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sldIdLst>
    <p:sldId id="256" r:id="rId2"/>
    <p:sldId id="257" r:id="rId3"/>
    <p:sldId id="258" r:id="rId4"/>
    <p:sldId id="268" r:id="rId5"/>
    <p:sldId id="269" r:id="rId6"/>
    <p:sldId id="270" r:id="rId7"/>
    <p:sldId id="261" r:id="rId8"/>
    <p:sldId id="262" r:id="rId9"/>
    <p:sldId id="263" r:id="rId10"/>
    <p:sldId id="271" r:id="rId11"/>
    <p:sldId id="272" r:id="rId12"/>
    <p:sldId id="273" r:id="rId13"/>
    <p:sldId id="274" r:id="rId14"/>
    <p:sldId id="275" r:id="rId15"/>
    <p:sldId id="276" r:id="rId16"/>
    <p:sldId id="277" r:id="rId17"/>
    <p:sldId id="278" r:id="rId18"/>
    <p:sldId id="279"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165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a:xfrm>
            <a:off x="6400800" y="6355080"/>
            <a:ext cx="2286000" cy="365760"/>
          </a:xfrm>
        </p:spPr>
        <p:txBody>
          <a:bodyPr/>
          <a:lstStyle>
            <a:lvl1pPr>
              <a:defRPr sz="1400"/>
            </a:lvl1pPr>
          </a:lstStyle>
          <a:p>
            <a:fld id="{4BA9D461-B733-4F2F-BDEA-1D4EAA83327B}" type="datetimeFigureOut">
              <a:rPr lang="zh-CN" altLang="en-US" smtClean="0"/>
              <a:t>2017/11/23</a:t>
            </a:fld>
            <a:endParaRPr lang="zh-CN" altLang="en-US"/>
          </a:p>
        </p:txBody>
      </p:sp>
      <p:sp>
        <p:nvSpPr>
          <p:cNvPr id="17" name="页脚占位符 16"/>
          <p:cNvSpPr>
            <a:spLocks noGrp="1"/>
          </p:cNvSpPr>
          <p:nvPr>
            <p:ph type="ftr" sz="quarter" idx="11"/>
          </p:nvPr>
        </p:nvSpPr>
        <p:spPr>
          <a:xfrm>
            <a:off x="2898648" y="6355080"/>
            <a:ext cx="3474720" cy="365760"/>
          </a:xfrm>
        </p:spPr>
        <p:txBody>
          <a:bodyPr/>
          <a:lstStyle/>
          <a:p>
            <a:endParaRPr lang="zh-CN" altLang="en-US"/>
          </a:p>
        </p:txBody>
      </p:sp>
      <p:sp>
        <p:nvSpPr>
          <p:cNvPr id="29" name="灯片编号占位符 28"/>
          <p:cNvSpPr>
            <a:spLocks noGrp="1"/>
          </p:cNvSpPr>
          <p:nvPr>
            <p:ph type="sldNum" sz="quarter" idx="12"/>
          </p:nvPr>
        </p:nvSpPr>
        <p:spPr>
          <a:xfrm>
            <a:off x="1216152" y="6355080"/>
            <a:ext cx="1219200" cy="365760"/>
          </a:xfrm>
        </p:spPr>
        <p:txBody>
          <a:bodyPr/>
          <a:lstStyle/>
          <a:p>
            <a:fld id="{AA4DCCBA-B93A-4409-A012-DF09343F8701}" type="slidenum">
              <a:rPr lang="zh-CN" altLang="en-US" smtClean="0"/>
              <a:t>‹#›</a:t>
            </a:fld>
            <a:endParaRPr lang="zh-CN" altLang="en-US"/>
          </a:p>
        </p:txBody>
      </p:sp>
      <p:sp>
        <p:nvSpPr>
          <p:cNvPr id="21" name="矩形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矩形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矩形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矩形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BA9D461-B733-4F2F-BDEA-1D4EAA83327B}" type="datetimeFigureOut">
              <a:rPr lang="zh-CN" altLang="en-US" smtClean="0"/>
              <a:t>2017/11/23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4DCCBA-B93A-4409-A012-DF09343F870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BA9D461-B733-4F2F-BDEA-1D4EAA83327B}" type="datetimeFigureOut">
              <a:rPr lang="zh-CN" altLang="en-US" smtClean="0"/>
              <a:t>2017/11/23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4DCCBA-B93A-4409-A012-DF09343F8701}" type="slidenum">
              <a:rPr lang="zh-CN" altLang="en-US" smtClean="0"/>
              <a:t>‹#›</a:t>
            </a:fld>
            <a:endParaRPr lang="zh-CN" altLang="en-US"/>
          </a:p>
        </p:txBody>
      </p:sp>
      <p:sp>
        <p:nvSpPr>
          <p:cNvPr id="7" name="直接连接符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等腰三角形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直接连接符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4BA9D461-B733-4F2F-BDEA-1D4EAA83327B}" type="datetimeFigureOut">
              <a:rPr lang="zh-CN" altLang="en-US" smtClean="0"/>
              <a:t>2017/11/23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4DCCBA-B93A-4409-A012-DF09343F8701}" type="slidenum">
              <a:rPr lang="zh-CN" altLang="en-US" smtClean="0"/>
              <a:t>‹#›</a:t>
            </a:fld>
            <a:endParaRPr lang="zh-CN" altLang="en-US"/>
          </a:p>
        </p:txBody>
      </p:sp>
      <p:sp>
        <p:nvSpPr>
          <p:cNvPr id="8" name="内容占位符 7"/>
          <p:cNvSpPr>
            <a:spLocks noGrp="1"/>
          </p:cNvSpPr>
          <p:nvPr>
            <p:ph sz="quarter" idx="1"/>
          </p:nvPr>
        </p:nvSpPr>
        <p:spPr>
          <a:xfrm>
            <a:off x="457200" y="1219200"/>
            <a:ext cx="8229600" cy="493776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a:xfrm>
            <a:off x="6400800" y="6355080"/>
            <a:ext cx="2286000" cy="365760"/>
          </a:xfrm>
        </p:spPr>
        <p:txBody>
          <a:bodyPr/>
          <a:lstStyle/>
          <a:p>
            <a:fld id="{4BA9D461-B733-4F2F-BDEA-1D4EAA83327B}" type="datetimeFigureOut">
              <a:rPr lang="zh-CN" altLang="en-US" smtClean="0"/>
              <a:t>2017/11/23</a:t>
            </a:fld>
            <a:endParaRPr lang="zh-CN" altLang="en-US"/>
          </a:p>
        </p:txBody>
      </p:sp>
      <p:sp>
        <p:nvSpPr>
          <p:cNvPr id="5" name="页脚占位符 4"/>
          <p:cNvSpPr>
            <a:spLocks noGrp="1"/>
          </p:cNvSpPr>
          <p:nvPr>
            <p:ph type="ftr" sz="quarter" idx="11"/>
          </p:nvPr>
        </p:nvSpPr>
        <p:spPr>
          <a:xfrm>
            <a:off x="2898648" y="6355080"/>
            <a:ext cx="3474720" cy="365760"/>
          </a:xfrm>
        </p:spPr>
        <p:txBody>
          <a:bodyPr/>
          <a:lstStyle/>
          <a:p>
            <a:endParaRPr lang="zh-CN" altLang="en-US"/>
          </a:p>
        </p:txBody>
      </p:sp>
      <p:sp>
        <p:nvSpPr>
          <p:cNvPr id="6" name="灯片编号占位符 5"/>
          <p:cNvSpPr>
            <a:spLocks noGrp="1"/>
          </p:cNvSpPr>
          <p:nvPr>
            <p:ph type="sldNum" sz="quarter" idx="12"/>
          </p:nvPr>
        </p:nvSpPr>
        <p:spPr>
          <a:xfrm>
            <a:off x="1069848" y="6355080"/>
            <a:ext cx="1520952" cy="365760"/>
          </a:xfrm>
        </p:spPr>
        <p:txBody>
          <a:bodyPr/>
          <a:lstStyle/>
          <a:p>
            <a:fld id="{AA4DCCBA-B93A-4409-A012-DF09343F8701}" type="slidenum">
              <a:rPr lang="zh-CN" altLang="en-US" smtClean="0"/>
              <a:t>‹#›</a:t>
            </a:fld>
            <a:endParaRPr lang="zh-CN" altLang="en-US"/>
          </a:p>
        </p:txBody>
      </p:sp>
      <p:sp>
        <p:nvSpPr>
          <p:cNvPr id="7" name="矩形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4BA9D461-B733-4F2F-BDEA-1D4EAA83327B}" type="datetimeFigureOut">
              <a:rPr lang="zh-CN" altLang="en-US" smtClean="0"/>
              <a:t>2017/11/23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A4DCCBA-B93A-4409-A012-DF09343F8701}" type="slidenum">
              <a:rPr lang="zh-CN" altLang="en-US" smtClean="0"/>
              <a:t>‹#›</a:t>
            </a:fld>
            <a:endParaRPr lang="zh-CN" altLang="en-US"/>
          </a:p>
        </p:txBody>
      </p:sp>
      <p:sp>
        <p:nvSpPr>
          <p:cNvPr id="9" name="内容占位符 8"/>
          <p:cNvSpPr>
            <a:spLocks noGrp="1"/>
          </p:cNvSpPr>
          <p:nvPr>
            <p:ph sz="quarter" idx="1"/>
          </p:nvPr>
        </p:nvSpPr>
        <p:spPr>
          <a:xfrm>
            <a:off x="457200" y="1219200"/>
            <a:ext cx="4041648" cy="493776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632198" y="1216152"/>
            <a:ext cx="4041648" cy="493776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4BA9D461-B733-4F2F-BDEA-1D4EAA83327B}" type="datetimeFigureOut">
              <a:rPr lang="zh-CN" altLang="en-US" smtClean="0"/>
              <a:t>2017/11/23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A4DCCBA-B93A-4409-A012-DF09343F8701}" type="slidenum">
              <a:rPr lang="zh-CN" altLang="en-US" smtClean="0"/>
              <a:t>‹#›</a:t>
            </a:fld>
            <a:endParaRPr lang="zh-CN" altLang="en-US"/>
          </a:p>
        </p:txBody>
      </p:sp>
      <p:sp>
        <p:nvSpPr>
          <p:cNvPr id="11" name="内容占位符 10"/>
          <p:cNvSpPr>
            <a:spLocks noGrp="1"/>
          </p:cNvSpPr>
          <p:nvPr>
            <p:ph sz="quarter" idx="2"/>
          </p:nvPr>
        </p:nvSpPr>
        <p:spPr>
          <a:xfrm>
            <a:off x="457200" y="2133600"/>
            <a:ext cx="4038600" cy="40386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648200" y="2133600"/>
            <a:ext cx="4038600" cy="40386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4BA9D461-B733-4F2F-BDEA-1D4EAA83327B}" type="datetimeFigureOut">
              <a:rPr lang="zh-CN" altLang="en-US" smtClean="0"/>
              <a:t>2017/11/23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A4DCCBA-B93A-4409-A012-DF09343F8701}" type="slidenum">
              <a:rPr lang="zh-CN" altLang="en-US" smtClean="0"/>
              <a:t>‹#›</a:t>
            </a:fld>
            <a:endParaRPr lang="zh-CN" altLang="en-US"/>
          </a:p>
        </p:txBody>
      </p:sp>
      <p:sp>
        <p:nvSpPr>
          <p:cNvPr id="6" name="等腰三角形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BA9D461-B733-4F2F-BDEA-1D4EAA83327B}" type="datetimeFigureOut">
              <a:rPr lang="zh-CN" altLang="en-US" smtClean="0"/>
              <a:t>2017/11/23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A4DCCBA-B93A-4409-A012-DF09343F8701}" type="slidenum">
              <a:rPr lang="zh-CN" altLang="en-US" smtClean="0"/>
              <a:t>‹#›</a:t>
            </a:fld>
            <a:endParaRPr lang="zh-CN" altLang="en-US"/>
          </a:p>
        </p:txBody>
      </p:sp>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等腰三角形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4BA9D461-B733-4F2F-BDEA-1D4EAA83327B}" type="datetimeFigureOut">
              <a:rPr lang="zh-CN" altLang="en-US" smtClean="0"/>
              <a:t>2017/11/23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A4DCCBA-B93A-4409-A012-DF09343F8701}" type="slidenum">
              <a:rPr lang="zh-CN" altLang="en-US" smtClean="0"/>
              <a:t>‹#›</a:t>
            </a:fld>
            <a:endParaRPr lang="zh-CN" altLang="en-US"/>
          </a:p>
        </p:txBody>
      </p:sp>
      <p:sp>
        <p:nvSpPr>
          <p:cNvPr id="8" name="直接连接符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直接连接符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等腰三角形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内容占位符 11"/>
          <p:cNvSpPr>
            <a:spLocks noGrp="1"/>
          </p:cNvSpPr>
          <p:nvPr>
            <p:ph sz="quarter" idx="1"/>
          </p:nvPr>
        </p:nvSpPr>
        <p:spPr>
          <a:xfrm>
            <a:off x="304800" y="304800"/>
            <a:ext cx="5715000" cy="5715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4BA9D461-B733-4F2F-BDEA-1D4EAA83327B}" type="datetimeFigureOut">
              <a:rPr lang="zh-CN" altLang="en-US" smtClean="0"/>
              <a:t>2017/11/23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A4DCCBA-B93A-4409-A012-DF09343F8701}" type="slidenum">
              <a:rPr lang="zh-CN" altLang="en-US" smtClean="0"/>
              <a:t>‹#›</a:t>
            </a:fld>
            <a:endParaRPr lang="zh-CN" altLang="en-US"/>
          </a:p>
        </p:txBody>
      </p:sp>
      <p:sp>
        <p:nvSpPr>
          <p:cNvPr id="8" name="直接连接符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等腰三角形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标题占位符 21"/>
          <p:cNvSpPr>
            <a:spLocks noGrp="1"/>
          </p:cNvSpPr>
          <p:nvPr>
            <p:ph type="title"/>
          </p:nvPr>
        </p:nvSpPr>
        <p:spPr>
          <a:xfrm>
            <a:off x="457200" y="152400"/>
            <a:ext cx="8229600" cy="990600"/>
          </a:xfrm>
          <a:prstGeom prst="rect">
            <a:avLst/>
          </a:prstGeom>
        </p:spPr>
        <p:txBody>
          <a:bodyPr vert="horz"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4BA9D461-B733-4F2F-BDEA-1D4EAA83327B}" type="datetimeFigureOut">
              <a:rPr lang="zh-CN" altLang="en-US" smtClean="0"/>
              <a:t>2017/11/23</a:t>
            </a:fld>
            <a:endParaRPr lang="zh-CN" altLang="en-US"/>
          </a:p>
        </p:txBody>
      </p:sp>
      <p:sp>
        <p:nvSpPr>
          <p:cNvPr id="3" name="页脚占位符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AA4DCCBA-B93A-4409-A012-DF09343F8701}" type="slidenum">
              <a:rPr lang="zh-CN" altLang="en-US" smtClean="0"/>
              <a:t>‹#›</a:t>
            </a:fld>
            <a:endParaRPr lang="zh-CN" altLang="en-US"/>
          </a:p>
        </p:txBody>
      </p:sp>
      <p:sp>
        <p:nvSpPr>
          <p:cNvPr id="28" name="直接连接符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直接连接符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等腰三角形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http://img31.mtime.cn/CMS/News/2014/08/22/231704.28867624_620X620.jpg" TargetMode="External"/><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http://img31.mtime.cn/CMS/News/2014/08/22/232243.86449776_620X620.jpg" TargetMode="Externa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http://img31.mtime.cn/CMS/News/2014/08/22/225905.28027953_620X620.jpg" TargetMode="External"/><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http://img31.mtime.cn/CMS/News/2014/08/22/225712.40503473_620X620.jpg" TargetMode="External"/><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http://img31.mtime.cn/CMS/News/2014/08/22/230101.25467279_620X620.jpg"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http://img31.mtime.cn/CMS/News/2014/08/22/230433.16411509_620X620.jpg"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http://img31.mtime.cn/CMS/News/2014/08/22/230624.90084760_620X620.jpg"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http://img31.mtime.cn/CMS/News/2014/08/22/230807.23895569_620X620.jpg" TargetMode="Externa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a:t>
            </a:r>
            <a:r>
              <a:rPr lang="en-US" altLang="zh-CN" dirty="0" smtClean="0"/>
              <a:t>1</a:t>
            </a:r>
            <a:r>
              <a:rPr lang="zh-CN" altLang="en-US" dirty="0" smtClean="0"/>
              <a:t>章 </a:t>
            </a:r>
            <a:r>
              <a:rPr lang="zh-CN" altLang="en-US" dirty="0" smtClean="0"/>
              <a:t>概述</a:t>
            </a:r>
            <a:endParaRPr lang="zh-CN" altLang="en-US" dirty="0"/>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6958887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动作捕捉技术的发展历史</a:t>
            </a:r>
          </a:p>
        </p:txBody>
      </p:sp>
      <p:sp>
        <p:nvSpPr>
          <p:cNvPr id="3" name="内容占位符 2"/>
          <p:cNvSpPr>
            <a:spLocks noGrp="1"/>
          </p:cNvSpPr>
          <p:nvPr>
            <p:ph sz="quarter" idx="1"/>
          </p:nvPr>
        </p:nvSpPr>
        <p:spPr/>
        <p:txBody>
          <a:bodyPr/>
          <a:lstStyle/>
          <a:p>
            <a:pPr lvl="0"/>
            <a:r>
              <a:rPr lang="zh-CN" altLang="zh-CN" dirty="0"/>
              <a:t>电影《阿凡达》中的表情捕捉</a:t>
            </a:r>
          </a:p>
          <a:p>
            <a:endParaRPr lang="zh-CN" altLang="en-US" dirty="0"/>
          </a:p>
        </p:txBody>
      </p:sp>
      <p:pic>
        <p:nvPicPr>
          <p:cNvPr id="7170" name="Picture 2" descr="http://img31.mtime.cn/CMS/News/2014/08/22/231704.28867624_620X620.jpg"/>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619172" y="1844824"/>
            <a:ext cx="7905656" cy="4446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84504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动作捕捉技术的发展历史</a:t>
            </a:r>
          </a:p>
        </p:txBody>
      </p:sp>
      <p:sp>
        <p:nvSpPr>
          <p:cNvPr id="3" name="内容占位符 2"/>
          <p:cNvSpPr>
            <a:spLocks noGrp="1"/>
          </p:cNvSpPr>
          <p:nvPr>
            <p:ph sz="quarter" idx="1"/>
          </p:nvPr>
        </p:nvSpPr>
        <p:spPr/>
        <p:txBody>
          <a:bodyPr/>
          <a:lstStyle/>
          <a:p>
            <a:pPr lvl="0"/>
            <a:r>
              <a:rPr lang="zh-CN" altLang="zh-CN" dirty="0"/>
              <a:t>电影《猩球崛起》中的动作捕捉</a:t>
            </a:r>
          </a:p>
          <a:p>
            <a:endParaRPr lang="zh-CN" altLang="en-US" dirty="0"/>
          </a:p>
        </p:txBody>
      </p:sp>
      <p:pic>
        <p:nvPicPr>
          <p:cNvPr id="8194" name="Picture 2" descr="http://img31.mtime.cn/CMS/News/2014/08/22/232243.86449776_620X620.jpg"/>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1026826" y="1844824"/>
            <a:ext cx="7090345" cy="472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9320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1.3	</a:t>
            </a:r>
            <a:r>
              <a:rPr lang="zh-CN" altLang="en-US" dirty="0"/>
              <a:t>动作</a:t>
            </a:r>
            <a:r>
              <a:rPr lang="zh-CN" altLang="en-US" dirty="0" smtClean="0"/>
              <a:t>捕捉技术的分类</a:t>
            </a:r>
            <a:endParaRPr lang="zh-CN" altLang="en-US" dirty="0"/>
          </a:p>
        </p:txBody>
      </p:sp>
      <p:sp>
        <p:nvSpPr>
          <p:cNvPr id="3" name="内容占位符 2"/>
          <p:cNvSpPr>
            <a:spLocks noGrp="1"/>
          </p:cNvSpPr>
          <p:nvPr>
            <p:ph sz="quarter" idx="1"/>
          </p:nvPr>
        </p:nvSpPr>
        <p:spPr/>
        <p:txBody>
          <a:bodyPr/>
          <a:lstStyle/>
          <a:p>
            <a:r>
              <a:rPr lang="zh-CN" altLang="en-US" dirty="0" smtClean="0"/>
              <a:t>机械式	</a:t>
            </a:r>
            <a:endParaRPr lang="en-US" altLang="zh-CN" dirty="0"/>
          </a:p>
          <a:p>
            <a:r>
              <a:rPr lang="zh-CN" altLang="en-US" dirty="0" smtClean="0"/>
              <a:t>声学</a:t>
            </a:r>
            <a:r>
              <a:rPr lang="zh-CN" altLang="en-US" dirty="0"/>
              <a:t>式	</a:t>
            </a:r>
            <a:endParaRPr lang="en-US" altLang="zh-CN" dirty="0"/>
          </a:p>
          <a:p>
            <a:r>
              <a:rPr lang="zh-CN" altLang="en-US" dirty="0" smtClean="0"/>
              <a:t>电磁式	</a:t>
            </a:r>
            <a:endParaRPr lang="en-US" altLang="zh-CN" dirty="0" smtClean="0"/>
          </a:p>
          <a:p>
            <a:r>
              <a:rPr lang="zh-CN" altLang="en-US" dirty="0" smtClean="0"/>
              <a:t>光学式	</a:t>
            </a:r>
            <a:endParaRPr lang="en-US" altLang="zh-CN" dirty="0" smtClean="0"/>
          </a:p>
          <a:p>
            <a:r>
              <a:rPr lang="zh-CN" altLang="en-US" dirty="0" smtClean="0"/>
              <a:t>惯性</a:t>
            </a:r>
            <a:r>
              <a:rPr lang="zh-CN" altLang="en-US" dirty="0"/>
              <a:t>式	</a:t>
            </a:r>
            <a:endParaRPr lang="en-US" altLang="zh-CN" dirty="0"/>
          </a:p>
          <a:p>
            <a:endParaRPr lang="zh-CN" altLang="en-US" dirty="0"/>
          </a:p>
        </p:txBody>
      </p:sp>
    </p:spTree>
    <p:extLst>
      <p:ext uri="{BB962C8B-B14F-4D97-AF65-F5344CB8AC3E}">
        <p14:creationId xmlns:p14="http://schemas.microsoft.com/office/powerpoint/2010/main" val="39237656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	</a:t>
            </a:r>
            <a:r>
              <a:rPr lang="zh-CN" altLang="en-US" dirty="0"/>
              <a:t>动作捕捉技术的分类</a:t>
            </a:r>
          </a:p>
        </p:txBody>
      </p:sp>
      <p:sp>
        <p:nvSpPr>
          <p:cNvPr id="3" name="内容占位符 2"/>
          <p:cNvSpPr>
            <a:spLocks noGrp="1"/>
          </p:cNvSpPr>
          <p:nvPr>
            <p:ph sz="quarter" idx="1"/>
          </p:nvPr>
        </p:nvSpPr>
        <p:spPr/>
        <p:txBody>
          <a:bodyPr/>
          <a:lstStyle/>
          <a:p>
            <a:r>
              <a:rPr lang="zh-CN" altLang="en-US" dirty="0" smtClean="0"/>
              <a:t>机械式</a:t>
            </a:r>
            <a:endParaRPr lang="en-US" altLang="zh-CN" dirty="0" smtClean="0"/>
          </a:p>
          <a:p>
            <a:r>
              <a:rPr lang="zh-CN" altLang="en-US" dirty="0"/>
              <a:t>机械式运动捕捉依靠机械装置来跟踪和测量运动轨迹</a:t>
            </a:r>
          </a:p>
        </p:txBody>
      </p:sp>
      <p:pic>
        <p:nvPicPr>
          <p:cNvPr id="9218" name="Picture 2" descr="http://img31.mtime.cn/CMS/News/2014/08/22/225905.28027953_620X620.jpg"/>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2239727" y="2420888"/>
            <a:ext cx="4664546" cy="416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37888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	</a:t>
            </a:r>
            <a:r>
              <a:rPr lang="zh-CN" altLang="en-US" dirty="0"/>
              <a:t>动作捕捉技术的分类</a:t>
            </a:r>
          </a:p>
        </p:txBody>
      </p:sp>
      <p:sp>
        <p:nvSpPr>
          <p:cNvPr id="3" name="内容占位符 2"/>
          <p:cNvSpPr>
            <a:spLocks noGrp="1"/>
          </p:cNvSpPr>
          <p:nvPr>
            <p:ph sz="quarter" idx="1"/>
          </p:nvPr>
        </p:nvSpPr>
        <p:spPr/>
        <p:txBody>
          <a:bodyPr/>
          <a:lstStyle/>
          <a:p>
            <a:r>
              <a:rPr lang="zh-CN" altLang="en-US" dirty="0"/>
              <a:t>声学</a:t>
            </a:r>
            <a:r>
              <a:rPr lang="zh-CN" altLang="en-US" dirty="0" smtClean="0"/>
              <a:t>式</a:t>
            </a:r>
            <a:endParaRPr lang="en-US" altLang="zh-CN" dirty="0" smtClean="0"/>
          </a:p>
          <a:p>
            <a:r>
              <a:rPr lang="zh-CN" altLang="zh-CN" dirty="0"/>
              <a:t>常用的声学式运动捕捉装置由发送器、接收器和处理单元组成。发送器是一个固定的超声波发生器，接收器一般由呈三角形排列的三个超声探头组成。通过测量声波从发送器到接收器的时间或者相位差，系统可以计算并确定接收器的位置和方向。</a:t>
            </a:r>
            <a:endParaRPr lang="zh-CN" altLang="en-US" dirty="0"/>
          </a:p>
        </p:txBody>
      </p:sp>
    </p:spTree>
    <p:extLst>
      <p:ext uri="{BB962C8B-B14F-4D97-AF65-F5344CB8AC3E}">
        <p14:creationId xmlns:p14="http://schemas.microsoft.com/office/powerpoint/2010/main" val="28053737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	</a:t>
            </a:r>
            <a:r>
              <a:rPr lang="zh-CN" altLang="en-US" dirty="0"/>
              <a:t>动作捕捉技术的分类</a:t>
            </a:r>
          </a:p>
        </p:txBody>
      </p:sp>
      <p:sp>
        <p:nvSpPr>
          <p:cNvPr id="3" name="内容占位符 2"/>
          <p:cNvSpPr>
            <a:spLocks noGrp="1"/>
          </p:cNvSpPr>
          <p:nvPr>
            <p:ph sz="quarter" idx="1"/>
          </p:nvPr>
        </p:nvSpPr>
        <p:spPr/>
        <p:txBody>
          <a:bodyPr/>
          <a:lstStyle/>
          <a:p>
            <a:pPr lvl="0"/>
            <a:r>
              <a:rPr lang="zh-CN" altLang="zh-CN" dirty="0"/>
              <a:t>电磁式</a:t>
            </a:r>
          </a:p>
          <a:p>
            <a:r>
              <a:rPr lang="zh-CN" altLang="zh-CN" dirty="0"/>
              <a:t>一般由发射源、接收传感器和数据处理单元组成。发射源在空间产生按一定时空规律分布的电磁场；接收传感器（通常有</a:t>
            </a:r>
            <a:r>
              <a:rPr lang="en-US" altLang="zh-CN" dirty="0"/>
              <a:t> 10 </a:t>
            </a:r>
            <a:r>
              <a:rPr lang="zh-CN" altLang="zh-CN" dirty="0"/>
              <a:t>～</a:t>
            </a:r>
            <a:r>
              <a:rPr lang="en-US" altLang="zh-CN" dirty="0"/>
              <a:t> 20 </a:t>
            </a:r>
            <a:r>
              <a:rPr lang="zh-CN" altLang="zh-CN" dirty="0"/>
              <a:t>个）安置在表演者身体的关键位置，随着表演者的动作在电磁场中运动</a:t>
            </a:r>
            <a:r>
              <a:rPr lang="en-US" altLang="zh-CN" dirty="0"/>
              <a:t> , </a:t>
            </a:r>
            <a:r>
              <a:rPr lang="zh-CN" altLang="zh-CN" dirty="0"/>
              <a:t>通过电缆或无线方式与数据处理单元相连。</a:t>
            </a:r>
            <a:endParaRPr lang="zh-CN" altLang="en-US" dirty="0"/>
          </a:p>
        </p:txBody>
      </p:sp>
    </p:spTree>
    <p:extLst>
      <p:ext uri="{BB962C8B-B14F-4D97-AF65-F5344CB8AC3E}">
        <p14:creationId xmlns:p14="http://schemas.microsoft.com/office/powerpoint/2010/main" val="2813192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	</a:t>
            </a:r>
            <a:r>
              <a:rPr lang="zh-CN" altLang="en-US" dirty="0"/>
              <a:t>动作捕捉技术的分类</a:t>
            </a:r>
          </a:p>
        </p:txBody>
      </p:sp>
      <p:sp>
        <p:nvSpPr>
          <p:cNvPr id="3" name="内容占位符 2"/>
          <p:cNvSpPr>
            <a:spLocks noGrp="1"/>
          </p:cNvSpPr>
          <p:nvPr>
            <p:ph sz="quarter" idx="1"/>
          </p:nvPr>
        </p:nvSpPr>
        <p:spPr/>
        <p:txBody>
          <a:bodyPr/>
          <a:lstStyle/>
          <a:p>
            <a:r>
              <a:rPr lang="zh-CN" altLang="en-US" dirty="0" smtClean="0"/>
              <a:t>光学式</a:t>
            </a:r>
            <a:endParaRPr lang="en-US" altLang="zh-CN" dirty="0" smtClean="0"/>
          </a:p>
          <a:p>
            <a:r>
              <a:rPr lang="zh-CN" altLang="zh-CN" dirty="0"/>
              <a:t>光学式运动捕捉通过对目标上特定光点的监视和跟踪来完成运动捕捉的任务。目前常见的光学式运动捕捉大多基于计算机视觉原理。</a:t>
            </a:r>
            <a:endParaRPr lang="zh-CN" altLang="en-US" dirty="0"/>
          </a:p>
        </p:txBody>
      </p:sp>
    </p:spTree>
    <p:extLst>
      <p:ext uri="{BB962C8B-B14F-4D97-AF65-F5344CB8AC3E}">
        <p14:creationId xmlns:p14="http://schemas.microsoft.com/office/powerpoint/2010/main" val="19410754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	</a:t>
            </a:r>
            <a:r>
              <a:rPr lang="zh-CN" altLang="en-US" dirty="0"/>
              <a:t>动作捕捉技术的分类</a:t>
            </a:r>
          </a:p>
        </p:txBody>
      </p:sp>
      <p:sp>
        <p:nvSpPr>
          <p:cNvPr id="3" name="内容占位符 2"/>
          <p:cNvSpPr>
            <a:spLocks noGrp="1"/>
          </p:cNvSpPr>
          <p:nvPr>
            <p:ph sz="quarter" idx="1"/>
          </p:nvPr>
        </p:nvSpPr>
        <p:spPr/>
        <p:txBody>
          <a:bodyPr/>
          <a:lstStyle/>
          <a:p>
            <a:r>
              <a:rPr lang="zh-CN" altLang="en-US" dirty="0" smtClean="0"/>
              <a:t>惯性式</a:t>
            </a:r>
            <a:endParaRPr lang="en-US" altLang="zh-CN" dirty="0" smtClean="0"/>
          </a:p>
          <a:p>
            <a:r>
              <a:rPr lang="zh-CN" altLang="zh-CN" dirty="0"/>
              <a:t>惯性运动捕捉技术基于微型惯性传感器，生物力学模型和传感器融合算法。惯性传感器的运动数据（惯性制导系统）通常以无线方式来传输捕捉数据。</a:t>
            </a:r>
            <a:endParaRPr lang="zh-CN" altLang="en-US" dirty="0"/>
          </a:p>
        </p:txBody>
      </p:sp>
    </p:spTree>
    <p:extLst>
      <p:ext uri="{BB962C8B-B14F-4D97-AF65-F5344CB8AC3E}">
        <p14:creationId xmlns:p14="http://schemas.microsoft.com/office/powerpoint/2010/main" val="13112368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1.4	</a:t>
            </a:r>
            <a:r>
              <a:rPr lang="zh-CN" altLang="zh-CN" dirty="0"/>
              <a:t>动作捕捉</a:t>
            </a:r>
            <a:r>
              <a:rPr lang="zh-CN" altLang="en-US" dirty="0"/>
              <a:t>技术</a:t>
            </a:r>
            <a:r>
              <a:rPr lang="zh-CN" altLang="zh-CN" dirty="0"/>
              <a:t>的</a:t>
            </a:r>
            <a:r>
              <a:rPr lang="zh-CN" altLang="zh-CN" dirty="0" smtClean="0"/>
              <a:t>应用</a:t>
            </a:r>
            <a:endParaRPr lang="zh-CN" altLang="en-US" dirty="0"/>
          </a:p>
        </p:txBody>
      </p:sp>
      <p:sp>
        <p:nvSpPr>
          <p:cNvPr id="3" name="内容占位符 2"/>
          <p:cNvSpPr>
            <a:spLocks noGrp="1"/>
          </p:cNvSpPr>
          <p:nvPr>
            <p:ph sz="quarter" idx="1"/>
          </p:nvPr>
        </p:nvSpPr>
        <p:spPr/>
        <p:txBody>
          <a:bodyPr/>
          <a:lstStyle/>
          <a:p>
            <a:r>
              <a:rPr lang="zh-CN" altLang="en-US" dirty="0" smtClean="0"/>
              <a:t>动画制作</a:t>
            </a:r>
            <a:endParaRPr lang="en-US" altLang="zh-CN" dirty="0" smtClean="0"/>
          </a:p>
          <a:p>
            <a:r>
              <a:rPr lang="zh-CN" altLang="en-US" dirty="0" smtClean="0"/>
              <a:t>机器人</a:t>
            </a:r>
            <a:r>
              <a:rPr lang="zh-CN" altLang="en-US" dirty="0"/>
              <a:t>遥控	</a:t>
            </a:r>
            <a:endParaRPr lang="en-US" altLang="zh-CN" dirty="0"/>
          </a:p>
          <a:p>
            <a:r>
              <a:rPr lang="zh-CN" altLang="en-US" dirty="0" smtClean="0"/>
              <a:t>互动式</a:t>
            </a:r>
            <a:r>
              <a:rPr lang="zh-CN" altLang="en-US" dirty="0"/>
              <a:t>游戏	</a:t>
            </a:r>
            <a:endParaRPr lang="en-US" altLang="zh-CN" dirty="0"/>
          </a:p>
          <a:p>
            <a:r>
              <a:rPr lang="zh-CN" altLang="en-US" dirty="0" smtClean="0"/>
              <a:t>运动</a:t>
            </a:r>
            <a:r>
              <a:rPr lang="zh-CN" altLang="en-US" dirty="0"/>
              <a:t>分析	</a:t>
            </a:r>
            <a:endParaRPr lang="en-US" altLang="zh-CN" dirty="0"/>
          </a:p>
          <a:p>
            <a:endParaRPr lang="zh-CN" altLang="en-US" dirty="0"/>
          </a:p>
        </p:txBody>
      </p:sp>
    </p:spTree>
    <p:extLst>
      <p:ext uri="{BB962C8B-B14F-4D97-AF65-F5344CB8AC3E}">
        <p14:creationId xmlns:p14="http://schemas.microsoft.com/office/powerpoint/2010/main" val="42296341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a:t>
            </a:r>
            <a:r>
              <a:rPr lang="zh-CN" altLang="en-US" dirty="0" smtClean="0"/>
              <a:t>章 </a:t>
            </a:r>
            <a:r>
              <a:rPr lang="zh-CN" altLang="en-US" dirty="0" smtClean="0"/>
              <a:t>概述 </a:t>
            </a:r>
            <a:endParaRPr lang="zh-CN" altLang="en-US" dirty="0"/>
          </a:p>
        </p:txBody>
      </p:sp>
      <p:sp>
        <p:nvSpPr>
          <p:cNvPr id="3" name="内容占位符 2"/>
          <p:cNvSpPr>
            <a:spLocks noGrp="1"/>
          </p:cNvSpPr>
          <p:nvPr>
            <p:ph sz="quarter" idx="1"/>
          </p:nvPr>
        </p:nvSpPr>
        <p:spPr/>
        <p:txBody>
          <a:bodyPr/>
          <a:lstStyle/>
          <a:p>
            <a:r>
              <a:rPr lang="en-US" altLang="zh-CN" dirty="0" smtClean="0"/>
              <a:t>1.1</a:t>
            </a:r>
            <a:r>
              <a:rPr lang="en-US" altLang="zh-CN" dirty="0"/>
              <a:t>	</a:t>
            </a:r>
            <a:r>
              <a:rPr lang="zh-CN" altLang="en-US" dirty="0"/>
              <a:t>什么是动作</a:t>
            </a:r>
            <a:r>
              <a:rPr lang="zh-CN" altLang="en-US" dirty="0" smtClean="0"/>
              <a:t>捕捉</a:t>
            </a:r>
            <a:endParaRPr lang="en-US" altLang="zh-CN" dirty="0"/>
          </a:p>
          <a:p>
            <a:r>
              <a:rPr lang="en-US" altLang="zh-CN" dirty="0"/>
              <a:t>1.2	</a:t>
            </a:r>
            <a:r>
              <a:rPr lang="zh-CN" altLang="en-US" dirty="0"/>
              <a:t>动作捕捉技术的发展</a:t>
            </a:r>
            <a:r>
              <a:rPr lang="zh-CN" altLang="en-US" dirty="0" smtClean="0"/>
              <a:t>历史</a:t>
            </a:r>
            <a:endParaRPr lang="en-US" altLang="zh-CN" dirty="0"/>
          </a:p>
          <a:p>
            <a:r>
              <a:rPr lang="en-US" altLang="zh-CN" dirty="0"/>
              <a:t>1.3	</a:t>
            </a:r>
            <a:r>
              <a:rPr lang="zh-CN" altLang="en-US" dirty="0"/>
              <a:t>动作</a:t>
            </a:r>
            <a:r>
              <a:rPr lang="zh-CN" altLang="en-US" dirty="0" smtClean="0"/>
              <a:t>捕捉技术的分类</a:t>
            </a:r>
            <a:endParaRPr lang="en-US" altLang="zh-CN" dirty="0"/>
          </a:p>
          <a:p>
            <a:r>
              <a:rPr lang="en-US" altLang="zh-CN" dirty="0"/>
              <a:t>1.4	</a:t>
            </a:r>
            <a:r>
              <a:rPr lang="zh-CN" altLang="zh-CN" dirty="0"/>
              <a:t>动作</a:t>
            </a:r>
            <a:r>
              <a:rPr lang="zh-CN" altLang="zh-CN" dirty="0" smtClean="0"/>
              <a:t>捕捉</a:t>
            </a:r>
            <a:r>
              <a:rPr lang="zh-CN" altLang="en-US" dirty="0" smtClean="0"/>
              <a:t>技术</a:t>
            </a:r>
            <a:r>
              <a:rPr lang="zh-CN" altLang="zh-CN" dirty="0" smtClean="0"/>
              <a:t>的</a:t>
            </a:r>
            <a:r>
              <a:rPr lang="zh-CN" altLang="zh-CN" dirty="0"/>
              <a:t>应用</a:t>
            </a:r>
            <a:endParaRPr lang="zh-CN" altLang="en-US" dirty="0"/>
          </a:p>
        </p:txBody>
      </p:sp>
    </p:spTree>
    <p:extLst>
      <p:ext uri="{BB962C8B-B14F-4D97-AF65-F5344CB8AC3E}">
        <p14:creationId xmlns:p14="http://schemas.microsoft.com/office/powerpoint/2010/main" val="27797514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a:t>
            </a:r>
            <a:r>
              <a:rPr lang="zh-CN" altLang="en-US" dirty="0"/>
              <a:t>什么是动作捕捉</a:t>
            </a:r>
          </a:p>
        </p:txBody>
      </p:sp>
      <p:sp>
        <p:nvSpPr>
          <p:cNvPr id="3" name="内容占位符 2"/>
          <p:cNvSpPr>
            <a:spLocks noGrp="1"/>
          </p:cNvSpPr>
          <p:nvPr>
            <p:ph sz="quarter" idx="1"/>
          </p:nvPr>
        </p:nvSpPr>
        <p:spPr/>
        <p:txBody>
          <a:bodyPr/>
          <a:lstStyle/>
          <a:p>
            <a:pPr marL="0" indent="457200">
              <a:buNone/>
            </a:pPr>
            <a:r>
              <a:rPr lang="zh-CN" altLang="en-US" dirty="0"/>
              <a:t>动作捕捉（</a:t>
            </a:r>
            <a:r>
              <a:rPr lang="en-US" altLang="zh-CN" dirty="0"/>
              <a:t>Motion Capture</a:t>
            </a:r>
            <a:r>
              <a:rPr lang="zh-CN" altLang="en-US" dirty="0"/>
              <a:t>））是记录物体或人物运动的过程。它指的是录制人类演员的动作，并利用这些信息为</a:t>
            </a:r>
            <a:r>
              <a:rPr lang="en-US" altLang="zh-CN" dirty="0"/>
              <a:t>2D</a:t>
            </a:r>
            <a:r>
              <a:rPr lang="zh-CN" altLang="en-US" dirty="0"/>
              <a:t>或</a:t>
            </a:r>
            <a:r>
              <a:rPr lang="en-US" altLang="zh-CN" dirty="0"/>
              <a:t>3D </a:t>
            </a:r>
            <a:r>
              <a:rPr lang="zh-CN" altLang="en-US" dirty="0"/>
              <a:t>电脑动画中的数字人物模型制作动画。当它包含面部和手指或者捕捉细微表情时，通常被称为性能捕捉（</a:t>
            </a:r>
            <a:r>
              <a:rPr lang="en-US" altLang="zh-CN" dirty="0"/>
              <a:t>Performance Capture</a:t>
            </a:r>
            <a:r>
              <a:rPr lang="zh-CN" altLang="en-US" dirty="0"/>
              <a:t>）。在很多领域，运动捕捉有时被称为运动跟踪，但在电影制作和游戏中，运动跟踪通常更多的是指匹配运动。</a:t>
            </a:r>
          </a:p>
        </p:txBody>
      </p:sp>
    </p:spTree>
    <p:extLst>
      <p:ext uri="{BB962C8B-B14F-4D97-AF65-F5344CB8AC3E}">
        <p14:creationId xmlns:p14="http://schemas.microsoft.com/office/powerpoint/2010/main" val="26156635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动作捕捉技术的发展历史</a:t>
            </a:r>
          </a:p>
        </p:txBody>
      </p:sp>
      <p:sp>
        <p:nvSpPr>
          <p:cNvPr id="3" name="内容占位符 2"/>
          <p:cNvSpPr>
            <a:spLocks noGrp="1"/>
          </p:cNvSpPr>
          <p:nvPr>
            <p:ph sz="quarter" idx="1"/>
          </p:nvPr>
        </p:nvSpPr>
        <p:spPr/>
        <p:txBody>
          <a:bodyPr/>
          <a:lstStyle/>
          <a:p>
            <a:r>
              <a:rPr lang="en-US" altLang="zh-CN" dirty="0"/>
              <a:t>1915 </a:t>
            </a:r>
            <a:r>
              <a:rPr lang="zh-CN" altLang="zh-CN" dirty="0"/>
              <a:t>年弗雷斯格尔发明了“</a:t>
            </a:r>
            <a:r>
              <a:rPr lang="en-US" altLang="zh-CN" dirty="0" err="1"/>
              <a:t>Rotoscope</a:t>
            </a:r>
            <a:r>
              <a:rPr lang="zh-CN" altLang="zh-CN" dirty="0"/>
              <a:t>”技术</a:t>
            </a:r>
            <a:endParaRPr lang="zh-CN" altLang="en-US" dirty="0"/>
          </a:p>
          <a:p>
            <a:endParaRPr lang="zh-CN" altLang="en-US" dirty="0"/>
          </a:p>
        </p:txBody>
      </p:sp>
      <p:pic>
        <p:nvPicPr>
          <p:cNvPr id="4" name="Picture 2" descr="http://img31.mtime.cn/CMS/News/2014/08/22/225712.40503473_620X620.jpg"/>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2180773" y="1881290"/>
            <a:ext cx="4782454" cy="446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79486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动作捕捉技术的发展历史</a:t>
            </a:r>
          </a:p>
        </p:txBody>
      </p:sp>
      <p:sp>
        <p:nvSpPr>
          <p:cNvPr id="3" name="内容占位符 2"/>
          <p:cNvSpPr>
            <a:spLocks noGrp="1"/>
          </p:cNvSpPr>
          <p:nvPr>
            <p:ph sz="quarter" idx="1"/>
          </p:nvPr>
        </p:nvSpPr>
        <p:spPr/>
        <p:txBody>
          <a:bodyPr/>
          <a:lstStyle/>
          <a:p>
            <a:pPr lvl="0"/>
            <a:r>
              <a:rPr lang="zh-CN" altLang="zh-CN" dirty="0"/>
              <a:t>电影《全面回忆》中的动作捕捉镜头</a:t>
            </a:r>
          </a:p>
          <a:p>
            <a:endParaRPr lang="zh-CN" altLang="en-US" dirty="0"/>
          </a:p>
        </p:txBody>
      </p:sp>
      <p:pic>
        <p:nvPicPr>
          <p:cNvPr id="4" name="Picture 2" descr="http://img31.mtime.cn/CMS/News/2014/08/22/230101.25467279_620X620.jpg"/>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701015" y="2183271"/>
            <a:ext cx="7741970" cy="371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96649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动作捕捉技术的发展历史</a:t>
            </a:r>
          </a:p>
        </p:txBody>
      </p:sp>
      <p:sp>
        <p:nvSpPr>
          <p:cNvPr id="3" name="内容占位符 2"/>
          <p:cNvSpPr>
            <a:spLocks noGrp="1"/>
          </p:cNvSpPr>
          <p:nvPr>
            <p:ph sz="quarter" idx="1"/>
          </p:nvPr>
        </p:nvSpPr>
        <p:spPr/>
        <p:txBody>
          <a:bodyPr/>
          <a:lstStyle/>
          <a:p>
            <a:pPr lvl="0"/>
            <a:r>
              <a:rPr lang="zh-CN" altLang="zh-CN" dirty="0"/>
              <a:t>《最终幻想：灵魂深处》中的多人动作捕捉</a:t>
            </a:r>
          </a:p>
          <a:p>
            <a:endParaRPr lang="zh-CN" altLang="en-US" dirty="0"/>
          </a:p>
        </p:txBody>
      </p:sp>
      <p:pic>
        <p:nvPicPr>
          <p:cNvPr id="4" name="Picture 2" descr="http://img31.mtime.cn/CMS/News/2014/08/22/230433.16411509_620X620.jpg"/>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1080084" y="1932454"/>
            <a:ext cx="6983831" cy="4594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36696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动作捕捉技术的发展历史</a:t>
            </a:r>
          </a:p>
        </p:txBody>
      </p:sp>
      <p:sp>
        <p:nvSpPr>
          <p:cNvPr id="3" name="内容占位符 2"/>
          <p:cNvSpPr>
            <a:spLocks noGrp="1"/>
          </p:cNvSpPr>
          <p:nvPr>
            <p:ph sz="quarter" idx="1"/>
          </p:nvPr>
        </p:nvSpPr>
        <p:spPr/>
        <p:txBody>
          <a:bodyPr/>
          <a:lstStyle/>
          <a:p>
            <a:pPr lvl="0"/>
            <a:r>
              <a:rPr lang="zh-CN" altLang="zh-CN" dirty="0"/>
              <a:t>电影《指环王》的的咕噜</a:t>
            </a:r>
          </a:p>
          <a:p>
            <a:endParaRPr lang="zh-CN" altLang="en-US" dirty="0"/>
          </a:p>
        </p:txBody>
      </p:sp>
      <p:pic>
        <p:nvPicPr>
          <p:cNvPr id="4098" name="Picture 2" descr="http://img31.mtime.cn/CMS/News/2014/08/22/230624.90084760_620X620.jpg"/>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940640" y="1745957"/>
            <a:ext cx="7262720" cy="4853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36360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动作捕捉技术的发展历史</a:t>
            </a:r>
          </a:p>
        </p:txBody>
      </p:sp>
      <p:sp>
        <p:nvSpPr>
          <p:cNvPr id="3" name="内容占位符 2"/>
          <p:cNvSpPr>
            <a:spLocks noGrp="1"/>
          </p:cNvSpPr>
          <p:nvPr>
            <p:ph sz="quarter" idx="1"/>
          </p:nvPr>
        </p:nvSpPr>
        <p:spPr/>
        <p:txBody>
          <a:bodyPr/>
          <a:lstStyle/>
          <a:p>
            <a:pPr lvl="0"/>
            <a:r>
              <a:rPr lang="zh-CN" altLang="zh-CN" dirty="0"/>
              <a:t>电影《极地特快》中汤姆汉克斯进行身体和表情同时捕捉</a:t>
            </a:r>
          </a:p>
          <a:p>
            <a:endParaRPr lang="zh-CN" altLang="en-US" dirty="0"/>
          </a:p>
        </p:txBody>
      </p:sp>
      <p:pic>
        <p:nvPicPr>
          <p:cNvPr id="5122" name="Picture 2" descr="http://img31.mtime.cn/CMS/News/2014/08/22/230807.23895569_620X620.jpg"/>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1743691" y="2060848"/>
            <a:ext cx="5656618" cy="4523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28424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动作捕捉技术的发展历史</a:t>
            </a:r>
          </a:p>
        </p:txBody>
      </p:sp>
      <p:sp>
        <p:nvSpPr>
          <p:cNvPr id="3" name="内容占位符 2"/>
          <p:cNvSpPr>
            <a:spLocks noGrp="1"/>
          </p:cNvSpPr>
          <p:nvPr>
            <p:ph sz="quarter" idx="1"/>
          </p:nvPr>
        </p:nvSpPr>
        <p:spPr/>
        <p:txBody>
          <a:bodyPr/>
          <a:lstStyle/>
          <a:p>
            <a:pPr lvl="0"/>
            <a:r>
              <a:rPr lang="zh-CN" altLang="zh-CN" dirty="0"/>
              <a:t>电影《加勒比海盗</a:t>
            </a:r>
            <a:r>
              <a:rPr lang="en-US" altLang="zh-CN" dirty="0"/>
              <a:t>2</a:t>
            </a:r>
            <a:r>
              <a:rPr lang="zh-CN" altLang="zh-CN" dirty="0"/>
              <a:t>》中的户外动作捕捉</a:t>
            </a:r>
          </a:p>
          <a:p>
            <a:endParaRPr lang="zh-CN" altLang="en-US" dirty="0"/>
          </a:p>
        </p:txBody>
      </p:sp>
      <p:pic>
        <p:nvPicPr>
          <p:cNvPr id="6147" name="Picture 3" descr="C:\Users\chenming\Desktop\插图\paro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2132856"/>
            <a:ext cx="9073083" cy="2848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84405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质朴">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质朴">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44</TotalTime>
  <Words>396</Words>
  <Application>Microsoft Office PowerPoint</Application>
  <PresentationFormat>全屏显示(4:3)</PresentationFormat>
  <Paragraphs>50</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质朴</vt:lpstr>
      <vt:lpstr>第1章 概述</vt:lpstr>
      <vt:lpstr>第1章 概述 </vt:lpstr>
      <vt:lpstr>1.1  什么是动作捕捉</vt:lpstr>
      <vt:lpstr>1.2 动作捕捉技术的发展历史</vt:lpstr>
      <vt:lpstr>1.2 动作捕捉技术的发展历史</vt:lpstr>
      <vt:lpstr>1.2 动作捕捉技术的发展历史</vt:lpstr>
      <vt:lpstr>1.2 动作捕捉技术的发展历史</vt:lpstr>
      <vt:lpstr>1.2 动作捕捉技术的发展历史</vt:lpstr>
      <vt:lpstr>1.2 动作捕捉技术的发展历史</vt:lpstr>
      <vt:lpstr>1.2 动作捕捉技术的发展历史</vt:lpstr>
      <vt:lpstr>1.2 动作捕捉技术的发展历史</vt:lpstr>
      <vt:lpstr>1.3 动作捕捉技术的分类</vt:lpstr>
      <vt:lpstr>1.3 动作捕捉技术的分类</vt:lpstr>
      <vt:lpstr>1.3 动作捕捉技术的分类</vt:lpstr>
      <vt:lpstr>1.3 动作捕捉技术的分类</vt:lpstr>
      <vt:lpstr>1.3 动作捕捉技术的分类</vt:lpstr>
      <vt:lpstr>1.3 动作捕捉技术的分类</vt:lpstr>
      <vt:lpstr>1.4 动作捕捉技术的应用</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概述</dc:title>
  <dc:creator>chenming</dc:creator>
  <cp:lastModifiedBy>chenming</cp:lastModifiedBy>
  <cp:revision>6</cp:revision>
  <dcterms:created xsi:type="dcterms:W3CDTF">2017-11-23T07:47:11Z</dcterms:created>
  <dcterms:modified xsi:type="dcterms:W3CDTF">2017-11-23T08:50:34Z</dcterms:modified>
</cp:coreProperties>
</file>