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sldIdLst>
    <p:sldId id="256" r:id="rId2"/>
    <p:sldId id="257" r:id="rId3"/>
    <p:sldId id="258" r:id="rId4"/>
    <p:sldId id="261" r:id="rId5"/>
    <p:sldId id="262" r:id="rId6"/>
    <p:sldId id="263" r:id="rId7"/>
    <p:sldId id="264" r:id="rId8"/>
    <p:sldId id="265" r:id="rId9"/>
    <p:sldId id="266" r:id="rId10"/>
    <p:sldId id="267" r:id="rId11"/>
    <p:sldId id="268" r:id="rId12"/>
    <p:sldId id="269" r:id="rId13"/>
    <p:sldId id="270" r:id="rId14"/>
    <p:sldId id="259" r:id="rId15"/>
    <p:sldId id="271" r:id="rId16"/>
    <p:sldId id="272" r:id="rId17"/>
    <p:sldId id="273" r:id="rId18"/>
    <p:sldId id="274" r:id="rId19"/>
    <p:sldId id="275" r:id="rId20"/>
    <p:sldId id="276" r:id="rId21"/>
    <p:sldId id="277" r:id="rId22"/>
    <p:sldId id="278" r:id="rId23"/>
    <p:sldId id="279" r:id="rId24"/>
    <p:sldId id="260" r:id="rId25"/>
    <p:sldId id="280" r:id="rId26"/>
    <p:sldId id="281" r:id="rId27"/>
    <p:sldId id="283" r:id="rId28"/>
    <p:sldId id="284" r:id="rId29"/>
    <p:sldId id="285" r:id="rId30"/>
    <p:sldId id="286" r:id="rId31"/>
    <p:sldId id="287" r:id="rId32"/>
    <p:sldId id="288"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67" autoAdjust="0"/>
  </p:normalViewPr>
  <p:slideViewPr>
    <p:cSldViewPr>
      <p:cViewPr>
        <p:scale>
          <a:sx n="100" d="100"/>
          <a:sy n="100" d="100"/>
        </p:scale>
        <p:origin x="-1302" y="-18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a:xfrm>
            <a:off x="6400800" y="6355080"/>
            <a:ext cx="2286000" cy="365760"/>
          </a:xfrm>
        </p:spPr>
        <p:txBody>
          <a:bodyPr/>
          <a:lstStyle>
            <a:lvl1pPr>
              <a:defRPr sz="1400"/>
            </a:lvl1pPr>
          </a:lstStyle>
          <a:p>
            <a:fld id="{4BA9D461-B733-4F2F-BDEA-1D4EAA83327B}" type="datetimeFigureOut">
              <a:rPr lang="zh-CN" altLang="en-US" smtClean="0"/>
              <a:t>2017/11/27</a:t>
            </a:fld>
            <a:endParaRPr lang="zh-CN" altLang="en-US"/>
          </a:p>
        </p:txBody>
      </p:sp>
      <p:sp>
        <p:nvSpPr>
          <p:cNvPr id="17" name="页脚占位符 16"/>
          <p:cNvSpPr>
            <a:spLocks noGrp="1"/>
          </p:cNvSpPr>
          <p:nvPr>
            <p:ph type="ftr" sz="quarter" idx="11"/>
          </p:nvPr>
        </p:nvSpPr>
        <p:spPr>
          <a:xfrm>
            <a:off x="2898648" y="6355080"/>
            <a:ext cx="3474720" cy="365760"/>
          </a:xfrm>
        </p:spPr>
        <p:txBody>
          <a:bodyPr/>
          <a:lstStyle/>
          <a:p>
            <a:endParaRPr lang="zh-CN" altLang="en-US"/>
          </a:p>
        </p:txBody>
      </p:sp>
      <p:sp>
        <p:nvSpPr>
          <p:cNvPr id="29" name="灯片编号占位符 28"/>
          <p:cNvSpPr>
            <a:spLocks noGrp="1"/>
          </p:cNvSpPr>
          <p:nvPr>
            <p:ph type="sldNum" sz="quarter" idx="12"/>
          </p:nvPr>
        </p:nvSpPr>
        <p:spPr>
          <a:xfrm>
            <a:off x="1216152" y="6355080"/>
            <a:ext cx="1219200" cy="365760"/>
          </a:xfrm>
        </p:spPr>
        <p:txBody>
          <a:bodyPr/>
          <a:lstStyle/>
          <a:p>
            <a:fld id="{AA4DCCBA-B93A-4409-A012-DF09343F8701}" type="slidenum">
              <a:rPr lang="zh-CN" altLang="en-US" smtClean="0"/>
              <a:t>‹#›</a:t>
            </a:fld>
            <a:endParaRPr lang="zh-CN" altLang="en-US"/>
          </a:p>
        </p:txBody>
      </p:sp>
      <p:sp>
        <p:nvSpPr>
          <p:cNvPr id="21" name="矩形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矩形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矩形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矩形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BA9D461-B733-4F2F-BDEA-1D4EAA83327B}" type="datetimeFigureOut">
              <a:rPr lang="zh-CN" altLang="en-US" smtClean="0"/>
              <a:t>2017/11/27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4DCCBA-B93A-4409-A012-DF09343F870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BA9D461-B733-4F2F-BDEA-1D4EAA83327B}" type="datetimeFigureOut">
              <a:rPr lang="zh-CN" altLang="en-US" smtClean="0"/>
              <a:t>2017/11/27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4DCCBA-B93A-4409-A012-DF09343F8701}" type="slidenum">
              <a:rPr lang="zh-CN" altLang="en-US" smtClean="0"/>
              <a:t>‹#›</a:t>
            </a:fld>
            <a:endParaRPr lang="zh-CN" altLang="en-US"/>
          </a:p>
        </p:txBody>
      </p:sp>
      <p:sp>
        <p:nvSpPr>
          <p:cNvPr id="7" name="直接连接符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等腰三角形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直接连接符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4BA9D461-B733-4F2F-BDEA-1D4EAA83327B}" type="datetimeFigureOut">
              <a:rPr lang="zh-CN" altLang="en-US" smtClean="0"/>
              <a:t>2017/11/27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4DCCBA-B93A-4409-A012-DF09343F8701}" type="slidenum">
              <a:rPr lang="zh-CN" altLang="en-US" smtClean="0"/>
              <a:t>‹#›</a:t>
            </a:fld>
            <a:endParaRPr lang="zh-CN" altLang="en-US"/>
          </a:p>
        </p:txBody>
      </p:sp>
      <p:sp>
        <p:nvSpPr>
          <p:cNvPr id="8" name="内容占位符 7"/>
          <p:cNvSpPr>
            <a:spLocks noGrp="1"/>
          </p:cNvSpPr>
          <p:nvPr>
            <p:ph sz="quarter" idx="1"/>
          </p:nvPr>
        </p:nvSpPr>
        <p:spPr>
          <a:xfrm>
            <a:off x="457200" y="1219200"/>
            <a:ext cx="8229600" cy="493776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a:xfrm>
            <a:off x="6400800" y="6355080"/>
            <a:ext cx="2286000" cy="365760"/>
          </a:xfrm>
        </p:spPr>
        <p:txBody>
          <a:bodyPr/>
          <a:lstStyle/>
          <a:p>
            <a:fld id="{4BA9D461-B733-4F2F-BDEA-1D4EAA83327B}" type="datetimeFigureOut">
              <a:rPr lang="zh-CN" altLang="en-US" smtClean="0"/>
              <a:t>2017/11/27</a:t>
            </a:fld>
            <a:endParaRPr lang="zh-CN" altLang="en-US"/>
          </a:p>
        </p:txBody>
      </p:sp>
      <p:sp>
        <p:nvSpPr>
          <p:cNvPr id="5" name="页脚占位符 4"/>
          <p:cNvSpPr>
            <a:spLocks noGrp="1"/>
          </p:cNvSpPr>
          <p:nvPr>
            <p:ph type="ftr" sz="quarter" idx="11"/>
          </p:nvPr>
        </p:nvSpPr>
        <p:spPr>
          <a:xfrm>
            <a:off x="2898648" y="6355080"/>
            <a:ext cx="3474720" cy="365760"/>
          </a:xfrm>
        </p:spPr>
        <p:txBody>
          <a:bodyPr/>
          <a:lstStyle/>
          <a:p>
            <a:endParaRPr lang="zh-CN" altLang="en-US"/>
          </a:p>
        </p:txBody>
      </p:sp>
      <p:sp>
        <p:nvSpPr>
          <p:cNvPr id="6" name="灯片编号占位符 5"/>
          <p:cNvSpPr>
            <a:spLocks noGrp="1"/>
          </p:cNvSpPr>
          <p:nvPr>
            <p:ph type="sldNum" sz="quarter" idx="12"/>
          </p:nvPr>
        </p:nvSpPr>
        <p:spPr>
          <a:xfrm>
            <a:off x="1069848" y="6355080"/>
            <a:ext cx="1520952" cy="365760"/>
          </a:xfrm>
        </p:spPr>
        <p:txBody>
          <a:bodyPr/>
          <a:lstStyle/>
          <a:p>
            <a:fld id="{AA4DCCBA-B93A-4409-A012-DF09343F8701}" type="slidenum">
              <a:rPr lang="zh-CN" altLang="en-US" smtClean="0"/>
              <a:t>‹#›</a:t>
            </a:fld>
            <a:endParaRPr lang="zh-CN" altLang="en-US"/>
          </a:p>
        </p:txBody>
      </p:sp>
      <p:sp>
        <p:nvSpPr>
          <p:cNvPr id="7" name="矩形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4BA9D461-B733-4F2F-BDEA-1D4EAA83327B}" type="datetimeFigureOut">
              <a:rPr lang="zh-CN" altLang="en-US" smtClean="0"/>
              <a:t>2017/11/27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A4DCCBA-B93A-4409-A012-DF09343F8701}" type="slidenum">
              <a:rPr lang="zh-CN" altLang="en-US" smtClean="0"/>
              <a:t>‹#›</a:t>
            </a:fld>
            <a:endParaRPr lang="zh-CN" altLang="en-US"/>
          </a:p>
        </p:txBody>
      </p:sp>
      <p:sp>
        <p:nvSpPr>
          <p:cNvPr id="9" name="内容占位符 8"/>
          <p:cNvSpPr>
            <a:spLocks noGrp="1"/>
          </p:cNvSpPr>
          <p:nvPr>
            <p:ph sz="quarter" idx="1"/>
          </p:nvPr>
        </p:nvSpPr>
        <p:spPr>
          <a:xfrm>
            <a:off x="457200" y="1219200"/>
            <a:ext cx="4041648" cy="493776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632198" y="1216152"/>
            <a:ext cx="4041648" cy="493776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nchor="ct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4BA9D461-B733-4F2F-BDEA-1D4EAA83327B}" type="datetimeFigureOut">
              <a:rPr lang="zh-CN" altLang="en-US" smtClean="0"/>
              <a:t>2017/11/27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A4DCCBA-B93A-4409-A012-DF09343F8701}" type="slidenum">
              <a:rPr lang="zh-CN" altLang="en-US" smtClean="0"/>
              <a:t>‹#›</a:t>
            </a:fld>
            <a:endParaRPr lang="zh-CN" altLang="en-US"/>
          </a:p>
        </p:txBody>
      </p:sp>
      <p:sp>
        <p:nvSpPr>
          <p:cNvPr id="11" name="内容占位符 10"/>
          <p:cNvSpPr>
            <a:spLocks noGrp="1"/>
          </p:cNvSpPr>
          <p:nvPr>
            <p:ph sz="quarter" idx="2"/>
          </p:nvPr>
        </p:nvSpPr>
        <p:spPr>
          <a:xfrm>
            <a:off x="457200" y="2133600"/>
            <a:ext cx="4038600" cy="40386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648200" y="2133600"/>
            <a:ext cx="4038600" cy="40386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4BA9D461-B733-4F2F-BDEA-1D4EAA83327B}" type="datetimeFigureOut">
              <a:rPr lang="zh-CN" altLang="en-US" smtClean="0"/>
              <a:t>2017/11/27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A4DCCBA-B93A-4409-A012-DF09343F8701}" type="slidenum">
              <a:rPr lang="zh-CN" altLang="en-US" smtClean="0"/>
              <a:t>‹#›</a:t>
            </a:fld>
            <a:endParaRPr lang="zh-CN" altLang="en-US"/>
          </a:p>
        </p:txBody>
      </p:sp>
      <p:sp>
        <p:nvSpPr>
          <p:cNvPr id="6" name="等腰三角形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BA9D461-B733-4F2F-BDEA-1D4EAA83327B}" type="datetimeFigureOut">
              <a:rPr lang="zh-CN" altLang="en-US" smtClean="0"/>
              <a:t>2017/11/27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A4DCCBA-B93A-4409-A012-DF09343F8701}" type="slidenum">
              <a:rPr lang="zh-CN" altLang="en-US" smtClean="0"/>
              <a:t>‹#›</a:t>
            </a:fld>
            <a:endParaRPr lang="zh-CN" altLang="en-US"/>
          </a:p>
        </p:txBody>
      </p:sp>
      <p:sp>
        <p:nvSpPr>
          <p:cNvPr id="5"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等腰三角形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4BA9D461-B733-4F2F-BDEA-1D4EAA83327B}" type="datetimeFigureOut">
              <a:rPr lang="zh-CN" altLang="en-US" smtClean="0"/>
              <a:t>2017/11/27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A4DCCBA-B93A-4409-A012-DF09343F8701}" type="slidenum">
              <a:rPr lang="zh-CN" altLang="en-US" smtClean="0"/>
              <a:t>‹#›</a:t>
            </a:fld>
            <a:endParaRPr lang="zh-CN" altLang="en-US"/>
          </a:p>
        </p:txBody>
      </p:sp>
      <p:sp>
        <p:nvSpPr>
          <p:cNvPr id="8" name="直接连接符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直接连接符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等腰三角形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内容占位符 11"/>
          <p:cNvSpPr>
            <a:spLocks noGrp="1"/>
          </p:cNvSpPr>
          <p:nvPr>
            <p:ph sz="quarter" idx="1"/>
          </p:nvPr>
        </p:nvSpPr>
        <p:spPr>
          <a:xfrm>
            <a:off x="304800" y="304800"/>
            <a:ext cx="5715000" cy="5715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zh-CN" altLang="en-US" smtClean="0"/>
              <a:t>单击图标添加图片</a:t>
            </a:r>
            <a:endParaRPr kumimoji="0" lang="en-US" dirty="0"/>
          </a:p>
        </p:txBody>
      </p:sp>
      <p:sp>
        <p:nvSpPr>
          <p:cNvPr id="4" name="文本占位符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4BA9D461-B733-4F2F-BDEA-1D4EAA83327B}" type="datetimeFigureOut">
              <a:rPr lang="zh-CN" altLang="en-US" smtClean="0"/>
              <a:t>2017/11/27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A4DCCBA-B93A-4409-A012-DF09343F8701}" type="slidenum">
              <a:rPr lang="zh-CN" altLang="en-US" smtClean="0"/>
              <a:t>‹#›</a:t>
            </a:fld>
            <a:endParaRPr lang="zh-CN" altLang="en-US"/>
          </a:p>
        </p:txBody>
      </p:sp>
      <p:sp>
        <p:nvSpPr>
          <p:cNvPr id="8" name="直接连接符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等腰三角形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标题占位符 21"/>
          <p:cNvSpPr>
            <a:spLocks noGrp="1"/>
          </p:cNvSpPr>
          <p:nvPr>
            <p:ph type="title"/>
          </p:nvPr>
        </p:nvSpPr>
        <p:spPr>
          <a:xfrm>
            <a:off x="457200" y="152400"/>
            <a:ext cx="8229600" cy="990600"/>
          </a:xfrm>
          <a:prstGeom prst="rect">
            <a:avLst/>
          </a:prstGeom>
        </p:spPr>
        <p:txBody>
          <a:bodyPr vert="horz"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4BA9D461-B733-4F2F-BDEA-1D4EAA83327B}" type="datetimeFigureOut">
              <a:rPr lang="zh-CN" altLang="en-US" smtClean="0"/>
              <a:t>2017/11/27</a:t>
            </a:fld>
            <a:endParaRPr lang="zh-CN" altLang="en-US"/>
          </a:p>
        </p:txBody>
      </p:sp>
      <p:sp>
        <p:nvSpPr>
          <p:cNvPr id="3" name="页脚占位符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zh-CN" altLang="en-US"/>
          </a:p>
        </p:txBody>
      </p:sp>
      <p:sp>
        <p:nvSpPr>
          <p:cNvPr id="23" name="灯片编号占位符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AA4DCCBA-B93A-4409-A012-DF09343F8701}" type="slidenum">
              <a:rPr lang="zh-CN" altLang="en-US" smtClean="0"/>
              <a:t>‹#›</a:t>
            </a:fld>
            <a:endParaRPr lang="zh-CN" altLang="en-US"/>
          </a:p>
        </p:txBody>
      </p:sp>
      <p:sp>
        <p:nvSpPr>
          <p:cNvPr id="28" name="直接连接符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直接连接符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等腰三角形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3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l"/>
            <a:r>
              <a:rPr lang="zh-CN" altLang="en-US" dirty="0"/>
              <a:t>第</a:t>
            </a:r>
            <a:r>
              <a:rPr lang="en-US" altLang="zh-CN" dirty="0"/>
              <a:t>5</a:t>
            </a:r>
            <a:r>
              <a:rPr lang="zh-CN" altLang="en-US" dirty="0"/>
              <a:t>章 </a:t>
            </a:r>
            <a:r>
              <a:rPr lang="en-US" altLang="zh-CN" dirty="0" err="1"/>
              <a:t>MotionBuilder</a:t>
            </a:r>
            <a:r>
              <a:rPr lang="zh-CN" altLang="en-US" dirty="0"/>
              <a:t>动画基础</a:t>
            </a:r>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16958887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	Transport Control	</a:t>
            </a:r>
          </a:p>
        </p:txBody>
      </p:sp>
      <p:sp>
        <p:nvSpPr>
          <p:cNvPr id="3" name="内容占位符 2"/>
          <p:cNvSpPr>
            <a:spLocks noGrp="1"/>
          </p:cNvSpPr>
          <p:nvPr>
            <p:ph sz="quarter" idx="1"/>
          </p:nvPr>
        </p:nvSpPr>
        <p:spPr/>
        <p:txBody>
          <a:bodyPr>
            <a:normAutofit/>
          </a:bodyPr>
          <a:lstStyle/>
          <a:p>
            <a:endParaRPr lang="en-US" altLang="zh-CN" dirty="0"/>
          </a:p>
          <a:p>
            <a:endParaRPr lang="en-US" altLang="zh-CN" dirty="0"/>
          </a:p>
          <a:p>
            <a:endParaRPr lang="zh-CN" altLang="en-US" dirty="0"/>
          </a:p>
        </p:txBody>
      </p:sp>
      <p:sp>
        <p:nvSpPr>
          <p:cNvPr id="5" name="内容占位符 2"/>
          <p:cNvSpPr txBox="1">
            <a:spLocks/>
          </p:cNvSpPr>
          <p:nvPr/>
        </p:nvSpPr>
        <p:spPr>
          <a:xfrm>
            <a:off x="609600" y="1371600"/>
            <a:ext cx="8229600" cy="4937760"/>
          </a:xfrm>
          <a:prstGeom prst="rect">
            <a:avLst/>
          </a:prstGeom>
        </p:spPr>
        <p:txBody>
          <a:bodyPr vert="horz">
            <a:normAutofit/>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lvl="0" indent="0">
              <a:buNone/>
            </a:pPr>
            <a:r>
              <a:rPr lang="en-US" altLang="zh-CN" dirty="0" smtClean="0"/>
              <a:t>7.</a:t>
            </a:r>
            <a:r>
              <a:rPr lang="zh-CN" altLang="en-US" dirty="0" smtClean="0"/>
              <a:t> 帧频</a:t>
            </a:r>
            <a:endParaRPr lang="zh-CN" altLang="en-US" dirty="0"/>
          </a:p>
          <a:p>
            <a:pPr marL="0" lvl="0" indent="457200">
              <a:buNone/>
            </a:pPr>
            <a:r>
              <a:rPr lang="zh-CN" altLang="en-US" dirty="0"/>
              <a:t>帧频是每秒钟动画的帧数。默认是</a:t>
            </a:r>
            <a:r>
              <a:rPr lang="en-US" altLang="zh-CN" dirty="0"/>
              <a:t>24fps</a:t>
            </a:r>
            <a:r>
              <a:rPr lang="zh-CN" altLang="en-US" dirty="0"/>
              <a:t>也就是每秒钟有</a:t>
            </a:r>
            <a:r>
              <a:rPr lang="en-US" altLang="zh-CN" dirty="0"/>
              <a:t>24</a:t>
            </a:r>
            <a:r>
              <a:rPr lang="zh-CN" altLang="en-US" dirty="0"/>
              <a:t>帧，这也是电影的帧频，同时也是帧频的下限，如果低于</a:t>
            </a:r>
            <a:r>
              <a:rPr lang="en-US" altLang="zh-CN" dirty="0"/>
              <a:t>24fps</a:t>
            </a:r>
            <a:r>
              <a:rPr lang="zh-CN" altLang="en-US" dirty="0"/>
              <a:t>，动画会出现不流畅的现象。</a:t>
            </a:r>
          </a:p>
          <a:p>
            <a:pPr marL="0" lvl="0" indent="457200">
              <a:buNone/>
            </a:pPr>
            <a:endParaRPr lang="zh-CN" altLang="en-US" dirty="0"/>
          </a:p>
          <a:p>
            <a:pPr marL="0" lvl="0" indent="457200">
              <a:buNone/>
            </a:pPr>
            <a:endParaRPr lang="zh-CN" altLang="en-US" dirty="0"/>
          </a:p>
        </p:txBody>
      </p:sp>
    </p:spTree>
    <p:extLst>
      <p:ext uri="{BB962C8B-B14F-4D97-AF65-F5344CB8AC3E}">
        <p14:creationId xmlns:p14="http://schemas.microsoft.com/office/powerpoint/2010/main" val="34365675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	Transport Control	</a:t>
            </a:r>
          </a:p>
        </p:txBody>
      </p:sp>
      <p:sp>
        <p:nvSpPr>
          <p:cNvPr id="3" name="内容占位符 2"/>
          <p:cNvSpPr>
            <a:spLocks noGrp="1"/>
          </p:cNvSpPr>
          <p:nvPr>
            <p:ph sz="quarter" idx="1"/>
          </p:nvPr>
        </p:nvSpPr>
        <p:spPr/>
        <p:txBody>
          <a:bodyPr>
            <a:normAutofit/>
          </a:bodyPr>
          <a:lstStyle/>
          <a:p>
            <a:endParaRPr lang="en-US" altLang="zh-CN" dirty="0"/>
          </a:p>
          <a:p>
            <a:endParaRPr lang="en-US" altLang="zh-CN" dirty="0"/>
          </a:p>
          <a:p>
            <a:endParaRPr lang="zh-CN" altLang="en-US" dirty="0"/>
          </a:p>
        </p:txBody>
      </p:sp>
      <p:sp>
        <p:nvSpPr>
          <p:cNvPr id="5" name="内容占位符 2"/>
          <p:cNvSpPr txBox="1">
            <a:spLocks/>
          </p:cNvSpPr>
          <p:nvPr/>
        </p:nvSpPr>
        <p:spPr>
          <a:xfrm>
            <a:off x="609600" y="1371600"/>
            <a:ext cx="8229600" cy="4937760"/>
          </a:xfrm>
          <a:prstGeom prst="rect">
            <a:avLst/>
          </a:prstGeom>
        </p:spPr>
        <p:txBody>
          <a:bodyPr vert="horz">
            <a:normAutofit/>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lvl="0" indent="0">
              <a:buNone/>
            </a:pPr>
            <a:r>
              <a:rPr lang="en-US" altLang="zh-CN" dirty="0" smtClean="0"/>
              <a:t>8.</a:t>
            </a:r>
            <a:r>
              <a:rPr lang="zh-CN" altLang="en-US" dirty="0" smtClean="0"/>
              <a:t>吸附</a:t>
            </a:r>
            <a:r>
              <a:rPr lang="zh-CN" altLang="en-US" dirty="0"/>
              <a:t>选项</a:t>
            </a:r>
          </a:p>
          <a:p>
            <a:pPr marL="0" lvl="0" indent="457200">
              <a:buNone/>
            </a:pPr>
            <a:r>
              <a:rPr lang="zh-CN" altLang="en-US" dirty="0"/>
              <a:t>吸附选项有四种，分别为不吸附（</a:t>
            </a:r>
            <a:r>
              <a:rPr lang="en-US" altLang="zh-CN" dirty="0"/>
              <a:t>No Snap</a:t>
            </a:r>
            <a:r>
              <a:rPr lang="zh-CN" altLang="en-US" dirty="0"/>
              <a:t>）、吸附到帧（</a:t>
            </a:r>
            <a:r>
              <a:rPr lang="en-US" altLang="zh-CN" dirty="0"/>
              <a:t>Snap on Frames</a:t>
            </a:r>
            <a:r>
              <a:rPr lang="zh-CN" altLang="en-US" dirty="0"/>
              <a:t>）、帧上播放（</a:t>
            </a:r>
            <a:r>
              <a:rPr lang="en-US" altLang="zh-CN" dirty="0"/>
              <a:t>Play on Frames</a:t>
            </a:r>
            <a:r>
              <a:rPr lang="zh-CN" altLang="en-US" dirty="0"/>
              <a:t>）、吸附并帧上播放（</a:t>
            </a:r>
            <a:r>
              <a:rPr lang="en-US" altLang="zh-CN" dirty="0"/>
              <a:t>Snap and Play on Frames</a:t>
            </a:r>
            <a:r>
              <a:rPr lang="zh-CN" altLang="en-US" dirty="0"/>
              <a:t>）。不吸附时，可以将关键帧放置于帧与帧之间；吸附到帧是默认选项，当停止播放时，指针会停留到帧上，而不会停到两帧之间，在添加关键帧时，同样会加到帧上而不是帧间；帧上播放时仅播放每一帧的内容，而不会播放帧间的过度；吸附并帧上播放相当于结合前两个选项。因为默认使用吸附到帧，所以通常不会将关键帧添加到两帧之间，所以在播放时跟吸附并帧上播放基本相同。</a:t>
            </a:r>
          </a:p>
          <a:p>
            <a:pPr marL="0" lvl="0" indent="457200">
              <a:buNone/>
            </a:pPr>
            <a:endParaRPr lang="zh-CN" altLang="en-US" dirty="0"/>
          </a:p>
          <a:p>
            <a:pPr marL="0" lvl="0" indent="457200">
              <a:buNone/>
            </a:pPr>
            <a:endParaRPr lang="zh-CN" altLang="en-US" dirty="0"/>
          </a:p>
          <a:p>
            <a:pPr marL="0" lvl="0" indent="457200">
              <a:buNone/>
            </a:pPr>
            <a:endParaRPr lang="zh-CN" altLang="en-US" dirty="0"/>
          </a:p>
        </p:txBody>
      </p:sp>
    </p:spTree>
    <p:extLst>
      <p:ext uri="{BB962C8B-B14F-4D97-AF65-F5344CB8AC3E}">
        <p14:creationId xmlns:p14="http://schemas.microsoft.com/office/powerpoint/2010/main" val="15695730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	Transport Control	</a:t>
            </a:r>
          </a:p>
        </p:txBody>
      </p:sp>
      <p:sp>
        <p:nvSpPr>
          <p:cNvPr id="3" name="内容占位符 2"/>
          <p:cNvSpPr>
            <a:spLocks noGrp="1"/>
          </p:cNvSpPr>
          <p:nvPr>
            <p:ph sz="quarter" idx="1"/>
          </p:nvPr>
        </p:nvSpPr>
        <p:spPr/>
        <p:txBody>
          <a:bodyPr>
            <a:normAutofit/>
          </a:bodyPr>
          <a:lstStyle/>
          <a:p>
            <a:endParaRPr lang="en-US" altLang="zh-CN" dirty="0"/>
          </a:p>
          <a:p>
            <a:endParaRPr lang="en-US" altLang="zh-CN" dirty="0"/>
          </a:p>
          <a:p>
            <a:endParaRPr lang="zh-CN" altLang="en-US" dirty="0"/>
          </a:p>
        </p:txBody>
      </p:sp>
      <p:sp>
        <p:nvSpPr>
          <p:cNvPr id="5" name="内容占位符 2"/>
          <p:cNvSpPr txBox="1">
            <a:spLocks/>
          </p:cNvSpPr>
          <p:nvPr/>
        </p:nvSpPr>
        <p:spPr>
          <a:xfrm>
            <a:off x="609600" y="1371600"/>
            <a:ext cx="8229600" cy="4937760"/>
          </a:xfrm>
          <a:prstGeom prst="rect">
            <a:avLst/>
          </a:prstGeom>
        </p:spPr>
        <p:txBody>
          <a:bodyPr vert="horz">
            <a:normAutofit/>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indent="0">
              <a:buNone/>
            </a:pPr>
            <a:r>
              <a:rPr lang="en-US" altLang="zh-CN" dirty="0" smtClean="0"/>
              <a:t>9.</a:t>
            </a:r>
            <a:r>
              <a:rPr lang="zh-CN" altLang="zh-CN" dirty="0" smtClean="0"/>
              <a:t>起点</a:t>
            </a:r>
            <a:r>
              <a:rPr lang="zh-CN" altLang="zh-CN" dirty="0"/>
              <a:t>和结束</a:t>
            </a:r>
            <a:r>
              <a:rPr lang="zh-CN" altLang="zh-CN" dirty="0" smtClean="0"/>
              <a:t>点</a:t>
            </a:r>
            <a:endParaRPr lang="en-US" altLang="zh-CN" dirty="0" smtClean="0"/>
          </a:p>
          <a:p>
            <a:pPr marL="0" indent="457200">
              <a:buNone/>
            </a:pPr>
            <a:r>
              <a:rPr lang="zh-CN" altLang="zh-CN" dirty="0"/>
              <a:t>起点和结束点</a:t>
            </a:r>
            <a:r>
              <a:rPr lang="zh-CN" altLang="zh-CN" dirty="0" smtClean="0"/>
              <a:t>可以</a:t>
            </a:r>
            <a:r>
              <a:rPr lang="zh-CN" altLang="zh-CN" dirty="0"/>
              <a:t>设置动画的起止时间码，进而确定动画的长度。在起点或者结束点的数字上双击鼠标左键，可以输入直接起止点的时间码。</a:t>
            </a:r>
          </a:p>
          <a:p>
            <a:pPr marL="0" lvl="0" indent="457200">
              <a:buNone/>
            </a:pPr>
            <a:endParaRPr lang="zh-CN" altLang="en-US" dirty="0"/>
          </a:p>
          <a:p>
            <a:pPr marL="0" lvl="0" indent="457200">
              <a:buNone/>
            </a:pPr>
            <a:endParaRPr lang="zh-CN" altLang="en-US" dirty="0"/>
          </a:p>
          <a:p>
            <a:pPr marL="0" lvl="0" indent="457200">
              <a:buNone/>
            </a:pPr>
            <a:endParaRPr lang="zh-CN" altLang="en-US" dirty="0"/>
          </a:p>
          <a:p>
            <a:pPr marL="0" lvl="0" indent="457200">
              <a:buNone/>
            </a:pPr>
            <a:endParaRPr lang="zh-CN" altLang="en-US" dirty="0"/>
          </a:p>
        </p:txBody>
      </p:sp>
    </p:spTree>
    <p:extLst>
      <p:ext uri="{BB962C8B-B14F-4D97-AF65-F5344CB8AC3E}">
        <p14:creationId xmlns:p14="http://schemas.microsoft.com/office/powerpoint/2010/main" val="33128714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	Transport Control	</a:t>
            </a:r>
          </a:p>
        </p:txBody>
      </p:sp>
      <p:sp>
        <p:nvSpPr>
          <p:cNvPr id="3" name="内容占位符 2"/>
          <p:cNvSpPr>
            <a:spLocks noGrp="1"/>
          </p:cNvSpPr>
          <p:nvPr>
            <p:ph sz="quarter" idx="1"/>
          </p:nvPr>
        </p:nvSpPr>
        <p:spPr/>
        <p:txBody>
          <a:bodyPr>
            <a:normAutofit/>
          </a:bodyPr>
          <a:lstStyle/>
          <a:p>
            <a:endParaRPr lang="en-US" altLang="zh-CN" dirty="0"/>
          </a:p>
          <a:p>
            <a:endParaRPr lang="en-US" altLang="zh-CN" dirty="0"/>
          </a:p>
          <a:p>
            <a:endParaRPr lang="zh-CN" altLang="en-US" dirty="0"/>
          </a:p>
        </p:txBody>
      </p:sp>
      <p:sp>
        <p:nvSpPr>
          <p:cNvPr id="5" name="内容占位符 2"/>
          <p:cNvSpPr txBox="1">
            <a:spLocks/>
          </p:cNvSpPr>
          <p:nvPr/>
        </p:nvSpPr>
        <p:spPr>
          <a:xfrm>
            <a:off x="609600" y="1371600"/>
            <a:ext cx="8229600" cy="4937760"/>
          </a:xfrm>
          <a:prstGeom prst="rect">
            <a:avLst/>
          </a:prstGeom>
        </p:spPr>
        <p:txBody>
          <a:bodyPr vert="horz">
            <a:normAutofit/>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lvl="0" indent="0">
              <a:buNone/>
            </a:pPr>
            <a:r>
              <a:rPr lang="en-US" altLang="zh-CN" dirty="0" smtClean="0"/>
              <a:t>10.</a:t>
            </a:r>
            <a:r>
              <a:rPr lang="zh-CN" altLang="zh-CN" dirty="0"/>
              <a:t>回放区控制条</a:t>
            </a:r>
          </a:p>
          <a:p>
            <a:pPr marL="0" indent="457200">
              <a:buNone/>
            </a:pPr>
            <a:r>
              <a:rPr lang="zh-CN" altLang="zh-CN" dirty="0"/>
              <a:t>回放区控制条用于调整时间上的起止点，来定义一个回放区。当动画的时长较长时，所有帧都集中在一起，时间线上的帧刻度过于密集，甚至导致关键帧无法显示，不易于操作。通过调整缩放条可以让动画部分显示在时间线上，这就是回放区。缩放条的大小显示了回放区占整个动画片段的比例；左右侧的蓝色小球则代表回放区的起点和结束点；直接拖动缩放条则可以对回放区的位置进行平移</a:t>
            </a:r>
            <a:endParaRPr lang="zh-CN" altLang="en-US" dirty="0"/>
          </a:p>
          <a:p>
            <a:pPr marL="0" lvl="0" indent="457200">
              <a:buNone/>
            </a:pPr>
            <a:endParaRPr lang="zh-CN" altLang="en-US" dirty="0"/>
          </a:p>
          <a:p>
            <a:pPr marL="0" lvl="0" indent="457200">
              <a:buNone/>
            </a:pPr>
            <a:endParaRPr lang="zh-CN" altLang="en-US" dirty="0"/>
          </a:p>
          <a:p>
            <a:pPr marL="0" lvl="0" indent="457200">
              <a:buNone/>
            </a:pPr>
            <a:endParaRPr lang="zh-CN" altLang="en-US" dirty="0"/>
          </a:p>
        </p:txBody>
      </p:sp>
      <p:pic>
        <p:nvPicPr>
          <p:cNvPr id="3074" name="Picture 2" descr="suofangtia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753" y="5301208"/>
            <a:ext cx="8612494" cy="41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16460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	Key Controls</a:t>
            </a:r>
            <a:r>
              <a:rPr lang="zh-CN" altLang="en-US" dirty="0"/>
              <a:t>窗口	</a:t>
            </a:r>
            <a:endParaRPr lang="en-US" altLang="zh-CN" dirty="0"/>
          </a:p>
        </p:txBody>
      </p:sp>
      <p:sp>
        <p:nvSpPr>
          <p:cNvPr id="4" name="内容占位符 3"/>
          <p:cNvSpPr>
            <a:spLocks noGrp="1"/>
          </p:cNvSpPr>
          <p:nvPr>
            <p:ph sz="quarter" idx="1"/>
          </p:nvPr>
        </p:nvSpPr>
        <p:spPr/>
        <p:txBody>
          <a:bodyPr/>
          <a:lstStyle/>
          <a:p>
            <a:endParaRPr lang="zh-CN" altLang="en-US"/>
          </a:p>
        </p:txBody>
      </p:sp>
      <p:pic>
        <p:nvPicPr>
          <p:cNvPr id="4098" name="Picture 2" descr="keycontrol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760" y="1268760"/>
            <a:ext cx="8544480" cy="4602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91663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	Key Controls</a:t>
            </a:r>
            <a:r>
              <a:rPr lang="zh-CN" altLang="en-US" dirty="0"/>
              <a:t>窗口	</a:t>
            </a:r>
            <a:endParaRPr lang="en-US" altLang="zh-CN" dirty="0"/>
          </a:p>
        </p:txBody>
      </p:sp>
      <p:sp>
        <p:nvSpPr>
          <p:cNvPr id="3" name="内容占位符 2"/>
          <p:cNvSpPr>
            <a:spLocks noGrp="1"/>
          </p:cNvSpPr>
          <p:nvPr>
            <p:ph sz="quarter" idx="1"/>
          </p:nvPr>
        </p:nvSpPr>
        <p:spPr/>
        <p:txBody>
          <a:bodyPr>
            <a:normAutofit/>
          </a:bodyPr>
          <a:lstStyle/>
          <a:p>
            <a:pPr marL="0" lvl="0" indent="0">
              <a:buNone/>
            </a:pPr>
            <a:r>
              <a:rPr lang="en-US" altLang="zh-CN" dirty="0" smtClean="0"/>
              <a:t>1.</a:t>
            </a:r>
            <a:r>
              <a:rPr lang="en-US" altLang="zh-CN" dirty="0"/>
              <a:t> Menu</a:t>
            </a:r>
            <a:endParaRPr lang="zh-CN" altLang="zh-CN" dirty="0"/>
          </a:p>
          <a:p>
            <a:endParaRPr lang="en-US" altLang="zh-CN" dirty="0"/>
          </a:p>
          <a:p>
            <a:endParaRPr lang="en-US" altLang="zh-CN" dirty="0"/>
          </a:p>
          <a:p>
            <a:endParaRPr lang="en-US" altLang="zh-CN" dirty="0"/>
          </a:p>
          <a:p>
            <a:endParaRPr lang="zh-CN" altLang="en-US" dirty="0"/>
          </a:p>
        </p:txBody>
      </p:sp>
      <p:pic>
        <p:nvPicPr>
          <p:cNvPr id="5122" name="Picture 2" descr="men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916832"/>
            <a:ext cx="3617302"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1"/>
          <p:cNvPicPr>
            <a:picLocks noChangeAspect="1" noChangeArrowheads="1"/>
          </p:cNvPicPr>
          <p:nvPr/>
        </p:nvPicPr>
        <p:blipFill>
          <a:blip r:embed="rId3">
            <a:extLst>
              <a:ext uri="{28A0092B-C50C-407E-A947-70E740481C1C}">
                <a14:useLocalDpi xmlns:a14="http://schemas.microsoft.com/office/drawing/2010/main" val="0"/>
              </a:ext>
            </a:extLst>
          </a:blip>
          <a:srcRect t="1176"/>
          <a:stretch>
            <a:fillRect/>
          </a:stretch>
        </p:blipFill>
        <p:spPr bwMode="auto">
          <a:xfrm>
            <a:off x="5076056" y="1917844"/>
            <a:ext cx="3312910" cy="35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02116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	Key Controls</a:t>
            </a:r>
            <a:r>
              <a:rPr lang="zh-CN" altLang="en-US" dirty="0"/>
              <a:t>窗口	</a:t>
            </a:r>
            <a:endParaRPr lang="en-US" altLang="zh-CN" dirty="0"/>
          </a:p>
        </p:txBody>
      </p:sp>
      <p:sp>
        <p:nvSpPr>
          <p:cNvPr id="3" name="内容占位符 2"/>
          <p:cNvSpPr>
            <a:spLocks noGrp="1"/>
          </p:cNvSpPr>
          <p:nvPr>
            <p:ph sz="quarter" idx="1"/>
          </p:nvPr>
        </p:nvSpPr>
        <p:spPr/>
        <p:txBody>
          <a:bodyPr>
            <a:normAutofit/>
          </a:bodyPr>
          <a:lstStyle/>
          <a:p>
            <a:pPr marL="0" lvl="0" indent="0">
              <a:buNone/>
            </a:pPr>
            <a:r>
              <a:rPr lang="en-US" altLang="zh-CN" dirty="0" smtClean="0"/>
              <a:t>2. </a:t>
            </a:r>
            <a:r>
              <a:rPr lang="en-US" altLang="zh-CN" dirty="0"/>
              <a:t>Key Interpolation Type</a:t>
            </a:r>
            <a:r>
              <a:rPr lang="zh-CN" altLang="zh-CN" dirty="0"/>
              <a:t>菜单</a:t>
            </a:r>
          </a:p>
          <a:p>
            <a:endParaRPr lang="en-US" altLang="zh-CN" dirty="0"/>
          </a:p>
          <a:p>
            <a:endParaRPr lang="en-US" altLang="zh-CN" dirty="0"/>
          </a:p>
          <a:p>
            <a:endParaRPr lang="en-US" altLang="zh-CN" dirty="0"/>
          </a:p>
          <a:p>
            <a:endParaRPr lang="zh-CN" altLang="en-US" dirty="0"/>
          </a:p>
        </p:txBody>
      </p:sp>
      <p:pic>
        <p:nvPicPr>
          <p:cNvPr id="6146" name="Picture 2" descr="key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0499" y="1916832"/>
            <a:ext cx="5083001" cy="401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4855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	Key Controls</a:t>
            </a:r>
            <a:r>
              <a:rPr lang="zh-CN" altLang="en-US" dirty="0"/>
              <a:t>窗口	</a:t>
            </a:r>
            <a:endParaRPr lang="en-US" altLang="zh-CN" dirty="0"/>
          </a:p>
        </p:txBody>
      </p:sp>
      <p:sp>
        <p:nvSpPr>
          <p:cNvPr id="3" name="内容占位符 2"/>
          <p:cNvSpPr>
            <a:spLocks noGrp="1"/>
          </p:cNvSpPr>
          <p:nvPr>
            <p:ph sz="quarter" idx="1"/>
          </p:nvPr>
        </p:nvSpPr>
        <p:spPr/>
        <p:txBody>
          <a:bodyPr>
            <a:normAutofit/>
          </a:bodyPr>
          <a:lstStyle/>
          <a:p>
            <a:pPr marL="0" lvl="0" indent="0">
              <a:buNone/>
            </a:pPr>
            <a:r>
              <a:rPr lang="en-US" altLang="zh-CN" dirty="0" smtClean="0"/>
              <a:t>2. </a:t>
            </a:r>
            <a:r>
              <a:rPr lang="en-US" altLang="zh-CN" dirty="0"/>
              <a:t>Key Interpolation Type</a:t>
            </a:r>
            <a:r>
              <a:rPr lang="zh-CN" altLang="zh-CN" dirty="0"/>
              <a:t>菜单</a:t>
            </a:r>
          </a:p>
          <a:p>
            <a:endParaRPr lang="en-US" altLang="zh-CN" dirty="0"/>
          </a:p>
          <a:p>
            <a:endParaRPr lang="en-US" altLang="zh-CN" dirty="0"/>
          </a:p>
          <a:p>
            <a:endParaRPr lang="en-US" altLang="zh-CN" dirty="0"/>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665043467"/>
              </p:ext>
            </p:extLst>
          </p:nvPr>
        </p:nvGraphicFramePr>
        <p:xfrm>
          <a:off x="0" y="1772813"/>
          <a:ext cx="9144000" cy="5085187"/>
        </p:xfrm>
        <a:graphic>
          <a:graphicData uri="http://schemas.openxmlformats.org/drawingml/2006/table">
            <a:tbl>
              <a:tblPr firstRow="1" firstCol="1" bandRow="1">
                <a:tableStyleId>{5C22544A-7EE6-4342-B048-85BDC9FD1C3A}</a:tableStyleId>
              </a:tblPr>
              <a:tblGrid>
                <a:gridCol w="1282729"/>
                <a:gridCol w="7861271"/>
              </a:tblGrid>
              <a:tr h="404083">
                <a:tc>
                  <a:txBody>
                    <a:bodyPr/>
                    <a:lstStyle/>
                    <a:p>
                      <a:pPr algn="ctr">
                        <a:spcBef>
                          <a:spcPts val="200"/>
                        </a:spcBef>
                        <a:spcAft>
                          <a:spcPts val="200"/>
                        </a:spcAft>
                      </a:pPr>
                      <a:r>
                        <a:rPr lang="zh-CN" sz="2000" kern="0">
                          <a:effectLst/>
                        </a:rPr>
                        <a:t>选项</a:t>
                      </a:r>
                      <a:endParaRPr lang="zh-CN" sz="2800" kern="100">
                        <a:effectLst/>
                        <a:latin typeface="Calibri"/>
                        <a:ea typeface="宋体"/>
                        <a:cs typeface="Microsoft Himalaya"/>
                      </a:endParaRPr>
                    </a:p>
                  </a:txBody>
                  <a:tcPr marL="68580" marR="68580" marT="0" marB="0"/>
                </a:tc>
                <a:tc>
                  <a:txBody>
                    <a:bodyPr/>
                    <a:lstStyle/>
                    <a:p>
                      <a:pPr algn="ctr">
                        <a:spcBef>
                          <a:spcPts val="200"/>
                        </a:spcBef>
                        <a:spcAft>
                          <a:spcPts val="200"/>
                        </a:spcAft>
                      </a:pPr>
                      <a:r>
                        <a:rPr lang="zh-CN" sz="2000" kern="0">
                          <a:effectLst/>
                        </a:rPr>
                        <a:t>功能</a:t>
                      </a:r>
                      <a:endParaRPr lang="zh-CN" sz="2800" kern="100">
                        <a:effectLst/>
                        <a:latin typeface="Calibri"/>
                        <a:ea typeface="宋体"/>
                        <a:cs typeface="Microsoft Himalaya"/>
                      </a:endParaRPr>
                    </a:p>
                  </a:txBody>
                  <a:tcPr marL="68580" marR="68580" marT="0" marB="0"/>
                </a:tc>
              </a:tr>
              <a:tr h="752202">
                <a:tc>
                  <a:txBody>
                    <a:bodyPr/>
                    <a:lstStyle/>
                    <a:p>
                      <a:pPr algn="ctr">
                        <a:spcBef>
                          <a:spcPts val="200"/>
                        </a:spcBef>
                        <a:spcAft>
                          <a:spcPts val="200"/>
                        </a:spcAft>
                      </a:pPr>
                      <a:r>
                        <a:rPr lang="en-US" sz="2000" kern="0">
                          <a:effectLst/>
                        </a:rPr>
                        <a:t>Auto</a:t>
                      </a:r>
                      <a:endParaRPr lang="zh-CN" sz="2800" kern="100">
                        <a:effectLst/>
                        <a:latin typeface="Calibri"/>
                        <a:ea typeface="宋体"/>
                        <a:cs typeface="Microsoft Himalaya"/>
                      </a:endParaRPr>
                    </a:p>
                  </a:txBody>
                  <a:tcPr marL="68580" marR="68580" marT="0" marB="0" anchor="ctr"/>
                </a:tc>
                <a:tc>
                  <a:txBody>
                    <a:bodyPr/>
                    <a:lstStyle/>
                    <a:p>
                      <a:pPr indent="228600" algn="just">
                        <a:spcBef>
                          <a:spcPts val="200"/>
                        </a:spcBef>
                        <a:spcAft>
                          <a:spcPts val="200"/>
                        </a:spcAft>
                      </a:pPr>
                      <a:r>
                        <a:rPr lang="en-US" sz="2000" kern="0">
                          <a:effectLst/>
                        </a:rPr>
                        <a:t>Auto</a:t>
                      </a:r>
                      <a:r>
                        <a:rPr lang="zh-CN" sz="2000" kern="0">
                          <a:effectLst/>
                        </a:rPr>
                        <a:t>模式是一个三次曲线，可以通过与曲线相切的控制器或者角度和权重来进行调整。</a:t>
                      </a:r>
                      <a:endParaRPr lang="zh-CN" sz="2800" kern="100">
                        <a:effectLst/>
                        <a:latin typeface="Calibri"/>
                        <a:ea typeface="宋体"/>
                        <a:cs typeface="Microsoft Himalaya"/>
                      </a:endParaRPr>
                    </a:p>
                  </a:txBody>
                  <a:tcPr marL="68580" marR="68580" marT="0" marB="0" anchor="ctr"/>
                </a:tc>
              </a:tr>
              <a:tr h="752202">
                <a:tc>
                  <a:txBody>
                    <a:bodyPr/>
                    <a:lstStyle/>
                    <a:p>
                      <a:pPr algn="ctr">
                        <a:spcBef>
                          <a:spcPts val="200"/>
                        </a:spcBef>
                        <a:spcAft>
                          <a:spcPts val="200"/>
                        </a:spcAft>
                      </a:pPr>
                      <a:r>
                        <a:rPr lang="en-US" sz="2000" kern="0">
                          <a:effectLst/>
                        </a:rPr>
                        <a:t>Spline</a:t>
                      </a:r>
                      <a:endParaRPr lang="zh-CN" sz="2800" kern="100">
                        <a:effectLst/>
                        <a:latin typeface="Calibri"/>
                        <a:ea typeface="宋体"/>
                        <a:cs typeface="Microsoft Himalaya"/>
                      </a:endParaRPr>
                    </a:p>
                  </a:txBody>
                  <a:tcPr marL="68580" marR="68580" marT="0" marB="0" anchor="ctr"/>
                </a:tc>
                <a:tc>
                  <a:txBody>
                    <a:bodyPr/>
                    <a:lstStyle/>
                    <a:p>
                      <a:pPr indent="228600" algn="just">
                        <a:spcBef>
                          <a:spcPts val="200"/>
                        </a:spcBef>
                        <a:spcAft>
                          <a:spcPts val="200"/>
                        </a:spcAft>
                      </a:pPr>
                      <a:r>
                        <a:rPr lang="en-US" sz="2000" kern="0">
                          <a:effectLst/>
                        </a:rPr>
                        <a:t>Spline</a:t>
                      </a:r>
                      <a:r>
                        <a:rPr lang="zh-CN" sz="2000" kern="0">
                          <a:effectLst/>
                        </a:rPr>
                        <a:t>模式与时间无关，直接通过前后关键帧之间的斜率自动计算样条切线来插值。</a:t>
                      </a:r>
                      <a:endParaRPr lang="zh-CN" sz="2800" kern="100">
                        <a:effectLst/>
                        <a:latin typeface="Calibri"/>
                        <a:ea typeface="宋体"/>
                        <a:cs typeface="Microsoft Himalaya"/>
                      </a:endParaRPr>
                    </a:p>
                  </a:txBody>
                  <a:tcPr marL="68580" marR="68580" marT="0" marB="0" anchor="ctr"/>
                </a:tc>
              </a:tr>
              <a:tr h="752202">
                <a:tc>
                  <a:txBody>
                    <a:bodyPr/>
                    <a:lstStyle/>
                    <a:p>
                      <a:pPr algn="ctr">
                        <a:spcBef>
                          <a:spcPts val="200"/>
                        </a:spcBef>
                        <a:spcAft>
                          <a:spcPts val="200"/>
                        </a:spcAft>
                      </a:pPr>
                      <a:r>
                        <a:rPr lang="en-US" sz="2000" kern="0">
                          <a:effectLst/>
                        </a:rPr>
                        <a:t>SpClamp</a:t>
                      </a:r>
                      <a:endParaRPr lang="zh-CN" sz="2800" kern="100">
                        <a:effectLst/>
                        <a:latin typeface="Calibri"/>
                        <a:ea typeface="宋体"/>
                        <a:cs typeface="Microsoft Himalaya"/>
                      </a:endParaRPr>
                    </a:p>
                  </a:txBody>
                  <a:tcPr marL="68580" marR="68580" marT="0" marB="0" anchor="ctr"/>
                </a:tc>
                <a:tc>
                  <a:txBody>
                    <a:bodyPr/>
                    <a:lstStyle/>
                    <a:p>
                      <a:pPr indent="228600" algn="just">
                        <a:spcBef>
                          <a:spcPts val="200"/>
                        </a:spcBef>
                        <a:spcAft>
                          <a:spcPts val="200"/>
                        </a:spcAft>
                      </a:pPr>
                      <a:r>
                        <a:rPr lang="en-US" sz="2000" kern="0">
                          <a:effectLst/>
                        </a:rPr>
                        <a:t>SpClamp</a:t>
                      </a:r>
                      <a:r>
                        <a:rPr lang="zh-CN" sz="2000" kern="0">
                          <a:effectLst/>
                        </a:rPr>
                        <a:t>模式与时间无关，并组织插值超出最大值或者低于最小值。</a:t>
                      </a:r>
                      <a:endParaRPr lang="zh-CN" sz="2800" kern="100">
                        <a:effectLst/>
                        <a:latin typeface="Calibri"/>
                        <a:ea typeface="宋体"/>
                        <a:cs typeface="Microsoft Himalaya"/>
                      </a:endParaRPr>
                    </a:p>
                  </a:txBody>
                  <a:tcPr marL="68580" marR="68580" marT="0" marB="0" anchor="ctr"/>
                </a:tc>
              </a:tr>
              <a:tr h="404083">
                <a:tc>
                  <a:txBody>
                    <a:bodyPr/>
                    <a:lstStyle/>
                    <a:p>
                      <a:pPr algn="ctr">
                        <a:spcBef>
                          <a:spcPts val="200"/>
                        </a:spcBef>
                        <a:spcAft>
                          <a:spcPts val="200"/>
                        </a:spcAft>
                      </a:pPr>
                      <a:r>
                        <a:rPr lang="en-US" sz="2000" kern="0">
                          <a:effectLst/>
                        </a:rPr>
                        <a:t>Linear</a:t>
                      </a:r>
                      <a:endParaRPr lang="zh-CN" sz="2800" kern="100">
                        <a:effectLst/>
                        <a:latin typeface="Calibri"/>
                        <a:ea typeface="宋体"/>
                        <a:cs typeface="Microsoft Himalaya"/>
                      </a:endParaRPr>
                    </a:p>
                  </a:txBody>
                  <a:tcPr marL="68580" marR="68580" marT="0" marB="0" anchor="ctr"/>
                </a:tc>
                <a:tc>
                  <a:txBody>
                    <a:bodyPr/>
                    <a:lstStyle/>
                    <a:p>
                      <a:pPr indent="228600" algn="just">
                        <a:spcBef>
                          <a:spcPts val="200"/>
                        </a:spcBef>
                        <a:spcAft>
                          <a:spcPts val="200"/>
                        </a:spcAft>
                      </a:pPr>
                      <a:r>
                        <a:rPr lang="en-US" sz="2000" kern="0">
                          <a:effectLst/>
                        </a:rPr>
                        <a:t>Linear</a:t>
                      </a:r>
                      <a:r>
                        <a:rPr lang="zh-CN" sz="2000" kern="0">
                          <a:effectLst/>
                        </a:rPr>
                        <a:t>模式使用直线连接关键帧来插值。</a:t>
                      </a:r>
                      <a:endParaRPr lang="zh-CN" sz="2800" kern="100">
                        <a:effectLst/>
                        <a:latin typeface="Calibri"/>
                        <a:ea typeface="宋体"/>
                        <a:cs typeface="Microsoft Himalaya"/>
                      </a:endParaRPr>
                    </a:p>
                  </a:txBody>
                  <a:tcPr marL="68580" marR="68580" marT="0" marB="0" anchor="ctr"/>
                </a:tc>
              </a:tr>
              <a:tr h="808166">
                <a:tc>
                  <a:txBody>
                    <a:bodyPr/>
                    <a:lstStyle/>
                    <a:p>
                      <a:pPr algn="ctr">
                        <a:spcBef>
                          <a:spcPts val="200"/>
                        </a:spcBef>
                        <a:spcAft>
                          <a:spcPts val="200"/>
                        </a:spcAft>
                      </a:pPr>
                      <a:r>
                        <a:rPr lang="en-US" sz="2000" kern="0">
                          <a:effectLst/>
                        </a:rPr>
                        <a:t>Step</a:t>
                      </a:r>
                      <a:endParaRPr lang="zh-CN" sz="2800" kern="100">
                        <a:effectLst/>
                        <a:latin typeface="Calibri"/>
                        <a:ea typeface="宋体"/>
                        <a:cs typeface="Microsoft Himalaya"/>
                      </a:endParaRPr>
                    </a:p>
                  </a:txBody>
                  <a:tcPr marL="68580" marR="68580" marT="0" marB="0" anchor="ctr"/>
                </a:tc>
                <a:tc>
                  <a:txBody>
                    <a:bodyPr/>
                    <a:lstStyle/>
                    <a:p>
                      <a:pPr indent="228600" algn="just">
                        <a:spcBef>
                          <a:spcPts val="200"/>
                        </a:spcBef>
                        <a:spcAft>
                          <a:spcPts val="200"/>
                        </a:spcAft>
                      </a:pPr>
                      <a:r>
                        <a:rPr lang="en-US" sz="2000" kern="0">
                          <a:effectLst/>
                        </a:rPr>
                        <a:t>Step</a:t>
                      </a:r>
                      <a:r>
                        <a:rPr lang="zh-CN" sz="2000" kern="0">
                          <a:effectLst/>
                        </a:rPr>
                        <a:t>模式前一个关键帧的值会一直沿直线延续，到后一个关键帧再直线上升或者下降，这种模式关键帧之间不会有平滑的动画。</a:t>
                      </a:r>
                      <a:endParaRPr lang="zh-CN" sz="2800" kern="100">
                        <a:effectLst/>
                        <a:latin typeface="Calibri"/>
                        <a:ea typeface="宋体"/>
                        <a:cs typeface="Microsoft Himalaya"/>
                      </a:endParaRPr>
                    </a:p>
                  </a:txBody>
                  <a:tcPr marL="68580" marR="68580" marT="0" marB="0" anchor="ctr"/>
                </a:tc>
              </a:tr>
              <a:tr h="404083">
                <a:tc>
                  <a:txBody>
                    <a:bodyPr/>
                    <a:lstStyle/>
                    <a:p>
                      <a:pPr algn="ctr">
                        <a:spcBef>
                          <a:spcPts val="200"/>
                        </a:spcBef>
                        <a:spcAft>
                          <a:spcPts val="200"/>
                        </a:spcAft>
                      </a:pPr>
                      <a:r>
                        <a:rPr lang="en-US" sz="2000" kern="0">
                          <a:effectLst/>
                        </a:rPr>
                        <a:t>TCB</a:t>
                      </a:r>
                      <a:endParaRPr lang="zh-CN" sz="2800" kern="100">
                        <a:effectLst/>
                        <a:latin typeface="Calibri"/>
                        <a:ea typeface="宋体"/>
                        <a:cs typeface="Microsoft Himalaya"/>
                      </a:endParaRPr>
                    </a:p>
                  </a:txBody>
                  <a:tcPr marL="68580" marR="68580" marT="0" marB="0" anchor="ctr"/>
                </a:tc>
                <a:tc>
                  <a:txBody>
                    <a:bodyPr/>
                    <a:lstStyle/>
                    <a:p>
                      <a:pPr indent="228600" algn="just">
                        <a:spcBef>
                          <a:spcPts val="200"/>
                        </a:spcBef>
                        <a:spcAft>
                          <a:spcPts val="200"/>
                        </a:spcAft>
                      </a:pPr>
                      <a:r>
                        <a:rPr lang="en-US" sz="2000" kern="0">
                          <a:effectLst/>
                        </a:rPr>
                        <a:t>TCB</a:t>
                      </a:r>
                      <a:r>
                        <a:rPr lang="zh-CN" sz="2000" kern="0">
                          <a:effectLst/>
                        </a:rPr>
                        <a:t>模式使用埃尔米特·艾米插值。</a:t>
                      </a:r>
                      <a:endParaRPr lang="zh-CN" sz="2800" kern="100">
                        <a:effectLst/>
                        <a:latin typeface="Calibri"/>
                        <a:ea typeface="宋体"/>
                        <a:cs typeface="Microsoft Himalaya"/>
                      </a:endParaRPr>
                    </a:p>
                  </a:txBody>
                  <a:tcPr marL="68580" marR="68580" marT="0" marB="0" anchor="ctr"/>
                </a:tc>
              </a:tr>
              <a:tr h="404083">
                <a:tc>
                  <a:txBody>
                    <a:bodyPr/>
                    <a:lstStyle/>
                    <a:p>
                      <a:pPr algn="ctr">
                        <a:spcBef>
                          <a:spcPts val="200"/>
                        </a:spcBef>
                        <a:spcAft>
                          <a:spcPts val="200"/>
                        </a:spcAft>
                      </a:pPr>
                      <a:r>
                        <a:rPr lang="en-US" sz="2000" kern="0">
                          <a:effectLst/>
                        </a:rPr>
                        <a:t>Smooth</a:t>
                      </a:r>
                      <a:endParaRPr lang="zh-CN" sz="2800" kern="100">
                        <a:effectLst/>
                        <a:latin typeface="Calibri"/>
                        <a:ea typeface="宋体"/>
                        <a:cs typeface="Microsoft Himalaya"/>
                      </a:endParaRPr>
                    </a:p>
                  </a:txBody>
                  <a:tcPr marL="68580" marR="68580" marT="0" marB="0" anchor="ctr"/>
                </a:tc>
                <a:tc>
                  <a:txBody>
                    <a:bodyPr/>
                    <a:lstStyle/>
                    <a:p>
                      <a:pPr indent="228600" algn="just">
                        <a:spcBef>
                          <a:spcPts val="200"/>
                        </a:spcBef>
                        <a:spcAft>
                          <a:spcPts val="200"/>
                        </a:spcAft>
                      </a:pPr>
                      <a:r>
                        <a:rPr lang="en-US" sz="2000" kern="0">
                          <a:effectLst/>
                        </a:rPr>
                        <a:t>Smooth</a:t>
                      </a:r>
                      <a:r>
                        <a:rPr lang="zh-CN" sz="2000" kern="0">
                          <a:effectLst/>
                        </a:rPr>
                        <a:t>模式是基于时间的插值，根据时间变化平滑插值。</a:t>
                      </a:r>
                      <a:endParaRPr lang="zh-CN" sz="2800" kern="100">
                        <a:effectLst/>
                        <a:latin typeface="Calibri"/>
                        <a:ea typeface="宋体"/>
                        <a:cs typeface="Microsoft Himalaya"/>
                      </a:endParaRPr>
                    </a:p>
                  </a:txBody>
                  <a:tcPr marL="68580" marR="68580" marT="0" marB="0" anchor="ctr"/>
                </a:tc>
              </a:tr>
              <a:tr h="404083">
                <a:tc>
                  <a:txBody>
                    <a:bodyPr/>
                    <a:lstStyle/>
                    <a:p>
                      <a:pPr algn="ctr">
                        <a:spcBef>
                          <a:spcPts val="200"/>
                        </a:spcBef>
                        <a:spcAft>
                          <a:spcPts val="200"/>
                        </a:spcAft>
                      </a:pPr>
                      <a:r>
                        <a:rPr lang="en-US" sz="2000" kern="0">
                          <a:effectLst/>
                        </a:rPr>
                        <a:t>Fixed</a:t>
                      </a:r>
                      <a:endParaRPr lang="zh-CN" sz="2800" kern="100">
                        <a:effectLst/>
                        <a:latin typeface="Calibri"/>
                        <a:ea typeface="宋体"/>
                        <a:cs typeface="Microsoft Himalaya"/>
                      </a:endParaRPr>
                    </a:p>
                  </a:txBody>
                  <a:tcPr marL="68580" marR="68580" marT="0" marB="0" anchor="ctr"/>
                </a:tc>
                <a:tc>
                  <a:txBody>
                    <a:bodyPr/>
                    <a:lstStyle/>
                    <a:p>
                      <a:pPr indent="228600" algn="just">
                        <a:spcBef>
                          <a:spcPts val="200"/>
                        </a:spcBef>
                        <a:spcAft>
                          <a:spcPts val="200"/>
                        </a:spcAft>
                      </a:pPr>
                      <a:r>
                        <a:rPr lang="en-US" sz="2000" kern="0" dirty="0">
                          <a:effectLst/>
                        </a:rPr>
                        <a:t>Fixed</a:t>
                      </a:r>
                      <a:r>
                        <a:rPr lang="zh-CN" sz="2000" kern="0" dirty="0">
                          <a:effectLst/>
                        </a:rPr>
                        <a:t>插值是固定插值，因此插值不受相邻关键帧影响。</a:t>
                      </a:r>
                      <a:endParaRPr lang="zh-CN" sz="2800" kern="100" dirty="0">
                        <a:effectLst/>
                        <a:latin typeface="Calibri"/>
                        <a:ea typeface="宋体"/>
                        <a:cs typeface="Microsoft Himalaya"/>
                      </a:endParaRPr>
                    </a:p>
                  </a:txBody>
                  <a:tcPr marL="68580" marR="68580" marT="0" marB="0" anchor="ctr"/>
                </a:tc>
              </a:tr>
            </a:tbl>
          </a:graphicData>
        </a:graphic>
      </p:graphicFrame>
    </p:spTree>
    <p:extLst>
      <p:ext uri="{BB962C8B-B14F-4D97-AF65-F5344CB8AC3E}">
        <p14:creationId xmlns:p14="http://schemas.microsoft.com/office/powerpoint/2010/main" val="38754256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	Key Controls</a:t>
            </a:r>
            <a:r>
              <a:rPr lang="zh-CN" altLang="en-US" dirty="0"/>
              <a:t>窗口	</a:t>
            </a:r>
            <a:endParaRPr lang="en-US" altLang="zh-CN" dirty="0"/>
          </a:p>
        </p:txBody>
      </p:sp>
      <p:sp>
        <p:nvSpPr>
          <p:cNvPr id="3" name="内容占位符 2"/>
          <p:cNvSpPr>
            <a:spLocks noGrp="1"/>
          </p:cNvSpPr>
          <p:nvPr>
            <p:ph sz="quarter" idx="1"/>
          </p:nvPr>
        </p:nvSpPr>
        <p:spPr/>
        <p:txBody>
          <a:bodyPr>
            <a:normAutofit/>
          </a:bodyPr>
          <a:lstStyle/>
          <a:p>
            <a:pPr marL="0" indent="0">
              <a:buNone/>
            </a:pPr>
            <a:r>
              <a:rPr lang="en-US" altLang="zh-CN" dirty="0" smtClean="0"/>
              <a:t>3.</a:t>
            </a:r>
            <a:r>
              <a:rPr lang="en-US" altLang="zh-CN" dirty="0"/>
              <a:t> Keying mode</a:t>
            </a:r>
            <a:r>
              <a:rPr lang="zh-CN" altLang="zh-CN" dirty="0"/>
              <a:t>菜单</a:t>
            </a:r>
          </a:p>
          <a:p>
            <a:pPr marL="0" lvl="0" indent="0">
              <a:buNone/>
            </a:pPr>
            <a:endParaRPr lang="zh-CN" altLang="zh-CN" dirty="0"/>
          </a:p>
          <a:p>
            <a:endParaRPr lang="en-US" altLang="zh-CN" dirty="0"/>
          </a:p>
          <a:p>
            <a:endParaRPr lang="en-US" altLang="zh-CN" dirty="0"/>
          </a:p>
          <a:p>
            <a:endParaRPr lang="en-US" altLang="zh-CN" dirty="0"/>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608229779"/>
              </p:ext>
            </p:extLst>
          </p:nvPr>
        </p:nvGraphicFramePr>
        <p:xfrm>
          <a:off x="0" y="1700808"/>
          <a:ext cx="9144000" cy="5112567"/>
        </p:xfrm>
        <a:graphic>
          <a:graphicData uri="http://schemas.openxmlformats.org/drawingml/2006/table">
            <a:tbl>
              <a:tblPr firstRow="1" firstCol="1" bandRow="1">
                <a:tableStyleId>{5C22544A-7EE6-4342-B048-85BDC9FD1C3A}</a:tableStyleId>
              </a:tblPr>
              <a:tblGrid>
                <a:gridCol w="1763688"/>
                <a:gridCol w="7380312"/>
              </a:tblGrid>
              <a:tr h="380349">
                <a:tc>
                  <a:txBody>
                    <a:bodyPr/>
                    <a:lstStyle/>
                    <a:p>
                      <a:pPr algn="ctr">
                        <a:spcBef>
                          <a:spcPts val="200"/>
                        </a:spcBef>
                        <a:spcAft>
                          <a:spcPts val="200"/>
                        </a:spcAft>
                      </a:pPr>
                      <a:r>
                        <a:rPr lang="zh-CN" sz="2400" kern="0" dirty="0">
                          <a:effectLst/>
                        </a:rPr>
                        <a:t>类型</a:t>
                      </a:r>
                      <a:endParaRPr lang="zh-CN" sz="3200" kern="100" dirty="0">
                        <a:effectLst/>
                        <a:latin typeface="Calibri"/>
                        <a:ea typeface="宋体"/>
                        <a:cs typeface="Microsoft Himalaya"/>
                      </a:endParaRPr>
                    </a:p>
                  </a:txBody>
                  <a:tcPr marL="68580" marR="68580" marT="0" marB="0"/>
                </a:tc>
                <a:tc>
                  <a:txBody>
                    <a:bodyPr/>
                    <a:lstStyle/>
                    <a:p>
                      <a:pPr algn="ctr">
                        <a:spcBef>
                          <a:spcPts val="200"/>
                        </a:spcBef>
                        <a:spcAft>
                          <a:spcPts val="200"/>
                        </a:spcAft>
                      </a:pPr>
                      <a:r>
                        <a:rPr lang="zh-CN" sz="2400" kern="0">
                          <a:effectLst/>
                        </a:rPr>
                        <a:t>描述</a:t>
                      </a:r>
                      <a:endParaRPr lang="zh-CN" sz="3200" kern="100">
                        <a:effectLst/>
                        <a:latin typeface="Calibri"/>
                        <a:ea typeface="宋体"/>
                        <a:cs typeface="Microsoft Himalaya"/>
                      </a:endParaRPr>
                    </a:p>
                  </a:txBody>
                  <a:tcPr marL="68580" marR="68580" marT="0" marB="0"/>
                </a:tc>
              </a:tr>
              <a:tr h="380349">
                <a:tc>
                  <a:txBody>
                    <a:bodyPr/>
                    <a:lstStyle/>
                    <a:p>
                      <a:pPr algn="ctr">
                        <a:spcBef>
                          <a:spcPts val="200"/>
                        </a:spcBef>
                        <a:spcAft>
                          <a:spcPts val="200"/>
                        </a:spcAft>
                      </a:pPr>
                      <a:r>
                        <a:rPr lang="en-US" sz="2400" kern="0">
                          <a:effectLst/>
                        </a:rPr>
                        <a:t>T</a:t>
                      </a:r>
                      <a:endParaRPr lang="zh-CN" sz="3200" kern="100">
                        <a:effectLst/>
                        <a:latin typeface="Calibri"/>
                        <a:ea typeface="宋体"/>
                        <a:cs typeface="Microsoft Himalaya"/>
                      </a:endParaRPr>
                    </a:p>
                  </a:txBody>
                  <a:tcPr marL="68580" marR="68580" marT="0" marB="0"/>
                </a:tc>
                <a:tc>
                  <a:txBody>
                    <a:bodyPr/>
                    <a:lstStyle/>
                    <a:p>
                      <a:pPr indent="228600" algn="just">
                        <a:spcBef>
                          <a:spcPts val="200"/>
                        </a:spcBef>
                        <a:spcAft>
                          <a:spcPts val="200"/>
                        </a:spcAft>
                      </a:pPr>
                      <a:r>
                        <a:rPr lang="zh-CN" sz="2400" kern="0">
                          <a:effectLst/>
                        </a:rPr>
                        <a:t>添加移动（</a:t>
                      </a:r>
                      <a:r>
                        <a:rPr lang="en-US" sz="2400" kern="0">
                          <a:effectLst/>
                        </a:rPr>
                        <a:t>translation</a:t>
                      </a:r>
                      <a:r>
                        <a:rPr lang="zh-CN" sz="2400" kern="0">
                          <a:effectLst/>
                        </a:rPr>
                        <a:t>）关键帧。</a:t>
                      </a:r>
                      <a:endParaRPr lang="zh-CN" sz="3200" kern="100">
                        <a:effectLst/>
                        <a:latin typeface="Calibri"/>
                        <a:ea typeface="宋体"/>
                        <a:cs typeface="Microsoft Himalaya"/>
                      </a:endParaRPr>
                    </a:p>
                  </a:txBody>
                  <a:tcPr marL="68580" marR="68580" marT="0" marB="0"/>
                </a:tc>
              </a:tr>
              <a:tr h="380349">
                <a:tc>
                  <a:txBody>
                    <a:bodyPr/>
                    <a:lstStyle/>
                    <a:p>
                      <a:pPr algn="ctr">
                        <a:spcBef>
                          <a:spcPts val="200"/>
                        </a:spcBef>
                        <a:spcAft>
                          <a:spcPts val="200"/>
                        </a:spcAft>
                      </a:pPr>
                      <a:r>
                        <a:rPr lang="en-US" sz="2400" kern="0">
                          <a:effectLst/>
                        </a:rPr>
                        <a:t>R</a:t>
                      </a:r>
                      <a:endParaRPr lang="zh-CN" sz="3200" kern="100">
                        <a:effectLst/>
                        <a:latin typeface="Calibri"/>
                        <a:ea typeface="宋体"/>
                        <a:cs typeface="Microsoft Himalaya"/>
                      </a:endParaRPr>
                    </a:p>
                  </a:txBody>
                  <a:tcPr marL="68580" marR="68580" marT="0" marB="0"/>
                </a:tc>
                <a:tc>
                  <a:txBody>
                    <a:bodyPr/>
                    <a:lstStyle/>
                    <a:p>
                      <a:pPr indent="228600" algn="just">
                        <a:spcBef>
                          <a:spcPts val="200"/>
                        </a:spcBef>
                        <a:spcAft>
                          <a:spcPts val="200"/>
                        </a:spcAft>
                      </a:pPr>
                      <a:r>
                        <a:rPr lang="zh-CN" sz="2400" kern="0">
                          <a:effectLst/>
                        </a:rPr>
                        <a:t>添加旋转（</a:t>
                      </a:r>
                      <a:r>
                        <a:rPr lang="en-US" sz="2400" kern="0">
                          <a:effectLst/>
                        </a:rPr>
                        <a:t>rotation</a:t>
                      </a:r>
                      <a:r>
                        <a:rPr lang="zh-CN" sz="2400" kern="0">
                          <a:effectLst/>
                        </a:rPr>
                        <a:t>）关键帧。</a:t>
                      </a:r>
                      <a:endParaRPr lang="zh-CN" sz="3200" kern="100">
                        <a:effectLst/>
                        <a:latin typeface="Calibri"/>
                        <a:ea typeface="宋体"/>
                        <a:cs typeface="Microsoft Himalaya"/>
                      </a:endParaRPr>
                    </a:p>
                  </a:txBody>
                  <a:tcPr marL="68580" marR="68580" marT="0" marB="0"/>
                </a:tc>
              </a:tr>
              <a:tr h="380349">
                <a:tc>
                  <a:txBody>
                    <a:bodyPr/>
                    <a:lstStyle/>
                    <a:p>
                      <a:pPr algn="ctr">
                        <a:spcBef>
                          <a:spcPts val="200"/>
                        </a:spcBef>
                        <a:spcAft>
                          <a:spcPts val="200"/>
                        </a:spcAft>
                      </a:pPr>
                      <a:r>
                        <a:rPr lang="en-US" sz="2400" kern="0">
                          <a:effectLst/>
                        </a:rPr>
                        <a:t>S</a:t>
                      </a:r>
                      <a:endParaRPr lang="zh-CN" sz="3200" kern="100">
                        <a:effectLst/>
                        <a:latin typeface="Calibri"/>
                        <a:ea typeface="宋体"/>
                        <a:cs typeface="Microsoft Himalaya"/>
                      </a:endParaRPr>
                    </a:p>
                  </a:txBody>
                  <a:tcPr marL="68580" marR="68580" marT="0" marB="0"/>
                </a:tc>
                <a:tc>
                  <a:txBody>
                    <a:bodyPr/>
                    <a:lstStyle/>
                    <a:p>
                      <a:pPr indent="228600" algn="just">
                        <a:spcBef>
                          <a:spcPts val="200"/>
                        </a:spcBef>
                        <a:spcAft>
                          <a:spcPts val="200"/>
                        </a:spcAft>
                      </a:pPr>
                      <a:r>
                        <a:rPr lang="zh-CN" sz="2400" kern="0">
                          <a:effectLst/>
                        </a:rPr>
                        <a:t>添加缩放（</a:t>
                      </a:r>
                      <a:r>
                        <a:rPr lang="en-US" sz="2400" kern="0">
                          <a:effectLst/>
                        </a:rPr>
                        <a:t>Scaling</a:t>
                      </a:r>
                      <a:r>
                        <a:rPr lang="zh-CN" sz="2400" kern="0">
                          <a:effectLst/>
                        </a:rPr>
                        <a:t>）关键帧。</a:t>
                      </a:r>
                      <a:endParaRPr lang="zh-CN" sz="3200" kern="100">
                        <a:effectLst/>
                        <a:latin typeface="Calibri"/>
                        <a:ea typeface="宋体"/>
                        <a:cs typeface="Microsoft Himalaya"/>
                      </a:endParaRPr>
                    </a:p>
                  </a:txBody>
                  <a:tcPr marL="68580" marR="68580" marT="0" marB="0"/>
                </a:tc>
              </a:tr>
              <a:tr h="628994">
                <a:tc>
                  <a:txBody>
                    <a:bodyPr/>
                    <a:lstStyle/>
                    <a:p>
                      <a:pPr algn="ctr">
                        <a:spcBef>
                          <a:spcPts val="200"/>
                        </a:spcBef>
                        <a:spcAft>
                          <a:spcPts val="200"/>
                        </a:spcAft>
                      </a:pPr>
                      <a:r>
                        <a:rPr lang="en-US" sz="2400" kern="0">
                          <a:effectLst/>
                        </a:rPr>
                        <a:t>TR</a:t>
                      </a:r>
                      <a:endParaRPr lang="zh-CN" sz="3200" kern="100">
                        <a:effectLst/>
                        <a:latin typeface="Calibri"/>
                        <a:ea typeface="宋体"/>
                        <a:cs typeface="Microsoft Himalaya"/>
                      </a:endParaRPr>
                    </a:p>
                  </a:txBody>
                  <a:tcPr marL="68580" marR="68580" marT="0" marB="0"/>
                </a:tc>
                <a:tc>
                  <a:txBody>
                    <a:bodyPr/>
                    <a:lstStyle/>
                    <a:p>
                      <a:pPr indent="228600" algn="just">
                        <a:spcBef>
                          <a:spcPts val="200"/>
                        </a:spcBef>
                        <a:spcAft>
                          <a:spcPts val="200"/>
                        </a:spcAft>
                      </a:pPr>
                      <a:r>
                        <a:rPr lang="zh-CN" sz="2400" kern="0">
                          <a:effectLst/>
                        </a:rPr>
                        <a:t>添加移动（</a:t>
                      </a:r>
                      <a:r>
                        <a:rPr lang="en-US" sz="2400" kern="0">
                          <a:effectLst/>
                        </a:rPr>
                        <a:t>translation</a:t>
                      </a:r>
                      <a:r>
                        <a:rPr lang="zh-CN" sz="2400" kern="0">
                          <a:effectLst/>
                        </a:rPr>
                        <a:t>）和旋转（</a:t>
                      </a:r>
                      <a:r>
                        <a:rPr lang="en-US" sz="2400" kern="0">
                          <a:effectLst/>
                        </a:rPr>
                        <a:t>rotation</a:t>
                      </a:r>
                      <a:r>
                        <a:rPr lang="zh-CN" sz="2400" kern="0">
                          <a:effectLst/>
                        </a:rPr>
                        <a:t>）关键帧。</a:t>
                      </a:r>
                      <a:endParaRPr lang="zh-CN" sz="3200" kern="100">
                        <a:effectLst/>
                        <a:latin typeface="Calibri"/>
                        <a:ea typeface="宋体"/>
                        <a:cs typeface="Microsoft Himalaya"/>
                      </a:endParaRPr>
                    </a:p>
                  </a:txBody>
                  <a:tcPr marL="68580" marR="68580" marT="0" marB="0"/>
                </a:tc>
              </a:tr>
              <a:tr h="943491">
                <a:tc>
                  <a:txBody>
                    <a:bodyPr/>
                    <a:lstStyle/>
                    <a:p>
                      <a:pPr algn="ctr">
                        <a:spcBef>
                          <a:spcPts val="200"/>
                        </a:spcBef>
                        <a:spcAft>
                          <a:spcPts val="200"/>
                        </a:spcAft>
                      </a:pPr>
                      <a:r>
                        <a:rPr lang="en-US" sz="2400" kern="0">
                          <a:effectLst/>
                        </a:rPr>
                        <a:t>TRS</a:t>
                      </a:r>
                      <a:endParaRPr lang="zh-CN" sz="3200" kern="100">
                        <a:effectLst/>
                        <a:latin typeface="Calibri"/>
                        <a:ea typeface="宋体"/>
                        <a:cs typeface="Microsoft Himalaya"/>
                      </a:endParaRPr>
                    </a:p>
                  </a:txBody>
                  <a:tcPr marL="68580" marR="68580" marT="0" marB="0"/>
                </a:tc>
                <a:tc>
                  <a:txBody>
                    <a:bodyPr/>
                    <a:lstStyle/>
                    <a:p>
                      <a:pPr indent="228600" algn="just">
                        <a:spcBef>
                          <a:spcPts val="200"/>
                        </a:spcBef>
                        <a:spcAft>
                          <a:spcPts val="200"/>
                        </a:spcAft>
                      </a:pPr>
                      <a:r>
                        <a:rPr lang="zh-CN" sz="2400" kern="0">
                          <a:effectLst/>
                        </a:rPr>
                        <a:t>添加移动（</a:t>
                      </a:r>
                      <a:r>
                        <a:rPr lang="en-US" sz="2400" kern="0">
                          <a:effectLst/>
                        </a:rPr>
                        <a:t>translation</a:t>
                      </a:r>
                      <a:r>
                        <a:rPr lang="zh-CN" sz="2400" kern="0">
                          <a:effectLst/>
                        </a:rPr>
                        <a:t>）、旋转（</a:t>
                      </a:r>
                      <a:r>
                        <a:rPr lang="en-US" sz="2400" kern="0">
                          <a:effectLst/>
                        </a:rPr>
                        <a:t>rotation</a:t>
                      </a:r>
                      <a:r>
                        <a:rPr lang="zh-CN" sz="2400" kern="0">
                          <a:effectLst/>
                        </a:rPr>
                        <a:t>）和缩放（</a:t>
                      </a:r>
                      <a:r>
                        <a:rPr lang="en-US" sz="2400" kern="0">
                          <a:effectLst/>
                        </a:rPr>
                        <a:t>Scaling</a:t>
                      </a:r>
                      <a:r>
                        <a:rPr lang="zh-CN" sz="2400" kern="0">
                          <a:effectLst/>
                        </a:rPr>
                        <a:t>）关键帧。</a:t>
                      </a:r>
                      <a:endParaRPr lang="zh-CN" sz="3200" kern="100">
                        <a:effectLst/>
                        <a:latin typeface="Calibri"/>
                        <a:ea typeface="宋体"/>
                        <a:cs typeface="Microsoft Himalaya"/>
                      </a:endParaRPr>
                    </a:p>
                  </a:txBody>
                  <a:tcPr marL="68580" marR="68580" marT="0" marB="0"/>
                </a:tc>
              </a:tr>
              <a:tr h="760699">
                <a:tc>
                  <a:txBody>
                    <a:bodyPr/>
                    <a:lstStyle/>
                    <a:p>
                      <a:pPr algn="ctr">
                        <a:spcBef>
                          <a:spcPts val="200"/>
                        </a:spcBef>
                        <a:spcAft>
                          <a:spcPts val="200"/>
                        </a:spcAft>
                      </a:pPr>
                      <a:r>
                        <a:rPr lang="en-US" sz="2400" kern="0">
                          <a:effectLst/>
                        </a:rPr>
                        <a:t>Current Camera</a:t>
                      </a:r>
                      <a:endParaRPr lang="zh-CN" sz="3200" kern="100">
                        <a:effectLst/>
                        <a:latin typeface="Calibri"/>
                        <a:ea typeface="宋体"/>
                        <a:cs typeface="Microsoft Himalaya"/>
                      </a:endParaRPr>
                    </a:p>
                  </a:txBody>
                  <a:tcPr marL="68580" marR="68580" marT="0" marB="0"/>
                </a:tc>
                <a:tc>
                  <a:txBody>
                    <a:bodyPr/>
                    <a:lstStyle/>
                    <a:p>
                      <a:pPr indent="228600" algn="just">
                        <a:spcBef>
                          <a:spcPts val="200"/>
                        </a:spcBef>
                        <a:spcAft>
                          <a:spcPts val="200"/>
                        </a:spcAft>
                      </a:pPr>
                      <a:r>
                        <a:rPr lang="zh-CN" sz="2400" kern="0">
                          <a:effectLst/>
                        </a:rPr>
                        <a:t>为当前摄像机添加关键帧。</a:t>
                      </a:r>
                      <a:endParaRPr lang="zh-CN" sz="3200" kern="100">
                        <a:effectLst/>
                        <a:latin typeface="Calibri"/>
                        <a:ea typeface="宋体"/>
                        <a:cs typeface="Microsoft Himalaya"/>
                      </a:endParaRPr>
                    </a:p>
                  </a:txBody>
                  <a:tcPr marL="68580" marR="68580" marT="0" marB="0"/>
                </a:tc>
              </a:tr>
              <a:tr h="1257987">
                <a:tc>
                  <a:txBody>
                    <a:bodyPr/>
                    <a:lstStyle/>
                    <a:p>
                      <a:pPr algn="ctr">
                        <a:spcBef>
                          <a:spcPts val="200"/>
                        </a:spcBef>
                        <a:spcAft>
                          <a:spcPts val="200"/>
                        </a:spcAft>
                      </a:pPr>
                      <a:r>
                        <a:rPr lang="en-US" sz="2400" kern="0">
                          <a:effectLst/>
                        </a:rPr>
                        <a:t>Selected Properties</a:t>
                      </a:r>
                      <a:endParaRPr lang="zh-CN" sz="3200" kern="100">
                        <a:effectLst/>
                        <a:latin typeface="Calibri"/>
                        <a:ea typeface="宋体"/>
                        <a:cs typeface="Microsoft Himalaya"/>
                      </a:endParaRPr>
                    </a:p>
                  </a:txBody>
                  <a:tcPr marL="68580" marR="68580" marT="0" marB="0"/>
                </a:tc>
                <a:tc>
                  <a:txBody>
                    <a:bodyPr/>
                    <a:lstStyle/>
                    <a:p>
                      <a:pPr indent="228600" algn="just">
                        <a:spcBef>
                          <a:spcPts val="200"/>
                        </a:spcBef>
                        <a:spcAft>
                          <a:spcPts val="200"/>
                        </a:spcAft>
                      </a:pPr>
                      <a:r>
                        <a:rPr lang="zh-CN" sz="2400" kern="0" dirty="0">
                          <a:effectLst/>
                        </a:rPr>
                        <a:t>为所选属性添加关键帧。</a:t>
                      </a:r>
                      <a:endParaRPr lang="zh-CN" sz="3200" kern="100" dirty="0">
                        <a:effectLst/>
                        <a:latin typeface="Calibri"/>
                        <a:ea typeface="宋体"/>
                        <a:cs typeface="Microsoft Himalaya"/>
                      </a:endParaRPr>
                    </a:p>
                  </a:txBody>
                  <a:tcPr marL="68580" marR="68580" marT="0" marB="0"/>
                </a:tc>
              </a:tr>
            </a:tbl>
          </a:graphicData>
        </a:graphic>
      </p:graphicFrame>
    </p:spTree>
    <p:extLst>
      <p:ext uri="{BB962C8B-B14F-4D97-AF65-F5344CB8AC3E}">
        <p14:creationId xmlns:p14="http://schemas.microsoft.com/office/powerpoint/2010/main" val="16899958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	Key Controls</a:t>
            </a:r>
            <a:r>
              <a:rPr lang="zh-CN" altLang="en-US" dirty="0"/>
              <a:t>窗口	</a:t>
            </a:r>
            <a:endParaRPr lang="en-US" altLang="zh-CN" dirty="0"/>
          </a:p>
        </p:txBody>
      </p:sp>
      <p:sp>
        <p:nvSpPr>
          <p:cNvPr id="3" name="内容占位符 2"/>
          <p:cNvSpPr>
            <a:spLocks noGrp="1"/>
          </p:cNvSpPr>
          <p:nvPr>
            <p:ph sz="quarter" idx="1"/>
          </p:nvPr>
        </p:nvSpPr>
        <p:spPr/>
        <p:txBody>
          <a:bodyPr>
            <a:normAutofit/>
          </a:bodyPr>
          <a:lstStyle/>
          <a:p>
            <a:pPr marL="0" lvl="0" indent="0">
              <a:buNone/>
            </a:pPr>
            <a:r>
              <a:rPr lang="en-US" altLang="zh-CN" dirty="0" smtClean="0"/>
              <a:t>4. </a:t>
            </a:r>
            <a:r>
              <a:rPr lang="en-US" altLang="zh-CN" dirty="0"/>
              <a:t>Layer</a:t>
            </a:r>
            <a:r>
              <a:rPr lang="zh-CN" altLang="zh-CN" dirty="0"/>
              <a:t>菜单</a:t>
            </a:r>
          </a:p>
          <a:p>
            <a:pPr marL="0" indent="457200">
              <a:buNone/>
            </a:pPr>
            <a:r>
              <a:rPr lang="en-US" altLang="zh-CN" dirty="0"/>
              <a:t>Layer</a:t>
            </a:r>
            <a:r>
              <a:rPr lang="zh-CN" altLang="zh-CN" dirty="0"/>
              <a:t>（动画层）菜单用于创建新的动画层，或者在多个动画层之间切换。每一个动画会有一个默认的</a:t>
            </a:r>
            <a:r>
              <a:rPr lang="en-US" altLang="zh-CN" dirty="0" err="1"/>
              <a:t>BaseAnimation</a:t>
            </a:r>
            <a:r>
              <a:rPr lang="zh-CN" altLang="zh-CN" dirty="0"/>
              <a:t>层，而对动画层进行详细的设置则需要用到</a:t>
            </a:r>
            <a:r>
              <a:rPr lang="en-US" altLang="zh-CN" dirty="0"/>
              <a:t>Animation Layer</a:t>
            </a:r>
            <a:r>
              <a:rPr lang="zh-CN" altLang="zh-CN" dirty="0"/>
              <a:t>窗口。</a:t>
            </a:r>
            <a:endParaRPr lang="zh-CN" altLang="en-US" dirty="0"/>
          </a:p>
        </p:txBody>
      </p:sp>
    </p:spTree>
    <p:extLst>
      <p:ext uri="{BB962C8B-B14F-4D97-AF65-F5344CB8AC3E}">
        <p14:creationId xmlns:p14="http://schemas.microsoft.com/office/powerpoint/2010/main" val="39131158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5</a:t>
            </a:r>
            <a:r>
              <a:rPr lang="zh-CN" altLang="zh-CN" dirty="0"/>
              <a:t>章</a:t>
            </a:r>
            <a:r>
              <a:rPr lang="en-US" altLang="zh-CN" dirty="0"/>
              <a:t> </a:t>
            </a:r>
            <a:r>
              <a:rPr lang="en-US" altLang="zh-CN" dirty="0" err="1"/>
              <a:t>MotionBuilder</a:t>
            </a:r>
            <a:r>
              <a:rPr lang="zh-CN" altLang="zh-CN" dirty="0"/>
              <a:t>动画基础</a:t>
            </a:r>
            <a:endParaRPr lang="zh-CN" altLang="en-US" dirty="0"/>
          </a:p>
        </p:txBody>
      </p:sp>
      <p:sp>
        <p:nvSpPr>
          <p:cNvPr id="3" name="内容占位符 2"/>
          <p:cNvSpPr>
            <a:spLocks noGrp="1"/>
          </p:cNvSpPr>
          <p:nvPr>
            <p:ph sz="quarter" idx="1"/>
          </p:nvPr>
        </p:nvSpPr>
        <p:spPr/>
        <p:txBody>
          <a:bodyPr>
            <a:normAutofit/>
          </a:bodyPr>
          <a:lstStyle/>
          <a:p>
            <a:r>
              <a:rPr lang="en-US" altLang="zh-CN" dirty="0"/>
              <a:t>5.1	Transport Control	</a:t>
            </a:r>
          </a:p>
          <a:p>
            <a:r>
              <a:rPr lang="en-US" altLang="zh-CN" dirty="0" smtClean="0"/>
              <a:t>5.2</a:t>
            </a:r>
            <a:r>
              <a:rPr lang="en-US" altLang="zh-CN" dirty="0"/>
              <a:t>	Key Controls</a:t>
            </a:r>
            <a:r>
              <a:rPr lang="zh-CN" altLang="en-US" dirty="0"/>
              <a:t>窗口	</a:t>
            </a:r>
            <a:endParaRPr lang="en-US" altLang="zh-CN" dirty="0"/>
          </a:p>
          <a:p>
            <a:r>
              <a:rPr lang="en-US" altLang="zh-CN" dirty="0" smtClean="0"/>
              <a:t>5.3</a:t>
            </a:r>
            <a:r>
              <a:rPr lang="en-US" altLang="zh-CN" dirty="0"/>
              <a:t>	</a:t>
            </a:r>
            <a:r>
              <a:rPr lang="zh-CN" altLang="en-US" dirty="0"/>
              <a:t>制作关键帧动画	</a:t>
            </a:r>
            <a:endParaRPr lang="en-US" altLang="zh-CN" dirty="0"/>
          </a:p>
          <a:p>
            <a:endParaRPr lang="en-US" altLang="zh-CN" dirty="0"/>
          </a:p>
          <a:p>
            <a:endParaRPr lang="en-US" altLang="zh-CN" dirty="0"/>
          </a:p>
          <a:p>
            <a:endParaRPr lang="zh-CN" altLang="en-US" dirty="0"/>
          </a:p>
        </p:txBody>
      </p:sp>
    </p:spTree>
    <p:extLst>
      <p:ext uri="{BB962C8B-B14F-4D97-AF65-F5344CB8AC3E}">
        <p14:creationId xmlns:p14="http://schemas.microsoft.com/office/powerpoint/2010/main" val="3817517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	Key Controls</a:t>
            </a:r>
            <a:r>
              <a:rPr lang="zh-CN" altLang="en-US" dirty="0"/>
              <a:t>窗口	</a:t>
            </a:r>
            <a:endParaRPr lang="en-US" altLang="zh-CN" dirty="0"/>
          </a:p>
        </p:txBody>
      </p:sp>
      <p:sp>
        <p:nvSpPr>
          <p:cNvPr id="3" name="内容占位符 2"/>
          <p:cNvSpPr>
            <a:spLocks noGrp="1"/>
          </p:cNvSpPr>
          <p:nvPr>
            <p:ph sz="quarter" idx="1"/>
          </p:nvPr>
        </p:nvSpPr>
        <p:spPr/>
        <p:txBody>
          <a:bodyPr>
            <a:normAutofit/>
          </a:bodyPr>
          <a:lstStyle/>
          <a:p>
            <a:pPr marL="0" lvl="0" indent="0">
              <a:buNone/>
            </a:pPr>
            <a:r>
              <a:rPr lang="en-US" altLang="zh-CN" dirty="0" smtClean="0"/>
              <a:t>5. </a:t>
            </a:r>
            <a:r>
              <a:rPr lang="en-US" altLang="zh-CN" dirty="0" err="1"/>
              <a:t>Keyframe</a:t>
            </a:r>
            <a:r>
              <a:rPr lang="en-US" altLang="zh-CN" dirty="0"/>
              <a:t> </a:t>
            </a:r>
            <a:r>
              <a:rPr lang="en-US" altLang="zh-CN" dirty="0" smtClean="0"/>
              <a:t>buttons</a:t>
            </a:r>
            <a:endParaRPr lang="zh-CN" altLang="zh-CN" dirty="0"/>
          </a:p>
        </p:txBody>
      </p:sp>
      <p:graphicFrame>
        <p:nvGraphicFramePr>
          <p:cNvPr id="4" name="表格 3"/>
          <p:cNvGraphicFramePr>
            <a:graphicFrameLocks noGrp="1"/>
          </p:cNvGraphicFramePr>
          <p:nvPr>
            <p:extLst>
              <p:ext uri="{D42A27DB-BD31-4B8C-83A1-F6EECF244321}">
                <p14:modId xmlns:p14="http://schemas.microsoft.com/office/powerpoint/2010/main" val="2026545346"/>
              </p:ext>
            </p:extLst>
          </p:nvPr>
        </p:nvGraphicFramePr>
        <p:xfrm>
          <a:off x="7243" y="1844824"/>
          <a:ext cx="9136757" cy="5774417"/>
        </p:xfrm>
        <a:graphic>
          <a:graphicData uri="http://schemas.openxmlformats.org/drawingml/2006/table">
            <a:tbl>
              <a:tblPr firstRow="1" firstCol="1" bandRow="1">
                <a:tableStyleId>{5C22544A-7EE6-4342-B048-85BDC9FD1C3A}</a:tableStyleId>
              </a:tblPr>
              <a:tblGrid>
                <a:gridCol w="1609218"/>
                <a:gridCol w="7527539"/>
              </a:tblGrid>
              <a:tr h="294893">
                <a:tc>
                  <a:txBody>
                    <a:bodyPr/>
                    <a:lstStyle/>
                    <a:p>
                      <a:pPr algn="ctr">
                        <a:spcBef>
                          <a:spcPts val="200"/>
                        </a:spcBef>
                        <a:spcAft>
                          <a:spcPts val="200"/>
                        </a:spcAft>
                      </a:pPr>
                      <a:r>
                        <a:rPr lang="zh-CN" sz="1800" kern="0">
                          <a:effectLst/>
                        </a:rPr>
                        <a:t>按钮</a:t>
                      </a:r>
                      <a:endParaRPr lang="zh-CN" sz="2400" kern="100">
                        <a:effectLst/>
                        <a:latin typeface="Calibri"/>
                        <a:ea typeface="宋体"/>
                        <a:cs typeface="Microsoft Himalaya"/>
                      </a:endParaRPr>
                    </a:p>
                  </a:txBody>
                  <a:tcPr marL="68580" marR="68580" marT="0" marB="0"/>
                </a:tc>
                <a:tc>
                  <a:txBody>
                    <a:bodyPr/>
                    <a:lstStyle/>
                    <a:p>
                      <a:pPr algn="ctr">
                        <a:spcBef>
                          <a:spcPts val="200"/>
                        </a:spcBef>
                        <a:spcAft>
                          <a:spcPts val="200"/>
                        </a:spcAft>
                      </a:pPr>
                      <a:r>
                        <a:rPr lang="zh-CN" sz="1800" kern="0">
                          <a:effectLst/>
                        </a:rPr>
                        <a:t>功能</a:t>
                      </a:r>
                      <a:endParaRPr lang="zh-CN" sz="2400" kern="100">
                        <a:effectLst/>
                        <a:latin typeface="Calibri"/>
                        <a:ea typeface="宋体"/>
                        <a:cs typeface="Microsoft Himalaya"/>
                      </a:endParaRPr>
                    </a:p>
                  </a:txBody>
                  <a:tcPr marL="68580" marR="68580" marT="0" marB="0"/>
                </a:tc>
              </a:tr>
              <a:tr h="294893">
                <a:tc>
                  <a:txBody>
                    <a:bodyPr/>
                    <a:lstStyle/>
                    <a:p>
                      <a:pPr algn="ctr">
                        <a:spcBef>
                          <a:spcPts val="200"/>
                        </a:spcBef>
                        <a:spcAft>
                          <a:spcPts val="200"/>
                        </a:spcAft>
                      </a:pPr>
                      <a:r>
                        <a:rPr lang="en-US" sz="1800" kern="0">
                          <a:effectLst/>
                        </a:rPr>
                        <a:t>Key button</a:t>
                      </a:r>
                      <a:endParaRPr lang="zh-CN" sz="2400" kern="100">
                        <a:effectLst/>
                        <a:latin typeface="Calibri"/>
                        <a:ea typeface="宋体"/>
                        <a:cs typeface="Microsoft Himalaya"/>
                      </a:endParaRPr>
                    </a:p>
                  </a:txBody>
                  <a:tcPr marL="68580" marR="68580" marT="0" marB="0"/>
                </a:tc>
                <a:tc>
                  <a:txBody>
                    <a:bodyPr/>
                    <a:lstStyle/>
                    <a:p>
                      <a:pPr indent="228600" algn="just">
                        <a:spcBef>
                          <a:spcPts val="200"/>
                        </a:spcBef>
                        <a:spcAft>
                          <a:spcPts val="200"/>
                        </a:spcAft>
                      </a:pPr>
                      <a:r>
                        <a:rPr lang="zh-CN" sz="1800" kern="0">
                          <a:effectLst/>
                        </a:rPr>
                        <a:t>按下在当前时间码添加一个关键帧，如果有</a:t>
                      </a:r>
                      <a:r>
                        <a:rPr lang="en-US" sz="1800" kern="0">
                          <a:effectLst/>
                        </a:rPr>
                        <a:t>*</a:t>
                      </a:r>
                      <a:r>
                        <a:rPr lang="zh-CN" sz="1800" kern="0">
                          <a:effectLst/>
                        </a:rPr>
                        <a:t>号表示当前时间码有关键帧。</a:t>
                      </a:r>
                      <a:endParaRPr lang="zh-CN" sz="2400" kern="100">
                        <a:effectLst/>
                        <a:latin typeface="Calibri"/>
                        <a:ea typeface="宋体"/>
                        <a:cs typeface="Microsoft Himalaya"/>
                      </a:endParaRPr>
                    </a:p>
                  </a:txBody>
                  <a:tcPr marL="68580" marR="68580" marT="0" marB="0"/>
                </a:tc>
              </a:tr>
              <a:tr h="589785">
                <a:tc>
                  <a:txBody>
                    <a:bodyPr/>
                    <a:lstStyle/>
                    <a:p>
                      <a:pPr algn="ctr">
                        <a:spcBef>
                          <a:spcPts val="200"/>
                        </a:spcBef>
                        <a:spcAft>
                          <a:spcPts val="200"/>
                        </a:spcAft>
                      </a:pPr>
                      <a:r>
                        <a:rPr lang="en-US" sz="1800" kern="0">
                          <a:effectLst/>
                        </a:rPr>
                        <a:t>Previous and Next buttons</a:t>
                      </a:r>
                      <a:endParaRPr lang="zh-CN" sz="2400" kern="100">
                        <a:effectLst/>
                        <a:latin typeface="Calibri"/>
                        <a:ea typeface="宋体"/>
                        <a:cs typeface="Microsoft Himalaya"/>
                      </a:endParaRPr>
                    </a:p>
                  </a:txBody>
                  <a:tcPr marL="68580" marR="68580" marT="0" marB="0"/>
                </a:tc>
                <a:tc>
                  <a:txBody>
                    <a:bodyPr/>
                    <a:lstStyle/>
                    <a:p>
                      <a:pPr indent="228600" algn="just">
                        <a:spcBef>
                          <a:spcPts val="200"/>
                        </a:spcBef>
                        <a:spcAft>
                          <a:spcPts val="200"/>
                        </a:spcAft>
                      </a:pPr>
                      <a:r>
                        <a:rPr lang="zh-CN" sz="1800" kern="0">
                          <a:effectLst/>
                        </a:rPr>
                        <a:t>跳转到上一个或者下一个关键帧。</a:t>
                      </a:r>
                      <a:endParaRPr lang="zh-CN" sz="2400" kern="100">
                        <a:effectLst/>
                        <a:latin typeface="Calibri"/>
                        <a:ea typeface="宋体"/>
                        <a:cs typeface="Microsoft Himalaya"/>
                      </a:endParaRPr>
                    </a:p>
                  </a:txBody>
                  <a:tcPr marL="68580" marR="68580" marT="0" marB="0"/>
                </a:tc>
              </a:tr>
              <a:tr h="294893">
                <a:tc>
                  <a:txBody>
                    <a:bodyPr/>
                    <a:lstStyle/>
                    <a:p>
                      <a:pPr algn="ctr">
                        <a:spcBef>
                          <a:spcPts val="200"/>
                        </a:spcBef>
                        <a:spcAft>
                          <a:spcPts val="200"/>
                        </a:spcAft>
                      </a:pPr>
                      <a:r>
                        <a:rPr lang="en-US" sz="1800" kern="0">
                          <a:effectLst/>
                        </a:rPr>
                        <a:t>Delete button</a:t>
                      </a:r>
                      <a:endParaRPr lang="zh-CN" sz="2400" kern="100">
                        <a:effectLst/>
                        <a:latin typeface="Calibri"/>
                        <a:ea typeface="宋体"/>
                        <a:cs typeface="Microsoft Himalaya"/>
                      </a:endParaRPr>
                    </a:p>
                  </a:txBody>
                  <a:tcPr marL="68580" marR="68580" marT="0" marB="0"/>
                </a:tc>
                <a:tc>
                  <a:txBody>
                    <a:bodyPr/>
                    <a:lstStyle/>
                    <a:p>
                      <a:pPr indent="228600" algn="just">
                        <a:spcBef>
                          <a:spcPts val="200"/>
                        </a:spcBef>
                        <a:spcAft>
                          <a:spcPts val="200"/>
                        </a:spcAft>
                      </a:pPr>
                      <a:r>
                        <a:rPr lang="zh-CN" sz="1800" kern="0">
                          <a:effectLst/>
                        </a:rPr>
                        <a:t>删除关键帧。如果当前时间码没有关键帧，则按钮呈灰色不可用。</a:t>
                      </a:r>
                      <a:endParaRPr lang="zh-CN" sz="2400" kern="100">
                        <a:effectLst/>
                        <a:latin typeface="Calibri"/>
                        <a:ea typeface="宋体"/>
                        <a:cs typeface="Microsoft Himalaya"/>
                      </a:endParaRPr>
                    </a:p>
                  </a:txBody>
                  <a:tcPr marL="68580" marR="68580" marT="0" marB="0"/>
                </a:tc>
              </a:tr>
              <a:tr h="294893">
                <a:tc>
                  <a:txBody>
                    <a:bodyPr/>
                    <a:lstStyle/>
                    <a:p>
                      <a:pPr algn="ctr">
                        <a:spcBef>
                          <a:spcPts val="200"/>
                        </a:spcBef>
                        <a:spcAft>
                          <a:spcPts val="200"/>
                        </a:spcAft>
                      </a:pPr>
                      <a:r>
                        <a:rPr lang="en-US" sz="1800" kern="0">
                          <a:effectLst/>
                        </a:rPr>
                        <a:t>Zero button</a:t>
                      </a:r>
                      <a:endParaRPr lang="zh-CN" sz="2400" kern="100">
                        <a:effectLst/>
                        <a:latin typeface="Calibri"/>
                        <a:ea typeface="宋体"/>
                        <a:cs typeface="Microsoft Himalaya"/>
                      </a:endParaRPr>
                    </a:p>
                  </a:txBody>
                  <a:tcPr marL="68580" marR="68580" marT="0" marB="0"/>
                </a:tc>
                <a:tc>
                  <a:txBody>
                    <a:bodyPr/>
                    <a:lstStyle/>
                    <a:p>
                      <a:pPr indent="228600" algn="just">
                        <a:spcBef>
                          <a:spcPts val="200"/>
                        </a:spcBef>
                        <a:spcAft>
                          <a:spcPts val="200"/>
                        </a:spcAft>
                      </a:pPr>
                      <a:r>
                        <a:rPr lang="zh-CN" sz="1800" kern="0">
                          <a:effectLst/>
                        </a:rPr>
                        <a:t>添加一个零值关键帧。</a:t>
                      </a:r>
                      <a:endParaRPr lang="zh-CN" sz="2400" kern="100">
                        <a:effectLst/>
                        <a:latin typeface="Calibri"/>
                        <a:ea typeface="宋体"/>
                        <a:cs typeface="Microsoft Himalaya"/>
                      </a:endParaRPr>
                    </a:p>
                  </a:txBody>
                  <a:tcPr marL="68580" marR="68580" marT="0" marB="0"/>
                </a:tc>
              </a:tr>
              <a:tr h="294893">
                <a:tc>
                  <a:txBody>
                    <a:bodyPr/>
                    <a:lstStyle/>
                    <a:p>
                      <a:pPr algn="ctr">
                        <a:spcBef>
                          <a:spcPts val="200"/>
                        </a:spcBef>
                        <a:spcAft>
                          <a:spcPts val="200"/>
                        </a:spcAft>
                      </a:pPr>
                      <a:r>
                        <a:rPr lang="en-US" sz="1800" kern="0">
                          <a:effectLst/>
                        </a:rPr>
                        <a:t>Flat button</a:t>
                      </a:r>
                      <a:endParaRPr lang="zh-CN" sz="2400" kern="100">
                        <a:effectLst/>
                        <a:latin typeface="Calibri"/>
                        <a:ea typeface="宋体"/>
                        <a:cs typeface="Microsoft Himalaya"/>
                      </a:endParaRPr>
                    </a:p>
                  </a:txBody>
                  <a:tcPr marL="68580" marR="68580" marT="0" marB="0"/>
                </a:tc>
                <a:tc>
                  <a:txBody>
                    <a:bodyPr/>
                    <a:lstStyle/>
                    <a:p>
                      <a:pPr indent="228600" algn="just">
                        <a:spcBef>
                          <a:spcPts val="200"/>
                        </a:spcBef>
                        <a:spcAft>
                          <a:spcPts val="200"/>
                        </a:spcAft>
                      </a:pPr>
                      <a:r>
                        <a:rPr lang="zh-CN" sz="1800" kern="0">
                          <a:effectLst/>
                        </a:rPr>
                        <a:t>添加一个平面关键帧，在</a:t>
                      </a:r>
                      <a:r>
                        <a:rPr lang="en-US" sz="1800" kern="0">
                          <a:effectLst/>
                        </a:rPr>
                        <a:t>FCurves</a:t>
                      </a:r>
                      <a:r>
                        <a:rPr lang="zh-CN" sz="1800" kern="0">
                          <a:effectLst/>
                        </a:rPr>
                        <a:t>窗口中，平面关键帧的切向始终水平的。</a:t>
                      </a:r>
                      <a:endParaRPr lang="zh-CN" sz="2400" kern="100">
                        <a:effectLst/>
                        <a:latin typeface="Calibri"/>
                        <a:ea typeface="宋体"/>
                        <a:cs typeface="Microsoft Himalaya"/>
                      </a:endParaRPr>
                    </a:p>
                  </a:txBody>
                  <a:tcPr marL="68580" marR="68580" marT="0" marB="0"/>
                </a:tc>
              </a:tr>
              <a:tr h="589785">
                <a:tc>
                  <a:txBody>
                    <a:bodyPr/>
                    <a:lstStyle/>
                    <a:p>
                      <a:pPr algn="ctr">
                        <a:spcBef>
                          <a:spcPts val="200"/>
                        </a:spcBef>
                        <a:spcAft>
                          <a:spcPts val="200"/>
                        </a:spcAft>
                      </a:pPr>
                      <a:r>
                        <a:rPr lang="en-US" sz="1800" kern="0">
                          <a:effectLst/>
                        </a:rPr>
                        <a:t>Discontinuity button</a:t>
                      </a:r>
                      <a:endParaRPr lang="zh-CN" sz="2400" kern="100">
                        <a:effectLst/>
                        <a:latin typeface="Calibri"/>
                        <a:ea typeface="宋体"/>
                        <a:cs typeface="Microsoft Himalaya"/>
                      </a:endParaRPr>
                    </a:p>
                  </a:txBody>
                  <a:tcPr marL="68580" marR="68580" marT="0" marB="0"/>
                </a:tc>
                <a:tc>
                  <a:txBody>
                    <a:bodyPr/>
                    <a:lstStyle/>
                    <a:p>
                      <a:pPr indent="228600" algn="just">
                        <a:spcBef>
                          <a:spcPts val="200"/>
                        </a:spcBef>
                        <a:spcAft>
                          <a:spcPts val="200"/>
                        </a:spcAft>
                      </a:pPr>
                      <a:r>
                        <a:rPr lang="zh-CN" sz="1800" kern="0">
                          <a:effectLst/>
                        </a:rPr>
                        <a:t>添加一个不连续关键帧，可以独立控制关键帧前后的变化。</a:t>
                      </a:r>
                      <a:endParaRPr lang="zh-CN" sz="2400" kern="100">
                        <a:effectLst/>
                        <a:latin typeface="Calibri"/>
                        <a:ea typeface="宋体"/>
                        <a:cs typeface="Microsoft Himalaya"/>
                      </a:endParaRPr>
                    </a:p>
                  </a:txBody>
                  <a:tcPr marL="68580" marR="68580" marT="0" marB="0"/>
                </a:tc>
              </a:tr>
              <a:tr h="589785">
                <a:tc>
                  <a:txBody>
                    <a:bodyPr/>
                    <a:lstStyle/>
                    <a:p>
                      <a:pPr algn="ctr">
                        <a:spcBef>
                          <a:spcPts val="200"/>
                        </a:spcBef>
                        <a:spcAft>
                          <a:spcPts val="200"/>
                        </a:spcAft>
                      </a:pPr>
                      <a:r>
                        <a:rPr lang="en-US" sz="1800" kern="0">
                          <a:effectLst/>
                        </a:rPr>
                        <a:t>Auto Key button</a:t>
                      </a:r>
                      <a:endParaRPr lang="zh-CN" sz="2400" kern="100">
                        <a:effectLst/>
                        <a:latin typeface="Calibri"/>
                        <a:ea typeface="宋体"/>
                        <a:cs typeface="Microsoft Himalaya"/>
                      </a:endParaRPr>
                    </a:p>
                  </a:txBody>
                  <a:tcPr marL="68580" marR="68580" marT="0" marB="0"/>
                </a:tc>
                <a:tc>
                  <a:txBody>
                    <a:bodyPr/>
                    <a:lstStyle/>
                    <a:p>
                      <a:pPr indent="228600" algn="just">
                        <a:spcBef>
                          <a:spcPts val="200"/>
                        </a:spcBef>
                        <a:spcAft>
                          <a:spcPts val="200"/>
                        </a:spcAft>
                      </a:pPr>
                      <a:r>
                        <a:rPr lang="zh-CN" sz="1800" kern="0">
                          <a:effectLst/>
                        </a:rPr>
                        <a:t>激活后进入自动关键帧模式。</a:t>
                      </a:r>
                      <a:endParaRPr lang="zh-CN" sz="2400" kern="100">
                        <a:effectLst/>
                        <a:latin typeface="Calibri"/>
                        <a:ea typeface="宋体"/>
                        <a:cs typeface="Microsoft Himalaya"/>
                      </a:endParaRPr>
                    </a:p>
                  </a:txBody>
                  <a:tcPr marL="68580" marR="68580" marT="0" marB="0"/>
                </a:tc>
              </a:tr>
              <a:tr h="589785">
                <a:tc>
                  <a:txBody>
                    <a:bodyPr/>
                    <a:lstStyle/>
                    <a:p>
                      <a:pPr algn="ctr">
                        <a:spcBef>
                          <a:spcPts val="200"/>
                        </a:spcBef>
                        <a:spcAft>
                          <a:spcPts val="200"/>
                        </a:spcAft>
                      </a:pPr>
                      <a:r>
                        <a:rPr lang="en-US" sz="1800" kern="0">
                          <a:effectLst/>
                        </a:rPr>
                        <a:t>Move Keys button</a:t>
                      </a:r>
                      <a:endParaRPr lang="zh-CN" sz="2400" kern="100">
                        <a:effectLst/>
                        <a:latin typeface="Calibri"/>
                        <a:ea typeface="宋体"/>
                        <a:cs typeface="Microsoft Himalaya"/>
                      </a:endParaRPr>
                    </a:p>
                  </a:txBody>
                  <a:tcPr marL="68580" marR="68580" marT="0" marB="0"/>
                </a:tc>
                <a:tc>
                  <a:txBody>
                    <a:bodyPr/>
                    <a:lstStyle/>
                    <a:p>
                      <a:pPr indent="228600" algn="just">
                        <a:spcBef>
                          <a:spcPts val="200"/>
                        </a:spcBef>
                        <a:spcAft>
                          <a:spcPts val="200"/>
                        </a:spcAft>
                      </a:pPr>
                      <a:r>
                        <a:rPr lang="zh-CN" sz="1800" kern="0">
                          <a:effectLst/>
                        </a:rPr>
                        <a:t>改变已有关键帧的移动或者旋转值，在</a:t>
                      </a:r>
                      <a:r>
                        <a:rPr lang="en-US" sz="1800" kern="0">
                          <a:effectLst/>
                        </a:rPr>
                        <a:t>Auto Key button</a:t>
                      </a:r>
                      <a:r>
                        <a:rPr lang="zh-CN" sz="1800" kern="0">
                          <a:effectLst/>
                        </a:rPr>
                        <a:t>激活时不可用。</a:t>
                      </a:r>
                      <a:endParaRPr lang="zh-CN" sz="2400" kern="100">
                        <a:effectLst/>
                        <a:latin typeface="Calibri"/>
                        <a:ea typeface="宋体"/>
                        <a:cs typeface="Microsoft Himalaya"/>
                      </a:endParaRPr>
                    </a:p>
                  </a:txBody>
                  <a:tcPr marL="68580" marR="68580" marT="0" marB="0"/>
                </a:tc>
              </a:tr>
              <a:tr h="294893">
                <a:tc>
                  <a:txBody>
                    <a:bodyPr/>
                    <a:lstStyle/>
                    <a:p>
                      <a:pPr algn="ctr">
                        <a:spcBef>
                          <a:spcPts val="200"/>
                        </a:spcBef>
                        <a:spcAft>
                          <a:spcPts val="200"/>
                        </a:spcAft>
                      </a:pPr>
                      <a:r>
                        <a:rPr lang="en-US" sz="1800" kern="0">
                          <a:effectLst/>
                        </a:rPr>
                        <a:t>FK button</a:t>
                      </a:r>
                      <a:endParaRPr lang="zh-CN" sz="2400" kern="100">
                        <a:effectLst/>
                        <a:latin typeface="Calibri"/>
                        <a:ea typeface="宋体"/>
                        <a:cs typeface="Microsoft Himalaya"/>
                      </a:endParaRPr>
                    </a:p>
                  </a:txBody>
                  <a:tcPr marL="68580" marR="68580" marT="0" marB="0"/>
                </a:tc>
                <a:tc>
                  <a:txBody>
                    <a:bodyPr/>
                    <a:lstStyle/>
                    <a:p>
                      <a:pPr indent="228600" algn="just">
                        <a:spcBef>
                          <a:spcPts val="200"/>
                        </a:spcBef>
                        <a:spcAft>
                          <a:spcPts val="200"/>
                        </a:spcAft>
                      </a:pPr>
                      <a:r>
                        <a:rPr lang="zh-CN" sz="1800" kern="0">
                          <a:effectLst/>
                        </a:rPr>
                        <a:t>创建</a:t>
                      </a:r>
                      <a:r>
                        <a:rPr lang="en-US" sz="1800" kern="0">
                          <a:effectLst/>
                        </a:rPr>
                        <a:t>FK</a:t>
                      </a:r>
                      <a:r>
                        <a:rPr lang="zh-CN" sz="1800" kern="0">
                          <a:effectLst/>
                        </a:rPr>
                        <a:t>关键帧。</a:t>
                      </a:r>
                      <a:endParaRPr lang="zh-CN" sz="2400" kern="100">
                        <a:effectLst/>
                        <a:latin typeface="Calibri"/>
                        <a:ea typeface="宋体"/>
                        <a:cs typeface="Microsoft Himalaya"/>
                      </a:endParaRPr>
                    </a:p>
                  </a:txBody>
                  <a:tcPr marL="68580" marR="68580" marT="0" marB="0"/>
                </a:tc>
              </a:tr>
              <a:tr h="294893">
                <a:tc>
                  <a:txBody>
                    <a:bodyPr/>
                    <a:lstStyle/>
                    <a:p>
                      <a:pPr algn="ctr">
                        <a:spcBef>
                          <a:spcPts val="200"/>
                        </a:spcBef>
                        <a:spcAft>
                          <a:spcPts val="200"/>
                        </a:spcAft>
                      </a:pPr>
                      <a:r>
                        <a:rPr lang="en-US" sz="1800" kern="0">
                          <a:effectLst/>
                        </a:rPr>
                        <a:t>IK button</a:t>
                      </a:r>
                      <a:endParaRPr lang="zh-CN" sz="2400" kern="100">
                        <a:effectLst/>
                        <a:latin typeface="Calibri"/>
                        <a:ea typeface="宋体"/>
                        <a:cs typeface="Microsoft Himalaya"/>
                      </a:endParaRPr>
                    </a:p>
                  </a:txBody>
                  <a:tcPr marL="68580" marR="68580" marT="0" marB="0"/>
                </a:tc>
                <a:tc>
                  <a:txBody>
                    <a:bodyPr/>
                    <a:lstStyle/>
                    <a:p>
                      <a:pPr indent="228600" algn="just">
                        <a:spcBef>
                          <a:spcPts val="200"/>
                        </a:spcBef>
                        <a:spcAft>
                          <a:spcPts val="200"/>
                        </a:spcAft>
                      </a:pPr>
                      <a:r>
                        <a:rPr lang="zh-CN" sz="1800" kern="0">
                          <a:effectLst/>
                        </a:rPr>
                        <a:t>创建</a:t>
                      </a:r>
                      <a:r>
                        <a:rPr lang="en-US" sz="1800" kern="0">
                          <a:effectLst/>
                        </a:rPr>
                        <a:t>IK</a:t>
                      </a:r>
                      <a:r>
                        <a:rPr lang="zh-CN" sz="1800" kern="0">
                          <a:effectLst/>
                        </a:rPr>
                        <a:t>关键帧。</a:t>
                      </a:r>
                      <a:endParaRPr lang="zh-CN" sz="2400" kern="100">
                        <a:effectLst/>
                        <a:latin typeface="Calibri"/>
                        <a:ea typeface="宋体"/>
                        <a:cs typeface="Microsoft Himalaya"/>
                      </a:endParaRPr>
                    </a:p>
                  </a:txBody>
                  <a:tcPr marL="68580" marR="68580" marT="0" marB="0"/>
                </a:tc>
              </a:tr>
              <a:tr h="589785">
                <a:tc>
                  <a:txBody>
                    <a:bodyPr/>
                    <a:lstStyle/>
                    <a:p>
                      <a:pPr algn="ctr">
                        <a:spcBef>
                          <a:spcPts val="200"/>
                        </a:spcBef>
                        <a:spcAft>
                          <a:spcPts val="200"/>
                        </a:spcAft>
                      </a:pPr>
                      <a:r>
                        <a:rPr lang="en-US" sz="1800" kern="0">
                          <a:effectLst/>
                        </a:rPr>
                        <a:t>Sync and Sync All</a:t>
                      </a:r>
                      <a:endParaRPr lang="zh-CN" sz="2400" kern="100">
                        <a:effectLst/>
                        <a:latin typeface="Calibri"/>
                        <a:ea typeface="宋体"/>
                        <a:cs typeface="Microsoft Himalaya"/>
                      </a:endParaRPr>
                    </a:p>
                  </a:txBody>
                  <a:tcPr marL="68580" marR="68580" marT="0" marB="0"/>
                </a:tc>
                <a:tc>
                  <a:txBody>
                    <a:bodyPr/>
                    <a:lstStyle/>
                    <a:p>
                      <a:pPr indent="228600" algn="just">
                        <a:spcBef>
                          <a:spcPts val="200"/>
                        </a:spcBef>
                        <a:spcAft>
                          <a:spcPts val="200"/>
                        </a:spcAft>
                      </a:pPr>
                      <a:r>
                        <a:rPr lang="zh-CN" sz="1800" kern="0" dirty="0">
                          <a:effectLst/>
                        </a:rPr>
                        <a:t>参照整个动画来修正可能出现的错误。</a:t>
                      </a:r>
                      <a:endParaRPr lang="zh-CN" sz="2400" kern="100" dirty="0">
                        <a:effectLst/>
                        <a:latin typeface="Calibri"/>
                        <a:ea typeface="宋体"/>
                        <a:cs typeface="Microsoft Himalaya"/>
                      </a:endParaRPr>
                    </a:p>
                  </a:txBody>
                  <a:tcPr marL="68580" marR="68580" marT="0" marB="0"/>
                </a:tc>
              </a:tr>
            </a:tbl>
          </a:graphicData>
        </a:graphic>
      </p:graphicFrame>
    </p:spTree>
    <p:extLst>
      <p:ext uri="{BB962C8B-B14F-4D97-AF65-F5344CB8AC3E}">
        <p14:creationId xmlns:p14="http://schemas.microsoft.com/office/powerpoint/2010/main" val="5886242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	Key Controls</a:t>
            </a:r>
            <a:r>
              <a:rPr lang="zh-CN" altLang="en-US" dirty="0"/>
              <a:t>窗口	</a:t>
            </a:r>
            <a:endParaRPr lang="en-US" altLang="zh-CN" dirty="0"/>
          </a:p>
        </p:txBody>
      </p:sp>
      <p:sp>
        <p:nvSpPr>
          <p:cNvPr id="3" name="内容占位符 2"/>
          <p:cNvSpPr>
            <a:spLocks noGrp="1"/>
          </p:cNvSpPr>
          <p:nvPr>
            <p:ph sz="quarter" idx="1"/>
          </p:nvPr>
        </p:nvSpPr>
        <p:spPr/>
        <p:txBody>
          <a:bodyPr>
            <a:normAutofit/>
          </a:bodyPr>
          <a:lstStyle/>
          <a:p>
            <a:pPr marL="0" lvl="0" indent="0">
              <a:buNone/>
            </a:pPr>
            <a:r>
              <a:rPr lang="en-US" altLang="zh-CN" dirty="0" smtClean="0"/>
              <a:t>5. </a:t>
            </a:r>
            <a:r>
              <a:rPr lang="en-US" altLang="zh-CN" dirty="0" err="1"/>
              <a:t>Keyframe</a:t>
            </a:r>
            <a:r>
              <a:rPr lang="en-US" altLang="zh-CN" dirty="0"/>
              <a:t> </a:t>
            </a:r>
            <a:r>
              <a:rPr lang="en-US" altLang="zh-CN" dirty="0" smtClean="0"/>
              <a:t>buttons</a:t>
            </a:r>
          </a:p>
          <a:p>
            <a:pPr marL="0" indent="0">
              <a:buNone/>
            </a:pPr>
            <a:r>
              <a:rPr lang="en-US" altLang="zh-CN" dirty="0"/>
              <a:t>Zero </a:t>
            </a:r>
            <a:r>
              <a:rPr lang="en-US" altLang="zh-CN" dirty="0" err="1"/>
              <a:t>Keyframe</a:t>
            </a:r>
            <a:endParaRPr lang="zh-CN" altLang="zh-CN" dirty="0"/>
          </a:p>
          <a:p>
            <a:pPr marL="0" lvl="0" indent="0">
              <a:buNone/>
            </a:pPr>
            <a:endParaRPr lang="zh-CN" altLang="zh-CN" dirty="0"/>
          </a:p>
        </p:txBody>
      </p:sp>
      <p:pic>
        <p:nvPicPr>
          <p:cNvPr id="19458" name="图片 1"/>
          <p:cNvPicPr>
            <a:picLocks noChangeAspect="1" noChangeArrowheads="1"/>
          </p:cNvPicPr>
          <p:nvPr/>
        </p:nvPicPr>
        <p:blipFill>
          <a:blip r:embed="rId2">
            <a:extLst>
              <a:ext uri="{28A0092B-C50C-407E-A947-70E740481C1C}">
                <a14:useLocalDpi xmlns:a14="http://schemas.microsoft.com/office/drawing/2010/main" val="0"/>
              </a:ext>
            </a:extLst>
          </a:blip>
          <a:srcRect t="1086"/>
          <a:stretch>
            <a:fillRect/>
          </a:stretch>
        </p:blipFill>
        <p:spPr bwMode="auto">
          <a:xfrm>
            <a:off x="368474" y="2204864"/>
            <a:ext cx="8405064" cy="322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71011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	Key Controls</a:t>
            </a:r>
            <a:r>
              <a:rPr lang="zh-CN" altLang="en-US" dirty="0"/>
              <a:t>窗口	</a:t>
            </a:r>
            <a:endParaRPr lang="en-US" altLang="zh-CN" dirty="0"/>
          </a:p>
        </p:txBody>
      </p:sp>
      <p:sp>
        <p:nvSpPr>
          <p:cNvPr id="3" name="内容占位符 2"/>
          <p:cNvSpPr>
            <a:spLocks noGrp="1"/>
          </p:cNvSpPr>
          <p:nvPr>
            <p:ph sz="quarter" idx="1"/>
          </p:nvPr>
        </p:nvSpPr>
        <p:spPr/>
        <p:txBody>
          <a:bodyPr>
            <a:normAutofit/>
          </a:bodyPr>
          <a:lstStyle/>
          <a:p>
            <a:pPr marL="0" lvl="0" indent="0">
              <a:buNone/>
            </a:pPr>
            <a:r>
              <a:rPr lang="en-US" altLang="zh-CN" dirty="0" smtClean="0"/>
              <a:t>5. </a:t>
            </a:r>
            <a:r>
              <a:rPr lang="en-US" altLang="zh-CN" dirty="0" err="1"/>
              <a:t>Keyframe</a:t>
            </a:r>
            <a:r>
              <a:rPr lang="en-US" altLang="zh-CN" dirty="0"/>
              <a:t> </a:t>
            </a:r>
            <a:r>
              <a:rPr lang="en-US" altLang="zh-CN" dirty="0" smtClean="0"/>
              <a:t>buttons</a:t>
            </a:r>
          </a:p>
          <a:p>
            <a:pPr marL="0" lvl="0" indent="0">
              <a:buNone/>
            </a:pPr>
            <a:r>
              <a:rPr lang="en-US" altLang="zh-CN" dirty="0"/>
              <a:t>Flat </a:t>
            </a:r>
            <a:r>
              <a:rPr lang="en-US" altLang="zh-CN" dirty="0" err="1"/>
              <a:t>Keyframe</a:t>
            </a:r>
            <a:endParaRPr lang="zh-CN" altLang="zh-CN" dirty="0"/>
          </a:p>
          <a:p>
            <a:pPr marL="0" lvl="0" indent="0">
              <a:buNone/>
            </a:pPr>
            <a:endParaRPr lang="zh-CN" altLang="zh-CN" dirty="0"/>
          </a:p>
        </p:txBody>
      </p:sp>
      <p:pic>
        <p:nvPicPr>
          <p:cNvPr id="20482" name="图片 1"/>
          <p:cNvPicPr>
            <a:picLocks noChangeAspect="1" noChangeArrowheads="1"/>
          </p:cNvPicPr>
          <p:nvPr/>
        </p:nvPicPr>
        <p:blipFill>
          <a:blip r:embed="rId2">
            <a:extLst>
              <a:ext uri="{28A0092B-C50C-407E-A947-70E740481C1C}">
                <a14:useLocalDpi xmlns:a14="http://schemas.microsoft.com/office/drawing/2010/main" val="0"/>
              </a:ext>
            </a:extLst>
          </a:blip>
          <a:srcRect t="1086"/>
          <a:stretch>
            <a:fillRect/>
          </a:stretch>
        </p:blipFill>
        <p:spPr bwMode="auto">
          <a:xfrm>
            <a:off x="369000" y="2276872"/>
            <a:ext cx="8406000" cy="322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88977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	Key Controls</a:t>
            </a:r>
            <a:r>
              <a:rPr lang="zh-CN" altLang="en-US" dirty="0"/>
              <a:t>窗口	</a:t>
            </a:r>
            <a:endParaRPr lang="en-US" altLang="zh-CN" dirty="0"/>
          </a:p>
        </p:txBody>
      </p:sp>
      <p:sp>
        <p:nvSpPr>
          <p:cNvPr id="3" name="内容占位符 2"/>
          <p:cNvSpPr>
            <a:spLocks noGrp="1"/>
          </p:cNvSpPr>
          <p:nvPr>
            <p:ph sz="quarter" idx="1"/>
          </p:nvPr>
        </p:nvSpPr>
        <p:spPr/>
        <p:txBody>
          <a:bodyPr>
            <a:normAutofit/>
          </a:bodyPr>
          <a:lstStyle/>
          <a:p>
            <a:pPr marL="0" lvl="0" indent="0">
              <a:buNone/>
            </a:pPr>
            <a:r>
              <a:rPr lang="en-US" altLang="zh-CN" dirty="0" smtClean="0"/>
              <a:t>5. </a:t>
            </a:r>
            <a:r>
              <a:rPr lang="en-US" altLang="zh-CN" dirty="0" err="1"/>
              <a:t>Keyframe</a:t>
            </a:r>
            <a:r>
              <a:rPr lang="en-US" altLang="zh-CN" dirty="0"/>
              <a:t> </a:t>
            </a:r>
            <a:r>
              <a:rPr lang="en-US" altLang="zh-CN" dirty="0" smtClean="0"/>
              <a:t>buttons</a:t>
            </a:r>
          </a:p>
          <a:p>
            <a:pPr marL="0" lvl="0" indent="0">
              <a:buNone/>
            </a:pPr>
            <a:r>
              <a:rPr lang="en-US" altLang="zh-CN" dirty="0"/>
              <a:t>Discontinuity </a:t>
            </a:r>
            <a:r>
              <a:rPr lang="en-US" altLang="zh-CN" dirty="0" err="1"/>
              <a:t>Keyframe</a:t>
            </a:r>
            <a:endParaRPr lang="zh-CN" altLang="zh-CN" dirty="0"/>
          </a:p>
          <a:p>
            <a:pPr marL="0" indent="0">
              <a:buNone/>
            </a:pPr>
            <a:endParaRPr lang="zh-CN" altLang="zh-CN" dirty="0"/>
          </a:p>
        </p:txBody>
      </p:sp>
      <p:pic>
        <p:nvPicPr>
          <p:cNvPr id="21506" name="图片 1"/>
          <p:cNvPicPr>
            <a:picLocks noChangeAspect="1" noChangeArrowheads="1"/>
          </p:cNvPicPr>
          <p:nvPr/>
        </p:nvPicPr>
        <p:blipFill>
          <a:blip r:embed="rId2">
            <a:extLst>
              <a:ext uri="{28A0092B-C50C-407E-A947-70E740481C1C}">
                <a14:useLocalDpi xmlns:a14="http://schemas.microsoft.com/office/drawing/2010/main" val="0"/>
              </a:ext>
            </a:extLst>
          </a:blip>
          <a:srcRect t="2110"/>
          <a:stretch>
            <a:fillRect/>
          </a:stretch>
        </p:blipFill>
        <p:spPr bwMode="auto">
          <a:xfrm>
            <a:off x="369000" y="2276872"/>
            <a:ext cx="8406000" cy="3194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88977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5.3	</a:t>
            </a:r>
            <a:r>
              <a:rPr lang="zh-CN" altLang="en-US" dirty="0"/>
              <a:t>制作关键帧动画	</a:t>
            </a:r>
            <a:endParaRPr lang="en-US" altLang="zh-CN" dirty="0"/>
          </a:p>
        </p:txBody>
      </p:sp>
      <p:sp>
        <p:nvSpPr>
          <p:cNvPr id="3" name="内容占位符 2"/>
          <p:cNvSpPr>
            <a:spLocks noGrp="1"/>
          </p:cNvSpPr>
          <p:nvPr>
            <p:ph sz="quarter" idx="1"/>
          </p:nvPr>
        </p:nvSpPr>
        <p:spPr/>
        <p:txBody>
          <a:bodyPr>
            <a:normAutofit/>
          </a:bodyPr>
          <a:lstStyle/>
          <a:p>
            <a:r>
              <a:rPr lang="en-US" altLang="zh-CN" dirty="0" smtClean="0"/>
              <a:t>1.</a:t>
            </a:r>
            <a:r>
              <a:rPr lang="zh-CN" altLang="en-US" dirty="0"/>
              <a:t> </a:t>
            </a:r>
            <a:r>
              <a:rPr lang="zh-CN" altLang="en-US" dirty="0" smtClean="0"/>
              <a:t>为</a:t>
            </a:r>
            <a:r>
              <a:rPr lang="zh-CN" altLang="en-US" dirty="0"/>
              <a:t>普通对象添加关键帧动画</a:t>
            </a:r>
            <a:r>
              <a:rPr lang="zh-CN" altLang="en-US" dirty="0"/>
              <a:t>	</a:t>
            </a:r>
            <a:endParaRPr lang="en-US" altLang="zh-CN" dirty="0"/>
          </a:p>
          <a:p>
            <a:endParaRPr lang="en-US" altLang="zh-CN" dirty="0"/>
          </a:p>
          <a:p>
            <a:endParaRPr lang="en-US" altLang="zh-CN" dirty="0"/>
          </a:p>
          <a:p>
            <a:endParaRPr lang="zh-CN" altLang="en-US" dirty="0"/>
          </a:p>
        </p:txBody>
      </p:sp>
      <p:pic>
        <p:nvPicPr>
          <p:cNvPr id="1026" name="图片 1"/>
          <p:cNvPicPr>
            <a:picLocks noChangeAspect="1" noChangeArrowheads="1"/>
          </p:cNvPicPr>
          <p:nvPr/>
        </p:nvPicPr>
        <p:blipFill>
          <a:blip r:embed="rId2">
            <a:extLst>
              <a:ext uri="{28A0092B-C50C-407E-A947-70E740481C1C}">
                <a14:useLocalDpi xmlns:a14="http://schemas.microsoft.com/office/drawing/2010/main" val="0"/>
              </a:ext>
            </a:extLst>
          </a:blip>
          <a:srcRect t="1385"/>
          <a:stretch>
            <a:fillRect/>
          </a:stretch>
        </p:blipFill>
        <p:spPr bwMode="auto">
          <a:xfrm>
            <a:off x="2307481" y="2132856"/>
            <a:ext cx="4529038" cy="2780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26471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5.3	</a:t>
            </a:r>
            <a:r>
              <a:rPr lang="zh-CN" altLang="en-US" dirty="0"/>
              <a:t>制作关键帧动画	</a:t>
            </a:r>
            <a:endParaRPr lang="en-US" altLang="zh-CN" dirty="0"/>
          </a:p>
        </p:txBody>
      </p:sp>
      <p:sp>
        <p:nvSpPr>
          <p:cNvPr id="3" name="内容占位符 2"/>
          <p:cNvSpPr>
            <a:spLocks noGrp="1"/>
          </p:cNvSpPr>
          <p:nvPr>
            <p:ph sz="quarter" idx="1"/>
          </p:nvPr>
        </p:nvSpPr>
        <p:spPr/>
        <p:txBody>
          <a:bodyPr>
            <a:normAutofit/>
          </a:bodyPr>
          <a:lstStyle/>
          <a:p>
            <a:r>
              <a:rPr lang="en-US" altLang="zh-CN" dirty="0" smtClean="0"/>
              <a:t>1.</a:t>
            </a:r>
            <a:r>
              <a:rPr lang="zh-CN" altLang="en-US" dirty="0"/>
              <a:t> </a:t>
            </a:r>
            <a:r>
              <a:rPr lang="zh-CN" altLang="en-US" dirty="0" smtClean="0"/>
              <a:t>为</a:t>
            </a:r>
            <a:r>
              <a:rPr lang="zh-CN" altLang="en-US" dirty="0"/>
              <a:t>普通对象添加关键帧动画</a:t>
            </a:r>
            <a:r>
              <a:rPr lang="zh-CN" altLang="en-US" dirty="0"/>
              <a:t>	</a:t>
            </a:r>
            <a:endParaRPr lang="en-US" altLang="zh-CN" dirty="0"/>
          </a:p>
          <a:p>
            <a:endParaRPr lang="en-US" altLang="zh-CN" dirty="0"/>
          </a:p>
          <a:p>
            <a:endParaRPr lang="en-US" altLang="zh-CN" dirty="0"/>
          </a:p>
          <a:p>
            <a:endParaRPr lang="zh-CN" altLang="en-US" dirty="0"/>
          </a:p>
        </p:txBody>
      </p:sp>
      <p:pic>
        <p:nvPicPr>
          <p:cNvPr id="205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5410" y="2348880"/>
            <a:ext cx="4133180" cy="2819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45753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5.3	</a:t>
            </a:r>
            <a:r>
              <a:rPr lang="zh-CN" altLang="en-US" dirty="0"/>
              <a:t>制作关键帧动画	</a:t>
            </a:r>
            <a:endParaRPr lang="en-US" altLang="zh-CN" dirty="0"/>
          </a:p>
        </p:txBody>
      </p:sp>
      <p:sp>
        <p:nvSpPr>
          <p:cNvPr id="3" name="内容占位符 2"/>
          <p:cNvSpPr>
            <a:spLocks noGrp="1"/>
          </p:cNvSpPr>
          <p:nvPr>
            <p:ph sz="quarter" idx="1"/>
          </p:nvPr>
        </p:nvSpPr>
        <p:spPr/>
        <p:txBody>
          <a:bodyPr>
            <a:normAutofit/>
          </a:bodyPr>
          <a:lstStyle/>
          <a:p>
            <a:pPr marL="0" lvl="0" indent="0">
              <a:buNone/>
            </a:pPr>
            <a:r>
              <a:rPr lang="en-US" altLang="zh-CN" dirty="0" smtClean="0"/>
              <a:t>2.</a:t>
            </a:r>
            <a:r>
              <a:rPr lang="zh-CN" altLang="zh-CN" dirty="0" smtClean="0"/>
              <a:t>使用</a:t>
            </a:r>
            <a:r>
              <a:rPr lang="en-US" altLang="zh-CN" dirty="0" err="1"/>
              <a:t>FCurves</a:t>
            </a:r>
            <a:r>
              <a:rPr lang="zh-CN" altLang="zh-CN" dirty="0"/>
              <a:t>窗口制作关键帧动画</a:t>
            </a:r>
          </a:p>
          <a:p>
            <a:pPr marL="0" indent="0">
              <a:buNone/>
            </a:pPr>
            <a:r>
              <a:rPr lang="zh-CN" altLang="en-US" dirty="0"/>
              <a:t>	</a:t>
            </a:r>
            <a:endParaRPr lang="en-US" altLang="zh-CN" dirty="0"/>
          </a:p>
          <a:p>
            <a:endParaRPr lang="en-US" altLang="zh-CN" dirty="0"/>
          </a:p>
          <a:p>
            <a:endParaRPr lang="en-US" altLang="zh-CN" dirty="0"/>
          </a:p>
          <a:p>
            <a:endParaRPr lang="zh-CN" altLang="en-US" dirty="0"/>
          </a:p>
        </p:txBody>
      </p:sp>
      <p:pic>
        <p:nvPicPr>
          <p:cNvPr id="3074" name="Picture 2" descr="quxi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02" y="2348880"/>
            <a:ext cx="9133298" cy="3861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91942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5.3	</a:t>
            </a:r>
            <a:r>
              <a:rPr lang="zh-CN" altLang="en-US" dirty="0"/>
              <a:t>制作关键帧动画	</a:t>
            </a:r>
            <a:endParaRPr lang="en-US" altLang="zh-CN" dirty="0"/>
          </a:p>
        </p:txBody>
      </p:sp>
      <p:sp>
        <p:nvSpPr>
          <p:cNvPr id="3" name="内容占位符 2"/>
          <p:cNvSpPr>
            <a:spLocks noGrp="1"/>
          </p:cNvSpPr>
          <p:nvPr>
            <p:ph sz="quarter" idx="1"/>
          </p:nvPr>
        </p:nvSpPr>
        <p:spPr/>
        <p:txBody>
          <a:bodyPr>
            <a:normAutofit/>
          </a:bodyPr>
          <a:lstStyle/>
          <a:p>
            <a:pPr marL="0" lvl="0" indent="0">
              <a:buNone/>
            </a:pPr>
            <a:r>
              <a:rPr lang="en-US" altLang="zh-CN" dirty="0" smtClean="0"/>
              <a:t>2.</a:t>
            </a:r>
            <a:r>
              <a:rPr lang="zh-CN" altLang="zh-CN" dirty="0" smtClean="0"/>
              <a:t>使用</a:t>
            </a:r>
            <a:r>
              <a:rPr lang="en-US" altLang="zh-CN" dirty="0" err="1"/>
              <a:t>FCurves</a:t>
            </a:r>
            <a:r>
              <a:rPr lang="zh-CN" altLang="zh-CN" dirty="0"/>
              <a:t>窗口制作关键帧动画</a:t>
            </a:r>
          </a:p>
          <a:p>
            <a:pPr marL="0" indent="0">
              <a:buNone/>
            </a:pPr>
            <a:r>
              <a:rPr lang="zh-CN" altLang="en-US" dirty="0"/>
              <a:t>	</a:t>
            </a:r>
            <a:endParaRPr lang="en-US" altLang="zh-CN" dirty="0"/>
          </a:p>
          <a:p>
            <a:endParaRPr lang="en-US" altLang="zh-CN" dirty="0"/>
          </a:p>
          <a:p>
            <a:endParaRPr lang="en-US" altLang="zh-CN" dirty="0"/>
          </a:p>
          <a:p>
            <a:endParaRPr lang="zh-CN" altLang="en-US" dirty="0"/>
          </a:p>
        </p:txBody>
      </p:sp>
      <p:pic>
        <p:nvPicPr>
          <p:cNvPr id="4098" name="图片 1"/>
          <p:cNvPicPr>
            <a:picLocks noChangeAspect="1" noChangeArrowheads="1"/>
          </p:cNvPicPr>
          <p:nvPr/>
        </p:nvPicPr>
        <p:blipFill>
          <a:blip r:embed="rId2">
            <a:extLst>
              <a:ext uri="{28A0092B-C50C-407E-A947-70E740481C1C}">
                <a14:useLocalDpi xmlns:a14="http://schemas.microsoft.com/office/drawing/2010/main" val="0"/>
              </a:ext>
            </a:extLst>
          </a:blip>
          <a:srcRect t="8437"/>
          <a:stretch>
            <a:fillRect/>
          </a:stretch>
        </p:blipFill>
        <p:spPr bwMode="auto">
          <a:xfrm>
            <a:off x="497866" y="2564904"/>
            <a:ext cx="8148268" cy="3212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27203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5.3	</a:t>
            </a:r>
            <a:r>
              <a:rPr lang="zh-CN" altLang="en-US" dirty="0"/>
              <a:t>制作关键帧动画	</a:t>
            </a:r>
            <a:endParaRPr lang="en-US" altLang="zh-CN" dirty="0"/>
          </a:p>
        </p:txBody>
      </p:sp>
      <p:sp>
        <p:nvSpPr>
          <p:cNvPr id="3" name="内容占位符 2"/>
          <p:cNvSpPr>
            <a:spLocks noGrp="1"/>
          </p:cNvSpPr>
          <p:nvPr>
            <p:ph sz="quarter" idx="1"/>
          </p:nvPr>
        </p:nvSpPr>
        <p:spPr/>
        <p:txBody>
          <a:bodyPr>
            <a:normAutofit/>
          </a:bodyPr>
          <a:lstStyle/>
          <a:p>
            <a:pPr marL="0" lvl="0" indent="0">
              <a:buNone/>
            </a:pPr>
            <a:r>
              <a:rPr lang="en-US" altLang="zh-CN" dirty="0" smtClean="0"/>
              <a:t>2.</a:t>
            </a:r>
            <a:r>
              <a:rPr lang="zh-CN" altLang="zh-CN" dirty="0" smtClean="0"/>
              <a:t>使用</a:t>
            </a:r>
            <a:r>
              <a:rPr lang="en-US" altLang="zh-CN" dirty="0" err="1"/>
              <a:t>FCurves</a:t>
            </a:r>
            <a:r>
              <a:rPr lang="zh-CN" altLang="zh-CN" dirty="0"/>
              <a:t>窗口制作关键帧动画</a:t>
            </a:r>
          </a:p>
          <a:p>
            <a:pPr marL="0" indent="0">
              <a:buNone/>
            </a:pPr>
            <a:r>
              <a:rPr lang="zh-CN" altLang="en-US" dirty="0"/>
              <a:t>	</a:t>
            </a:r>
            <a:endParaRPr lang="en-US" altLang="zh-CN" dirty="0"/>
          </a:p>
          <a:p>
            <a:endParaRPr lang="en-US" altLang="zh-CN" dirty="0"/>
          </a:p>
          <a:p>
            <a:endParaRPr lang="en-US" altLang="zh-CN" dirty="0"/>
          </a:p>
          <a:p>
            <a:endParaRPr lang="zh-CN" altLang="en-US" dirty="0"/>
          </a:p>
        </p:txBody>
      </p:sp>
      <p:pic>
        <p:nvPicPr>
          <p:cNvPr id="5122" name="Picture 2" descr="curv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8968" y="1848594"/>
            <a:ext cx="6886063" cy="3380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descr="curvetoolb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83" y="5589240"/>
            <a:ext cx="9008433" cy="629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144484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5.3	</a:t>
            </a:r>
            <a:r>
              <a:rPr lang="zh-CN" altLang="en-US" dirty="0"/>
              <a:t>制作关键帧动画	</a:t>
            </a:r>
            <a:endParaRPr lang="en-US" altLang="zh-CN" dirty="0"/>
          </a:p>
        </p:txBody>
      </p:sp>
      <p:sp>
        <p:nvSpPr>
          <p:cNvPr id="3" name="内容占位符 2"/>
          <p:cNvSpPr>
            <a:spLocks noGrp="1"/>
          </p:cNvSpPr>
          <p:nvPr>
            <p:ph sz="quarter" idx="1"/>
          </p:nvPr>
        </p:nvSpPr>
        <p:spPr/>
        <p:txBody>
          <a:bodyPr>
            <a:normAutofit/>
          </a:bodyPr>
          <a:lstStyle/>
          <a:p>
            <a:pPr marL="0" lvl="0" indent="0">
              <a:buNone/>
            </a:pPr>
            <a:r>
              <a:rPr lang="en-US" altLang="zh-CN" dirty="0" smtClean="0"/>
              <a:t>2.</a:t>
            </a:r>
            <a:r>
              <a:rPr lang="zh-CN" altLang="zh-CN" dirty="0" smtClean="0"/>
              <a:t>使用</a:t>
            </a:r>
            <a:r>
              <a:rPr lang="en-US" altLang="zh-CN" dirty="0" err="1"/>
              <a:t>FCurves</a:t>
            </a:r>
            <a:r>
              <a:rPr lang="zh-CN" altLang="zh-CN" dirty="0"/>
              <a:t>窗口制作关键帧动画</a:t>
            </a:r>
          </a:p>
          <a:p>
            <a:pPr marL="0" indent="0">
              <a:buNone/>
            </a:pPr>
            <a:r>
              <a:rPr lang="zh-CN" altLang="en-US" dirty="0"/>
              <a:t>	</a:t>
            </a:r>
            <a:endParaRPr lang="en-US" altLang="zh-CN" dirty="0"/>
          </a:p>
          <a:p>
            <a:endParaRPr lang="en-US" altLang="zh-CN" dirty="0"/>
          </a:p>
          <a:p>
            <a:endParaRPr lang="en-US" altLang="zh-CN" dirty="0"/>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2088699313"/>
              </p:ext>
            </p:extLst>
          </p:nvPr>
        </p:nvGraphicFramePr>
        <p:xfrm>
          <a:off x="457200" y="2204864"/>
          <a:ext cx="8219256" cy="3502992"/>
        </p:xfrm>
        <a:graphic>
          <a:graphicData uri="http://schemas.openxmlformats.org/drawingml/2006/table">
            <a:tbl>
              <a:tblPr firstRow="1" firstCol="1" bandRow="1">
                <a:tableStyleId>{5C22544A-7EE6-4342-B048-85BDC9FD1C3A}</a:tableStyleId>
              </a:tblPr>
              <a:tblGrid>
                <a:gridCol w="1954560"/>
                <a:gridCol w="6264696"/>
              </a:tblGrid>
              <a:tr h="437874">
                <a:tc>
                  <a:txBody>
                    <a:bodyPr/>
                    <a:lstStyle/>
                    <a:p>
                      <a:pPr algn="ctr">
                        <a:spcBef>
                          <a:spcPts val="200"/>
                        </a:spcBef>
                        <a:spcAft>
                          <a:spcPts val="200"/>
                        </a:spcAft>
                      </a:pPr>
                      <a:r>
                        <a:rPr lang="zh-CN" sz="2000" kern="0" dirty="0">
                          <a:effectLst/>
                        </a:rPr>
                        <a:t>工具名称</a:t>
                      </a:r>
                      <a:endParaRPr lang="zh-CN" sz="2800" kern="100" dirty="0">
                        <a:effectLst/>
                        <a:latin typeface="Calibri"/>
                        <a:ea typeface="宋体"/>
                        <a:cs typeface="Microsoft Himalaya"/>
                      </a:endParaRPr>
                    </a:p>
                  </a:txBody>
                  <a:tcPr marL="68580" marR="68580" marT="0" marB="0"/>
                </a:tc>
                <a:tc>
                  <a:txBody>
                    <a:bodyPr/>
                    <a:lstStyle/>
                    <a:p>
                      <a:pPr algn="ctr">
                        <a:spcBef>
                          <a:spcPts val="200"/>
                        </a:spcBef>
                        <a:spcAft>
                          <a:spcPts val="200"/>
                        </a:spcAft>
                      </a:pPr>
                      <a:r>
                        <a:rPr lang="zh-CN" sz="2000" kern="0">
                          <a:effectLst/>
                        </a:rPr>
                        <a:t>功能</a:t>
                      </a:r>
                      <a:endParaRPr lang="zh-CN" sz="2800" kern="100">
                        <a:effectLst/>
                        <a:latin typeface="Calibri"/>
                        <a:ea typeface="宋体"/>
                        <a:cs typeface="Microsoft Himalaya"/>
                      </a:endParaRPr>
                    </a:p>
                  </a:txBody>
                  <a:tcPr marL="68580" marR="68580" marT="0" marB="0"/>
                </a:tc>
              </a:tr>
              <a:tr h="437874">
                <a:tc>
                  <a:txBody>
                    <a:bodyPr/>
                    <a:lstStyle/>
                    <a:p>
                      <a:pPr algn="ctr">
                        <a:spcBef>
                          <a:spcPts val="200"/>
                        </a:spcBef>
                        <a:spcAft>
                          <a:spcPts val="200"/>
                        </a:spcAft>
                      </a:pPr>
                      <a:r>
                        <a:rPr lang="en-US" sz="2000" kern="0">
                          <a:effectLst/>
                        </a:rPr>
                        <a:t>Frame all</a:t>
                      </a:r>
                      <a:endParaRPr lang="zh-CN" sz="2800" kern="100">
                        <a:effectLst/>
                        <a:latin typeface="Calibri"/>
                        <a:ea typeface="宋体"/>
                        <a:cs typeface="Microsoft Himalaya"/>
                      </a:endParaRPr>
                    </a:p>
                  </a:txBody>
                  <a:tcPr marL="68580" marR="68580" marT="0" marB="0" anchor="ctr"/>
                </a:tc>
                <a:tc>
                  <a:txBody>
                    <a:bodyPr/>
                    <a:lstStyle/>
                    <a:p>
                      <a:pPr indent="228600" algn="just">
                        <a:spcBef>
                          <a:spcPts val="200"/>
                        </a:spcBef>
                        <a:spcAft>
                          <a:spcPts val="200"/>
                        </a:spcAft>
                      </a:pPr>
                      <a:r>
                        <a:rPr lang="zh-CN" sz="2000" kern="0" dirty="0">
                          <a:effectLst/>
                        </a:rPr>
                        <a:t>显示所有关键帧。</a:t>
                      </a:r>
                      <a:endParaRPr lang="zh-CN" sz="2800" kern="100" dirty="0">
                        <a:effectLst/>
                        <a:latin typeface="Calibri"/>
                        <a:ea typeface="宋体"/>
                        <a:cs typeface="Microsoft Himalaya"/>
                      </a:endParaRPr>
                    </a:p>
                  </a:txBody>
                  <a:tcPr marL="68580" marR="68580" marT="0" marB="0" anchor="ctr"/>
                </a:tc>
              </a:tr>
              <a:tr h="875748">
                <a:tc>
                  <a:txBody>
                    <a:bodyPr/>
                    <a:lstStyle/>
                    <a:p>
                      <a:pPr algn="ctr">
                        <a:spcBef>
                          <a:spcPts val="200"/>
                        </a:spcBef>
                        <a:spcAft>
                          <a:spcPts val="200"/>
                        </a:spcAft>
                      </a:pPr>
                      <a:r>
                        <a:rPr lang="en-US" sz="2000" kern="0">
                          <a:effectLst/>
                        </a:rPr>
                        <a:t>Frame playback range</a:t>
                      </a:r>
                      <a:endParaRPr lang="zh-CN" sz="2800" kern="100">
                        <a:effectLst/>
                        <a:latin typeface="Calibri"/>
                        <a:ea typeface="宋体"/>
                        <a:cs typeface="Microsoft Himalaya"/>
                      </a:endParaRPr>
                    </a:p>
                  </a:txBody>
                  <a:tcPr marL="68580" marR="68580" marT="0" marB="0" anchor="ctr"/>
                </a:tc>
                <a:tc>
                  <a:txBody>
                    <a:bodyPr/>
                    <a:lstStyle/>
                    <a:p>
                      <a:pPr indent="228600" algn="just">
                        <a:spcBef>
                          <a:spcPts val="200"/>
                        </a:spcBef>
                        <a:spcAft>
                          <a:spcPts val="200"/>
                        </a:spcAft>
                      </a:pPr>
                      <a:r>
                        <a:rPr lang="zh-CN" sz="2000" kern="0">
                          <a:effectLst/>
                        </a:rPr>
                        <a:t>显示回放区的所有关键帧。（回放区在动画控制窗口通过缩放条定义）。</a:t>
                      </a:r>
                      <a:endParaRPr lang="zh-CN" sz="2800" kern="100">
                        <a:effectLst/>
                        <a:latin typeface="Calibri"/>
                        <a:ea typeface="宋体"/>
                        <a:cs typeface="Microsoft Himalaya"/>
                      </a:endParaRPr>
                    </a:p>
                  </a:txBody>
                  <a:tcPr marL="68580" marR="68580" marT="0" marB="0" anchor="ctr"/>
                </a:tc>
              </a:tr>
              <a:tr h="1313622">
                <a:tc>
                  <a:txBody>
                    <a:bodyPr/>
                    <a:lstStyle/>
                    <a:p>
                      <a:pPr algn="ctr">
                        <a:spcBef>
                          <a:spcPts val="200"/>
                        </a:spcBef>
                        <a:spcAft>
                          <a:spcPts val="200"/>
                        </a:spcAft>
                      </a:pPr>
                      <a:r>
                        <a:rPr lang="en-US" sz="2000" kern="0">
                          <a:effectLst/>
                        </a:rPr>
                        <a:t>Center the view about the current time</a:t>
                      </a:r>
                      <a:endParaRPr lang="zh-CN" sz="2800" kern="100">
                        <a:effectLst/>
                        <a:latin typeface="Calibri"/>
                        <a:ea typeface="宋体"/>
                        <a:cs typeface="Microsoft Himalaya"/>
                      </a:endParaRPr>
                    </a:p>
                  </a:txBody>
                  <a:tcPr marL="68580" marR="68580" marT="0" marB="0" anchor="ctr"/>
                </a:tc>
                <a:tc>
                  <a:txBody>
                    <a:bodyPr/>
                    <a:lstStyle/>
                    <a:p>
                      <a:pPr indent="228600" algn="just">
                        <a:spcBef>
                          <a:spcPts val="200"/>
                        </a:spcBef>
                        <a:spcAft>
                          <a:spcPts val="200"/>
                        </a:spcAft>
                      </a:pPr>
                      <a:r>
                        <a:rPr lang="zh-CN" sz="2000" kern="0" dirty="0">
                          <a:effectLst/>
                        </a:rPr>
                        <a:t>让当前的时间码居中显示。</a:t>
                      </a:r>
                      <a:endParaRPr lang="zh-CN" sz="2800" kern="100" dirty="0">
                        <a:effectLst/>
                        <a:latin typeface="Calibri"/>
                        <a:ea typeface="宋体"/>
                        <a:cs typeface="Microsoft Himalaya"/>
                      </a:endParaRPr>
                    </a:p>
                  </a:txBody>
                  <a:tcPr marL="68580" marR="68580" marT="0" marB="0" anchor="ctr"/>
                </a:tc>
              </a:tr>
              <a:tr h="437874">
                <a:tc>
                  <a:txBody>
                    <a:bodyPr/>
                    <a:lstStyle/>
                    <a:p>
                      <a:pPr algn="ctr">
                        <a:spcBef>
                          <a:spcPts val="200"/>
                        </a:spcBef>
                        <a:spcAft>
                          <a:spcPts val="200"/>
                        </a:spcAft>
                      </a:pPr>
                      <a:r>
                        <a:rPr lang="en-US" sz="2000" kern="0">
                          <a:effectLst/>
                        </a:rPr>
                        <a:t>Isolate Curve</a:t>
                      </a:r>
                      <a:endParaRPr lang="zh-CN" sz="2800" kern="100">
                        <a:effectLst/>
                        <a:latin typeface="Calibri"/>
                        <a:ea typeface="宋体"/>
                        <a:cs typeface="Microsoft Himalaya"/>
                      </a:endParaRPr>
                    </a:p>
                  </a:txBody>
                  <a:tcPr marL="68580" marR="68580" marT="0" marB="0" anchor="ctr"/>
                </a:tc>
                <a:tc>
                  <a:txBody>
                    <a:bodyPr/>
                    <a:lstStyle/>
                    <a:p>
                      <a:pPr indent="228600" algn="just">
                        <a:spcBef>
                          <a:spcPts val="200"/>
                        </a:spcBef>
                        <a:spcAft>
                          <a:spcPts val="200"/>
                        </a:spcAft>
                      </a:pPr>
                      <a:r>
                        <a:rPr lang="zh-CN" sz="2000" kern="0" dirty="0">
                          <a:effectLst/>
                        </a:rPr>
                        <a:t>只显示选中的曲线</a:t>
                      </a:r>
                      <a:endParaRPr lang="zh-CN" sz="2800" kern="100" dirty="0">
                        <a:effectLst/>
                        <a:latin typeface="Calibri"/>
                        <a:ea typeface="宋体"/>
                        <a:cs typeface="Microsoft Himalaya"/>
                      </a:endParaRPr>
                    </a:p>
                  </a:txBody>
                  <a:tcPr marL="68580" marR="68580" marT="0" marB="0" anchor="ctr"/>
                </a:tc>
              </a:tr>
            </a:tbl>
          </a:graphicData>
        </a:graphic>
      </p:graphicFrame>
      <p:pic>
        <p:nvPicPr>
          <p:cNvPr id="6148" name="图片 9" descr="http://download.autodesk.com/global/docs/motionbuilder2014/en-us/images/GUID-FDFEBB13-636B-4E89-891D-8A2349D446F2-lo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268663"/>
            <a:ext cx="2476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6147" name="图片 10" descr="http://download.autodesk.com/global/docs/motionbuilder2014/en-us/images/GUID-1896C736-0B12-4952-B68C-72D359107A13-l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268663"/>
            <a:ext cx="238125" cy="209550"/>
          </a:xfrm>
          <a:prstGeom prst="rect">
            <a:avLst/>
          </a:prstGeom>
          <a:noFill/>
          <a:extLst>
            <a:ext uri="{909E8E84-426E-40DD-AFC4-6F175D3DCCD1}">
              <a14:hiddenFill xmlns:a14="http://schemas.microsoft.com/office/drawing/2010/main">
                <a:solidFill>
                  <a:srgbClr val="FFFFFF"/>
                </a:solidFill>
              </a14:hiddenFill>
            </a:ext>
          </a:extLst>
        </p:spPr>
      </p:pic>
      <p:pic>
        <p:nvPicPr>
          <p:cNvPr id="6146" name="图片 11" descr="http://download.autodesk.com/global/docs/motionbuilder2014/en-us/images/GUID-F3405856-1361-42CB-A9E3-F0C7C7AFC9DA-lo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3268663"/>
            <a:ext cx="257175" cy="219075"/>
          </a:xfrm>
          <a:prstGeom prst="rect">
            <a:avLst/>
          </a:prstGeom>
          <a:noFill/>
          <a:extLst>
            <a:ext uri="{909E8E84-426E-40DD-AFC4-6F175D3DCCD1}">
              <a14:hiddenFill xmlns:a14="http://schemas.microsoft.com/office/drawing/2010/main">
                <a:solidFill>
                  <a:srgbClr val="FFFFFF"/>
                </a:solidFill>
              </a14:hiddenFill>
            </a:ext>
          </a:extLst>
        </p:spPr>
      </p:pic>
      <p:pic>
        <p:nvPicPr>
          <p:cNvPr id="6145" name="图片 12" descr="http://download.autodesk.com/global/docs/motionbuilder2014/en-us/images/GUID-4991C960-6514-4BA8-9FFA-4C2FBBE25F1E-low.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3268663"/>
            <a:ext cx="295275" cy="247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70172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	Transport Control	</a:t>
            </a:r>
          </a:p>
        </p:txBody>
      </p:sp>
      <p:sp>
        <p:nvSpPr>
          <p:cNvPr id="3" name="内容占位符 2"/>
          <p:cNvSpPr>
            <a:spLocks noGrp="1"/>
          </p:cNvSpPr>
          <p:nvPr>
            <p:ph sz="quarter" idx="1"/>
          </p:nvPr>
        </p:nvSpPr>
        <p:spPr/>
        <p:txBody>
          <a:bodyPr>
            <a:normAutofit/>
          </a:bodyPr>
          <a:lstStyle/>
          <a:p>
            <a:endParaRPr lang="en-US" altLang="zh-CN" dirty="0"/>
          </a:p>
          <a:p>
            <a:endParaRPr lang="en-US" altLang="zh-CN" dirty="0"/>
          </a:p>
          <a:p>
            <a:endParaRPr lang="zh-CN" altLang="en-US" dirty="0"/>
          </a:p>
        </p:txBody>
      </p:sp>
      <p:pic>
        <p:nvPicPr>
          <p:cNvPr id="1026" name="Picture 2" descr="bofa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769" y="2204492"/>
            <a:ext cx="8866462" cy="1678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33381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5.3	</a:t>
            </a:r>
            <a:r>
              <a:rPr lang="zh-CN" altLang="en-US" dirty="0"/>
              <a:t>制作关键帧动画	</a:t>
            </a:r>
            <a:endParaRPr lang="en-US" altLang="zh-CN" dirty="0"/>
          </a:p>
        </p:txBody>
      </p:sp>
      <p:sp>
        <p:nvSpPr>
          <p:cNvPr id="3" name="内容占位符 2"/>
          <p:cNvSpPr>
            <a:spLocks noGrp="1"/>
          </p:cNvSpPr>
          <p:nvPr>
            <p:ph sz="quarter" idx="1"/>
          </p:nvPr>
        </p:nvSpPr>
        <p:spPr/>
        <p:txBody>
          <a:bodyPr>
            <a:normAutofit/>
          </a:bodyPr>
          <a:lstStyle/>
          <a:p>
            <a:pPr marL="0" indent="0">
              <a:buNone/>
            </a:pPr>
            <a:r>
              <a:rPr lang="en-US" altLang="zh-CN" dirty="0" smtClean="0"/>
              <a:t>3.</a:t>
            </a:r>
            <a:r>
              <a:rPr lang="zh-CN" altLang="zh-CN" dirty="0"/>
              <a:t>在</a:t>
            </a:r>
            <a:r>
              <a:rPr lang="en-US" altLang="zh-CN" dirty="0" err="1"/>
              <a:t>FCurves</a:t>
            </a:r>
            <a:r>
              <a:rPr lang="zh-CN" altLang="zh-CN" dirty="0"/>
              <a:t>窗口中调整关键帧插值与切向</a:t>
            </a:r>
          </a:p>
          <a:p>
            <a:pPr marL="0" lvl="0" indent="0">
              <a:buNone/>
            </a:pPr>
            <a:endParaRPr lang="zh-CN" altLang="zh-CN" dirty="0"/>
          </a:p>
          <a:p>
            <a:pPr marL="0" indent="0">
              <a:buNone/>
            </a:pPr>
            <a:r>
              <a:rPr lang="zh-CN" altLang="en-US" dirty="0"/>
              <a:t>	</a:t>
            </a:r>
            <a:endParaRPr lang="en-US" altLang="zh-CN" dirty="0"/>
          </a:p>
          <a:p>
            <a:endParaRPr lang="en-US" altLang="zh-CN" dirty="0"/>
          </a:p>
          <a:p>
            <a:endParaRPr lang="en-US" altLang="zh-CN" dirty="0"/>
          </a:p>
          <a:p>
            <a:endParaRPr lang="zh-CN" altLang="en-US" dirty="0"/>
          </a:p>
        </p:txBody>
      </p:sp>
      <p:graphicFrame>
        <p:nvGraphicFramePr>
          <p:cNvPr id="5" name="表格 4"/>
          <p:cNvGraphicFramePr>
            <a:graphicFrameLocks noGrp="1"/>
          </p:cNvGraphicFramePr>
          <p:nvPr>
            <p:extLst>
              <p:ext uri="{D42A27DB-BD31-4B8C-83A1-F6EECF244321}">
                <p14:modId xmlns:p14="http://schemas.microsoft.com/office/powerpoint/2010/main" val="2396511130"/>
              </p:ext>
            </p:extLst>
          </p:nvPr>
        </p:nvGraphicFramePr>
        <p:xfrm>
          <a:off x="575555" y="1772816"/>
          <a:ext cx="7992889" cy="4824532"/>
        </p:xfrm>
        <a:graphic>
          <a:graphicData uri="http://schemas.openxmlformats.org/drawingml/2006/table">
            <a:tbl>
              <a:tblPr firstRow="1" firstCol="1" bandRow="1">
                <a:tableStyleId>{5C22544A-7EE6-4342-B048-85BDC9FD1C3A}</a:tableStyleId>
              </a:tblPr>
              <a:tblGrid>
                <a:gridCol w="2700301"/>
                <a:gridCol w="5292588"/>
              </a:tblGrid>
              <a:tr h="523289">
                <a:tc>
                  <a:txBody>
                    <a:bodyPr/>
                    <a:lstStyle/>
                    <a:p>
                      <a:pPr algn="ctr">
                        <a:spcBef>
                          <a:spcPts val="200"/>
                        </a:spcBef>
                        <a:spcAft>
                          <a:spcPts val="200"/>
                        </a:spcAft>
                      </a:pPr>
                      <a:r>
                        <a:rPr lang="zh-CN" sz="2000" kern="0" dirty="0">
                          <a:effectLst/>
                        </a:rPr>
                        <a:t>工具名称</a:t>
                      </a:r>
                      <a:endParaRPr lang="zh-CN" sz="2800" kern="100" dirty="0">
                        <a:effectLst/>
                        <a:latin typeface="Calibri"/>
                        <a:ea typeface="宋体"/>
                        <a:cs typeface="Microsoft Himalaya"/>
                      </a:endParaRPr>
                    </a:p>
                  </a:txBody>
                  <a:tcPr marL="68580" marR="68580" marT="0" marB="0" anchor="ctr"/>
                </a:tc>
                <a:tc>
                  <a:txBody>
                    <a:bodyPr/>
                    <a:lstStyle/>
                    <a:p>
                      <a:pPr algn="ctr">
                        <a:spcBef>
                          <a:spcPts val="200"/>
                        </a:spcBef>
                        <a:spcAft>
                          <a:spcPts val="200"/>
                        </a:spcAft>
                      </a:pPr>
                      <a:r>
                        <a:rPr lang="zh-CN" sz="1800" kern="0">
                          <a:effectLst/>
                        </a:rPr>
                        <a:t>功能</a:t>
                      </a:r>
                      <a:endParaRPr lang="zh-CN" sz="2400" kern="100">
                        <a:effectLst/>
                        <a:latin typeface="Calibri"/>
                        <a:ea typeface="宋体"/>
                        <a:cs typeface="Microsoft Himalaya"/>
                      </a:endParaRPr>
                    </a:p>
                  </a:txBody>
                  <a:tcPr marL="68580" marR="68580" marT="0" marB="0" anchor="ctr"/>
                </a:tc>
              </a:tr>
              <a:tr h="336400">
                <a:tc>
                  <a:txBody>
                    <a:bodyPr/>
                    <a:lstStyle/>
                    <a:p>
                      <a:pPr algn="ctr">
                        <a:spcBef>
                          <a:spcPts val="200"/>
                        </a:spcBef>
                        <a:spcAft>
                          <a:spcPts val="200"/>
                        </a:spcAft>
                      </a:pPr>
                      <a:r>
                        <a:rPr lang="en-US" sz="1800" kern="0">
                          <a:effectLst/>
                        </a:rPr>
                        <a:t>Auto tangents</a:t>
                      </a:r>
                      <a:endParaRPr lang="zh-CN" sz="2400" kern="100">
                        <a:effectLst/>
                        <a:latin typeface="Calibri"/>
                        <a:ea typeface="宋体"/>
                        <a:cs typeface="Microsoft Himalaya"/>
                      </a:endParaRPr>
                    </a:p>
                  </a:txBody>
                  <a:tcPr marL="68580" marR="68580" marT="0" marB="0" anchor="ctr"/>
                </a:tc>
                <a:tc>
                  <a:txBody>
                    <a:bodyPr/>
                    <a:lstStyle/>
                    <a:p>
                      <a:pPr algn="ctr">
                        <a:spcBef>
                          <a:spcPts val="200"/>
                        </a:spcBef>
                        <a:spcAft>
                          <a:spcPts val="200"/>
                        </a:spcAft>
                      </a:pPr>
                      <a:r>
                        <a:rPr lang="zh-CN" sz="1800" kern="0">
                          <a:effectLst/>
                        </a:rPr>
                        <a:t>自动切向（水平）</a:t>
                      </a:r>
                      <a:endParaRPr lang="zh-CN" sz="2400" kern="100">
                        <a:effectLst/>
                        <a:latin typeface="Calibri"/>
                        <a:ea typeface="宋体"/>
                        <a:cs typeface="Microsoft Himalaya"/>
                      </a:endParaRPr>
                    </a:p>
                  </a:txBody>
                  <a:tcPr marL="68580" marR="68580" marT="0" marB="0" anchor="ctr"/>
                </a:tc>
              </a:tr>
              <a:tr h="490975">
                <a:tc>
                  <a:txBody>
                    <a:bodyPr/>
                    <a:lstStyle/>
                    <a:p>
                      <a:pPr algn="ctr">
                        <a:spcBef>
                          <a:spcPts val="200"/>
                        </a:spcBef>
                        <a:spcAft>
                          <a:spcPts val="200"/>
                        </a:spcAft>
                      </a:pPr>
                      <a:r>
                        <a:rPr lang="en-US" sz="1800" kern="0" dirty="0">
                          <a:effectLst/>
                        </a:rPr>
                        <a:t>Spline tangents</a:t>
                      </a:r>
                      <a:endParaRPr lang="zh-CN" sz="2400" kern="100" dirty="0">
                        <a:effectLst/>
                        <a:latin typeface="Calibri"/>
                        <a:ea typeface="宋体"/>
                        <a:cs typeface="Microsoft Himalaya"/>
                      </a:endParaRPr>
                    </a:p>
                  </a:txBody>
                  <a:tcPr marL="68580" marR="68580" marT="0" marB="0" anchor="ctr"/>
                </a:tc>
                <a:tc>
                  <a:txBody>
                    <a:bodyPr/>
                    <a:lstStyle/>
                    <a:p>
                      <a:pPr algn="ctr">
                        <a:spcBef>
                          <a:spcPts val="200"/>
                        </a:spcBef>
                        <a:spcAft>
                          <a:spcPts val="200"/>
                        </a:spcAft>
                      </a:pPr>
                      <a:r>
                        <a:rPr lang="zh-CN" sz="1800" kern="0">
                          <a:effectLst/>
                        </a:rPr>
                        <a:t>样条线切向</a:t>
                      </a:r>
                      <a:endParaRPr lang="zh-CN" sz="2400" kern="100">
                        <a:effectLst/>
                        <a:latin typeface="Calibri"/>
                        <a:ea typeface="宋体"/>
                        <a:cs typeface="Microsoft Himalaya"/>
                      </a:endParaRPr>
                    </a:p>
                  </a:txBody>
                  <a:tcPr marL="68580" marR="68580" marT="0" marB="0" anchor="ctr"/>
                </a:tc>
              </a:tr>
              <a:tr h="672800">
                <a:tc>
                  <a:txBody>
                    <a:bodyPr/>
                    <a:lstStyle/>
                    <a:p>
                      <a:pPr algn="ctr">
                        <a:spcBef>
                          <a:spcPts val="200"/>
                        </a:spcBef>
                        <a:spcAft>
                          <a:spcPts val="200"/>
                        </a:spcAft>
                      </a:pPr>
                      <a:r>
                        <a:rPr lang="en-US" sz="1800" kern="0">
                          <a:effectLst/>
                        </a:rPr>
                        <a:t>Spline Clamp tangents</a:t>
                      </a:r>
                      <a:endParaRPr lang="zh-CN" sz="2400" kern="100">
                        <a:effectLst/>
                        <a:latin typeface="Calibri"/>
                        <a:ea typeface="宋体"/>
                        <a:cs typeface="Microsoft Himalaya"/>
                      </a:endParaRPr>
                    </a:p>
                  </a:txBody>
                  <a:tcPr marL="68580" marR="68580" marT="0" marB="0" anchor="ctr"/>
                </a:tc>
                <a:tc>
                  <a:txBody>
                    <a:bodyPr/>
                    <a:lstStyle/>
                    <a:p>
                      <a:pPr algn="ctr">
                        <a:spcBef>
                          <a:spcPts val="200"/>
                        </a:spcBef>
                        <a:spcAft>
                          <a:spcPts val="200"/>
                        </a:spcAft>
                      </a:pPr>
                      <a:r>
                        <a:rPr lang="zh-CN" sz="1800" kern="0">
                          <a:effectLst/>
                        </a:rPr>
                        <a:t>样条线切向（向前）</a:t>
                      </a:r>
                      <a:endParaRPr lang="zh-CN" sz="2400" kern="100">
                        <a:effectLst/>
                        <a:latin typeface="Calibri"/>
                        <a:ea typeface="宋体"/>
                        <a:cs typeface="Microsoft Himalaya"/>
                      </a:endParaRPr>
                    </a:p>
                  </a:txBody>
                  <a:tcPr marL="68580" marR="68580" marT="0" marB="0" anchor="ctr"/>
                </a:tc>
              </a:tr>
              <a:tr h="336400">
                <a:tc>
                  <a:txBody>
                    <a:bodyPr/>
                    <a:lstStyle/>
                    <a:p>
                      <a:pPr algn="ctr">
                        <a:spcBef>
                          <a:spcPts val="200"/>
                        </a:spcBef>
                        <a:spcAft>
                          <a:spcPts val="200"/>
                        </a:spcAft>
                      </a:pPr>
                      <a:r>
                        <a:rPr lang="en-US" sz="1800" kern="0">
                          <a:effectLst/>
                        </a:rPr>
                        <a:t>Linear tangents</a:t>
                      </a:r>
                      <a:endParaRPr lang="zh-CN" sz="2400" kern="100">
                        <a:effectLst/>
                        <a:latin typeface="Calibri"/>
                        <a:ea typeface="宋体"/>
                        <a:cs typeface="Microsoft Himalaya"/>
                      </a:endParaRPr>
                    </a:p>
                  </a:txBody>
                  <a:tcPr marL="68580" marR="68580" marT="0" marB="0" anchor="ctr"/>
                </a:tc>
                <a:tc>
                  <a:txBody>
                    <a:bodyPr/>
                    <a:lstStyle/>
                    <a:p>
                      <a:pPr algn="ctr">
                        <a:spcBef>
                          <a:spcPts val="200"/>
                        </a:spcBef>
                        <a:spcAft>
                          <a:spcPts val="200"/>
                        </a:spcAft>
                      </a:pPr>
                      <a:r>
                        <a:rPr lang="zh-CN" sz="1800" kern="0">
                          <a:effectLst/>
                        </a:rPr>
                        <a:t>把插值改为线性</a:t>
                      </a:r>
                      <a:endParaRPr lang="zh-CN" sz="2400" kern="100">
                        <a:effectLst/>
                        <a:latin typeface="Calibri"/>
                        <a:ea typeface="宋体"/>
                        <a:cs typeface="Microsoft Himalaya"/>
                      </a:endParaRPr>
                    </a:p>
                  </a:txBody>
                  <a:tcPr marL="68580" marR="68580" marT="0" marB="0" anchor="ctr"/>
                </a:tc>
              </a:tr>
              <a:tr h="336400">
                <a:tc>
                  <a:txBody>
                    <a:bodyPr/>
                    <a:lstStyle/>
                    <a:p>
                      <a:pPr algn="ctr">
                        <a:spcBef>
                          <a:spcPts val="200"/>
                        </a:spcBef>
                        <a:spcAft>
                          <a:spcPts val="200"/>
                        </a:spcAft>
                      </a:pPr>
                      <a:r>
                        <a:rPr lang="en-US" sz="1800" kern="0">
                          <a:effectLst/>
                        </a:rPr>
                        <a:t>Step tangents</a:t>
                      </a:r>
                      <a:endParaRPr lang="zh-CN" sz="2400" kern="100">
                        <a:effectLst/>
                        <a:latin typeface="Calibri"/>
                        <a:ea typeface="宋体"/>
                        <a:cs typeface="Microsoft Himalaya"/>
                      </a:endParaRPr>
                    </a:p>
                  </a:txBody>
                  <a:tcPr marL="68580" marR="68580" marT="0" marB="0" anchor="ctr"/>
                </a:tc>
                <a:tc>
                  <a:txBody>
                    <a:bodyPr/>
                    <a:lstStyle/>
                    <a:p>
                      <a:pPr algn="ctr">
                        <a:spcBef>
                          <a:spcPts val="200"/>
                        </a:spcBef>
                        <a:spcAft>
                          <a:spcPts val="200"/>
                        </a:spcAft>
                      </a:pPr>
                      <a:r>
                        <a:rPr lang="zh-CN" sz="1800" kern="0">
                          <a:effectLst/>
                        </a:rPr>
                        <a:t>把插值改为步进</a:t>
                      </a:r>
                      <a:endParaRPr lang="zh-CN" sz="2400" kern="100">
                        <a:effectLst/>
                        <a:latin typeface="Calibri"/>
                        <a:ea typeface="宋体"/>
                        <a:cs typeface="Microsoft Himalaya"/>
                      </a:endParaRPr>
                    </a:p>
                  </a:txBody>
                  <a:tcPr marL="68580" marR="68580" marT="0" marB="0" anchor="ctr"/>
                </a:tc>
              </a:tr>
              <a:tr h="541164">
                <a:tc>
                  <a:txBody>
                    <a:bodyPr/>
                    <a:lstStyle/>
                    <a:p>
                      <a:pPr algn="ctr">
                        <a:spcBef>
                          <a:spcPts val="200"/>
                        </a:spcBef>
                        <a:spcAft>
                          <a:spcPts val="200"/>
                        </a:spcAft>
                      </a:pPr>
                      <a:r>
                        <a:rPr lang="en-US" sz="1800" kern="0">
                          <a:effectLst/>
                        </a:rPr>
                        <a:t>Smooth tangents</a:t>
                      </a:r>
                      <a:endParaRPr lang="zh-CN" sz="2400" kern="100">
                        <a:effectLst/>
                        <a:latin typeface="Calibri"/>
                        <a:ea typeface="宋体"/>
                        <a:cs typeface="Microsoft Himalaya"/>
                      </a:endParaRPr>
                    </a:p>
                  </a:txBody>
                  <a:tcPr marL="68580" marR="68580" marT="0" marB="0" anchor="ctr"/>
                </a:tc>
                <a:tc>
                  <a:txBody>
                    <a:bodyPr/>
                    <a:lstStyle/>
                    <a:p>
                      <a:pPr algn="ctr">
                        <a:spcBef>
                          <a:spcPts val="200"/>
                        </a:spcBef>
                        <a:spcAft>
                          <a:spcPts val="200"/>
                        </a:spcAft>
                      </a:pPr>
                      <a:r>
                        <a:rPr lang="zh-CN" sz="1800" kern="0">
                          <a:effectLst/>
                        </a:rPr>
                        <a:t>平滑切向</a:t>
                      </a:r>
                      <a:endParaRPr lang="zh-CN" sz="2400" kern="100">
                        <a:effectLst/>
                        <a:latin typeface="Calibri"/>
                        <a:ea typeface="宋体"/>
                        <a:cs typeface="Microsoft Himalaya"/>
                      </a:endParaRPr>
                    </a:p>
                  </a:txBody>
                  <a:tcPr marL="68580" marR="68580" marT="0" marB="0" anchor="ctr"/>
                </a:tc>
              </a:tr>
              <a:tr h="672800">
                <a:tc>
                  <a:txBody>
                    <a:bodyPr/>
                    <a:lstStyle/>
                    <a:p>
                      <a:pPr algn="ctr">
                        <a:spcBef>
                          <a:spcPts val="200"/>
                        </a:spcBef>
                        <a:spcAft>
                          <a:spcPts val="200"/>
                        </a:spcAft>
                      </a:pPr>
                      <a:r>
                        <a:rPr lang="en-US" sz="1800" kern="0">
                          <a:effectLst/>
                        </a:rPr>
                        <a:t>Smooth Clamp tangents</a:t>
                      </a:r>
                      <a:endParaRPr lang="zh-CN" sz="2400" kern="100">
                        <a:effectLst/>
                        <a:latin typeface="Calibri"/>
                        <a:ea typeface="宋体"/>
                        <a:cs typeface="Microsoft Himalaya"/>
                      </a:endParaRPr>
                    </a:p>
                  </a:txBody>
                  <a:tcPr marL="68580" marR="68580" marT="0" marB="0" anchor="ctr"/>
                </a:tc>
                <a:tc>
                  <a:txBody>
                    <a:bodyPr/>
                    <a:lstStyle/>
                    <a:p>
                      <a:pPr algn="ctr">
                        <a:spcBef>
                          <a:spcPts val="200"/>
                        </a:spcBef>
                        <a:spcAft>
                          <a:spcPts val="200"/>
                        </a:spcAft>
                      </a:pPr>
                      <a:r>
                        <a:rPr lang="zh-CN" sz="1800" kern="0">
                          <a:effectLst/>
                        </a:rPr>
                        <a:t>平滑切向（向前）</a:t>
                      </a:r>
                      <a:endParaRPr lang="zh-CN" sz="2400" kern="100">
                        <a:effectLst/>
                        <a:latin typeface="Calibri"/>
                        <a:ea typeface="宋体"/>
                        <a:cs typeface="Microsoft Himalaya"/>
                      </a:endParaRPr>
                    </a:p>
                  </a:txBody>
                  <a:tcPr marL="68580" marR="68580" marT="0" marB="0" anchor="ctr"/>
                </a:tc>
              </a:tr>
              <a:tr h="453879">
                <a:tc>
                  <a:txBody>
                    <a:bodyPr/>
                    <a:lstStyle/>
                    <a:p>
                      <a:pPr algn="ctr">
                        <a:spcBef>
                          <a:spcPts val="200"/>
                        </a:spcBef>
                        <a:spcAft>
                          <a:spcPts val="200"/>
                        </a:spcAft>
                      </a:pPr>
                      <a:r>
                        <a:rPr lang="en-US" sz="1800" kern="0">
                          <a:effectLst/>
                        </a:rPr>
                        <a:t>Break tangents</a:t>
                      </a:r>
                      <a:endParaRPr lang="zh-CN" sz="2400" kern="100">
                        <a:effectLst/>
                        <a:latin typeface="Calibri"/>
                        <a:ea typeface="宋体"/>
                        <a:cs typeface="Microsoft Himalaya"/>
                      </a:endParaRPr>
                    </a:p>
                  </a:txBody>
                  <a:tcPr marL="68580" marR="68580" marT="0" marB="0" anchor="ctr"/>
                </a:tc>
                <a:tc>
                  <a:txBody>
                    <a:bodyPr/>
                    <a:lstStyle/>
                    <a:p>
                      <a:pPr algn="ctr">
                        <a:spcBef>
                          <a:spcPts val="200"/>
                        </a:spcBef>
                        <a:spcAft>
                          <a:spcPts val="200"/>
                        </a:spcAft>
                      </a:pPr>
                      <a:r>
                        <a:rPr lang="zh-CN" sz="1800" kern="0">
                          <a:effectLst/>
                        </a:rPr>
                        <a:t>打断切向</a:t>
                      </a:r>
                      <a:endParaRPr lang="zh-CN" sz="2400" kern="100">
                        <a:effectLst/>
                        <a:latin typeface="Calibri"/>
                        <a:ea typeface="宋体"/>
                        <a:cs typeface="Microsoft Himalaya"/>
                      </a:endParaRPr>
                    </a:p>
                  </a:txBody>
                  <a:tcPr marL="68580" marR="68580" marT="0" marB="0" anchor="ctr"/>
                </a:tc>
              </a:tr>
              <a:tr h="460425">
                <a:tc>
                  <a:txBody>
                    <a:bodyPr/>
                    <a:lstStyle/>
                    <a:p>
                      <a:pPr algn="ctr">
                        <a:spcBef>
                          <a:spcPts val="200"/>
                        </a:spcBef>
                        <a:spcAft>
                          <a:spcPts val="200"/>
                        </a:spcAft>
                      </a:pPr>
                      <a:r>
                        <a:rPr lang="en-US" sz="1800" kern="0">
                          <a:effectLst/>
                        </a:rPr>
                        <a:t>Unify tangents</a:t>
                      </a:r>
                      <a:endParaRPr lang="zh-CN" sz="2400" kern="100">
                        <a:effectLst/>
                        <a:latin typeface="Calibri"/>
                        <a:ea typeface="宋体"/>
                        <a:cs typeface="Microsoft Himalaya"/>
                      </a:endParaRPr>
                    </a:p>
                  </a:txBody>
                  <a:tcPr marL="68580" marR="68580" marT="0" marB="0" anchor="ctr"/>
                </a:tc>
                <a:tc>
                  <a:txBody>
                    <a:bodyPr/>
                    <a:lstStyle/>
                    <a:p>
                      <a:pPr algn="ctr">
                        <a:spcBef>
                          <a:spcPts val="200"/>
                        </a:spcBef>
                        <a:spcAft>
                          <a:spcPts val="200"/>
                        </a:spcAft>
                      </a:pPr>
                      <a:r>
                        <a:rPr lang="zh-CN" sz="1800" kern="0" dirty="0">
                          <a:effectLst/>
                        </a:rPr>
                        <a:t>统一切向</a:t>
                      </a:r>
                      <a:endParaRPr lang="zh-CN" sz="2400" kern="100" dirty="0">
                        <a:effectLst/>
                        <a:latin typeface="Calibri"/>
                        <a:ea typeface="宋体"/>
                        <a:cs typeface="Microsoft Himalaya"/>
                      </a:endParaRPr>
                    </a:p>
                  </a:txBody>
                  <a:tcPr marL="68580" marR="68580" marT="0" marB="0" anchor="ctr"/>
                </a:tc>
              </a:tr>
            </a:tbl>
          </a:graphicData>
        </a:graphic>
      </p:graphicFrame>
    </p:spTree>
    <p:extLst>
      <p:ext uri="{BB962C8B-B14F-4D97-AF65-F5344CB8AC3E}">
        <p14:creationId xmlns:p14="http://schemas.microsoft.com/office/powerpoint/2010/main" val="20943637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5.3	</a:t>
            </a:r>
            <a:r>
              <a:rPr lang="zh-CN" altLang="en-US" dirty="0"/>
              <a:t>制作关键帧动画	</a:t>
            </a:r>
            <a:endParaRPr lang="en-US" altLang="zh-CN" dirty="0"/>
          </a:p>
        </p:txBody>
      </p:sp>
      <p:sp>
        <p:nvSpPr>
          <p:cNvPr id="3" name="内容占位符 2"/>
          <p:cNvSpPr>
            <a:spLocks noGrp="1"/>
          </p:cNvSpPr>
          <p:nvPr>
            <p:ph sz="quarter" idx="1"/>
          </p:nvPr>
        </p:nvSpPr>
        <p:spPr/>
        <p:txBody>
          <a:bodyPr>
            <a:normAutofit/>
          </a:bodyPr>
          <a:lstStyle/>
          <a:p>
            <a:pPr marL="0" indent="0">
              <a:buNone/>
            </a:pPr>
            <a:r>
              <a:rPr lang="en-US" altLang="zh-CN" dirty="0" smtClean="0"/>
              <a:t>3.</a:t>
            </a:r>
            <a:r>
              <a:rPr lang="zh-CN" altLang="zh-CN" dirty="0"/>
              <a:t>在</a:t>
            </a:r>
            <a:r>
              <a:rPr lang="en-US" altLang="zh-CN" dirty="0" err="1"/>
              <a:t>FCurves</a:t>
            </a:r>
            <a:r>
              <a:rPr lang="zh-CN" altLang="zh-CN" dirty="0"/>
              <a:t>窗口中调整关键帧插值与切向</a:t>
            </a:r>
          </a:p>
          <a:p>
            <a:pPr marL="0" lvl="0" indent="0">
              <a:buNone/>
            </a:pPr>
            <a:endParaRPr lang="zh-CN" altLang="zh-CN" dirty="0"/>
          </a:p>
          <a:p>
            <a:pPr marL="0" lvl="0" indent="0">
              <a:buNone/>
            </a:pPr>
            <a:r>
              <a:rPr lang="zh-CN" altLang="en-US" dirty="0"/>
              <a:t>	</a:t>
            </a:r>
            <a:r>
              <a:rPr lang="zh-CN" altLang="zh-CN" dirty="0"/>
              <a:t>关键帧切向</a:t>
            </a:r>
          </a:p>
          <a:p>
            <a:pPr marL="0" indent="0">
              <a:buNone/>
            </a:pPr>
            <a:endParaRPr lang="en-US" altLang="zh-CN" dirty="0"/>
          </a:p>
          <a:p>
            <a:endParaRPr lang="en-US" altLang="zh-CN" dirty="0"/>
          </a:p>
          <a:p>
            <a:endParaRPr lang="en-US" altLang="zh-CN" dirty="0"/>
          </a:p>
          <a:p>
            <a:endParaRPr lang="zh-CN" altLang="en-US" dirty="0"/>
          </a:p>
        </p:txBody>
      </p:sp>
      <p:pic>
        <p:nvPicPr>
          <p:cNvPr id="8195" name="Picture 3" descr="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3168452"/>
            <a:ext cx="2520000" cy="1620000"/>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4088" y="3168452"/>
            <a:ext cx="2520000" cy="1620000"/>
          </a:xfrm>
          <a:prstGeom prst="rect">
            <a:avLst/>
          </a:prstGeom>
          <a:noFill/>
          <a:extLst>
            <a:ext uri="{909E8E84-426E-40DD-AFC4-6F175D3DCCD1}">
              <a14:hiddenFill xmlns:a14="http://schemas.microsoft.com/office/drawing/2010/main">
                <a:solidFill>
                  <a:srgbClr val="FFFFFF"/>
                </a:solidFill>
              </a14:hiddenFill>
            </a:ext>
          </a:extLst>
        </p:spPr>
      </p:pic>
      <p:pic>
        <p:nvPicPr>
          <p:cNvPr id="8193" name="Picture 1" descr="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8424" y="3168452"/>
            <a:ext cx="2520000" cy="1620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5"/>
          <p:cNvSpPr>
            <a:spLocks noChangeArrowheads="1"/>
          </p:cNvSpPr>
          <p:nvPr/>
        </p:nvSpPr>
        <p:spPr bwMode="auto">
          <a:xfrm>
            <a:off x="0" y="1400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Calibri" pitchFamily="34"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Rectangle 6"/>
          <p:cNvSpPr>
            <a:spLocks noChangeArrowheads="1"/>
          </p:cNvSpPr>
          <p:nvPr/>
        </p:nvSpPr>
        <p:spPr bwMode="auto">
          <a:xfrm>
            <a:off x="0" y="23431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Calibri" pitchFamily="34"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94384461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5.3	</a:t>
            </a:r>
            <a:r>
              <a:rPr lang="zh-CN" altLang="en-US" dirty="0"/>
              <a:t>制作关键帧动画	</a:t>
            </a:r>
            <a:endParaRPr lang="en-US" altLang="zh-CN" dirty="0"/>
          </a:p>
        </p:txBody>
      </p:sp>
      <p:sp>
        <p:nvSpPr>
          <p:cNvPr id="3" name="内容占位符 2"/>
          <p:cNvSpPr>
            <a:spLocks noGrp="1"/>
          </p:cNvSpPr>
          <p:nvPr>
            <p:ph sz="quarter" idx="1"/>
          </p:nvPr>
        </p:nvSpPr>
        <p:spPr/>
        <p:txBody>
          <a:bodyPr>
            <a:normAutofit/>
          </a:bodyPr>
          <a:lstStyle/>
          <a:p>
            <a:pPr marL="0" indent="0">
              <a:buNone/>
            </a:pPr>
            <a:r>
              <a:rPr lang="en-US" altLang="zh-CN" dirty="0" smtClean="0"/>
              <a:t>3.</a:t>
            </a:r>
            <a:r>
              <a:rPr lang="zh-CN" altLang="zh-CN" dirty="0"/>
              <a:t>在</a:t>
            </a:r>
            <a:r>
              <a:rPr lang="en-US" altLang="zh-CN" dirty="0" err="1"/>
              <a:t>FCurves</a:t>
            </a:r>
            <a:r>
              <a:rPr lang="zh-CN" altLang="zh-CN" dirty="0"/>
              <a:t>窗口中调整关键帧插值与切向</a:t>
            </a:r>
          </a:p>
          <a:p>
            <a:pPr marL="0" lvl="0" indent="0">
              <a:buNone/>
            </a:pPr>
            <a:endParaRPr lang="zh-CN" altLang="zh-CN" dirty="0"/>
          </a:p>
          <a:p>
            <a:pPr marL="0" lvl="0" indent="0">
              <a:buNone/>
            </a:pPr>
            <a:r>
              <a:rPr lang="zh-CN" altLang="en-US" dirty="0"/>
              <a:t>	</a:t>
            </a:r>
            <a:endParaRPr lang="en-US" altLang="zh-CN" dirty="0"/>
          </a:p>
          <a:p>
            <a:endParaRPr lang="en-US" altLang="zh-CN" dirty="0"/>
          </a:p>
          <a:p>
            <a:endParaRPr lang="en-US" altLang="zh-CN" dirty="0"/>
          </a:p>
          <a:p>
            <a:endParaRPr lang="zh-CN" altLang="en-US" dirty="0"/>
          </a:p>
        </p:txBody>
      </p:sp>
      <p:sp>
        <p:nvSpPr>
          <p:cNvPr id="4"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5"/>
          <p:cNvSpPr>
            <a:spLocks noChangeArrowheads="1"/>
          </p:cNvSpPr>
          <p:nvPr/>
        </p:nvSpPr>
        <p:spPr bwMode="auto">
          <a:xfrm>
            <a:off x="0" y="1400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Calibri" pitchFamily="34"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Rectangle 6"/>
          <p:cNvSpPr>
            <a:spLocks noChangeArrowheads="1"/>
          </p:cNvSpPr>
          <p:nvPr/>
        </p:nvSpPr>
        <p:spPr bwMode="auto">
          <a:xfrm>
            <a:off x="0" y="23431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Calibri" pitchFamily="34"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9218" name="Picture 2" descr="curve propert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963" y="2204864"/>
            <a:ext cx="7524073" cy="3689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21729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	Transport Control	</a:t>
            </a:r>
          </a:p>
        </p:txBody>
      </p:sp>
      <p:sp>
        <p:nvSpPr>
          <p:cNvPr id="3" name="内容占位符 2"/>
          <p:cNvSpPr>
            <a:spLocks noGrp="1"/>
          </p:cNvSpPr>
          <p:nvPr>
            <p:ph sz="quarter" idx="1"/>
          </p:nvPr>
        </p:nvSpPr>
        <p:spPr/>
        <p:txBody>
          <a:bodyPr>
            <a:normAutofit/>
          </a:bodyPr>
          <a:lstStyle/>
          <a:p>
            <a:endParaRPr lang="en-US" altLang="zh-CN" dirty="0"/>
          </a:p>
          <a:p>
            <a:endParaRPr lang="en-US" altLang="zh-CN" dirty="0"/>
          </a:p>
          <a:p>
            <a:endParaRPr lang="zh-CN" altLang="en-US" dirty="0"/>
          </a:p>
        </p:txBody>
      </p:sp>
      <p:sp>
        <p:nvSpPr>
          <p:cNvPr id="5" name="内容占位符 2"/>
          <p:cNvSpPr txBox="1">
            <a:spLocks/>
          </p:cNvSpPr>
          <p:nvPr/>
        </p:nvSpPr>
        <p:spPr>
          <a:xfrm>
            <a:off x="609600" y="1371600"/>
            <a:ext cx="8229600" cy="4937760"/>
          </a:xfrm>
          <a:prstGeom prst="rect">
            <a:avLst/>
          </a:prstGeom>
        </p:spPr>
        <p:txBody>
          <a:bodyPr vert="horz">
            <a:normAutofit/>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lvl="0" indent="0">
              <a:buNone/>
            </a:pPr>
            <a:r>
              <a:rPr lang="en-US" altLang="zh-CN" dirty="0" smtClean="0"/>
              <a:t>1.</a:t>
            </a:r>
            <a:r>
              <a:rPr lang="zh-CN" altLang="zh-CN" dirty="0" smtClean="0"/>
              <a:t>时间线</a:t>
            </a:r>
            <a:endParaRPr lang="zh-CN" altLang="zh-CN" dirty="0"/>
          </a:p>
          <a:p>
            <a:pPr marL="0" indent="457200">
              <a:buNone/>
            </a:pPr>
            <a:r>
              <a:rPr lang="zh-CN" altLang="zh-CN" dirty="0"/>
              <a:t>时间线是动画控制窗口最主要的模块，在时间线上有一个指针滑块，它指向当前所在的帧，如果添加了关键帧，可以在时间线上查看并进行编辑操作</a:t>
            </a:r>
            <a:r>
              <a:rPr lang="zh-CN" altLang="zh-CN" dirty="0" smtClean="0"/>
              <a:t>。</a:t>
            </a:r>
            <a:r>
              <a:rPr lang="zh-CN" altLang="en-US" dirty="0" smtClean="0"/>
              <a:t>	</a:t>
            </a:r>
            <a:endParaRPr lang="en-US" altLang="zh-CN" dirty="0" smtClean="0"/>
          </a:p>
          <a:p>
            <a:endParaRPr lang="en-US" altLang="zh-CN" dirty="0" smtClean="0"/>
          </a:p>
          <a:p>
            <a:endParaRPr lang="en-US" altLang="zh-CN" dirty="0" smtClean="0"/>
          </a:p>
          <a:p>
            <a:endParaRPr lang="zh-CN" altLang="en-US" dirty="0"/>
          </a:p>
        </p:txBody>
      </p:sp>
    </p:spTree>
    <p:extLst>
      <p:ext uri="{BB962C8B-B14F-4D97-AF65-F5344CB8AC3E}">
        <p14:creationId xmlns:p14="http://schemas.microsoft.com/office/powerpoint/2010/main" val="7827217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	Transport Control	</a:t>
            </a:r>
          </a:p>
        </p:txBody>
      </p:sp>
      <p:sp>
        <p:nvSpPr>
          <p:cNvPr id="3" name="内容占位符 2"/>
          <p:cNvSpPr>
            <a:spLocks noGrp="1"/>
          </p:cNvSpPr>
          <p:nvPr>
            <p:ph sz="quarter" idx="1"/>
          </p:nvPr>
        </p:nvSpPr>
        <p:spPr/>
        <p:txBody>
          <a:bodyPr>
            <a:normAutofit/>
          </a:bodyPr>
          <a:lstStyle/>
          <a:p>
            <a:endParaRPr lang="en-US" altLang="zh-CN" dirty="0"/>
          </a:p>
          <a:p>
            <a:endParaRPr lang="en-US" altLang="zh-CN" dirty="0"/>
          </a:p>
          <a:p>
            <a:endParaRPr lang="zh-CN" altLang="en-US" dirty="0"/>
          </a:p>
        </p:txBody>
      </p:sp>
      <p:sp>
        <p:nvSpPr>
          <p:cNvPr id="5" name="内容占位符 2"/>
          <p:cNvSpPr txBox="1">
            <a:spLocks/>
          </p:cNvSpPr>
          <p:nvPr/>
        </p:nvSpPr>
        <p:spPr>
          <a:xfrm>
            <a:off x="609600" y="1371600"/>
            <a:ext cx="8229600" cy="4937760"/>
          </a:xfrm>
          <a:prstGeom prst="rect">
            <a:avLst/>
          </a:prstGeom>
        </p:spPr>
        <p:txBody>
          <a:bodyPr vert="horz">
            <a:normAutofit/>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lvl="0" indent="0">
              <a:buNone/>
            </a:pPr>
            <a:r>
              <a:rPr lang="en-US" altLang="zh-CN" dirty="0" smtClean="0"/>
              <a:t>2.</a:t>
            </a:r>
            <a:r>
              <a:rPr lang="zh-CN" altLang="zh-CN" dirty="0"/>
              <a:t>模式设置</a:t>
            </a:r>
          </a:p>
          <a:p>
            <a:pPr marL="0" indent="457200">
              <a:buNone/>
            </a:pPr>
            <a:r>
              <a:rPr lang="zh-CN" altLang="zh-CN" dirty="0"/>
              <a:t>在模式设置中，可以选择打开或者关闭</a:t>
            </a:r>
            <a:r>
              <a:rPr lang="en-US" altLang="zh-CN" dirty="0"/>
              <a:t>Story</a:t>
            </a:r>
            <a:r>
              <a:rPr lang="zh-CN" altLang="zh-CN" dirty="0"/>
              <a:t>（故事板）选项，打开故事板模式可以选择</a:t>
            </a:r>
            <a:r>
              <a:rPr lang="en-US" altLang="zh-CN" dirty="0"/>
              <a:t>Action</a:t>
            </a:r>
            <a:r>
              <a:rPr lang="zh-CN" altLang="zh-CN" dirty="0"/>
              <a:t>（动作）和</a:t>
            </a:r>
            <a:r>
              <a:rPr lang="en-US" altLang="zh-CN" dirty="0"/>
              <a:t>Edit</a:t>
            </a:r>
            <a:r>
              <a:rPr lang="zh-CN" altLang="zh-CN" dirty="0"/>
              <a:t>（编辑）两种模式，而关闭故事板则只有默认的</a:t>
            </a:r>
            <a:r>
              <a:rPr lang="en-US" altLang="zh-CN" dirty="0"/>
              <a:t>Action</a:t>
            </a:r>
            <a:r>
              <a:rPr lang="zh-CN" altLang="zh-CN" dirty="0"/>
              <a:t>模式，</a:t>
            </a:r>
            <a:r>
              <a:rPr lang="en-US" altLang="zh-CN" dirty="0"/>
              <a:t>Edit</a:t>
            </a:r>
            <a:r>
              <a:rPr lang="zh-CN" altLang="zh-CN" dirty="0"/>
              <a:t>模式可以结合</a:t>
            </a:r>
            <a:r>
              <a:rPr lang="en-US" altLang="zh-CN" dirty="0"/>
              <a:t>Story</a:t>
            </a:r>
            <a:r>
              <a:rPr lang="zh-CN" altLang="zh-CN" dirty="0"/>
              <a:t>面板来使用，在</a:t>
            </a:r>
            <a:r>
              <a:rPr lang="en-US" altLang="zh-CN" dirty="0"/>
              <a:t>Edit</a:t>
            </a:r>
            <a:r>
              <a:rPr lang="zh-CN" altLang="zh-CN" dirty="0"/>
              <a:t>模式下</a:t>
            </a:r>
            <a:r>
              <a:rPr lang="en-US" altLang="zh-CN" dirty="0"/>
              <a:t>Transport Control</a:t>
            </a:r>
            <a:r>
              <a:rPr lang="zh-CN" altLang="zh-CN" dirty="0"/>
              <a:t>窗口会增加一条额外的条时间线用于编辑操作。</a:t>
            </a:r>
          </a:p>
          <a:p>
            <a:endParaRPr lang="zh-CN" altLang="en-US" dirty="0"/>
          </a:p>
        </p:txBody>
      </p:sp>
    </p:spTree>
    <p:extLst>
      <p:ext uri="{BB962C8B-B14F-4D97-AF65-F5344CB8AC3E}">
        <p14:creationId xmlns:p14="http://schemas.microsoft.com/office/powerpoint/2010/main" val="34590795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	Transport Control	</a:t>
            </a:r>
          </a:p>
        </p:txBody>
      </p:sp>
      <p:sp>
        <p:nvSpPr>
          <p:cNvPr id="3" name="内容占位符 2"/>
          <p:cNvSpPr>
            <a:spLocks noGrp="1"/>
          </p:cNvSpPr>
          <p:nvPr>
            <p:ph sz="quarter" idx="1"/>
          </p:nvPr>
        </p:nvSpPr>
        <p:spPr/>
        <p:txBody>
          <a:bodyPr>
            <a:normAutofit/>
          </a:bodyPr>
          <a:lstStyle/>
          <a:p>
            <a:endParaRPr lang="en-US" altLang="zh-CN" dirty="0"/>
          </a:p>
          <a:p>
            <a:endParaRPr lang="en-US" altLang="zh-CN" dirty="0"/>
          </a:p>
          <a:p>
            <a:endParaRPr lang="zh-CN" altLang="en-US" dirty="0"/>
          </a:p>
        </p:txBody>
      </p:sp>
      <p:sp>
        <p:nvSpPr>
          <p:cNvPr id="5" name="内容占位符 2"/>
          <p:cNvSpPr txBox="1">
            <a:spLocks/>
          </p:cNvSpPr>
          <p:nvPr/>
        </p:nvSpPr>
        <p:spPr>
          <a:xfrm>
            <a:off x="609600" y="1371600"/>
            <a:ext cx="8229600" cy="4937760"/>
          </a:xfrm>
          <a:prstGeom prst="rect">
            <a:avLst/>
          </a:prstGeom>
        </p:spPr>
        <p:txBody>
          <a:bodyPr vert="horz">
            <a:normAutofit/>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lvl="0" indent="0">
              <a:buNone/>
            </a:pPr>
            <a:r>
              <a:rPr lang="en-US" altLang="zh-CN" dirty="0" smtClean="0"/>
              <a:t>3.</a:t>
            </a:r>
            <a:r>
              <a:rPr lang="zh-CN" altLang="en-US" dirty="0" smtClean="0"/>
              <a:t>动画</a:t>
            </a:r>
            <a:r>
              <a:rPr lang="zh-CN" altLang="en-US" dirty="0"/>
              <a:t>片段</a:t>
            </a:r>
          </a:p>
          <a:p>
            <a:pPr marL="0" lvl="0" indent="457200">
              <a:buNone/>
            </a:pPr>
            <a:r>
              <a:rPr lang="zh-CN" altLang="en-US" dirty="0"/>
              <a:t>在</a:t>
            </a:r>
            <a:r>
              <a:rPr lang="en-US" altLang="zh-CN" dirty="0" err="1"/>
              <a:t>MotionBuilder</a:t>
            </a:r>
            <a:r>
              <a:rPr lang="zh-CN" altLang="en-US" dirty="0"/>
              <a:t>中，一个场景中可以有多个动画片段在动画片段区域会显示当前的动画片段的名称，可以新建动画片段，也可以在有多个动画片段的情况下，选择其他的动画片段。</a:t>
            </a:r>
          </a:p>
          <a:p>
            <a:pPr marL="0" indent="457200">
              <a:buNone/>
            </a:pPr>
            <a:endParaRPr lang="zh-CN" altLang="zh-CN" dirty="0"/>
          </a:p>
          <a:p>
            <a:endParaRPr lang="zh-CN" altLang="en-US" dirty="0"/>
          </a:p>
        </p:txBody>
      </p:sp>
    </p:spTree>
    <p:extLst>
      <p:ext uri="{BB962C8B-B14F-4D97-AF65-F5344CB8AC3E}">
        <p14:creationId xmlns:p14="http://schemas.microsoft.com/office/powerpoint/2010/main" val="38134921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	Transport Control	</a:t>
            </a:r>
          </a:p>
        </p:txBody>
      </p:sp>
      <p:sp>
        <p:nvSpPr>
          <p:cNvPr id="3" name="内容占位符 2"/>
          <p:cNvSpPr>
            <a:spLocks noGrp="1"/>
          </p:cNvSpPr>
          <p:nvPr>
            <p:ph sz="quarter" idx="1"/>
          </p:nvPr>
        </p:nvSpPr>
        <p:spPr/>
        <p:txBody>
          <a:bodyPr>
            <a:normAutofit/>
          </a:bodyPr>
          <a:lstStyle/>
          <a:p>
            <a:endParaRPr lang="en-US" altLang="zh-CN" dirty="0"/>
          </a:p>
          <a:p>
            <a:endParaRPr lang="en-US" altLang="zh-CN" dirty="0"/>
          </a:p>
          <a:p>
            <a:endParaRPr lang="zh-CN" altLang="en-US" dirty="0"/>
          </a:p>
        </p:txBody>
      </p:sp>
      <p:sp>
        <p:nvSpPr>
          <p:cNvPr id="5" name="内容占位符 2"/>
          <p:cNvSpPr txBox="1">
            <a:spLocks/>
          </p:cNvSpPr>
          <p:nvPr/>
        </p:nvSpPr>
        <p:spPr>
          <a:xfrm>
            <a:off x="609600" y="1371600"/>
            <a:ext cx="8229600" cy="4937760"/>
          </a:xfrm>
          <a:prstGeom prst="rect">
            <a:avLst/>
          </a:prstGeom>
        </p:spPr>
        <p:txBody>
          <a:bodyPr vert="horz">
            <a:normAutofit/>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lvl="0" indent="0">
              <a:buNone/>
            </a:pPr>
            <a:r>
              <a:rPr lang="en-US" altLang="zh-CN" dirty="0" smtClean="0"/>
              <a:t>4.</a:t>
            </a:r>
            <a:r>
              <a:rPr lang="zh-CN" altLang="zh-CN" dirty="0"/>
              <a:t>时间码</a:t>
            </a:r>
          </a:p>
          <a:p>
            <a:pPr marL="0" indent="457200">
              <a:buNone/>
            </a:pPr>
            <a:r>
              <a:rPr lang="zh-CN" altLang="zh-CN" dirty="0"/>
              <a:t>时间码显示播放指针当前所在的时间。默认显示动画时间，并以帧的形式显示。在时间线上点击右键，并在打开的菜单中选择</a:t>
            </a:r>
            <a:r>
              <a:rPr lang="en-US" altLang="zh-CN" dirty="0"/>
              <a:t>Time</a:t>
            </a:r>
            <a:r>
              <a:rPr lang="zh-CN" altLang="zh-CN" dirty="0"/>
              <a:t>子菜单，可以转换时间码显示模式，</a:t>
            </a:r>
            <a:r>
              <a:rPr lang="en-US" altLang="zh-CN" dirty="0"/>
              <a:t>Show System Time</a:t>
            </a:r>
            <a:r>
              <a:rPr lang="zh-CN" altLang="zh-CN" dirty="0"/>
              <a:t>可以显示系统时间，</a:t>
            </a:r>
            <a:r>
              <a:rPr lang="en-US" altLang="zh-CN" dirty="0"/>
              <a:t>Show as </a:t>
            </a:r>
            <a:r>
              <a:rPr lang="en-US" altLang="zh-CN" dirty="0" err="1"/>
              <a:t>Timecode</a:t>
            </a:r>
            <a:r>
              <a:rPr lang="zh-CN" altLang="zh-CN" dirty="0"/>
              <a:t>可以时间码的方式，也就是时分秒的方式来显示</a:t>
            </a:r>
          </a:p>
          <a:p>
            <a:endParaRPr lang="zh-CN" altLang="en-US" dirty="0"/>
          </a:p>
        </p:txBody>
      </p:sp>
      <p:pic>
        <p:nvPicPr>
          <p:cNvPr id="2050" name="Picture 2" descr="timemen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4005064"/>
            <a:ext cx="4464496" cy="2756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75431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	Transport Control	</a:t>
            </a:r>
          </a:p>
        </p:txBody>
      </p:sp>
      <p:sp>
        <p:nvSpPr>
          <p:cNvPr id="3" name="内容占位符 2"/>
          <p:cNvSpPr>
            <a:spLocks noGrp="1"/>
          </p:cNvSpPr>
          <p:nvPr>
            <p:ph sz="quarter" idx="1"/>
          </p:nvPr>
        </p:nvSpPr>
        <p:spPr/>
        <p:txBody>
          <a:bodyPr>
            <a:normAutofit/>
          </a:bodyPr>
          <a:lstStyle/>
          <a:p>
            <a:endParaRPr lang="en-US" altLang="zh-CN" dirty="0"/>
          </a:p>
          <a:p>
            <a:endParaRPr lang="en-US" altLang="zh-CN" dirty="0"/>
          </a:p>
          <a:p>
            <a:endParaRPr lang="zh-CN" altLang="en-US" dirty="0"/>
          </a:p>
        </p:txBody>
      </p:sp>
      <p:sp>
        <p:nvSpPr>
          <p:cNvPr id="5" name="内容占位符 2"/>
          <p:cNvSpPr txBox="1">
            <a:spLocks/>
          </p:cNvSpPr>
          <p:nvPr/>
        </p:nvSpPr>
        <p:spPr>
          <a:xfrm>
            <a:off x="609600" y="1371600"/>
            <a:ext cx="8229600" cy="4937760"/>
          </a:xfrm>
          <a:prstGeom prst="rect">
            <a:avLst/>
          </a:prstGeom>
        </p:spPr>
        <p:txBody>
          <a:bodyPr vert="horz">
            <a:normAutofit/>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lvl="0" indent="0">
              <a:buNone/>
            </a:pPr>
            <a:r>
              <a:rPr lang="en-US" altLang="zh-CN" dirty="0" smtClean="0"/>
              <a:t>5.</a:t>
            </a:r>
            <a:r>
              <a:rPr lang="zh-CN" altLang="en-US" dirty="0"/>
              <a:t> </a:t>
            </a:r>
            <a:r>
              <a:rPr lang="zh-CN" altLang="en-US" dirty="0" smtClean="0"/>
              <a:t>播放</a:t>
            </a:r>
            <a:r>
              <a:rPr lang="zh-CN" altLang="en-US" dirty="0"/>
              <a:t>控制</a:t>
            </a:r>
          </a:p>
          <a:p>
            <a:pPr marL="0" lvl="0" indent="457200">
              <a:buNone/>
            </a:pPr>
            <a:r>
              <a:rPr lang="zh-CN" altLang="en-US" dirty="0"/>
              <a:t>播放控制区可以进行播放、停止、跳到开头或者结尾，单帧步进等操作。录制按钮是在有设备驱动动画的情况下使用，循环按钮可以激活或者取消循环播放。</a:t>
            </a:r>
          </a:p>
        </p:txBody>
      </p:sp>
    </p:spTree>
    <p:extLst>
      <p:ext uri="{BB962C8B-B14F-4D97-AF65-F5344CB8AC3E}">
        <p14:creationId xmlns:p14="http://schemas.microsoft.com/office/powerpoint/2010/main" val="36215769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	Transport Control	</a:t>
            </a:r>
          </a:p>
        </p:txBody>
      </p:sp>
      <p:sp>
        <p:nvSpPr>
          <p:cNvPr id="3" name="内容占位符 2"/>
          <p:cNvSpPr>
            <a:spLocks noGrp="1"/>
          </p:cNvSpPr>
          <p:nvPr>
            <p:ph sz="quarter" idx="1"/>
          </p:nvPr>
        </p:nvSpPr>
        <p:spPr/>
        <p:txBody>
          <a:bodyPr>
            <a:normAutofit/>
          </a:bodyPr>
          <a:lstStyle/>
          <a:p>
            <a:endParaRPr lang="en-US" altLang="zh-CN" dirty="0"/>
          </a:p>
          <a:p>
            <a:endParaRPr lang="en-US" altLang="zh-CN" dirty="0"/>
          </a:p>
          <a:p>
            <a:endParaRPr lang="zh-CN" altLang="en-US" dirty="0"/>
          </a:p>
        </p:txBody>
      </p:sp>
      <p:sp>
        <p:nvSpPr>
          <p:cNvPr id="5" name="内容占位符 2"/>
          <p:cNvSpPr txBox="1">
            <a:spLocks/>
          </p:cNvSpPr>
          <p:nvPr/>
        </p:nvSpPr>
        <p:spPr>
          <a:xfrm>
            <a:off x="609600" y="1371600"/>
            <a:ext cx="8229600" cy="4937760"/>
          </a:xfrm>
          <a:prstGeom prst="rect">
            <a:avLst/>
          </a:prstGeom>
        </p:spPr>
        <p:txBody>
          <a:bodyPr vert="horz">
            <a:normAutofit/>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lvl="0" indent="0">
              <a:buNone/>
            </a:pPr>
            <a:r>
              <a:rPr lang="en-US" altLang="zh-CN" dirty="0" smtClean="0"/>
              <a:t>6.</a:t>
            </a:r>
            <a:r>
              <a:rPr lang="zh-CN" altLang="en-US" dirty="0" smtClean="0"/>
              <a:t> 倍</a:t>
            </a:r>
            <a:r>
              <a:rPr lang="zh-CN" altLang="en-US" dirty="0"/>
              <a:t>速</a:t>
            </a:r>
          </a:p>
          <a:p>
            <a:pPr marL="0" lvl="0" indent="457200">
              <a:buNone/>
            </a:pPr>
            <a:r>
              <a:rPr lang="zh-CN" altLang="en-US" dirty="0"/>
              <a:t>倍速可以调整播放的速率，默认是</a:t>
            </a:r>
            <a:r>
              <a:rPr lang="en-US" altLang="zh-CN" dirty="0"/>
              <a:t>1</a:t>
            </a:r>
            <a:r>
              <a:rPr lang="zh-CN" altLang="en-US" dirty="0"/>
              <a:t>倍速。虽然系统提供了</a:t>
            </a:r>
            <a:r>
              <a:rPr lang="en-US" altLang="zh-CN" dirty="0"/>
              <a:t>10</a:t>
            </a:r>
            <a:r>
              <a:rPr lang="zh-CN" altLang="en-US" dirty="0"/>
              <a:t>倍速，单能不能达到也要考虑计算机本身的运算速度。</a:t>
            </a:r>
          </a:p>
          <a:p>
            <a:pPr marL="0" lvl="0" indent="457200">
              <a:buNone/>
            </a:pPr>
            <a:endParaRPr lang="zh-CN" altLang="en-US" dirty="0"/>
          </a:p>
        </p:txBody>
      </p:sp>
    </p:spTree>
    <p:extLst>
      <p:ext uri="{BB962C8B-B14F-4D97-AF65-F5344CB8AC3E}">
        <p14:creationId xmlns:p14="http://schemas.microsoft.com/office/powerpoint/2010/main" val="298512988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质朴">
  <a:themeElements>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质朴">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质朴">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359</TotalTime>
  <Words>1486</Words>
  <Application>Microsoft Office PowerPoint</Application>
  <PresentationFormat>全屏显示(4:3)</PresentationFormat>
  <Paragraphs>215</Paragraphs>
  <Slides>32</Slides>
  <Notes>0</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质朴</vt:lpstr>
      <vt:lpstr>第5章 MotionBuilder动画基础</vt:lpstr>
      <vt:lpstr>第5章 MotionBuilder动画基础</vt:lpstr>
      <vt:lpstr>5.1 Transport Control </vt:lpstr>
      <vt:lpstr>5.1 Transport Control </vt:lpstr>
      <vt:lpstr>5.1 Transport Control </vt:lpstr>
      <vt:lpstr>5.1 Transport Control </vt:lpstr>
      <vt:lpstr>5.1 Transport Control </vt:lpstr>
      <vt:lpstr>5.1 Transport Control </vt:lpstr>
      <vt:lpstr>5.1 Transport Control </vt:lpstr>
      <vt:lpstr>5.1 Transport Control </vt:lpstr>
      <vt:lpstr>5.1 Transport Control </vt:lpstr>
      <vt:lpstr>5.1 Transport Control </vt:lpstr>
      <vt:lpstr>5.1 Transport Control </vt:lpstr>
      <vt:lpstr>5.2 Key Controls窗口 </vt:lpstr>
      <vt:lpstr>5.2 Key Controls窗口 </vt:lpstr>
      <vt:lpstr>5.2 Key Controls窗口 </vt:lpstr>
      <vt:lpstr>5.2 Key Controls窗口 </vt:lpstr>
      <vt:lpstr>5.2 Key Controls窗口 </vt:lpstr>
      <vt:lpstr>5.2 Key Controls窗口 </vt:lpstr>
      <vt:lpstr>5.2 Key Controls窗口 </vt:lpstr>
      <vt:lpstr>5.2 Key Controls窗口 </vt:lpstr>
      <vt:lpstr>5.2 Key Controls窗口 </vt:lpstr>
      <vt:lpstr>5.2 Key Controls窗口 </vt:lpstr>
      <vt:lpstr>5.3 制作关键帧动画 </vt:lpstr>
      <vt:lpstr>5.3 制作关键帧动画 </vt:lpstr>
      <vt:lpstr>5.3 制作关键帧动画 </vt:lpstr>
      <vt:lpstr>5.3 制作关键帧动画 </vt:lpstr>
      <vt:lpstr>5.3 制作关键帧动画 </vt:lpstr>
      <vt:lpstr>5.3 制作关键帧动画 </vt:lpstr>
      <vt:lpstr>5.3 制作关键帧动画 </vt:lpstr>
      <vt:lpstr>5.3 制作关键帧动画 </vt:lpstr>
      <vt:lpstr>5.3 制作关键帧动画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概述</dc:title>
  <dc:creator>chenming</dc:creator>
  <cp:lastModifiedBy>chenming</cp:lastModifiedBy>
  <cp:revision>63</cp:revision>
  <dcterms:created xsi:type="dcterms:W3CDTF">2017-11-23T07:47:11Z</dcterms:created>
  <dcterms:modified xsi:type="dcterms:W3CDTF">2017-11-27T08:24:29Z</dcterms:modified>
</cp:coreProperties>
</file>