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s://www.fxguide.com/wp-content/uploads/2014/02/image00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章 </a:t>
            </a:r>
            <a:r>
              <a:rPr lang="en-US" altLang="zh-CN" dirty="0" err="1"/>
              <a:t>MotionBuilder</a:t>
            </a:r>
            <a:r>
              <a:rPr lang="zh-CN" altLang="en-US" dirty="0"/>
              <a:t>简介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Viewer</a:t>
            </a:r>
            <a:r>
              <a:rPr lang="zh-CN" altLang="en-US" dirty="0" smtClean="0"/>
              <a:t>窗口</a:t>
            </a:r>
            <a:endParaRPr lang="en-US" altLang="zh-CN" dirty="0" smtClean="0"/>
          </a:p>
          <a:p>
            <a:pPr marL="0" indent="457200">
              <a:buNone/>
            </a:pPr>
            <a:r>
              <a:rPr lang="en-US" altLang="zh-CN" dirty="0"/>
              <a:t>Viewer</a:t>
            </a:r>
            <a:r>
              <a:rPr lang="zh-CN" altLang="en-US" dirty="0"/>
              <a:t>（浏览）窗口是</a:t>
            </a:r>
            <a:r>
              <a:rPr lang="en-US" altLang="zh-CN" dirty="0" err="1"/>
              <a:t>MotionBuilder</a:t>
            </a:r>
            <a:r>
              <a:rPr lang="zh-CN" altLang="en-US" dirty="0"/>
              <a:t>的主要工作窗口，我们编辑的内容全部显示在其中，可以在浏览窗口对动画进行预览和编辑。在浏览窗口的左上方有</a:t>
            </a:r>
            <a:r>
              <a:rPr lang="en-US" altLang="zh-CN" dirty="0"/>
              <a:t>View</a:t>
            </a:r>
            <a:r>
              <a:rPr lang="zh-CN" altLang="en-US" dirty="0"/>
              <a:t>与</a:t>
            </a:r>
            <a:r>
              <a:rPr lang="en-US" altLang="zh-CN" dirty="0"/>
              <a:t>Display</a:t>
            </a:r>
            <a:r>
              <a:rPr lang="zh-CN" altLang="en-US" dirty="0"/>
              <a:t>两个独立的菜单栏，用于调整观察的方式，以及对象显示的模式</a:t>
            </a:r>
          </a:p>
        </p:txBody>
      </p:sp>
    </p:spTree>
    <p:extLst>
      <p:ext uri="{BB962C8B-B14F-4D97-AF65-F5344CB8AC3E}">
        <p14:creationId xmlns:p14="http://schemas.microsoft.com/office/powerpoint/2010/main" val="360451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Character Controls </a:t>
            </a:r>
            <a:r>
              <a:rPr lang="zh-CN" altLang="en-US" dirty="0" smtClean="0"/>
              <a:t>窗口</a:t>
            </a:r>
            <a:endParaRPr lang="en-US" altLang="zh-CN" dirty="0" smtClean="0"/>
          </a:p>
          <a:p>
            <a:r>
              <a:rPr lang="en-US" altLang="zh-CN" dirty="0"/>
              <a:t>Character Controls</a:t>
            </a:r>
            <a:r>
              <a:rPr lang="zh-CN" altLang="en-US" dirty="0"/>
              <a:t>（角色控制）窗口主要用来实现对角色的处理，包括角色的定义，控制、编辑等</a:t>
            </a:r>
          </a:p>
        </p:txBody>
      </p:sp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"/>
          <a:stretch>
            <a:fillRect/>
          </a:stretch>
        </p:blipFill>
        <p:spPr bwMode="auto">
          <a:xfrm>
            <a:off x="3579353" y="2492446"/>
            <a:ext cx="1936824" cy="43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875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Transport </a:t>
            </a:r>
            <a:r>
              <a:rPr lang="en-US" altLang="zh-CN" dirty="0"/>
              <a:t>Control</a:t>
            </a:r>
            <a:r>
              <a:rPr lang="zh-CN" altLang="en-US" dirty="0" smtClean="0"/>
              <a:t>窗口</a:t>
            </a:r>
            <a:endParaRPr lang="en-US" altLang="zh-CN" dirty="0" smtClean="0"/>
          </a:p>
          <a:p>
            <a:r>
              <a:rPr lang="en-US" altLang="zh-CN" dirty="0"/>
              <a:t>Transport Control</a:t>
            </a:r>
            <a:r>
              <a:rPr lang="zh-CN" altLang="en-US" dirty="0"/>
              <a:t>（动画控制）窗口主要用于动画的播放、停止、拖曳，已经动画播放的详细设置，包括动画的范围，帧频，如果有关键帧，还可以在此对关键帧进行操作</a:t>
            </a:r>
          </a:p>
        </p:txBody>
      </p:sp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"/>
          <a:stretch>
            <a:fillRect/>
          </a:stretch>
        </p:blipFill>
        <p:spPr bwMode="auto">
          <a:xfrm>
            <a:off x="45090" y="3717032"/>
            <a:ext cx="9072000" cy="1376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59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Navigator</a:t>
            </a:r>
            <a:r>
              <a:rPr lang="zh-CN" altLang="en-US" dirty="0" smtClean="0"/>
              <a:t>窗口</a:t>
            </a:r>
            <a:endParaRPr lang="en-US" altLang="zh-CN" dirty="0" smtClean="0"/>
          </a:p>
          <a:p>
            <a:r>
              <a:rPr lang="en-US" altLang="zh-CN" dirty="0"/>
              <a:t>Navigator</a:t>
            </a:r>
            <a:r>
              <a:rPr lang="zh-CN" altLang="en-US" dirty="0"/>
              <a:t>（导航）窗口有</a:t>
            </a:r>
            <a:r>
              <a:rPr lang="en-US" altLang="zh-CN" dirty="0"/>
              <a:t>5</a:t>
            </a:r>
            <a:r>
              <a:rPr lang="zh-CN" altLang="en-US" dirty="0"/>
              <a:t>个子窗口，包括</a:t>
            </a:r>
            <a:r>
              <a:rPr lang="en-US" altLang="zh-CN" dirty="0"/>
              <a:t>Navigator</a:t>
            </a:r>
            <a:r>
              <a:rPr lang="zh-CN" altLang="en-US" dirty="0"/>
              <a:t>（导航）、</a:t>
            </a:r>
            <a:r>
              <a:rPr lang="en-US" altLang="zh-CN" dirty="0" err="1"/>
              <a:t>Dopesheet</a:t>
            </a:r>
            <a:r>
              <a:rPr lang="zh-CN" altLang="en-US" dirty="0"/>
              <a:t>（关键帧清单）、</a:t>
            </a:r>
            <a:r>
              <a:rPr lang="en-US" altLang="zh-CN" dirty="0" err="1"/>
              <a:t>FCurves</a:t>
            </a:r>
            <a:r>
              <a:rPr lang="zh-CN" altLang="en-US" dirty="0"/>
              <a:t>（曲线）、</a:t>
            </a:r>
            <a:r>
              <a:rPr lang="en-US" altLang="zh-CN" dirty="0"/>
              <a:t>Story</a:t>
            </a:r>
            <a:r>
              <a:rPr lang="zh-CN" altLang="en-US" dirty="0"/>
              <a:t>（故事板）、</a:t>
            </a:r>
            <a:r>
              <a:rPr lang="en-US" altLang="zh-CN" dirty="0" err="1"/>
              <a:t>AnimationTrigger</a:t>
            </a:r>
            <a:r>
              <a:rPr lang="zh-CN" altLang="en-US" dirty="0"/>
              <a:t>（动画触发器）</a:t>
            </a:r>
          </a:p>
        </p:txBody>
      </p:sp>
    </p:spTree>
    <p:extLst>
      <p:ext uri="{BB962C8B-B14F-4D97-AF65-F5344CB8AC3E}">
        <p14:creationId xmlns:p14="http://schemas.microsoft.com/office/powerpoint/2010/main" val="266189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Navigator</a:t>
            </a:r>
            <a:r>
              <a:rPr lang="zh-CN" altLang="en-US" dirty="0" smtClean="0"/>
              <a:t>窗口</a:t>
            </a:r>
            <a:endParaRPr lang="zh-CN" altLang="en-US" dirty="0"/>
          </a:p>
        </p:txBody>
      </p:sp>
      <p:pic>
        <p:nvPicPr>
          <p:cNvPr id="20482" name="Picture 2" descr="n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73" y="1785627"/>
            <a:ext cx="9171473" cy="331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865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 smtClean="0"/>
              <a:t>Dopesheet</a:t>
            </a:r>
            <a:endParaRPr lang="zh-CN" altLang="en-US" dirty="0"/>
          </a:p>
        </p:txBody>
      </p:sp>
      <p:pic>
        <p:nvPicPr>
          <p:cNvPr id="21506" name="Picture 2" descr="d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00" y="1769647"/>
            <a:ext cx="9172800" cy="3318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42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dirty="0" err="1" smtClean="0"/>
              <a:t>FCurves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2530" name="Picture 2" descr="curve2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3" y="1769647"/>
            <a:ext cx="9172800" cy="3318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94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Story</a:t>
            </a:r>
            <a:endParaRPr lang="zh-CN" altLang="en-US" dirty="0"/>
          </a:p>
        </p:txBody>
      </p:sp>
      <p:pic>
        <p:nvPicPr>
          <p:cNvPr id="23554" name="Picture 2" descr="story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00" y="1916832"/>
            <a:ext cx="9172800" cy="3318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85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Animation </a:t>
            </a:r>
            <a:r>
              <a:rPr lang="en-US" altLang="zh-CN" dirty="0"/>
              <a:t>Trigger</a:t>
            </a:r>
            <a:endParaRPr lang="zh-CN" altLang="en-US" dirty="0"/>
          </a:p>
        </p:txBody>
      </p:sp>
      <p:pic>
        <p:nvPicPr>
          <p:cNvPr id="24578" name="Picture 2" descr="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00" y="1988840"/>
            <a:ext cx="9172800" cy="3321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58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Key </a:t>
            </a:r>
            <a:r>
              <a:rPr lang="en-US" altLang="zh-CN" dirty="0"/>
              <a:t>Controls</a:t>
            </a:r>
            <a:r>
              <a:rPr lang="zh-CN" altLang="en-US" dirty="0"/>
              <a:t>窗口</a:t>
            </a:r>
          </a:p>
        </p:txBody>
      </p:sp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6"/>
          <a:stretch>
            <a:fillRect/>
          </a:stretch>
        </p:blipFill>
        <p:spPr bwMode="auto">
          <a:xfrm>
            <a:off x="1792041" y="2204864"/>
            <a:ext cx="5559918" cy="3409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126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章 </a:t>
            </a:r>
            <a:r>
              <a:rPr lang="en-US" altLang="zh-CN" dirty="0" err="1"/>
              <a:t>MotionBuilder</a:t>
            </a:r>
            <a:r>
              <a:rPr lang="zh-CN" altLang="en-US" dirty="0"/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3.1	</a:t>
            </a:r>
            <a:r>
              <a:rPr lang="en-US" altLang="zh-CN" dirty="0" err="1"/>
              <a:t>MotionBuilder</a:t>
            </a:r>
            <a:r>
              <a:rPr lang="zh-CN" altLang="en-US" dirty="0"/>
              <a:t>基本介绍	</a:t>
            </a:r>
            <a:endParaRPr lang="en-US" altLang="zh-CN" dirty="0"/>
          </a:p>
          <a:p>
            <a:r>
              <a:rPr lang="en-US" altLang="zh-CN" dirty="0"/>
              <a:t>3.2	</a:t>
            </a:r>
            <a:r>
              <a:rPr lang="zh-CN" altLang="en-US" dirty="0"/>
              <a:t>安装</a:t>
            </a:r>
            <a:r>
              <a:rPr lang="en-US" altLang="zh-CN" dirty="0" err="1"/>
              <a:t>MotionBuilder</a:t>
            </a:r>
            <a:r>
              <a:rPr lang="zh-CN" altLang="en-US" dirty="0"/>
              <a:t>软件	</a:t>
            </a:r>
            <a:endParaRPr lang="en-US" altLang="zh-CN" dirty="0"/>
          </a:p>
          <a:p>
            <a:r>
              <a:rPr lang="en-US" altLang="zh-CN" dirty="0" smtClean="0"/>
              <a:t>3.3</a:t>
            </a:r>
            <a:r>
              <a:rPr lang="en-US" altLang="zh-CN" dirty="0"/>
              <a:t>	</a:t>
            </a:r>
            <a:r>
              <a:rPr lang="zh-CN" altLang="en-US" dirty="0"/>
              <a:t>启动与关闭</a:t>
            </a:r>
            <a:r>
              <a:rPr lang="en-US" altLang="zh-CN" dirty="0" err="1"/>
              <a:t>Motionbuilder</a:t>
            </a:r>
            <a:r>
              <a:rPr lang="en-US" altLang="zh-CN" dirty="0"/>
              <a:t>	</a:t>
            </a:r>
          </a:p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	</a:t>
            </a:r>
            <a:endParaRPr lang="en-US" altLang="zh-CN" dirty="0" smtClean="0"/>
          </a:p>
          <a:p>
            <a:r>
              <a:rPr lang="en-US" altLang="zh-CN" dirty="0"/>
              <a:t>3.5	</a:t>
            </a:r>
            <a:r>
              <a:rPr lang="en-US" altLang="zh-CN" dirty="0" err="1"/>
              <a:t>MotionBuilder</a:t>
            </a:r>
            <a:r>
              <a:rPr lang="zh-CN" altLang="en-US" dirty="0"/>
              <a:t>的基本</a:t>
            </a:r>
            <a:r>
              <a:rPr lang="zh-CN" altLang="en-US" dirty="0" smtClean="0"/>
              <a:t>设置</a:t>
            </a:r>
            <a:endParaRPr lang="en-US" altLang="zh-CN" dirty="0" smtClean="0"/>
          </a:p>
          <a:p>
            <a:r>
              <a:rPr lang="en-US" altLang="zh-CN" dirty="0"/>
              <a:t>3.6	</a:t>
            </a:r>
            <a:r>
              <a:rPr lang="en-US" altLang="zh-CN" dirty="0" err="1"/>
              <a:t>MotionBuilder</a:t>
            </a:r>
            <a:r>
              <a:rPr lang="zh-CN" altLang="en-US" dirty="0"/>
              <a:t>软件布局</a:t>
            </a:r>
            <a:r>
              <a:rPr lang="zh-CN" altLang="en-US" dirty="0" smtClean="0"/>
              <a:t>设置</a:t>
            </a:r>
            <a:endParaRPr lang="en-US" altLang="zh-CN" dirty="0" smtClean="0"/>
          </a:p>
          <a:p>
            <a:r>
              <a:rPr lang="en-US" altLang="zh-CN" dirty="0"/>
              <a:t>3.7	</a:t>
            </a:r>
            <a:r>
              <a:rPr lang="en-US" altLang="zh-CN" dirty="0" err="1"/>
              <a:t>MotionBuilder</a:t>
            </a:r>
            <a:r>
              <a:rPr lang="zh-CN" altLang="en-US" dirty="0"/>
              <a:t>的视图与</a:t>
            </a:r>
            <a:r>
              <a:rPr lang="zh-CN" altLang="en-US" dirty="0" smtClean="0"/>
              <a:t>显示模式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Animation </a:t>
            </a:r>
            <a:r>
              <a:rPr lang="en-US" altLang="zh-CN" dirty="0"/>
              <a:t>Layer</a:t>
            </a:r>
            <a:r>
              <a:rPr lang="zh-CN" altLang="en-US" dirty="0"/>
              <a:t>窗口</a:t>
            </a:r>
          </a:p>
        </p:txBody>
      </p:sp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"/>
          <a:stretch>
            <a:fillRect/>
          </a:stretch>
        </p:blipFill>
        <p:spPr bwMode="auto">
          <a:xfrm>
            <a:off x="2267744" y="1988840"/>
            <a:ext cx="4985794" cy="3400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28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Resources</a:t>
            </a:r>
            <a:r>
              <a:rPr lang="zh-CN" altLang="en-US" dirty="0" smtClean="0"/>
              <a:t>窗口</a:t>
            </a:r>
            <a:endParaRPr lang="en-US" altLang="zh-CN" dirty="0" smtClean="0"/>
          </a:p>
          <a:p>
            <a:r>
              <a:rPr lang="en-US" altLang="zh-CN" dirty="0"/>
              <a:t>1.	Pose Control 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2765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"/>
          <a:stretch>
            <a:fillRect/>
          </a:stretch>
        </p:blipFill>
        <p:spPr bwMode="auto">
          <a:xfrm>
            <a:off x="1338769" y="2414938"/>
            <a:ext cx="6466461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178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Resources</a:t>
            </a:r>
            <a:r>
              <a:rPr lang="zh-CN" altLang="en-US" dirty="0" smtClean="0"/>
              <a:t>窗口</a:t>
            </a:r>
            <a:endParaRPr lang="en-US" altLang="zh-CN" dirty="0" smtClean="0"/>
          </a:p>
          <a:p>
            <a:r>
              <a:rPr lang="en-US" altLang="zh-CN" dirty="0" smtClean="0"/>
              <a:t>2. Properties</a:t>
            </a:r>
            <a:endParaRPr lang="zh-CN" altLang="en-US" dirty="0"/>
          </a:p>
        </p:txBody>
      </p:sp>
      <p:pic>
        <p:nvPicPr>
          <p:cNvPr id="286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"/>
          <a:stretch>
            <a:fillRect/>
          </a:stretch>
        </p:blipFill>
        <p:spPr bwMode="auto">
          <a:xfrm>
            <a:off x="1216296" y="2132856"/>
            <a:ext cx="6711407" cy="4417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669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Resources</a:t>
            </a:r>
            <a:r>
              <a:rPr lang="zh-CN" altLang="en-US" dirty="0" smtClean="0"/>
              <a:t>窗口</a:t>
            </a:r>
            <a:endParaRPr lang="en-US" altLang="zh-CN" dirty="0" smtClean="0"/>
          </a:p>
          <a:p>
            <a:r>
              <a:rPr lang="en-US" altLang="zh-CN" dirty="0" smtClean="0"/>
              <a:t>3. Filters</a:t>
            </a:r>
            <a:endParaRPr lang="zh-CN" altLang="en-US" dirty="0"/>
          </a:p>
        </p:txBody>
      </p:sp>
      <p:pic>
        <p:nvPicPr>
          <p:cNvPr id="296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9"/>
          <a:stretch>
            <a:fillRect/>
          </a:stretch>
        </p:blipFill>
        <p:spPr bwMode="auto">
          <a:xfrm>
            <a:off x="1403648" y="2276872"/>
            <a:ext cx="6624513" cy="4269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67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Resources</a:t>
            </a:r>
            <a:r>
              <a:rPr lang="zh-CN" altLang="en-US" dirty="0" smtClean="0"/>
              <a:t>窗口</a:t>
            </a:r>
            <a:endParaRPr lang="en-US" altLang="zh-CN" dirty="0" smtClean="0"/>
          </a:p>
          <a:p>
            <a:r>
              <a:rPr lang="en-US" altLang="zh-CN" dirty="0"/>
              <a:t>4.	Asset Browser</a:t>
            </a:r>
            <a:endParaRPr lang="zh-CN" altLang="en-US" dirty="0"/>
          </a:p>
        </p:txBody>
      </p:sp>
      <p:pic>
        <p:nvPicPr>
          <p:cNvPr id="307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"/>
          <a:stretch>
            <a:fillRect/>
          </a:stretch>
        </p:blipFill>
        <p:spPr bwMode="auto">
          <a:xfrm>
            <a:off x="1354582" y="2348880"/>
            <a:ext cx="6480497" cy="419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72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的基本设置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参数设置</a:t>
            </a:r>
            <a:endParaRPr lang="en-US" altLang="zh-CN" dirty="0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t="760" r="775"/>
          <a:stretch>
            <a:fillRect/>
          </a:stretch>
        </p:blipFill>
        <p:spPr bwMode="auto">
          <a:xfrm>
            <a:off x="1692000" y="1772816"/>
            <a:ext cx="5760000" cy="4689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25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的基本设置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交互设置</a:t>
            </a:r>
            <a:endParaRPr lang="en-US" altLang="zh-CN" dirty="0"/>
          </a:p>
        </p:txBody>
      </p:sp>
      <p:pic>
        <p:nvPicPr>
          <p:cNvPr id="2050" name="Picture 2" descr="modee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25" y="2287662"/>
            <a:ext cx="3712754" cy="228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509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的软件布局设置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altLang="zh-CN" dirty="0"/>
          </a:p>
        </p:txBody>
      </p:sp>
      <p:pic>
        <p:nvPicPr>
          <p:cNvPr id="3074" name="Picture 2" descr="layo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000" y="1844824"/>
            <a:ext cx="4320000" cy="296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014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/>
              <a:t>View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1.View </a:t>
            </a:r>
            <a:r>
              <a:rPr lang="en-US" altLang="zh-CN" dirty="0"/>
              <a:t>Layout</a:t>
            </a: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4098" name="Picture 2" descr="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48880"/>
            <a:ext cx="3420467" cy="3589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v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"/>
          <a:stretch/>
        </p:blipFill>
        <p:spPr bwMode="auto">
          <a:xfrm>
            <a:off x="1907703" y="2666939"/>
            <a:ext cx="5688633" cy="99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0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/>
              <a:t>View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1.View </a:t>
            </a:r>
            <a:r>
              <a:rPr lang="en-US" altLang="zh-CN" dirty="0"/>
              <a:t>Layout</a:t>
            </a: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5122" name="Picture 2" descr="sanshit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738" y="2226543"/>
            <a:ext cx="6872524" cy="429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68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	</a:t>
            </a:r>
            <a:r>
              <a:rPr lang="en-US" altLang="zh-CN" dirty="0" err="1"/>
              <a:t>MotionBuilder</a:t>
            </a:r>
            <a:r>
              <a:rPr lang="zh-CN" altLang="en-US" dirty="0"/>
              <a:t>基本介绍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/>
              <a:t>MotionBuilder</a:t>
            </a:r>
            <a:r>
              <a:rPr lang="zh-CN" altLang="en-US" dirty="0"/>
              <a:t>的</a:t>
            </a:r>
            <a:r>
              <a:rPr lang="zh-CN" altLang="en-US" dirty="0" smtClean="0"/>
              <a:t>前身</a:t>
            </a:r>
            <a:r>
              <a:rPr lang="en-US" altLang="zh-CN" dirty="0" err="1" smtClean="0"/>
              <a:t>FiLMBOX</a:t>
            </a:r>
            <a:endParaRPr lang="zh-CN" altLang="en-US" dirty="0"/>
          </a:p>
        </p:txBody>
      </p:sp>
      <p:pic>
        <p:nvPicPr>
          <p:cNvPr id="13314" name="Picture 2" descr="https://www.fxguide.com/wp-content/uploads/2014/02/image003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18" y="1769379"/>
            <a:ext cx="6265364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79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/>
              <a:t>View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marL="0" lvl="0" indent="0">
              <a:buNone/>
            </a:pPr>
            <a:r>
              <a:rPr lang="en-US" altLang="zh-CN" dirty="0" smtClean="0"/>
              <a:t>2.</a:t>
            </a:r>
            <a:r>
              <a:rPr lang="zh-CN" altLang="zh-CN" dirty="0" smtClean="0"/>
              <a:t>视口</a:t>
            </a:r>
            <a:r>
              <a:rPr lang="zh-CN" altLang="zh-CN" dirty="0"/>
              <a:t>调整</a:t>
            </a:r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6146" name="Picture 2" descr="o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64904"/>
            <a:ext cx="6490144" cy="28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952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/>
              <a:t>View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en-US" altLang="zh-CN" dirty="0"/>
              <a:t> Schematic</a:t>
            </a:r>
            <a:r>
              <a:rPr lang="zh-CN" altLang="zh-CN" dirty="0"/>
              <a:t>显示</a:t>
            </a:r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771" y="2420888"/>
            <a:ext cx="6768457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050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/>
              <a:t>View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marL="0" lvl="0" indent="0">
              <a:buNone/>
            </a:pPr>
            <a:r>
              <a:rPr lang="en-US" altLang="zh-CN" dirty="0" smtClean="0"/>
              <a:t>4.</a:t>
            </a:r>
            <a:r>
              <a:rPr lang="en-US" altLang="zh-CN" dirty="0"/>
              <a:t> Camera Switcher</a:t>
            </a: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8194" name="Picture 2" descr="cc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319" y="2492896"/>
            <a:ext cx="745736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37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/>
              <a:t>View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5.</a:t>
            </a:r>
            <a:r>
              <a:rPr lang="en-US" altLang="zh-CN" dirty="0"/>
              <a:t> Look Through Selected</a:t>
            </a: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0" r="20073" b="39961"/>
          <a:stretch>
            <a:fillRect/>
          </a:stretch>
        </p:blipFill>
        <p:spPr bwMode="auto">
          <a:xfrm>
            <a:off x="539552" y="2981324"/>
            <a:ext cx="3876108" cy="22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2" r="20325" b="39346"/>
          <a:stretch>
            <a:fillRect/>
          </a:stretch>
        </p:blipFill>
        <p:spPr bwMode="auto">
          <a:xfrm>
            <a:off x="4716016" y="2931396"/>
            <a:ext cx="3877200" cy="2297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20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/>
              <a:t>View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lvl="0"/>
            <a:r>
              <a:rPr lang="en-US" altLang="zh-CN" dirty="0" smtClean="0"/>
              <a:t>6.</a:t>
            </a:r>
            <a:r>
              <a:rPr lang="zh-CN" altLang="zh-CN" dirty="0"/>
              <a:t>视角调整的撤销、重做与恢复默认</a:t>
            </a:r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0242" name="Picture 2" descr="o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70" r="44698"/>
          <a:stretch>
            <a:fillRect/>
          </a:stretch>
        </p:blipFill>
        <p:spPr bwMode="auto">
          <a:xfrm>
            <a:off x="1691680" y="2780928"/>
            <a:ext cx="6095961" cy="1516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85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/>
              <a:t>View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lvl="0"/>
            <a:r>
              <a:rPr lang="en-US" altLang="zh-CN" dirty="0" smtClean="0"/>
              <a:t>7.</a:t>
            </a:r>
            <a:r>
              <a:rPr lang="zh-CN" altLang="zh-CN" dirty="0"/>
              <a:t>单一</a:t>
            </a:r>
            <a:r>
              <a:rPr lang="en-US" altLang="zh-CN" dirty="0"/>
              <a:t>/</a:t>
            </a:r>
            <a:r>
              <a:rPr lang="zh-CN" altLang="zh-CN" dirty="0"/>
              <a:t>多个对象查看模式</a:t>
            </a:r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1266" name="Picture 2" descr="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26"/>
          <a:stretch>
            <a:fillRect/>
          </a:stretch>
        </p:blipFill>
        <p:spPr bwMode="auto">
          <a:xfrm>
            <a:off x="2015716" y="2306835"/>
            <a:ext cx="5112568" cy="808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f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3893325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f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240" y="3649220"/>
            <a:ext cx="3895200" cy="201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5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Display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2290" name="Picture 2" descr="displ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486" y="1772816"/>
            <a:ext cx="3901028" cy="4578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72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Display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en-US" altLang="zh-CN" dirty="0"/>
              <a:t> Normal</a:t>
            </a:r>
            <a:r>
              <a:rPr lang="zh-CN" altLang="zh-CN" dirty="0"/>
              <a:t>模式</a:t>
            </a:r>
          </a:p>
          <a:p>
            <a:pPr lvl="0"/>
            <a:endParaRPr lang="en-US" altLang="zh-CN" dirty="0" smtClean="0"/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3314" name="Picture 2" descr="view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98" y="2283619"/>
            <a:ext cx="5702204" cy="402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30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Display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lvl="0"/>
            <a:r>
              <a:rPr lang="en-US" altLang="zh-CN" dirty="0" smtClean="0"/>
              <a:t>2. </a:t>
            </a:r>
            <a:r>
              <a:rPr lang="en-US" altLang="zh-CN" dirty="0"/>
              <a:t>X-Ray</a:t>
            </a:r>
            <a:r>
              <a:rPr lang="zh-CN" altLang="zh-CN" dirty="0"/>
              <a:t>模式</a:t>
            </a:r>
          </a:p>
          <a:p>
            <a:pPr lvl="0"/>
            <a:endParaRPr lang="en-US" altLang="zh-CN" dirty="0" smtClean="0"/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4338" name="Picture 2" descr="xr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00" y="2276872"/>
            <a:ext cx="5702400" cy="402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093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Display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lvl="0"/>
            <a:r>
              <a:rPr lang="en-US" altLang="zh-CN" dirty="0" smtClean="0"/>
              <a:t>3. </a:t>
            </a:r>
            <a:r>
              <a:rPr lang="en-US" altLang="zh-CN" dirty="0"/>
              <a:t>Models Only</a:t>
            </a:r>
            <a:r>
              <a:rPr lang="zh-CN" altLang="zh-CN" dirty="0"/>
              <a:t>模式</a:t>
            </a:r>
          </a:p>
          <a:p>
            <a:pPr lvl="0"/>
            <a:endParaRPr lang="en-US" altLang="zh-CN" dirty="0" smtClean="0"/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5362" name="Picture 2" descr="norm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00" y="2276872"/>
            <a:ext cx="5702400" cy="402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750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	</a:t>
            </a:r>
            <a:r>
              <a:rPr lang="zh-CN" altLang="en-US" dirty="0"/>
              <a:t>安装</a:t>
            </a:r>
            <a:r>
              <a:rPr lang="en-US" altLang="zh-CN" dirty="0" err="1"/>
              <a:t>MotionBuilder</a:t>
            </a:r>
            <a:r>
              <a:rPr lang="zh-CN" altLang="en-US" dirty="0"/>
              <a:t>软件	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 smtClean="0"/>
              <a:t>Motionbuilder</a:t>
            </a:r>
            <a:r>
              <a:rPr lang="zh-CN" altLang="en-US" dirty="0"/>
              <a:t>安装硬软件</a:t>
            </a:r>
            <a:r>
              <a:rPr lang="zh-CN" altLang="en-US" dirty="0" smtClean="0"/>
              <a:t>要求</a:t>
            </a:r>
            <a:endParaRPr lang="en-US" altLang="zh-CN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935104"/>
              </p:ext>
            </p:extLst>
          </p:nvPr>
        </p:nvGraphicFramePr>
        <p:xfrm>
          <a:off x="606067" y="1844824"/>
          <a:ext cx="7931866" cy="4824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7007"/>
                <a:gridCol w="6494859"/>
              </a:tblGrid>
              <a:tr h="50059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300" kern="100" dirty="0">
                          <a:effectLst/>
                        </a:rPr>
                        <a:t>软件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21633" marR="21633" marT="21633" marB="21633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660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300" kern="100">
                          <a:effectLst/>
                        </a:rPr>
                        <a:t>操作系统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21633" marR="21633" marT="21633" marB="21633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375"/>
                        </a:spcAft>
                        <a:buFont typeface="Wingdings"/>
                        <a:buChar char=""/>
                      </a:pPr>
                      <a:r>
                        <a:rPr lang="en-US" sz="2300" kern="100">
                          <a:effectLst/>
                        </a:rPr>
                        <a:t>Microsoft® Windows® 7 (SP1) and Windows 10 Professional operating system</a:t>
                      </a:r>
                      <a:endParaRPr lang="zh-CN" sz="3200" kern="10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375"/>
                        </a:spcAft>
                        <a:buFont typeface="Wingdings"/>
                        <a:buChar char=""/>
                      </a:pPr>
                      <a:r>
                        <a:rPr lang="en-US" sz="2300" kern="100">
                          <a:effectLst/>
                        </a:rPr>
                        <a:t>Red Hat® Enterprise Linux® 6.5 &amp; 7.2 WS operating system</a:t>
                      </a:r>
                      <a:endParaRPr lang="zh-CN" sz="3200" kern="10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375"/>
                        </a:spcAft>
                        <a:buFont typeface="Wingdings"/>
                        <a:buChar char=""/>
                      </a:pPr>
                      <a:r>
                        <a:rPr lang="en-US" sz="2300" kern="100">
                          <a:effectLst/>
                        </a:rPr>
                        <a:t>CentOS 6.5 &amp; 7.2 Linux operating system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21633" marR="21633" marT="21633" marB="21633" anchor="ctr"/>
                </a:tc>
              </a:tr>
              <a:tr h="23578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300" kern="100" dirty="0">
                          <a:effectLst/>
                        </a:rPr>
                        <a:t>浏览器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21633" marR="21633" marT="21633" marB="21633" anchor="ctr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effectLst/>
                        </a:rPr>
                        <a:t>Autodesk</a:t>
                      </a:r>
                      <a:r>
                        <a:rPr lang="zh-CN" sz="2300" kern="100" dirty="0">
                          <a:effectLst/>
                        </a:rPr>
                        <a:t>推荐使用以下浏览器的最新版来获取在线补充内容</a:t>
                      </a:r>
                      <a:r>
                        <a:rPr lang="en-US" sz="2300" kern="100" dirty="0">
                          <a:effectLst/>
                        </a:rPr>
                        <a:t> Apple® Safari®</a:t>
                      </a:r>
                      <a:endParaRPr lang="zh-CN" sz="32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375"/>
                        </a:spcAft>
                        <a:buFont typeface="Wingdings"/>
                        <a:buChar char=""/>
                      </a:pPr>
                      <a:r>
                        <a:rPr lang="en-US" sz="2300" kern="100" dirty="0">
                          <a:effectLst/>
                        </a:rPr>
                        <a:t>Google Chrome™</a:t>
                      </a:r>
                      <a:endParaRPr lang="zh-CN" sz="32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375"/>
                        </a:spcAft>
                        <a:buFont typeface="Wingdings"/>
                        <a:buChar char=""/>
                      </a:pPr>
                      <a:r>
                        <a:rPr lang="en-US" sz="2300" kern="100" dirty="0">
                          <a:effectLst/>
                        </a:rPr>
                        <a:t>Microsoft® Internet Explorer®</a:t>
                      </a:r>
                      <a:endParaRPr lang="zh-CN" sz="3200" kern="1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375"/>
                        </a:spcAft>
                        <a:buFont typeface="Wingdings"/>
                        <a:buChar char=""/>
                      </a:pPr>
                      <a:r>
                        <a:rPr lang="en-US" sz="2300" kern="100" dirty="0">
                          <a:effectLst/>
                        </a:rPr>
                        <a:t>Mozilla® Firefox®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21633" marR="21633" marT="21633" marB="21633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3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Display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lvl="0"/>
            <a:r>
              <a:rPr lang="en-US" altLang="zh-CN" dirty="0" smtClean="0"/>
              <a:t>4.</a:t>
            </a:r>
            <a:r>
              <a:rPr lang="zh-CN" altLang="zh-CN" dirty="0"/>
              <a:t>显示和隐藏对象</a:t>
            </a:r>
          </a:p>
          <a:p>
            <a:pPr lvl="0"/>
            <a:endParaRPr lang="en-US" altLang="zh-CN" dirty="0" smtClean="0"/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6386" name="Picture 2" descr="h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174" y="2607654"/>
            <a:ext cx="5579652" cy="1670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26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Display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r>
              <a:rPr lang="en-US" altLang="zh-CN" dirty="0" smtClean="0"/>
              <a:t>5.</a:t>
            </a:r>
            <a:r>
              <a:rPr lang="en-US" altLang="zh-CN" dirty="0"/>
              <a:t> Models Display</a:t>
            </a:r>
            <a:endParaRPr lang="zh-CN" altLang="zh-CN" dirty="0"/>
          </a:p>
          <a:p>
            <a:pPr lvl="0"/>
            <a:endParaRPr lang="zh-CN" altLang="zh-CN" dirty="0"/>
          </a:p>
          <a:p>
            <a:pPr lvl="0"/>
            <a:endParaRPr lang="en-US" altLang="zh-CN" dirty="0" smtClean="0"/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7410" name="Picture 2" descr="m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620" y="2204864"/>
            <a:ext cx="4894760" cy="140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ww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61048"/>
            <a:ext cx="3603625" cy="271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ccccc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5016"/>
            <a:ext cx="360362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419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Display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lvl="0"/>
            <a:r>
              <a:rPr lang="en-US" altLang="zh-CN" dirty="0" smtClean="0"/>
              <a:t>6.</a:t>
            </a:r>
            <a:r>
              <a:rPr lang="en-US" altLang="zh-CN" dirty="0"/>
              <a:t> Models Visibility</a:t>
            </a:r>
            <a:endParaRPr lang="zh-CN" altLang="zh-CN" dirty="0"/>
          </a:p>
          <a:p>
            <a:endParaRPr lang="zh-CN" altLang="zh-CN" dirty="0"/>
          </a:p>
          <a:p>
            <a:pPr lvl="0"/>
            <a:endParaRPr lang="zh-CN" altLang="zh-CN" dirty="0"/>
          </a:p>
          <a:p>
            <a:pPr lvl="0"/>
            <a:endParaRPr lang="en-US" altLang="zh-CN" dirty="0" smtClean="0"/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8434" name="Picture 2" descr="vvv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39" y="2708920"/>
            <a:ext cx="5423922" cy="261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18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</a:t>
            </a:r>
            <a:r>
              <a:rPr lang="en-US" altLang="zh-CN" dirty="0"/>
              <a:t>	</a:t>
            </a:r>
            <a:r>
              <a:rPr lang="en-US" altLang="zh-CN" dirty="0" err="1"/>
              <a:t>MotionBuilder</a:t>
            </a:r>
            <a:r>
              <a:rPr lang="zh-CN" altLang="en-US" dirty="0" smtClean="0"/>
              <a:t>的视图与显示模式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Display</a:t>
            </a:r>
            <a:r>
              <a:rPr lang="zh-CN" altLang="zh-CN" dirty="0" smtClean="0"/>
              <a:t>设置</a:t>
            </a:r>
            <a:endParaRPr lang="en-US" altLang="zh-CN" dirty="0" smtClean="0"/>
          </a:p>
          <a:p>
            <a:pPr lvl="0"/>
            <a:r>
              <a:rPr lang="en-US" altLang="zh-CN" dirty="0" smtClean="0"/>
              <a:t>7.</a:t>
            </a:r>
            <a:r>
              <a:rPr lang="zh-CN" altLang="zh-CN" dirty="0"/>
              <a:t>其它显示模式</a:t>
            </a:r>
          </a:p>
          <a:p>
            <a:endParaRPr lang="zh-CN" altLang="zh-CN" dirty="0"/>
          </a:p>
          <a:p>
            <a:pPr lvl="0"/>
            <a:endParaRPr lang="zh-CN" altLang="zh-CN" dirty="0"/>
          </a:p>
          <a:p>
            <a:pPr lvl="0"/>
            <a:endParaRPr lang="en-US" altLang="zh-CN" dirty="0" smtClean="0"/>
          </a:p>
          <a:p>
            <a:pPr marL="0" lv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lvl="0" indent="0">
              <a:buNone/>
            </a:pPr>
            <a:endParaRPr lang="zh-CN" altLang="zh-CN" dirty="0"/>
          </a:p>
          <a:p>
            <a:pPr lvl="0"/>
            <a:endParaRPr lang="zh-CN" altLang="zh-CN" dirty="0"/>
          </a:p>
          <a:p>
            <a:endParaRPr lang="en-US" altLang="zh-CN" dirty="0"/>
          </a:p>
        </p:txBody>
      </p:sp>
      <p:pic>
        <p:nvPicPr>
          <p:cNvPr id="19458" name="Picture 2" descr="norm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527" y="2204864"/>
            <a:ext cx="4932635" cy="1723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hu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69" y="4437112"/>
            <a:ext cx="7104062" cy="170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88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	</a:t>
            </a:r>
            <a:r>
              <a:rPr lang="zh-CN" altLang="en-US" dirty="0"/>
              <a:t>安装</a:t>
            </a:r>
            <a:r>
              <a:rPr lang="en-US" altLang="zh-CN" dirty="0" err="1"/>
              <a:t>MotionBuilder</a:t>
            </a:r>
            <a:r>
              <a:rPr lang="zh-CN" altLang="en-US" dirty="0"/>
              <a:t>软件	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 smtClean="0"/>
              <a:t>Motionbuilder</a:t>
            </a:r>
            <a:r>
              <a:rPr lang="zh-CN" altLang="en-US" dirty="0"/>
              <a:t>安装硬软件</a:t>
            </a:r>
            <a:r>
              <a:rPr lang="zh-CN" altLang="en-US" dirty="0" smtClean="0"/>
              <a:t>要求</a:t>
            </a:r>
            <a:endParaRPr lang="en-US" altLang="zh-CN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877968"/>
              </p:ext>
            </p:extLst>
          </p:nvPr>
        </p:nvGraphicFramePr>
        <p:xfrm>
          <a:off x="1110838" y="2492896"/>
          <a:ext cx="6922323" cy="30168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9386"/>
                <a:gridCol w="5402937"/>
              </a:tblGrid>
              <a:tr h="50280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硬件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0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CPU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</a:rPr>
                        <a:t>64</a:t>
                      </a:r>
                      <a:r>
                        <a:rPr lang="zh-CN" sz="2400" kern="100">
                          <a:effectLst/>
                        </a:rPr>
                        <a:t>位</a:t>
                      </a:r>
                      <a:r>
                        <a:rPr lang="en-US" sz="2400" kern="100">
                          <a:effectLst/>
                        </a:rPr>
                        <a:t> Intel</a:t>
                      </a:r>
                      <a:r>
                        <a:rPr lang="zh-CN" sz="2400" kern="100">
                          <a:effectLst/>
                        </a:rPr>
                        <a:t>或者</a:t>
                      </a:r>
                      <a:r>
                        <a:rPr lang="en-US" sz="2400" kern="100">
                          <a:effectLst/>
                        </a:rPr>
                        <a:t>AMD </a:t>
                      </a:r>
                      <a:r>
                        <a:rPr lang="zh-CN" sz="2400" kern="100">
                          <a:effectLst/>
                        </a:rPr>
                        <a:t>多核处理器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</a:tr>
              <a:tr h="50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显卡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参照</a:t>
                      </a:r>
                      <a:r>
                        <a:rPr lang="en-US" sz="2400" kern="100">
                          <a:effectLst/>
                        </a:rPr>
                        <a:t>Maya</a:t>
                      </a:r>
                      <a:r>
                        <a:rPr lang="zh-CN" sz="2400" kern="100">
                          <a:effectLst/>
                        </a:rPr>
                        <a:t>软件要求（附件一）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</a:tr>
              <a:tr h="50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内存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至少</a:t>
                      </a:r>
                      <a:r>
                        <a:rPr lang="en-US" sz="2400" kern="100">
                          <a:effectLst/>
                        </a:rPr>
                        <a:t>8 GB (</a:t>
                      </a:r>
                      <a:r>
                        <a:rPr lang="zh-CN" sz="2400" kern="100">
                          <a:effectLst/>
                        </a:rPr>
                        <a:t>推荐使用</a:t>
                      </a:r>
                      <a:r>
                        <a:rPr lang="en-US" sz="2400" kern="100">
                          <a:effectLst/>
                        </a:rPr>
                        <a:t>16 GB</a:t>
                      </a:r>
                      <a:r>
                        <a:rPr lang="zh-CN" sz="2400" kern="100">
                          <a:effectLst/>
                        </a:rPr>
                        <a:t>及以上</a:t>
                      </a:r>
                      <a:r>
                        <a:rPr lang="en-US" sz="2400" kern="100">
                          <a:effectLst/>
                        </a:rPr>
                        <a:t>)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</a:tr>
              <a:tr h="50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磁盘空间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至少剩余</a:t>
                      </a:r>
                      <a:r>
                        <a:rPr lang="en-US" sz="2400" kern="100">
                          <a:effectLst/>
                        </a:rPr>
                        <a:t>4 GB</a:t>
                      </a:r>
                      <a:r>
                        <a:rPr lang="zh-CN" sz="2400" kern="100">
                          <a:effectLst/>
                        </a:rPr>
                        <a:t>空间用于软件安装</a:t>
                      </a:r>
                      <a:endParaRPr lang="zh-CN" sz="32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</a:tr>
              <a:tr h="50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鼠标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3</a:t>
                      </a:r>
                      <a:r>
                        <a:rPr lang="zh-CN" sz="2400" kern="100" dirty="0">
                          <a:effectLst/>
                        </a:rPr>
                        <a:t>键鼠标</a:t>
                      </a:r>
                      <a:endParaRPr lang="zh-CN" sz="32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19050" marR="19050" marT="19050" marB="1905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30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	</a:t>
            </a:r>
            <a:r>
              <a:rPr lang="zh-CN" altLang="en-US" dirty="0"/>
              <a:t>安装</a:t>
            </a:r>
            <a:r>
              <a:rPr lang="en-US" altLang="zh-CN" dirty="0" err="1"/>
              <a:t>MotionBuilder</a:t>
            </a:r>
            <a:r>
              <a:rPr lang="zh-CN" altLang="en-US" dirty="0"/>
              <a:t>软件	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 smtClean="0"/>
              <a:t>Motionbuilder</a:t>
            </a:r>
            <a:r>
              <a:rPr lang="zh-CN" altLang="en-US" dirty="0"/>
              <a:t>安装</a:t>
            </a:r>
            <a:r>
              <a:rPr lang="zh-CN" altLang="en-US" dirty="0" smtClean="0"/>
              <a:t>步骤</a:t>
            </a:r>
            <a:endParaRPr lang="en-US" altLang="zh-CN" dirty="0" smtClean="0"/>
          </a:p>
          <a:p>
            <a:r>
              <a:rPr lang="zh-CN" altLang="en-US" dirty="0" smtClean="0"/>
              <a:t>解</a:t>
            </a:r>
            <a:r>
              <a:rPr lang="zh-CN" altLang="en-US" dirty="0"/>
              <a:t>压缩安装</a:t>
            </a:r>
            <a:r>
              <a:rPr lang="zh-CN" altLang="en-US" dirty="0" smtClean="0"/>
              <a:t>文件</a:t>
            </a:r>
            <a:endParaRPr lang="en-US" altLang="zh-CN" dirty="0" smtClean="0"/>
          </a:p>
          <a:p>
            <a:r>
              <a:rPr lang="zh-CN" altLang="en-US" dirty="0" smtClean="0"/>
              <a:t>启动</a:t>
            </a:r>
            <a:r>
              <a:rPr lang="zh-CN" altLang="en-US" dirty="0"/>
              <a:t>安装</a:t>
            </a:r>
            <a:r>
              <a:rPr lang="zh-CN" altLang="en-US" dirty="0" smtClean="0"/>
              <a:t>程序</a:t>
            </a:r>
            <a:endParaRPr lang="en-US" altLang="zh-CN" dirty="0" smtClean="0"/>
          </a:p>
          <a:p>
            <a:r>
              <a:rPr lang="zh-CN" altLang="en-US" dirty="0" smtClean="0"/>
              <a:t>选择</a:t>
            </a:r>
            <a:r>
              <a:rPr lang="zh-CN" altLang="en-US" dirty="0"/>
              <a:t>安装</a:t>
            </a:r>
            <a:r>
              <a:rPr lang="zh-CN" altLang="en-US" dirty="0" smtClean="0"/>
              <a:t>路径</a:t>
            </a:r>
            <a:endParaRPr lang="en-US" altLang="zh-CN" dirty="0" smtClean="0"/>
          </a:p>
          <a:p>
            <a:r>
              <a:rPr lang="zh-CN" altLang="en-US" dirty="0" smtClean="0"/>
              <a:t>激活软件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19069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3.3	</a:t>
            </a:r>
            <a:r>
              <a:rPr lang="zh-CN" altLang="en-US" dirty="0"/>
              <a:t>启动与关闭</a:t>
            </a:r>
            <a:r>
              <a:rPr lang="en-US" altLang="zh-CN" dirty="0" err="1"/>
              <a:t>Motionbuilder</a:t>
            </a:r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1-Minute </a:t>
            </a:r>
            <a:r>
              <a:rPr lang="en-US" altLang="zh-CN" dirty="0"/>
              <a:t>Startup Movies</a:t>
            </a:r>
            <a:r>
              <a:rPr lang="zh-CN" altLang="en-US" dirty="0"/>
              <a:t>窗口</a:t>
            </a:r>
          </a:p>
        </p:txBody>
      </p:sp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"/>
          <a:stretch>
            <a:fillRect/>
          </a:stretch>
        </p:blipFill>
        <p:spPr bwMode="auto">
          <a:xfrm>
            <a:off x="2173381" y="1772816"/>
            <a:ext cx="4797238" cy="4619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996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M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63565" cy="415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502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	</a:t>
            </a:r>
            <a:r>
              <a:rPr lang="en-US" altLang="zh-CN" dirty="0" err="1"/>
              <a:t>MotionBuilder</a:t>
            </a:r>
            <a:r>
              <a:rPr lang="zh-CN" altLang="en-US" dirty="0"/>
              <a:t>的工作界面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菜单栏</a:t>
            </a:r>
            <a:endParaRPr lang="en-US" altLang="zh-CN" dirty="0" smtClean="0"/>
          </a:p>
          <a:p>
            <a:pPr marL="0" indent="457200">
              <a:buNone/>
            </a:pPr>
            <a:r>
              <a:rPr lang="en-US" altLang="zh-CN" dirty="0"/>
              <a:t>File</a:t>
            </a:r>
            <a:r>
              <a:rPr lang="zh-CN" altLang="en-US" dirty="0"/>
              <a:t>菜单主要包括文件的新建、打开、关闭以及导入导出等功能；</a:t>
            </a:r>
            <a:r>
              <a:rPr lang="en-US" altLang="zh-CN" dirty="0"/>
              <a:t>Edit</a:t>
            </a:r>
            <a:r>
              <a:rPr lang="zh-CN" altLang="en-US" dirty="0"/>
              <a:t>菜单主要包括撤销、重做，以及常规的复制、粘贴、剪切等命令；</a:t>
            </a:r>
            <a:r>
              <a:rPr lang="en-US" altLang="zh-CN" dirty="0"/>
              <a:t>Animation</a:t>
            </a:r>
            <a:r>
              <a:rPr lang="zh-CN" altLang="en-US" dirty="0"/>
              <a:t>菜单主要包括动画的烘焙，动画属性删除等功能；</a:t>
            </a:r>
            <a:r>
              <a:rPr lang="en-US" altLang="zh-CN" dirty="0"/>
              <a:t>Setting</a:t>
            </a:r>
            <a:r>
              <a:rPr lang="zh-CN" altLang="en-US" dirty="0"/>
              <a:t>菜单主要包括</a:t>
            </a:r>
            <a:r>
              <a:rPr lang="en-US" altLang="zh-CN" dirty="0" err="1"/>
              <a:t>MotionBuilder</a:t>
            </a:r>
            <a:r>
              <a:rPr lang="zh-CN" altLang="en-US" dirty="0"/>
              <a:t>的设置选项和操作习惯等功能；</a:t>
            </a:r>
            <a:r>
              <a:rPr lang="en-US" altLang="zh-CN" dirty="0"/>
              <a:t>Layout</a:t>
            </a:r>
            <a:r>
              <a:rPr lang="zh-CN" altLang="en-US" dirty="0"/>
              <a:t>主要是对软件布局的设置；</a:t>
            </a:r>
            <a:r>
              <a:rPr lang="en-US" altLang="zh-CN" dirty="0"/>
              <a:t>Open Reality</a:t>
            </a:r>
            <a:r>
              <a:rPr lang="zh-CN" altLang="en-US" dirty="0"/>
              <a:t>可以用来开启独立的工具窗口；</a:t>
            </a:r>
            <a:r>
              <a:rPr lang="en-US" altLang="zh-CN" dirty="0"/>
              <a:t>Python</a:t>
            </a:r>
            <a:r>
              <a:rPr lang="zh-CN" altLang="en-US" dirty="0"/>
              <a:t>菜单可以利用脚本对文件进行批处理；</a:t>
            </a:r>
            <a:r>
              <a:rPr lang="en-US" altLang="zh-CN" dirty="0"/>
              <a:t>window</a:t>
            </a:r>
            <a:r>
              <a:rPr lang="zh-CN" altLang="en-US" dirty="0"/>
              <a:t>窗口用来打开或者关闭额外的窗口；</a:t>
            </a:r>
            <a:r>
              <a:rPr lang="en-US" altLang="zh-CN" dirty="0"/>
              <a:t>Help</a:t>
            </a:r>
            <a:r>
              <a:rPr lang="zh-CN" altLang="en-US" dirty="0"/>
              <a:t>菜单提供帮助功能。</a:t>
            </a:r>
          </a:p>
        </p:txBody>
      </p:sp>
    </p:spTree>
    <p:extLst>
      <p:ext uri="{BB962C8B-B14F-4D97-AF65-F5344CB8AC3E}">
        <p14:creationId xmlns:p14="http://schemas.microsoft.com/office/powerpoint/2010/main" val="29880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148</TotalTime>
  <Words>622</Words>
  <Application>Microsoft Office PowerPoint</Application>
  <PresentationFormat>全屏显示(4:3)</PresentationFormat>
  <Paragraphs>187</Paragraphs>
  <Slides>43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质朴</vt:lpstr>
      <vt:lpstr>第3章 MotionBuilder简介</vt:lpstr>
      <vt:lpstr>第3章 MotionBuilder简介</vt:lpstr>
      <vt:lpstr>3.1 MotionBuilder基本介绍</vt:lpstr>
      <vt:lpstr>3.2 安装MotionBuilder软件 </vt:lpstr>
      <vt:lpstr>3.2 安装MotionBuilder软件 </vt:lpstr>
      <vt:lpstr>3.2 安装MotionBuilder软件 </vt:lpstr>
      <vt:lpstr>3.3 启动与关闭Motionbuilder 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3.4 MotionBuilder的工作界面</vt:lpstr>
      <vt:lpstr>3.5 MotionBuilder的基本设置</vt:lpstr>
      <vt:lpstr>3.5 MotionBuilder的基本设置</vt:lpstr>
      <vt:lpstr>3.6 MotionBuilder的软件布局设置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  <vt:lpstr>3.7 MotionBuilder的视图与显示模式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28</cp:revision>
  <dcterms:created xsi:type="dcterms:W3CDTF">2017-11-23T07:47:11Z</dcterms:created>
  <dcterms:modified xsi:type="dcterms:W3CDTF">2017-11-25T18:30:55Z</dcterms:modified>
</cp:coreProperties>
</file>