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66" r:id="rId5"/>
    <p:sldId id="267" r:id="rId6"/>
    <p:sldId id="268" r:id="rId7"/>
    <p:sldId id="269" r:id="rId8"/>
    <p:sldId id="270" r:id="rId9"/>
    <p:sldId id="271" r:id="rId10"/>
    <p:sldId id="259" r:id="rId11"/>
    <p:sldId id="272" r:id="rId12"/>
    <p:sldId id="260" r:id="rId13"/>
    <p:sldId id="273" r:id="rId14"/>
    <p:sldId id="274" r:id="rId15"/>
    <p:sldId id="275" r:id="rId16"/>
    <p:sldId id="276" r:id="rId17"/>
    <p:sldId id="261" r:id="rId18"/>
    <p:sldId id="277" r:id="rId19"/>
    <p:sldId id="278" r:id="rId20"/>
    <p:sldId id="279" r:id="rId21"/>
    <p:sldId id="262" r:id="rId22"/>
    <p:sldId id="263" r:id="rId23"/>
    <p:sldId id="265" r:id="rId24"/>
    <p:sldId id="280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67" autoAdjust="0"/>
  </p:normalViewPr>
  <p:slideViewPr>
    <p:cSldViewPr>
      <p:cViewPr>
        <p:scale>
          <a:sx n="100" d="100"/>
          <a:sy n="100" d="100"/>
        </p:scale>
        <p:origin x="-1308" y="-180"/>
      </p:cViewPr>
      <p:guideLst>
        <p:guide orient="horz" pos="188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矩形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矩形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等腰三角形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内容占位符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第</a:t>
            </a:r>
            <a:r>
              <a:rPr lang="en-US" altLang="zh-CN" b="1" dirty="0"/>
              <a:t>7</a:t>
            </a:r>
            <a:r>
              <a:rPr lang="zh-CN" altLang="en-US" b="1" dirty="0"/>
              <a:t>章 演员动作的拍摄</a:t>
            </a:r>
            <a:endParaRPr lang="zh-CN" altLang="zh-CN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88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7.2</a:t>
            </a:r>
            <a:r>
              <a:rPr lang="en-US" altLang="zh-CN" dirty="0"/>
              <a:t>	</a:t>
            </a:r>
            <a:r>
              <a:rPr lang="en-US" altLang="zh-CN" dirty="0" err="1"/>
              <a:t>Vicon</a:t>
            </a:r>
            <a:r>
              <a:rPr lang="en-US" altLang="zh-CN" dirty="0"/>
              <a:t> Blade</a:t>
            </a:r>
            <a:r>
              <a:rPr lang="zh-CN" altLang="en-US" dirty="0"/>
              <a:t>软件</a:t>
            </a:r>
            <a:r>
              <a:rPr lang="zh-CN" altLang="en-US" dirty="0" smtClean="0"/>
              <a:t>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93" y="1628800"/>
            <a:ext cx="8233613" cy="450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988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7.2</a:t>
            </a:r>
            <a:r>
              <a:rPr lang="en-US" altLang="zh-CN" dirty="0"/>
              <a:t>	</a:t>
            </a:r>
            <a:r>
              <a:rPr lang="en-US" altLang="zh-CN" dirty="0" err="1"/>
              <a:t>Vicon</a:t>
            </a:r>
            <a:r>
              <a:rPr lang="en-US" altLang="zh-CN" dirty="0"/>
              <a:t> Blade</a:t>
            </a:r>
            <a:r>
              <a:rPr lang="zh-CN" altLang="en-US" dirty="0"/>
              <a:t>软件</a:t>
            </a:r>
            <a:r>
              <a:rPr lang="zh-CN" altLang="en-US" dirty="0" smtClean="0"/>
              <a:t>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47" b="86719"/>
          <a:stretch>
            <a:fillRect/>
          </a:stretch>
        </p:blipFill>
        <p:spPr bwMode="auto">
          <a:xfrm>
            <a:off x="1084990" y="2060848"/>
            <a:ext cx="6974019" cy="212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425205" y="4797152"/>
            <a:ext cx="20762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Blade</a:t>
            </a:r>
            <a:r>
              <a:rPr lang="zh-CN" altLang="zh-CN" dirty="0"/>
              <a:t>工作功能面板</a:t>
            </a:r>
          </a:p>
        </p:txBody>
      </p:sp>
    </p:spTree>
    <p:extLst>
      <p:ext uri="{BB962C8B-B14F-4D97-AF65-F5344CB8AC3E}">
        <p14:creationId xmlns:p14="http://schemas.microsoft.com/office/powerpoint/2010/main" val="285359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7.3</a:t>
            </a:r>
            <a:r>
              <a:rPr lang="en-US" altLang="zh-CN" dirty="0"/>
              <a:t>	</a:t>
            </a:r>
            <a:r>
              <a:rPr lang="zh-CN" altLang="en-US" dirty="0"/>
              <a:t>系统的</a:t>
            </a:r>
            <a:r>
              <a:rPr lang="zh-CN" altLang="en-US" dirty="0" smtClean="0"/>
              <a:t>校正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摄像机位置校正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32770" name="图片 15" descr="C:\Users\lenovo\AppData\Local\Microsoft\Windows\INetCache\Content.Word\地面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54232"/>
            <a:ext cx="2868910" cy="43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079429" y="6084004"/>
            <a:ext cx="941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校正棒 </a:t>
            </a:r>
            <a:endParaRPr lang="zh-CN" altLang="en-US" dirty="0"/>
          </a:p>
        </p:txBody>
      </p:sp>
      <p:pic>
        <p:nvPicPr>
          <p:cNvPr id="32771" name="Picture 3" descr="jiaozhe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765" y="1752582"/>
            <a:ext cx="2989450" cy="431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812243" y="608400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摄像机校正画面</a:t>
            </a:r>
          </a:p>
        </p:txBody>
      </p:sp>
    </p:spTree>
    <p:extLst>
      <p:ext uri="{BB962C8B-B14F-4D97-AF65-F5344CB8AC3E}">
        <p14:creationId xmlns:p14="http://schemas.microsoft.com/office/powerpoint/2010/main" val="99988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7.3</a:t>
            </a:r>
            <a:r>
              <a:rPr lang="en-US" altLang="zh-CN" dirty="0"/>
              <a:t>	</a:t>
            </a:r>
            <a:r>
              <a:rPr lang="zh-CN" altLang="en-US" dirty="0"/>
              <a:t>系统的</a:t>
            </a:r>
            <a:r>
              <a:rPr lang="zh-CN" altLang="en-US" dirty="0" smtClean="0"/>
              <a:t>校正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摄像机位置校正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33794" name="Picture 2" descr="未标题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060" y="1695078"/>
            <a:ext cx="5575880" cy="4166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563888" y="6099849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校正棒摆放位置</a:t>
            </a:r>
          </a:p>
        </p:txBody>
      </p:sp>
    </p:spTree>
    <p:extLst>
      <p:ext uri="{BB962C8B-B14F-4D97-AF65-F5344CB8AC3E}">
        <p14:creationId xmlns:p14="http://schemas.microsoft.com/office/powerpoint/2010/main" val="235863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7.3</a:t>
            </a:r>
            <a:r>
              <a:rPr lang="en-US" altLang="zh-CN" dirty="0"/>
              <a:t>	</a:t>
            </a:r>
            <a:r>
              <a:rPr lang="zh-CN" altLang="en-US" dirty="0"/>
              <a:t>系统的</a:t>
            </a:r>
            <a:r>
              <a:rPr lang="zh-CN" altLang="en-US" dirty="0" smtClean="0"/>
              <a:t>校正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摄像机位置校正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34818" name="Picture 2" descr="fff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72"/>
          <a:stretch>
            <a:fillRect/>
          </a:stretch>
        </p:blipFill>
        <p:spPr bwMode="auto">
          <a:xfrm>
            <a:off x="1104176" y="1767046"/>
            <a:ext cx="6935647" cy="424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416910" y="601199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校正后的摄像机状态</a:t>
            </a:r>
          </a:p>
        </p:txBody>
      </p:sp>
    </p:spTree>
    <p:extLst>
      <p:ext uri="{BB962C8B-B14F-4D97-AF65-F5344CB8AC3E}">
        <p14:creationId xmlns:p14="http://schemas.microsoft.com/office/powerpoint/2010/main" val="309508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7.3</a:t>
            </a:r>
            <a:r>
              <a:rPr lang="en-US" altLang="zh-CN" dirty="0"/>
              <a:t>	</a:t>
            </a:r>
            <a:r>
              <a:rPr lang="zh-CN" altLang="en-US" dirty="0"/>
              <a:t>系统的</a:t>
            </a:r>
            <a:r>
              <a:rPr lang="zh-CN" altLang="en-US" dirty="0" smtClean="0"/>
              <a:t>校正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zh-CN" dirty="0"/>
              <a:t>校正摄像机的参数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35842" name="Picture 2" descr="sssss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604" y="1772816"/>
            <a:ext cx="3734792" cy="44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751352" y="621665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参数调节工具</a:t>
            </a:r>
          </a:p>
        </p:txBody>
      </p:sp>
    </p:spTree>
    <p:extLst>
      <p:ext uri="{BB962C8B-B14F-4D97-AF65-F5344CB8AC3E}">
        <p14:creationId xmlns:p14="http://schemas.microsoft.com/office/powerpoint/2010/main" val="28272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7.3</a:t>
            </a:r>
            <a:r>
              <a:rPr lang="en-US" altLang="zh-CN" dirty="0"/>
              <a:t>	</a:t>
            </a:r>
            <a:r>
              <a:rPr lang="zh-CN" altLang="en-US" dirty="0"/>
              <a:t>系统的</a:t>
            </a:r>
            <a:r>
              <a:rPr lang="zh-CN" altLang="en-US" dirty="0" smtClean="0"/>
              <a:t>校正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zh-CN" dirty="0"/>
              <a:t>校正摄像机的参数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24" t="12254" r="16977" b="6393"/>
          <a:stretch>
            <a:fillRect/>
          </a:stretch>
        </p:blipFill>
        <p:spPr bwMode="auto">
          <a:xfrm>
            <a:off x="1439094" y="1988840"/>
            <a:ext cx="2783414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92" t="12123" r="17010" b="6248"/>
          <a:stretch>
            <a:fillRect/>
          </a:stretch>
        </p:blipFill>
        <p:spPr bwMode="auto">
          <a:xfrm>
            <a:off x="4895478" y="1988840"/>
            <a:ext cx="2635648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045971" y="544522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mtClean="0"/>
              <a:t>拍摄到的噪点</a:t>
            </a:r>
            <a:endParaRPr lang="zh-CN" altLang="zh-CN" dirty="0"/>
          </a:p>
        </p:txBody>
      </p:sp>
      <p:sp>
        <p:nvSpPr>
          <p:cNvPr id="6" name="矩形 5"/>
          <p:cNvSpPr/>
          <p:nvPr/>
        </p:nvSpPr>
        <p:spPr>
          <a:xfrm>
            <a:off x="5313055" y="544522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灵敏度调节结果</a:t>
            </a:r>
          </a:p>
        </p:txBody>
      </p:sp>
    </p:spTree>
    <p:extLst>
      <p:ext uri="{BB962C8B-B14F-4D97-AF65-F5344CB8AC3E}">
        <p14:creationId xmlns:p14="http://schemas.microsoft.com/office/powerpoint/2010/main" val="82001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7.4</a:t>
            </a:r>
            <a:r>
              <a:rPr lang="en-US" altLang="zh-CN" dirty="0"/>
              <a:t>	</a:t>
            </a:r>
            <a:r>
              <a:rPr lang="zh-CN" altLang="en-US" dirty="0"/>
              <a:t>演员贴</a:t>
            </a:r>
            <a:r>
              <a:rPr lang="zh-CN" altLang="en-US" dirty="0" smtClean="0"/>
              <a:t>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37890" name="图片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7713452" cy="5325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988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7.4</a:t>
            </a:r>
            <a:r>
              <a:rPr lang="en-US" altLang="zh-CN" dirty="0"/>
              <a:t>	</a:t>
            </a:r>
            <a:r>
              <a:rPr lang="zh-CN" altLang="en-US" dirty="0"/>
              <a:t>演员贴</a:t>
            </a:r>
            <a:r>
              <a:rPr lang="zh-CN" altLang="en-US" dirty="0" smtClean="0"/>
              <a:t>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208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7.4</a:t>
            </a:r>
            <a:r>
              <a:rPr lang="en-US" altLang="zh-CN" dirty="0"/>
              <a:t>	</a:t>
            </a:r>
            <a:r>
              <a:rPr lang="zh-CN" altLang="en-US" dirty="0"/>
              <a:t>演员贴</a:t>
            </a:r>
            <a:r>
              <a:rPr lang="zh-CN" altLang="en-US" dirty="0" smtClean="0"/>
              <a:t>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38914" name="Picture 2" descr="贴点正面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41" y="1196752"/>
            <a:ext cx="8095118" cy="54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208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7</a:t>
            </a:r>
            <a:r>
              <a:rPr lang="zh-CN" altLang="en-US" dirty="0"/>
              <a:t>章 演员动作的拍摄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7.1	</a:t>
            </a:r>
            <a:r>
              <a:rPr lang="en-US" altLang="zh-CN" dirty="0" err="1"/>
              <a:t>Vicon</a:t>
            </a:r>
            <a:r>
              <a:rPr lang="en-US" altLang="zh-CN" dirty="0"/>
              <a:t> T Series</a:t>
            </a:r>
            <a:r>
              <a:rPr lang="zh-CN" altLang="en-US" dirty="0"/>
              <a:t>设备</a:t>
            </a:r>
            <a:r>
              <a:rPr lang="zh-CN" altLang="en-US" dirty="0" smtClean="0"/>
              <a:t>简介</a:t>
            </a:r>
            <a:endParaRPr lang="en-US" altLang="zh-CN" dirty="0" smtClean="0"/>
          </a:p>
          <a:p>
            <a:r>
              <a:rPr lang="en-US" altLang="zh-CN" dirty="0"/>
              <a:t>7.2	</a:t>
            </a:r>
            <a:r>
              <a:rPr lang="en-US" altLang="zh-CN" dirty="0" err="1"/>
              <a:t>Vicon</a:t>
            </a:r>
            <a:r>
              <a:rPr lang="en-US" altLang="zh-CN" dirty="0"/>
              <a:t> Blade</a:t>
            </a:r>
            <a:r>
              <a:rPr lang="zh-CN" altLang="en-US" dirty="0"/>
              <a:t>软件</a:t>
            </a:r>
            <a:r>
              <a:rPr lang="zh-CN" altLang="en-US" dirty="0" smtClean="0"/>
              <a:t>简介</a:t>
            </a:r>
            <a:endParaRPr lang="en-US" altLang="zh-CN" dirty="0" smtClean="0"/>
          </a:p>
          <a:p>
            <a:r>
              <a:rPr lang="en-US" altLang="zh-CN" dirty="0"/>
              <a:t>7.3	</a:t>
            </a:r>
            <a:r>
              <a:rPr lang="zh-CN" altLang="en-US" dirty="0"/>
              <a:t>系统的</a:t>
            </a:r>
            <a:r>
              <a:rPr lang="zh-CN" altLang="en-US" dirty="0" smtClean="0"/>
              <a:t>校正</a:t>
            </a:r>
            <a:endParaRPr lang="en-US" altLang="zh-CN" dirty="0" smtClean="0"/>
          </a:p>
          <a:p>
            <a:r>
              <a:rPr lang="en-US" altLang="zh-CN" dirty="0"/>
              <a:t>7.4	</a:t>
            </a:r>
            <a:r>
              <a:rPr lang="zh-CN" altLang="en-US" dirty="0"/>
              <a:t>演员贴</a:t>
            </a:r>
            <a:r>
              <a:rPr lang="zh-CN" altLang="en-US" dirty="0" smtClean="0"/>
              <a:t>点</a:t>
            </a:r>
            <a:endParaRPr lang="en-US" altLang="zh-CN" dirty="0" smtClean="0"/>
          </a:p>
          <a:p>
            <a:r>
              <a:rPr lang="en-US" altLang="zh-CN" dirty="0"/>
              <a:t>7.5	</a:t>
            </a:r>
            <a:r>
              <a:rPr lang="zh-CN" altLang="en-US" dirty="0"/>
              <a:t>建立演员骨骼</a:t>
            </a:r>
            <a:r>
              <a:rPr lang="zh-CN" altLang="en-US" dirty="0" smtClean="0"/>
              <a:t>文件</a:t>
            </a:r>
            <a:endParaRPr lang="en-US" altLang="zh-CN" dirty="0" smtClean="0"/>
          </a:p>
          <a:p>
            <a:r>
              <a:rPr lang="en-US" altLang="zh-CN" dirty="0"/>
              <a:t>7.6	</a:t>
            </a:r>
            <a:r>
              <a:rPr lang="zh-CN" altLang="en-US" dirty="0"/>
              <a:t>正式</a:t>
            </a:r>
            <a:r>
              <a:rPr lang="zh-CN" altLang="en-US" dirty="0" smtClean="0"/>
              <a:t>拍摄</a:t>
            </a:r>
            <a:endParaRPr lang="en-US" altLang="zh-CN" dirty="0" smtClean="0"/>
          </a:p>
          <a:p>
            <a:r>
              <a:rPr lang="en-US" altLang="zh-CN" dirty="0"/>
              <a:t>7.7	</a:t>
            </a:r>
            <a:r>
              <a:rPr lang="zh-CN" altLang="en-US" dirty="0"/>
              <a:t>数据处理与</a:t>
            </a:r>
            <a:r>
              <a:rPr lang="zh-CN" altLang="en-US" dirty="0" smtClean="0"/>
              <a:t>导出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751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7.4</a:t>
            </a:r>
            <a:r>
              <a:rPr lang="en-US" altLang="zh-CN" dirty="0"/>
              <a:t>	</a:t>
            </a:r>
            <a:r>
              <a:rPr lang="zh-CN" altLang="en-US" dirty="0"/>
              <a:t>演员贴</a:t>
            </a:r>
            <a:r>
              <a:rPr lang="zh-CN" altLang="en-US" dirty="0" smtClean="0"/>
              <a:t>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39938" name="Picture 2" descr="贴点背面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41" y="1196752"/>
            <a:ext cx="8095118" cy="54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205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7.5</a:t>
            </a:r>
            <a:r>
              <a:rPr lang="en-US" altLang="zh-CN" dirty="0"/>
              <a:t>	</a:t>
            </a:r>
            <a:r>
              <a:rPr lang="zh-CN" altLang="en-US" dirty="0"/>
              <a:t>建立演员骨骼</a:t>
            </a:r>
            <a:r>
              <a:rPr lang="zh-CN" altLang="en-US" dirty="0" smtClean="0"/>
              <a:t>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1.</a:t>
            </a:r>
            <a:r>
              <a:rPr lang="zh-CN" altLang="en-US" dirty="0" smtClean="0"/>
              <a:t>建立</a:t>
            </a:r>
            <a:r>
              <a:rPr lang="zh-CN" altLang="en-US" dirty="0"/>
              <a:t>拍摄文件	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2.</a:t>
            </a:r>
            <a:r>
              <a:rPr lang="zh-CN" altLang="en-US" dirty="0" smtClean="0"/>
              <a:t>动作</a:t>
            </a:r>
            <a:r>
              <a:rPr lang="zh-CN" altLang="en-US" dirty="0"/>
              <a:t>采样的录制	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3.</a:t>
            </a:r>
            <a:r>
              <a:rPr lang="zh-CN" altLang="en-US" dirty="0" smtClean="0"/>
              <a:t>数据</a:t>
            </a:r>
            <a:r>
              <a:rPr lang="zh-CN" altLang="en-US" dirty="0"/>
              <a:t>重建	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4.</a:t>
            </a:r>
            <a:r>
              <a:rPr lang="zh-CN" altLang="en-US" dirty="0" smtClean="0"/>
              <a:t>导</a:t>
            </a:r>
            <a:r>
              <a:rPr lang="zh-CN" altLang="en-US" dirty="0"/>
              <a:t>入骨骼模板	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5.</a:t>
            </a:r>
            <a:r>
              <a:rPr lang="zh-CN" altLang="en-US" dirty="0" smtClean="0"/>
              <a:t>计算</a:t>
            </a:r>
            <a:r>
              <a:rPr lang="zh-CN" altLang="en-US" dirty="0"/>
              <a:t>演员骨骼	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988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7.6</a:t>
            </a:r>
            <a:r>
              <a:rPr lang="en-US" altLang="zh-CN" dirty="0"/>
              <a:t>	</a:t>
            </a:r>
            <a:r>
              <a:rPr lang="zh-CN" altLang="en-US" dirty="0"/>
              <a:t>正式</a:t>
            </a:r>
            <a:r>
              <a:rPr lang="zh-CN" altLang="en-US" dirty="0" smtClean="0"/>
              <a:t>拍摄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457200">
              <a:buNone/>
            </a:pPr>
            <a:r>
              <a:rPr lang="zh-CN" altLang="en-US" dirty="0"/>
              <a:t>正式拍摄的步骤与之前建立骨骼时的方法一致，在数据库中创建好相应的路径之后，在</a:t>
            </a:r>
            <a:r>
              <a:rPr lang="en-US" altLang="zh-CN" dirty="0"/>
              <a:t>Capture</a:t>
            </a:r>
            <a:r>
              <a:rPr lang="zh-CN" altLang="en-US" dirty="0"/>
              <a:t>窗口中为拍摄文件进行命名，然后点击</a:t>
            </a:r>
            <a:r>
              <a:rPr lang="en-US" altLang="zh-CN" dirty="0"/>
              <a:t>Start</a:t>
            </a:r>
            <a:r>
              <a:rPr lang="zh-CN" altLang="en-US" dirty="0"/>
              <a:t>按钮开始拍摄。拍摄时一定要以</a:t>
            </a:r>
            <a:r>
              <a:rPr lang="en-US" altLang="zh-CN" dirty="0"/>
              <a:t>T-Pose</a:t>
            </a:r>
            <a:r>
              <a:rPr lang="zh-CN" altLang="en-US" dirty="0"/>
              <a:t>开始，以便与后期处理。拍摄完成之后按</a:t>
            </a:r>
            <a:r>
              <a:rPr lang="en-US" altLang="zh-CN" dirty="0"/>
              <a:t>Stop</a:t>
            </a:r>
            <a:r>
              <a:rPr lang="zh-CN" altLang="en-US" dirty="0"/>
              <a:t>按钮结束。</a:t>
            </a:r>
          </a:p>
          <a:p>
            <a:pPr marL="0" lvl="0" indent="457200">
              <a:buNone/>
            </a:pPr>
            <a:r>
              <a:rPr lang="zh-CN" altLang="en-US" dirty="0"/>
              <a:t>系统会自动对拍摄文件进行命名，同时也可以在</a:t>
            </a:r>
            <a:r>
              <a:rPr lang="en-US" altLang="zh-CN" dirty="0"/>
              <a:t>Note</a:t>
            </a:r>
            <a:r>
              <a:rPr lang="zh-CN" altLang="en-US" dirty="0"/>
              <a:t>中填入拍摄信息。为了后期处理的方便，在拍摄时可以单独做一份场记，记录每一个拍摄文件的名称以及内容等。</a:t>
            </a:r>
          </a:p>
          <a:p>
            <a:pPr marL="0" lvl="0" indent="457200">
              <a:buNone/>
            </a:pP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988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7.7</a:t>
            </a:r>
            <a:r>
              <a:rPr lang="en-US" altLang="zh-CN" dirty="0"/>
              <a:t>	</a:t>
            </a:r>
            <a:r>
              <a:rPr lang="zh-CN" altLang="en-US" dirty="0"/>
              <a:t>数据处理与导出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0962" name="Picture 2" descr="bone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923" y="1340768"/>
            <a:ext cx="7006047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684701" y="566124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导入建好的骨骼</a:t>
            </a:r>
          </a:p>
        </p:txBody>
      </p:sp>
    </p:spTree>
    <p:extLst>
      <p:ext uri="{BB962C8B-B14F-4D97-AF65-F5344CB8AC3E}">
        <p14:creationId xmlns:p14="http://schemas.microsoft.com/office/powerpoint/2010/main" val="99988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7.7</a:t>
            </a:r>
            <a:r>
              <a:rPr lang="en-US" altLang="zh-CN" dirty="0"/>
              <a:t>	</a:t>
            </a:r>
            <a:r>
              <a:rPr lang="zh-CN" altLang="en-US" dirty="0"/>
              <a:t>数据处理与导出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84701" y="566124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dirty="0" smtClean="0"/>
              <a:t>骨骼与动作结合</a:t>
            </a:r>
            <a:endParaRPr lang="zh-CN" altLang="zh-CN" dirty="0"/>
          </a:p>
        </p:txBody>
      </p:sp>
      <p:pic>
        <p:nvPicPr>
          <p:cNvPr id="41986" name="Picture 2" descr="bone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200" y="1340768"/>
            <a:ext cx="7005600" cy="4176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163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7.1	</a:t>
            </a:r>
            <a:r>
              <a:rPr lang="en-US" altLang="zh-CN" dirty="0" err="1"/>
              <a:t>Vicon</a:t>
            </a:r>
            <a:r>
              <a:rPr lang="en-US" altLang="zh-CN" dirty="0"/>
              <a:t> T Series</a:t>
            </a:r>
            <a:r>
              <a:rPr lang="zh-CN" altLang="en-US" dirty="0"/>
              <a:t>设备</a:t>
            </a:r>
            <a:r>
              <a:rPr lang="zh-CN" altLang="en-US" dirty="0" smtClean="0"/>
              <a:t>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457200">
              <a:buNone/>
            </a:pPr>
            <a:r>
              <a:rPr lang="en-US" altLang="zh-CN" dirty="0" err="1" smtClean="0"/>
              <a:t>Vicon</a:t>
            </a:r>
            <a:r>
              <a:rPr lang="en-US" altLang="zh-CN" dirty="0" smtClean="0"/>
              <a:t> </a:t>
            </a:r>
            <a:r>
              <a:rPr lang="en-US" altLang="zh-CN" dirty="0"/>
              <a:t>T Series</a:t>
            </a:r>
            <a:r>
              <a:rPr lang="zh-CN" altLang="zh-CN" dirty="0"/>
              <a:t>动作捕捉系统是英国</a:t>
            </a:r>
            <a:r>
              <a:rPr lang="en-US" altLang="zh-CN" dirty="0"/>
              <a:t>Oxford Metrics Limited</a:t>
            </a:r>
            <a:r>
              <a:rPr lang="zh-CN" altLang="zh-CN" dirty="0"/>
              <a:t>（简称</a:t>
            </a:r>
            <a:r>
              <a:rPr lang="en-US" altLang="zh-CN" dirty="0"/>
              <a:t>OML</a:t>
            </a:r>
            <a:r>
              <a:rPr lang="zh-CN" altLang="zh-CN" dirty="0"/>
              <a:t>）公司生产的一套专业化的动作捕捉系统。曾经被许多非常著名的动画制作公司采购、使用，并在众多脍炙人口的影视作品如《阿凡达》、《猩球崛起》等中发挥了重要作用，制作出了很多经典的动画镜头。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333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7.1	</a:t>
            </a:r>
            <a:r>
              <a:rPr lang="en-US" altLang="zh-CN" dirty="0" err="1"/>
              <a:t>Vicon</a:t>
            </a:r>
            <a:r>
              <a:rPr lang="en-US" altLang="zh-CN" dirty="0"/>
              <a:t> T Series</a:t>
            </a:r>
            <a:r>
              <a:rPr lang="zh-CN" altLang="en-US" dirty="0"/>
              <a:t>设备</a:t>
            </a:r>
            <a:r>
              <a:rPr lang="zh-CN" altLang="en-US" dirty="0" smtClean="0"/>
              <a:t>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24578" name="图片 9" descr="C:\Users\lenovo\AppData\Local\Microsoft\Windows\INetCache\Content.Word\camer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30260"/>
            <a:ext cx="2736304" cy="341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11" descr="C:\Users\lenovo\AppData\Local\Microsoft\Windows\INetCache\Content.Word\集线器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630260"/>
            <a:ext cx="5035082" cy="34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18545" y="558924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摄像机与集线器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240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7.1	</a:t>
            </a:r>
            <a:r>
              <a:rPr lang="en-US" altLang="zh-CN" dirty="0" err="1"/>
              <a:t>Vicon</a:t>
            </a:r>
            <a:r>
              <a:rPr lang="en-US" altLang="zh-CN" dirty="0"/>
              <a:t> T Series</a:t>
            </a:r>
            <a:r>
              <a:rPr lang="zh-CN" altLang="en-US" dirty="0"/>
              <a:t>设备</a:t>
            </a:r>
            <a:r>
              <a:rPr lang="zh-CN" altLang="en-US" dirty="0" smtClean="0"/>
              <a:t>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18545" y="558924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配套工具与服装</a:t>
            </a:r>
            <a:endParaRPr lang="zh-CN" altLang="en-US" dirty="0"/>
          </a:p>
        </p:txBody>
      </p:sp>
      <p:pic>
        <p:nvPicPr>
          <p:cNvPr id="25602" name="图片 13" descr="C:\Users\lenovo\AppData\Local\Microsoft\Windows\INetCache\Content.Word\tool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40868"/>
            <a:ext cx="4320000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5" descr="DSC018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4" t="-1012" r="13660"/>
          <a:stretch>
            <a:fillRect/>
          </a:stretch>
        </p:blipFill>
        <p:spPr bwMode="auto">
          <a:xfrm>
            <a:off x="5148064" y="2148880"/>
            <a:ext cx="3332571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462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7.1	</a:t>
            </a:r>
            <a:r>
              <a:rPr lang="en-US" altLang="zh-CN" dirty="0" err="1"/>
              <a:t>Vicon</a:t>
            </a:r>
            <a:r>
              <a:rPr lang="en-US" altLang="zh-CN" dirty="0"/>
              <a:t> T Series</a:t>
            </a:r>
            <a:r>
              <a:rPr lang="zh-CN" altLang="en-US" dirty="0"/>
              <a:t>设备</a:t>
            </a:r>
            <a:r>
              <a:rPr lang="zh-CN" altLang="en-US" dirty="0" smtClean="0"/>
              <a:t>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067944" y="558924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Marker</a:t>
            </a:r>
            <a:r>
              <a:rPr lang="zh-CN" altLang="en-US" dirty="0" smtClean="0"/>
              <a:t>点</a:t>
            </a:r>
            <a:endParaRPr lang="zh-CN" altLang="en-US" dirty="0"/>
          </a:p>
        </p:txBody>
      </p:sp>
      <p:pic>
        <p:nvPicPr>
          <p:cNvPr id="26626" name="图片 12" descr="C:\Users\lenovo\AppData\Local\Microsoft\Windows\INetCache\Content.Word\反光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742" y="2204864"/>
            <a:ext cx="4644516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90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7.1	</a:t>
            </a:r>
            <a:r>
              <a:rPr lang="en-US" altLang="zh-CN" dirty="0" err="1"/>
              <a:t>Vicon</a:t>
            </a:r>
            <a:r>
              <a:rPr lang="en-US" altLang="zh-CN" dirty="0"/>
              <a:t> T Series</a:t>
            </a:r>
            <a:r>
              <a:rPr lang="zh-CN" altLang="en-US" dirty="0"/>
              <a:t>设备</a:t>
            </a:r>
            <a:r>
              <a:rPr lang="zh-CN" altLang="en-US" dirty="0" smtClean="0"/>
              <a:t>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558924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硬件连接示意图</a:t>
            </a:r>
            <a:endParaRPr lang="zh-CN" altLang="en-US" dirty="0"/>
          </a:p>
        </p:txBody>
      </p:sp>
      <p:pic>
        <p:nvPicPr>
          <p:cNvPr id="27650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302" y="1484784"/>
            <a:ext cx="6793396" cy="3507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85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7.1	</a:t>
            </a:r>
            <a:r>
              <a:rPr lang="en-US" altLang="zh-CN" dirty="0" err="1"/>
              <a:t>Vicon</a:t>
            </a:r>
            <a:r>
              <a:rPr lang="en-US" altLang="zh-CN" dirty="0"/>
              <a:t> T Series</a:t>
            </a:r>
            <a:r>
              <a:rPr lang="zh-CN" altLang="en-US" dirty="0"/>
              <a:t>设备</a:t>
            </a:r>
            <a:r>
              <a:rPr lang="zh-CN" altLang="en-US" dirty="0" smtClean="0"/>
              <a:t>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558924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硬件连接实物图</a:t>
            </a:r>
            <a:endParaRPr lang="zh-CN" altLang="en-US" dirty="0"/>
          </a:p>
        </p:txBody>
      </p:sp>
      <p:pic>
        <p:nvPicPr>
          <p:cNvPr id="28674" name="图片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8" r="1147"/>
          <a:stretch>
            <a:fillRect/>
          </a:stretch>
        </p:blipFill>
        <p:spPr bwMode="auto">
          <a:xfrm>
            <a:off x="1366827" y="1412776"/>
            <a:ext cx="6410345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16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7.1	</a:t>
            </a:r>
            <a:r>
              <a:rPr lang="en-US" altLang="zh-CN" dirty="0" err="1"/>
              <a:t>Vicon</a:t>
            </a:r>
            <a:r>
              <a:rPr lang="en-US" altLang="zh-CN" dirty="0"/>
              <a:t> T Series</a:t>
            </a:r>
            <a:r>
              <a:rPr lang="zh-CN" altLang="en-US" dirty="0"/>
              <a:t>设备</a:t>
            </a:r>
            <a:r>
              <a:rPr lang="zh-CN" altLang="en-US" dirty="0" smtClean="0"/>
              <a:t>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23928" y="615601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演员表演区</a:t>
            </a:r>
            <a:endParaRPr lang="zh-CN" altLang="en-US" dirty="0"/>
          </a:p>
        </p:txBody>
      </p:sp>
      <p:pic>
        <p:nvPicPr>
          <p:cNvPr id="29698" name="图片 14" descr="C:\Users\lenovo\AppData\Local\Microsoft\Windows\INetCache\Content.Word\changd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181" y="1384548"/>
            <a:ext cx="6863637" cy="456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227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质朴">
  <a:themeElements>
    <a:clrScheme name="质朴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质朴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质朴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492</TotalTime>
  <Words>290</Words>
  <Application>Microsoft Office PowerPoint</Application>
  <PresentationFormat>全屏显示(4:3)</PresentationFormat>
  <Paragraphs>82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质朴</vt:lpstr>
      <vt:lpstr>第7章 演员动作的拍摄</vt:lpstr>
      <vt:lpstr>第7章 演员动作的拍摄</vt:lpstr>
      <vt:lpstr>7.1 Vicon T Series设备简介</vt:lpstr>
      <vt:lpstr>7.1 Vicon T Series设备简介</vt:lpstr>
      <vt:lpstr>7.1 Vicon T Series设备简介</vt:lpstr>
      <vt:lpstr>7.1 Vicon T Series设备简介</vt:lpstr>
      <vt:lpstr>7.1 Vicon T Series设备简介</vt:lpstr>
      <vt:lpstr>7.1 Vicon T Series设备简介</vt:lpstr>
      <vt:lpstr>7.1 Vicon T Series设备简介</vt:lpstr>
      <vt:lpstr>7.2 Vicon Blade软件简介</vt:lpstr>
      <vt:lpstr>7.2 Vicon Blade软件简介</vt:lpstr>
      <vt:lpstr>7.3 系统的校正</vt:lpstr>
      <vt:lpstr>7.3 系统的校正</vt:lpstr>
      <vt:lpstr>7.3 系统的校正</vt:lpstr>
      <vt:lpstr>7.3 系统的校正</vt:lpstr>
      <vt:lpstr>7.3 系统的校正</vt:lpstr>
      <vt:lpstr>7.4 演员贴点</vt:lpstr>
      <vt:lpstr>7.4 演员贴点</vt:lpstr>
      <vt:lpstr>7.4 演员贴点</vt:lpstr>
      <vt:lpstr>7.4 演员贴点</vt:lpstr>
      <vt:lpstr>7.5 建立演员骨骼文件</vt:lpstr>
      <vt:lpstr>7.6 正式拍摄</vt:lpstr>
      <vt:lpstr>7.7 数据处理与导出</vt:lpstr>
      <vt:lpstr>7.7 数据处理与导出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概述</dc:title>
  <dc:creator>chenming</dc:creator>
  <cp:lastModifiedBy>chenming</cp:lastModifiedBy>
  <cp:revision>88</cp:revision>
  <dcterms:created xsi:type="dcterms:W3CDTF">2017-11-23T07:47:11Z</dcterms:created>
  <dcterms:modified xsi:type="dcterms:W3CDTF">2017-11-28T08:34:08Z</dcterms:modified>
</cp:coreProperties>
</file>