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538" r:id="rId22"/>
    <p:sldId id="539" r:id="rId23"/>
    <p:sldId id="540" r:id="rId24"/>
    <p:sldId id="541" r:id="rId25"/>
    <p:sldId id="542" r:id="rId26"/>
    <p:sldId id="537" r:id="rId27"/>
    <p:sldId id="543"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21" r:id="rId41"/>
    <p:sldId id="535" r:id="rId42"/>
    <p:sldId id="323" r:id="rId43"/>
    <p:sldId id="324" r:id="rId44"/>
    <p:sldId id="325" r:id="rId45"/>
    <p:sldId id="326" r:id="rId46"/>
    <p:sldId id="327" r:id="rId47"/>
    <p:sldId id="328" r:id="rId48"/>
    <p:sldId id="329" r:id="rId49"/>
    <p:sldId id="544" r:id="rId50"/>
    <p:sldId id="545" r:id="rId51"/>
    <p:sldId id="546" r:id="rId52"/>
    <p:sldId id="547" r:id="rId53"/>
    <p:sldId id="548" r:id="rId54"/>
    <p:sldId id="549" r:id="rId55"/>
    <p:sldId id="358" r:id="rId56"/>
    <p:sldId id="359" r:id="rId57"/>
    <p:sldId id="360" r:id="rId58"/>
    <p:sldId id="361" r:id="rId59"/>
    <p:sldId id="362" r:id="rId60"/>
    <p:sldId id="364" r:id="rId61"/>
    <p:sldId id="365" r:id="rId62"/>
    <p:sldId id="366" r:id="rId63"/>
    <p:sldId id="536" r:id="rId64"/>
    <p:sldId id="387" r:id="rId65"/>
    <p:sldId id="388" r:id="rId66"/>
    <p:sldId id="389" r:id="rId67"/>
    <p:sldId id="550" r:id="rId68"/>
    <p:sldId id="390" r:id="rId69"/>
    <p:sldId id="391" r:id="rId70"/>
    <p:sldId id="392" r:id="rId71"/>
    <p:sldId id="551" r:id="rId72"/>
    <p:sldId id="552" r:id="rId73"/>
    <p:sldId id="393" r:id="rId74"/>
    <p:sldId id="553" r:id="rId75"/>
    <p:sldId id="427" r:id="rId76"/>
    <p:sldId id="428" r:id="rId77"/>
    <p:sldId id="430" r:id="rId78"/>
    <p:sldId id="431" r:id="rId79"/>
    <p:sldId id="432" r:id="rId80"/>
    <p:sldId id="433" r:id="rId81"/>
    <p:sldId id="434" r:id="rId82"/>
    <p:sldId id="435" r:id="rId83"/>
    <p:sldId id="436" r:id="rId84"/>
    <p:sldId id="437" r:id="rId85"/>
    <p:sldId id="448" r:id="rId86"/>
    <p:sldId id="449" r:id="rId87"/>
    <p:sldId id="450" r:id="rId88"/>
    <p:sldId id="451" r:id="rId89"/>
    <p:sldId id="452" r:id="rId90"/>
    <p:sldId id="453" r:id="rId91"/>
    <p:sldId id="454" r:id="rId92"/>
    <p:sldId id="455" r:id="rId93"/>
    <p:sldId id="456" r:id="rId94"/>
    <p:sldId id="457" r:id="rId95"/>
    <p:sldId id="458" r:id="rId96"/>
    <p:sldId id="459" r:id="rId97"/>
    <p:sldId id="460" r:id="rId98"/>
    <p:sldId id="512" r:id="rId99"/>
    <p:sldId id="513" r:id="rId100"/>
    <p:sldId id="515" r:id="rId101"/>
    <p:sldId id="516" r:id="rId102"/>
    <p:sldId id="517" r:id="rId103"/>
    <p:sldId id="518" r:id="rId104"/>
    <p:sldId id="519" r:id="rId105"/>
    <p:sldId id="520" r:id="rId106"/>
    <p:sldId id="521" r:id="rId107"/>
    <p:sldId id="522" r:id="rId108"/>
    <p:sldId id="554" r:id="rId109"/>
    <p:sldId id="555" r:id="rId110"/>
    <p:sldId id="556" r:id="rId111"/>
    <p:sldId id="557" r:id="rId112"/>
    <p:sldId id="558" r:id="rId113"/>
    <p:sldId id="559" r:id="rId114"/>
    <p:sldId id="530" r:id="rId115"/>
    <p:sldId id="560" r:id="rId116"/>
    <p:sldId id="561" r:id="rId117"/>
    <p:sldId id="562" r:id="rId118"/>
    <p:sldId id="563" r:id="rId119"/>
    <p:sldId id="564" r:id="rId120"/>
    <p:sldId id="565" r:id="rId121"/>
    <p:sldId id="566" r:id="rId122"/>
    <p:sldId id="567" r:id="rId123"/>
    <p:sldId id="568" r:id="rId124"/>
    <p:sldId id="569" r:id="rId125"/>
    <p:sldId id="570" r:id="rId126"/>
    <p:sldId id="571" r:id="rId127"/>
    <p:sldId id="574" r:id="rId128"/>
    <p:sldId id="575" r:id="rId129"/>
    <p:sldId id="576" r:id="rId130"/>
    <p:sldId id="577" r:id="rId131"/>
    <p:sldId id="578" r:id="rId132"/>
    <p:sldId id="579" r:id="rId133"/>
    <p:sldId id="580" r:id="rId134"/>
    <p:sldId id="581" r:id="rId135"/>
    <p:sldId id="582" r:id="rId136"/>
    <p:sldId id="583" r:id="rId137"/>
    <p:sldId id="587" r:id="rId138"/>
    <p:sldId id="588" r:id="rId139"/>
    <p:sldId id="589" r:id="rId140"/>
    <p:sldId id="590" r:id="rId141"/>
    <p:sldId id="591" r:id="rId142"/>
    <p:sldId id="592" r:id="rId143"/>
    <p:sldId id="593" r:id="rId144"/>
    <p:sldId id="594" r:id="rId145"/>
    <p:sldId id="595" r:id="rId146"/>
    <p:sldId id="598" r:id="rId147"/>
    <p:sldId id="599" r:id="rId148"/>
    <p:sldId id="600" r:id="rId149"/>
    <p:sldId id="601" r:id="rId150"/>
    <p:sldId id="602" r:id="rId151"/>
    <p:sldId id="603" r:id="rId152"/>
    <p:sldId id="597" r:id="rId153"/>
    <p:sldId id="604" r:id="rId154"/>
    <p:sldId id="605" r:id="rId155"/>
    <p:sldId id="606" r:id="rId156"/>
    <p:sldId id="607" r:id="rId157"/>
    <p:sldId id="608" r:id="rId158"/>
    <p:sldId id="609" r:id="rId159"/>
    <p:sldId id="610" r:id="rId160"/>
    <p:sldId id="611" r:id="rId161"/>
    <p:sldId id="612" r:id="rId162"/>
    <p:sldId id="618" r:id="rId163"/>
    <p:sldId id="619" r:id="rId164"/>
    <p:sldId id="620" r:id="rId165"/>
    <p:sldId id="621" r:id="rId166"/>
    <p:sldId id="622" r:id="rId167"/>
    <p:sldId id="623" r:id="rId168"/>
    <p:sldId id="624" r:id="rId169"/>
    <p:sldId id="625" r:id="rId170"/>
    <p:sldId id="626" r:id="rId171"/>
    <p:sldId id="627" r:id="rId172"/>
    <p:sldId id="629" r:id="rId173"/>
    <p:sldId id="628" r:id="rId174"/>
  </p:sldIdLst>
  <p:sldSz cx="9144000" cy="6858000" type="screen4x3"/>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p:restoredTop sz="94682"/>
  </p:normalViewPr>
  <p:slideViewPr>
    <p:cSldViewPr showGuides="1">
      <p:cViewPr varScale="1">
        <p:scale>
          <a:sx n="72" d="100"/>
          <a:sy n="72" d="100"/>
        </p:scale>
        <p:origin x="-4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7" Type="http://schemas.openxmlformats.org/officeDocument/2006/relationships/tableStyles" Target="tableStyles.xml"/><Relationship Id="rId176" Type="http://schemas.openxmlformats.org/officeDocument/2006/relationships/viewProps" Target="viewProps.xml"/><Relationship Id="rId175" Type="http://schemas.openxmlformats.org/officeDocument/2006/relationships/presProps" Target="presProps.xml"/><Relationship Id="rId174" Type="http://schemas.openxmlformats.org/officeDocument/2006/relationships/slide" Target="slides/slide172.xml"/><Relationship Id="rId173" Type="http://schemas.openxmlformats.org/officeDocument/2006/relationships/slide" Target="slides/slide171.xml"/><Relationship Id="rId172" Type="http://schemas.openxmlformats.org/officeDocument/2006/relationships/slide" Target="slides/slide170.xml"/><Relationship Id="rId171" Type="http://schemas.openxmlformats.org/officeDocument/2006/relationships/slide" Target="slides/slide169.xml"/><Relationship Id="rId170" Type="http://schemas.openxmlformats.org/officeDocument/2006/relationships/slide" Target="slides/slide168.xml"/><Relationship Id="rId17" Type="http://schemas.openxmlformats.org/officeDocument/2006/relationships/slide" Target="slides/slide15.xml"/><Relationship Id="rId169" Type="http://schemas.openxmlformats.org/officeDocument/2006/relationships/slide" Target="slides/slide167.xml"/><Relationship Id="rId168" Type="http://schemas.openxmlformats.org/officeDocument/2006/relationships/slide" Target="slides/slide166.xml"/><Relationship Id="rId167" Type="http://schemas.openxmlformats.org/officeDocument/2006/relationships/slide" Target="slides/slide165.xml"/><Relationship Id="rId166" Type="http://schemas.openxmlformats.org/officeDocument/2006/relationships/slide" Target="slides/slide164.xml"/><Relationship Id="rId165" Type="http://schemas.openxmlformats.org/officeDocument/2006/relationships/slide" Target="slides/slide163.xml"/><Relationship Id="rId164" Type="http://schemas.openxmlformats.org/officeDocument/2006/relationships/slide" Target="slides/slide162.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475138" name="标题 475137"/>
          <p:cNvSpPr>
            <a:spLocks noGrp="1" noRot="1"/>
          </p:cNvSpPr>
          <p:nvPr>
            <p:ph type="ctrTitle"/>
          </p:nvPr>
        </p:nvSpPr>
        <p:spPr>
          <a:xfrm>
            <a:off x="685800" y="1981200"/>
            <a:ext cx="7772400" cy="1143000"/>
          </a:xfrm>
          <a:prstGeom prst="rect">
            <a:avLst/>
          </a:prstGeom>
          <a:noFill/>
          <a:ln w="9525">
            <a:noFill/>
          </a:ln>
        </p:spPr>
        <p:txBody>
          <a:bodyPr anchor="ctr" anchorCtr="0"/>
          <a:lstStyle>
            <a:lvl1pPr lvl="0">
              <a:buClrTx/>
              <a:buSzTx/>
              <a:buFontTx/>
              <a:defRPr/>
            </a:lvl1pPr>
          </a:lstStyle>
          <a:p>
            <a:pPr lvl="0"/>
            <a:r>
              <a:rPr lang="zh-CN" altLang="en-US" dirty="0"/>
              <a:t>单击此处编辑母版标题样式</a:t>
            </a:r>
            <a:endParaRPr lang="zh-CN" altLang="en-US" dirty="0"/>
          </a:p>
        </p:txBody>
      </p:sp>
      <p:sp>
        <p:nvSpPr>
          <p:cNvPr id="475139" name="副标题 475138"/>
          <p:cNvSpPr>
            <a:spLocks noGrp="1" noRot="1"/>
          </p:cNvSpPr>
          <p:nvPr>
            <p:ph type="subTitle" idx="1"/>
          </p:nvPr>
        </p:nvSpPr>
        <p:spPr>
          <a:xfrm>
            <a:off x="1371600" y="3581400"/>
            <a:ext cx="6400800" cy="1752600"/>
          </a:xfrm>
          <a:prstGeom prst="rect">
            <a:avLst/>
          </a:prstGeom>
          <a:noFill/>
          <a:ln w="9525">
            <a:noFill/>
          </a:ln>
        </p:spPr>
        <p:txBody>
          <a:bodyPr anchor="t" anchorCtr="0"/>
          <a:lstStyle>
            <a:lvl1pPr marL="0" lvl="0" indent="0" algn="ctr">
              <a:buClr>
                <a:schemeClr val="folHlink"/>
              </a:buClr>
              <a:buSzPct val="85000"/>
              <a:buFont typeface="Wingdings 2" panose="05020102010507070707" pitchFamily="18" charset="2"/>
              <a:buNone/>
              <a:defRPr/>
            </a:lvl1pPr>
            <a:lvl2pPr marL="457200" lvl="1" indent="0" algn="ctr">
              <a:buClr>
                <a:schemeClr val="tx2"/>
              </a:buClr>
              <a:buSzPct val="85000"/>
              <a:buFont typeface="Wingdings 2" panose="05020102010507070707" pitchFamily="18" charset="2"/>
              <a:buNone/>
              <a:defRPr/>
            </a:lvl2pPr>
            <a:lvl3pPr marL="914400" lvl="2" indent="0" algn="ctr">
              <a:buClr>
                <a:schemeClr val="folHlink"/>
              </a:buClr>
              <a:buSzTx/>
              <a:buFont typeface="Wingdings 2" panose="05020102010507070707" pitchFamily="18" charset="2"/>
              <a:buNone/>
              <a:defRPr/>
            </a:lvl3pPr>
            <a:lvl4pPr marL="1371600" lvl="3" indent="0" algn="ctr">
              <a:buClr>
                <a:schemeClr val="tx2"/>
              </a:buClr>
              <a:buSzPct val="90000"/>
              <a:buFont typeface="Wingdings 2" panose="05020102010507070707" pitchFamily="18" charset="2"/>
              <a:buNone/>
              <a:defRPr/>
            </a:lvl4pPr>
            <a:lvl5pPr marL="1828800" lvl="4" indent="0" algn="ctr">
              <a:buClr>
                <a:schemeClr val="folHlink"/>
              </a:buClr>
              <a:buSzTx/>
              <a:buFont typeface="Wingdings 2" panose="05020102010507070707" pitchFamily="18" charset="2"/>
              <a:buNone/>
              <a:defRPr/>
            </a:lvl5pPr>
          </a:lstStyle>
          <a:p>
            <a:pPr lvl="0"/>
            <a:r>
              <a:rPr lang="zh-CN" altLang="en-US" dirty="0"/>
              <a:t>单击此处编辑母版副标题样式</a:t>
            </a:r>
            <a:endParaRPr lang="zh-CN" altLang="en-US" dirty="0"/>
          </a:p>
        </p:txBody>
      </p:sp>
      <p:sp>
        <p:nvSpPr>
          <p:cNvPr id="475140" name="日期占位符 475139"/>
          <p:cNvSpPr>
            <a:spLocks noGrp="1"/>
          </p:cNvSpPr>
          <p:nvPr>
            <p:ph type="dt" sz="half" idx="2"/>
          </p:nvPr>
        </p:nvSpPr>
        <p:spPr>
          <a:xfrm>
            <a:off x="301625" y="6172200"/>
            <a:ext cx="2289175" cy="476250"/>
          </a:xfrm>
          <a:prstGeom prst="rect">
            <a:avLst/>
          </a:prstGeom>
          <a:noFill/>
          <a:ln w="9525">
            <a:noFill/>
          </a:ln>
        </p:spPr>
        <p:txBody>
          <a:bodyPr anchor="t" anchorCtr="0"/>
          <a:lstStyle>
            <a:lvl1pPr>
              <a:defRPr sz="1400"/>
            </a:lvl1pPr>
          </a:lstStyle>
          <a:p>
            <a:pPr eaLnBrk="1" hangingPunct="1"/>
            <a:endParaRPr lang="zh-CN" altLang="en-US" dirty="0"/>
          </a:p>
        </p:txBody>
      </p:sp>
      <p:sp>
        <p:nvSpPr>
          <p:cNvPr id="475141" name="页脚占位符 475140"/>
          <p:cNvSpPr>
            <a:spLocks noGrp="1"/>
          </p:cNvSpPr>
          <p:nvPr>
            <p:ph type="ftr" sz="quarter" idx="3"/>
          </p:nvPr>
        </p:nvSpPr>
        <p:spPr>
          <a:xfrm>
            <a:off x="3124200" y="6172200"/>
            <a:ext cx="2895600" cy="476250"/>
          </a:xfrm>
          <a:prstGeom prst="rect">
            <a:avLst/>
          </a:prstGeom>
          <a:noFill/>
          <a:ln w="9525">
            <a:noFill/>
          </a:ln>
        </p:spPr>
        <p:txBody>
          <a:bodyPr anchor="t" anchorCtr="0"/>
          <a:lstStyle>
            <a:lvl1pPr algn="ctr">
              <a:defRPr sz="1400"/>
            </a:lvl1pPr>
          </a:lstStyle>
          <a:p>
            <a:pPr eaLnBrk="1" hangingPunct="1"/>
            <a:endParaRPr lang="zh-CN" altLang="en-US" dirty="0"/>
          </a:p>
        </p:txBody>
      </p:sp>
      <p:sp>
        <p:nvSpPr>
          <p:cNvPr id="475142" name="灯片编号占位符 475141"/>
          <p:cNvSpPr>
            <a:spLocks noGrp="1"/>
          </p:cNvSpPr>
          <p:nvPr>
            <p:ph type="sldNum" sz="quarter" idx="4"/>
          </p:nvPr>
        </p:nvSpPr>
        <p:spPr>
          <a:xfrm>
            <a:off x="6553200" y="6172200"/>
            <a:ext cx="2289175" cy="476250"/>
          </a:xfrm>
          <a:prstGeom prst="rect">
            <a:avLst/>
          </a:prstGeom>
          <a:noFill/>
          <a:ln w="9525">
            <a:noFill/>
          </a:ln>
        </p:spPr>
        <p:txBody>
          <a:bodyPr anchor="t" anchorCtr="0"/>
          <a:lstStyle>
            <a:lvl1pPr algn="r">
              <a:defRPr sz="1400"/>
            </a:lvl1pPr>
          </a:lstStyle>
          <a:p>
            <a:pPr eaLnBrk="1" hangingPunct="1"/>
            <a:fld id="{9A0DB2DC-4C9A-4742-B13C-FB6460FD3503}" type="slidenum">
              <a:rPr lang="zh-CN" altLang="en-US" dirty="0"/>
            </a:fld>
            <a:endParaRPr lang="zh-CN" alt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228600"/>
            <a:ext cx="2135188" cy="5870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228600"/>
            <a:ext cx="6281784" cy="58705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1625" y="1600200"/>
            <a:ext cx="4184968" cy="44989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7408" y="1600200"/>
            <a:ext cx="4184968" cy="44989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endParaRPr lang="zh-CN" altLang="en-US" dirty="0"/>
          </a:p>
        </p:txBody>
      </p:sp>
      <p:sp>
        <p:nvSpPr>
          <p:cNvPr id="8" name="页脚占位符 7"/>
          <p:cNvSpPr>
            <a:spLocks noGrp="1"/>
          </p:cNvSpPr>
          <p:nvPr>
            <p:ph type="ftr" sz="quarter" idx="11"/>
          </p:nvPr>
        </p:nvSpPr>
        <p:spPr/>
        <p:txBody>
          <a:bodyPr/>
          <a:lstStyle/>
          <a:p>
            <a:pPr lvl="0" eaLnBrk="1" hangingPunct="1"/>
            <a:endParaRPr lang="zh-CN" altLang="en-US" dirty="0"/>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endParaRPr lang="zh-CN" altLang="en-US" dirty="0"/>
          </a:p>
        </p:txBody>
      </p:sp>
      <p:sp>
        <p:nvSpPr>
          <p:cNvPr id="4" name="页脚占位符 3"/>
          <p:cNvSpPr>
            <a:spLocks noGrp="1"/>
          </p:cNvSpPr>
          <p:nvPr>
            <p:ph type="ftr" sz="quarter" idx="11"/>
          </p:nvPr>
        </p:nvSpPr>
        <p:spPr/>
        <p:txBody>
          <a:bodyPr/>
          <a:lstStyle/>
          <a:p>
            <a:pPr lvl="0" eaLnBrk="1" hangingPunct="1"/>
            <a:endParaRPr lang="zh-CN" altLang="en-US" dirty="0"/>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fld id="{BB962C8B-B14F-4D97-AF65-F5344CB8AC3E}" type="datetime1">
              <a:rPr lang="zh-CN" altLang="en-US" dirty="0"/>
            </a:fld>
            <a:endParaRPr lang="zh-CN" altLang="en-US" dirty="0"/>
          </a:p>
        </p:txBody>
      </p:sp>
      <p:sp>
        <p:nvSpPr>
          <p:cNvPr id="3" name="页脚占位符 2"/>
          <p:cNvSpPr>
            <a:spLocks noGrp="1"/>
          </p:cNvSpPr>
          <p:nvPr>
            <p:ph type="ftr" sz="quarter" idx="11"/>
          </p:nvPr>
        </p:nvSpPr>
        <p:spPr/>
        <p:txBody>
          <a:bodyPr/>
          <a:lstStyle/>
          <a:p>
            <a:pPr lvl="0" eaLnBrk="1" hangingPunct="1"/>
            <a:endParaRPr lang="zh-CN" altLang="en-US" dirty="0"/>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474114" name="标题 474113"/>
          <p:cNvSpPr>
            <a:spLocks noGrp="1" noRot="1"/>
          </p:cNvSpPr>
          <p:nvPr>
            <p:ph type="title"/>
          </p:nvPr>
        </p:nvSpPr>
        <p:spPr>
          <a:xfrm>
            <a:off x="301625" y="228600"/>
            <a:ext cx="854075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474115" name="文本占位符 474114"/>
          <p:cNvSpPr>
            <a:spLocks noGrp="1" noRot="1"/>
          </p:cNvSpPr>
          <p:nvPr>
            <p:ph type="body" idx="1"/>
          </p:nvPr>
        </p:nvSpPr>
        <p:spPr>
          <a:xfrm>
            <a:off x="301625" y="1600200"/>
            <a:ext cx="8540750" cy="44989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74116" name="日期占位符 474115"/>
          <p:cNvSpPr>
            <a:spLocks noGrp="1"/>
          </p:cNvSpPr>
          <p:nvPr>
            <p:ph type="dt" sz="half" idx="2"/>
          </p:nvPr>
        </p:nvSpPr>
        <p:spPr>
          <a:xfrm>
            <a:off x="301625" y="6245225"/>
            <a:ext cx="2289175" cy="476250"/>
          </a:xfrm>
          <a:prstGeom prst="rect">
            <a:avLst/>
          </a:prstGeom>
          <a:noFill/>
          <a:ln w="9525">
            <a:noFill/>
          </a:ln>
        </p:spPr>
        <p:txBody>
          <a:bodyPr/>
          <a:lstStyle>
            <a:lvl1pPr>
              <a:defRPr sz="1400"/>
            </a:lvl1pPr>
          </a:lstStyle>
          <a:p>
            <a:pPr lvl="0" eaLnBrk="1" hangingPunct="1"/>
            <a:fld id="{BB962C8B-B14F-4D97-AF65-F5344CB8AC3E}" type="datetime1">
              <a:rPr lang="zh-CN" altLang="en-US" dirty="0"/>
            </a:fld>
            <a:endParaRPr lang="zh-CN" altLang="en-US" dirty="0"/>
          </a:p>
        </p:txBody>
      </p:sp>
      <p:sp>
        <p:nvSpPr>
          <p:cNvPr id="474117" name="页脚占位符 474116"/>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eaLnBrk="1" hangingPunct="1"/>
            <a:endParaRPr lang="zh-CN" altLang="en-US" dirty="0"/>
          </a:p>
        </p:txBody>
      </p:sp>
      <p:sp>
        <p:nvSpPr>
          <p:cNvPr id="474118" name="灯片编号占位符 474117"/>
          <p:cNvSpPr>
            <a:spLocks noGrp="1"/>
          </p:cNvSpPr>
          <p:nvPr>
            <p:ph type="sldNum" sz="quarter" idx="4"/>
          </p:nvPr>
        </p:nvSpPr>
        <p:spPr>
          <a:xfrm>
            <a:off x="6553200" y="6245225"/>
            <a:ext cx="2289175" cy="476250"/>
          </a:xfrm>
          <a:prstGeom prst="rect">
            <a:avLst/>
          </a:prstGeom>
          <a:noFill/>
          <a:ln w="9525">
            <a:noFill/>
          </a:ln>
        </p:spPr>
        <p:txBody>
          <a:bodyPr/>
          <a:lstStyle>
            <a:lvl1pPr algn="r">
              <a:defRPr sz="1400"/>
            </a:lvl1pPr>
          </a:lstStyle>
          <a:p>
            <a:pPr lvl="0" eaLnBrk="1" hangingPunct="1"/>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folHlink"/>
        </a:buClr>
        <a:buSzPct val="85000"/>
        <a:buFont typeface="Wingdings 2" panose="05020102010507070707" pitchFamily="18" charset="2"/>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tx2"/>
        </a:buClr>
        <a:buSzPct val="85000"/>
        <a:buFont typeface="Wingdings 2" panose="05020102010507070707" pitchFamily="18" charset="2"/>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Tx/>
        <a:buFont typeface="Wingdings 2" panose="05020102010507070707" pitchFamily="18" charset="2"/>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tx2"/>
        </a:buClr>
        <a:buSzPct val="90000"/>
        <a:buFont typeface="Wingdings 2" panose="05020102010507070707" pitchFamily="18" charset="2"/>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folHlink"/>
        </a:buClr>
        <a:buSzTx/>
        <a:buFont typeface="Wingdings 2" panose="05020102010507070707" pitchFamily="18"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folHlink"/>
        </a:buClr>
        <a:buSzTx/>
        <a:buFont typeface="Wingdings 2" panose="05020102010507070707" pitchFamily="18"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folHlink"/>
        </a:buClr>
        <a:buSzTx/>
        <a:buFont typeface="Wingdings 2" panose="05020102010507070707" pitchFamily="18"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folHlink"/>
        </a:buClr>
        <a:buSzTx/>
        <a:buFont typeface="Wingdings 2" panose="05020102010507070707" pitchFamily="18"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folHlink"/>
        </a:buClr>
        <a:buSzTx/>
        <a:buFont typeface="Wingdings 2" panose="05020102010507070707" pitchFamily="18"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文本框 4099"/>
          <p:cNvSpPr txBox="1"/>
          <p:nvPr/>
        </p:nvSpPr>
        <p:spPr>
          <a:xfrm>
            <a:off x="685800" y="304800"/>
            <a:ext cx="7845425" cy="823913"/>
          </a:xfrm>
          <a:prstGeom prst="rect">
            <a:avLst/>
          </a:prstGeom>
          <a:noFill/>
          <a:ln w="9525">
            <a:noFill/>
          </a:ln>
        </p:spPr>
        <p:txBody>
          <a:bodyPr wrap="none" anchor="t" anchorCtr="0">
            <a:spAutoFit/>
          </a:bodyPr>
          <a:p>
            <a:pPr eaLnBrk="1" hangingPunct="1"/>
            <a:r>
              <a:rPr lang="zh-CN" altLang="en-US" sz="4800" b="1" dirty="0">
                <a:solidFill>
                  <a:srgbClr val="FFFF00"/>
                </a:solidFill>
                <a:effectLst>
                  <a:outerShdw blurRad="38100" dist="38100" dir="2700000">
                    <a:srgbClr val="000000"/>
                  </a:outerShdw>
                </a:effectLst>
                <a:latin typeface="宋体" panose="02010600030101010101" pitchFamily="2" charset="-122"/>
              </a:rPr>
              <a:t>第一章 市场异象与投资行为</a:t>
            </a:r>
            <a:endParaRPr lang="zh-CN" altLang="en-US" sz="4800" b="1" dirty="0">
              <a:solidFill>
                <a:srgbClr val="FFFF00"/>
              </a:solidFill>
              <a:effectLst>
                <a:outerShdw blurRad="38100" dist="38100" dir="2700000">
                  <a:srgbClr val="000000"/>
                </a:outerShdw>
              </a:effectLst>
              <a:latin typeface="宋体" panose="02010600030101010101" pitchFamily="2" charset="-122"/>
            </a:endParaRPr>
          </a:p>
        </p:txBody>
      </p:sp>
      <p:sp>
        <p:nvSpPr>
          <p:cNvPr id="4101" name="文本框 4100"/>
          <p:cNvSpPr txBox="1"/>
          <p:nvPr/>
        </p:nvSpPr>
        <p:spPr>
          <a:xfrm>
            <a:off x="304800" y="1676400"/>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4102" name="文本框 4101"/>
          <p:cNvSpPr txBox="1"/>
          <p:nvPr/>
        </p:nvSpPr>
        <p:spPr>
          <a:xfrm>
            <a:off x="381000" y="2867025"/>
            <a:ext cx="8343900" cy="2041525"/>
          </a:xfrm>
          <a:prstGeom prst="rect">
            <a:avLst/>
          </a:prstGeom>
          <a:noFill/>
          <a:ln w="9525">
            <a:noFill/>
          </a:ln>
        </p:spPr>
        <p:txBody>
          <a:bodyPr wrap="none" anchor="t" anchorCtr="0">
            <a:spAutoFit/>
          </a:bodyPr>
          <a:p>
            <a:pPr marL="342900" indent="-342900" eaLnBrk="1" hangingPunct="1"/>
            <a:r>
              <a:rPr lang="en-US" altLang="zh-CN" sz="3200" b="1" dirty="0">
                <a:solidFill>
                  <a:srgbClr val="FFFF00"/>
                </a:solidFill>
                <a:effectLst>
                  <a:outerShdw blurRad="38100" dist="38100" dir="2700000">
                    <a:srgbClr val="000000"/>
                  </a:outerShdw>
                </a:effectLst>
                <a:latin typeface="Verdana" panose="020B0604030504040204" pitchFamily="34" charset="0"/>
              </a:rPr>
              <a:t>◆</a:t>
            </a:r>
            <a:r>
              <a:rPr lang="zh-CN" altLang="en-US" sz="3200" b="1" dirty="0">
                <a:solidFill>
                  <a:srgbClr val="FFFF00"/>
                </a:solidFill>
                <a:effectLst>
                  <a:outerShdw blurRad="38100" dist="38100" dir="2700000">
                    <a:srgbClr val="000000"/>
                  </a:outerShdw>
                </a:effectLst>
              </a:rPr>
              <a:t>了解“理性人”假设的由来与内涵。</a:t>
            </a:r>
            <a:endParaRPr lang="zh-CN" altLang="en-US" sz="3200" b="1" dirty="0">
              <a:solidFill>
                <a:srgbClr val="FFFF00"/>
              </a:solidFill>
              <a:effectLst>
                <a:outerShdw blurRad="38100" dist="38100" dir="2700000">
                  <a:srgbClr val="000000"/>
                </a:outerShdw>
              </a:effectLst>
            </a:endParaRPr>
          </a:p>
          <a:p>
            <a:pPr marL="342900" indent="-342900" eaLnBrk="1" hangingPunct="1"/>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rPr>
              <a:t>掌握有效市场假说及其对有效市场的分类。</a:t>
            </a:r>
            <a:endParaRPr lang="zh-CN" altLang="en-US" sz="3200" b="1" dirty="0">
              <a:solidFill>
                <a:srgbClr val="FFFF00"/>
              </a:solidFill>
              <a:effectLst>
                <a:outerShdw blurRad="38100" dist="38100" dir="2700000">
                  <a:srgbClr val="000000"/>
                </a:outerShdw>
              </a:effectLst>
            </a:endParaRPr>
          </a:p>
          <a:p>
            <a:pPr marL="342900" indent="-342900" eaLnBrk="1" hangingPunct="1"/>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rPr>
              <a:t>了解投资行为学的学科背景。</a:t>
            </a:r>
            <a:endParaRPr lang="zh-CN" altLang="en-US" sz="3200" b="1" dirty="0">
              <a:solidFill>
                <a:srgbClr val="FFFF00"/>
              </a:solidFill>
              <a:effectLst>
                <a:outerShdw blurRad="38100" dist="38100" dir="2700000">
                  <a:srgbClr val="000000"/>
                </a:outerShdw>
              </a:effectLst>
            </a:endParaRPr>
          </a:p>
          <a:p>
            <a:pPr marL="342900" indent="-342900" eaLnBrk="1" hangingPunct="1"/>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rPr>
              <a:t>掌握有限理性的内涵。</a:t>
            </a:r>
            <a:endParaRPr lang="zh-CN" altLang="en-US" sz="3200" b="1" dirty="0">
              <a:solidFill>
                <a:srgbClr val="FFFF00"/>
              </a:solidFill>
              <a:effectLst>
                <a:outerShdw blurRad="38100" dist="38100" dir="2700000">
                  <a:srgbClr val="000000"/>
                </a:outerShdw>
              </a:effectLst>
              <a:latin typeface="Verdana" panose="020B060403050404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p:cTn id="7" dur="1000" fill="hold"/>
                                        <p:tgtEl>
                                          <p:spTgt spid="4100"/>
                                        </p:tgtEl>
                                        <p:attrNameLst>
                                          <p:attrName>ppt_w</p:attrName>
                                        </p:attrNameLst>
                                      </p:cBhvr>
                                      <p:tavLst>
                                        <p:tav tm="0">
                                          <p:val>
                                            <p:fltVal val="0.000000"/>
                                          </p:val>
                                        </p:tav>
                                        <p:tav tm="100000">
                                          <p:val>
                                            <p:strVal val="#ppt_w"/>
                                          </p:val>
                                        </p:tav>
                                      </p:tavLst>
                                    </p:anim>
                                    <p:anim calcmode="lin" valueType="num">
                                      <p:cBhvr>
                                        <p:cTn id="8" dur="1000" fill="hold"/>
                                        <p:tgtEl>
                                          <p:spTgt spid="4100"/>
                                        </p:tgtEl>
                                        <p:attrNameLst>
                                          <p:attrName>ppt_h</p:attrName>
                                        </p:attrNameLst>
                                      </p:cBhvr>
                                      <p:tavLst>
                                        <p:tav tm="0">
                                          <p:val>
                                            <p:fltVal val="0.000000"/>
                                          </p:val>
                                        </p:tav>
                                        <p:tav tm="100000">
                                          <p:val>
                                            <p:strVal val="#ppt_h"/>
                                          </p:val>
                                        </p:tav>
                                      </p:tavLst>
                                    </p:anim>
                                    <p:anim calcmode="lin" valueType="num">
                                      <p:cBhvr>
                                        <p:cTn id="9" dur="1000" fill="hold"/>
                                        <p:tgtEl>
                                          <p:spTgt spid="4100"/>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4100"/>
                                        </p:tgtEl>
                                        <p:attrNameLst>
                                          <p:attrName>ppt_y</p:attrName>
                                        </p:attrNameLst>
                                      </p:cBhvr>
                                      <p:tavLst>
                                        <p:tav tm="0" fmla="#ppt_y+(sin(-2*pi*(1-$))*-#ppt_x+cos(-2*pi*(1-$))*(1-#ppt_y))*(1-$)">
                                          <p:val>
                                            <p:fltVal val="0.000000"/>
                                          </p:val>
                                        </p:tav>
                                        <p:tav tm="100000">
                                          <p:val>
                                            <p:fltVal val="1.000000"/>
                                          </p:val>
                                        </p:tav>
                                      </p:tavLst>
                                    </p:anim>
                                  </p:childTnLst>
                                </p:cTn>
                              </p:par>
                            </p:childTnLst>
                          </p:cTn>
                        </p:par>
                        <p:par>
                          <p:cTn id="11" fill="hold">
                            <p:stCondLst>
                              <p:cond delay="1000"/>
                            </p:stCondLst>
                            <p:childTnLst>
                              <p:par>
                                <p:cTn id="12" presetID="23" presetClass="entr" presetSubtype="16" fill="hold" grpId="0" nodeType="afterEffect">
                                  <p:stCondLst>
                                    <p:cond delay="0"/>
                                  </p:stCondLst>
                                  <p:childTnLst>
                                    <p:set>
                                      <p:cBhvr>
                                        <p:cTn id="13" dur="1" fill="hold">
                                          <p:stCondLst>
                                            <p:cond delay="0"/>
                                          </p:stCondLst>
                                        </p:cTn>
                                        <p:tgtEl>
                                          <p:spTgt spid="4101"/>
                                        </p:tgtEl>
                                        <p:attrNameLst>
                                          <p:attrName>style.visibility</p:attrName>
                                        </p:attrNameLst>
                                      </p:cBhvr>
                                      <p:to>
                                        <p:strVal val="visible"/>
                                      </p:to>
                                    </p:set>
                                    <p:anim calcmode="lin" valueType="num">
                                      <p:cBhvr>
                                        <p:cTn id="14" dur="500" fill="hold"/>
                                        <p:tgtEl>
                                          <p:spTgt spid="4101"/>
                                        </p:tgtEl>
                                        <p:attrNameLst>
                                          <p:attrName>ppt_w</p:attrName>
                                        </p:attrNameLst>
                                      </p:cBhvr>
                                      <p:tavLst>
                                        <p:tav tm="0">
                                          <p:val>
                                            <p:fltVal val="0.000000"/>
                                          </p:val>
                                        </p:tav>
                                        <p:tav tm="100000">
                                          <p:val>
                                            <p:strVal val="#ppt_w"/>
                                          </p:val>
                                        </p:tav>
                                      </p:tavLst>
                                    </p:anim>
                                    <p:anim calcmode="lin" valueType="num">
                                      <p:cBhvr>
                                        <p:cTn id="15" dur="500" fill="hold"/>
                                        <p:tgtEl>
                                          <p:spTgt spid="4101"/>
                                        </p:tgtEl>
                                        <p:attrNameLst>
                                          <p:attrName>ppt_h</p:attrName>
                                        </p:attrNameLst>
                                      </p:cBhvr>
                                      <p:tavLst>
                                        <p:tav tm="0">
                                          <p:val>
                                            <p:fltVal val="0.000000"/>
                                          </p:val>
                                        </p:tav>
                                        <p:tav tm="100000">
                                          <p:val>
                                            <p:strVal val="#ppt_h"/>
                                          </p:val>
                                        </p:tav>
                                      </p:tavLst>
                                    </p:anim>
                                  </p:childTnLst>
                                </p:cTn>
                              </p:par>
                            </p:childTnLst>
                          </p:cTn>
                        </p:par>
                        <p:par>
                          <p:cTn id="16" fill="hold">
                            <p:stCondLst>
                              <p:cond delay="15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4102"/>
                                        </p:tgtEl>
                                        <p:attrNameLst>
                                          <p:attrName>style.visibility</p:attrName>
                                        </p:attrNameLst>
                                      </p:cBhvr>
                                      <p:to>
                                        <p:strVal val="visible"/>
                                      </p:to>
                                    </p:set>
                                    <p:anim calcmode="lin" valueType="num">
                                      <p:cBhvr>
                                        <p:cTn id="19" dur="500" fill="hold"/>
                                        <p:tgtEl>
                                          <p:spTgt spid="4102"/>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4102"/>
                                        </p:tgtEl>
                                        <p:attrNameLst>
                                          <p:attrName>ppt_y</p:attrName>
                                        </p:attrNameLst>
                                      </p:cBhvr>
                                      <p:tavLst>
                                        <p:tav tm="0">
                                          <p:val>
                                            <p:strVal val="#ppt_y"/>
                                          </p:val>
                                        </p:tav>
                                        <p:tav tm="100000">
                                          <p:val>
                                            <p:strVal val="#ppt_y"/>
                                          </p:val>
                                        </p:tav>
                                      </p:tavLst>
                                    </p:anim>
                                    <p:anim calcmode="lin" valueType="num">
                                      <p:cBhvr>
                                        <p:cTn id="21" dur="500" fill="hold"/>
                                        <p:tgtEl>
                                          <p:spTgt spid="4102"/>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4102"/>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p:bldP spid="410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6" name="文本框 13315"/>
          <p:cNvSpPr txBox="1"/>
          <p:nvPr/>
        </p:nvSpPr>
        <p:spPr>
          <a:xfrm>
            <a:off x="304800" y="381000"/>
            <a:ext cx="8458200" cy="6134100"/>
          </a:xfrm>
          <a:prstGeom prst="rect">
            <a:avLst/>
          </a:prstGeom>
          <a:noFill/>
          <a:ln w="9525">
            <a:noFill/>
          </a:ln>
        </p:spPr>
        <p:txBody>
          <a:bodyPr>
            <a:spAutoFit/>
          </a:bodyPr>
          <a:p>
            <a:pPr eaLnBrk="1" hangingPunct="1"/>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、“理性人假设”的非合理性。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、“非理性投资者投资决策相互冲抵”假设的非合理性。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600" b="1">
                <a:solidFill>
                  <a:srgbClr val="FFFF00"/>
                </a:solidFill>
                <a:effectLst>
                  <a:outerShdw blurRad="38100" dist="38100" dir="2700000">
                    <a:srgbClr val="000000"/>
                  </a:outerShdw>
                </a:effectLst>
                <a:latin typeface="宋体" panose="02010600030101010101" pitchFamily="2" charset="-122"/>
              </a:rPr>
              <a:t>3</a:t>
            </a:r>
            <a:r>
              <a:rPr lang="zh-CN" altLang="en-US" sz="3600" b="1" dirty="0">
                <a:solidFill>
                  <a:srgbClr val="FFFF00"/>
                </a:solidFill>
                <a:effectLst>
                  <a:outerShdw blurRad="38100" dist="38100" dir="2700000">
                    <a:srgbClr val="000000"/>
                  </a:outerShdw>
                </a:effectLst>
                <a:latin typeface="宋体" panose="02010600030101010101" pitchFamily="2" charset="-122"/>
              </a:rPr>
              <a:t>、“套利者纠正市场偏差”假设的非合理性。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    总之，上述分析结果对于有效市场假说中最为关键的的三个基本理论假设提出了挑战与质疑，伴随着时间的推移，投资行为理论和实践的进展已经在深刻地动摇着有效市场假说在现代投资学领域中的绝对主导地位。</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3316"/>
                                        </p:tgtEl>
                                        <p:attrNameLst>
                                          <p:attrName>style.visibility</p:attrName>
                                        </p:attrNameLst>
                                      </p:cBhvr>
                                      <p:to>
                                        <p:strVal val="visible"/>
                                      </p:to>
                                    </p:set>
                                    <p:anim from="(-#ppt_w/2)" to="(#ppt_x)" calcmode="lin" valueType="num">
                                      <p:cBhvr>
                                        <p:cTn id="7" dur="600" fill="hold">
                                          <p:stCondLst>
                                            <p:cond delay="0"/>
                                          </p:stCondLst>
                                        </p:cTn>
                                        <p:tgtEl>
                                          <p:spTgt spid="13316"/>
                                        </p:tgtEl>
                                        <p:attrNameLst>
                                          <p:attrName>ppt_x</p:attrName>
                                        </p:attrNameLst>
                                      </p:cBhvr>
                                    </p:anim>
                                    <p:anim from="0" to="-1.0" calcmode="lin" valueType="num">
                                      <p:cBhvr>
                                        <p:cTn id="8" dur="200" decel="50000" autoRev="1" fill="hold">
                                          <p:stCondLst>
                                            <p:cond delay="600"/>
                                          </p:stCondLst>
                                        </p:cTn>
                                        <p:tgtEl>
                                          <p:spTgt spid="13316"/>
                                        </p:tgtEl>
                                        <p:attrNameLst>
                                          <p:attrName>xshear</p:attrName>
                                        </p:attrNameLst>
                                      </p:cBhvr>
                                    </p:anim>
                                    <p:animScale>
                                      <p:cBhvr>
                                        <p:cTn id="9" dur="200" decel="100000" autoRev="1" fill="hold">
                                          <p:stCondLst>
                                            <p:cond delay="600"/>
                                          </p:stCondLst>
                                        </p:cTn>
                                        <p:tgtEl>
                                          <p:spTgt spid="13316"/>
                                        </p:tgtEl>
                                      </p:cBhvr>
                                      <p:from x="100000" y="100000"/>
                                      <p:to x="80000" y="100000"/>
                                    </p:animScale>
                                    <p:anim by="(#ppt_h/3+#ppt_w*0.1)" calcmode="lin" valueType="num">
                                      <p:cBhvr additive="sum">
                                        <p:cTn id="10" dur="200" decel="100000" autoRev="1" fill="hold">
                                          <p:stCondLst>
                                            <p:cond delay="600"/>
                                          </p:stCondLst>
                                        </p:cTn>
                                        <p:tgtEl>
                                          <p:spTgt spid="1331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0450" name="文本框 360449"/>
          <p:cNvSpPr txBox="1"/>
          <p:nvPr/>
        </p:nvSpPr>
        <p:spPr>
          <a:xfrm>
            <a:off x="457200" y="304800"/>
            <a:ext cx="8286750" cy="5940425"/>
          </a:xfrm>
          <a:prstGeom prst="rect">
            <a:avLst/>
          </a:prstGeom>
          <a:noFill/>
          <a:ln w="9525">
            <a:noFill/>
          </a:ln>
        </p:spPr>
        <p:txBody>
          <a:bodyPr>
            <a:spAutoFit/>
          </a:bodyPr>
          <a:p>
            <a:pPr eaLnBrk="1" hangingPunct="1"/>
            <a:r>
              <a:rPr lang="en-US" altLang="zh-CN" sz="3200" b="1" dirty="0">
                <a:solidFill>
                  <a:srgbClr val="FFFF00"/>
                </a:solidFill>
                <a:effectLst>
                  <a:outerShdw blurRad="38100" dist="38100" dir="2700000">
                    <a:srgbClr val="000000"/>
                  </a:outerShdw>
                </a:effectLst>
              </a:rPr>
              <a:t>       </a:t>
            </a:r>
            <a:r>
              <a:rPr lang="zh-CN" altLang="en-US" sz="3200" b="1" dirty="0">
                <a:solidFill>
                  <a:srgbClr val="FFFF00"/>
                </a:solidFill>
                <a:effectLst>
                  <a:outerShdw blurRad="38100" dist="38100" dir="2700000">
                    <a:srgbClr val="000000"/>
                  </a:outerShdw>
                </a:effectLst>
              </a:rPr>
              <a:t>在一个没有盖的器皿中，几只跳蚤一起蹦跳着，每一只每一次都跳同样的高度，人们根本不用担心它们会跳出器皿。为什么这些跳蚤会把蹦跳的高度控制得这么如此一致呢？原来这是特殊训练的结果。跳蚤的训练场是一个比表演场地稍低一点的器皿，上面盖了一块玻璃。开始时，这些跳蚤都奋力地跳，拼命地想跳出器皿，结果总是撞到玻璃上。这样经过一段时间以后，即使拿掉玻璃盖，跳蚤也不会跳出去了，因为过去的经历已经使跳蚤的头脑中产生了经验定势这一思维的框定偏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360450"/>
                                        </p:tgtEl>
                                        <p:attrNameLst>
                                          <p:attrName>style.visibility</p:attrName>
                                        </p:attrNameLst>
                                      </p:cBhvr>
                                      <p:to>
                                        <p:strVal val="visible"/>
                                      </p:to>
                                    </p:set>
                                    <p:anim calcmode="discrete" valueType="clr">
                                      <p:cBhvr override="childStyle">
                                        <p:cTn id="7" dur="80"/>
                                        <p:tgtEl>
                                          <p:spTgt spid="3604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60450"/>
                                        </p:tgtEl>
                                        <p:attrNameLst>
                                          <p:attrName>fillcolor</p:attrName>
                                        </p:attrNameLst>
                                      </p:cBhvr>
                                      <p:tavLst>
                                        <p:tav tm="0">
                                          <p:val>
                                            <p:clrVal>
                                              <a:schemeClr val="accent2"/>
                                            </p:clrVal>
                                          </p:val>
                                        </p:tav>
                                        <p:tav tm="50000">
                                          <p:val>
                                            <p:clrVal>
                                              <a:schemeClr val="hlink"/>
                                            </p:clrVal>
                                          </p:val>
                                        </p:tav>
                                      </p:tavLst>
                                    </p:anim>
                                    <p:set>
                                      <p:cBhvr>
                                        <p:cTn id="9" dur="80"/>
                                        <p:tgtEl>
                                          <p:spTgt spid="36045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0"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1474" name="文本框 361473"/>
          <p:cNvSpPr txBox="1"/>
          <p:nvPr/>
        </p:nvSpPr>
        <p:spPr>
          <a:xfrm>
            <a:off x="0" y="228600"/>
            <a:ext cx="9144000" cy="6299200"/>
          </a:xfrm>
          <a:prstGeom prst="rect">
            <a:avLst/>
          </a:prstGeom>
          <a:noFill/>
          <a:ln w="9525">
            <a:noFill/>
          </a:ln>
        </p:spPr>
        <p:txBody>
          <a:bodyPr>
            <a:spAutoFit/>
          </a:bodyPr>
          <a:p>
            <a:pPr algn="ctr"/>
            <a:r>
              <a:rPr lang="zh-CN" altLang="en-US" sz="2400" b="1" dirty="0">
                <a:solidFill>
                  <a:srgbClr val="FFFF00"/>
                </a:solidFill>
                <a:effectLst>
                  <a:outerShdw blurRad="38100" dist="38100" dir="2700000">
                    <a:srgbClr val="000000"/>
                  </a:outerShdw>
                </a:effectLst>
                <a:latin typeface="宋体" panose="02010600030101010101" pitchFamily="2" charset="-122"/>
              </a:rPr>
              <a:t>第一节  框定偏差的行为分析</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一、框定偏差的基本内涵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（一）背景线索对决策判断的影响</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在</a:t>
            </a:r>
            <a:r>
              <a:rPr lang="en-US" altLang="zh-CN" sz="2400" b="1">
                <a:solidFill>
                  <a:srgbClr val="FFFF00"/>
                </a:solidFill>
                <a:effectLst>
                  <a:outerShdw blurRad="38100" dist="38100" dir="2700000">
                    <a:srgbClr val="000000"/>
                  </a:outerShdw>
                </a:effectLst>
                <a:latin typeface="宋体" panose="02010600030101010101" pitchFamily="2" charset="-122"/>
              </a:rPr>
              <a:t>2008</a:t>
            </a:r>
            <a:r>
              <a:rPr lang="zh-CN" altLang="en-US" sz="2400" b="1" dirty="0">
                <a:solidFill>
                  <a:srgbClr val="FFFF00"/>
                </a:solidFill>
                <a:effectLst>
                  <a:outerShdw blurRad="38100" dist="38100" dir="2700000">
                    <a:srgbClr val="000000"/>
                  </a:outerShdw>
                </a:effectLst>
                <a:latin typeface="宋体" panose="02010600030101010101" pitchFamily="2" charset="-122"/>
              </a:rPr>
              <a:t>年北京奥运会上，中国代表团以</a:t>
            </a:r>
            <a:r>
              <a:rPr lang="en-US" altLang="zh-CN" sz="2400" b="1">
                <a:solidFill>
                  <a:srgbClr val="FFFF00"/>
                </a:solidFill>
                <a:effectLst>
                  <a:outerShdw blurRad="38100" dist="38100" dir="2700000">
                    <a:srgbClr val="000000"/>
                  </a:outerShdw>
                </a:effectLst>
                <a:latin typeface="宋体" panose="02010600030101010101" pitchFamily="2" charset="-122"/>
              </a:rPr>
              <a:t>51</a:t>
            </a:r>
            <a:r>
              <a:rPr lang="zh-CN" altLang="en-US" sz="2400" b="1" dirty="0">
                <a:solidFill>
                  <a:srgbClr val="FFFF00"/>
                </a:solidFill>
                <a:effectLst>
                  <a:outerShdw blurRad="38100" dist="38100" dir="2700000">
                    <a:srgbClr val="000000"/>
                  </a:outerShdw>
                </a:effectLst>
                <a:latin typeface="宋体" panose="02010600030101010101" pitchFamily="2" charset="-122"/>
              </a:rPr>
              <a:t>枚金牌荣登金牌榜首，美国则以</a:t>
            </a:r>
            <a:r>
              <a:rPr lang="en-US" altLang="zh-CN" sz="2400" b="1">
                <a:solidFill>
                  <a:srgbClr val="FFFF00"/>
                </a:solidFill>
                <a:effectLst>
                  <a:outerShdw blurRad="38100" dist="38100" dir="2700000">
                    <a:srgbClr val="000000"/>
                  </a:outerShdw>
                </a:effectLst>
                <a:latin typeface="宋体" panose="02010600030101010101" pitchFamily="2" charset="-122"/>
              </a:rPr>
              <a:t>110</a:t>
            </a:r>
            <a:r>
              <a:rPr lang="zh-CN" altLang="en-US" sz="2400" b="1" dirty="0">
                <a:solidFill>
                  <a:srgbClr val="FFFF00"/>
                </a:solidFill>
                <a:effectLst>
                  <a:outerShdw blurRad="38100" dist="38100" dir="2700000">
                    <a:srgbClr val="000000"/>
                  </a:outerShdw>
                </a:effectLst>
                <a:latin typeface="宋体" panose="02010600030101010101" pitchFamily="2" charset="-122"/>
              </a:rPr>
              <a:t>枚奖牌获得奖牌总数第一，由于中国是依据金牌数排序（美国则依据奖牌数排序），因而双方皆大欢喜。可见，背景线索或者说呈现和描述事物的方式是会影响我们的判断的，这就是背景依赖（</a:t>
            </a:r>
            <a:r>
              <a:rPr lang="en-US" altLang="zh-CN" sz="2400" b="1">
                <a:solidFill>
                  <a:srgbClr val="FFFF00"/>
                </a:solidFill>
                <a:effectLst>
                  <a:outerShdw blurRad="38100" dist="38100" dir="2700000">
                    <a:srgbClr val="000000"/>
                  </a:outerShdw>
                </a:effectLst>
                <a:latin typeface="宋体" panose="02010600030101010101" pitchFamily="2" charset="-122"/>
              </a:rPr>
              <a:t>Context Dependence</a:t>
            </a:r>
            <a:r>
              <a:rPr lang="zh-CN" altLang="en-US" sz="2400" b="1" dirty="0">
                <a:solidFill>
                  <a:srgbClr val="FFFF00"/>
                </a:solidFill>
                <a:effectLst>
                  <a:outerShdw blurRad="38100" dist="38100" dir="2700000">
                    <a:srgbClr val="000000"/>
                  </a:outerShdw>
                </a:effectLst>
                <a:latin typeface="宋体" panose="02010600030101010101" pitchFamily="2" charset="-122"/>
              </a:rPr>
              <a:t>），即决策者并不是孤立地知觉和记忆，他们会根据过去的经验以及素材发生的背景解释信息。在一种情形下，一个刺激物以一种方式被感知，而在另一种情形下，同样的刺激物，可能产生非常不同的感知。具体来讲背景包括：（</a:t>
            </a:r>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）事情发生前人们的想法；（</a:t>
            </a:r>
            <a:r>
              <a:rPr lang="en-US" altLang="zh-CN" sz="2400" b="1">
                <a:solidFill>
                  <a:srgbClr val="FFFF00"/>
                </a:solidFill>
                <a:effectLst>
                  <a:outerShdw blurRad="38100" dist="38100" dir="2700000">
                    <a:srgbClr val="000000"/>
                  </a:outerShdw>
                </a:effectLst>
                <a:latin typeface="宋体" panose="02010600030101010101" pitchFamily="2" charset="-122"/>
              </a:rPr>
              <a:t>2</a:t>
            </a:r>
            <a:r>
              <a:rPr lang="zh-CN" altLang="en-US" sz="2400" b="1" dirty="0">
                <a:solidFill>
                  <a:srgbClr val="FFFF00"/>
                </a:solidFill>
                <a:effectLst>
                  <a:outerShdw blurRad="38100" dist="38100" dir="2700000">
                    <a:srgbClr val="000000"/>
                  </a:outerShdw>
                </a:effectLst>
                <a:latin typeface="宋体" panose="02010600030101010101" pitchFamily="2" charset="-122"/>
              </a:rPr>
              <a:t>）信息呈现的顺序和方式；（</a:t>
            </a:r>
            <a:r>
              <a:rPr lang="en-US" altLang="zh-CN" sz="2400" b="1">
                <a:solidFill>
                  <a:srgbClr val="FFFF00"/>
                </a:solidFill>
                <a:effectLst>
                  <a:outerShdw blurRad="38100" dist="38100" dir="2700000">
                    <a:srgbClr val="000000"/>
                  </a:outerShdw>
                </a:effectLst>
                <a:latin typeface="宋体" panose="02010600030101010101" pitchFamily="2" charset="-122"/>
              </a:rPr>
              <a:t>3</a:t>
            </a:r>
            <a:r>
              <a:rPr lang="zh-CN" altLang="en-US" sz="2400" b="1" dirty="0">
                <a:solidFill>
                  <a:srgbClr val="FFFF00"/>
                </a:solidFill>
                <a:effectLst>
                  <a:outerShdw blurRad="38100" dist="38100" dir="2700000">
                    <a:srgbClr val="000000"/>
                  </a:outerShdw>
                </a:effectLst>
                <a:latin typeface="宋体" panose="02010600030101010101" pitchFamily="2" charset="-122"/>
              </a:rPr>
              <a:t>）问题的表述方式；（</a:t>
            </a:r>
            <a:r>
              <a:rPr lang="en-US" altLang="zh-CN" sz="2400" b="1">
                <a:solidFill>
                  <a:srgbClr val="FFFF00"/>
                </a:solidFill>
                <a:effectLst>
                  <a:outerShdw blurRad="38100" dist="38100" dir="2700000">
                    <a:srgbClr val="000000"/>
                  </a:outerShdw>
                </a:effectLst>
                <a:latin typeface="宋体" panose="02010600030101010101" pitchFamily="2" charset="-122"/>
              </a:rPr>
              <a:t>4</a:t>
            </a:r>
            <a:r>
              <a:rPr lang="zh-CN" altLang="en-US" sz="2400" b="1" dirty="0">
                <a:solidFill>
                  <a:srgbClr val="FFFF00"/>
                </a:solidFill>
                <a:effectLst>
                  <a:outerShdw blurRad="38100" dist="38100" dir="2700000">
                    <a:srgbClr val="000000"/>
                  </a:outerShdw>
                </a:effectLst>
                <a:latin typeface="宋体" panose="02010600030101010101" pitchFamily="2" charset="-122"/>
              </a:rPr>
              <a:t>）不同方案的比较。</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（二）框定偏差的实验研究</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人们在对不确定事件进行认知与判断时往往使用特定的参照系，即存在着对背景的依赖。那么我们可以说，事物的表面形式会影响人们对事物本质的认识。</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61474">
                                            <p:txEl>
                                              <p:charRg st="0" end="15"/>
                                            </p:txEl>
                                          </p:spTgt>
                                        </p:tgtEl>
                                        <p:attrNameLst>
                                          <p:attrName>style.visibility</p:attrName>
                                        </p:attrNameLst>
                                      </p:cBhvr>
                                      <p:to>
                                        <p:strVal val="visible"/>
                                      </p:to>
                                    </p:set>
                                    <p:anim calcmode="lin" valueType="num">
                                      <p:cBhvr additive="base">
                                        <p:cTn id="7" dur="500" fill="hold"/>
                                        <p:tgtEl>
                                          <p:spTgt spid="361474">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1474">
                                            <p:txEl>
                                              <p:charRg st="0" end="1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61474">
                                            <p:txEl>
                                              <p:charRg st="15" end="27"/>
                                            </p:txEl>
                                          </p:spTgt>
                                        </p:tgtEl>
                                        <p:attrNameLst>
                                          <p:attrName>style.visibility</p:attrName>
                                        </p:attrNameLst>
                                      </p:cBhvr>
                                      <p:to>
                                        <p:strVal val="visible"/>
                                      </p:to>
                                    </p:set>
                                    <p:anim calcmode="lin" valueType="num">
                                      <p:cBhvr additive="base">
                                        <p:cTn id="12" dur="500" fill="hold"/>
                                        <p:tgtEl>
                                          <p:spTgt spid="361474">
                                            <p:txEl>
                                              <p:charRg st="15" end="27"/>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61474">
                                            <p:txEl>
                                              <p:charRg st="15" end="27"/>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61474">
                                            <p:txEl>
                                              <p:charRg st="27" end="43"/>
                                            </p:txEl>
                                          </p:spTgt>
                                        </p:tgtEl>
                                        <p:attrNameLst>
                                          <p:attrName>style.visibility</p:attrName>
                                        </p:attrNameLst>
                                      </p:cBhvr>
                                      <p:to>
                                        <p:strVal val="visible"/>
                                      </p:to>
                                    </p:set>
                                    <p:anim calcmode="lin" valueType="num">
                                      <p:cBhvr additive="base">
                                        <p:cTn id="17" dur="500" fill="hold"/>
                                        <p:tgtEl>
                                          <p:spTgt spid="361474">
                                            <p:txEl>
                                              <p:charRg st="27" end="4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61474">
                                            <p:txEl>
                                              <p:charRg st="27" end="4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61474">
                                            <p:txEl>
                                              <p:charRg st="43" end="339"/>
                                            </p:txEl>
                                          </p:spTgt>
                                        </p:tgtEl>
                                        <p:attrNameLst>
                                          <p:attrName>style.visibility</p:attrName>
                                        </p:attrNameLst>
                                      </p:cBhvr>
                                      <p:to>
                                        <p:strVal val="visible"/>
                                      </p:to>
                                    </p:set>
                                    <p:anim calcmode="lin" valueType="num">
                                      <p:cBhvr additive="base">
                                        <p:cTn id="22" dur="500" fill="hold"/>
                                        <p:tgtEl>
                                          <p:spTgt spid="361474">
                                            <p:txEl>
                                              <p:charRg st="43" end="339"/>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61474">
                                            <p:txEl>
                                              <p:charRg st="43" end="339"/>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361474">
                                            <p:txEl>
                                              <p:charRg st="339" end="352"/>
                                            </p:txEl>
                                          </p:spTgt>
                                        </p:tgtEl>
                                        <p:attrNameLst>
                                          <p:attrName>style.visibility</p:attrName>
                                        </p:attrNameLst>
                                      </p:cBhvr>
                                      <p:to>
                                        <p:strVal val="visible"/>
                                      </p:to>
                                    </p:set>
                                    <p:anim calcmode="lin" valueType="num">
                                      <p:cBhvr additive="base">
                                        <p:cTn id="27" dur="500" fill="hold"/>
                                        <p:tgtEl>
                                          <p:spTgt spid="361474">
                                            <p:txEl>
                                              <p:charRg st="339" end="35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61474">
                                            <p:txEl>
                                              <p:charRg st="339" end="352"/>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361474">
                                            <p:txEl>
                                              <p:charRg st="352" end="425"/>
                                            </p:txEl>
                                          </p:spTgt>
                                        </p:tgtEl>
                                        <p:attrNameLst>
                                          <p:attrName>style.visibility</p:attrName>
                                        </p:attrNameLst>
                                      </p:cBhvr>
                                      <p:to>
                                        <p:strVal val="visible"/>
                                      </p:to>
                                    </p:set>
                                    <p:anim calcmode="lin" valueType="num">
                                      <p:cBhvr additive="base">
                                        <p:cTn id="32" dur="500" fill="hold"/>
                                        <p:tgtEl>
                                          <p:spTgt spid="361474">
                                            <p:txEl>
                                              <p:charRg st="352" end="42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61474">
                                            <p:txEl>
                                              <p:charRg st="352" end="42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2498" name="文本框 362497"/>
          <p:cNvSpPr txBox="1"/>
          <p:nvPr/>
        </p:nvSpPr>
        <p:spPr>
          <a:xfrm>
            <a:off x="0" y="457200"/>
            <a:ext cx="9144000" cy="5643563"/>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二、框定偏差的理论分析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（一）框定偏差违背了“恒定性”原则和“优势性”原则</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投资者因对情景和问题的陈述与表达不同而有不同的决策。显然，框定偏差说明了，人们在判断与决策中违背了预期效用理论中的“恒定性”原则和“优势性”原则。</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．框定偏差对恒定性的违背</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．框定偏差对优势性的违背</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（二）框定偏差的分类</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框架偏差的实验较为丰富，这里，我们根据</a:t>
            </a:r>
            <a:r>
              <a:rPr lang="en-US" altLang="zh-CN" sz="2800" b="1" err="1">
                <a:solidFill>
                  <a:srgbClr val="FFFF00"/>
                </a:solidFill>
                <a:effectLst>
                  <a:outerShdw blurRad="38100" dist="38100" dir="2700000">
                    <a:srgbClr val="000000"/>
                  </a:outerShdw>
                </a:effectLst>
                <a:latin typeface="宋体" panose="02010600030101010101" pitchFamily="2" charset="-122"/>
              </a:rPr>
              <a:t>Kahneman</a:t>
            </a:r>
            <a:r>
              <a:rPr lang="zh-CN" altLang="en-US" sz="2800" b="1" dirty="0">
                <a:solidFill>
                  <a:srgbClr val="FFFF00"/>
                </a:solidFill>
                <a:effectLst>
                  <a:outerShdw blurRad="38100" dist="38100" dir="2700000">
                    <a:srgbClr val="000000"/>
                  </a:outerShdw>
                </a:effectLst>
                <a:latin typeface="宋体" panose="02010600030101010101" pitchFamily="2" charset="-122"/>
              </a:rPr>
              <a:t>和</a:t>
            </a:r>
            <a:r>
              <a:rPr lang="en-US" altLang="zh-CN" sz="2800" b="1" err="1">
                <a:solidFill>
                  <a:srgbClr val="FFFF00"/>
                </a:solidFill>
                <a:effectLst>
                  <a:outerShdw blurRad="38100" dist="38100" dir="2700000">
                    <a:srgbClr val="000000"/>
                  </a:outerShdw>
                </a:effectLst>
                <a:latin typeface="宋体" panose="02010600030101010101" pitchFamily="2" charset="-122"/>
              </a:rPr>
              <a:t>Tversky</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1979</a:t>
            </a:r>
            <a:r>
              <a:rPr lang="zh-CN" altLang="en-US" sz="2800" b="1" dirty="0">
                <a:solidFill>
                  <a:srgbClr val="FFFF00"/>
                </a:solidFill>
                <a:effectLst>
                  <a:outerShdw blurRad="38100" dist="38100" dir="2700000">
                    <a:srgbClr val="000000"/>
                  </a:outerShdw>
                </a:effectLst>
                <a:latin typeface="宋体" panose="02010600030101010101" pitchFamily="2" charset="-122"/>
              </a:rPr>
              <a:t>）的研究结果，将框定偏差分为两大类：基于分阶段的框定偏差和基于结果表述的框定偏差。 </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．基于分阶段的框定偏差</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．基于结果表述的框定偏差</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62498"/>
                                        </p:tgtEl>
                                        <p:attrNameLst>
                                          <p:attrName>style.visibility</p:attrName>
                                        </p:attrNameLst>
                                      </p:cBhvr>
                                      <p:to>
                                        <p:strVal val="visible"/>
                                      </p:to>
                                    </p:set>
                                    <p:anim calcmode="lin" valueType="num">
                                      <p:cBhvr>
                                        <p:cTn id="7" dur="500" fill="hold"/>
                                        <p:tgtEl>
                                          <p:spTgt spid="36249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62498"/>
                                        </p:tgtEl>
                                        <p:attrNameLst>
                                          <p:attrName>ppt_y</p:attrName>
                                        </p:attrNameLst>
                                      </p:cBhvr>
                                      <p:tavLst>
                                        <p:tav tm="0">
                                          <p:val>
                                            <p:strVal val="#ppt_y"/>
                                          </p:val>
                                        </p:tav>
                                        <p:tav tm="100000">
                                          <p:val>
                                            <p:strVal val="#ppt_y"/>
                                          </p:val>
                                        </p:tav>
                                      </p:tavLst>
                                    </p:anim>
                                    <p:anim calcmode="lin" valueType="num">
                                      <p:cBhvr>
                                        <p:cTn id="9" dur="500" fill="hold"/>
                                        <p:tgtEl>
                                          <p:spTgt spid="36249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6249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62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49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3522" name="文本框 363521"/>
          <p:cNvSpPr txBox="1"/>
          <p:nvPr/>
        </p:nvSpPr>
        <p:spPr>
          <a:xfrm>
            <a:off x="533400" y="457200"/>
            <a:ext cx="8066088" cy="5934075"/>
          </a:xfrm>
          <a:prstGeom prst="rect">
            <a:avLst/>
          </a:prstGeom>
          <a:noFill/>
          <a:ln w="9525">
            <a:noFill/>
          </a:ln>
        </p:spPr>
        <p:txBody>
          <a:bodyPr>
            <a:spAutoFit/>
          </a:bodyPr>
          <a:p>
            <a:r>
              <a:rPr lang="zh-CN" altLang="en-US" sz="2400" b="1" dirty="0">
                <a:solidFill>
                  <a:srgbClr val="FFFF00"/>
                </a:solidFill>
                <a:effectLst>
                  <a:outerShdw blurRad="38100" dist="38100" dir="2700000">
                    <a:srgbClr val="000000"/>
                  </a:outerShdw>
                </a:effectLst>
                <a:latin typeface="宋体" panose="02010600030101010101" pitchFamily="2" charset="-122"/>
              </a:rPr>
              <a:t>（三）框定偏差的普遍性</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无论是新手还是富有经验的老手都会不经意地产生框定偏差，所以不变性的失灵是普遍的和稳固的。</a:t>
            </a:r>
            <a:r>
              <a:rPr lang="en-US" altLang="zh-CN" sz="2400" b="1" err="1">
                <a:solidFill>
                  <a:srgbClr val="FFFF00"/>
                </a:solidFill>
                <a:effectLst>
                  <a:outerShdw blurRad="38100" dist="38100" dir="2700000">
                    <a:srgbClr val="000000"/>
                  </a:outerShdw>
                </a:effectLst>
                <a:latin typeface="宋体" panose="02010600030101010101" pitchFamily="2" charset="-122"/>
              </a:rPr>
              <a:t>Kahneman</a:t>
            </a:r>
            <a:r>
              <a:rPr lang="en-US" altLang="zh-CN" sz="2400" b="1">
                <a:solidFill>
                  <a:srgbClr val="FFFF00"/>
                </a:solidFill>
                <a:effectLst>
                  <a:outerShdw blurRad="38100" dist="38100" dir="2700000">
                    <a:srgbClr val="000000"/>
                  </a:outerShdw>
                </a:effectLst>
                <a:latin typeface="宋体" panose="02010600030101010101" pitchFamily="2" charset="-122"/>
              </a:rPr>
              <a:t> </a:t>
            </a:r>
            <a:r>
              <a:rPr lang="zh-CN" altLang="en-US" sz="2400" b="1" dirty="0">
                <a:solidFill>
                  <a:srgbClr val="FFFF00"/>
                </a:solidFill>
                <a:effectLst>
                  <a:outerShdw blurRad="38100" dist="38100" dir="2700000">
                    <a:srgbClr val="000000"/>
                  </a:outerShdw>
                </a:effectLst>
                <a:latin typeface="宋体" panose="02010600030101010101" pitchFamily="2" charset="-122"/>
              </a:rPr>
              <a:t>和 </a:t>
            </a:r>
            <a:r>
              <a:rPr lang="en-US" altLang="zh-CN" sz="2400" b="1" err="1">
                <a:solidFill>
                  <a:srgbClr val="FFFF00"/>
                </a:solidFill>
                <a:effectLst>
                  <a:outerShdw blurRad="38100" dist="38100" dir="2700000">
                    <a:srgbClr val="000000"/>
                  </a:outerShdw>
                </a:effectLst>
                <a:latin typeface="宋体" panose="02010600030101010101" pitchFamily="2" charset="-122"/>
              </a:rPr>
              <a:t>Tversky</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1984</a:t>
            </a:r>
            <a:r>
              <a:rPr lang="zh-CN" altLang="en-US" sz="2400" b="1" dirty="0">
                <a:solidFill>
                  <a:srgbClr val="FFFF00"/>
                </a:solidFill>
                <a:effectLst>
                  <a:outerShdw blurRad="38100" dist="38100" dir="2700000">
                    <a:srgbClr val="000000"/>
                  </a:outerShdw>
                </a:effectLst>
                <a:latin typeface="宋体" panose="02010600030101010101" pitchFamily="2" charset="-122"/>
              </a:rPr>
              <a:t>）认为，只有两种方法才能保证不变性。一是采用一个程序，将任何问题的等价版本转换成同样规范的表达。例如，不应根据收益和损失，而应根据整个资产来考虑每个决策问题，这种说法虽然可以保证不变性，但往往在具体执行中难以做到。而且赌局的规范表达要求将同时决策的所有结果进行合并，这超出了在简单问题中的知觉计算能力，在其他情形中，可能更难。</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另一种方法是，根据实际而不是心理的结果评价选项。实际标准对于投资选择显然是不够的，并且完全不适合缺乏客观质量的结果。因此，不能认为框架不变成立，相信特定选择的感觉不能保证在另一框架下会做出相同的选择。</a:t>
            </a:r>
            <a:r>
              <a:rPr lang="en-US" altLang="zh-CN" sz="2400" b="1" err="1">
                <a:solidFill>
                  <a:srgbClr val="FFFF00"/>
                </a:solidFill>
                <a:effectLst>
                  <a:outerShdw blurRad="38100" dist="38100" dir="2700000">
                    <a:srgbClr val="000000"/>
                  </a:outerShdw>
                </a:effectLst>
                <a:latin typeface="宋体" panose="02010600030101010101" pitchFamily="2" charset="-122"/>
              </a:rPr>
              <a:t>Fischhoff</a:t>
            </a:r>
            <a:r>
              <a:rPr lang="zh-CN" altLang="en-US" sz="2400" b="1" dirty="0">
                <a:solidFill>
                  <a:srgbClr val="FFFF00"/>
                </a:solidFill>
                <a:effectLst>
                  <a:outerShdw blurRad="38100" dist="38100" dir="2700000">
                    <a:srgbClr val="000000"/>
                  </a:outerShdw>
                </a:effectLst>
                <a:latin typeface="宋体" panose="02010600030101010101" pitchFamily="2" charset="-122"/>
              </a:rPr>
              <a:t>提出应该努力以多种方式表述问题，检验偏好的稳健性，从而尽可能减少框定偏差。</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63522">
                                            <p:txEl>
                                              <p:charRg st="0" end="12"/>
                                            </p:txEl>
                                          </p:spTgt>
                                        </p:tgtEl>
                                        <p:attrNameLst>
                                          <p:attrName>style.visibility</p:attrName>
                                        </p:attrNameLst>
                                      </p:cBhvr>
                                      <p:to>
                                        <p:strVal val="visible"/>
                                      </p:to>
                                    </p:set>
                                    <p:animEffect transition="in" filter="checkerboard(across)">
                                      <p:cBhvr>
                                        <p:cTn id="7" dur="500"/>
                                        <p:tgtEl>
                                          <p:spTgt spid="363522">
                                            <p:txEl>
                                              <p:charRg st="0" end="12"/>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363522">
                                            <p:txEl>
                                              <p:charRg st="12" end="247"/>
                                            </p:txEl>
                                          </p:spTgt>
                                        </p:tgtEl>
                                        <p:attrNameLst>
                                          <p:attrName>style.visibility</p:attrName>
                                        </p:attrNameLst>
                                      </p:cBhvr>
                                      <p:to>
                                        <p:strVal val="visible"/>
                                      </p:to>
                                    </p:set>
                                    <p:animEffect transition="in" filter="checkerboard(across)">
                                      <p:cBhvr>
                                        <p:cTn id="11" dur="500"/>
                                        <p:tgtEl>
                                          <p:spTgt spid="363522">
                                            <p:txEl>
                                              <p:charRg st="12" end="247"/>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363522">
                                            <p:txEl>
                                              <p:charRg st="247" end="398"/>
                                            </p:txEl>
                                          </p:spTgt>
                                        </p:tgtEl>
                                        <p:attrNameLst>
                                          <p:attrName>style.visibility</p:attrName>
                                        </p:attrNameLst>
                                      </p:cBhvr>
                                      <p:to>
                                        <p:strVal val="visible"/>
                                      </p:to>
                                    </p:set>
                                    <p:animEffect transition="in" filter="checkerboard(across)">
                                      <p:cBhvr>
                                        <p:cTn id="15" dur="500"/>
                                        <p:tgtEl>
                                          <p:spTgt spid="363522">
                                            <p:txEl>
                                              <p:charRg st="247" end="39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4546" name="文本框 364545"/>
          <p:cNvSpPr txBox="1"/>
          <p:nvPr/>
        </p:nvSpPr>
        <p:spPr>
          <a:xfrm>
            <a:off x="457200" y="381000"/>
            <a:ext cx="8229600" cy="6070600"/>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rPr>
              <a:t>三、框定偏差的行为表现</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       许多知觉幻想利用了框定偏差的原理。在判断和决策领域中，框定偏差的最好的例子是首因效应、近因效应、对比效应、稀释效应、晕轮效应。</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（一）首因效应</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       首因效应也叫首次效应、优先效应或“第一印象”效应。首因，是指首次认知客体而在脑中留下的“第一印象”。首因效应是指最初接触到的信息所形成的印象对我们以后的行为活动和评价的影响，实际上指的就是“第一印象”的影响。第一印象效应是一个妇孺皆知的道理，为官者总是很注意烧好上任之初的“三把火”，平民百姓也深知“下马威”的妙用，每个人都力图给别人留下良好的“第一印象”</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64546"/>
                                        </p:tgtEl>
                                        <p:attrNameLst>
                                          <p:attrName>style.visibility</p:attrName>
                                        </p:attrNameLst>
                                      </p:cBhvr>
                                      <p:to>
                                        <p:strVal val="visible"/>
                                      </p:to>
                                    </p:set>
                                    <p:anim calcmode="lin" valueType="num">
                                      <p:cBhvr additive="base">
                                        <p:cTn id="7" dur="500" fill="hold"/>
                                        <p:tgtEl>
                                          <p:spTgt spid="364546"/>
                                        </p:tgtEl>
                                        <p:attrNameLst>
                                          <p:attrName>ppt_x</p:attrName>
                                        </p:attrNameLst>
                                      </p:cBhvr>
                                      <p:tavLst>
                                        <p:tav tm="0">
                                          <p:val>
                                            <p:strVal val="#ppt_x"/>
                                          </p:val>
                                        </p:tav>
                                        <p:tav tm="100000">
                                          <p:val>
                                            <p:strVal val="#ppt_x"/>
                                          </p:val>
                                        </p:tav>
                                      </p:tavLst>
                                    </p:anim>
                                    <p:anim calcmode="lin" valueType="num">
                                      <p:cBhvr additive="base">
                                        <p:cTn id="8" dur="500" fill="hold"/>
                                        <p:tgtEl>
                                          <p:spTgt spid="3645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5570" name="文本框 365569"/>
          <p:cNvSpPr txBox="1"/>
          <p:nvPr/>
        </p:nvSpPr>
        <p:spPr>
          <a:xfrm>
            <a:off x="609600" y="609600"/>
            <a:ext cx="8002588" cy="5584825"/>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rPr>
              <a:t>（二）近因效应</a:t>
            </a:r>
            <a:endParaRPr lang="zh-CN" altLang="en-US" sz="3600" b="1" dirty="0">
              <a:solidFill>
                <a:srgbClr val="FFFF00"/>
              </a:solidFill>
              <a:effectLst>
                <a:outerShdw blurRad="38100" dist="38100" dir="2700000">
                  <a:srgbClr val="000000"/>
                </a:outerShdw>
              </a:effectLst>
            </a:endParaRPr>
          </a:p>
          <a:p>
            <a:r>
              <a:rPr lang="zh-CN" altLang="en-US" sz="3600" b="1" dirty="0">
                <a:solidFill>
                  <a:srgbClr val="FFFF00"/>
                </a:solidFill>
                <a:effectLst>
                  <a:outerShdw blurRad="38100" dist="38100" dir="2700000">
                    <a:srgbClr val="000000"/>
                  </a:outerShdw>
                </a:effectLst>
              </a:rPr>
              <a:t>       所谓“近因”，是指个体最近获得的信息。近因效应指在总体印象形成过程中，新近获得的信息比原来获得的信息影响更大的现象。一个朋友总是让你生气，可是谈起生气的原因，大概只能说上两、三条；多年不见的朋友，在自己的脑海中的印象最深的，其实就是临别时的情景，这也是一种近因效应的表现。在生活中，这两种现象很常见。</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365571" name="文本框 365570"/>
          <p:cNvSpPr txBox="1"/>
          <p:nvPr/>
        </p:nvSpPr>
        <p:spPr>
          <a:xfrm>
            <a:off x="323850" y="1943100"/>
            <a:ext cx="311150" cy="701675"/>
          </a:xfrm>
          <a:prstGeom prst="rect">
            <a:avLst/>
          </a:prstGeom>
          <a:noFill/>
          <a:ln w="9525">
            <a:noFill/>
          </a:ln>
        </p:spPr>
        <p:txBody>
          <a:bodyPr wrap="none" anchor="t" anchorCtr="0">
            <a:spAutoFit/>
          </a:bodyPr>
          <a:p>
            <a:pPr eaLnBrk="1" hangingPunct="1"/>
            <a:r>
              <a:rPr lang="en-US" altLang="zh-CN" sz="4000" b="1" dirty="0">
                <a:solidFill>
                  <a:srgbClr val="FFFF00"/>
                </a:solidFill>
                <a:latin typeface="Garamond" panose="02020404030301010803" pitchFamily="18" charset="0"/>
              </a:rPr>
              <a:t> </a:t>
            </a:r>
            <a:endParaRPr lang="en-US" altLang="zh-CN" sz="4000" b="1" dirty="0">
              <a:solidFill>
                <a:srgbClr val="FFFF00"/>
              </a:solidFill>
              <a:latin typeface="Garamond" panose="02020404030301010803" pitchFamily="18" charset="0"/>
            </a:endParaRPr>
          </a:p>
        </p:txBody>
      </p:sp>
      <p:sp>
        <p:nvSpPr>
          <p:cNvPr id="365572" name="文本框 365571"/>
          <p:cNvSpPr txBox="1"/>
          <p:nvPr/>
        </p:nvSpPr>
        <p:spPr>
          <a:xfrm>
            <a:off x="323850" y="2736850"/>
            <a:ext cx="1098550" cy="641350"/>
          </a:xfrm>
          <a:prstGeom prst="rect">
            <a:avLst/>
          </a:prstGeom>
          <a:noFill/>
          <a:ln w="9525">
            <a:noFill/>
          </a:ln>
        </p:spPr>
        <p:txBody>
          <a:bodyPr wrap="none" anchor="t" anchorCtr="0">
            <a:spAutoFit/>
          </a:bodyPr>
          <a:p>
            <a:pPr eaLnBrk="1" hangingPunct="1"/>
            <a:r>
              <a:rPr lang="en-US" altLang="zh-CN" sz="3600" dirty="0">
                <a:latin typeface="Garamond" panose="02020404030301010803" pitchFamily="18" charset="0"/>
              </a:rPr>
              <a:t>        </a:t>
            </a:r>
            <a:endParaRPr lang="en-US" altLang="zh-CN"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65570"/>
                                        </p:tgtEl>
                                        <p:attrNameLst>
                                          <p:attrName>style.visibility</p:attrName>
                                        </p:attrNameLst>
                                      </p:cBhvr>
                                      <p:to>
                                        <p:strVal val="visible"/>
                                      </p:to>
                                    </p:set>
                                    <p:anim calcmode="lin" valueType="num">
                                      <p:cBhvr additive="base">
                                        <p:cTn id="7" dur="500" fill="hold"/>
                                        <p:tgtEl>
                                          <p:spTgt spid="365570"/>
                                        </p:tgtEl>
                                        <p:attrNameLst>
                                          <p:attrName>ppt_x</p:attrName>
                                        </p:attrNameLst>
                                      </p:cBhvr>
                                      <p:tavLst>
                                        <p:tav tm="0">
                                          <p:val>
                                            <p:strVal val="#ppt_x"/>
                                          </p:val>
                                        </p:tav>
                                        <p:tav tm="100000">
                                          <p:val>
                                            <p:strVal val="#ppt_x"/>
                                          </p:val>
                                        </p:tav>
                                      </p:tavLst>
                                    </p:anim>
                                    <p:anim calcmode="lin" valueType="num">
                                      <p:cBhvr additive="base">
                                        <p:cTn id="8" dur="500" fill="hold"/>
                                        <p:tgtEl>
                                          <p:spTgt spid="36557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365571"/>
                                        </p:tgtEl>
                                        <p:attrNameLst>
                                          <p:attrName>style.visibility</p:attrName>
                                        </p:attrNameLst>
                                      </p:cBhvr>
                                      <p:to>
                                        <p:strVal val="visible"/>
                                      </p:to>
                                    </p:set>
                                    <p:animEffect transition="in" filter="checkerboard(across)">
                                      <p:cBhvr>
                                        <p:cTn id="12" dur="500"/>
                                        <p:tgtEl>
                                          <p:spTgt spid="365571"/>
                                        </p:tgtEl>
                                      </p:cBhvr>
                                    </p:animEffect>
                                  </p:childTnLst>
                                </p:cTn>
                              </p:par>
                            </p:childTnLst>
                          </p:cTn>
                        </p:par>
                        <p:par>
                          <p:cTn id="13" fill="hold">
                            <p:stCondLst>
                              <p:cond delay="10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365572"/>
                                        </p:tgtEl>
                                        <p:attrNameLst>
                                          <p:attrName>style.visibility</p:attrName>
                                        </p:attrNameLst>
                                      </p:cBhvr>
                                      <p:to>
                                        <p:strVal val="visible"/>
                                      </p:to>
                                    </p:set>
                                    <p:anim calcmode="lin" valueType="num">
                                      <p:cBhvr>
                                        <p:cTn id="16" dur="500" fill="hold"/>
                                        <p:tgtEl>
                                          <p:spTgt spid="36557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65572"/>
                                        </p:tgtEl>
                                        <p:attrNameLst>
                                          <p:attrName>ppt_y</p:attrName>
                                        </p:attrNameLst>
                                      </p:cBhvr>
                                      <p:tavLst>
                                        <p:tav tm="0">
                                          <p:val>
                                            <p:strVal val="#ppt_y"/>
                                          </p:val>
                                        </p:tav>
                                        <p:tav tm="100000">
                                          <p:val>
                                            <p:strVal val="#ppt_y"/>
                                          </p:val>
                                        </p:tav>
                                      </p:tavLst>
                                    </p:anim>
                                    <p:anim calcmode="lin" valueType="num">
                                      <p:cBhvr>
                                        <p:cTn id="18" dur="500" fill="hold"/>
                                        <p:tgtEl>
                                          <p:spTgt spid="36557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6557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65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0" grpId="0"/>
      <p:bldP spid="365571" grpId="0"/>
      <p:bldP spid="36557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6594" name="文本框 366593"/>
          <p:cNvSpPr txBox="1"/>
          <p:nvPr/>
        </p:nvSpPr>
        <p:spPr>
          <a:xfrm>
            <a:off x="381000" y="685800"/>
            <a:ext cx="8359775" cy="5643563"/>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rPr>
              <a:t>（三）对比效应</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       对比效应也称“感觉对比”。同一刺激因背景不同而产生的感觉差异的现象。如同一种颜色把它放在较暗的背景上看起来明亮些，放在较亮的背景上看起来暗些。例如，在绩效评定中，他人的绩效影响了对某人的绩效评定。比如，假定评定者刚刚评定完一名绩效非常突出的员工，紧接着评定一名绩效一般的员工，那么很可能将这名绩效本来属于中等水平的员工评为“比较差”。对比效应很可能发生在评定者无意中将被评人新近的绩效与过去的绩效进行对比的时候。一些以前绩效很差而近来有所改进的人可能被评为“较好”，即使这种改进事实上使其绩效勉强达到一般水平。</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66594"/>
                                        </p:tgtEl>
                                        <p:attrNameLst>
                                          <p:attrName>style.visibility</p:attrName>
                                        </p:attrNameLst>
                                      </p:cBhvr>
                                      <p:to>
                                        <p:strVal val="visible"/>
                                      </p:to>
                                    </p:set>
                                    <p:animEffect transition="in" filter="diamond(in)">
                                      <p:cBhvr>
                                        <p:cTn id="7" dur="2000"/>
                                        <p:tgtEl>
                                          <p:spTgt spid="366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4"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5618" name="文本框 495617"/>
          <p:cNvSpPr txBox="1"/>
          <p:nvPr/>
        </p:nvSpPr>
        <p:spPr>
          <a:xfrm>
            <a:off x="533400" y="609600"/>
            <a:ext cx="8062913" cy="5584825"/>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（四）稀释效应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稀释效应的存在具有普遍性。例如，动物界的稀释效应，对于任何一个捕食动物的攻击来说，猎物群越大，其中每一个个体被猎杀的机会也就越小，这样，一个动物就会由于和其他同种动物生活在一起而得到保护，这就是所谓的稀释保护效应。在投资中，如股票的稀释效应，指上市公司的增发新股和送红股的行为都会造成股票的稀释。</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495619" name="文本框 495618"/>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95618"/>
                                        </p:tgtEl>
                                        <p:attrNameLst>
                                          <p:attrName>style.visibility</p:attrName>
                                        </p:attrNameLst>
                                      </p:cBhvr>
                                      <p:to>
                                        <p:strVal val="visible"/>
                                      </p:to>
                                    </p:set>
                                    <p:anim calcmode="lin" valueType="num">
                                      <p:cBhvr additive="base">
                                        <p:cTn id="7" dur="500" fill="hold"/>
                                        <p:tgtEl>
                                          <p:spTgt spid="495618"/>
                                        </p:tgtEl>
                                        <p:attrNameLst>
                                          <p:attrName>ppt_x</p:attrName>
                                        </p:attrNameLst>
                                      </p:cBhvr>
                                      <p:tavLst>
                                        <p:tav tm="0">
                                          <p:val>
                                            <p:strVal val="#ppt_x"/>
                                          </p:val>
                                        </p:tav>
                                        <p:tav tm="100000">
                                          <p:val>
                                            <p:strVal val="#ppt_x"/>
                                          </p:val>
                                        </p:tav>
                                      </p:tavLst>
                                    </p:anim>
                                    <p:anim calcmode="lin" valueType="num">
                                      <p:cBhvr additive="base">
                                        <p:cTn id="8" dur="500" fill="hold"/>
                                        <p:tgtEl>
                                          <p:spTgt spid="49561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495619"/>
                                        </p:tgtEl>
                                        <p:attrNameLst>
                                          <p:attrName>style.visibility</p:attrName>
                                        </p:attrNameLst>
                                      </p:cBhvr>
                                      <p:to>
                                        <p:strVal val="visible"/>
                                      </p:to>
                                    </p:set>
                                    <p:animEffect transition="in" filter="diamond(in)">
                                      <p:cBhvr>
                                        <p:cTn id="12" dur="2000"/>
                                        <p:tgtEl>
                                          <p:spTgt spid="495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18" grpId="0"/>
      <p:bldP spid="495619"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6642" name="文本框 496641"/>
          <p:cNvSpPr txBox="1"/>
          <p:nvPr/>
        </p:nvSpPr>
        <p:spPr>
          <a:xfrm>
            <a:off x="533400" y="381000"/>
            <a:ext cx="8062913" cy="6070600"/>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（五）晕轮效应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框定偏差的另外一个例子就是“晕轮效应”（</a:t>
            </a:r>
            <a:r>
              <a:rPr lang="en-US" altLang="zh-CN" sz="2800" b="1">
                <a:solidFill>
                  <a:srgbClr val="FFFF00"/>
                </a:solidFill>
                <a:effectLst>
                  <a:outerShdw blurRad="38100" dist="38100" dir="2700000">
                    <a:srgbClr val="000000"/>
                  </a:outerShdw>
                </a:effectLst>
                <a:latin typeface="宋体" panose="02010600030101010101" pitchFamily="2" charset="-122"/>
              </a:rPr>
              <a:t>Halo Effect</a:t>
            </a:r>
            <a:r>
              <a:rPr lang="zh-CN" altLang="en-US" sz="2800" b="1" dirty="0">
                <a:solidFill>
                  <a:srgbClr val="FFFF00"/>
                </a:solidFill>
                <a:effectLst>
                  <a:outerShdw blurRad="38100" dist="38100" dir="2700000">
                    <a:srgbClr val="000000"/>
                  </a:outerShdw>
                </a:effectLst>
                <a:latin typeface="宋体" panose="02010600030101010101" pitchFamily="2" charset="-122"/>
              </a:rPr>
              <a:t>），晕轮效应最早是由美国著名心理学家爱德华</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桑戴克（</a:t>
            </a:r>
            <a:r>
              <a:rPr lang="en-US" altLang="zh-CN" sz="2800" b="1">
                <a:solidFill>
                  <a:srgbClr val="FFFF00"/>
                </a:solidFill>
                <a:effectLst>
                  <a:outerShdw blurRad="38100" dist="38100" dir="2700000">
                    <a:srgbClr val="000000"/>
                  </a:outerShdw>
                </a:effectLst>
                <a:latin typeface="宋体" panose="02010600030101010101" pitchFamily="2" charset="-122"/>
              </a:rPr>
              <a:t>Thorndike</a:t>
            </a:r>
            <a:r>
              <a:rPr lang="zh-CN" altLang="en-US" sz="2800" b="1" dirty="0">
                <a:solidFill>
                  <a:srgbClr val="FFFF00"/>
                </a:solidFill>
                <a:effectLst>
                  <a:outerShdw blurRad="38100" dist="38100" dir="2700000">
                    <a:srgbClr val="000000"/>
                  </a:outerShdw>
                </a:effectLst>
                <a:latin typeface="宋体" panose="02010600030101010101" pitchFamily="2" charset="-122"/>
              </a:rPr>
              <a:t>）于上世纪二十年代提出的。他认为，人们对人的认知和判断往往只从局部出发、扩散而得出整体印象，也即常常以偏概全。一个人如果被标明是好的，他就会被一种积极肯定的光环笼罩，并被赋予一切都好的品质；如果一个人被标明是坏的，他就被一种消极否定的光环所笼罩，并被认为具有各种坏品质。这就好象刮风天气前夜月亮周围出现的圆环（月晕），其实呢，圆环不过是月亮光的扩大化而已。据此，桑戴克为这一心理现象起了一个恰如其分的名称“晕轮效应”，也称作“光环作用</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496643" name="文本框 496642"/>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96642"/>
                                        </p:tgtEl>
                                        <p:attrNameLst>
                                          <p:attrName>style.visibility</p:attrName>
                                        </p:attrNameLst>
                                      </p:cBhvr>
                                      <p:to>
                                        <p:strVal val="visible"/>
                                      </p:to>
                                    </p:set>
                                    <p:anim calcmode="lin" valueType="num">
                                      <p:cBhvr additive="base">
                                        <p:cTn id="7" dur="500" fill="hold"/>
                                        <p:tgtEl>
                                          <p:spTgt spid="496642"/>
                                        </p:tgtEl>
                                        <p:attrNameLst>
                                          <p:attrName>ppt_x</p:attrName>
                                        </p:attrNameLst>
                                      </p:cBhvr>
                                      <p:tavLst>
                                        <p:tav tm="0">
                                          <p:val>
                                            <p:strVal val="#ppt_x"/>
                                          </p:val>
                                        </p:tav>
                                        <p:tav tm="100000">
                                          <p:val>
                                            <p:strVal val="#ppt_x"/>
                                          </p:val>
                                        </p:tav>
                                      </p:tavLst>
                                    </p:anim>
                                    <p:anim calcmode="lin" valueType="num">
                                      <p:cBhvr additive="base">
                                        <p:cTn id="8" dur="500" fill="hold"/>
                                        <p:tgtEl>
                                          <p:spTgt spid="49664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496643"/>
                                        </p:tgtEl>
                                        <p:attrNameLst>
                                          <p:attrName>style.visibility</p:attrName>
                                        </p:attrNameLst>
                                      </p:cBhvr>
                                      <p:to>
                                        <p:strVal val="visible"/>
                                      </p:to>
                                    </p:set>
                                    <p:animEffect transition="in" filter="diamond(in)">
                                      <p:cBhvr>
                                        <p:cTn id="12" dur="2000"/>
                                        <p:tgtEl>
                                          <p:spTgt spid="496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2" grpId="0"/>
      <p:bldP spid="496643"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7666" name="文本框 497665"/>
          <p:cNvSpPr txBox="1"/>
          <p:nvPr/>
        </p:nvSpPr>
        <p:spPr>
          <a:xfrm>
            <a:off x="533400" y="381000"/>
            <a:ext cx="8062913" cy="6070600"/>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第二节 投资决策中的框定偏差</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一、投资中的乐观编辑</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在</a:t>
            </a:r>
            <a:r>
              <a:rPr lang="en-US" altLang="zh-CN" sz="2800" b="1">
                <a:solidFill>
                  <a:srgbClr val="FFFF00"/>
                </a:solidFill>
                <a:effectLst>
                  <a:outerShdw blurRad="38100" dist="38100" dir="2700000">
                    <a:srgbClr val="000000"/>
                  </a:outerShdw>
                </a:effectLst>
                <a:latin typeface="宋体" panose="02010600030101010101" pitchFamily="2" charset="-122"/>
              </a:rPr>
              <a:t>Gross</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1982</a:t>
            </a:r>
            <a:r>
              <a:rPr lang="zh-CN" altLang="en-US" sz="2800" b="1" dirty="0">
                <a:solidFill>
                  <a:srgbClr val="FFFF00"/>
                </a:solidFill>
                <a:effectLst>
                  <a:outerShdw blurRad="38100" dist="38100" dir="2700000">
                    <a:srgbClr val="000000"/>
                  </a:outerShdw>
                </a:effectLst>
                <a:latin typeface="宋体" panose="02010600030101010101" pitchFamily="2" charset="-122"/>
              </a:rPr>
              <a:t>）的股票经纪人手册中，他在损失实现的语境下间接提出了框架依赖的问题。他认为投资者偏好一种类型的框定，而不喜欢其它的类型，这种偏好称为“乐观编辑”（</a:t>
            </a:r>
            <a:r>
              <a:rPr lang="en-US" altLang="zh-CN" sz="2800" b="1">
                <a:solidFill>
                  <a:srgbClr val="FFFF00"/>
                </a:solidFill>
                <a:effectLst>
                  <a:outerShdw blurRad="38100" dist="38100" dir="2700000">
                    <a:srgbClr val="000000"/>
                  </a:outerShdw>
                </a:effectLst>
                <a:latin typeface="宋体" panose="02010600030101010101" pitchFamily="2" charset="-122"/>
              </a:rPr>
              <a:t>Hedonic Editing</a:t>
            </a:r>
            <a:r>
              <a:rPr lang="zh-CN" altLang="en-US" sz="2800" b="1" dirty="0">
                <a:solidFill>
                  <a:srgbClr val="FFFF00"/>
                </a:solidFill>
                <a:effectLst>
                  <a:outerShdw blurRad="38100" dist="38100" dir="2700000">
                    <a:srgbClr val="000000"/>
                  </a:outerShdw>
                </a:effectLst>
                <a:latin typeface="宋体" panose="02010600030101010101" pitchFamily="2" charset="-122"/>
              </a:rPr>
              <a:t>）。</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二、投资中的诱导效应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对选择的方式进行诱导能影响人们所作的选择，人们经常缺乏一个稳定的偏好顺序，框定依赖的行为特征影响人们对事件的认同度，并影响其做出决策。这种运用框定效应来诱导人们决策的现象称为“诱导效应”（</a:t>
            </a:r>
            <a:r>
              <a:rPr lang="en-US" altLang="zh-CN" sz="2800" b="1">
                <a:solidFill>
                  <a:srgbClr val="FFFF00"/>
                </a:solidFill>
                <a:effectLst>
                  <a:outerShdw blurRad="38100" dist="38100" dir="2700000">
                    <a:srgbClr val="000000"/>
                  </a:outerShdw>
                </a:effectLst>
                <a:latin typeface="宋体" panose="02010600030101010101" pitchFamily="2" charset="-122"/>
              </a:rPr>
              <a:t>Elicitation Effect</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err="1">
                <a:solidFill>
                  <a:srgbClr val="FFFF00"/>
                </a:solidFill>
                <a:effectLst>
                  <a:outerShdw blurRad="38100" dist="38100" dir="2700000">
                    <a:srgbClr val="000000"/>
                  </a:outerShdw>
                </a:effectLst>
                <a:latin typeface="宋体" panose="02010600030101010101" pitchFamily="2" charset="-122"/>
              </a:rPr>
              <a:t>Kahnaman</a:t>
            </a:r>
            <a:r>
              <a:rPr lang="zh-CN" altLang="en-US" sz="2800" b="1" dirty="0">
                <a:solidFill>
                  <a:srgbClr val="FFFF00"/>
                </a:solidFill>
                <a:effectLst>
                  <a:outerShdw blurRad="38100" dist="38100" dir="2700000">
                    <a:srgbClr val="000000"/>
                  </a:outerShdw>
                </a:effectLst>
                <a:latin typeface="宋体" panose="02010600030101010101" pitchFamily="2" charset="-122"/>
              </a:rPr>
              <a:t>等人就此做了实验。</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497667" name="文本框 497666"/>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97666"/>
                                        </p:tgtEl>
                                        <p:attrNameLst>
                                          <p:attrName>style.visibility</p:attrName>
                                        </p:attrNameLst>
                                      </p:cBhvr>
                                      <p:to>
                                        <p:strVal val="visible"/>
                                      </p:to>
                                    </p:set>
                                    <p:anim calcmode="lin" valueType="num">
                                      <p:cBhvr additive="base">
                                        <p:cTn id="7" dur="500" fill="hold"/>
                                        <p:tgtEl>
                                          <p:spTgt spid="497666"/>
                                        </p:tgtEl>
                                        <p:attrNameLst>
                                          <p:attrName>ppt_x</p:attrName>
                                        </p:attrNameLst>
                                      </p:cBhvr>
                                      <p:tavLst>
                                        <p:tav tm="0">
                                          <p:val>
                                            <p:strVal val="#ppt_x"/>
                                          </p:val>
                                        </p:tav>
                                        <p:tav tm="100000">
                                          <p:val>
                                            <p:strVal val="#ppt_x"/>
                                          </p:val>
                                        </p:tav>
                                      </p:tavLst>
                                    </p:anim>
                                    <p:anim calcmode="lin" valueType="num">
                                      <p:cBhvr additive="base">
                                        <p:cTn id="8" dur="500" fill="hold"/>
                                        <p:tgtEl>
                                          <p:spTgt spid="49766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497667"/>
                                        </p:tgtEl>
                                        <p:attrNameLst>
                                          <p:attrName>style.visibility</p:attrName>
                                        </p:attrNameLst>
                                      </p:cBhvr>
                                      <p:to>
                                        <p:strVal val="visible"/>
                                      </p:to>
                                    </p:set>
                                    <p:animEffect transition="in" filter="diamond(in)">
                                      <p:cBhvr>
                                        <p:cTn id="12" dur="2000"/>
                                        <p:tgtEl>
                                          <p:spTgt spid="497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6" grpId="0"/>
      <p:bldP spid="49766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40" name="文本框 14339"/>
          <p:cNvSpPr txBox="1"/>
          <p:nvPr/>
        </p:nvSpPr>
        <p:spPr>
          <a:xfrm>
            <a:off x="152400" y="609600"/>
            <a:ext cx="8901113" cy="5453063"/>
          </a:xfrm>
          <a:prstGeom prst="rect">
            <a:avLst/>
          </a:prstGeom>
          <a:noFill/>
          <a:ln w="9525">
            <a:noFill/>
          </a:ln>
        </p:spPr>
        <p:txBody>
          <a:bodyPr>
            <a:spAutoFit/>
          </a:bodyPr>
          <a:p>
            <a:pPr algn="ct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第二节 投资行为学的学科背景</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一、行为经济学的兴起</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    多年以来，经济学界的不少学者对于经济学中人性假设的不现实性提出了持续而严谨的批评，并提出了更贴近于社会经济生活现实的人性假设。这一将更正视人类本性真相的研究理念引入现代经济学科的努力在</a:t>
            </a:r>
            <a:r>
              <a:rPr lang="en-US" altLang="zh-CN" sz="3200" b="1">
                <a:solidFill>
                  <a:srgbClr val="FFFF00"/>
                </a:solidFill>
                <a:effectLst>
                  <a:outerShdw blurRad="38100" dist="38100" dir="2700000">
                    <a:srgbClr val="000000"/>
                  </a:outerShdw>
                </a:effectLst>
                <a:latin typeface="宋体" panose="02010600030101010101" pitchFamily="2" charset="-122"/>
              </a:rPr>
              <a:t>1990</a:t>
            </a:r>
            <a:r>
              <a:rPr lang="zh-CN" altLang="en-US" sz="3200" b="1" dirty="0">
                <a:solidFill>
                  <a:srgbClr val="FFFF00"/>
                </a:solidFill>
                <a:effectLst>
                  <a:outerShdw blurRad="38100" dist="38100" dir="2700000">
                    <a:srgbClr val="000000"/>
                  </a:outerShdw>
                </a:effectLst>
                <a:latin typeface="宋体" panose="02010600030101010101" pitchFamily="2" charset="-122"/>
              </a:rPr>
              <a:t>年代得到了很大的发展，从而导致了行为经济学思潮的兴起，并最终促成了行为经济学的诞生。</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（一）行为经济学的发端</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（二）行为经济学的进展</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500" fill="hold"/>
                                        <p:tgtEl>
                                          <p:spTgt spid="14340"/>
                                        </p:tgtEl>
                                        <p:attrNameLst>
                                          <p:attrName>ppt_w</p:attrName>
                                        </p:attrNameLst>
                                      </p:cBhvr>
                                      <p:tavLst>
                                        <p:tav tm="0">
                                          <p:val>
                                            <p:strVal val="#ppt_w*2.5"/>
                                          </p:val>
                                        </p:tav>
                                        <p:tav tm="100000">
                                          <p:val>
                                            <p:strVal val="#ppt_w"/>
                                          </p:val>
                                        </p:tav>
                                      </p:tavLst>
                                    </p:anim>
                                    <p:anim calcmode="lin" valueType="num">
                                      <p:cBhvr>
                                        <p:cTn id="8" dur="500" fill="hold"/>
                                        <p:tgtEl>
                                          <p:spTgt spid="14340"/>
                                        </p:tgtEl>
                                        <p:attrNameLst>
                                          <p:attrName>ppt_h</p:attrName>
                                        </p:attrNameLst>
                                      </p:cBhvr>
                                      <p:tavLst>
                                        <p:tav tm="0">
                                          <p:val>
                                            <p:strVal val="#ppt_h*0.01"/>
                                          </p:val>
                                        </p:tav>
                                        <p:tav tm="100000">
                                          <p:val>
                                            <p:strVal val="#ppt_h"/>
                                          </p:val>
                                        </p:tav>
                                      </p:tavLst>
                                    </p:anim>
                                    <p:anim calcmode="lin" valueType="num">
                                      <p:cBhvr>
                                        <p:cTn id="9" dur="500" fill="hold"/>
                                        <p:tgtEl>
                                          <p:spTgt spid="14340"/>
                                        </p:tgtEl>
                                        <p:attrNameLst>
                                          <p:attrName>ppt_x</p:attrName>
                                        </p:attrNameLst>
                                      </p:cBhvr>
                                      <p:tavLst>
                                        <p:tav tm="0">
                                          <p:val>
                                            <p:strVal val="#ppt_x"/>
                                          </p:val>
                                        </p:tav>
                                        <p:tav tm="100000">
                                          <p:val>
                                            <p:strVal val="#ppt_x"/>
                                          </p:val>
                                        </p:tav>
                                      </p:tavLst>
                                    </p:anim>
                                    <p:anim calcmode="lin" valueType="num">
                                      <p:cBhvr>
                                        <p:cTn id="10" dur="500" fill="hold"/>
                                        <p:tgtEl>
                                          <p:spTgt spid="14340"/>
                                        </p:tgtEl>
                                        <p:attrNameLst>
                                          <p:attrName>ppt_y</p:attrName>
                                        </p:attrNameLst>
                                      </p:cBhvr>
                                      <p:tavLst>
                                        <p:tav tm="0">
                                          <p:val>
                                            <p:strVal val="#ppt_h+1"/>
                                          </p:val>
                                        </p:tav>
                                        <p:tav tm="100000">
                                          <p:val>
                                            <p:strVal val="#ppt_y"/>
                                          </p:val>
                                        </p:tav>
                                      </p:tavLst>
                                    </p:anim>
                                    <p:animEffect transition="in" filter="fade">
                                      <p:cBhvr>
                                        <p:cTn id="11"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8690" name="文本框 498689"/>
          <p:cNvSpPr txBox="1"/>
          <p:nvPr/>
        </p:nvSpPr>
        <p:spPr>
          <a:xfrm>
            <a:off x="533400" y="152400"/>
            <a:ext cx="8062913" cy="6497638"/>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三、投资中的货币幻觉</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框定依赖也从认知和情绪上影响到人们对待通货膨胀的方式，这就是货币幻觉问题。</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四、投资中的现状偏见</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现状偏见也可视作为框定偏差的一个表现。现状偏见对投资者有什么影响呢？人们倾向于持有他们已经有的投资品种。</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五、投资中的熟识性偏差</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根据特沃斯基和凯尼曼（</a:t>
            </a:r>
            <a:r>
              <a:rPr lang="en-US" altLang="zh-CN" sz="2800" b="1">
                <a:solidFill>
                  <a:srgbClr val="FFFF00"/>
                </a:solidFill>
                <a:effectLst>
                  <a:outerShdw blurRad="38100" dist="38100" dir="2700000">
                    <a:srgbClr val="000000"/>
                  </a:outerShdw>
                </a:effectLst>
                <a:latin typeface="宋体" panose="02010600030101010101" pitchFamily="2" charset="-122"/>
              </a:rPr>
              <a:t>1974</a:t>
            </a:r>
            <a:r>
              <a:rPr lang="zh-CN" altLang="en-US" sz="2800" b="1" dirty="0">
                <a:solidFill>
                  <a:srgbClr val="FFFF00"/>
                </a:solidFill>
                <a:effectLst>
                  <a:outerShdw blurRad="38100" dist="38100" dir="2700000">
                    <a:srgbClr val="000000"/>
                  </a:outerShdw>
                </a:effectLst>
                <a:latin typeface="宋体" panose="02010600030101010101" pitchFamily="2" charset="-122"/>
              </a:rPr>
              <a:t>）的观点，熟识性思维也是一种经验法则，决策者评判事情发生的概率或事件发生的可能性是依据相关情形或事件涌上心头的容易程度，越熟悉的越容易被想起。当其他条件不变时，这是一个相当不错的经验法则</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通用的基础性事件比偶然性事件更易从记忆中跳出。</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498691" name="文本框 498690"/>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98690"/>
                                        </p:tgtEl>
                                        <p:attrNameLst>
                                          <p:attrName>style.visibility</p:attrName>
                                        </p:attrNameLst>
                                      </p:cBhvr>
                                      <p:to>
                                        <p:strVal val="visible"/>
                                      </p:to>
                                    </p:set>
                                    <p:anim calcmode="lin" valueType="num">
                                      <p:cBhvr additive="base">
                                        <p:cTn id="7" dur="500" fill="hold"/>
                                        <p:tgtEl>
                                          <p:spTgt spid="498690"/>
                                        </p:tgtEl>
                                        <p:attrNameLst>
                                          <p:attrName>ppt_x</p:attrName>
                                        </p:attrNameLst>
                                      </p:cBhvr>
                                      <p:tavLst>
                                        <p:tav tm="0">
                                          <p:val>
                                            <p:strVal val="#ppt_x"/>
                                          </p:val>
                                        </p:tav>
                                        <p:tav tm="100000">
                                          <p:val>
                                            <p:strVal val="#ppt_x"/>
                                          </p:val>
                                        </p:tav>
                                      </p:tavLst>
                                    </p:anim>
                                    <p:anim calcmode="lin" valueType="num">
                                      <p:cBhvr additive="base">
                                        <p:cTn id="8" dur="500" fill="hold"/>
                                        <p:tgtEl>
                                          <p:spTgt spid="49869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498691"/>
                                        </p:tgtEl>
                                        <p:attrNameLst>
                                          <p:attrName>style.visibility</p:attrName>
                                        </p:attrNameLst>
                                      </p:cBhvr>
                                      <p:to>
                                        <p:strVal val="visible"/>
                                      </p:to>
                                    </p:set>
                                    <p:animEffect transition="in" filter="diamond(in)">
                                      <p:cBhvr>
                                        <p:cTn id="12" dur="2000"/>
                                        <p:tgtEl>
                                          <p:spTgt spid="498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8690" grpId="0"/>
      <p:bldP spid="498691"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9714" name="文本框 499713"/>
          <p:cNvSpPr txBox="1"/>
          <p:nvPr/>
        </p:nvSpPr>
        <p:spPr>
          <a:xfrm>
            <a:off x="533400" y="381000"/>
            <a:ext cx="8062913" cy="6070600"/>
          </a:xfrm>
          <a:prstGeom prst="rect">
            <a:avLst/>
          </a:prstGeom>
          <a:noFill/>
          <a:ln w="9525">
            <a:noFill/>
          </a:ln>
        </p:spPr>
        <p:txBody>
          <a:bodyPr>
            <a:spAutoFit/>
          </a:bodyPr>
          <a:p>
            <a:pPr marL="342900" indent="-342900" algn="ctr"/>
            <a:r>
              <a:rPr lang="zh-CN" altLang="en-US" sz="28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一、经济学家的</a:t>
            </a:r>
            <a:r>
              <a:rPr lang="en-US" altLang="zh-CN" sz="2800" b="1">
                <a:solidFill>
                  <a:srgbClr val="FFFF00"/>
                </a:solidFill>
                <a:effectLst>
                  <a:outerShdw blurRad="38100" dist="38100" dir="2700000">
                    <a:srgbClr val="000000"/>
                  </a:outerShdw>
                </a:effectLst>
                <a:latin typeface="宋体" panose="02010600030101010101" pitchFamily="2" charset="-122"/>
              </a:rPr>
              <a:t>CPI</a:t>
            </a:r>
            <a:r>
              <a:rPr lang="zh-CN" altLang="en-US" sz="2800" b="1" dirty="0">
                <a:solidFill>
                  <a:srgbClr val="FFFF00"/>
                </a:solidFill>
                <a:effectLst>
                  <a:outerShdw blurRad="38100" dist="38100" dir="2700000">
                    <a:srgbClr val="000000"/>
                  </a:outerShdw>
                </a:effectLst>
                <a:latin typeface="宋体" panose="02010600030101010101" pitchFamily="2" charset="-122"/>
              </a:rPr>
              <a:t>预测</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    假如你是一个金融分析师，现要求你预测某一上市公司</a:t>
            </a:r>
            <a:r>
              <a:rPr lang="en-US" altLang="zh-CN" sz="2800" b="1">
                <a:solidFill>
                  <a:srgbClr val="FFFF00"/>
                </a:solidFill>
                <a:effectLst>
                  <a:outerShdw blurRad="38100" dist="38100" dir="2700000">
                    <a:srgbClr val="000000"/>
                  </a:outerShdw>
                </a:effectLst>
                <a:latin typeface="宋体" panose="02010600030101010101" pitchFamily="2" charset="-122"/>
              </a:rPr>
              <a:t>12</a:t>
            </a:r>
            <a:r>
              <a:rPr lang="zh-CN" altLang="en-US" sz="2800" b="1" dirty="0">
                <a:solidFill>
                  <a:srgbClr val="FFFF00"/>
                </a:solidFill>
                <a:effectLst>
                  <a:outerShdw blurRad="38100" dist="38100" dir="2700000">
                    <a:srgbClr val="000000"/>
                  </a:outerShdw>
                </a:effectLst>
                <a:latin typeface="宋体" panose="02010600030101010101" pitchFamily="2" charset="-122"/>
              </a:rPr>
              <a:t>个月后的股票价格，以下是你在采访该公司管理层之前所掌握的信息：</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、在一直追踪这家公司状况的</a:t>
            </a:r>
            <a:r>
              <a:rPr lang="en-US" altLang="zh-CN" sz="2800" b="1">
                <a:solidFill>
                  <a:srgbClr val="FFFF00"/>
                </a:solidFill>
                <a:effectLst>
                  <a:outerShdw blurRad="38100" dist="38100" dir="2700000">
                    <a:srgbClr val="000000"/>
                  </a:outerShdw>
                </a:effectLst>
                <a:latin typeface="宋体" panose="02010600030101010101" pitchFamily="2" charset="-122"/>
              </a:rPr>
              <a:t>16</a:t>
            </a:r>
            <a:r>
              <a:rPr lang="zh-CN" altLang="en-US" sz="2800" b="1" dirty="0">
                <a:solidFill>
                  <a:srgbClr val="FFFF00"/>
                </a:solidFill>
                <a:effectLst>
                  <a:outerShdw blurRad="38100" dist="38100" dir="2700000">
                    <a:srgbClr val="000000"/>
                  </a:outerShdw>
                </a:effectLst>
                <a:latin typeface="宋体" panose="02010600030101010101" pitchFamily="2" charset="-122"/>
              </a:rPr>
              <a:t>位市场分析师中，有</a:t>
            </a:r>
            <a:r>
              <a:rPr lang="en-US" altLang="zh-CN" sz="2800" b="1">
                <a:solidFill>
                  <a:srgbClr val="FFFF00"/>
                </a:solidFill>
                <a:effectLst>
                  <a:outerShdw blurRad="38100" dist="38100" dir="2700000">
                    <a:srgbClr val="000000"/>
                  </a:outerShdw>
                </a:effectLst>
                <a:latin typeface="宋体" panose="02010600030101010101" pitchFamily="2" charset="-122"/>
              </a:rPr>
              <a:t>10</a:t>
            </a:r>
            <a:r>
              <a:rPr lang="zh-CN" altLang="en-US" sz="2800" b="1" dirty="0">
                <a:solidFill>
                  <a:srgbClr val="FFFF00"/>
                </a:solidFill>
                <a:effectLst>
                  <a:outerShdw blurRad="38100" dist="38100" dir="2700000">
                    <a:srgbClr val="000000"/>
                  </a:outerShdw>
                </a:effectLst>
                <a:latin typeface="宋体" panose="02010600030101010101" pitchFamily="2" charset="-122"/>
              </a:rPr>
              <a:t>位推荐“强力买进”；</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、他们对下一年度的利润增长预测平均达到</a:t>
            </a:r>
            <a:r>
              <a:rPr lang="en-US" altLang="zh-CN" sz="2800" b="1">
                <a:solidFill>
                  <a:srgbClr val="FFFF00"/>
                </a:solidFill>
                <a:effectLst>
                  <a:outerShdw blurRad="38100" dist="38100" dir="2700000">
                    <a:srgbClr val="000000"/>
                  </a:outerShdw>
                </a:effectLst>
                <a:latin typeface="宋体" panose="02010600030101010101" pitchFamily="2" charset="-122"/>
              </a:rPr>
              <a:t>48%</a:t>
            </a:r>
            <a:r>
              <a:rPr lang="zh-CN" altLang="en-US" sz="2800" b="1" dirty="0">
                <a:solidFill>
                  <a:srgbClr val="FFFF00"/>
                </a:solidFill>
                <a:effectLst>
                  <a:outerShdw blurRad="38100" dist="38100" dir="2700000">
                    <a:srgbClr val="000000"/>
                  </a:outerShdw>
                </a:effectLst>
                <a:latin typeface="宋体" panose="02010600030101010101" pitchFamily="2" charset="-122"/>
              </a:rPr>
              <a:t>；</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3</a:t>
            </a:r>
            <a:r>
              <a:rPr lang="zh-CN" altLang="en-US" sz="2800" b="1" dirty="0">
                <a:solidFill>
                  <a:srgbClr val="FFFF00"/>
                </a:solidFill>
                <a:effectLst>
                  <a:outerShdw blurRad="38100" dist="38100" dir="2700000">
                    <a:srgbClr val="000000"/>
                  </a:outerShdw>
                </a:effectLst>
                <a:latin typeface="宋体" panose="02010600030101010101" pitchFamily="2" charset="-122"/>
              </a:rPr>
              <a:t>、同业上市公司的平均市盈率是</a:t>
            </a:r>
            <a:r>
              <a:rPr lang="en-US" altLang="zh-CN" sz="2800" b="1">
                <a:solidFill>
                  <a:srgbClr val="FFFF00"/>
                </a:solidFill>
                <a:effectLst>
                  <a:outerShdw blurRad="38100" dist="38100" dir="2700000">
                    <a:srgbClr val="000000"/>
                  </a:outerShdw>
                </a:effectLst>
                <a:latin typeface="宋体" panose="02010600030101010101" pitchFamily="2" charset="-122"/>
              </a:rPr>
              <a:t>115</a:t>
            </a:r>
            <a:r>
              <a:rPr lang="zh-CN" altLang="en-US" sz="2800" b="1" dirty="0">
                <a:solidFill>
                  <a:srgbClr val="FFFF00"/>
                </a:solidFill>
                <a:effectLst>
                  <a:outerShdw blurRad="38100" dist="38100" dir="2700000">
                    <a:srgbClr val="000000"/>
                  </a:outerShdw>
                </a:effectLst>
                <a:latin typeface="宋体" panose="02010600030101010101" pitchFamily="2" charset="-122"/>
              </a:rPr>
              <a:t>，这家公司目前是</a:t>
            </a:r>
            <a:r>
              <a:rPr lang="en-US" altLang="zh-CN" sz="2800" b="1">
                <a:solidFill>
                  <a:srgbClr val="FFFF00"/>
                </a:solidFill>
                <a:effectLst>
                  <a:outerShdw blurRad="38100" dist="38100" dir="2700000">
                    <a:srgbClr val="000000"/>
                  </a:outerShdw>
                </a:effectLst>
                <a:latin typeface="宋体" panose="02010600030101010101" pitchFamily="2" charset="-122"/>
              </a:rPr>
              <a:t>114</a:t>
            </a:r>
            <a:r>
              <a:rPr lang="zh-CN" altLang="en-US" sz="2800" b="1" dirty="0">
                <a:solidFill>
                  <a:srgbClr val="FFFF00"/>
                </a:solidFill>
                <a:effectLst>
                  <a:outerShdw blurRad="38100" dist="38100" dir="2700000">
                    <a:srgbClr val="000000"/>
                  </a:outerShdw>
                </a:effectLst>
                <a:latin typeface="宋体" panose="02010600030101010101" pitchFamily="2" charset="-122"/>
              </a:rPr>
              <a:t>；</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4</a:t>
            </a:r>
            <a:r>
              <a:rPr lang="zh-CN" altLang="en-US" sz="2800" b="1" dirty="0">
                <a:solidFill>
                  <a:srgbClr val="FFFF00"/>
                </a:solidFill>
                <a:effectLst>
                  <a:outerShdw blurRad="38100" dist="38100" dir="2700000">
                    <a:srgbClr val="000000"/>
                  </a:outerShdw>
                </a:effectLst>
                <a:latin typeface="宋体" panose="02010600030101010101" pitchFamily="2" charset="-122"/>
              </a:rPr>
              <a:t>、目前市场态势是牛市；</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5</a:t>
            </a:r>
            <a:r>
              <a:rPr lang="zh-CN" altLang="en-US" sz="2800" b="1" dirty="0">
                <a:solidFill>
                  <a:srgbClr val="FFFF00"/>
                </a:solidFill>
                <a:effectLst>
                  <a:outerShdw blurRad="38100" dist="38100" dir="2700000">
                    <a:srgbClr val="000000"/>
                  </a:outerShdw>
                </a:effectLst>
                <a:latin typeface="宋体" panose="02010600030101010101" pitchFamily="2" charset="-122"/>
              </a:rPr>
              <a:t>、该公司股价现为</a:t>
            </a:r>
            <a:r>
              <a:rPr lang="en-US" altLang="zh-CN" sz="2800" b="1">
                <a:solidFill>
                  <a:srgbClr val="FFFF00"/>
                </a:solidFill>
                <a:effectLst>
                  <a:outerShdw blurRad="38100" dist="38100" dir="2700000">
                    <a:srgbClr val="000000"/>
                  </a:outerShdw>
                </a:effectLst>
                <a:latin typeface="宋体" panose="02010600030101010101" pitchFamily="2" charset="-122"/>
              </a:rPr>
              <a:t>200</a:t>
            </a:r>
            <a:r>
              <a:rPr lang="zh-CN" altLang="en-US" sz="2800" b="1" dirty="0">
                <a:solidFill>
                  <a:srgbClr val="FFFF00"/>
                </a:solidFill>
                <a:effectLst>
                  <a:outerShdw blurRad="38100" dist="38100" dir="2700000">
                    <a:srgbClr val="000000"/>
                  </a:outerShdw>
                </a:effectLst>
                <a:latin typeface="宋体" panose="02010600030101010101" pitchFamily="2" charset="-122"/>
              </a:rPr>
              <a:t>美元；</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6</a:t>
            </a:r>
            <a:r>
              <a:rPr lang="zh-CN" altLang="en-US" sz="2800" b="1" dirty="0">
                <a:solidFill>
                  <a:srgbClr val="FFFF00"/>
                </a:solidFill>
                <a:effectLst>
                  <a:outerShdw blurRad="38100" dist="38100" dir="2700000">
                    <a:srgbClr val="000000"/>
                  </a:outerShdw>
                </a:effectLst>
                <a:latin typeface="宋体" panose="02010600030101010101" pitchFamily="2" charset="-122"/>
              </a:rPr>
              <a:t>、上述</a:t>
            </a:r>
            <a:r>
              <a:rPr lang="en-US" altLang="zh-CN" sz="2800" b="1">
                <a:solidFill>
                  <a:srgbClr val="FFFF00"/>
                </a:solidFill>
                <a:effectLst>
                  <a:outerShdw blurRad="38100" dist="38100" dir="2700000">
                    <a:srgbClr val="000000"/>
                  </a:outerShdw>
                </a:effectLst>
                <a:latin typeface="宋体" panose="02010600030101010101" pitchFamily="2" charset="-122"/>
              </a:rPr>
              <a:t>16</a:t>
            </a:r>
            <a:r>
              <a:rPr lang="zh-CN" altLang="en-US" sz="2800" b="1" dirty="0">
                <a:solidFill>
                  <a:srgbClr val="FFFF00"/>
                </a:solidFill>
                <a:effectLst>
                  <a:outerShdw blurRad="38100" dist="38100" dir="2700000">
                    <a:srgbClr val="000000"/>
                  </a:outerShdw>
                </a:effectLst>
                <a:latin typeface="宋体" panose="02010600030101010101" pitchFamily="2" charset="-122"/>
              </a:rPr>
              <a:t>位市场分析师对该公司</a:t>
            </a:r>
            <a:r>
              <a:rPr lang="en-US" altLang="zh-CN" sz="2800" b="1">
                <a:solidFill>
                  <a:srgbClr val="FFFF00"/>
                </a:solidFill>
                <a:effectLst>
                  <a:outerShdw blurRad="38100" dist="38100" dir="2700000">
                    <a:srgbClr val="000000"/>
                  </a:outerShdw>
                </a:effectLst>
                <a:latin typeface="宋体" panose="02010600030101010101" pitchFamily="2" charset="-122"/>
              </a:rPr>
              <a:t>12</a:t>
            </a:r>
            <a:r>
              <a:rPr lang="zh-CN" altLang="en-US" sz="2800" b="1" dirty="0">
                <a:solidFill>
                  <a:srgbClr val="FFFF00"/>
                </a:solidFill>
                <a:effectLst>
                  <a:outerShdw blurRad="38100" dist="38100" dir="2700000">
                    <a:srgbClr val="000000"/>
                  </a:outerShdw>
                </a:effectLst>
                <a:latin typeface="宋体" panose="02010600030101010101" pitchFamily="2" charset="-122"/>
              </a:rPr>
              <a:t>个月后的股价平均预测值是</a:t>
            </a:r>
            <a:r>
              <a:rPr lang="en-US" altLang="zh-CN" sz="2800" b="1">
                <a:solidFill>
                  <a:srgbClr val="FFFF00"/>
                </a:solidFill>
                <a:effectLst>
                  <a:outerShdw blurRad="38100" dist="38100" dir="2700000">
                    <a:srgbClr val="000000"/>
                  </a:outerShdw>
                </a:effectLst>
                <a:latin typeface="宋体" panose="02010600030101010101" pitchFamily="2" charset="-122"/>
              </a:rPr>
              <a:t>260</a:t>
            </a:r>
            <a:r>
              <a:rPr lang="zh-CN" altLang="en-US" sz="2800" b="1" dirty="0">
                <a:solidFill>
                  <a:srgbClr val="FFFF00"/>
                </a:solidFill>
                <a:effectLst>
                  <a:outerShdw blurRad="38100" dist="38100" dir="2700000">
                    <a:srgbClr val="000000"/>
                  </a:outerShdw>
                </a:effectLst>
                <a:latin typeface="宋体" panose="02010600030101010101" pitchFamily="2" charset="-122"/>
              </a:rPr>
              <a:t>美元。</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499715" name="文本框 499714"/>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99714"/>
                                        </p:tgtEl>
                                        <p:attrNameLst>
                                          <p:attrName>style.visibility</p:attrName>
                                        </p:attrNameLst>
                                      </p:cBhvr>
                                      <p:to>
                                        <p:strVal val="visible"/>
                                      </p:to>
                                    </p:set>
                                    <p:anim calcmode="lin" valueType="num">
                                      <p:cBhvr additive="base">
                                        <p:cTn id="7" dur="500" fill="hold"/>
                                        <p:tgtEl>
                                          <p:spTgt spid="499714"/>
                                        </p:tgtEl>
                                        <p:attrNameLst>
                                          <p:attrName>ppt_x</p:attrName>
                                        </p:attrNameLst>
                                      </p:cBhvr>
                                      <p:tavLst>
                                        <p:tav tm="0">
                                          <p:val>
                                            <p:strVal val="#ppt_x"/>
                                          </p:val>
                                        </p:tav>
                                        <p:tav tm="100000">
                                          <p:val>
                                            <p:strVal val="#ppt_x"/>
                                          </p:val>
                                        </p:tav>
                                      </p:tavLst>
                                    </p:anim>
                                    <p:anim calcmode="lin" valueType="num">
                                      <p:cBhvr additive="base">
                                        <p:cTn id="8" dur="500" fill="hold"/>
                                        <p:tgtEl>
                                          <p:spTgt spid="4997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499715"/>
                                        </p:tgtEl>
                                        <p:attrNameLst>
                                          <p:attrName>style.visibility</p:attrName>
                                        </p:attrNameLst>
                                      </p:cBhvr>
                                      <p:to>
                                        <p:strVal val="visible"/>
                                      </p:to>
                                    </p:set>
                                    <p:animEffect transition="in" filter="diamond(in)">
                                      <p:cBhvr>
                                        <p:cTn id="12" dur="2000"/>
                                        <p:tgtEl>
                                          <p:spTgt spid="499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14" grpId="0"/>
      <p:bldP spid="499715"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0738" name="文本框 500737"/>
          <p:cNvSpPr txBox="1"/>
          <p:nvPr/>
        </p:nvSpPr>
        <p:spPr>
          <a:xfrm>
            <a:off x="533400" y="609600"/>
            <a:ext cx="8062913" cy="503555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二、框定偏差的影响因素分析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个体选择什么样的框架进行框定是由问题的表达方式和个体的价值观、习惯及人格特质等共同决定的。我们认为以下行为因素影响框定偏差：</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．损失厌恶</a:t>
            </a:r>
            <a:r>
              <a:rPr lang="en-US" altLang="zh-CN" sz="3600" b="1">
                <a:solidFill>
                  <a:srgbClr val="FFFF00"/>
                </a:solidFill>
                <a:effectLst>
                  <a:outerShdw blurRad="38100" dist="38100" dir="2700000">
                    <a:srgbClr val="000000"/>
                  </a:outerShdw>
                </a:effectLst>
                <a:latin typeface="宋体" panose="02010600030101010101" pitchFamily="2" charset="-122"/>
              </a:rPr>
              <a:t>(Loss Aversion)</a:t>
            </a:r>
            <a:r>
              <a:rPr lang="zh-CN" altLang="en-US" sz="3600" b="1" dirty="0">
                <a:solidFill>
                  <a:srgbClr val="FFFF00"/>
                </a:solidFill>
                <a:effectLst>
                  <a:outerShdw blurRad="38100" dist="38100" dir="2700000">
                    <a:srgbClr val="000000"/>
                  </a:outerShdw>
                </a:effectLst>
                <a:latin typeface="宋体" panose="02010600030101010101" pitchFamily="2" charset="-122"/>
              </a:rPr>
              <a:t>。</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．后悔</a:t>
            </a:r>
            <a:r>
              <a:rPr lang="en-US" altLang="zh-CN" sz="3600" b="1">
                <a:solidFill>
                  <a:srgbClr val="FFFF00"/>
                </a:solidFill>
                <a:effectLst>
                  <a:outerShdw blurRad="38100" dist="38100" dir="2700000">
                    <a:srgbClr val="000000"/>
                  </a:outerShdw>
                </a:effectLst>
                <a:latin typeface="宋体" panose="02010600030101010101" pitchFamily="2" charset="-122"/>
              </a:rPr>
              <a:t>(Regret)</a:t>
            </a:r>
            <a:r>
              <a:rPr lang="zh-CN" altLang="en-US" sz="3600" b="1" dirty="0">
                <a:solidFill>
                  <a:srgbClr val="FFFF00"/>
                </a:solidFill>
                <a:effectLst>
                  <a:outerShdw blurRad="38100" dist="38100" dir="2700000">
                    <a:srgbClr val="000000"/>
                  </a:outerShdw>
                </a:effectLst>
                <a:latin typeface="宋体" panose="02010600030101010101" pitchFamily="2" charset="-122"/>
              </a:rPr>
              <a:t>。</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3</a:t>
            </a:r>
            <a:r>
              <a:rPr lang="zh-CN" altLang="en-US" sz="3600" b="1" dirty="0">
                <a:solidFill>
                  <a:srgbClr val="FFFF00"/>
                </a:solidFill>
                <a:effectLst>
                  <a:outerShdw blurRad="38100" dist="38100" dir="2700000">
                    <a:srgbClr val="000000"/>
                  </a:outerShdw>
                </a:effectLst>
                <a:latin typeface="宋体" panose="02010600030101010101" pitchFamily="2" charset="-122"/>
              </a:rPr>
              <a:t>．心理账户</a:t>
            </a:r>
            <a:r>
              <a:rPr lang="en-US" altLang="zh-CN" sz="3600" b="1">
                <a:solidFill>
                  <a:srgbClr val="FFFF00"/>
                </a:solidFill>
                <a:effectLst>
                  <a:outerShdw blurRad="38100" dist="38100" dir="2700000">
                    <a:srgbClr val="000000"/>
                  </a:outerShdw>
                </a:effectLst>
                <a:latin typeface="宋体" panose="02010600030101010101" pitchFamily="2" charset="-122"/>
              </a:rPr>
              <a:t>(Mental Accounting)</a:t>
            </a:r>
            <a:r>
              <a:rPr lang="zh-CN" altLang="en-US" sz="3600" b="1" dirty="0">
                <a:solidFill>
                  <a:srgbClr val="FFFF00"/>
                </a:solidFill>
                <a:effectLst>
                  <a:outerShdw blurRad="38100" dist="38100" dir="2700000">
                    <a:srgbClr val="000000"/>
                  </a:outerShdw>
                </a:effectLst>
                <a:latin typeface="宋体" panose="02010600030101010101" pitchFamily="2" charset="-122"/>
              </a:rPr>
              <a:t>。</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4</a:t>
            </a:r>
            <a:r>
              <a:rPr lang="zh-CN" altLang="en-US" sz="3600" b="1" dirty="0">
                <a:solidFill>
                  <a:srgbClr val="FFFF00"/>
                </a:solidFill>
                <a:effectLst>
                  <a:outerShdw blurRad="38100" dist="38100" dir="2700000">
                    <a:srgbClr val="000000"/>
                  </a:outerShdw>
                </a:effectLst>
                <a:latin typeface="宋体" panose="02010600030101010101" pitchFamily="2" charset="-122"/>
              </a:rPr>
              <a:t>．自我控制</a:t>
            </a:r>
            <a:r>
              <a:rPr lang="en-US" altLang="zh-CN" sz="3600" b="1">
                <a:solidFill>
                  <a:srgbClr val="FFFF00"/>
                </a:solidFill>
                <a:effectLst>
                  <a:outerShdw blurRad="38100" dist="38100" dir="2700000">
                    <a:srgbClr val="000000"/>
                  </a:outerShdw>
                </a:effectLst>
                <a:latin typeface="宋体" panose="02010600030101010101" pitchFamily="2" charset="-122"/>
              </a:rPr>
              <a:t>(Self-control) </a:t>
            </a:r>
            <a:r>
              <a:rPr lang="zh-CN" altLang="en-US" sz="3600" b="1" dirty="0">
                <a:solidFill>
                  <a:srgbClr val="FFFF00"/>
                </a:solidFill>
                <a:effectLst>
                  <a:outerShdw blurRad="38100" dist="38100" dir="2700000">
                    <a:srgbClr val="000000"/>
                  </a:outerShdw>
                </a:effectLst>
                <a:latin typeface="宋体" panose="02010600030101010101" pitchFamily="2" charset="-122"/>
              </a:rPr>
              <a:t>。</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00739" name="文本框 500738"/>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00738"/>
                                        </p:tgtEl>
                                        <p:attrNameLst>
                                          <p:attrName>style.visibility</p:attrName>
                                        </p:attrNameLst>
                                      </p:cBhvr>
                                      <p:to>
                                        <p:strVal val="visible"/>
                                      </p:to>
                                    </p:set>
                                    <p:anim calcmode="lin" valueType="num">
                                      <p:cBhvr additive="base">
                                        <p:cTn id="7" dur="500" fill="hold"/>
                                        <p:tgtEl>
                                          <p:spTgt spid="500738"/>
                                        </p:tgtEl>
                                        <p:attrNameLst>
                                          <p:attrName>ppt_x</p:attrName>
                                        </p:attrNameLst>
                                      </p:cBhvr>
                                      <p:tavLst>
                                        <p:tav tm="0">
                                          <p:val>
                                            <p:strVal val="#ppt_x"/>
                                          </p:val>
                                        </p:tav>
                                        <p:tav tm="100000">
                                          <p:val>
                                            <p:strVal val="#ppt_x"/>
                                          </p:val>
                                        </p:tav>
                                      </p:tavLst>
                                    </p:anim>
                                    <p:anim calcmode="lin" valueType="num">
                                      <p:cBhvr additive="base">
                                        <p:cTn id="8" dur="500" fill="hold"/>
                                        <p:tgtEl>
                                          <p:spTgt spid="50073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00739"/>
                                        </p:tgtEl>
                                        <p:attrNameLst>
                                          <p:attrName>style.visibility</p:attrName>
                                        </p:attrNameLst>
                                      </p:cBhvr>
                                      <p:to>
                                        <p:strVal val="visible"/>
                                      </p:to>
                                    </p:set>
                                    <p:animEffect transition="in" filter="diamond(in)">
                                      <p:cBhvr>
                                        <p:cTn id="12" dur="2000"/>
                                        <p:tgtEl>
                                          <p:spTgt spid="500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0738" grpId="0"/>
      <p:bldP spid="500739"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4786" name="文本框 374785"/>
          <p:cNvSpPr txBox="1"/>
          <p:nvPr/>
        </p:nvSpPr>
        <p:spPr>
          <a:xfrm>
            <a:off x="0" y="-50800"/>
            <a:ext cx="4724400" cy="762000"/>
          </a:xfrm>
          <a:prstGeom prst="rect">
            <a:avLst/>
          </a:prstGeom>
          <a:noFill/>
          <a:ln w="9525">
            <a:noFill/>
          </a:ln>
        </p:spPr>
        <p:txBody>
          <a:bodyPr wrap="none" anchor="t" anchorCtr="0">
            <a:spAutoFit/>
          </a:bodyPr>
          <a:p>
            <a:pPr eaLnBrk="1" hangingPunct="1"/>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rPr>
              <a:t>本章关键词</a:t>
            </a:r>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latin typeface="Garamond" panose="02020404030301010803" pitchFamily="18" charset="0"/>
              </a:rPr>
              <a:t>：</a:t>
            </a:r>
            <a:r>
              <a:rPr lang="zh-CN" altLang="en-US" dirty="0">
                <a:effectLst>
                  <a:outerShdw blurRad="38100" dist="38100" dir="2700000">
                    <a:srgbClr val="000000"/>
                  </a:outerShdw>
                </a:effectLst>
                <a:latin typeface="Garamond" panose="02020404030301010803" pitchFamily="18" charset="0"/>
              </a:rPr>
              <a:t> </a:t>
            </a:r>
            <a:endParaRPr lang="zh-CN" altLang="en-US" dirty="0">
              <a:effectLst>
                <a:outerShdw blurRad="38100" dist="38100" dir="2700000">
                  <a:srgbClr val="000000"/>
                </a:outerShdw>
              </a:effectLst>
              <a:latin typeface="Garamond" panose="02020404030301010803" pitchFamily="18" charset="0"/>
            </a:endParaRPr>
          </a:p>
        </p:txBody>
      </p:sp>
      <p:sp>
        <p:nvSpPr>
          <p:cNvPr id="374787" name="文本框 374786"/>
          <p:cNvSpPr txBox="1"/>
          <p:nvPr/>
        </p:nvSpPr>
        <p:spPr>
          <a:xfrm>
            <a:off x="609600" y="838200"/>
            <a:ext cx="7240588" cy="1190625"/>
          </a:xfrm>
          <a:prstGeom prst="rect">
            <a:avLst/>
          </a:prstGeom>
          <a:noFill/>
          <a:ln w="9525">
            <a:noFill/>
          </a:ln>
        </p:spPr>
        <p:txBody>
          <a:bodyPr>
            <a:spAutoFit/>
          </a:bodyPr>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框定偏差  首因效应  近因效应  货币幻觉</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374788" name="文本框 374787"/>
          <p:cNvSpPr txBox="1"/>
          <p:nvPr/>
        </p:nvSpPr>
        <p:spPr>
          <a:xfrm>
            <a:off x="0" y="2057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374789" name="文本框 374788"/>
          <p:cNvSpPr txBox="1"/>
          <p:nvPr/>
        </p:nvSpPr>
        <p:spPr>
          <a:xfrm>
            <a:off x="304800" y="2819400"/>
            <a:ext cx="8515350" cy="3990975"/>
          </a:xfrm>
          <a:prstGeom prst="rect">
            <a:avLst/>
          </a:prstGeom>
          <a:noFill/>
          <a:ln w="9525">
            <a:noFill/>
          </a:ln>
        </p:spPr>
        <p:txBody>
          <a:bodyPr>
            <a:spAutoFit/>
          </a:bodyPr>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、试分析背景如何对人们的判断产生影响？</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、试述框定偏差的影响因素有哪些？</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、试述框定偏差如何分类的？</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4</a:t>
            </a:r>
            <a:r>
              <a:rPr lang="zh-CN" altLang="en-US" sz="3200" b="1" dirty="0">
                <a:solidFill>
                  <a:srgbClr val="FFFF00"/>
                </a:solidFill>
                <a:effectLst>
                  <a:outerShdw blurRad="38100" dist="38100" dir="2700000">
                    <a:srgbClr val="000000"/>
                  </a:outerShdw>
                </a:effectLst>
                <a:latin typeface="宋体" panose="02010600030101010101" pitchFamily="2" charset="-122"/>
              </a:rPr>
              <a:t>、试述框定偏差有哪些行为表现？</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5</a:t>
            </a:r>
            <a:r>
              <a:rPr lang="zh-CN" altLang="en-US" sz="3200" b="1" dirty="0">
                <a:solidFill>
                  <a:srgbClr val="FFFF00"/>
                </a:solidFill>
                <a:effectLst>
                  <a:outerShdw blurRad="38100" dist="38100" dir="2700000">
                    <a:srgbClr val="000000"/>
                  </a:outerShdw>
                </a:effectLst>
                <a:latin typeface="宋体" panose="02010600030101010101" pitchFamily="2" charset="-122"/>
              </a:rPr>
              <a:t>、试分析首因效应与近因效应的区别与联系。</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6</a:t>
            </a:r>
            <a:r>
              <a:rPr lang="zh-CN" altLang="en-US" sz="3200" b="1" dirty="0">
                <a:solidFill>
                  <a:srgbClr val="FFFF00"/>
                </a:solidFill>
                <a:effectLst>
                  <a:outerShdw blurRad="38100" dist="38100" dir="2700000">
                    <a:srgbClr val="000000"/>
                  </a:outerShdw>
                </a:effectLst>
                <a:latin typeface="宋体" panose="02010600030101010101" pitchFamily="2" charset="-122"/>
              </a:rPr>
              <a:t>、试举例说明货币幻觉如何影响人们的决策？</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74786"/>
                                        </p:tgtEl>
                                        <p:attrNameLst>
                                          <p:attrName>style.visibility</p:attrName>
                                        </p:attrNameLst>
                                      </p:cBhvr>
                                      <p:to>
                                        <p:strVal val="visible"/>
                                      </p:to>
                                    </p:set>
                                    <p:animEffect transition="in" filter="diamond(in)">
                                      <p:cBhvr>
                                        <p:cTn id="7" dur="2000"/>
                                        <p:tgtEl>
                                          <p:spTgt spid="374786"/>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74787"/>
                                        </p:tgtEl>
                                        <p:attrNameLst>
                                          <p:attrName>style.visibility</p:attrName>
                                        </p:attrNameLst>
                                      </p:cBhvr>
                                      <p:to>
                                        <p:strVal val="visible"/>
                                      </p:to>
                                    </p:set>
                                    <p:anim calcmode="lin" valueType="num">
                                      <p:cBhvr additive="base">
                                        <p:cTn id="11" dur="500" fill="hold"/>
                                        <p:tgtEl>
                                          <p:spTgt spid="374787"/>
                                        </p:tgtEl>
                                        <p:attrNameLst>
                                          <p:attrName>ppt_x</p:attrName>
                                        </p:attrNameLst>
                                      </p:cBhvr>
                                      <p:tavLst>
                                        <p:tav tm="0">
                                          <p:val>
                                            <p:strVal val="#ppt_x"/>
                                          </p:val>
                                        </p:tav>
                                        <p:tav tm="100000">
                                          <p:val>
                                            <p:strVal val="#ppt_x"/>
                                          </p:val>
                                        </p:tav>
                                      </p:tavLst>
                                    </p:anim>
                                    <p:anim calcmode="lin" valueType="num">
                                      <p:cBhvr additive="base">
                                        <p:cTn id="12" dur="500" fill="hold"/>
                                        <p:tgtEl>
                                          <p:spTgt spid="374787"/>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374788"/>
                                        </p:tgtEl>
                                        <p:attrNameLst>
                                          <p:attrName>style.visibility</p:attrName>
                                        </p:attrNameLst>
                                      </p:cBhvr>
                                      <p:to>
                                        <p:strVal val="visible"/>
                                      </p:to>
                                    </p:set>
                                    <p:animEffect transition="in" filter="diamond(in)">
                                      <p:cBhvr>
                                        <p:cTn id="16" dur="2000"/>
                                        <p:tgtEl>
                                          <p:spTgt spid="374788"/>
                                        </p:tgtEl>
                                      </p:cBhvr>
                                    </p:animEffect>
                                  </p:childTnLst>
                                </p:cTn>
                              </p:par>
                            </p:childTnLst>
                          </p:cTn>
                        </p:par>
                        <p:par>
                          <p:cTn id="17" fill="hold">
                            <p:stCondLst>
                              <p:cond delay="45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374789"/>
                                        </p:tgtEl>
                                        <p:attrNameLst>
                                          <p:attrName>style.visibility</p:attrName>
                                        </p:attrNameLst>
                                      </p:cBhvr>
                                      <p:to>
                                        <p:strVal val="visible"/>
                                      </p:to>
                                    </p:set>
                                    <p:anim calcmode="discrete" valueType="clr">
                                      <p:cBhvr override="childStyle">
                                        <p:cTn id="20" dur="80"/>
                                        <p:tgtEl>
                                          <p:spTgt spid="374789"/>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74789"/>
                                        </p:tgtEl>
                                        <p:attrNameLst>
                                          <p:attrName>fillcolor</p:attrName>
                                        </p:attrNameLst>
                                      </p:cBhvr>
                                      <p:tavLst>
                                        <p:tav tm="0">
                                          <p:val>
                                            <p:clrVal>
                                              <a:schemeClr val="accent2"/>
                                            </p:clrVal>
                                          </p:val>
                                        </p:tav>
                                        <p:tav tm="50000">
                                          <p:val>
                                            <p:clrVal>
                                              <a:schemeClr val="hlink"/>
                                            </p:clrVal>
                                          </p:val>
                                        </p:tav>
                                      </p:tavLst>
                                    </p:anim>
                                    <p:set>
                                      <p:cBhvr>
                                        <p:cTn id="22" dur="80"/>
                                        <p:tgtEl>
                                          <p:spTgt spid="37478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6" grpId="0"/>
      <p:bldP spid="374787" grpId="0"/>
      <p:bldP spid="374788" grpId="0"/>
      <p:bldP spid="374789"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8146" name="文本框 518145"/>
          <p:cNvSpPr txBox="1"/>
          <p:nvPr/>
        </p:nvSpPr>
        <p:spPr>
          <a:xfrm>
            <a:off x="1116013" y="549275"/>
            <a:ext cx="184150" cy="366713"/>
          </a:xfrm>
          <a:prstGeom prst="rect">
            <a:avLst/>
          </a:prstGeom>
          <a:noFill/>
          <a:ln w="9525">
            <a:noFill/>
          </a:ln>
        </p:spPr>
        <p:txBody>
          <a:bodyPr wrap="none" anchor="t" anchorCtr="0">
            <a:spAutoFit/>
          </a:bodyPr>
          <a:p>
            <a:pPr eaLnBrk="1" hangingPunct="1"/>
            <a:endParaRPr dirty="0">
              <a:latin typeface="Garamond" panose="02020404030301010803" pitchFamily="18" charset="0"/>
            </a:endParaRPr>
          </a:p>
        </p:txBody>
      </p:sp>
      <p:sp>
        <p:nvSpPr>
          <p:cNvPr id="518147" name="文本框 518146"/>
          <p:cNvSpPr txBox="1"/>
          <p:nvPr/>
        </p:nvSpPr>
        <p:spPr>
          <a:xfrm>
            <a:off x="990600" y="381000"/>
            <a:ext cx="7750175"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第九章 代表性偏差与投资行为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518148" name="文本框 518147"/>
          <p:cNvSpPr txBox="1"/>
          <p:nvPr/>
        </p:nvSpPr>
        <p:spPr>
          <a:xfrm>
            <a:off x="250825" y="1341438"/>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18149" name="文本框 518148"/>
          <p:cNvSpPr txBox="1"/>
          <p:nvPr/>
        </p:nvSpPr>
        <p:spPr>
          <a:xfrm>
            <a:off x="457200" y="2279650"/>
            <a:ext cx="8229600" cy="3140075"/>
          </a:xfrm>
          <a:prstGeom prst="rect">
            <a:avLst/>
          </a:prstGeom>
          <a:noFill/>
          <a:ln w="9525">
            <a:noFill/>
          </a:ln>
        </p:spPr>
        <p:txBody>
          <a:bodyPr>
            <a:spAutoFit/>
          </a:bodyPr>
          <a:p>
            <a:pPr marL="342900" indent="-342900"/>
            <a:r>
              <a:rPr lang="en-US" altLang="zh-CN" sz="4000" b="1" dirty="0">
                <a:solidFill>
                  <a:srgbClr val="FFFF00"/>
                </a:solidFill>
                <a:effectLst>
                  <a:outerShdw blurRad="38100" dist="38100" dir="2700000">
                    <a:srgbClr val="000000"/>
                  </a:outerShdw>
                </a:effectLst>
                <a:latin typeface="宋体" panose="02010600030101010101" pitchFamily="2" charset="-122"/>
              </a:rPr>
              <a:t>◆</a:t>
            </a:r>
            <a:r>
              <a:rPr lang="zh-CN" altLang="en-US" sz="4000" b="1" dirty="0">
                <a:solidFill>
                  <a:srgbClr val="FFFF00"/>
                </a:solidFill>
                <a:effectLst>
                  <a:outerShdw blurRad="38100" dist="38100" dir="2700000">
                    <a:srgbClr val="000000"/>
                  </a:outerShdw>
                </a:effectLst>
              </a:rPr>
              <a:t>掌握代表性启发法的基本内涵。</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dirty="0">
                <a:solidFill>
                  <a:srgbClr val="FFFF00"/>
                </a:solidFill>
                <a:effectLst>
                  <a:outerShdw blurRad="38100" dist="38100" dir="2700000">
                    <a:srgbClr val="000000"/>
                  </a:outerShdw>
                </a:effectLst>
              </a:rPr>
              <a:t>◆</a:t>
            </a:r>
            <a:r>
              <a:rPr lang="zh-CN" altLang="en-US" sz="4000" b="1" dirty="0">
                <a:solidFill>
                  <a:srgbClr val="FFFF00"/>
                </a:solidFill>
                <a:effectLst>
                  <a:outerShdw blurRad="38100" dist="38100" dir="2700000">
                    <a:srgbClr val="000000"/>
                  </a:outerShdw>
                </a:effectLst>
              </a:rPr>
              <a:t>了解实质理性与过程理性的区别。</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dirty="0">
                <a:solidFill>
                  <a:srgbClr val="FFFF00"/>
                </a:solidFill>
                <a:effectLst>
                  <a:outerShdw blurRad="38100" dist="38100" dir="2700000">
                    <a:srgbClr val="000000"/>
                  </a:outerShdw>
                </a:effectLst>
              </a:rPr>
              <a:t>◆</a:t>
            </a:r>
            <a:r>
              <a:rPr lang="zh-CN" altLang="en-US" sz="4000" b="1" dirty="0">
                <a:solidFill>
                  <a:srgbClr val="FFFF00"/>
                </a:solidFill>
                <a:effectLst>
                  <a:outerShdw blurRad="38100" dist="38100" dir="2700000">
                    <a:srgbClr val="000000"/>
                  </a:outerShdw>
                </a:effectLst>
              </a:rPr>
              <a:t>了解实质理性与过程理性下不同的认知方式。</a:t>
            </a:r>
            <a:endParaRPr lang="zh-CN" altLang="en-US" sz="4000" b="1" dirty="0">
              <a:solidFill>
                <a:srgbClr val="FFFF00"/>
              </a:solidFill>
              <a:effectLst>
                <a:outerShdw blurRad="38100" dist="38100" dir="2700000">
                  <a:srgbClr val="000000"/>
                </a:out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18147">
                                            <p:txEl>
                                              <p:charRg st="0" end="15"/>
                                            </p:txEl>
                                          </p:spTgt>
                                        </p:tgtEl>
                                        <p:attrNameLst>
                                          <p:attrName>style.visibility</p:attrName>
                                        </p:attrNameLst>
                                      </p:cBhvr>
                                      <p:to>
                                        <p:strVal val="visible"/>
                                      </p:to>
                                    </p:set>
                                    <p:anim calcmode="lin" valueType="num">
                                      <p:cBhvr additive="base">
                                        <p:cTn id="7" dur="500" fill="hold"/>
                                        <p:tgtEl>
                                          <p:spTgt spid="518147">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8147">
                                            <p:txEl>
                                              <p:charRg st="0" end="1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18148"/>
                                        </p:tgtEl>
                                        <p:attrNameLst>
                                          <p:attrName>style.visibility</p:attrName>
                                        </p:attrNameLst>
                                      </p:cBhvr>
                                      <p:to>
                                        <p:strVal val="visible"/>
                                      </p:to>
                                    </p:set>
                                    <p:animEffect transition="in" filter="diamond(in)">
                                      <p:cBhvr>
                                        <p:cTn id="12" dur="2000"/>
                                        <p:tgtEl>
                                          <p:spTgt spid="518148"/>
                                        </p:tgtEl>
                                      </p:cBhvr>
                                    </p:animEffect>
                                  </p:childTnLst>
                                </p:cTn>
                              </p:par>
                            </p:childTnLst>
                          </p:cTn>
                        </p:par>
                        <p:par>
                          <p:cTn id="13" fill="hold">
                            <p:stCondLst>
                              <p:cond delay="2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18149"/>
                                        </p:tgtEl>
                                        <p:attrNameLst>
                                          <p:attrName>style.visibility</p:attrName>
                                        </p:attrNameLst>
                                      </p:cBhvr>
                                      <p:to>
                                        <p:strVal val="visible"/>
                                      </p:to>
                                    </p:set>
                                    <p:anim calcmode="lin" valueType="num">
                                      <p:cBhvr>
                                        <p:cTn id="16" dur="500" fill="hold"/>
                                        <p:tgtEl>
                                          <p:spTgt spid="518149"/>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18149"/>
                                        </p:tgtEl>
                                        <p:attrNameLst>
                                          <p:attrName>ppt_y</p:attrName>
                                        </p:attrNameLst>
                                      </p:cBhvr>
                                      <p:tavLst>
                                        <p:tav tm="0">
                                          <p:val>
                                            <p:strVal val="#ppt_y"/>
                                          </p:val>
                                        </p:tav>
                                        <p:tav tm="100000">
                                          <p:val>
                                            <p:strVal val="#ppt_y"/>
                                          </p:val>
                                        </p:tav>
                                      </p:tavLst>
                                    </p:anim>
                                    <p:anim calcmode="lin" valueType="num">
                                      <p:cBhvr>
                                        <p:cTn id="18" dur="500" fill="hold"/>
                                        <p:tgtEl>
                                          <p:spTgt spid="518149"/>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18149"/>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18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148" grpId="0"/>
      <p:bldP spid="518149"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9170" name="文本框 519169"/>
          <p:cNvSpPr txBox="1"/>
          <p:nvPr/>
        </p:nvSpPr>
        <p:spPr>
          <a:xfrm>
            <a:off x="457200" y="304800"/>
            <a:ext cx="8286750" cy="6070600"/>
          </a:xfrm>
          <a:prstGeom prst="rect">
            <a:avLst/>
          </a:prstGeom>
          <a:noFill/>
          <a:ln w="9525">
            <a:noFill/>
          </a:ln>
        </p:spPr>
        <p:txBody>
          <a:bodyPr>
            <a:spAutoFit/>
          </a:bodyPr>
          <a:p>
            <a:pPr marL="342900" indent="-342900"/>
            <a:r>
              <a:rPr lang="en-US" altLang="zh-CN" sz="2800" b="1" dirty="0">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请您在阅读本章内容之前，先做一下以下测试题，并记住自己的答案。</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小王今年</a:t>
            </a:r>
            <a:r>
              <a:rPr lang="en-US" altLang="zh-CN" sz="2800" b="1">
                <a:solidFill>
                  <a:srgbClr val="FFFF00"/>
                </a:solidFill>
                <a:effectLst>
                  <a:outerShdw blurRad="38100" dist="38100" dir="2700000">
                    <a:srgbClr val="000000"/>
                  </a:outerShdw>
                </a:effectLst>
                <a:latin typeface="宋体" panose="02010600030101010101" pitchFamily="2" charset="-122"/>
              </a:rPr>
              <a:t>30</a:t>
            </a:r>
            <a:r>
              <a:rPr lang="zh-CN" altLang="en-US" sz="2800" b="1" dirty="0">
                <a:solidFill>
                  <a:srgbClr val="FFFF00"/>
                </a:solidFill>
                <a:effectLst>
                  <a:outerShdw blurRad="38100" dist="38100" dir="2700000">
                    <a:srgbClr val="000000"/>
                  </a:outerShdw>
                </a:effectLst>
                <a:latin typeface="宋体" panose="02010600030101010101" pitchFamily="2" charset="-122"/>
              </a:rPr>
              <a:t>岁，是一名职业女性。她在大学里担任过很多学生会职务，人很聪明，说话很直率，为人仗义，好打抱不平。</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根据这番描述，有人对小王的工作和业余爱好做出了一些推断，你猜猜哪个推断更可能是对的，请根据可能性的大小给他们排个序：</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小王是医生，平时爱玩扑克</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小王是建筑师</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小王是银行职员</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小王是记者</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小王是参与女权运动的银行职员</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小王是会计，平时喜欢演奏爵士乐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19170"/>
                                        </p:tgtEl>
                                        <p:attrNameLst>
                                          <p:attrName>style.visibility</p:attrName>
                                        </p:attrNameLst>
                                      </p:cBhvr>
                                      <p:to>
                                        <p:strVal val="visible"/>
                                      </p:to>
                                    </p:set>
                                    <p:anim calcmode="discrete" valueType="clr">
                                      <p:cBhvr override="childStyle">
                                        <p:cTn id="7" dur="80"/>
                                        <p:tgtEl>
                                          <p:spTgt spid="51917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9170"/>
                                        </p:tgtEl>
                                        <p:attrNameLst>
                                          <p:attrName>fillcolor</p:attrName>
                                        </p:attrNameLst>
                                      </p:cBhvr>
                                      <p:tavLst>
                                        <p:tav tm="0">
                                          <p:val>
                                            <p:clrVal>
                                              <a:schemeClr val="accent2"/>
                                            </p:clrVal>
                                          </p:val>
                                        </p:tav>
                                        <p:tav tm="50000">
                                          <p:val>
                                            <p:clrVal>
                                              <a:schemeClr val="hlink"/>
                                            </p:clrVal>
                                          </p:val>
                                        </p:tav>
                                      </p:tavLst>
                                    </p:anim>
                                    <p:set>
                                      <p:cBhvr>
                                        <p:cTn id="9" dur="80"/>
                                        <p:tgtEl>
                                          <p:spTgt spid="51917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70"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0194" name="文本框 520193"/>
          <p:cNvSpPr txBox="1"/>
          <p:nvPr/>
        </p:nvSpPr>
        <p:spPr>
          <a:xfrm>
            <a:off x="0" y="0"/>
            <a:ext cx="9144000" cy="6924675"/>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第一节 代表性偏差的行为分析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以上所举的例子都跟代表性偏差有关，代表性是最常见最广泛的直觉之一，由心理学家</a:t>
            </a:r>
            <a:r>
              <a:rPr lang="en-US" altLang="zh-CN" sz="2800" b="1" err="1">
                <a:solidFill>
                  <a:srgbClr val="FFFF00"/>
                </a:solidFill>
                <a:effectLst>
                  <a:outerShdw blurRad="38100" dist="38100" dir="2700000">
                    <a:srgbClr val="000000"/>
                  </a:outerShdw>
                </a:effectLst>
                <a:latin typeface="宋体" panose="02010600030101010101" pitchFamily="2" charset="-122"/>
              </a:rPr>
              <a:t>Kahneman</a:t>
            </a:r>
            <a:r>
              <a:rPr lang="en-US" altLang="zh-CN" sz="2800" b="1">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和 </a:t>
            </a:r>
            <a:r>
              <a:rPr lang="en-US" altLang="zh-CN" sz="2800" b="1" err="1">
                <a:solidFill>
                  <a:srgbClr val="FFFF00"/>
                </a:solidFill>
                <a:effectLst>
                  <a:outerShdw blurRad="38100" dist="38100" dir="2700000">
                    <a:srgbClr val="000000"/>
                  </a:outerShdw>
                </a:effectLst>
                <a:latin typeface="宋体" panose="02010600030101010101" pitchFamily="2" charset="-122"/>
              </a:rPr>
              <a:t>Tversky</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1982</a:t>
            </a:r>
            <a:r>
              <a:rPr lang="zh-CN" altLang="en-US" sz="2800" b="1" dirty="0">
                <a:solidFill>
                  <a:srgbClr val="FFFF00"/>
                </a:solidFill>
                <a:effectLst>
                  <a:outerShdw blurRad="38100" dist="38100" dir="2700000">
                    <a:srgbClr val="000000"/>
                  </a:outerShdw>
                </a:effectLst>
                <a:latin typeface="宋体" panose="02010600030101010101" pitchFamily="2" charset="-122"/>
              </a:rPr>
              <a:t>）提出，指的是人们倾向于根据观察到的某种事物的模式与其经验中该种事物的典型模式的相似程度而进行判断。它反映的是个体与类别之间的关系。如果某一事物与其类别高度相似，其代表性就高；反之，代表性就低。</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一、代表性启发法的基本内涵 </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a:solidFill>
                  <a:srgbClr val="FFFF00"/>
                </a:solidFill>
                <a:effectLst>
                  <a:outerShdw blurRad="38100" dist="38100" dir="2700000">
                    <a:srgbClr val="000000"/>
                  </a:outerShdw>
                </a:effectLst>
                <a:latin typeface="宋体" panose="02010600030101010101" pitchFamily="2" charset="-122"/>
              </a:rPr>
              <a:t>    </a:t>
            </a:r>
            <a:r>
              <a:rPr lang="en-US" altLang="zh-CN" sz="2800" b="1" err="1">
                <a:solidFill>
                  <a:srgbClr val="FFFF00"/>
                </a:solidFill>
                <a:effectLst>
                  <a:outerShdw blurRad="38100" dist="38100" dir="2700000">
                    <a:srgbClr val="000000"/>
                  </a:outerShdw>
                </a:effectLst>
                <a:latin typeface="宋体" panose="02010600030101010101" pitchFamily="2" charset="-122"/>
              </a:rPr>
              <a:t>Kahneman</a:t>
            </a:r>
            <a:r>
              <a:rPr lang="en-US" altLang="zh-CN" sz="2800" b="1">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和 </a:t>
            </a:r>
            <a:r>
              <a:rPr lang="en-US" altLang="zh-CN" sz="2800" b="1" err="1">
                <a:solidFill>
                  <a:srgbClr val="FFFF00"/>
                </a:solidFill>
                <a:effectLst>
                  <a:outerShdw blurRad="38100" dist="38100" dir="2700000">
                    <a:srgbClr val="000000"/>
                  </a:outerShdw>
                </a:effectLst>
                <a:latin typeface="宋体" panose="02010600030101010101" pitchFamily="2" charset="-122"/>
              </a:rPr>
              <a:t>Tversky</a:t>
            </a:r>
            <a:r>
              <a:rPr lang="zh-CN" altLang="en-US" sz="2800" b="1" dirty="0">
                <a:solidFill>
                  <a:srgbClr val="FFFF00"/>
                </a:solidFill>
                <a:effectLst>
                  <a:outerShdw blurRad="38100" dist="38100" dir="2700000">
                    <a:srgbClr val="000000"/>
                  </a:outerShdw>
                </a:effectLst>
                <a:latin typeface="宋体" panose="02010600030101010101" pitchFamily="2" charset="-122"/>
              </a:rPr>
              <a:t>认为，人们在不确定的情形下，会抓住问题的某个特征直接推断结果，通过假定将来的模式会与过去相似并寻求熟悉的模式来做判断，而不考虑这种特征出现的真实概率以及与特征有关的其他原因。认知心理学将这种推理过程称之为代表性法则（</a:t>
            </a:r>
            <a:r>
              <a:rPr lang="en-US" altLang="zh-CN" sz="2800" b="1">
                <a:solidFill>
                  <a:srgbClr val="FFFF00"/>
                </a:solidFill>
                <a:effectLst>
                  <a:outerShdw blurRad="38100" dist="38100" dir="2700000">
                    <a:srgbClr val="000000"/>
                  </a:outerShdw>
                </a:effectLst>
                <a:latin typeface="宋体" panose="02010600030101010101" pitchFamily="2" charset="-122"/>
              </a:rPr>
              <a:t>Representative heuristic</a:t>
            </a:r>
            <a:r>
              <a:rPr lang="zh-CN" altLang="en-US" sz="2800" b="1" dirty="0">
                <a:solidFill>
                  <a:srgbClr val="FFFF00"/>
                </a:solidFill>
                <a:effectLst>
                  <a:outerShdw blurRad="38100" dist="38100" dir="2700000">
                    <a:srgbClr val="000000"/>
                  </a:outerShdw>
                </a:effectLst>
                <a:latin typeface="宋体" panose="02010600030101010101" pitchFamily="2" charset="-122"/>
              </a:rPr>
              <a:t>）。它是指人们倾向于根据样本是否代表总体来判断其出现的概率，是一种重要的启发法（</a:t>
            </a:r>
            <a:r>
              <a:rPr lang="en-US" altLang="zh-CN" sz="2800" b="1">
                <a:solidFill>
                  <a:srgbClr val="FFFF00"/>
                </a:solidFill>
                <a:effectLst>
                  <a:outerShdw blurRad="38100" dist="38100" dir="2700000">
                    <a:srgbClr val="000000"/>
                  </a:outerShdw>
                </a:effectLst>
                <a:latin typeface="宋体" panose="02010600030101010101" pitchFamily="2" charset="-122"/>
              </a:rPr>
              <a:t>heuristics</a:t>
            </a:r>
            <a:r>
              <a:rPr lang="zh-CN" altLang="en-US" sz="2800" b="1" dirty="0">
                <a:solidFill>
                  <a:srgbClr val="FFFF00"/>
                </a:solidFill>
                <a:effectLst>
                  <a:outerShdw blurRad="38100" dist="38100" dir="2700000">
                    <a:srgbClr val="000000"/>
                  </a:outerShdw>
                </a:effectLst>
                <a:latin typeface="宋体" panose="02010600030101010101" pitchFamily="2" charset="-122"/>
              </a:rPr>
              <a:t>）认知方式。</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20194">
                                            <p:txEl>
                                              <p:charRg st="0" end="15"/>
                                            </p:txEl>
                                          </p:spTgt>
                                        </p:tgtEl>
                                        <p:attrNameLst>
                                          <p:attrName>style.visibility</p:attrName>
                                        </p:attrNameLst>
                                      </p:cBhvr>
                                      <p:to>
                                        <p:strVal val="visible"/>
                                      </p:to>
                                    </p:set>
                                    <p:anim calcmode="lin" valueType="num">
                                      <p:cBhvr additive="base">
                                        <p:cTn id="7" dur="500" fill="hold"/>
                                        <p:tgtEl>
                                          <p:spTgt spid="520194">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0194">
                                            <p:txEl>
                                              <p:charRg st="0" end="1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20194">
                                            <p:txEl>
                                              <p:charRg st="15" end="178"/>
                                            </p:txEl>
                                          </p:spTgt>
                                        </p:tgtEl>
                                        <p:attrNameLst>
                                          <p:attrName>style.visibility</p:attrName>
                                        </p:attrNameLst>
                                      </p:cBhvr>
                                      <p:to>
                                        <p:strVal val="visible"/>
                                      </p:to>
                                    </p:set>
                                    <p:anim calcmode="lin" valueType="num">
                                      <p:cBhvr additive="base">
                                        <p:cTn id="12" dur="500" fill="hold"/>
                                        <p:tgtEl>
                                          <p:spTgt spid="520194">
                                            <p:txEl>
                                              <p:charRg st="15" end="178"/>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20194">
                                            <p:txEl>
                                              <p:charRg st="15" end="178"/>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20194">
                                            <p:txEl>
                                              <p:charRg st="178" end="193"/>
                                            </p:txEl>
                                          </p:spTgt>
                                        </p:tgtEl>
                                        <p:attrNameLst>
                                          <p:attrName>style.visibility</p:attrName>
                                        </p:attrNameLst>
                                      </p:cBhvr>
                                      <p:to>
                                        <p:strVal val="visible"/>
                                      </p:to>
                                    </p:set>
                                    <p:anim calcmode="lin" valueType="num">
                                      <p:cBhvr additive="base">
                                        <p:cTn id="17" dur="500" fill="hold"/>
                                        <p:tgtEl>
                                          <p:spTgt spid="520194">
                                            <p:txEl>
                                              <p:charRg st="178" end="19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20194">
                                            <p:txEl>
                                              <p:charRg st="178" end="19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20194">
                                            <p:txEl>
                                              <p:charRg st="193" end="404"/>
                                            </p:txEl>
                                          </p:spTgt>
                                        </p:tgtEl>
                                        <p:attrNameLst>
                                          <p:attrName>style.visibility</p:attrName>
                                        </p:attrNameLst>
                                      </p:cBhvr>
                                      <p:to>
                                        <p:strVal val="visible"/>
                                      </p:to>
                                    </p:set>
                                    <p:anim calcmode="lin" valueType="num">
                                      <p:cBhvr additive="base">
                                        <p:cTn id="22" dur="500" fill="hold"/>
                                        <p:tgtEl>
                                          <p:spTgt spid="520194">
                                            <p:txEl>
                                              <p:charRg st="193" end="40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20194">
                                            <p:txEl>
                                              <p:charRg st="193" end="40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1218" name="文本框 521217"/>
          <p:cNvSpPr txBox="1"/>
          <p:nvPr/>
        </p:nvSpPr>
        <p:spPr>
          <a:xfrm>
            <a:off x="0" y="228600"/>
            <a:ext cx="9144000"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二、代表性偏差的理论分析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（一）人的认知过程：信息加工系统</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人们是如何认识世界、理解世界的呢？美国心理学家</a:t>
            </a:r>
            <a:r>
              <a:rPr lang="en-US" altLang="zh-CN" sz="3200" b="1" err="1">
                <a:solidFill>
                  <a:srgbClr val="FFFF00"/>
                </a:solidFill>
                <a:effectLst>
                  <a:outerShdw blurRad="38100" dist="38100" dir="2700000">
                    <a:srgbClr val="000000"/>
                  </a:outerShdw>
                </a:effectLst>
                <a:latin typeface="宋体" panose="02010600030101010101" pitchFamily="2" charset="-122"/>
              </a:rPr>
              <a:t>E·Aronson</a:t>
            </a:r>
            <a:r>
              <a:rPr lang="zh-CN" altLang="en-US" sz="3200" b="1" dirty="0">
                <a:solidFill>
                  <a:srgbClr val="FFFF00"/>
                </a:solidFill>
                <a:effectLst>
                  <a:outerShdw blurRad="38100" dist="38100" dir="2700000">
                    <a:srgbClr val="000000"/>
                  </a:outerShdw>
                </a:effectLst>
                <a:latin typeface="宋体" panose="02010600030101010101" pitchFamily="2" charset="-122"/>
              </a:rPr>
              <a:t>在其著作</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社会性动物</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The Social Animal</a:t>
            </a:r>
            <a:r>
              <a:rPr lang="zh-CN" altLang="en-US" sz="3200" b="1" dirty="0">
                <a:solidFill>
                  <a:srgbClr val="FFFF00"/>
                </a:solidFill>
                <a:effectLst>
                  <a:outerShdw blurRad="38100" dist="38100" dir="2700000">
                    <a:srgbClr val="000000"/>
                  </a:outerShdw>
                </a:effectLst>
                <a:latin typeface="宋体" panose="02010600030101010101" pitchFamily="2" charset="-122"/>
              </a:rPr>
              <a:t>）中指出，人类的大脑“不尽完美之处如同它们奇妙之处一样多，这种不完美的结果就是，许多人自以为最终能搞清楚的事情也许并不正确”。现代认知心理学（</a:t>
            </a:r>
            <a:r>
              <a:rPr lang="en-US" altLang="zh-CN" sz="3200" b="1">
                <a:solidFill>
                  <a:srgbClr val="FFFF00"/>
                </a:solidFill>
                <a:effectLst>
                  <a:outerShdw blurRad="38100" dist="38100" dir="2700000">
                    <a:srgbClr val="000000"/>
                  </a:outerShdw>
                </a:effectLst>
                <a:latin typeface="宋体" panose="02010600030101010101" pitchFamily="2" charset="-122"/>
              </a:rPr>
              <a:t>Cognitive Psychology</a:t>
            </a:r>
            <a:r>
              <a:rPr lang="zh-CN" altLang="en-US" sz="3200" b="1" dirty="0">
                <a:solidFill>
                  <a:srgbClr val="FFFF00"/>
                </a:solidFill>
                <a:effectLst>
                  <a:outerShdw blurRad="38100" dist="38100" dir="2700000">
                    <a:srgbClr val="000000"/>
                  </a:outerShdw>
                </a:effectLst>
                <a:latin typeface="宋体" panose="02010600030101010101" pitchFamily="2" charset="-122"/>
              </a:rPr>
              <a:t>）的基本观点是把人看成信息传递媒介和信息加工系统，人的认知活动是对信息的加工处理过程以及对客观事物变化和特征的反映，也是对客观事物之间相互作用和相互联系的表征。</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21218"/>
                                        </p:tgtEl>
                                        <p:attrNameLst>
                                          <p:attrName>style.visibility</p:attrName>
                                        </p:attrNameLst>
                                      </p:cBhvr>
                                      <p:to>
                                        <p:strVal val="visible"/>
                                      </p:to>
                                    </p:set>
                                    <p:anim calcmode="lin" valueType="num">
                                      <p:cBhvr>
                                        <p:cTn id="7" dur="500" fill="hold"/>
                                        <p:tgtEl>
                                          <p:spTgt spid="52121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21218"/>
                                        </p:tgtEl>
                                        <p:attrNameLst>
                                          <p:attrName>ppt_y</p:attrName>
                                        </p:attrNameLst>
                                      </p:cBhvr>
                                      <p:tavLst>
                                        <p:tav tm="0">
                                          <p:val>
                                            <p:strVal val="#ppt_y"/>
                                          </p:val>
                                        </p:tav>
                                        <p:tav tm="100000">
                                          <p:val>
                                            <p:strVal val="#ppt_y"/>
                                          </p:val>
                                        </p:tav>
                                      </p:tavLst>
                                    </p:anim>
                                    <p:anim calcmode="lin" valueType="num">
                                      <p:cBhvr>
                                        <p:cTn id="9" dur="500" fill="hold"/>
                                        <p:tgtEl>
                                          <p:spTgt spid="52121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2121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21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18"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42" name="文本框 522241"/>
          <p:cNvSpPr txBox="1"/>
          <p:nvPr/>
        </p:nvSpPr>
        <p:spPr>
          <a:xfrm>
            <a:off x="0" y="0"/>
            <a:ext cx="9144000" cy="6924675"/>
          </a:xfrm>
          <a:prstGeom prst="rect">
            <a:avLst/>
          </a:prstGeom>
          <a:noFill/>
          <a:ln w="9525">
            <a:noFill/>
          </a:ln>
        </p:spPr>
        <p:txBody>
          <a:bodyPr>
            <a:spAutoFit/>
          </a:bodyPr>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（二）理性认知的分类与基本模型</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、实质理性和贝叶斯规则</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   关于人类认知的普遍认识是：人是完全理性的，每个人尽力做到不犯错误，坚持正确的观点和信念。具有完全理性的理性人具有以下特点：</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）他对各种决策的结果具有完全而准确的了解，从而始终追求最优目标，做出最优决策，因而具有与决策相关的所有信息。</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理性人具有完全意志能力，能够保证其效用函数具有有序性和单调性。有序性保证理性人在不同行动方案下得到的效用是可以比较的。单调性则保证理性人能够在不同的效用之间判断出偏好程度的差异，并对其进行排列。</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3</a:t>
            </a:r>
            <a:r>
              <a:rPr lang="zh-CN" altLang="en-US" sz="2800" b="1" dirty="0">
                <a:solidFill>
                  <a:srgbClr val="FFFF00"/>
                </a:solidFill>
                <a:effectLst>
                  <a:outerShdw blurRad="38100" dist="38100" dir="2700000">
                    <a:srgbClr val="000000"/>
                  </a:outerShdw>
                </a:effectLst>
                <a:latin typeface="宋体" panose="02010600030101010101" pitchFamily="2" charset="-122"/>
              </a:rPr>
              <a:t>）理性人具有充分计算能力，即使存在不确定性，理性人也可以通过概率判断各种可能行动方案的预期效用，并比较它们之间的大小。</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22242">
                                            <p:txEl>
                                              <p:charRg st="0" end="16"/>
                                            </p:txEl>
                                          </p:spTgt>
                                        </p:tgtEl>
                                        <p:attrNameLst>
                                          <p:attrName>style.visibility</p:attrName>
                                        </p:attrNameLst>
                                      </p:cBhvr>
                                      <p:to>
                                        <p:strVal val="visible"/>
                                      </p:to>
                                    </p:set>
                                    <p:animEffect transition="in" filter="checkerboard(across)">
                                      <p:cBhvr>
                                        <p:cTn id="7" dur="500"/>
                                        <p:tgtEl>
                                          <p:spTgt spid="522242">
                                            <p:txEl>
                                              <p:charRg st="0" end="16"/>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522242">
                                            <p:txEl>
                                              <p:charRg st="16" end="29"/>
                                            </p:txEl>
                                          </p:spTgt>
                                        </p:tgtEl>
                                        <p:attrNameLst>
                                          <p:attrName>style.visibility</p:attrName>
                                        </p:attrNameLst>
                                      </p:cBhvr>
                                      <p:to>
                                        <p:strVal val="visible"/>
                                      </p:to>
                                    </p:set>
                                    <p:animEffect transition="in" filter="checkerboard(across)">
                                      <p:cBhvr>
                                        <p:cTn id="11" dur="500"/>
                                        <p:tgtEl>
                                          <p:spTgt spid="522242">
                                            <p:txEl>
                                              <p:charRg st="16" end="29"/>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522242">
                                            <p:txEl>
                                              <p:charRg st="29" end="94"/>
                                            </p:txEl>
                                          </p:spTgt>
                                        </p:tgtEl>
                                        <p:attrNameLst>
                                          <p:attrName>style.visibility</p:attrName>
                                        </p:attrNameLst>
                                      </p:cBhvr>
                                      <p:to>
                                        <p:strVal val="visible"/>
                                      </p:to>
                                    </p:set>
                                    <p:animEffect transition="in" filter="checkerboard(across)">
                                      <p:cBhvr>
                                        <p:cTn id="15" dur="500"/>
                                        <p:tgtEl>
                                          <p:spTgt spid="522242">
                                            <p:txEl>
                                              <p:charRg st="29" end="94"/>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522242">
                                            <p:txEl>
                                              <p:charRg st="94" end="151"/>
                                            </p:txEl>
                                          </p:spTgt>
                                        </p:tgtEl>
                                        <p:attrNameLst>
                                          <p:attrName>style.visibility</p:attrName>
                                        </p:attrNameLst>
                                      </p:cBhvr>
                                      <p:to>
                                        <p:strVal val="visible"/>
                                      </p:to>
                                    </p:set>
                                    <p:animEffect transition="in" filter="checkerboard(across)">
                                      <p:cBhvr>
                                        <p:cTn id="19" dur="500"/>
                                        <p:tgtEl>
                                          <p:spTgt spid="522242">
                                            <p:txEl>
                                              <p:charRg st="94" end="151"/>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522242">
                                            <p:txEl>
                                              <p:charRg st="151" end="252"/>
                                            </p:txEl>
                                          </p:spTgt>
                                        </p:tgtEl>
                                        <p:attrNameLst>
                                          <p:attrName>style.visibility</p:attrName>
                                        </p:attrNameLst>
                                      </p:cBhvr>
                                      <p:to>
                                        <p:strVal val="visible"/>
                                      </p:to>
                                    </p:set>
                                    <p:animEffect transition="in" filter="checkerboard(across)">
                                      <p:cBhvr>
                                        <p:cTn id="23" dur="500"/>
                                        <p:tgtEl>
                                          <p:spTgt spid="522242">
                                            <p:txEl>
                                              <p:charRg st="151" end="252"/>
                                            </p:txEl>
                                          </p:spTgt>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522242">
                                            <p:txEl>
                                              <p:charRg st="252" end="314"/>
                                            </p:txEl>
                                          </p:spTgt>
                                        </p:tgtEl>
                                        <p:attrNameLst>
                                          <p:attrName>style.visibility</p:attrName>
                                        </p:attrNameLst>
                                      </p:cBhvr>
                                      <p:to>
                                        <p:strVal val="visible"/>
                                      </p:to>
                                    </p:set>
                                    <p:animEffect transition="in" filter="checkerboard(across)">
                                      <p:cBhvr>
                                        <p:cTn id="27" dur="500"/>
                                        <p:tgtEl>
                                          <p:spTgt spid="522242">
                                            <p:txEl>
                                              <p:charRg st="252" end="3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3266" name="文本框 523265"/>
          <p:cNvSpPr txBox="1"/>
          <p:nvPr/>
        </p:nvSpPr>
        <p:spPr>
          <a:xfrm>
            <a:off x="0" y="0"/>
            <a:ext cx="9144000" cy="6915150"/>
          </a:xfrm>
          <a:prstGeom prst="rect">
            <a:avLst/>
          </a:prstGeom>
          <a:noFill/>
          <a:ln w="9525">
            <a:noFill/>
          </a:ln>
        </p:spPr>
        <p:txBody>
          <a:bodyPr>
            <a:spAutoFit/>
          </a:bodyPr>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4</a:t>
            </a:r>
            <a:r>
              <a:rPr lang="zh-CN" altLang="en-US" sz="3200" b="1" dirty="0">
                <a:solidFill>
                  <a:srgbClr val="FFFF00"/>
                </a:solidFill>
                <a:effectLst>
                  <a:outerShdw blurRad="38100" dist="38100" dir="2700000">
                    <a:srgbClr val="000000"/>
                  </a:outerShdw>
                </a:effectLst>
                <a:latin typeface="宋体" panose="02010600030101010101" pitchFamily="2" charset="-122"/>
              </a:rPr>
              <a:t>）理性人具有完全记忆能力，对影响决策的一切因素具有完全的信息。</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5</a:t>
            </a:r>
            <a:r>
              <a:rPr lang="zh-CN" altLang="en-US" sz="3200" b="1" dirty="0">
                <a:solidFill>
                  <a:srgbClr val="FFFF00"/>
                </a:solidFill>
                <a:effectLst>
                  <a:outerShdw blurRad="38100" dist="38100" dir="2700000">
                    <a:srgbClr val="000000"/>
                  </a:outerShdw>
                </a:effectLst>
                <a:latin typeface="宋体" panose="02010600030101010101" pitchFamily="2" charset="-122"/>
              </a:rPr>
              <a:t>）理性人的决策不需要任何时间，所有的理性人的决策都是瞬间完成。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6</a:t>
            </a:r>
            <a:r>
              <a:rPr lang="zh-CN" altLang="en-US" sz="3200" b="1" dirty="0">
                <a:solidFill>
                  <a:srgbClr val="FFFF00"/>
                </a:solidFill>
                <a:effectLst>
                  <a:outerShdw blurRad="38100" dist="38100" dir="2700000">
                    <a:srgbClr val="000000"/>
                  </a:outerShdw>
                </a:effectLst>
                <a:latin typeface="宋体" panose="02010600030101010101" pitchFamily="2" charset="-122"/>
              </a:rPr>
              <a:t>）理性人使用边际分析的方法，通过比较边际收益和边际成本的大小进行决策。</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7</a:t>
            </a:r>
            <a:r>
              <a:rPr lang="zh-CN" altLang="en-US" sz="3200" b="1" dirty="0">
                <a:solidFill>
                  <a:srgbClr val="FFFF00"/>
                </a:solidFill>
                <a:effectLst>
                  <a:outerShdw blurRad="38100" dist="38100" dir="2700000">
                    <a:srgbClr val="000000"/>
                  </a:outerShdw>
                </a:effectLst>
                <a:latin typeface="宋体" panose="02010600030101010101" pitchFamily="2" charset="-122"/>
              </a:rPr>
              <a:t>）理性人是自私地单方面追求自己利益的最大化。</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8</a:t>
            </a:r>
            <a:r>
              <a:rPr lang="zh-CN" altLang="en-US" sz="3200" b="1" dirty="0">
                <a:solidFill>
                  <a:srgbClr val="FFFF00"/>
                </a:solidFill>
                <a:effectLst>
                  <a:outerShdw blurRad="38100" dist="38100" dir="2700000">
                    <a:srgbClr val="000000"/>
                  </a:outerShdw>
                </a:effectLst>
                <a:latin typeface="宋体" panose="02010600030101010101" pitchFamily="2" charset="-122"/>
              </a:rPr>
              <a:t>）理性人是没有喜怒哀乐的没有感情的人。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9</a:t>
            </a:r>
            <a:r>
              <a:rPr lang="zh-CN" altLang="en-US" sz="3200" b="1" dirty="0">
                <a:solidFill>
                  <a:srgbClr val="FFFF00"/>
                </a:solidFill>
                <a:effectLst>
                  <a:outerShdw blurRad="38100" dist="38100" dir="2700000">
                    <a:srgbClr val="000000"/>
                  </a:outerShdw>
                </a:effectLst>
                <a:latin typeface="宋体" panose="02010600030101010101" pitchFamily="2" charset="-122"/>
              </a:rPr>
              <a:t>）理性人的决策不受道德影响，理性人是与道德观念绝缘的人。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10</a:t>
            </a:r>
            <a:r>
              <a:rPr lang="zh-CN" altLang="en-US" sz="3200" b="1" dirty="0">
                <a:solidFill>
                  <a:srgbClr val="FFFF00"/>
                </a:solidFill>
                <a:effectLst>
                  <a:outerShdw blurRad="38100" dist="38100" dir="2700000">
                    <a:srgbClr val="000000"/>
                  </a:outerShdw>
                </a:effectLst>
                <a:latin typeface="宋体" panose="02010600030101010101" pitchFamily="2" charset="-122"/>
              </a:rPr>
              <a:t>）理性人作为决策主体不仅是指单个的消费者或者劳动者这样的主体，也包括家庭、企业以及其他组织等主体。</a:t>
            </a:r>
            <a:endParaRPr lang="zh-CN" altLang="en-US" sz="32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23266"/>
                                        </p:tgtEl>
                                        <p:attrNameLst>
                                          <p:attrName>style.visibility</p:attrName>
                                        </p:attrNameLst>
                                      </p:cBhvr>
                                      <p:to>
                                        <p:strVal val="visible"/>
                                      </p:to>
                                    </p:set>
                                    <p:anim calcmode="lin" valueType="num">
                                      <p:cBhvr additive="base">
                                        <p:cTn id="7" dur="500" fill="hold"/>
                                        <p:tgtEl>
                                          <p:spTgt spid="523266"/>
                                        </p:tgtEl>
                                        <p:attrNameLst>
                                          <p:attrName>ppt_x</p:attrName>
                                        </p:attrNameLst>
                                      </p:cBhvr>
                                      <p:tavLst>
                                        <p:tav tm="0">
                                          <p:val>
                                            <p:strVal val="#ppt_x"/>
                                          </p:val>
                                        </p:tav>
                                        <p:tav tm="100000">
                                          <p:val>
                                            <p:strVal val="#ppt_x"/>
                                          </p:val>
                                        </p:tav>
                                      </p:tavLst>
                                    </p:anim>
                                    <p:anim calcmode="lin" valueType="num">
                                      <p:cBhvr additive="base">
                                        <p:cTn id="8" dur="500" fill="hold"/>
                                        <p:tgtEl>
                                          <p:spTgt spid="5232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2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4" name="文本框 15363"/>
          <p:cNvSpPr txBox="1"/>
          <p:nvPr/>
        </p:nvSpPr>
        <p:spPr>
          <a:xfrm>
            <a:off x="381000" y="733425"/>
            <a:ext cx="8382000" cy="5643563"/>
          </a:xfrm>
          <a:prstGeom prst="rect">
            <a:avLst/>
          </a:prstGeom>
          <a:noFill/>
          <a:ln w="9525">
            <a:noFill/>
          </a:ln>
        </p:spPr>
        <p:txBody>
          <a:bodyPr>
            <a:spAutoFit/>
          </a:bodyPr>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二、经济学与心理学的渊源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（一）古典经济学家的行为经济学思想综述</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（二）现代经济学家对行为经济学思想的探究</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三、认知心理学促进行为经济学的发展</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人类是如何认识世界、理解世界的呢？尽管人类拥有发达而奇妙的大脑，但是正如美国心理学家</a:t>
            </a:r>
            <a:r>
              <a:rPr lang="en-US" altLang="zh-CN" sz="2800" b="1" err="1">
                <a:solidFill>
                  <a:srgbClr val="FFFF00"/>
                </a:solidFill>
                <a:effectLst>
                  <a:outerShdw blurRad="38100" dist="38100" dir="2700000">
                    <a:srgbClr val="000000"/>
                  </a:outerShdw>
                </a:effectLst>
                <a:latin typeface="宋体" panose="02010600030101010101" pitchFamily="2" charset="-122"/>
              </a:rPr>
              <a:t>E.Aronson</a:t>
            </a:r>
            <a:r>
              <a:rPr lang="zh-CN" altLang="en-US" sz="2800" b="1" dirty="0">
                <a:solidFill>
                  <a:srgbClr val="FFFF00"/>
                </a:solidFill>
                <a:effectLst>
                  <a:outerShdw blurRad="38100" dist="38100" dir="2700000">
                    <a:srgbClr val="000000"/>
                  </a:outerShdw>
                </a:effectLst>
                <a:latin typeface="宋体" panose="02010600030101010101" pitchFamily="2" charset="-122"/>
              </a:rPr>
              <a:t>在其著作</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社会性动物</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The Social Animal</a:t>
            </a:r>
            <a:r>
              <a:rPr lang="zh-CN" altLang="en-US" sz="2800" b="1" dirty="0">
                <a:solidFill>
                  <a:srgbClr val="FFFF00"/>
                </a:solidFill>
                <a:effectLst>
                  <a:outerShdw blurRad="38100" dist="38100" dir="2700000">
                    <a:srgbClr val="000000"/>
                  </a:outerShdw>
                </a:effectLst>
                <a:latin typeface="宋体" panose="02010600030101010101" pitchFamily="2" charset="-122"/>
              </a:rPr>
              <a:t>）中所指出的，人类大脑的“不尽完美之处如同他们的奇妙之处一样多。这种不完美的结果就是，许多人们自以为最终搞清楚的事情也许并不正确”。作为行为经济学理论基础之一的认知心理学则很好地揭示了人们在判断和决策中大脑的信息加工过程。</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15366" name="文本框 15365"/>
          <p:cNvSpPr txBox="1"/>
          <p:nvPr/>
        </p:nvSpPr>
        <p:spPr>
          <a:xfrm>
            <a:off x="441325" y="1692275"/>
            <a:ext cx="184150" cy="641350"/>
          </a:xfrm>
          <a:prstGeom prst="rect">
            <a:avLst/>
          </a:prstGeom>
          <a:noFill/>
          <a:ln w="9525">
            <a:noFill/>
          </a:ln>
        </p:spPr>
        <p:txBody>
          <a:bodyPr wrap="none" anchor="t" anchorCtr="0">
            <a:spAutoFit/>
          </a:bodyPr>
          <a:p>
            <a:pPr eaLnBrk="1" hangingPunct="1"/>
            <a:endParaRPr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ipe(down)">
                                      <p:cBhvr>
                                        <p:cTn id="7" dur="580">
                                          <p:stCondLst>
                                            <p:cond delay="0"/>
                                          </p:stCondLst>
                                        </p:cTn>
                                        <p:tgtEl>
                                          <p:spTgt spid="15364"/>
                                        </p:tgtEl>
                                      </p:cBhvr>
                                    </p:animEffect>
                                    <p:anim calcmode="lin" valueType="num">
                                      <p:cBhvr>
                                        <p:cTn id="8" dur="1822" tmFilter="0,0; 0.14,0.36; 0.43,0.73; 0.71,0.91; 1.0,1.0">
                                          <p:stCondLst>
                                            <p:cond delay="0"/>
                                          </p:stCondLst>
                                        </p:cTn>
                                        <p:tgtEl>
                                          <p:spTgt spid="1536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364"/>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15364"/>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15364"/>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15364"/>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15364"/>
                                        </p:tgtEl>
                                      </p:cBhvr>
                                      <p:to x="100000" y="60000"/>
                                    </p:animScale>
                                    <p:animScale>
                                      <p:cBhvr>
                                        <p:cTn id="14" dur="166" decel="50000">
                                          <p:stCondLst>
                                            <p:cond delay="676"/>
                                          </p:stCondLst>
                                        </p:cTn>
                                        <p:tgtEl>
                                          <p:spTgt spid="15364"/>
                                        </p:tgtEl>
                                      </p:cBhvr>
                                      <p:to x="100000" y="100000"/>
                                    </p:animScale>
                                    <p:animScale>
                                      <p:cBhvr>
                                        <p:cTn id="15" dur="26">
                                          <p:stCondLst>
                                            <p:cond delay="1312"/>
                                          </p:stCondLst>
                                        </p:cTn>
                                        <p:tgtEl>
                                          <p:spTgt spid="15364"/>
                                        </p:tgtEl>
                                      </p:cBhvr>
                                      <p:to x="100000" y="80000"/>
                                    </p:animScale>
                                    <p:animScale>
                                      <p:cBhvr>
                                        <p:cTn id="16" dur="166" decel="50000">
                                          <p:stCondLst>
                                            <p:cond delay="1338"/>
                                          </p:stCondLst>
                                        </p:cTn>
                                        <p:tgtEl>
                                          <p:spTgt spid="15364"/>
                                        </p:tgtEl>
                                      </p:cBhvr>
                                      <p:to x="100000" y="100000"/>
                                    </p:animScale>
                                    <p:animScale>
                                      <p:cBhvr>
                                        <p:cTn id="17" dur="26">
                                          <p:stCondLst>
                                            <p:cond delay="1642"/>
                                          </p:stCondLst>
                                        </p:cTn>
                                        <p:tgtEl>
                                          <p:spTgt spid="15364"/>
                                        </p:tgtEl>
                                      </p:cBhvr>
                                      <p:to x="100000" y="90000"/>
                                    </p:animScale>
                                    <p:animScale>
                                      <p:cBhvr>
                                        <p:cTn id="18" dur="166" decel="50000">
                                          <p:stCondLst>
                                            <p:cond delay="1668"/>
                                          </p:stCondLst>
                                        </p:cTn>
                                        <p:tgtEl>
                                          <p:spTgt spid="15364"/>
                                        </p:tgtEl>
                                      </p:cBhvr>
                                      <p:to x="100000" y="100000"/>
                                    </p:animScale>
                                    <p:animScale>
                                      <p:cBhvr>
                                        <p:cTn id="19" dur="26">
                                          <p:stCondLst>
                                            <p:cond delay="1808"/>
                                          </p:stCondLst>
                                        </p:cTn>
                                        <p:tgtEl>
                                          <p:spTgt spid="15364"/>
                                        </p:tgtEl>
                                      </p:cBhvr>
                                      <p:to x="100000" y="95000"/>
                                    </p:animScale>
                                    <p:animScale>
                                      <p:cBhvr>
                                        <p:cTn id="20" dur="166" decel="50000">
                                          <p:stCondLst>
                                            <p:cond delay="1834"/>
                                          </p:stCondLst>
                                        </p:cTn>
                                        <p:tgtEl>
                                          <p:spTgt spid="153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4290" name="文本框 524289"/>
          <p:cNvSpPr txBox="1"/>
          <p:nvPr/>
        </p:nvSpPr>
        <p:spPr>
          <a:xfrm>
            <a:off x="0" y="228600"/>
            <a:ext cx="9144000"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（三）“认知吝啬”及认知偏差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理性思考至少需要两个前提：（</a:t>
            </a:r>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）思考者能够获得准确、有用的信息；（</a:t>
            </a:r>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 思考者拥有无限的、可用于加工生活数据的资源。事实上，日常生活中并不具备这些条件。</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、信息获取阶段的认知偏差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信息获取的来源主要有两个，其一是记忆，另外一个是当前的工作环境。这个阶段的问题是在众多的信息源中识别有用的信息，以获取所需的信息。</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、信息加工阶段的认知偏差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人类的信息加工过程并不如贝叶斯规则那样理性，而是存在着种种的偏差。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
        <p:nvSpPr>
          <p:cNvPr id="524291" name="文本框 524290"/>
          <p:cNvSpPr txBox="1"/>
          <p:nvPr/>
        </p:nvSpPr>
        <p:spPr>
          <a:xfrm>
            <a:off x="323850" y="1943100"/>
            <a:ext cx="311150" cy="701675"/>
          </a:xfrm>
          <a:prstGeom prst="rect">
            <a:avLst/>
          </a:prstGeom>
          <a:noFill/>
          <a:ln w="9525">
            <a:noFill/>
          </a:ln>
        </p:spPr>
        <p:txBody>
          <a:bodyPr wrap="none" anchor="t" anchorCtr="0">
            <a:spAutoFit/>
          </a:bodyPr>
          <a:p>
            <a:pPr eaLnBrk="1" hangingPunct="1"/>
            <a:r>
              <a:rPr lang="en-US" altLang="zh-CN" sz="4000" b="1" dirty="0">
                <a:solidFill>
                  <a:srgbClr val="FFFF00"/>
                </a:solidFill>
                <a:latin typeface="Garamond" panose="02020404030301010803" pitchFamily="18" charset="0"/>
              </a:rPr>
              <a:t> </a:t>
            </a:r>
            <a:endParaRPr lang="en-US" altLang="zh-CN" sz="4000" b="1" dirty="0">
              <a:solidFill>
                <a:srgbClr val="FFFF00"/>
              </a:solidFill>
              <a:latin typeface="Garamond" panose="02020404030301010803" pitchFamily="18" charset="0"/>
            </a:endParaRPr>
          </a:p>
        </p:txBody>
      </p:sp>
      <p:sp>
        <p:nvSpPr>
          <p:cNvPr id="524292" name="文本框 524291"/>
          <p:cNvSpPr txBox="1"/>
          <p:nvPr/>
        </p:nvSpPr>
        <p:spPr>
          <a:xfrm>
            <a:off x="323850" y="2736850"/>
            <a:ext cx="1098550" cy="641350"/>
          </a:xfrm>
          <a:prstGeom prst="rect">
            <a:avLst/>
          </a:prstGeom>
          <a:noFill/>
          <a:ln w="9525">
            <a:noFill/>
          </a:ln>
        </p:spPr>
        <p:txBody>
          <a:bodyPr wrap="none" anchor="t" anchorCtr="0">
            <a:spAutoFit/>
          </a:bodyPr>
          <a:p>
            <a:pPr eaLnBrk="1" hangingPunct="1"/>
            <a:r>
              <a:rPr lang="en-US" altLang="zh-CN" sz="3600" dirty="0">
                <a:latin typeface="Garamond" panose="02020404030301010803" pitchFamily="18" charset="0"/>
              </a:rPr>
              <a:t>        </a:t>
            </a:r>
            <a:endParaRPr lang="en-US" altLang="zh-CN"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24290"/>
                                        </p:tgtEl>
                                        <p:attrNameLst>
                                          <p:attrName>style.visibility</p:attrName>
                                        </p:attrNameLst>
                                      </p:cBhvr>
                                      <p:to>
                                        <p:strVal val="visible"/>
                                      </p:to>
                                    </p:set>
                                    <p:anim calcmode="lin" valueType="num">
                                      <p:cBhvr additive="base">
                                        <p:cTn id="7" dur="500" fill="hold"/>
                                        <p:tgtEl>
                                          <p:spTgt spid="524290"/>
                                        </p:tgtEl>
                                        <p:attrNameLst>
                                          <p:attrName>ppt_x</p:attrName>
                                        </p:attrNameLst>
                                      </p:cBhvr>
                                      <p:tavLst>
                                        <p:tav tm="0">
                                          <p:val>
                                            <p:strVal val="#ppt_x"/>
                                          </p:val>
                                        </p:tav>
                                        <p:tav tm="100000">
                                          <p:val>
                                            <p:strVal val="#ppt_x"/>
                                          </p:val>
                                        </p:tav>
                                      </p:tavLst>
                                    </p:anim>
                                    <p:anim calcmode="lin" valueType="num">
                                      <p:cBhvr additive="base">
                                        <p:cTn id="8" dur="500" fill="hold"/>
                                        <p:tgtEl>
                                          <p:spTgt spid="52429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524291"/>
                                        </p:tgtEl>
                                        <p:attrNameLst>
                                          <p:attrName>style.visibility</p:attrName>
                                        </p:attrNameLst>
                                      </p:cBhvr>
                                      <p:to>
                                        <p:strVal val="visible"/>
                                      </p:to>
                                    </p:set>
                                    <p:animEffect transition="in" filter="checkerboard(across)">
                                      <p:cBhvr>
                                        <p:cTn id="12" dur="500"/>
                                        <p:tgtEl>
                                          <p:spTgt spid="524291"/>
                                        </p:tgtEl>
                                      </p:cBhvr>
                                    </p:animEffect>
                                  </p:childTnLst>
                                </p:cTn>
                              </p:par>
                            </p:childTnLst>
                          </p:cTn>
                        </p:par>
                        <p:par>
                          <p:cTn id="13" fill="hold">
                            <p:stCondLst>
                              <p:cond delay="10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24292"/>
                                        </p:tgtEl>
                                        <p:attrNameLst>
                                          <p:attrName>style.visibility</p:attrName>
                                        </p:attrNameLst>
                                      </p:cBhvr>
                                      <p:to>
                                        <p:strVal val="visible"/>
                                      </p:to>
                                    </p:set>
                                    <p:anim calcmode="lin" valueType="num">
                                      <p:cBhvr>
                                        <p:cTn id="16" dur="500" fill="hold"/>
                                        <p:tgtEl>
                                          <p:spTgt spid="52429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24292"/>
                                        </p:tgtEl>
                                        <p:attrNameLst>
                                          <p:attrName>ppt_y</p:attrName>
                                        </p:attrNameLst>
                                      </p:cBhvr>
                                      <p:tavLst>
                                        <p:tav tm="0">
                                          <p:val>
                                            <p:strVal val="#ppt_y"/>
                                          </p:val>
                                        </p:tav>
                                        <p:tav tm="100000">
                                          <p:val>
                                            <p:strVal val="#ppt_y"/>
                                          </p:val>
                                        </p:tav>
                                      </p:tavLst>
                                    </p:anim>
                                    <p:anim calcmode="lin" valueType="num">
                                      <p:cBhvr>
                                        <p:cTn id="18" dur="500" fill="hold"/>
                                        <p:tgtEl>
                                          <p:spTgt spid="52429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2429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24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0" grpId="0"/>
      <p:bldP spid="524291" grpId="0"/>
      <p:bldP spid="524292"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5314" name="文本框 525313"/>
          <p:cNvSpPr txBox="1"/>
          <p:nvPr/>
        </p:nvSpPr>
        <p:spPr>
          <a:xfrm>
            <a:off x="381000" y="457200"/>
            <a:ext cx="8359775" cy="5940425"/>
          </a:xfrm>
          <a:prstGeom prst="rect">
            <a:avLst/>
          </a:prstGeom>
          <a:noFill/>
          <a:ln w="9525">
            <a:noFill/>
          </a:ln>
        </p:spPr>
        <p:txBody>
          <a:bodyPr>
            <a:spAutoFit/>
          </a:bodyPr>
          <a:p>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、信息输出阶段的认知偏差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研究表明，在信息的处理阶段，人们会产生各种错觉。常见的有所谓“如意算盘”或“一厢情愿”，这是指人们如果偏好某种结果，就往往感到事件正在按照他们自己的意愿进行，人们在很多场合下对自己的能力以及未来的前景预期表现得过于乐观。</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4</a:t>
            </a:r>
            <a:r>
              <a:rPr lang="zh-CN" altLang="en-US" sz="3200" b="1" dirty="0">
                <a:solidFill>
                  <a:srgbClr val="FFFF00"/>
                </a:solidFill>
                <a:effectLst>
                  <a:outerShdw blurRad="38100" dist="38100" dir="2700000">
                    <a:srgbClr val="000000"/>
                  </a:outerShdw>
                </a:effectLst>
                <a:latin typeface="宋体" panose="02010600030101010101" pitchFamily="2" charset="-122"/>
              </a:rPr>
              <a:t>、信息反馈阶段的认知偏差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通过认识过程中信息的获取、加工和输出阶段后，最终判断结果的信息要反馈到人脑，这种反馈信息会增加或者减弱对事物原有认知程度。</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25314"/>
                                        </p:tgtEl>
                                        <p:attrNameLst>
                                          <p:attrName>style.visibility</p:attrName>
                                        </p:attrNameLst>
                                      </p:cBhvr>
                                      <p:to>
                                        <p:strVal val="visible"/>
                                      </p:to>
                                    </p:set>
                                    <p:animEffect transition="in" filter="diamond(in)">
                                      <p:cBhvr>
                                        <p:cTn id="7" dur="2000"/>
                                        <p:tgtEl>
                                          <p:spTgt spid="525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314"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6338" name="文本框 526337"/>
          <p:cNvSpPr txBox="1"/>
          <p:nvPr/>
        </p:nvSpPr>
        <p:spPr>
          <a:xfrm>
            <a:off x="533400" y="609600"/>
            <a:ext cx="8062913" cy="5584825"/>
          </a:xfrm>
          <a:prstGeom prst="rect">
            <a:avLst/>
          </a:prstGeom>
          <a:noFill/>
          <a:ln w="9525">
            <a:noFill/>
          </a:ln>
        </p:spPr>
        <p:txBody>
          <a:bodyPr>
            <a:spAutoFit/>
          </a:bodyPr>
          <a:p>
            <a:pPr algn="ctr"/>
            <a:r>
              <a:rPr lang="zh-CN" altLang="en-US" sz="3600" b="1" dirty="0">
                <a:solidFill>
                  <a:srgbClr val="FFFF00"/>
                </a:solidFill>
                <a:effectLst>
                  <a:outerShdw blurRad="38100" dist="38100" dir="2700000">
                    <a:srgbClr val="000000"/>
                  </a:outerShdw>
                </a:effectLst>
                <a:latin typeface="宋体" panose="02010600030101010101" pitchFamily="2" charset="-122"/>
              </a:rPr>
              <a:t>第二节  投资决策中的代表性偏差</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投资行为学研究发现，人的大脑利用捷径简化信息的分析处理过程。利用这些捷径，大脑可以估计出一个答案而不用分析所有信息。代表性思维（亦称为“简捷启发法”）是这些捷径的典型例子，利用这些捷径，大脑可以有效率地组织和迅速处理大量信息，但同时也使投资者难以正确分析新的信息，从而得出错误的结论。</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26339" name="文本框 526338"/>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26338"/>
                                        </p:tgtEl>
                                        <p:attrNameLst>
                                          <p:attrName>style.visibility</p:attrName>
                                        </p:attrNameLst>
                                      </p:cBhvr>
                                      <p:to>
                                        <p:strVal val="visible"/>
                                      </p:to>
                                    </p:set>
                                    <p:anim calcmode="lin" valueType="num">
                                      <p:cBhvr additive="base">
                                        <p:cTn id="7" dur="500" fill="hold"/>
                                        <p:tgtEl>
                                          <p:spTgt spid="526338"/>
                                        </p:tgtEl>
                                        <p:attrNameLst>
                                          <p:attrName>ppt_x</p:attrName>
                                        </p:attrNameLst>
                                      </p:cBhvr>
                                      <p:tavLst>
                                        <p:tav tm="0">
                                          <p:val>
                                            <p:strVal val="#ppt_x"/>
                                          </p:val>
                                        </p:tav>
                                        <p:tav tm="100000">
                                          <p:val>
                                            <p:strVal val="#ppt_x"/>
                                          </p:val>
                                        </p:tav>
                                      </p:tavLst>
                                    </p:anim>
                                    <p:anim calcmode="lin" valueType="num">
                                      <p:cBhvr additive="base">
                                        <p:cTn id="8" dur="500" fill="hold"/>
                                        <p:tgtEl>
                                          <p:spTgt spid="52633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26339"/>
                                        </p:tgtEl>
                                        <p:attrNameLst>
                                          <p:attrName>style.visibility</p:attrName>
                                        </p:attrNameLst>
                                      </p:cBhvr>
                                      <p:to>
                                        <p:strVal val="visible"/>
                                      </p:to>
                                    </p:set>
                                    <p:animEffect transition="in" filter="diamond(in)">
                                      <p:cBhvr>
                                        <p:cTn id="12" dur="2000"/>
                                        <p:tgtEl>
                                          <p:spTgt spid="526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6338" grpId="0"/>
      <p:bldP spid="526339"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7362" name="文本框 527361"/>
          <p:cNvSpPr txBox="1"/>
          <p:nvPr/>
        </p:nvSpPr>
        <p:spPr>
          <a:xfrm>
            <a:off x="533400" y="381000"/>
            <a:ext cx="8062913" cy="6299200"/>
          </a:xfrm>
          <a:prstGeom prst="rect">
            <a:avLst/>
          </a:prstGeom>
          <a:noFill/>
          <a:ln w="9525">
            <a:noFill/>
          </a:ln>
        </p:spPr>
        <p:txBody>
          <a:bodyPr>
            <a:spAutoFit/>
          </a:bodyPr>
          <a:p>
            <a:pPr algn="ctr"/>
            <a:r>
              <a:rPr lang="zh-CN" altLang="en-US" sz="24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一、代表性偏差的主要形式及启示</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在一般情况下，代表性是有效的，但有时也会产生严重偏差。因为它不受一些影响概率判断的因素影响，而且，作为比较标准的“模式”是通过过去观察、个人经验或学习获得的，可能存在某些歪曲。利用代表性判断时出现的偏差主要有以下六种形式：</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、有效性幻觉。根据统计学的基本原理，当输入的变量的有效性为给定时，在变量之间相互独立时做出的预测比变量之间相关时的预测更加准确，变量之间的相关性增加了预测者的信心，但却降低了预测的精度。</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en-US" altLang="zh-CN" sz="2400" b="1">
                <a:solidFill>
                  <a:srgbClr val="FFFF00"/>
                </a:solidFill>
                <a:effectLst>
                  <a:outerShdw blurRad="38100" dist="38100" dir="2700000">
                    <a:srgbClr val="000000"/>
                  </a:outerShdw>
                </a:effectLst>
                <a:latin typeface="宋体" panose="02010600030101010101" pitchFamily="2" charset="-122"/>
              </a:rPr>
              <a:t>2</a:t>
            </a:r>
            <a:r>
              <a:rPr lang="zh-CN" altLang="en-US" sz="2400" b="1" dirty="0">
                <a:solidFill>
                  <a:srgbClr val="FFFF00"/>
                </a:solidFill>
                <a:effectLst>
                  <a:outerShdw blurRad="38100" dist="38100" dir="2700000">
                    <a:srgbClr val="000000"/>
                  </a:outerShdw>
                </a:effectLst>
                <a:latin typeface="宋体" panose="02010600030101010101" pitchFamily="2" charset="-122"/>
              </a:rPr>
              <a:t>、忽视先验概率（</a:t>
            </a:r>
            <a:r>
              <a:rPr lang="en-US" altLang="zh-CN" sz="2400" b="1">
                <a:solidFill>
                  <a:srgbClr val="FFFF00"/>
                </a:solidFill>
                <a:effectLst>
                  <a:outerShdw blurRad="38100" dist="38100" dir="2700000">
                    <a:srgbClr val="000000"/>
                  </a:outerShdw>
                </a:effectLst>
                <a:latin typeface="宋体" panose="02010600030101010101" pitchFamily="2" charset="-122"/>
              </a:rPr>
              <a:t>prior probability</a:t>
            </a:r>
            <a:r>
              <a:rPr lang="zh-CN" altLang="en-US" sz="2400" b="1" dirty="0">
                <a:solidFill>
                  <a:srgbClr val="FFFF00"/>
                </a:solidFill>
                <a:effectLst>
                  <a:outerShdw blurRad="38100" dist="38100" dir="2700000">
                    <a:srgbClr val="000000"/>
                  </a:outerShdw>
                </a:effectLst>
                <a:latin typeface="宋体" panose="02010600030101010101" pitchFamily="2" charset="-122"/>
              </a:rPr>
              <a:t>）。</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en-US" altLang="zh-CN" sz="2400" b="1" err="1">
                <a:solidFill>
                  <a:srgbClr val="FFFF00"/>
                </a:solidFill>
                <a:effectLst>
                  <a:outerShdw blurRad="38100" dist="38100" dir="2700000">
                    <a:srgbClr val="000000"/>
                  </a:outerShdw>
                </a:effectLst>
                <a:latin typeface="宋体" panose="02010600030101010101" pitchFamily="2" charset="-122"/>
              </a:rPr>
              <a:t>Kahneman</a:t>
            </a:r>
            <a:r>
              <a:rPr lang="zh-CN" altLang="en-US" sz="2400" b="1" dirty="0">
                <a:solidFill>
                  <a:srgbClr val="FFFF00"/>
                </a:solidFill>
                <a:effectLst>
                  <a:outerShdw blurRad="38100" dist="38100" dir="2700000">
                    <a:srgbClr val="000000"/>
                  </a:outerShdw>
                </a:effectLst>
                <a:latin typeface="宋体" panose="02010600030101010101" pitchFamily="2" charset="-122"/>
              </a:rPr>
              <a:t>和</a:t>
            </a:r>
            <a:r>
              <a:rPr lang="en-US" altLang="zh-CN" sz="2400" b="1" err="1">
                <a:solidFill>
                  <a:srgbClr val="FFFF00"/>
                </a:solidFill>
                <a:effectLst>
                  <a:outerShdw blurRad="38100" dist="38100" dir="2700000">
                    <a:srgbClr val="000000"/>
                  </a:outerShdw>
                </a:effectLst>
                <a:latin typeface="宋体" panose="02010600030101010101" pitchFamily="2" charset="-122"/>
              </a:rPr>
              <a:t>Tversky</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1974</a:t>
            </a:r>
            <a:r>
              <a:rPr lang="zh-CN" altLang="en-US" sz="2400" b="1" dirty="0">
                <a:solidFill>
                  <a:srgbClr val="FFFF00"/>
                </a:solidFill>
                <a:effectLst>
                  <a:outerShdw blurRad="38100" dist="38100" dir="2700000">
                    <a:srgbClr val="000000"/>
                  </a:outerShdw>
                </a:effectLst>
                <a:latin typeface="宋体" panose="02010600030101010101" pitchFamily="2" charset="-122"/>
              </a:rPr>
              <a:t>）认为，在代表性启发式以偏概全和以小见大的过程中，人们往往只重视条件概率，而忽视了先验概率。</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en-US" altLang="zh-CN" sz="2400" b="1">
                <a:solidFill>
                  <a:srgbClr val="FFFF00"/>
                </a:solidFill>
                <a:effectLst>
                  <a:outerShdw blurRad="38100" dist="38100" dir="2700000">
                    <a:srgbClr val="000000"/>
                  </a:outerShdw>
                </a:effectLst>
                <a:latin typeface="宋体" panose="02010600030101010101" pitchFamily="2" charset="-122"/>
              </a:rPr>
              <a:t>3</a:t>
            </a:r>
            <a:r>
              <a:rPr lang="zh-CN" altLang="en-US" sz="2400" b="1" dirty="0">
                <a:solidFill>
                  <a:srgbClr val="FFFF00"/>
                </a:solidFill>
                <a:effectLst>
                  <a:outerShdw blurRad="38100" dist="38100" dir="2700000">
                    <a:srgbClr val="000000"/>
                  </a:outerShdw>
                </a:effectLst>
                <a:latin typeface="宋体" panose="02010600030101010101" pitchFamily="2" charset="-122"/>
              </a:rPr>
              <a:t>、对样本规模不敏感。在代表性启发式下，人们经常不能正确理解统计样本大小的意义。</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
        <p:nvSpPr>
          <p:cNvPr id="527363" name="文本框 527362"/>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27362"/>
                                        </p:tgtEl>
                                        <p:attrNameLst>
                                          <p:attrName>style.visibility</p:attrName>
                                        </p:attrNameLst>
                                      </p:cBhvr>
                                      <p:to>
                                        <p:strVal val="visible"/>
                                      </p:to>
                                    </p:set>
                                    <p:anim calcmode="lin" valueType="num">
                                      <p:cBhvr additive="base">
                                        <p:cTn id="7" dur="500" fill="hold"/>
                                        <p:tgtEl>
                                          <p:spTgt spid="527362"/>
                                        </p:tgtEl>
                                        <p:attrNameLst>
                                          <p:attrName>ppt_x</p:attrName>
                                        </p:attrNameLst>
                                      </p:cBhvr>
                                      <p:tavLst>
                                        <p:tav tm="0">
                                          <p:val>
                                            <p:strVal val="#ppt_x"/>
                                          </p:val>
                                        </p:tav>
                                        <p:tav tm="100000">
                                          <p:val>
                                            <p:strVal val="#ppt_x"/>
                                          </p:val>
                                        </p:tav>
                                      </p:tavLst>
                                    </p:anim>
                                    <p:anim calcmode="lin" valueType="num">
                                      <p:cBhvr additive="base">
                                        <p:cTn id="8" dur="500" fill="hold"/>
                                        <p:tgtEl>
                                          <p:spTgt spid="52736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27363"/>
                                        </p:tgtEl>
                                        <p:attrNameLst>
                                          <p:attrName>style.visibility</p:attrName>
                                        </p:attrNameLst>
                                      </p:cBhvr>
                                      <p:to>
                                        <p:strVal val="visible"/>
                                      </p:to>
                                    </p:set>
                                    <p:animEffect transition="in" filter="diamond(in)">
                                      <p:cBhvr>
                                        <p:cTn id="12" dur="2000"/>
                                        <p:tgtEl>
                                          <p:spTgt spid="527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62" grpId="0"/>
      <p:bldP spid="527363"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8386" name="文本框 528385"/>
          <p:cNvSpPr txBox="1"/>
          <p:nvPr/>
        </p:nvSpPr>
        <p:spPr>
          <a:xfrm>
            <a:off x="304800" y="152400"/>
            <a:ext cx="8534400" cy="6497638"/>
          </a:xfrm>
          <a:prstGeom prst="rect">
            <a:avLst/>
          </a:prstGeom>
          <a:noFill/>
          <a:ln w="9525">
            <a:noFill/>
          </a:ln>
        </p:spPr>
        <p:txBody>
          <a:bodyPr>
            <a:spAutoFit/>
          </a:bodyPr>
          <a:p>
            <a:r>
              <a:rPr lang="en-US" altLang="zh-CN" sz="2800" b="1">
                <a:solidFill>
                  <a:srgbClr val="FFFF00"/>
                </a:solidFill>
                <a:effectLst>
                  <a:outerShdw blurRad="38100" dist="38100" dir="2700000">
                    <a:srgbClr val="000000"/>
                  </a:outerShdw>
                </a:effectLst>
                <a:latin typeface="宋体" panose="02010600030101010101" pitchFamily="2" charset="-122"/>
              </a:rPr>
              <a:t>4</a:t>
            </a:r>
            <a:r>
              <a:rPr lang="zh-CN" altLang="en-US" sz="2800" b="1" dirty="0">
                <a:solidFill>
                  <a:srgbClr val="FFFF00"/>
                </a:solidFill>
                <a:effectLst>
                  <a:outerShdw blurRad="38100" dist="38100" dir="2700000">
                    <a:srgbClr val="000000"/>
                  </a:outerShdw>
                </a:effectLst>
                <a:latin typeface="宋体" panose="02010600030101010101" pitchFamily="2" charset="-122"/>
              </a:rPr>
              <a:t>、对偶然性的误解。使用代表性启发式可能导致的另一个偏差是人们把随机发生的事件看成是有规律的事件，或是把导致事件发生的一个必要条件看成是导致事件发生的充分条件，然后把两个事件进行类比，简单地认为两个事件属于相同的类型。                                                                                                                   </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en-US" altLang="zh-CN" sz="2800" b="1">
                <a:solidFill>
                  <a:srgbClr val="FFFF00"/>
                </a:solidFill>
                <a:effectLst>
                  <a:outerShdw blurRad="38100" dist="38100" dir="2700000">
                    <a:srgbClr val="000000"/>
                  </a:outerShdw>
                </a:effectLst>
                <a:latin typeface="宋体" panose="02010600030101010101" pitchFamily="2" charset="-122"/>
              </a:rPr>
              <a:t>5</a:t>
            </a:r>
            <a:r>
              <a:rPr lang="zh-CN" altLang="en-US" sz="2800" b="1" dirty="0">
                <a:solidFill>
                  <a:srgbClr val="FFFF00"/>
                </a:solidFill>
                <a:effectLst>
                  <a:outerShdw blurRad="38100" dist="38100" dir="2700000">
                    <a:srgbClr val="000000"/>
                  </a:outerShdw>
                </a:effectLst>
                <a:latin typeface="宋体" panose="02010600030101010101" pitchFamily="2" charset="-122"/>
              </a:rPr>
              <a:t>、对均值回归的误解。一些预测信息的预测能力是有局限的，而人们往往忽视这一点，结果是，他们往往做出“非回归预测”（</a:t>
            </a:r>
            <a:r>
              <a:rPr lang="en-US" altLang="zh-CN" sz="2800" b="1">
                <a:solidFill>
                  <a:srgbClr val="FFFF00"/>
                </a:solidFill>
                <a:effectLst>
                  <a:outerShdw blurRad="38100" dist="38100" dir="2700000">
                    <a:srgbClr val="000000"/>
                  </a:outerShdw>
                </a:effectLst>
                <a:latin typeface="宋体" panose="02010600030101010101" pitchFamily="2" charset="-122"/>
              </a:rPr>
              <a:t>No regressive Predictions</a:t>
            </a:r>
            <a:r>
              <a:rPr lang="zh-CN" altLang="en-US" sz="2800" b="1" dirty="0">
                <a:solidFill>
                  <a:srgbClr val="FFFF00"/>
                </a:solidFill>
                <a:effectLst>
                  <a:outerShdw blurRad="38100" dist="38100" dir="2700000">
                    <a:srgbClr val="000000"/>
                  </a:outerShdw>
                </a:effectLst>
                <a:latin typeface="宋体" panose="02010600030101010101" pitchFamily="2" charset="-122"/>
              </a:rPr>
              <a:t>），也就是说，他们用线性的方式对问题进行预测与推断，而没有考虑到，现实中由于种种因素的影响，事情的发展趋势往往存在回归的倾向。</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en-US" altLang="zh-CN" sz="2800" b="1">
                <a:solidFill>
                  <a:srgbClr val="FFFF00"/>
                </a:solidFill>
                <a:effectLst>
                  <a:outerShdw blurRad="38100" dist="38100" dir="2700000">
                    <a:srgbClr val="000000"/>
                  </a:outerShdw>
                </a:effectLst>
                <a:latin typeface="宋体" panose="02010600030101010101" pitchFamily="2" charset="-122"/>
              </a:rPr>
              <a:t>6</a:t>
            </a:r>
            <a:r>
              <a:rPr lang="zh-CN" altLang="en-US" sz="2800" b="1" dirty="0">
                <a:solidFill>
                  <a:srgbClr val="FFFF00"/>
                </a:solidFill>
                <a:effectLst>
                  <a:outerShdw blurRad="38100" dist="38100" dir="2700000">
                    <a:srgbClr val="000000"/>
                  </a:outerShdw>
                </a:effectLst>
                <a:latin typeface="宋体" panose="02010600030101010101" pitchFamily="2" charset="-122"/>
              </a:rPr>
              <a:t>、对可预测性的不敏感。代表性启发式有可能导致人们对预测能力和预测的有效性认识不足，经常依据主观感情色彩浓厚的信息做出判断，而忽视了该信息的可靠程度。</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528387" name="文本框 528386"/>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28386"/>
                                        </p:tgtEl>
                                        <p:attrNameLst>
                                          <p:attrName>style.visibility</p:attrName>
                                        </p:attrNameLst>
                                      </p:cBhvr>
                                      <p:to>
                                        <p:strVal val="visible"/>
                                      </p:to>
                                    </p:set>
                                    <p:anim calcmode="lin" valueType="num">
                                      <p:cBhvr additive="base">
                                        <p:cTn id="7" dur="500" fill="hold"/>
                                        <p:tgtEl>
                                          <p:spTgt spid="528386"/>
                                        </p:tgtEl>
                                        <p:attrNameLst>
                                          <p:attrName>ppt_x</p:attrName>
                                        </p:attrNameLst>
                                      </p:cBhvr>
                                      <p:tavLst>
                                        <p:tav tm="0">
                                          <p:val>
                                            <p:strVal val="#ppt_x"/>
                                          </p:val>
                                        </p:tav>
                                        <p:tav tm="100000">
                                          <p:val>
                                            <p:strVal val="#ppt_x"/>
                                          </p:val>
                                        </p:tav>
                                      </p:tavLst>
                                    </p:anim>
                                    <p:anim calcmode="lin" valueType="num">
                                      <p:cBhvr additive="base">
                                        <p:cTn id="8" dur="500" fill="hold"/>
                                        <p:tgtEl>
                                          <p:spTgt spid="52838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28387"/>
                                        </p:tgtEl>
                                        <p:attrNameLst>
                                          <p:attrName>style.visibility</p:attrName>
                                        </p:attrNameLst>
                                      </p:cBhvr>
                                      <p:to>
                                        <p:strVal val="visible"/>
                                      </p:to>
                                    </p:set>
                                    <p:animEffect transition="in" filter="diamond(in)">
                                      <p:cBhvr>
                                        <p:cTn id="12" dur="2000"/>
                                        <p:tgtEl>
                                          <p:spTgt spid="528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8386" grpId="0"/>
      <p:bldP spid="528387"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9410" name="文本框 529409"/>
          <p:cNvSpPr txBox="1"/>
          <p:nvPr/>
        </p:nvSpPr>
        <p:spPr>
          <a:xfrm>
            <a:off x="304800" y="381000"/>
            <a:ext cx="8596313" cy="5940425"/>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二、“</a:t>
            </a:r>
            <a:r>
              <a:rPr lang="en-US" altLang="zh-CN" sz="3200" b="1">
                <a:solidFill>
                  <a:srgbClr val="FFFF00"/>
                </a:solidFill>
                <a:effectLst>
                  <a:outerShdw blurRad="38100" dist="38100" dir="2700000">
                    <a:srgbClr val="000000"/>
                  </a:outerShdw>
                </a:effectLst>
                <a:latin typeface="宋体" panose="02010600030101010101" pitchFamily="2" charset="-122"/>
              </a:rPr>
              <a:t>6124</a:t>
            </a:r>
            <a:r>
              <a:rPr lang="zh-CN" altLang="en-US" sz="3200" b="1" dirty="0">
                <a:solidFill>
                  <a:srgbClr val="FFFF00"/>
                </a:solidFill>
                <a:effectLst>
                  <a:outerShdw blurRad="38100" dist="38100" dir="2700000">
                    <a:srgbClr val="000000"/>
                  </a:outerShdw>
                </a:effectLst>
                <a:latin typeface="宋体" panose="02010600030101010101" pitchFamily="2" charset="-122"/>
              </a:rPr>
              <a:t>绝不是顶”的</a:t>
            </a:r>
            <a:r>
              <a:rPr lang="en-US" altLang="zh-CN" sz="3200" b="1">
                <a:solidFill>
                  <a:srgbClr val="FFFF00"/>
                </a:solidFill>
                <a:effectLst>
                  <a:outerShdw blurRad="38100" dist="38100" dir="2700000">
                    <a:srgbClr val="000000"/>
                  </a:outerShdw>
                </a:effectLst>
                <a:latin typeface="宋体" panose="02010600030101010101" pitchFamily="2" charset="-122"/>
              </a:rPr>
              <a:t>2008</a:t>
            </a:r>
            <a:r>
              <a:rPr lang="zh-CN" altLang="en-US" sz="3200" b="1" dirty="0">
                <a:solidFill>
                  <a:srgbClr val="FFFF00"/>
                </a:solidFill>
                <a:effectLst>
                  <a:outerShdw blurRad="38100" dist="38100" dir="2700000">
                    <a:srgbClr val="000000"/>
                  </a:outerShdw>
                </a:effectLst>
                <a:latin typeface="宋体" panose="02010600030101010101" pitchFamily="2" charset="-122"/>
              </a:rPr>
              <a:t>年中国</a:t>
            </a:r>
            <a:r>
              <a:rPr lang="en-US" altLang="zh-CN" sz="3200" b="1">
                <a:solidFill>
                  <a:srgbClr val="FFFF00"/>
                </a:solidFill>
                <a:effectLst>
                  <a:outerShdw blurRad="38100" dist="38100" dir="2700000">
                    <a:srgbClr val="000000"/>
                  </a:outerShdw>
                </a:effectLst>
                <a:latin typeface="宋体" panose="02010600030101010101" pitchFamily="2" charset="-122"/>
              </a:rPr>
              <a:t>A</a:t>
            </a:r>
            <a:r>
              <a:rPr lang="zh-CN" altLang="en-US" sz="3200" b="1" dirty="0">
                <a:solidFill>
                  <a:srgbClr val="FFFF00"/>
                </a:solidFill>
                <a:effectLst>
                  <a:outerShdw blurRad="38100" dist="38100" dir="2700000">
                    <a:srgbClr val="000000"/>
                  </a:outerShdw>
                </a:effectLst>
                <a:latin typeface="宋体" panose="02010600030101010101" pitchFamily="2" charset="-122"/>
              </a:rPr>
              <a:t>股市场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代表性偏差”是心理学中关于“共同错误”的代名词，人们会用它来判断某件事情是否真实抑或其可能发生的概率，判断的依据是这件事情与另一件事情的相似程度。例如，陪审员在判决被告是否有罪时，往往会因为“被告长得像罪犯”就认为他们犯罪的可能性大。 事实上，金融市场有时候亦会表现出代表性偏差，我们认为某个趋势将会持续下去，理由仅仅是因为到目前为止这个趋势一直保持不变。例如，</a:t>
            </a:r>
            <a:r>
              <a:rPr lang="en-US" altLang="zh-CN" sz="3200" b="1">
                <a:solidFill>
                  <a:srgbClr val="FFFF00"/>
                </a:solidFill>
                <a:effectLst>
                  <a:outerShdw blurRad="38100" dist="38100" dir="2700000">
                    <a:srgbClr val="000000"/>
                  </a:outerShdw>
                </a:effectLst>
                <a:latin typeface="宋体" panose="02010600030101010101" pitchFamily="2" charset="-122"/>
              </a:rPr>
              <a:t>2007</a:t>
            </a:r>
            <a:r>
              <a:rPr lang="zh-CN" altLang="en-US" sz="3200" b="1" dirty="0">
                <a:solidFill>
                  <a:srgbClr val="FFFF00"/>
                </a:solidFill>
                <a:effectLst>
                  <a:outerShdw blurRad="38100" dist="38100" dir="2700000">
                    <a:srgbClr val="000000"/>
                  </a:outerShdw>
                </a:effectLst>
                <a:latin typeface="宋体" panose="02010600030101010101" pitchFamily="2" charset="-122"/>
              </a:rPr>
              <a:t>年中国</a:t>
            </a:r>
            <a:r>
              <a:rPr lang="en-US" altLang="zh-CN" sz="3200" b="1">
                <a:solidFill>
                  <a:srgbClr val="FFFF00"/>
                </a:solidFill>
                <a:effectLst>
                  <a:outerShdw blurRad="38100" dist="38100" dir="2700000">
                    <a:srgbClr val="000000"/>
                  </a:outerShdw>
                </a:effectLst>
                <a:latin typeface="宋体" panose="02010600030101010101" pitchFamily="2" charset="-122"/>
              </a:rPr>
              <a:t>A</a:t>
            </a:r>
            <a:r>
              <a:rPr lang="zh-CN" altLang="en-US" sz="3200" b="1" dirty="0">
                <a:solidFill>
                  <a:srgbClr val="FFFF00"/>
                </a:solidFill>
                <a:effectLst>
                  <a:outerShdw blurRad="38100" dist="38100" dir="2700000">
                    <a:srgbClr val="000000"/>
                  </a:outerShdw>
                </a:effectLst>
                <a:latin typeface="宋体" panose="02010600030101010101" pitchFamily="2" charset="-122"/>
              </a:rPr>
              <a:t>股大牛市所发生的一系列疯狂现象就是经典的例证！</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
        <p:nvSpPr>
          <p:cNvPr id="529411" name="文本框 529410"/>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29410"/>
                                        </p:tgtEl>
                                        <p:attrNameLst>
                                          <p:attrName>style.visibility</p:attrName>
                                        </p:attrNameLst>
                                      </p:cBhvr>
                                      <p:to>
                                        <p:strVal val="visible"/>
                                      </p:to>
                                    </p:set>
                                    <p:anim calcmode="lin" valueType="num">
                                      <p:cBhvr additive="base">
                                        <p:cTn id="7" dur="500" fill="hold"/>
                                        <p:tgtEl>
                                          <p:spTgt spid="529410"/>
                                        </p:tgtEl>
                                        <p:attrNameLst>
                                          <p:attrName>ppt_x</p:attrName>
                                        </p:attrNameLst>
                                      </p:cBhvr>
                                      <p:tavLst>
                                        <p:tav tm="0">
                                          <p:val>
                                            <p:strVal val="#ppt_x"/>
                                          </p:val>
                                        </p:tav>
                                        <p:tav tm="100000">
                                          <p:val>
                                            <p:strVal val="#ppt_x"/>
                                          </p:val>
                                        </p:tav>
                                      </p:tavLst>
                                    </p:anim>
                                    <p:anim calcmode="lin" valueType="num">
                                      <p:cBhvr additive="base">
                                        <p:cTn id="8" dur="500" fill="hold"/>
                                        <p:tgtEl>
                                          <p:spTgt spid="5294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29411"/>
                                        </p:tgtEl>
                                        <p:attrNameLst>
                                          <p:attrName>style.visibility</p:attrName>
                                        </p:attrNameLst>
                                      </p:cBhvr>
                                      <p:to>
                                        <p:strVal val="visible"/>
                                      </p:to>
                                    </p:set>
                                    <p:animEffect transition="in" filter="diamond(in)">
                                      <p:cBhvr>
                                        <p:cTn id="12" dur="2000"/>
                                        <p:tgtEl>
                                          <p:spTgt spid="529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9410" grpId="0"/>
      <p:bldP spid="529411"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82" name="文本框 532481"/>
          <p:cNvSpPr txBox="1"/>
          <p:nvPr/>
        </p:nvSpPr>
        <p:spPr>
          <a:xfrm>
            <a:off x="0" y="-50800"/>
            <a:ext cx="4724400" cy="762000"/>
          </a:xfrm>
          <a:prstGeom prst="rect">
            <a:avLst/>
          </a:prstGeom>
          <a:noFill/>
          <a:ln w="9525">
            <a:noFill/>
          </a:ln>
        </p:spPr>
        <p:txBody>
          <a:bodyPr wrap="none" anchor="t" anchorCtr="0">
            <a:spAutoFit/>
          </a:bodyPr>
          <a:p>
            <a:pPr eaLnBrk="1" hangingPunct="1"/>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rPr>
              <a:t>本章关键词</a:t>
            </a:r>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latin typeface="Garamond" panose="02020404030301010803" pitchFamily="18" charset="0"/>
              </a:rPr>
              <a:t>：</a:t>
            </a:r>
            <a:r>
              <a:rPr lang="zh-CN" altLang="en-US" dirty="0">
                <a:effectLst>
                  <a:outerShdw blurRad="38100" dist="38100" dir="2700000">
                    <a:srgbClr val="000000"/>
                  </a:outerShdw>
                </a:effectLst>
                <a:latin typeface="Garamond" panose="02020404030301010803" pitchFamily="18" charset="0"/>
              </a:rPr>
              <a:t> </a:t>
            </a:r>
            <a:endParaRPr lang="zh-CN" altLang="en-US" dirty="0">
              <a:effectLst>
                <a:outerShdw blurRad="38100" dist="38100" dir="2700000">
                  <a:srgbClr val="000000"/>
                </a:outerShdw>
              </a:effectLst>
              <a:latin typeface="Garamond" panose="02020404030301010803" pitchFamily="18" charset="0"/>
            </a:endParaRPr>
          </a:p>
        </p:txBody>
      </p:sp>
      <p:sp>
        <p:nvSpPr>
          <p:cNvPr id="532483" name="文本框 532482"/>
          <p:cNvSpPr txBox="1"/>
          <p:nvPr/>
        </p:nvSpPr>
        <p:spPr>
          <a:xfrm>
            <a:off x="381000" y="838200"/>
            <a:ext cx="7469188" cy="1190625"/>
          </a:xfrm>
          <a:prstGeom prst="rect">
            <a:avLst/>
          </a:prstGeom>
          <a:noFill/>
          <a:ln w="9525">
            <a:noFill/>
          </a:ln>
        </p:spPr>
        <p:txBody>
          <a:bodyPr>
            <a:spAutoFit/>
          </a:bodyPr>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代表性启发法  实质理性  </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过程理性  代表性偏差</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32484" name="文本框 532483"/>
          <p:cNvSpPr txBox="1"/>
          <p:nvPr/>
        </p:nvSpPr>
        <p:spPr>
          <a:xfrm>
            <a:off x="0" y="2057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32485" name="文本框 532484"/>
          <p:cNvSpPr txBox="1"/>
          <p:nvPr/>
        </p:nvSpPr>
        <p:spPr>
          <a:xfrm>
            <a:off x="304800" y="2819400"/>
            <a:ext cx="8515350" cy="3508375"/>
          </a:xfrm>
          <a:prstGeom prst="rect">
            <a:avLst/>
          </a:prstGeom>
          <a:noFill/>
          <a:ln w="9525">
            <a:noFill/>
          </a:ln>
        </p:spPr>
        <p:txBody>
          <a:bodyPr>
            <a:spAutoFit/>
          </a:bodyPr>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、什么是代表性启发法，它的基本内涵是什么？</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、试比较实质理性和过程理性的区别，并简述实质理性与过程理性下不同的认知方式。</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3</a:t>
            </a:r>
            <a:r>
              <a:rPr lang="zh-CN" altLang="en-US" sz="2800" b="1" dirty="0">
                <a:solidFill>
                  <a:srgbClr val="FFFF00"/>
                </a:solidFill>
                <a:effectLst>
                  <a:outerShdw blurRad="38100" dist="38100" dir="2700000">
                    <a:srgbClr val="000000"/>
                  </a:outerShdw>
                </a:effectLst>
                <a:latin typeface="宋体" panose="02010600030101010101" pitchFamily="2" charset="-122"/>
              </a:rPr>
              <a:t>、试用代表性启发法解释引子中的案例。</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4</a:t>
            </a:r>
            <a:r>
              <a:rPr lang="zh-CN" altLang="en-US" sz="2800" b="1" dirty="0">
                <a:solidFill>
                  <a:srgbClr val="FFFF00"/>
                </a:solidFill>
                <a:effectLst>
                  <a:outerShdw blurRad="38100" dist="38100" dir="2700000">
                    <a:srgbClr val="000000"/>
                  </a:outerShdw>
                </a:effectLst>
                <a:latin typeface="宋体" panose="02010600030101010101" pitchFamily="2" charset="-122"/>
              </a:rPr>
              <a:t>、在现实生活中作为一个投资者，您会犯代表性偏差的错误吗？学习完本章后您有什么认识吗？</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5</a:t>
            </a:r>
            <a:r>
              <a:rPr lang="zh-CN" altLang="en-US" sz="2800" b="1" dirty="0">
                <a:solidFill>
                  <a:srgbClr val="FFFF00"/>
                </a:solidFill>
                <a:effectLst>
                  <a:outerShdw blurRad="38100" dist="38100" dir="2700000">
                    <a:srgbClr val="000000"/>
                  </a:outerShdw>
                </a:effectLst>
                <a:latin typeface="宋体" panose="02010600030101010101" pitchFamily="2" charset="-122"/>
              </a:rPr>
              <a:t>、现实生活中还有别的代表性偏差的例子吗？试举例说明并加以分析。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32482"/>
                                        </p:tgtEl>
                                        <p:attrNameLst>
                                          <p:attrName>style.visibility</p:attrName>
                                        </p:attrNameLst>
                                      </p:cBhvr>
                                      <p:to>
                                        <p:strVal val="visible"/>
                                      </p:to>
                                    </p:set>
                                    <p:animEffect transition="in" filter="diamond(in)">
                                      <p:cBhvr>
                                        <p:cTn id="7" dur="2000"/>
                                        <p:tgtEl>
                                          <p:spTgt spid="53248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532483"/>
                                        </p:tgtEl>
                                        <p:attrNameLst>
                                          <p:attrName>style.visibility</p:attrName>
                                        </p:attrNameLst>
                                      </p:cBhvr>
                                      <p:to>
                                        <p:strVal val="visible"/>
                                      </p:to>
                                    </p:set>
                                    <p:anim calcmode="lin" valueType="num">
                                      <p:cBhvr additive="base">
                                        <p:cTn id="11" dur="500" fill="hold"/>
                                        <p:tgtEl>
                                          <p:spTgt spid="532483"/>
                                        </p:tgtEl>
                                        <p:attrNameLst>
                                          <p:attrName>ppt_x</p:attrName>
                                        </p:attrNameLst>
                                      </p:cBhvr>
                                      <p:tavLst>
                                        <p:tav tm="0">
                                          <p:val>
                                            <p:strVal val="#ppt_x"/>
                                          </p:val>
                                        </p:tav>
                                        <p:tav tm="100000">
                                          <p:val>
                                            <p:strVal val="#ppt_x"/>
                                          </p:val>
                                        </p:tav>
                                      </p:tavLst>
                                    </p:anim>
                                    <p:anim calcmode="lin" valueType="num">
                                      <p:cBhvr additive="base">
                                        <p:cTn id="12" dur="500" fill="hold"/>
                                        <p:tgtEl>
                                          <p:spTgt spid="532483"/>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532484"/>
                                        </p:tgtEl>
                                        <p:attrNameLst>
                                          <p:attrName>style.visibility</p:attrName>
                                        </p:attrNameLst>
                                      </p:cBhvr>
                                      <p:to>
                                        <p:strVal val="visible"/>
                                      </p:to>
                                    </p:set>
                                    <p:animEffect transition="in" filter="diamond(in)">
                                      <p:cBhvr>
                                        <p:cTn id="16" dur="2000"/>
                                        <p:tgtEl>
                                          <p:spTgt spid="532484"/>
                                        </p:tgtEl>
                                      </p:cBhvr>
                                    </p:animEffect>
                                  </p:childTnLst>
                                </p:cTn>
                              </p:par>
                            </p:childTnLst>
                          </p:cTn>
                        </p:par>
                        <p:par>
                          <p:cTn id="17" fill="hold">
                            <p:stCondLst>
                              <p:cond delay="45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532485"/>
                                        </p:tgtEl>
                                        <p:attrNameLst>
                                          <p:attrName>style.visibility</p:attrName>
                                        </p:attrNameLst>
                                      </p:cBhvr>
                                      <p:to>
                                        <p:strVal val="visible"/>
                                      </p:to>
                                    </p:set>
                                    <p:anim calcmode="discrete" valueType="clr">
                                      <p:cBhvr override="childStyle">
                                        <p:cTn id="20" dur="80"/>
                                        <p:tgtEl>
                                          <p:spTgt spid="532485"/>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32485"/>
                                        </p:tgtEl>
                                        <p:attrNameLst>
                                          <p:attrName>fillcolor</p:attrName>
                                        </p:attrNameLst>
                                      </p:cBhvr>
                                      <p:tavLst>
                                        <p:tav tm="0">
                                          <p:val>
                                            <p:clrVal>
                                              <a:schemeClr val="accent2"/>
                                            </p:clrVal>
                                          </p:val>
                                        </p:tav>
                                        <p:tav tm="50000">
                                          <p:val>
                                            <p:clrVal>
                                              <a:schemeClr val="hlink"/>
                                            </p:clrVal>
                                          </p:val>
                                        </p:tav>
                                      </p:tavLst>
                                    </p:anim>
                                    <p:set>
                                      <p:cBhvr>
                                        <p:cTn id="22" dur="80"/>
                                        <p:tgtEl>
                                          <p:spTgt spid="5324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482" grpId="0"/>
      <p:bldP spid="532483" grpId="0"/>
      <p:bldP spid="532484" grpId="0"/>
      <p:bldP spid="532485"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3506" name="文本框 533505"/>
          <p:cNvSpPr txBox="1"/>
          <p:nvPr/>
        </p:nvSpPr>
        <p:spPr>
          <a:xfrm>
            <a:off x="1116013" y="549275"/>
            <a:ext cx="184150" cy="366713"/>
          </a:xfrm>
          <a:prstGeom prst="rect">
            <a:avLst/>
          </a:prstGeom>
          <a:noFill/>
          <a:ln w="9525">
            <a:noFill/>
          </a:ln>
        </p:spPr>
        <p:txBody>
          <a:bodyPr wrap="none" anchor="t" anchorCtr="0">
            <a:spAutoFit/>
          </a:bodyPr>
          <a:p>
            <a:pPr eaLnBrk="1" hangingPunct="1"/>
            <a:endParaRPr dirty="0">
              <a:latin typeface="Garamond" panose="02020404030301010803" pitchFamily="18" charset="0"/>
            </a:endParaRPr>
          </a:p>
        </p:txBody>
      </p:sp>
      <p:sp>
        <p:nvSpPr>
          <p:cNvPr id="533507" name="文本框 533506"/>
          <p:cNvSpPr txBox="1"/>
          <p:nvPr/>
        </p:nvSpPr>
        <p:spPr>
          <a:xfrm>
            <a:off x="990600" y="381000"/>
            <a:ext cx="7189788"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第十章 禀赋效应与投资行为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533508" name="文本框 533507"/>
          <p:cNvSpPr txBox="1"/>
          <p:nvPr/>
        </p:nvSpPr>
        <p:spPr>
          <a:xfrm>
            <a:off x="250825" y="1341438"/>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33509" name="文本框 533508"/>
          <p:cNvSpPr txBox="1"/>
          <p:nvPr/>
        </p:nvSpPr>
        <p:spPr>
          <a:xfrm>
            <a:off x="457200" y="2279650"/>
            <a:ext cx="8229600" cy="3937000"/>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rPr>
              <a:t>掌握禀赋效应的基本内涵。</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了解禀赋效应的具体表现。</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了解预期效用理论的主要内容及其与前景理论的不同之处。</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了解禀赋效应产生的原因。</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掌握处置效应的基本内涵及其产生原因。</a:t>
            </a:r>
            <a:endParaRPr lang="zh-CN" altLang="en-US" sz="3600" b="1" dirty="0">
              <a:solidFill>
                <a:srgbClr val="FFFF00"/>
              </a:solidFill>
              <a:effectLst>
                <a:outerShdw blurRad="38100" dist="38100" dir="2700000">
                  <a:srgbClr val="000000"/>
                </a:out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33507">
                                            <p:txEl>
                                              <p:charRg st="0" end="14"/>
                                            </p:txEl>
                                          </p:spTgt>
                                        </p:tgtEl>
                                        <p:attrNameLst>
                                          <p:attrName>style.visibility</p:attrName>
                                        </p:attrNameLst>
                                      </p:cBhvr>
                                      <p:to>
                                        <p:strVal val="visible"/>
                                      </p:to>
                                    </p:set>
                                    <p:anim calcmode="lin" valueType="num">
                                      <p:cBhvr additive="base">
                                        <p:cTn id="7" dur="500" fill="hold"/>
                                        <p:tgtEl>
                                          <p:spTgt spid="533507">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3507">
                                            <p:txEl>
                                              <p:charRg st="0" end="14"/>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33508"/>
                                        </p:tgtEl>
                                        <p:attrNameLst>
                                          <p:attrName>style.visibility</p:attrName>
                                        </p:attrNameLst>
                                      </p:cBhvr>
                                      <p:to>
                                        <p:strVal val="visible"/>
                                      </p:to>
                                    </p:set>
                                    <p:animEffect transition="in" filter="diamond(in)">
                                      <p:cBhvr>
                                        <p:cTn id="12" dur="2000"/>
                                        <p:tgtEl>
                                          <p:spTgt spid="533508"/>
                                        </p:tgtEl>
                                      </p:cBhvr>
                                    </p:animEffect>
                                  </p:childTnLst>
                                </p:cTn>
                              </p:par>
                            </p:childTnLst>
                          </p:cTn>
                        </p:par>
                        <p:par>
                          <p:cTn id="13" fill="hold">
                            <p:stCondLst>
                              <p:cond delay="2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33509"/>
                                        </p:tgtEl>
                                        <p:attrNameLst>
                                          <p:attrName>style.visibility</p:attrName>
                                        </p:attrNameLst>
                                      </p:cBhvr>
                                      <p:to>
                                        <p:strVal val="visible"/>
                                      </p:to>
                                    </p:set>
                                    <p:anim calcmode="lin" valueType="num">
                                      <p:cBhvr>
                                        <p:cTn id="16" dur="500" fill="hold"/>
                                        <p:tgtEl>
                                          <p:spTgt spid="533509"/>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33509"/>
                                        </p:tgtEl>
                                        <p:attrNameLst>
                                          <p:attrName>ppt_y</p:attrName>
                                        </p:attrNameLst>
                                      </p:cBhvr>
                                      <p:tavLst>
                                        <p:tav tm="0">
                                          <p:val>
                                            <p:strVal val="#ppt_y"/>
                                          </p:val>
                                        </p:tav>
                                        <p:tav tm="100000">
                                          <p:val>
                                            <p:strVal val="#ppt_y"/>
                                          </p:val>
                                        </p:tav>
                                      </p:tavLst>
                                    </p:anim>
                                    <p:anim calcmode="lin" valueType="num">
                                      <p:cBhvr>
                                        <p:cTn id="18" dur="500" fill="hold"/>
                                        <p:tgtEl>
                                          <p:spTgt spid="533509"/>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33509"/>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33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3508" grpId="0"/>
      <p:bldP spid="533509"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4530" name="文本框 534529"/>
          <p:cNvSpPr txBox="1"/>
          <p:nvPr/>
        </p:nvSpPr>
        <p:spPr>
          <a:xfrm>
            <a:off x="457200" y="304800"/>
            <a:ext cx="8286750" cy="5940425"/>
          </a:xfrm>
          <a:prstGeom prst="rect">
            <a:avLst/>
          </a:prstGeom>
          <a:noFill/>
          <a:ln w="9525">
            <a:noFill/>
          </a:ln>
        </p:spPr>
        <p:txBody>
          <a:bodyPr>
            <a:spAutoFit/>
          </a:bodyPr>
          <a:p>
            <a:pPr marL="342900" indent="-342900"/>
            <a:r>
              <a:rPr lang="en-US" altLang="zh-CN" sz="3200" b="1" dirty="0">
                <a:solidFill>
                  <a:srgbClr val="FFFF00"/>
                </a:solidFill>
                <a:effectLst>
                  <a:outerShdw blurRad="38100" dist="38100" dir="2700000">
                    <a:srgbClr val="000000"/>
                  </a:outerShdw>
                </a:effectLst>
                <a:latin typeface="宋体" panose="02010600030101010101" pitchFamily="2" charset="-122"/>
              </a:rPr>
              <a:t>     </a:t>
            </a:r>
            <a:r>
              <a:rPr lang="zh-CN" altLang="en-US" sz="3200" b="1" dirty="0">
                <a:solidFill>
                  <a:srgbClr val="FFFF00"/>
                </a:solidFill>
                <a:effectLst>
                  <a:outerShdw blurRad="38100" dist="38100" dir="2700000">
                    <a:srgbClr val="000000"/>
                  </a:outerShdw>
                </a:effectLst>
                <a:latin typeface="宋体" panose="02010600030101010101" pitchFamily="2" charset="-122"/>
              </a:rPr>
              <a:t>让我们想象一下这样的情景：某天一位老师拿了一批印有校名和校徽的保温杯来到教室，问在场的同学们是否愿意花</a:t>
            </a:r>
            <a:r>
              <a:rPr lang="en-US" altLang="zh-CN" sz="3200" b="1">
                <a:solidFill>
                  <a:srgbClr val="FFFF00"/>
                </a:solidFill>
                <a:effectLst>
                  <a:outerShdw blurRad="38100" dist="38100" dir="2700000">
                    <a:srgbClr val="000000"/>
                  </a:outerShdw>
                </a:effectLst>
                <a:latin typeface="宋体" panose="02010600030101010101" pitchFamily="2" charset="-122"/>
              </a:rPr>
              <a:t>4</a:t>
            </a:r>
            <a:r>
              <a:rPr lang="zh-CN" altLang="en-US" sz="3200" b="1" dirty="0">
                <a:solidFill>
                  <a:srgbClr val="FFFF00"/>
                </a:solidFill>
                <a:effectLst>
                  <a:outerShdw blurRad="38100" dist="38100" dir="2700000">
                    <a:srgbClr val="000000"/>
                  </a:outerShdw>
                </a:effectLst>
                <a:latin typeface="宋体" panose="02010600030101010101" pitchFamily="2" charset="-122"/>
              </a:rPr>
              <a:t>元来买这个杯子。同学们对这种保温杯没有多大兴趣，买的人寥寥无几。接着这个老师又来到了另外一个教室。与上次不同的是，这次他一进门就先送给每个同学这样一个杯子。但过了不久，这位老师又回来了，此时老师说他愿意花</a:t>
            </a:r>
            <a:r>
              <a:rPr lang="en-US" altLang="zh-CN" sz="3200" b="1">
                <a:solidFill>
                  <a:srgbClr val="FFFF00"/>
                </a:solidFill>
                <a:effectLst>
                  <a:outerShdw blurRad="38100" dist="38100" dir="2700000">
                    <a:srgbClr val="000000"/>
                  </a:outerShdw>
                </a:effectLst>
                <a:latin typeface="宋体" panose="02010600030101010101" pitchFamily="2" charset="-122"/>
              </a:rPr>
              <a:t>6</a:t>
            </a:r>
            <a:r>
              <a:rPr lang="zh-CN" altLang="en-US" sz="3200" b="1" dirty="0">
                <a:solidFill>
                  <a:srgbClr val="FFFF00"/>
                </a:solidFill>
                <a:effectLst>
                  <a:outerShdw blurRad="38100" dist="38100" dir="2700000">
                    <a:srgbClr val="000000"/>
                  </a:outerShdw>
                </a:effectLst>
                <a:latin typeface="宋体" panose="02010600030101010101" pitchFamily="2" charset="-122"/>
              </a:rPr>
              <a:t>元把之前发下去的杯子买回来，当然学生们可以选择卖还是不卖，但是不存在讨价还价的余地，他问有多少同学愿意把这个杯子以</a:t>
            </a:r>
            <a:r>
              <a:rPr lang="en-US" altLang="zh-CN" sz="3200" b="1">
                <a:solidFill>
                  <a:srgbClr val="FFFF00"/>
                </a:solidFill>
                <a:effectLst>
                  <a:outerShdw blurRad="38100" dist="38100" dir="2700000">
                    <a:srgbClr val="000000"/>
                  </a:outerShdw>
                </a:effectLst>
                <a:latin typeface="宋体" panose="02010600030101010101" pitchFamily="2" charset="-122"/>
              </a:rPr>
              <a:t>6</a:t>
            </a:r>
            <a:r>
              <a:rPr lang="zh-CN" altLang="en-US" sz="3200" b="1" dirty="0">
                <a:solidFill>
                  <a:srgbClr val="FFFF00"/>
                </a:solidFill>
                <a:effectLst>
                  <a:outerShdw blurRad="38100" dist="38100" dir="2700000">
                    <a:srgbClr val="000000"/>
                  </a:outerShdw>
                </a:effectLst>
                <a:latin typeface="宋体" panose="02010600030101010101" pitchFamily="2" charset="-122"/>
              </a:rPr>
              <a:t>元的价格卖回给老师</a:t>
            </a:r>
            <a:r>
              <a:rPr lang="en-US" altLang="zh-CN" sz="3200" b="1">
                <a:solidFill>
                  <a:srgbClr val="FFFF00"/>
                </a:solidFill>
                <a:effectLst>
                  <a:outerShdw blurRad="38100" dist="38100" dir="2700000">
                    <a:srgbClr val="000000"/>
                  </a:outerShdw>
                </a:effectLst>
                <a:latin typeface="宋体" panose="02010600030101010101" pitchFamily="2" charset="-122"/>
              </a:rPr>
              <a:t>……</a:t>
            </a:r>
            <a:endParaRPr lang="en-US" altLang="zh-CN" sz="32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34530"/>
                                        </p:tgtEl>
                                        <p:attrNameLst>
                                          <p:attrName>style.visibility</p:attrName>
                                        </p:attrNameLst>
                                      </p:cBhvr>
                                      <p:to>
                                        <p:strVal val="visible"/>
                                      </p:to>
                                    </p:set>
                                    <p:anim calcmode="discrete" valueType="clr">
                                      <p:cBhvr override="childStyle">
                                        <p:cTn id="7" dur="80"/>
                                        <p:tgtEl>
                                          <p:spTgt spid="53453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34530"/>
                                        </p:tgtEl>
                                        <p:attrNameLst>
                                          <p:attrName>fillcolor</p:attrName>
                                        </p:attrNameLst>
                                      </p:cBhvr>
                                      <p:tavLst>
                                        <p:tav tm="0">
                                          <p:val>
                                            <p:clrVal>
                                              <a:schemeClr val="accent2"/>
                                            </p:clrVal>
                                          </p:val>
                                        </p:tav>
                                        <p:tav tm="50000">
                                          <p:val>
                                            <p:clrVal>
                                              <a:schemeClr val="hlink"/>
                                            </p:clrVal>
                                          </p:val>
                                        </p:tav>
                                      </p:tavLst>
                                    </p:anim>
                                    <p:set>
                                      <p:cBhvr>
                                        <p:cTn id="9" dur="80"/>
                                        <p:tgtEl>
                                          <p:spTgt spid="53453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4530"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5554" name="文本框 535553"/>
          <p:cNvSpPr txBox="1"/>
          <p:nvPr/>
        </p:nvSpPr>
        <p:spPr>
          <a:xfrm>
            <a:off x="304800" y="381000"/>
            <a:ext cx="8382000" cy="6070600"/>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第一节 禀赋效应的行为分析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一、禀赋效应的基本内涵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禀赋效应是指人们会高估自己所拥有的物品的价值。禀赋效应的直接表现就是人们为了买入一件商品所愿意支付的最高价格和放弃该商品所愿意接受的最低价格之间存在很大的差距，前者明显低于后者。</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（一）禀赋效应的具体表现：</a:t>
            </a:r>
            <a:r>
              <a:rPr lang="en-US" altLang="zh-CN" sz="2800" b="1">
                <a:solidFill>
                  <a:srgbClr val="FFFF00"/>
                </a:solidFill>
                <a:effectLst>
                  <a:outerShdw blurRad="38100" dist="38100" dir="2700000">
                    <a:srgbClr val="000000"/>
                  </a:outerShdw>
                </a:effectLst>
                <a:latin typeface="宋体" panose="02010600030101010101" pitchFamily="2" charset="-122"/>
              </a:rPr>
              <a:t>WTP—WTA</a:t>
            </a:r>
            <a:r>
              <a:rPr lang="zh-CN" altLang="en-US" sz="2800" b="1" dirty="0">
                <a:solidFill>
                  <a:srgbClr val="FFFF00"/>
                </a:solidFill>
                <a:effectLst>
                  <a:outerShdw blurRad="38100" dist="38100" dir="2700000">
                    <a:srgbClr val="000000"/>
                  </a:outerShdw>
                </a:effectLst>
                <a:latin typeface="宋体" panose="02010600030101010101" pitchFamily="2" charset="-122"/>
              </a:rPr>
              <a:t>缺口</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对大量经济现象的观察和实验研究表明，人们为了买入一件商品所愿意支付的最高价格（</a:t>
            </a:r>
            <a:r>
              <a:rPr lang="en-US" altLang="zh-CN" sz="2800" b="1">
                <a:solidFill>
                  <a:srgbClr val="FFFF00"/>
                </a:solidFill>
                <a:effectLst>
                  <a:outerShdw blurRad="38100" dist="38100" dir="2700000">
                    <a:srgbClr val="000000"/>
                  </a:outerShdw>
                </a:effectLst>
                <a:latin typeface="宋体" panose="02010600030101010101" pitchFamily="2" charset="-122"/>
              </a:rPr>
              <a:t>Willingness to pay</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WTP</a:t>
            </a:r>
            <a:r>
              <a:rPr lang="zh-CN" altLang="en-US" sz="2800" b="1" dirty="0">
                <a:solidFill>
                  <a:srgbClr val="FFFF00"/>
                </a:solidFill>
                <a:effectLst>
                  <a:outerShdw blurRad="38100" dist="38100" dir="2700000">
                    <a:srgbClr val="000000"/>
                  </a:outerShdw>
                </a:effectLst>
                <a:latin typeface="宋体" panose="02010600030101010101" pitchFamily="2" charset="-122"/>
              </a:rPr>
              <a:t>）和放弃该商品而愿意接受的最低价格（</a:t>
            </a:r>
            <a:r>
              <a:rPr lang="en-US" altLang="zh-CN" sz="2800" b="1">
                <a:solidFill>
                  <a:srgbClr val="FFFF00"/>
                </a:solidFill>
                <a:effectLst>
                  <a:outerShdw blurRad="38100" dist="38100" dir="2700000">
                    <a:srgbClr val="000000"/>
                  </a:outerShdw>
                </a:effectLst>
                <a:latin typeface="宋体" panose="02010600030101010101" pitchFamily="2" charset="-122"/>
              </a:rPr>
              <a:t>Willingness to accept</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WTA</a:t>
            </a:r>
            <a:r>
              <a:rPr lang="zh-CN" altLang="en-US" sz="2800" b="1" dirty="0">
                <a:solidFill>
                  <a:srgbClr val="FFFF00"/>
                </a:solidFill>
                <a:effectLst>
                  <a:outerShdw blurRad="38100" dist="38100" dir="2700000">
                    <a:srgbClr val="000000"/>
                  </a:outerShdw>
                </a:effectLst>
                <a:latin typeface="宋体" panose="02010600030101010101" pitchFamily="2" charset="-122"/>
              </a:rPr>
              <a:t>）之间存在很大的差距，即</a:t>
            </a:r>
            <a:r>
              <a:rPr lang="en-US" altLang="zh-CN" sz="2800" b="1">
                <a:solidFill>
                  <a:srgbClr val="FFFF00"/>
                </a:solidFill>
                <a:effectLst>
                  <a:outerShdw blurRad="38100" dist="38100" dir="2700000">
                    <a:srgbClr val="000000"/>
                  </a:outerShdw>
                </a:effectLst>
                <a:latin typeface="宋体" panose="02010600030101010101" pitchFamily="2" charset="-122"/>
              </a:rPr>
              <a:t>WTA</a:t>
            </a:r>
            <a:r>
              <a:rPr lang="zh-CN" altLang="en-US" sz="2800" b="1" dirty="0">
                <a:solidFill>
                  <a:srgbClr val="FFFF00"/>
                </a:solidFill>
                <a:effectLst>
                  <a:outerShdw blurRad="38100" dist="38100" dir="2700000">
                    <a:srgbClr val="000000"/>
                  </a:outerShdw>
                </a:effectLst>
                <a:latin typeface="宋体" panose="02010600030101010101" pitchFamily="2" charset="-122"/>
              </a:rPr>
              <a:t>明显高于</a:t>
            </a:r>
            <a:r>
              <a:rPr lang="en-US" altLang="zh-CN" sz="2800" b="1">
                <a:solidFill>
                  <a:srgbClr val="FFFF00"/>
                </a:solidFill>
                <a:effectLst>
                  <a:outerShdw blurRad="38100" dist="38100" dir="2700000">
                    <a:srgbClr val="000000"/>
                  </a:outerShdw>
                </a:effectLst>
                <a:latin typeface="宋体" panose="02010600030101010101" pitchFamily="2" charset="-122"/>
              </a:rPr>
              <a:t>WTP</a:t>
            </a:r>
            <a:r>
              <a:rPr lang="zh-CN" altLang="en-US" sz="2800" b="1" dirty="0">
                <a:solidFill>
                  <a:srgbClr val="FFFF00"/>
                </a:solidFill>
                <a:effectLst>
                  <a:outerShdw blurRad="38100" dist="38100" dir="2700000">
                    <a:srgbClr val="000000"/>
                  </a:outerShdw>
                </a:effectLst>
                <a:latin typeface="宋体" panose="02010600030101010101" pitchFamily="2" charset="-122"/>
              </a:rPr>
              <a:t>，这被称为</a:t>
            </a:r>
            <a:r>
              <a:rPr lang="en-US" altLang="zh-CN" sz="2800" b="1">
                <a:solidFill>
                  <a:srgbClr val="FFFF00"/>
                </a:solidFill>
                <a:effectLst>
                  <a:outerShdw blurRad="38100" dist="38100" dir="2700000">
                    <a:srgbClr val="000000"/>
                  </a:outerShdw>
                </a:effectLst>
                <a:latin typeface="宋体" panose="02010600030101010101" pitchFamily="2" charset="-122"/>
              </a:rPr>
              <a:t>WTP—WTA</a:t>
            </a:r>
            <a:r>
              <a:rPr lang="zh-CN" altLang="en-US" sz="2800" b="1" dirty="0">
                <a:solidFill>
                  <a:srgbClr val="FFFF00"/>
                </a:solidFill>
                <a:effectLst>
                  <a:outerShdw blurRad="38100" dist="38100" dir="2700000">
                    <a:srgbClr val="000000"/>
                  </a:outerShdw>
                </a:effectLst>
                <a:latin typeface="宋体" panose="02010600030101010101" pitchFamily="2" charset="-122"/>
              </a:rPr>
              <a:t>缺口，有时也用</a:t>
            </a:r>
            <a:r>
              <a:rPr lang="en-US" altLang="zh-CN" sz="2800" b="1">
                <a:solidFill>
                  <a:srgbClr val="FFFF00"/>
                </a:solidFill>
                <a:effectLst>
                  <a:outerShdw blurRad="38100" dist="38100" dir="2700000">
                    <a:srgbClr val="000000"/>
                  </a:outerShdw>
                </a:effectLst>
                <a:latin typeface="宋体" panose="02010600030101010101" pitchFamily="2" charset="-122"/>
              </a:rPr>
              <a:t>WTA/WTP</a:t>
            </a:r>
            <a:r>
              <a:rPr lang="zh-CN" altLang="en-US" sz="2800" b="1" dirty="0">
                <a:solidFill>
                  <a:srgbClr val="FFFF00"/>
                </a:solidFill>
                <a:effectLst>
                  <a:outerShdw blurRad="38100" dist="38100" dir="2700000">
                    <a:srgbClr val="000000"/>
                  </a:outerShdw>
                </a:effectLst>
                <a:latin typeface="宋体" panose="02010600030101010101" pitchFamily="2" charset="-122"/>
              </a:rPr>
              <a:t>来描述该缺口。</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35554">
                                            <p:txEl>
                                              <p:charRg st="0" end="14"/>
                                            </p:txEl>
                                          </p:spTgt>
                                        </p:tgtEl>
                                        <p:attrNameLst>
                                          <p:attrName>style.visibility</p:attrName>
                                        </p:attrNameLst>
                                      </p:cBhvr>
                                      <p:to>
                                        <p:strVal val="visible"/>
                                      </p:to>
                                    </p:set>
                                    <p:anim calcmode="lin" valueType="num">
                                      <p:cBhvr additive="base">
                                        <p:cTn id="7" dur="500" fill="hold"/>
                                        <p:tgtEl>
                                          <p:spTgt spid="535554">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5554">
                                            <p:txEl>
                                              <p:charRg st="0" end="14"/>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35554">
                                            <p:txEl>
                                              <p:charRg st="14" end="26"/>
                                            </p:txEl>
                                          </p:spTgt>
                                        </p:tgtEl>
                                        <p:attrNameLst>
                                          <p:attrName>style.visibility</p:attrName>
                                        </p:attrNameLst>
                                      </p:cBhvr>
                                      <p:to>
                                        <p:strVal val="visible"/>
                                      </p:to>
                                    </p:set>
                                    <p:anim calcmode="lin" valueType="num">
                                      <p:cBhvr additive="base">
                                        <p:cTn id="12" dur="500" fill="hold"/>
                                        <p:tgtEl>
                                          <p:spTgt spid="535554">
                                            <p:txEl>
                                              <p:charRg st="14" end="26"/>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35554">
                                            <p:txEl>
                                              <p:charRg st="14" end="26"/>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35554">
                                            <p:txEl>
                                              <p:charRg st="26" end="120"/>
                                            </p:txEl>
                                          </p:spTgt>
                                        </p:tgtEl>
                                        <p:attrNameLst>
                                          <p:attrName>style.visibility</p:attrName>
                                        </p:attrNameLst>
                                      </p:cBhvr>
                                      <p:to>
                                        <p:strVal val="visible"/>
                                      </p:to>
                                    </p:set>
                                    <p:anim calcmode="lin" valueType="num">
                                      <p:cBhvr additive="base">
                                        <p:cTn id="17" dur="500" fill="hold"/>
                                        <p:tgtEl>
                                          <p:spTgt spid="535554">
                                            <p:txEl>
                                              <p:charRg st="26" end="12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35554">
                                            <p:txEl>
                                              <p:charRg st="26" end="12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35554">
                                            <p:txEl>
                                              <p:charRg st="120" end="143"/>
                                            </p:txEl>
                                          </p:spTgt>
                                        </p:tgtEl>
                                        <p:attrNameLst>
                                          <p:attrName>style.visibility</p:attrName>
                                        </p:attrNameLst>
                                      </p:cBhvr>
                                      <p:to>
                                        <p:strVal val="visible"/>
                                      </p:to>
                                    </p:set>
                                    <p:anim calcmode="lin" valueType="num">
                                      <p:cBhvr additive="base">
                                        <p:cTn id="22" dur="500" fill="hold"/>
                                        <p:tgtEl>
                                          <p:spTgt spid="535554">
                                            <p:txEl>
                                              <p:charRg st="120" end="14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35554">
                                            <p:txEl>
                                              <p:charRg st="120" end="14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35554">
                                            <p:txEl>
                                              <p:charRg st="143" end="307"/>
                                            </p:txEl>
                                          </p:spTgt>
                                        </p:tgtEl>
                                        <p:attrNameLst>
                                          <p:attrName>style.visibility</p:attrName>
                                        </p:attrNameLst>
                                      </p:cBhvr>
                                      <p:to>
                                        <p:strVal val="visible"/>
                                      </p:to>
                                    </p:set>
                                    <p:anim calcmode="lin" valueType="num">
                                      <p:cBhvr additive="base">
                                        <p:cTn id="27" dur="500" fill="hold"/>
                                        <p:tgtEl>
                                          <p:spTgt spid="535554">
                                            <p:txEl>
                                              <p:charRg st="143" end="30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35554">
                                            <p:txEl>
                                              <p:charRg st="143" end="30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8" name="文本框 16387"/>
          <p:cNvSpPr txBox="1"/>
          <p:nvPr/>
        </p:nvSpPr>
        <p:spPr>
          <a:xfrm>
            <a:off x="304800" y="1527175"/>
            <a:ext cx="8343900" cy="3016250"/>
          </a:xfrm>
          <a:prstGeom prst="rect">
            <a:avLst/>
          </a:prstGeom>
          <a:noFill/>
          <a:ln w="9525">
            <a:noFill/>
          </a:ln>
        </p:spPr>
        <p:txBody>
          <a:bodyPr wrap="none" anchor="t" anchorCtr="0">
            <a:spAutoFit/>
          </a:bodyPr>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（一）认知心理学概述</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（二）认知心理学研究在行为经济学中的应用</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、决策过程的认知心理学分析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、启发式思考（</a:t>
            </a:r>
            <a:r>
              <a:rPr lang="en-US" altLang="zh-CN" sz="3200" b="1">
                <a:solidFill>
                  <a:srgbClr val="FFFF00"/>
                </a:solidFill>
                <a:effectLst>
                  <a:outerShdw blurRad="38100" dist="38100" dir="2700000">
                    <a:srgbClr val="000000"/>
                  </a:outerShdw>
                </a:effectLst>
                <a:latin typeface="宋体" panose="02010600030101010101" pitchFamily="2" charset="-122"/>
              </a:rPr>
              <a:t>Heuristics</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、易得性（</a:t>
            </a:r>
            <a:r>
              <a:rPr lang="en-US" altLang="zh-CN" sz="3200" b="1">
                <a:solidFill>
                  <a:srgbClr val="FFFF00"/>
                </a:solidFill>
                <a:effectLst>
                  <a:outerShdw blurRad="38100" dist="38100" dir="2700000">
                    <a:srgbClr val="000000"/>
                  </a:outerShdw>
                </a:effectLst>
                <a:latin typeface="宋体" panose="02010600030101010101" pitchFamily="2" charset="-122"/>
              </a:rPr>
              <a:t>availability</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4</a:t>
            </a:r>
            <a:r>
              <a:rPr lang="zh-CN" altLang="en-US" sz="3200" b="1" dirty="0">
                <a:solidFill>
                  <a:srgbClr val="FFFF00"/>
                </a:solidFill>
                <a:effectLst>
                  <a:outerShdw blurRad="38100" dist="38100" dir="2700000">
                    <a:srgbClr val="000000"/>
                  </a:outerShdw>
                </a:effectLst>
                <a:latin typeface="宋体" panose="02010600030101010101" pitchFamily="2" charset="-122"/>
              </a:rPr>
              <a:t>、认知不协调（</a:t>
            </a:r>
            <a:r>
              <a:rPr lang="en-US" altLang="zh-CN" sz="3200" b="1">
                <a:solidFill>
                  <a:srgbClr val="FFFF00"/>
                </a:solidFill>
                <a:effectLst>
                  <a:outerShdw blurRad="38100" dist="38100" dir="2700000">
                    <a:srgbClr val="000000"/>
                  </a:outerShdw>
                </a:effectLst>
                <a:latin typeface="宋体" panose="02010600030101010101" pitchFamily="2" charset="-122"/>
              </a:rPr>
              <a:t>Cognitive Dissonance</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p:cTn id="7" dur="500" fill="hold"/>
                                        <p:tgtEl>
                                          <p:spTgt spid="16388"/>
                                        </p:tgtEl>
                                        <p:attrNameLst>
                                          <p:attrName>ppt_w</p:attrName>
                                        </p:attrNameLst>
                                      </p:cBhvr>
                                      <p:tavLst>
                                        <p:tav tm="0">
                                          <p:val>
                                            <p:strVal val="#ppt_w*2.5"/>
                                          </p:val>
                                        </p:tav>
                                        <p:tav tm="100000">
                                          <p:val>
                                            <p:strVal val="#ppt_w"/>
                                          </p:val>
                                        </p:tav>
                                      </p:tavLst>
                                    </p:anim>
                                    <p:anim calcmode="lin" valueType="num">
                                      <p:cBhvr>
                                        <p:cTn id="8" dur="500" fill="hold"/>
                                        <p:tgtEl>
                                          <p:spTgt spid="16388"/>
                                        </p:tgtEl>
                                        <p:attrNameLst>
                                          <p:attrName>ppt_h</p:attrName>
                                        </p:attrNameLst>
                                      </p:cBhvr>
                                      <p:tavLst>
                                        <p:tav tm="0">
                                          <p:val>
                                            <p:strVal val="#ppt_h*0.01"/>
                                          </p:val>
                                        </p:tav>
                                        <p:tav tm="100000">
                                          <p:val>
                                            <p:strVal val="#ppt_h"/>
                                          </p:val>
                                        </p:tav>
                                      </p:tavLst>
                                    </p:anim>
                                    <p:anim calcmode="lin" valueType="num">
                                      <p:cBhvr>
                                        <p:cTn id="9" dur="500" fill="hold"/>
                                        <p:tgtEl>
                                          <p:spTgt spid="16388"/>
                                        </p:tgtEl>
                                        <p:attrNameLst>
                                          <p:attrName>ppt_x</p:attrName>
                                        </p:attrNameLst>
                                      </p:cBhvr>
                                      <p:tavLst>
                                        <p:tav tm="0">
                                          <p:val>
                                            <p:strVal val="#ppt_x"/>
                                          </p:val>
                                        </p:tav>
                                        <p:tav tm="100000">
                                          <p:val>
                                            <p:strVal val="#ppt_x"/>
                                          </p:val>
                                        </p:tav>
                                      </p:tavLst>
                                    </p:anim>
                                    <p:anim calcmode="lin" valueType="num">
                                      <p:cBhvr>
                                        <p:cTn id="10" dur="500" fill="hold"/>
                                        <p:tgtEl>
                                          <p:spTgt spid="16388"/>
                                        </p:tgtEl>
                                        <p:attrNameLst>
                                          <p:attrName>ppt_y</p:attrName>
                                        </p:attrNameLst>
                                      </p:cBhvr>
                                      <p:tavLst>
                                        <p:tav tm="0">
                                          <p:val>
                                            <p:strVal val="#ppt_h+1"/>
                                          </p:val>
                                        </p:tav>
                                        <p:tav tm="100000">
                                          <p:val>
                                            <p:strVal val="#ppt_y"/>
                                          </p:val>
                                        </p:tav>
                                      </p:tavLst>
                                    </p:anim>
                                    <p:animEffect transition="in" filter="fade">
                                      <p:cBhvr>
                                        <p:cTn id="11"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6578" name="文本框 536577"/>
          <p:cNvSpPr txBox="1"/>
          <p:nvPr/>
        </p:nvSpPr>
        <p:spPr>
          <a:xfrm>
            <a:off x="304800" y="381000"/>
            <a:ext cx="8534400" cy="5934075"/>
          </a:xfrm>
          <a:prstGeom prst="rect">
            <a:avLst/>
          </a:prstGeom>
          <a:noFill/>
          <a:ln w="9525">
            <a:noFill/>
          </a:ln>
        </p:spPr>
        <p:txBody>
          <a:bodyPr>
            <a:spAutoFit/>
          </a:bodyPr>
          <a:p>
            <a:r>
              <a:rPr lang="zh-CN" altLang="en-US" sz="2400" b="1" dirty="0">
                <a:solidFill>
                  <a:srgbClr val="FFFF00"/>
                </a:solidFill>
                <a:effectLst>
                  <a:outerShdw blurRad="38100" dist="38100" dir="2700000">
                    <a:srgbClr val="000000"/>
                  </a:outerShdw>
                </a:effectLst>
                <a:latin typeface="宋体" panose="02010600030101010101" pitchFamily="2" charset="-122"/>
              </a:rPr>
              <a:t>（二）禀赋效应与供求均衡</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经济学的供求均衡理论认为，人们为获得某商品愿意支付的最大价格</a:t>
            </a:r>
            <a:r>
              <a:rPr lang="en-US" altLang="zh-CN" sz="2400" b="1">
                <a:solidFill>
                  <a:srgbClr val="FFFF00"/>
                </a:solidFill>
                <a:effectLst>
                  <a:outerShdw blurRad="38100" dist="38100" dir="2700000">
                    <a:srgbClr val="000000"/>
                  </a:outerShdw>
                </a:effectLst>
                <a:latin typeface="宋体" panose="02010600030101010101" pitchFamily="2" charset="-122"/>
              </a:rPr>
              <a:t>WTP</a:t>
            </a:r>
            <a:r>
              <a:rPr lang="zh-CN" altLang="en-US" sz="2400" b="1" dirty="0">
                <a:solidFill>
                  <a:srgbClr val="FFFF00"/>
                </a:solidFill>
                <a:effectLst>
                  <a:outerShdw blurRad="38100" dist="38100" dir="2700000">
                    <a:srgbClr val="000000"/>
                  </a:outerShdw>
                </a:effectLst>
                <a:latin typeface="宋体" panose="02010600030101010101" pitchFamily="2" charset="-122"/>
              </a:rPr>
              <a:t>和失去同样的禀赋所要求的补偿</a:t>
            </a:r>
            <a:r>
              <a:rPr lang="en-US" altLang="zh-CN" sz="2400" b="1">
                <a:solidFill>
                  <a:srgbClr val="FFFF00"/>
                </a:solidFill>
                <a:effectLst>
                  <a:outerShdw blurRad="38100" dist="38100" dir="2700000">
                    <a:srgbClr val="000000"/>
                  </a:outerShdw>
                </a:effectLst>
                <a:latin typeface="宋体" panose="02010600030101010101" pitchFamily="2" charset="-122"/>
              </a:rPr>
              <a:t>WTA</a:t>
            </a:r>
            <a:r>
              <a:rPr lang="zh-CN" altLang="en-US" sz="2400" b="1" dirty="0">
                <a:solidFill>
                  <a:srgbClr val="FFFF00"/>
                </a:solidFill>
                <a:effectLst>
                  <a:outerShdw blurRad="38100" dist="38100" dir="2700000">
                    <a:srgbClr val="000000"/>
                  </a:outerShdw>
                </a:effectLst>
                <a:latin typeface="宋体" panose="02010600030101010101" pitchFamily="2" charset="-122"/>
              </a:rPr>
              <a:t>应该是没有多大差异的，以至于可以忽略两者之间的差别。从而由不同的</a:t>
            </a:r>
            <a:r>
              <a:rPr lang="en-US" altLang="zh-CN" sz="2400" b="1">
                <a:solidFill>
                  <a:srgbClr val="FFFF00"/>
                </a:solidFill>
                <a:effectLst>
                  <a:outerShdw blurRad="38100" dist="38100" dir="2700000">
                    <a:srgbClr val="000000"/>
                  </a:outerShdw>
                </a:effectLst>
                <a:latin typeface="宋体" panose="02010600030101010101" pitchFamily="2" charset="-122"/>
              </a:rPr>
              <a:t>WTP</a:t>
            </a:r>
            <a:r>
              <a:rPr lang="zh-CN" altLang="en-US" sz="2400" b="1" dirty="0">
                <a:solidFill>
                  <a:srgbClr val="FFFF00"/>
                </a:solidFill>
                <a:effectLst>
                  <a:outerShdw blurRad="38100" dist="38100" dir="2700000">
                    <a:srgbClr val="000000"/>
                  </a:outerShdw>
                </a:effectLst>
                <a:latin typeface="宋体" panose="02010600030101010101" pitchFamily="2" charset="-122"/>
              </a:rPr>
              <a:t>形成需求曲线，由不同的</a:t>
            </a:r>
            <a:r>
              <a:rPr lang="en-US" altLang="zh-CN" sz="2400" b="1">
                <a:solidFill>
                  <a:srgbClr val="FFFF00"/>
                </a:solidFill>
                <a:effectLst>
                  <a:outerShdw blurRad="38100" dist="38100" dir="2700000">
                    <a:srgbClr val="000000"/>
                  </a:outerShdw>
                </a:effectLst>
                <a:latin typeface="宋体" panose="02010600030101010101" pitchFamily="2" charset="-122"/>
              </a:rPr>
              <a:t>WTA</a:t>
            </a:r>
            <a:r>
              <a:rPr lang="zh-CN" altLang="en-US" sz="2400" b="1" dirty="0">
                <a:solidFill>
                  <a:srgbClr val="FFFF00"/>
                </a:solidFill>
                <a:effectLst>
                  <a:outerShdw blurRad="38100" dist="38100" dir="2700000">
                    <a:srgbClr val="000000"/>
                  </a:outerShdw>
                </a:effectLst>
                <a:latin typeface="宋体" panose="02010600030101010101" pitchFamily="2" charset="-122"/>
              </a:rPr>
              <a:t>形成供给曲线。供给和需求互相调整，从而自发地实现市场的均衡。</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（三）禀赋效应与无差异曲线不相交</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微观经济学的消费者序数均衡理论认为：任何两条无差异曲线都不相交，无差异曲线的斜率，即边际替代率递减；在预算约束线与无差异曲线的切点上。消费者在既定价格水平和一定数量的消费指数下所能够买到的商品组合使其效用最大化。</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（四）禀赋效应与科斯定理</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按照科斯定理，在没有交易成本的情况下，资源分配情况与初始产权无关。但是，如果不同商品间的边际替代率受禀赋的影响，那么，对某商品有产权的人会比没有产权时更希望保留这件商品。禀赋效应在法律上有大量应用。</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36578"/>
                                        </p:tgtEl>
                                        <p:attrNameLst>
                                          <p:attrName>style.visibility</p:attrName>
                                        </p:attrNameLst>
                                      </p:cBhvr>
                                      <p:to>
                                        <p:strVal val="visible"/>
                                      </p:to>
                                    </p:set>
                                    <p:anim calcmode="lin" valueType="num">
                                      <p:cBhvr>
                                        <p:cTn id="7" dur="500" fill="hold"/>
                                        <p:tgtEl>
                                          <p:spTgt spid="53657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36578"/>
                                        </p:tgtEl>
                                        <p:attrNameLst>
                                          <p:attrName>ppt_y</p:attrName>
                                        </p:attrNameLst>
                                      </p:cBhvr>
                                      <p:tavLst>
                                        <p:tav tm="0">
                                          <p:val>
                                            <p:strVal val="#ppt_y"/>
                                          </p:val>
                                        </p:tav>
                                        <p:tav tm="100000">
                                          <p:val>
                                            <p:strVal val="#ppt_y"/>
                                          </p:val>
                                        </p:tav>
                                      </p:tavLst>
                                    </p:anim>
                                    <p:anim calcmode="lin" valueType="num">
                                      <p:cBhvr>
                                        <p:cTn id="9" dur="500" fill="hold"/>
                                        <p:tgtEl>
                                          <p:spTgt spid="53657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3657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36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57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7602" name="文本框 537601"/>
          <p:cNvSpPr txBox="1"/>
          <p:nvPr/>
        </p:nvSpPr>
        <p:spPr>
          <a:xfrm>
            <a:off x="0" y="0"/>
            <a:ext cx="9144000" cy="6915150"/>
          </a:xfrm>
          <a:prstGeom prst="rect">
            <a:avLst/>
          </a:prstGeom>
          <a:noFill/>
          <a:ln w="9525">
            <a:noFill/>
          </a:ln>
        </p:spPr>
        <p:txBody>
          <a:bodyPr>
            <a:spAutoFit/>
          </a:bodyPr>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二、禀赋效应的行为学解释</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前景理论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a:solidFill>
                  <a:srgbClr val="FFFF00"/>
                </a:solidFill>
                <a:effectLst>
                  <a:outerShdw blurRad="38100" dist="38100" dir="2700000">
                    <a:srgbClr val="000000"/>
                  </a:outerShdw>
                </a:effectLst>
                <a:latin typeface="宋体" panose="02010600030101010101" pitchFamily="2" charset="-122"/>
              </a:rPr>
              <a:t>    </a:t>
            </a:r>
            <a:r>
              <a:rPr lang="zh-CN" altLang="en-US" sz="3200" b="1" dirty="0">
                <a:solidFill>
                  <a:srgbClr val="FFFF00"/>
                </a:solidFill>
                <a:effectLst>
                  <a:outerShdw blurRad="38100" dist="38100" dir="2700000">
                    <a:srgbClr val="000000"/>
                  </a:outerShdw>
                </a:effectLst>
                <a:latin typeface="宋体" panose="02010600030101010101" pitchFamily="2" charset="-122"/>
              </a:rPr>
              <a:t>  </a:t>
            </a:r>
            <a:r>
              <a:rPr lang="en-US" altLang="zh-CN" sz="3200" b="1" err="1">
                <a:solidFill>
                  <a:srgbClr val="FFFF00"/>
                </a:solidFill>
                <a:effectLst>
                  <a:outerShdw blurRad="38100" dist="38100" dir="2700000">
                    <a:srgbClr val="000000"/>
                  </a:outerShdw>
                </a:effectLst>
                <a:latin typeface="宋体" panose="02010600030101010101" pitchFamily="2" charset="-122"/>
              </a:rPr>
              <a:t>Kahneman</a:t>
            </a:r>
            <a:r>
              <a:rPr lang="en-US" altLang="zh-CN" sz="3200" b="1">
                <a:solidFill>
                  <a:srgbClr val="FFFF00"/>
                </a:solidFill>
                <a:effectLst>
                  <a:outerShdw blurRad="38100" dist="38100" dir="2700000">
                    <a:srgbClr val="000000"/>
                  </a:outerShdw>
                </a:effectLst>
                <a:latin typeface="宋体" panose="02010600030101010101" pitchFamily="2" charset="-122"/>
              </a:rPr>
              <a:t> </a:t>
            </a:r>
            <a:r>
              <a:rPr lang="zh-CN" altLang="en-US" sz="3200" b="1" dirty="0">
                <a:solidFill>
                  <a:srgbClr val="FFFF00"/>
                </a:solidFill>
                <a:effectLst>
                  <a:outerShdw blurRad="38100" dist="38100" dir="2700000">
                    <a:srgbClr val="000000"/>
                  </a:outerShdw>
                </a:effectLst>
                <a:latin typeface="宋体" panose="02010600030101010101" pitchFamily="2" charset="-122"/>
              </a:rPr>
              <a:t>和 </a:t>
            </a:r>
            <a:r>
              <a:rPr lang="en-US" altLang="zh-CN" sz="3200" b="1" err="1">
                <a:solidFill>
                  <a:srgbClr val="FFFF00"/>
                </a:solidFill>
                <a:effectLst>
                  <a:outerShdw blurRad="38100" dist="38100" dir="2700000">
                    <a:srgbClr val="000000"/>
                  </a:outerShdw>
                </a:effectLst>
                <a:latin typeface="宋体" panose="02010600030101010101" pitchFamily="2" charset="-122"/>
              </a:rPr>
              <a:t>Tversky</a:t>
            </a:r>
            <a:r>
              <a:rPr lang="zh-CN" altLang="en-US" sz="3200" b="1" dirty="0">
                <a:solidFill>
                  <a:srgbClr val="FFFF00"/>
                </a:solidFill>
                <a:effectLst>
                  <a:outerShdw blurRad="38100" dist="38100" dir="2700000">
                    <a:srgbClr val="000000"/>
                  </a:outerShdw>
                </a:effectLst>
                <a:latin typeface="宋体" panose="02010600030101010101" pitchFamily="2" charset="-122"/>
              </a:rPr>
              <a:t>在</a:t>
            </a:r>
            <a:r>
              <a:rPr lang="en-US" altLang="zh-CN" sz="3200" b="1">
                <a:solidFill>
                  <a:srgbClr val="FFFF00"/>
                </a:solidFill>
                <a:effectLst>
                  <a:outerShdw blurRad="38100" dist="38100" dir="2700000">
                    <a:srgbClr val="000000"/>
                  </a:outerShdw>
                </a:effectLst>
                <a:latin typeface="宋体" panose="02010600030101010101" pitchFamily="2" charset="-122"/>
              </a:rPr>
              <a:t>1979</a:t>
            </a:r>
            <a:r>
              <a:rPr lang="zh-CN" altLang="en-US" sz="3200" b="1" dirty="0">
                <a:solidFill>
                  <a:srgbClr val="FFFF00"/>
                </a:solidFill>
                <a:effectLst>
                  <a:outerShdw blurRad="38100" dist="38100" dir="2700000">
                    <a:srgbClr val="000000"/>
                  </a:outerShdw>
                </a:effectLst>
                <a:latin typeface="宋体" panose="02010600030101010101" pitchFamily="2" charset="-122"/>
              </a:rPr>
              <a:t>年的</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前景理论：风险条件下的决策分析</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i="1">
                <a:solidFill>
                  <a:srgbClr val="FFFF00"/>
                </a:solidFill>
                <a:effectLst>
                  <a:outerShdw blurRad="38100" dist="38100" dir="2700000">
                    <a:srgbClr val="000000"/>
                  </a:outerShdw>
                </a:effectLst>
                <a:latin typeface="宋体" panose="02010600030101010101" pitchFamily="2" charset="-122"/>
              </a:rPr>
              <a:t>Prospect Theory: An Analysis of Decision Under Risk</a:t>
            </a:r>
            <a:r>
              <a:rPr lang="zh-CN" altLang="en-US" sz="3200" b="1" dirty="0">
                <a:solidFill>
                  <a:srgbClr val="FFFF00"/>
                </a:solidFill>
                <a:effectLst>
                  <a:outerShdw blurRad="38100" dist="38100" dir="2700000">
                    <a:srgbClr val="000000"/>
                  </a:outerShdw>
                </a:effectLst>
                <a:latin typeface="宋体" panose="02010600030101010101" pitchFamily="2" charset="-122"/>
              </a:rPr>
              <a:t>）文章中提出了前景理论。与预期效用理论的公理性形式不同，前景理论是描述式的。</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（一）个人风险决策过程</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      预期效用理论认为投资者面对不确定状态下的投资决策是基于期末财富和结果发生的概率大小而做出的，传统投资理论假设下的投资者的决策框架是依据自身的财富水平和对结果发生的概率而做出一种预期的优化选择，这种决策模式建立在对各种信息咨询的充分占有和对情景的全面分析基础之上。</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37602">
                                            <p:txEl>
                                              <p:charRg st="0" end="19"/>
                                            </p:txEl>
                                          </p:spTgt>
                                        </p:tgtEl>
                                        <p:attrNameLst>
                                          <p:attrName>style.visibility</p:attrName>
                                        </p:attrNameLst>
                                      </p:cBhvr>
                                      <p:to>
                                        <p:strVal val="visible"/>
                                      </p:to>
                                    </p:set>
                                    <p:animEffect transition="in" filter="checkerboard(across)">
                                      <p:cBhvr>
                                        <p:cTn id="7" dur="500"/>
                                        <p:tgtEl>
                                          <p:spTgt spid="537602">
                                            <p:txEl>
                                              <p:charRg st="0" end="19"/>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537602">
                                            <p:txEl>
                                              <p:charRg st="19" end="158"/>
                                            </p:txEl>
                                          </p:spTgt>
                                        </p:tgtEl>
                                        <p:attrNameLst>
                                          <p:attrName>style.visibility</p:attrName>
                                        </p:attrNameLst>
                                      </p:cBhvr>
                                      <p:to>
                                        <p:strVal val="visible"/>
                                      </p:to>
                                    </p:set>
                                    <p:animEffect transition="in" filter="checkerboard(across)">
                                      <p:cBhvr>
                                        <p:cTn id="11" dur="500"/>
                                        <p:tgtEl>
                                          <p:spTgt spid="537602">
                                            <p:txEl>
                                              <p:charRg st="19" end="158"/>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537602">
                                            <p:txEl>
                                              <p:charRg st="158" end="170"/>
                                            </p:txEl>
                                          </p:spTgt>
                                        </p:tgtEl>
                                        <p:attrNameLst>
                                          <p:attrName>style.visibility</p:attrName>
                                        </p:attrNameLst>
                                      </p:cBhvr>
                                      <p:to>
                                        <p:strVal val="visible"/>
                                      </p:to>
                                    </p:set>
                                    <p:animEffect transition="in" filter="checkerboard(across)">
                                      <p:cBhvr>
                                        <p:cTn id="15" dur="500"/>
                                        <p:tgtEl>
                                          <p:spTgt spid="537602">
                                            <p:txEl>
                                              <p:charRg st="158" end="170"/>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537602">
                                            <p:txEl>
                                              <p:charRg st="170" end="308"/>
                                            </p:txEl>
                                          </p:spTgt>
                                        </p:tgtEl>
                                        <p:attrNameLst>
                                          <p:attrName>style.visibility</p:attrName>
                                        </p:attrNameLst>
                                      </p:cBhvr>
                                      <p:to>
                                        <p:strVal val="visible"/>
                                      </p:to>
                                    </p:set>
                                    <p:animEffect transition="in" filter="checkerboard(across)">
                                      <p:cBhvr>
                                        <p:cTn id="19" dur="500"/>
                                        <p:tgtEl>
                                          <p:spTgt spid="537602">
                                            <p:txEl>
                                              <p:charRg st="170" end="30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8626" name="文本框 538625"/>
          <p:cNvSpPr txBox="1"/>
          <p:nvPr/>
        </p:nvSpPr>
        <p:spPr>
          <a:xfrm>
            <a:off x="0" y="152400"/>
            <a:ext cx="9144000" cy="6497638"/>
          </a:xfrm>
          <a:prstGeom prst="rect">
            <a:avLst/>
          </a:prstGeom>
          <a:noFill/>
          <a:ln w="9525">
            <a:noFill/>
          </a:ln>
        </p:spPr>
        <p:txBody>
          <a:bodyPr>
            <a:spAutoFit/>
          </a:bodyPr>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（二）价值函数以及参考点</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、价值函数的特征</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    大量投资行为学证据表明，人们通常考虑的不是财富的最终状况，而是财富的变化状况。前景理论一个非常巨大的突破就是用价值函数</a:t>
            </a:r>
            <a:r>
              <a:rPr lang="en-US" altLang="zh-CN" sz="2800" b="1">
                <a:solidFill>
                  <a:srgbClr val="FFFF00"/>
                </a:solidFill>
                <a:effectLst>
                  <a:outerShdw blurRad="38100" dist="38100" dir="2700000">
                    <a:srgbClr val="000000"/>
                  </a:outerShdw>
                </a:effectLst>
                <a:latin typeface="宋体" panose="02010600030101010101" pitchFamily="2" charset="-122"/>
              </a:rPr>
              <a:t>v</a:t>
            </a:r>
            <a:r>
              <a:rPr lang="zh-CN" altLang="en-US" sz="2800" b="1" dirty="0">
                <a:solidFill>
                  <a:srgbClr val="FFFF00"/>
                </a:solidFill>
                <a:effectLst>
                  <a:outerShdw blurRad="38100" dist="38100" dir="2700000">
                    <a:srgbClr val="000000"/>
                  </a:outerShdw>
                </a:effectLst>
                <a:latin typeface="宋体" panose="02010600030101010101" pitchFamily="2" charset="-122"/>
              </a:rPr>
              <a:t>替代了传统的效用函数，从而将价值载体落实在财富的改变而非最终状态上。</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、参考点的内涵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    前景理论的价值函数与预期效用理论中的效用函数一个重要的不同点就是存在着一个拐点，即存在所谓的“参考点”（</a:t>
            </a:r>
            <a:r>
              <a:rPr lang="en-US" altLang="zh-CN" sz="2800" b="1">
                <a:solidFill>
                  <a:srgbClr val="FFFF00"/>
                </a:solidFill>
                <a:effectLst>
                  <a:outerShdw blurRad="38100" dist="38100" dir="2700000">
                    <a:srgbClr val="000000"/>
                  </a:outerShdw>
                </a:effectLst>
                <a:latin typeface="宋体" panose="02010600030101010101" pitchFamily="2" charset="-122"/>
              </a:rPr>
              <a:t>Reference Point</a:t>
            </a:r>
            <a:r>
              <a:rPr lang="zh-CN" altLang="en-US" sz="2800" b="1" dirty="0">
                <a:solidFill>
                  <a:srgbClr val="FFFF00"/>
                </a:solidFill>
                <a:effectLst>
                  <a:outerShdw blurRad="38100" dist="38100" dir="2700000">
                    <a:srgbClr val="000000"/>
                  </a:outerShdw>
                </a:effectLst>
                <a:latin typeface="宋体" panose="02010600030101010101" pitchFamily="2" charset="-122"/>
              </a:rPr>
              <a:t>）。</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（三）决策权重函数</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2800" b="1" dirty="0">
                <a:solidFill>
                  <a:srgbClr val="FFFF00"/>
                </a:solidFill>
                <a:effectLst>
                  <a:outerShdw blurRad="38100" dist="38100" dir="2700000">
                    <a:srgbClr val="000000"/>
                  </a:outerShdw>
                </a:effectLst>
                <a:latin typeface="宋体" panose="02010600030101010101" pitchFamily="2" charset="-122"/>
              </a:rPr>
              <a:t>    面临不确定性决策时，人们常常需要通过概率来估算不同结果发生的可能性。传统的预期效用理论认为，一个不确定性期望的价值可以通过决策主体对各种可能出现的结果按照出现的概率的加权求和后得到。</a:t>
            </a:r>
            <a:endParaRPr lang="zh-CN" altLang="en-US" sz="28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38626"/>
                                        </p:tgtEl>
                                        <p:attrNameLst>
                                          <p:attrName>style.visibility</p:attrName>
                                        </p:attrNameLst>
                                      </p:cBhvr>
                                      <p:to>
                                        <p:strVal val="visible"/>
                                      </p:to>
                                    </p:set>
                                    <p:anim calcmode="lin" valueType="num">
                                      <p:cBhvr additive="base">
                                        <p:cTn id="7" dur="500" fill="hold"/>
                                        <p:tgtEl>
                                          <p:spTgt spid="538626"/>
                                        </p:tgtEl>
                                        <p:attrNameLst>
                                          <p:attrName>ppt_x</p:attrName>
                                        </p:attrNameLst>
                                      </p:cBhvr>
                                      <p:tavLst>
                                        <p:tav tm="0">
                                          <p:val>
                                            <p:strVal val="#ppt_x"/>
                                          </p:val>
                                        </p:tav>
                                        <p:tav tm="100000">
                                          <p:val>
                                            <p:strVal val="#ppt_x"/>
                                          </p:val>
                                        </p:tav>
                                      </p:tavLst>
                                    </p:anim>
                                    <p:anim calcmode="lin" valueType="num">
                                      <p:cBhvr additive="base">
                                        <p:cTn id="8" dur="500" fill="hold"/>
                                        <p:tgtEl>
                                          <p:spTgt spid="5386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8626"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9650" name="文本框 539649"/>
          <p:cNvSpPr txBox="1"/>
          <p:nvPr/>
        </p:nvSpPr>
        <p:spPr>
          <a:xfrm>
            <a:off x="533400" y="381000"/>
            <a:ext cx="8153400" cy="6070600"/>
          </a:xfrm>
          <a:prstGeom prst="rect">
            <a:avLst/>
          </a:prstGeom>
          <a:noFill/>
          <a:ln w="9525">
            <a:noFill/>
          </a:ln>
        </p:spPr>
        <p:txBody>
          <a:bodyPr>
            <a:spAutoFit/>
          </a:bodyPr>
          <a:p>
            <a:pPr marL="457200" indent="-457200" algn="ctr"/>
            <a:r>
              <a:rPr lang="en-US" altLang="zh-CN" dirty="0"/>
              <a:t> </a:t>
            </a:r>
            <a:r>
              <a:rPr lang="zh-CN" altLang="en-US" sz="2800" b="1" dirty="0">
                <a:solidFill>
                  <a:srgbClr val="FFFF00"/>
                </a:solidFill>
                <a:effectLst>
                  <a:outerShdw blurRad="38100" dist="38100" dir="2700000">
                    <a:srgbClr val="000000"/>
                  </a:outerShdw>
                </a:effectLst>
                <a:latin typeface="宋体" panose="02010600030101010101" pitchFamily="2" charset="-122"/>
              </a:rPr>
              <a:t>第二节 投资决策中的禀赋效应</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处置效应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一、处置效应的含义</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    禀赋效应所导致的交易不足在证券市场上也同样存在，表现为投资者过早卖出盈利股票和过久持有亏损股票的处置效应。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二、处置效应的检验方法和结果</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    为了检验投资者是否倾向于售盈持亏，仅考虑出售的盈利证券数与亏损证券数的比例是不够的。假设售盈售亏对投资者无差别，那么在牛市中，投资者的投资组合中将会有更多的盈利证券，并且他们会倾向于售盈持亏，即使他们没有这种偏好。为了检验投资者是否有售盈持亏的偏好，必须着眼于他们实际出售的盈利和亏损资产与他们有机会出售的各类资产之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539651" name="文本框 539650"/>
          <p:cNvSpPr txBox="1"/>
          <p:nvPr/>
        </p:nvSpPr>
        <p:spPr>
          <a:xfrm>
            <a:off x="323850" y="1943100"/>
            <a:ext cx="311150" cy="701675"/>
          </a:xfrm>
          <a:prstGeom prst="rect">
            <a:avLst/>
          </a:prstGeom>
          <a:noFill/>
          <a:ln w="9525">
            <a:noFill/>
          </a:ln>
        </p:spPr>
        <p:txBody>
          <a:bodyPr wrap="none" anchor="t" anchorCtr="0">
            <a:spAutoFit/>
          </a:bodyPr>
          <a:p>
            <a:pPr eaLnBrk="1" hangingPunct="1"/>
            <a:r>
              <a:rPr lang="en-US" altLang="zh-CN" sz="4000" b="1" dirty="0">
                <a:solidFill>
                  <a:srgbClr val="FFFF00"/>
                </a:solidFill>
                <a:latin typeface="Garamond" panose="02020404030301010803" pitchFamily="18" charset="0"/>
              </a:rPr>
              <a:t> </a:t>
            </a:r>
            <a:endParaRPr lang="en-US" altLang="zh-CN" sz="4000" b="1" dirty="0">
              <a:solidFill>
                <a:srgbClr val="FFFF00"/>
              </a:solidFill>
              <a:latin typeface="Garamond" panose="02020404030301010803" pitchFamily="18" charset="0"/>
            </a:endParaRPr>
          </a:p>
        </p:txBody>
      </p:sp>
      <p:sp>
        <p:nvSpPr>
          <p:cNvPr id="539652" name="文本框 539651"/>
          <p:cNvSpPr txBox="1"/>
          <p:nvPr/>
        </p:nvSpPr>
        <p:spPr>
          <a:xfrm>
            <a:off x="323850" y="2736850"/>
            <a:ext cx="1098550" cy="641350"/>
          </a:xfrm>
          <a:prstGeom prst="rect">
            <a:avLst/>
          </a:prstGeom>
          <a:noFill/>
          <a:ln w="9525">
            <a:noFill/>
          </a:ln>
        </p:spPr>
        <p:txBody>
          <a:bodyPr wrap="none" anchor="t" anchorCtr="0">
            <a:spAutoFit/>
          </a:bodyPr>
          <a:p>
            <a:pPr eaLnBrk="1" hangingPunct="1"/>
            <a:r>
              <a:rPr lang="en-US" altLang="zh-CN" sz="3600" dirty="0">
                <a:latin typeface="Garamond" panose="02020404030301010803" pitchFamily="18" charset="0"/>
              </a:rPr>
              <a:t>        </a:t>
            </a:r>
            <a:endParaRPr lang="en-US" altLang="zh-CN"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39650"/>
                                        </p:tgtEl>
                                        <p:attrNameLst>
                                          <p:attrName>style.visibility</p:attrName>
                                        </p:attrNameLst>
                                      </p:cBhvr>
                                      <p:to>
                                        <p:strVal val="visible"/>
                                      </p:to>
                                    </p:set>
                                    <p:anim calcmode="lin" valueType="num">
                                      <p:cBhvr additive="base">
                                        <p:cTn id="7" dur="500" fill="hold"/>
                                        <p:tgtEl>
                                          <p:spTgt spid="539650"/>
                                        </p:tgtEl>
                                        <p:attrNameLst>
                                          <p:attrName>ppt_x</p:attrName>
                                        </p:attrNameLst>
                                      </p:cBhvr>
                                      <p:tavLst>
                                        <p:tav tm="0">
                                          <p:val>
                                            <p:strVal val="#ppt_x"/>
                                          </p:val>
                                        </p:tav>
                                        <p:tav tm="100000">
                                          <p:val>
                                            <p:strVal val="#ppt_x"/>
                                          </p:val>
                                        </p:tav>
                                      </p:tavLst>
                                    </p:anim>
                                    <p:anim calcmode="lin" valueType="num">
                                      <p:cBhvr additive="base">
                                        <p:cTn id="8" dur="500" fill="hold"/>
                                        <p:tgtEl>
                                          <p:spTgt spid="53965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539651"/>
                                        </p:tgtEl>
                                        <p:attrNameLst>
                                          <p:attrName>style.visibility</p:attrName>
                                        </p:attrNameLst>
                                      </p:cBhvr>
                                      <p:to>
                                        <p:strVal val="visible"/>
                                      </p:to>
                                    </p:set>
                                    <p:animEffect transition="in" filter="checkerboard(across)">
                                      <p:cBhvr>
                                        <p:cTn id="12" dur="500"/>
                                        <p:tgtEl>
                                          <p:spTgt spid="539651"/>
                                        </p:tgtEl>
                                      </p:cBhvr>
                                    </p:animEffect>
                                  </p:childTnLst>
                                </p:cTn>
                              </p:par>
                            </p:childTnLst>
                          </p:cTn>
                        </p:par>
                        <p:par>
                          <p:cTn id="13" fill="hold">
                            <p:stCondLst>
                              <p:cond delay="10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39652"/>
                                        </p:tgtEl>
                                        <p:attrNameLst>
                                          <p:attrName>style.visibility</p:attrName>
                                        </p:attrNameLst>
                                      </p:cBhvr>
                                      <p:to>
                                        <p:strVal val="visible"/>
                                      </p:to>
                                    </p:set>
                                    <p:anim calcmode="lin" valueType="num">
                                      <p:cBhvr>
                                        <p:cTn id="16" dur="500" fill="hold"/>
                                        <p:tgtEl>
                                          <p:spTgt spid="53965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39652"/>
                                        </p:tgtEl>
                                        <p:attrNameLst>
                                          <p:attrName>ppt_y</p:attrName>
                                        </p:attrNameLst>
                                      </p:cBhvr>
                                      <p:tavLst>
                                        <p:tav tm="0">
                                          <p:val>
                                            <p:strVal val="#ppt_y"/>
                                          </p:val>
                                        </p:tav>
                                        <p:tav tm="100000">
                                          <p:val>
                                            <p:strVal val="#ppt_y"/>
                                          </p:val>
                                        </p:tav>
                                      </p:tavLst>
                                    </p:anim>
                                    <p:anim calcmode="lin" valueType="num">
                                      <p:cBhvr>
                                        <p:cTn id="18" dur="500" fill="hold"/>
                                        <p:tgtEl>
                                          <p:spTgt spid="53965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3965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39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0" grpId="0"/>
      <p:bldP spid="539651" grpId="0"/>
      <p:bldP spid="53965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0674" name="文本框 540673"/>
          <p:cNvSpPr txBox="1"/>
          <p:nvPr/>
        </p:nvSpPr>
        <p:spPr>
          <a:xfrm>
            <a:off x="381000" y="457200"/>
            <a:ext cx="8359775" cy="5453063"/>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三、处置效应的成因分析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处置效应实质上是禀赋效应在股票市场上的具体表现，是前景理论在投资方面的一个延伸。根据前景理论，当投资者面临的选择是是否购买一个简单的、只有两三个可能结果的彩票时，人们的行为似乎在最优化一个</a:t>
            </a:r>
            <a:r>
              <a:rPr lang="en-US" altLang="zh-CN" sz="3200" b="1">
                <a:solidFill>
                  <a:srgbClr val="FFFF00"/>
                </a:solidFill>
                <a:effectLst>
                  <a:outerShdw blurRad="38100" dist="38100" dir="2700000">
                    <a:srgbClr val="000000"/>
                  </a:outerShdw>
                </a:effectLst>
                <a:latin typeface="宋体" panose="02010600030101010101" pitchFamily="2" charset="-122"/>
              </a:rPr>
              <a:t>S</a:t>
            </a:r>
            <a:r>
              <a:rPr lang="zh-CN" altLang="en-US" sz="3200" b="1" dirty="0">
                <a:solidFill>
                  <a:srgbClr val="FFFF00"/>
                </a:solidFill>
                <a:effectLst>
                  <a:outerShdw blurRad="38100" dist="38100" dir="2700000">
                    <a:srgbClr val="000000"/>
                  </a:outerShdw>
                </a:effectLst>
                <a:latin typeface="宋体" panose="02010600030101010101" pitchFamily="2" charset="-122"/>
              </a:rPr>
              <a:t>形的价值函数。价值函数依赖于投资者的损益，价值函数的图像在盈利时上凸，亏损时下凹，并且函数的斜率在亏损时比盈利时陡峭，意味着投资者一般是风险厌恶的。价值函数的关键是衡量损益的参考点，通常把现状作为参考点。</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40674"/>
                                        </p:tgtEl>
                                        <p:attrNameLst>
                                          <p:attrName>style.visibility</p:attrName>
                                        </p:attrNameLst>
                                      </p:cBhvr>
                                      <p:to>
                                        <p:strVal val="visible"/>
                                      </p:to>
                                    </p:set>
                                    <p:animEffect transition="in" filter="diamond(in)">
                                      <p:cBhvr>
                                        <p:cTn id="7" dur="2000"/>
                                        <p:tgtEl>
                                          <p:spTgt spid="540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4"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1698" name="文本框 541697"/>
          <p:cNvSpPr txBox="1"/>
          <p:nvPr/>
        </p:nvSpPr>
        <p:spPr>
          <a:xfrm>
            <a:off x="533400" y="533400"/>
            <a:ext cx="8062913" cy="5934075"/>
          </a:xfrm>
          <a:prstGeom prst="rect">
            <a:avLst/>
          </a:prstGeom>
          <a:noFill/>
          <a:ln w="9525">
            <a:noFill/>
          </a:ln>
        </p:spPr>
        <p:txBody>
          <a:bodyPr>
            <a:spAutoFit/>
          </a:bodyPr>
          <a:p>
            <a:pPr algn="ctr"/>
            <a:r>
              <a:rPr lang="zh-CN" altLang="en-US" sz="24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一、基于禀赋效应的投资行为决策模型</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据世界银行估算，过去</a:t>
            </a:r>
            <a:r>
              <a:rPr lang="en-US" altLang="zh-CN" sz="2400" b="1">
                <a:solidFill>
                  <a:srgbClr val="FFFF00"/>
                </a:solidFill>
                <a:effectLst>
                  <a:outerShdw blurRad="38100" dist="38100" dir="2700000">
                    <a:srgbClr val="000000"/>
                  </a:outerShdw>
                </a:effectLst>
                <a:latin typeface="宋体" panose="02010600030101010101" pitchFamily="2" charset="-122"/>
              </a:rPr>
              <a:t>20</a:t>
            </a:r>
            <a:r>
              <a:rPr lang="zh-CN" altLang="en-US" sz="2400" b="1" dirty="0">
                <a:solidFill>
                  <a:srgbClr val="FFFF00"/>
                </a:solidFill>
                <a:effectLst>
                  <a:outerShdw blurRad="38100" dist="38100" dir="2700000">
                    <a:srgbClr val="000000"/>
                  </a:outerShdw>
                </a:effectLst>
                <a:latin typeface="宋体" panose="02010600030101010101" pitchFamily="2" charset="-122"/>
              </a:rPr>
              <a:t>年间，中国因投资决策失误而造成的损失至少为</a:t>
            </a:r>
            <a:r>
              <a:rPr lang="en-US" altLang="zh-CN" sz="2400" b="1">
                <a:solidFill>
                  <a:srgbClr val="FFFF00"/>
                </a:solidFill>
                <a:effectLst>
                  <a:outerShdw blurRad="38100" dist="38100" dir="2700000">
                    <a:srgbClr val="000000"/>
                  </a:outerShdw>
                </a:effectLst>
                <a:latin typeface="宋体" panose="02010600030101010101" pitchFamily="2" charset="-122"/>
              </a:rPr>
              <a:t>24000</a:t>
            </a:r>
            <a:r>
              <a:rPr lang="zh-CN" altLang="en-US" sz="2400" b="1" dirty="0">
                <a:solidFill>
                  <a:srgbClr val="FFFF00"/>
                </a:solidFill>
                <a:effectLst>
                  <a:outerShdw blurRad="38100" dist="38100" dir="2700000">
                    <a:srgbClr val="000000"/>
                  </a:outerShdw>
                </a:effectLst>
                <a:latin typeface="宋体" panose="02010600030101010101" pitchFamily="2" charset="-122"/>
              </a:rPr>
              <a:t>亿元。而近乎所有失败的决策都是在独断中产生的，正如前巨人集团总裁史玉柱在检讨巨人失败的原因时曾坦言：巨人的董事会是空的，决策是一个人说了算。因我一人的失误，给集团整体利益带来了巨大的损失，这也恰好说明，权力必须有制约。</a:t>
            </a:r>
            <a:r>
              <a:rPr lang="en-US" altLang="zh-CN" sz="2400" b="1">
                <a:solidFill>
                  <a:srgbClr val="FFFF00"/>
                </a:solidFill>
                <a:effectLst>
                  <a:outerShdw blurRad="38100" dist="38100" dir="2700000">
                    <a:srgbClr val="000000"/>
                  </a:outerShdw>
                </a:effectLst>
                <a:latin typeface="宋体" panose="02010600030101010101" pitchFamily="2" charset="-122"/>
              </a:rPr>
              <a:t>……</a:t>
            </a:r>
            <a:endParaRPr lang="en-US" altLang="zh-CN" sz="2400" b="1">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二、意料之外与情理之中</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a:t>
            </a:r>
            <a:r>
              <a:rPr lang="en-US" altLang="zh-CN" sz="2400" b="1">
                <a:solidFill>
                  <a:srgbClr val="FFFF00"/>
                </a:solidFill>
                <a:effectLst>
                  <a:outerShdw blurRad="38100" dist="38100" dir="2700000">
                    <a:srgbClr val="000000"/>
                  </a:outerShdw>
                </a:effectLst>
                <a:latin typeface="宋体" panose="02010600030101010101" pitchFamily="2" charset="-122"/>
              </a:rPr>
              <a:t>2011</a:t>
            </a:r>
            <a:r>
              <a:rPr lang="zh-CN" altLang="en-US" sz="2400" b="1" dirty="0">
                <a:solidFill>
                  <a:srgbClr val="FFFF00"/>
                </a:solidFill>
                <a:effectLst>
                  <a:outerShdw blurRad="38100" dist="38100" dir="2700000">
                    <a:srgbClr val="000000"/>
                  </a:outerShdw>
                </a:effectLst>
                <a:latin typeface="宋体" panose="02010600030101010101" pitchFamily="2" charset="-122"/>
              </a:rPr>
              <a:t>年</a:t>
            </a:r>
            <a:r>
              <a:rPr lang="en-US" altLang="zh-CN" sz="2400" b="1">
                <a:solidFill>
                  <a:srgbClr val="FFFF00"/>
                </a:solidFill>
                <a:effectLst>
                  <a:outerShdw blurRad="38100" dist="38100" dir="2700000">
                    <a:srgbClr val="000000"/>
                  </a:outerShdw>
                </a:effectLst>
                <a:latin typeface="宋体" panose="02010600030101010101" pitchFamily="2" charset="-122"/>
              </a:rPr>
              <a:t>3</a:t>
            </a:r>
            <a:r>
              <a:rPr lang="zh-CN" altLang="en-US" sz="2400" b="1" dirty="0">
                <a:solidFill>
                  <a:srgbClr val="FFFF00"/>
                </a:solidFill>
                <a:effectLst>
                  <a:outerShdw blurRad="38100" dist="38100" dir="2700000">
                    <a:srgbClr val="000000"/>
                  </a:outerShdw>
                </a:effectLst>
                <a:latin typeface="宋体" panose="02010600030101010101" pitchFamily="2" charset="-122"/>
              </a:rPr>
              <a:t>月</a:t>
            </a:r>
            <a:r>
              <a:rPr lang="en-US" altLang="zh-CN" sz="2400" b="1">
                <a:solidFill>
                  <a:srgbClr val="FFFF00"/>
                </a:solidFill>
                <a:effectLst>
                  <a:outerShdw blurRad="38100" dist="38100" dir="2700000">
                    <a:srgbClr val="000000"/>
                  </a:outerShdw>
                </a:effectLst>
                <a:latin typeface="宋体" panose="02010600030101010101" pitchFamily="2" charset="-122"/>
              </a:rPr>
              <a:t>11</a:t>
            </a:r>
            <a:r>
              <a:rPr lang="zh-CN" altLang="en-US" sz="2400" b="1" dirty="0">
                <a:solidFill>
                  <a:srgbClr val="FFFF00"/>
                </a:solidFill>
                <a:effectLst>
                  <a:outerShdw blurRad="38100" dist="38100" dir="2700000">
                    <a:srgbClr val="000000"/>
                  </a:outerShdw>
                </a:effectLst>
                <a:latin typeface="宋体" panose="02010600030101010101" pitchFamily="2" charset="-122"/>
              </a:rPr>
              <a:t>日，日本东北部海域发生里氏</a:t>
            </a:r>
            <a:r>
              <a:rPr lang="en-US" altLang="zh-CN" sz="2400" b="1">
                <a:solidFill>
                  <a:srgbClr val="FFFF00"/>
                </a:solidFill>
                <a:effectLst>
                  <a:outerShdw blurRad="38100" dist="38100" dir="2700000">
                    <a:srgbClr val="000000"/>
                  </a:outerShdw>
                </a:effectLst>
                <a:latin typeface="宋体" panose="02010600030101010101" pitchFamily="2" charset="-122"/>
              </a:rPr>
              <a:t>9.0</a:t>
            </a:r>
            <a:r>
              <a:rPr lang="zh-CN" altLang="en-US" sz="2400" b="1" dirty="0">
                <a:solidFill>
                  <a:srgbClr val="FFFF00"/>
                </a:solidFill>
                <a:effectLst>
                  <a:outerShdw blurRad="38100" dist="38100" dir="2700000">
                    <a:srgbClr val="000000"/>
                  </a:outerShdw>
                </a:effectLst>
                <a:latin typeface="宋体" panose="02010600030101010101" pitchFamily="2" charset="-122"/>
              </a:rPr>
              <a:t>级大地震，并引发海啸，造成重大人员伤亡和财产损失。此次地震是日本有观测记录以来规模最大的地震，引起的海啸也是最为严重的。然而，最令世界震惊的则是地震造成日本福岛第一核电站</a:t>
            </a:r>
            <a:r>
              <a:rPr lang="en-US" altLang="zh-CN" sz="2400" b="1">
                <a:solidFill>
                  <a:srgbClr val="FFFF00"/>
                </a:solidFill>
                <a:effectLst>
                  <a:outerShdw blurRad="38100" dist="38100" dir="2700000">
                    <a:srgbClr val="000000"/>
                  </a:outerShdw>
                </a:effectLst>
                <a:latin typeface="宋体" panose="02010600030101010101" pitchFamily="2" charset="-122"/>
              </a:rPr>
              <a:t>1—4</a:t>
            </a:r>
            <a:r>
              <a:rPr lang="zh-CN" altLang="en-US" sz="2400" b="1" dirty="0">
                <a:solidFill>
                  <a:srgbClr val="FFFF00"/>
                </a:solidFill>
                <a:effectLst>
                  <a:outerShdw blurRad="38100" dist="38100" dir="2700000">
                    <a:srgbClr val="000000"/>
                  </a:outerShdw>
                </a:effectLst>
                <a:latin typeface="宋体" panose="02010600030101010101" pitchFamily="2" charset="-122"/>
              </a:rPr>
              <a:t>号机组发生了核泄漏事故，这是继上世纪八十年代前苏联切尔诺贝利核电站</a:t>
            </a:r>
            <a:r>
              <a:rPr lang="en-US" altLang="zh-CN" sz="2400" b="1">
                <a:solidFill>
                  <a:srgbClr val="FFFF00"/>
                </a:solidFill>
                <a:effectLst>
                  <a:outerShdw blurRad="38100" dist="38100" dir="2700000">
                    <a:srgbClr val="000000"/>
                  </a:outerShdw>
                </a:effectLst>
                <a:latin typeface="宋体" panose="02010600030101010101" pitchFamily="2" charset="-122"/>
              </a:rPr>
              <a:t>4</a:t>
            </a:r>
            <a:r>
              <a:rPr lang="zh-CN" altLang="en-US" sz="2400" b="1" dirty="0">
                <a:solidFill>
                  <a:srgbClr val="FFFF00"/>
                </a:solidFill>
                <a:effectLst>
                  <a:outerShdw blurRad="38100" dist="38100" dir="2700000">
                    <a:srgbClr val="000000"/>
                  </a:outerShdw>
                </a:effectLst>
                <a:latin typeface="宋体" panose="02010600030101010101" pitchFamily="2" charset="-122"/>
              </a:rPr>
              <a:t>号反应堆爆炸后人类所面临的又一次核灾难</a:t>
            </a:r>
            <a:r>
              <a:rPr lang="en-US" altLang="zh-CN" sz="2400" b="1">
                <a:solidFill>
                  <a:srgbClr val="FFFF00"/>
                </a:solidFill>
                <a:effectLst>
                  <a:outerShdw blurRad="38100" dist="38100" dir="2700000">
                    <a:srgbClr val="000000"/>
                  </a:outerShdw>
                </a:effectLst>
                <a:latin typeface="宋体" panose="02010600030101010101" pitchFamily="2" charset="-122"/>
              </a:rPr>
              <a:t>……</a:t>
            </a:r>
            <a:endParaRPr lang="en-US" altLang="zh-CN" sz="2400" b="1">
              <a:solidFill>
                <a:srgbClr val="FFFF00"/>
              </a:solidFill>
              <a:effectLst>
                <a:outerShdw blurRad="38100" dist="38100" dir="2700000">
                  <a:srgbClr val="000000"/>
                </a:outerShdw>
              </a:effectLst>
              <a:latin typeface="宋体" panose="02010600030101010101" pitchFamily="2" charset="-122"/>
            </a:endParaRPr>
          </a:p>
        </p:txBody>
      </p:sp>
      <p:sp>
        <p:nvSpPr>
          <p:cNvPr id="541699" name="文本框 541698"/>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41698"/>
                                        </p:tgtEl>
                                        <p:attrNameLst>
                                          <p:attrName>style.visibility</p:attrName>
                                        </p:attrNameLst>
                                      </p:cBhvr>
                                      <p:to>
                                        <p:strVal val="visible"/>
                                      </p:to>
                                    </p:set>
                                    <p:anim calcmode="lin" valueType="num">
                                      <p:cBhvr additive="base">
                                        <p:cTn id="7" dur="500" fill="hold"/>
                                        <p:tgtEl>
                                          <p:spTgt spid="541698"/>
                                        </p:tgtEl>
                                        <p:attrNameLst>
                                          <p:attrName>ppt_x</p:attrName>
                                        </p:attrNameLst>
                                      </p:cBhvr>
                                      <p:tavLst>
                                        <p:tav tm="0">
                                          <p:val>
                                            <p:strVal val="#ppt_x"/>
                                          </p:val>
                                        </p:tav>
                                        <p:tav tm="100000">
                                          <p:val>
                                            <p:strVal val="#ppt_x"/>
                                          </p:val>
                                        </p:tav>
                                      </p:tavLst>
                                    </p:anim>
                                    <p:anim calcmode="lin" valueType="num">
                                      <p:cBhvr additive="base">
                                        <p:cTn id="8" dur="500" fill="hold"/>
                                        <p:tgtEl>
                                          <p:spTgt spid="54169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41699"/>
                                        </p:tgtEl>
                                        <p:attrNameLst>
                                          <p:attrName>style.visibility</p:attrName>
                                        </p:attrNameLst>
                                      </p:cBhvr>
                                      <p:to>
                                        <p:strVal val="visible"/>
                                      </p:to>
                                    </p:set>
                                    <p:animEffect transition="in" filter="diamond(in)">
                                      <p:cBhvr>
                                        <p:cTn id="12" dur="2000"/>
                                        <p:tgtEl>
                                          <p:spTgt spid="541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8" grpId="0"/>
      <p:bldP spid="541699"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5794" name="文本框 545793"/>
          <p:cNvSpPr txBox="1"/>
          <p:nvPr/>
        </p:nvSpPr>
        <p:spPr>
          <a:xfrm>
            <a:off x="0" y="-50800"/>
            <a:ext cx="4724400" cy="762000"/>
          </a:xfrm>
          <a:prstGeom prst="rect">
            <a:avLst/>
          </a:prstGeom>
          <a:noFill/>
          <a:ln w="9525">
            <a:noFill/>
          </a:ln>
        </p:spPr>
        <p:txBody>
          <a:bodyPr wrap="none" anchor="t" anchorCtr="0">
            <a:spAutoFit/>
          </a:bodyPr>
          <a:p>
            <a:pPr eaLnBrk="1" hangingPunct="1"/>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rPr>
              <a:t>本章关键词</a:t>
            </a:r>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latin typeface="Garamond" panose="02020404030301010803" pitchFamily="18" charset="0"/>
              </a:rPr>
              <a:t>：</a:t>
            </a:r>
            <a:r>
              <a:rPr lang="zh-CN" altLang="en-US" dirty="0">
                <a:effectLst>
                  <a:outerShdw blurRad="38100" dist="38100" dir="2700000">
                    <a:srgbClr val="000000"/>
                  </a:outerShdw>
                </a:effectLst>
                <a:latin typeface="Garamond" panose="02020404030301010803" pitchFamily="18" charset="0"/>
              </a:rPr>
              <a:t> </a:t>
            </a:r>
            <a:endParaRPr lang="zh-CN" altLang="en-US" dirty="0">
              <a:effectLst>
                <a:outerShdw blurRad="38100" dist="38100" dir="2700000">
                  <a:srgbClr val="000000"/>
                </a:outerShdw>
              </a:effectLst>
              <a:latin typeface="Garamond" panose="02020404030301010803" pitchFamily="18" charset="0"/>
            </a:endParaRPr>
          </a:p>
        </p:txBody>
      </p:sp>
      <p:sp>
        <p:nvSpPr>
          <p:cNvPr id="545795" name="文本框 545794"/>
          <p:cNvSpPr txBox="1"/>
          <p:nvPr/>
        </p:nvSpPr>
        <p:spPr>
          <a:xfrm>
            <a:off x="381000" y="838200"/>
            <a:ext cx="7469188" cy="1066800"/>
          </a:xfrm>
          <a:prstGeom prst="rect">
            <a:avLst/>
          </a:prstGeom>
          <a:noFill/>
          <a:ln w="9525">
            <a:noFill/>
          </a:ln>
        </p:spPr>
        <p:txBody>
          <a:bodyPr>
            <a:spAutoFit/>
          </a:bodyPr>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禀赋效应  预期效用理论  前景理论  风险投资决策  处置效应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
        <p:nvSpPr>
          <p:cNvPr id="545796" name="文本框 545795"/>
          <p:cNvSpPr txBox="1"/>
          <p:nvPr/>
        </p:nvSpPr>
        <p:spPr>
          <a:xfrm>
            <a:off x="0" y="2057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45797" name="文本框 545796"/>
          <p:cNvSpPr txBox="1"/>
          <p:nvPr/>
        </p:nvSpPr>
        <p:spPr>
          <a:xfrm>
            <a:off x="304800" y="2819400"/>
            <a:ext cx="8515350" cy="3378200"/>
          </a:xfrm>
          <a:prstGeom prst="rect">
            <a:avLst/>
          </a:prstGeom>
          <a:noFill/>
          <a:ln w="9525">
            <a:noFill/>
          </a:ln>
        </p:spPr>
        <p:txBody>
          <a:bodyPr>
            <a:spAutoFit/>
          </a:bodyPr>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、什么是禀赋效应，禀赋效应的具体表现有哪些？</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2</a:t>
            </a:r>
            <a:r>
              <a:rPr lang="zh-CN" altLang="en-US" sz="2400" b="1" dirty="0">
                <a:solidFill>
                  <a:srgbClr val="FFFF00"/>
                </a:solidFill>
                <a:effectLst>
                  <a:outerShdw blurRad="38100" dist="38100" dir="2700000">
                    <a:srgbClr val="000000"/>
                  </a:outerShdw>
                </a:effectLst>
                <a:latin typeface="宋体" panose="02010600030101010101" pitchFamily="2" charset="-122"/>
              </a:rPr>
              <a:t>、请回顾预期效用理论的主要内容，来讨论前景理论与之的不同之处。</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3</a:t>
            </a:r>
            <a:r>
              <a:rPr lang="zh-CN" altLang="en-US" sz="2400" b="1" dirty="0">
                <a:solidFill>
                  <a:srgbClr val="FFFF00"/>
                </a:solidFill>
                <a:effectLst>
                  <a:outerShdw blurRad="38100" dist="38100" dir="2700000">
                    <a:srgbClr val="000000"/>
                  </a:outerShdw>
                </a:effectLst>
                <a:latin typeface="宋体" panose="02010600030101010101" pitchFamily="2" charset="-122"/>
              </a:rPr>
              <a:t>、试用前景理论来解释禀赋效应产生的原因。</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4</a:t>
            </a:r>
            <a:r>
              <a:rPr lang="zh-CN" altLang="en-US" sz="2400" b="1" dirty="0">
                <a:solidFill>
                  <a:srgbClr val="FFFF00"/>
                </a:solidFill>
                <a:effectLst>
                  <a:outerShdw blurRad="38100" dist="38100" dir="2700000">
                    <a:srgbClr val="000000"/>
                  </a:outerShdw>
                </a:effectLst>
                <a:latin typeface="宋体" panose="02010600030101010101" pitchFamily="2" charset="-122"/>
              </a:rPr>
              <a:t>、试分别运用传统投资理论和前景理论分析投资者是如何进行风险投资决策的？他们各自有什么特点，并简要做出评价。</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5</a:t>
            </a:r>
            <a:r>
              <a:rPr lang="zh-CN" altLang="en-US" sz="2400" b="1" dirty="0">
                <a:solidFill>
                  <a:srgbClr val="FFFF00"/>
                </a:solidFill>
                <a:effectLst>
                  <a:outerShdw blurRad="38100" dist="38100" dir="2700000">
                    <a:srgbClr val="000000"/>
                  </a:outerShdw>
                </a:effectLst>
                <a:latin typeface="宋体" panose="02010600030101010101" pitchFamily="2" charset="-122"/>
              </a:rPr>
              <a:t>、什么是处置效应？导致处置效应产生的原因有哪些？</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6</a:t>
            </a:r>
            <a:r>
              <a:rPr lang="zh-CN" altLang="en-US" sz="2400" b="1" dirty="0">
                <a:solidFill>
                  <a:srgbClr val="FFFF00"/>
                </a:solidFill>
                <a:effectLst>
                  <a:outerShdw blurRad="38100" dist="38100" dir="2700000">
                    <a:srgbClr val="000000"/>
                  </a:outerShdw>
                </a:effectLst>
                <a:latin typeface="宋体" panose="02010600030101010101" pitchFamily="2" charset="-122"/>
              </a:rPr>
              <a:t>、您还能举出生活中其他的关于禀赋效应和处置效应的例子吗？请加以分析说明。</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45794"/>
                                        </p:tgtEl>
                                        <p:attrNameLst>
                                          <p:attrName>style.visibility</p:attrName>
                                        </p:attrNameLst>
                                      </p:cBhvr>
                                      <p:to>
                                        <p:strVal val="visible"/>
                                      </p:to>
                                    </p:set>
                                    <p:animEffect transition="in" filter="diamond(in)">
                                      <p:cBhvr>
                                        <p:cTn id="7" dur="2000"/>
                                        <p:tgtEl>
                                          <p:spTgt spid="545794"/>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545795"/>
                                        </p:tgtEl>
                                        <p:attrNameLst>
                                          <p:attrName>style.visibility</p:attrName>
                                        </p:attrNameLst>
                                      </p:cBhvr>
                                      <p:to>
                                        <p:strVal val="visible"/>
                                      </p:to>
                                    </p:set>
                                    <p:anim calcmode="lin" valueType="num">
                                      <p:cBhvr additive="base">
                                        <p:cTn id="11" dur="500" fill="hold"/>
                                        <p:tgtEl>
                                          <p:spTgt spid="545795"/>
                                        </p:tgtEl>
                                        <p:attrNameLst>
                                          <p:attrName>ppt_x</p:attrName>
                                        </p:attrNameLst>
                                      </p:cBhvr>
                                      <p:tavLst>
                                        <p:tav tm="0">
                                          <p:val>
                                            <p:strVal val="#ppt_x"/>
                                          </p:val>
                                        </p:tav>
                                        <p:tav tm="100000">
                                          <p:val>
                                            <p:strVal val="#ppt_x"/>
                                          </p:val>
                                        </p:tav>
                                      </p:tavLst>
                                    </p:anim>
                                    <p:anim calcmode="lin" valueType="num">
                                      <p:cBhvr additive="base">
                                        <p:cTn id="12" dur="500" fill="hold"/>
                                        <p:tgtEl>
                                          <p:spTgt spid="545795"/>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545796"/>
                                        </p:tgtEl>
                                        <p:attrNameLst>
                                          <p:attrName>style.visibility</p:attrName>
                                        </p:attrNameLst>
                                      </p:cBhvr>
                                      <p:to>
                                        <p:strVal val="visible"/>
                                      </p:to>
                                    </p:set>
                                    <p:animEffect transition="in" filter="diamond(in)">
                                      <p:cBhvr>
                                        <p:cTn id="16" dur="2000"/>
                                        <p:tgtEl>
                                          <p:spTgt spid="545796"/>
                                        </p:tgtEl>
                                      </p:cBhvr>
                                    </p:animEffect>
                                  </p:childTnLst>
                                </p:cTn>
                              </p:par>
                            </p:childTnLst>
                          </p:cTn>
                        </p:par>
                        <p:par>
                          <p:cTn id="17" fill="hold">
                            <p:stCondLst>
                              <p:cond delay="45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545797"/>
                                        </p:tgtEl>
                                        <p:attrNameLst>
                                          <p:attrName>style.visibility</p:attrName>
                                        </p:attrNameLst>
                                      </p:cBhvr>
                                      <p:to>
                                        <p:strVal val="visible"/>
                                      </p:to>
                                    </p:set>
                                    <p:anim calcmode="discrete" valueType="clr">
                                      <p:cBhvr override="childStyle">
                                        <p:cTn id="20" dur="80"/>
                                        <p:tgtEl>
                                          <p:spTgt spid="545797"/>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45797"/>
                                        </p:tgtEl>
                                        <p:attrNameLst>
                                          <p:attrName>fillcolor</p:attrName>
                                        </p:attrNameLst>
                                      </p:cBhvr>
                                      <p:tavLst>
                                        <p:tav tm="0">
                                          <p:val>
                                            <p:clrVal>
                                              <a:schemeClr val="accent2"/>
                                            </p:clrVal>
                                          </p:val>
                                        </p:tav>
                                        <p:tav tm="50000">
                                          <p:val>
                                            <p:clrVal>
                                              <a:schemeClr val="hlink"/>
                                            </p:clrVal>
                                          </p:val>
                                        </p:tav>
                                      </p:tavLst>
                                    </p:anim>
                                    <p:set>
                                      <p:cBhvr>
                                        <p:cTn id="22" dur="80"/>
                                        <p:tgtEl>
                                          <p:spTgt spid="54579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5794" grpId="0"/>
      <p:bldP spid="545795" grpId="0"/>
      <p:bldP spid="545796" grpId="0"/>
      <p:bldP spid="545797"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6818" name="文本框 546817"/>
          <p:cNvSpPr txBox="1"/>
          <p:nvPr/>
        </p:nvSpPr>
        <p:spPr>
          <a:xfrm>
            <a:off x="1116013" y="549275"/>
            <a:ext cx="184150" cy="366713"/>
          </a:xfrm>
          <a:prstGeom prst="rect">
            <a:avLst/>
          </a:prstGeom>
          <a:noFill/>
          <a:ln w="9525">
            <a:noFill/>
          </a:ln>
        </p:spPr>
        <p:txBody>
          <a:bodyPr wrap="none" anchor="t" anchorCtr="0">
            <a:spAutoFit/>
          </a:bodyPr>
          <a:p>
            <a:pPr eaLnBrk="1" hangingPunct="1"/>
            <a:endParaRPr dirty="0">
              <a:latin typeface="Garamond" panose="02020404030301010803" pitchFamily="18" charset="0"/>
            </a:endParaRPr>
          </a:p>
        </p:txBody>
      </p:sp>
      <p:sp>
        <p:nvSpPr>
          <p:cNvPr id="546819" name="文本框 546818"/>
          <p:cNvSpPr txBox="1"/>
          <p:nvPr/>
        </p:nvSpPr>
        <p:spPr>
          <a:xfrm>
            <a:off x="838200" y="381000"/>
            <a:ext cx="7750175" cy="762000"/>
          </a:xfrm>
          <a:prstGeom prst="rect">
            <a:avLst/>
          </a:prstGeom>
          <a:noFill/>
          <a:ln w="9525">
            <a:noFill/>
          </a:ln>
        </p:spPr>
        <p:txBody>
          <a:bodyPr>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第十一章 羊群效应与投资行为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546820" name="文本框 546819"/>
          <p:cNvSpPr txBox="1"/>
          <p:nvPr/>
        </p:nvSpPr>
        <p:spPr>
          <a:xfrm>
            <a:off x="250825" y="1341438"/>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46821" name="文本框 546820"/>
          <p:cNvSpPr txBox="1"/>
          <p:nvPr/>
        </p:nvSpPr>
        <p:spPr>
          <a:xfrm>
            <a:off x="457200" y="2133600"/>
            <a:ext cx="8229600" cy="4486275"/>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掌握羊群效应的基本内涵。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en-US" altLang="zh-CN" sz="3600">
                <a:solidFill>
                  <a:srgbClr val="FFFF00"/>
                </a:solidFill>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掌握从众行为的分类。</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en-US" altLang="zh-CN" sz="3600">
                <a:solidFill>
                  <a:srgbClr val="FFFF00"/>
                </a:solidFill>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了解羊群效应的表现形式及影响因素。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en-US" altLang="zh-CN" sz="3600">
                <a:solidFill>
                  <a:srgbClr val="FFFF00"/>
                </a:solidFill>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了解中小投资者的羊群效应的特征及成因。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en-US" altLang="zh-CN" sz="3600">
                <a:solidFill>
                  <a:srgbClr val="FFFF00"/>
                </a:solidFill>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了解防范机构投资者的羊群效应的措施。</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46819">
                                            <p:txEl>
                                              <p:charRg st="0" end="15"/>
                                            </p:txEl>
                                          </p:spTgt>
                                        </p:tgtEl>
                                        <p:attrNameLst>
                                          <p:attrName>style.visibility</p:attrName>
                                        </p:attrNameLst>
                                      </p:cBhvr>
                                      <p:to>
                                        <p:strVal val="visible"/>
                                      </p:to>
                                    </p:set>
                                    <p:anim calcmode="lin" valueType="num">
                                      <p:cBhvr additive="base">
                                        <p:cTn id="7" dur="500" fill="hold"/>
                                        <p:tgtEl>
                                          <p:spTgt spid="546819">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6819">
                                            <p:txEl>
                                              <p:charRg st="0" end="1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46820"/>
                                        </p:tgtEl>
                                        <p:attrNameLst>
                                          <p:attrName>style.visibility</p:attrName>
                                        </p:attrNameLst>
                                      </p:cBhvr>
                                      <p:to>
                                        <p:strVal val="visible"/>
                                      </p:to>
                                    </p:set>
                                    <p:animEffect transition="in" filter="diamond(in)">
                                      <p:cBhvr>
                                        <p:cTn id="12" dur="2000"/>
                                        <p:tgtEl>
                                          <p:spTgt spid="546820"/>
                                        </p:tgtEl>
                                      </p:cBhvr>
                                    </p:animEffect>
                                  </p:childTnLst>
                                </p:cTn>
                              </p:par>
                            </p:childTnLst>
                          </p:cTn>
                        </p:par>
                        <p:par>
                          <p:cTn id="13" fill="hold">
                            <p:stCondLst>
                              <p:cond delay="2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46821"/>
                                        </p:tgtEl>
                                        <p:attrNameLst>
                                          <p:attrName>style.visibility</p:attrName>
                                        </p:attrNameLst>
                                      </p:cBhvr>
                                      <p:to>
                                        <p:strVal val="visible"/>
                                      </p:to>
                                    </p:set>
                                    <p:anim calcmode="lin" valueType="num">
                                      <p:cBhvr>
                                        <p:cTn id="16" dur="500" fill="hold"/>
                                        <p:tgtEl>
                                          <p:spTgt spid="546821"/>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46821"/>
                                        </p:tgtEl>
                                        <p:attrNameLst>
                                          <p:attrName>ppt_y</p:attrName>
                                        </p:attrNameLst>
                                      </p:cBhvr>
                                      <p:tavLst>
                                        <p:tav tm="0">
                                          <p:val>
                                            <p:strVal val="#ppt_y"/>
                                          </p:val>
                                        </p:tav>
                                        <p:tav tm="100000">
                                          <p:val>
                                            <p:strVal val="#ppt_y"/>
                                          </p:val>
                                        </p:tav>
                                      </p:tavLst>
                                    </p:anim>
                                    <p:anim calcmode="lin" valueType="num">
                                      <p:cBhvr>
                                        <p:cTn id="18" dur="500" fill="hold"/>
                                        <p:tgtEl>
                                          <p:spTgt spid="546821"/>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46821"/>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46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20" grpId="0"/>
      <p:bldP spid="546821"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7842" name="文本框 547841"/>
          <p:cNvSpPr txBox="1"/>
          <p:nvPr/>
        </p:nvSpPr>
        <p:spPr>
          <a:xfrm>
            <a:off x="457200" y="304800"/>
            <a:ext cx="8286750" cy="5940425"/>
          </a:xfrm>
          <a:prstGeom prst="rect">
            <a:avLst/>
          </a:prstGeom>
          <a:noFill/>
          <a:ln w="9525">
            <a:noFill/>
          </a:ln>
        </p:spPr>
        <p:txBody>
          <a:bodyPr>
            <a:spAutoFit/>
          </a:bodyPr>
          <a:p>
            <a:pPr marL="342900" indent="-342900"/>
            <a:r>
              <a:rPr lang="en-US" altLang="zh-CN" b="1" dirty="0">
                <a:effectLst>
                  <a:outerShdw blurRad="38100" dist="38100" dir="2700000">
                    <a:srgbClr val="000000"/>
                  </a:outerShdw>
                </a:effectLst>
              </a:rPr>
              <a:t>                   </a:t>
            </a:r>
            <a:r>
              <a:rPr lang="zh-CN" altLang="zh-CN" sz="3200" b="1" dirty="0">
                <a:solidFill>
                  <a:srgbClr val="FFFF00"/>
                </a:solidFill>
                <a:effectLst>
                  <a:outerShdw blurRad="38100" dist="38100" dir="2700000">
                    <a:srgbClr val="000000"/>
                  </a:outerShdw>
                </a:effectLst>
              </a:rPr>
              <a:t>有这样一则小幽默：一位石油大亨死后到天堂去参加会议，一进会议室发现已经座无虚席。于是他灵机一动，大喊一声：“地狱里发现石油了！”这一喊不要紧，天堂里的人们纷纷向地狱跑去。很快，天堂里就只剩下那位大亨了。这时，大亨心想，大家都跑了过去，莫非地狱里真的发现石油了？于是，他也急匆匆地向地狱跑去。但地狱并没有一滴石油，有的只是苦难。这个故事说明人都有一种从众心理，这种心理倾向很容易导致盲从，而盲从往往要付出惨重的代价</a:t>
            </a:r>
            <a:r>
              <a:rPr lang="zh-CN" altLang="zh-CN"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47842"/>
                                        </p:tgtEl>
                                        <p:attrNameLst>
                                          <p:attrName>style.visibility</p:attrName>
                                        </p:attrNameLst>
                                      </p:cBhvr>
                                      <p:to>
                                        <p:strVal val="visible"/>
                                      </p:to>
                                    </p:set>
                                    <p:anim calcmode="discrete" valueType="clr">
                                      <p:cBhvr override="childStyle">
                                        <p:cTn id="7" dur="80"/>
                                        <p:tgtEl>
                                          <p:spTgt spid="54784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47842"/>
                                        </p:tgtEl>
                                        <p:attrNameLst>
                                          <p:attrName>fillcolor</p:attrName>
                                        </p:attrNameLst>
                                      </p:cBhvr>
                                      <p:tavLst>
                                        <p:tav tm="0">
                                          <p:val>
                                            <p:clrVal>
                                              <a:schemeClr val="accent2"/>
                                            </p:clrVal>
                                          </p:val>
                                        </p:tav>
                                        <p:tav tm="50000">
                                          <p:val>
                                            <p:clrVal>
                                              <a:schemeClr val="hlink"/>
                                            </p:clrVal>
                                          </p:val>
                                        </p:tav>
                                      </p:tavLst>
                                    </p:anim>
                                    <p:set>
                                      <p:cBhvr>
                                        <p:cTn id="9" dur="80"/>
                                        <p:tgtEl>
                                          <p:spTgt spid="5478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842"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8866" name="文本框 548865"/>
          <p:cNvSpPr txBox="1"/>
          <p:nvPr/>
        </p:nvSpPr>
        <p:spPr>
          <a:xfrm>
            <a:off x="304800" y="381000"/>
            <a:ext cx="8382000" cy="5940425"/>
          </a:xfrm>
          <a:prstGeom prst="rect">
            <a:avLst/>
          </a:prstGeom>
          <a:noFill/>
          <a:ln w="9525">
            <a:noFill/>
          </a:ln>
        </p:spPr>
        <p:txBody>
          <a:bodyPr>
            <a:spAutoFit/>
          </a:bodyPr>
          <a:p>
            <a:pPr algn="ctr"/>
            <a:r>
              <a:rPr lang="zh-CN" altLang="en-US" sz="3200" b="1" dirty="0">
                <a:solidFill>
                  <a:srgbClr val="FFFF00"/>
                </a:solidFill>
                <a:effectLst>
                  <a:outerShdw blurRad="38100" dist="38100" dir="2700000">
                    <a:srgbClr val="000000"/>
                  </a:outerShdw>
                </a:effectLst>
                <a:latin typeface="宋体" panose="02010600030101010101" pitchFamily="2" charset="-122"/>
              </a:rPr>
              <a:t>第一节 羊群效应的行为分析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一、羊群效应的基本内涵</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可见，所谓从众（</a:t>
            </a:r>
            <a:r>
              <a:rPr lang="en-US" altLang="zh-CN" sz="3200" b="1">
                <a:solidFill>
                  <a:srgbClr val="FFFF00"/>
                </a:solidFill>
                <a:effectLst>
                  <a:outerShdw blurRad="38100" dist="38100" dir="2700000">
                    <a:srgbClr val="000000"/>
                  </a:outerShdw>
                </a:effectLst>
                <a:latin typeface="宋体" panose="02010600030101010101" pitchFamily="2" charset="-122"/>
              </a:rPr>
              <a:t>Conformity</a:t>
            </a:r>
            <a:r>
              <a:rPr lang="zh-CN" altLang="en-US" sz="3200" b="1" dirty="0">
                <a:solidFill>
                  <a:srgbClr val="FFFF00"/>
                </a:solidFill>
                <a:effectLst>
                  <a:outerShdw blurRad="38100" dist="38100" dir="2700000">
                    <a:srgbClr val="000000"/>
                  </a:outerShdw>
                </a:effectLst>
                <a:latin typeface="宋体" panose="02010600030101010101" pitchFamily="2" charset="-122"/>
              </a:rPr>
              <a:t>）是指由于真实的或想象的群体压力而导致行为或态度的变化。换言之，从众是个人在社会群体压力下，放弃自己的意见，转变原有的态度，采取与大多数人一致的行为。这种现象被称为从众现象，或羊群效应。通常情况下，多数人的意见往往是对的，也就是说，从众服从多数，一般是不错的。但缺乏分析，不作独立思考，不顾是非曲直地一概服从多数，随大流走，则是消极的，这是不可取的“盲目从众行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48866">
                                            <p:txEl>
                                              <p:charRg st="0" end="14"/>
                                            </p:txEl>
                                          </p:spTgt>
                                        </p:tgtEl>
                                        <p:attrNameLst>
                                          <p:attrName>style.visibility</p:attrName>
                                        </p:attrNameLst>
                                      </p:cBhvr>
                                      <p:to>
                                        <p:strVal val="visible"/>
                                      </p:to>
                                    </p:set>
                                    <p:anim calcmode="lin" valueType="num">
                                      <p:cBhvr additive="base">
                                        <p:cTn id="7" dur="500" fill="hold"/>
                                        <p:tgtEl>
                                          <p:spTgt spid="548866">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8866">
                                            <p:txEl>
                                              <p:charRg st="0" end="14"/>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48866">
                                            <p:txEl>
                                              <p:charRg st="14" end="26"/>
                                            </p:txEl>
                                          </p:spTgt>
                                        </p:tgtEl>
                                        <p:attrNameLst>
                                          <p:attrName>style.visibility</p:attrName>
                                        </p:attrNameLst>
                                      </p:cBhvr>
                                      <p:to>
                                        <p:strVal val="visible"/>
                                      </p:to>
                                    </p:set>
                                    <p:anim calcmode="lin" valueType="num">
                                      <p:cBhvr additive="base">
                                        <p:cTn id="12" dur="500" fill="hold"/>
                                        <p:tgtEl>
                                          <p:spTgt spid="548866">
                                            <p:txEl>
                                              <p:charRg st="14" end="26"/>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48866">
                                            <p:txEl>
                                              <p:charRg st="14" end="26"/>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48866">
                                            <p:txEl>
                                              <p:charRg st="26" end="232"/>
                                            </p:txEl>
                                          </p:spTgt>
                                        </p:tgtEl>
                                        <p:attrNameLst>
                                          <p:attrName>style.visibility</p:attrName>
                                        </p:attrNameLst>
                                      </p:cBhvr>
                                      <p:to>
                                        <p:strVal val="visible"/>
                                      </p:to>
                                    </p:set>
                                    <p:anim calcmode="lin" valueType="num">
                                      <p:cBhvr additive="base">
                                        <p:cTn id="17" dur="500" fill="hold"/>
                                        <p:tgtEl>
                                          <p:spTgt spid="548866">
                                            <p:txEl>
                                              <p:charRg st="26" end="23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8866">
                                            <p:txEl>
                                              <p:charRg st="26" end="23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2" name="文本框 63491"/>
          <p:cNvSpPr txBox="1"/>
          <p:nvPr/>
        </p:nvSpPr>
        <p:spPr>
          <a:xfrm>
            <a:off x="152400" y="381000"/>
            <a:ext cx="8763000" cy="5940425"/>
          </a:xfrm>
          <a:prstGeom prst="rect">
            <a:avLst/>
          </a:prstGeom>
          <a:noFill/>
          <a:ln w="9525">
            <a:noFill/>
          </a:ln>
        </p:spPr>
        <p:txBody>
          <a:bodyPr>
            <a:spAutoFit/>
          </a:bodyPr>
          <a:p>
            <a:pPr algn="ct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第三节 投资行为学的发展轨迹</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    传统经济学研究依赖于理性人这一基本假设（即人是受其自我利益的驱动，并且有能力在不确定性条件下做出理性判断和决策），许多经济学家认为研究人的心理、情绪是不科学的，并认为经济学是一种非实验科学。然而，越来越多的学者开始尝试运用实验的方法来研究经济学，修改和验证各种基本的经济学假设，这使得经济学的研究开始越来越多地依赖于实验和各种数据的收集，从而变得更加真实可信。</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一、投资行为学与心理学的逻辑渊源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二、投资行为学的诞生与发展</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63492"/>
                                        </p:tgtEl>
                                        <p:attrNameLst>
                                          <p:attrName>style.visibility</p:attrName>
                                        </p:attrNameLst>
                                      </p:cBhvr>
                                      <p:to>
                                        <p:strVal val="visible"/>
                                      </p:to>
                                    </p:set>
                                    <p:anim calcmode="lin" valueType="num">
                                      <p:cBhvr>
                                        <p:cTn id="7" dur="500" fill="hold"/>
                                        <p:tgtEl>
                                          <p:spTgt spid="63492"/>
                                        </p:tgtEl>
                                        <p:attrNameLst>
                                          <p:attrName>ppt_w</p:attrName>
                                        </p:attrNameLst>
                                      </p:cBhvr>
                                      <p:tavLst>
                                        <p:tav tm="0">
                                          <p:val>
                                            <p:strVal val="#ppt_w*2.5"/>
                                          </p:val>
                                        </p:tav>
                                        <p:tav tm="100000">
                                          <p:val>
                                            <p:strVal val="#ppt_w"/>
                                          </p:val>
                                        </p:tav>
                                      </p:tavLst>
                                    </p:anim>
                                    <p:anim calcmode="lin" valueType="num">
                                      <p:cBhvr>
                                        <p:cTn id="8" dur="500" fill="hold"/>
                                        <p:tgtEl>
                                          <p:spTgt spid="63492"/>
                                        </p:tgtEl>
                                        <p:attrNameLst>
                                          <p:attrName>ppt_h</p:attrName>
                                        </p:attrNameLst>
                                      </p:cBhvr>
                                      <p:tavLst>
                                        <p:tav tm="0">
                                          <p:val>
                                            <p:strVal val="#ppt_h*0.01"/>
                                          </p:val>
                                        </p:tav>
                                        <p:tav tm="100000">
                                          <p:val>
                                            <p:strVal val="#ppt_h"/>
                                          </p:val>
                                        </p:tav>
                                      </p:tavLst>
                                    </p:anim>
                                    <p:anim calcmode="lin" valueType="num">
                                      <p:cBhvr>
                                        <p:cTn id="9" dur="500" fill="hold"/>
                                        <p:tgtEl>
                                          <p:spTgt spid="63492"/>
                                        </p:tgtEl>
                                        <p:attrNameLst>
                                          <p:attrName>ppt_x</p:attrName>
                                        </p:attrNameLst>
                                      </p:cBhvr>
                                      <p:tavLst>
                                        <p:tav tm="0">
                                          <p:val>
                                            <p:strVal val="#ppt_x"/>
                                          </p:val>
                                        </p:tav>
                                        <p:tav tm="100000">
                                          <p:val>
                                            <p:strVal val="#ppt_x"/>
                                          </p:val>
                                        </p:tav>
                                      </p:tavLst>
                                    </p:anim>
                                    <p:anim calcmode="lin" valueType="num">
                                      <p:cBhvr>
                                        <p:cTn id="10" dur="500" fill="hold"/>
                                        <p:tgtEl>
                                          <p:spTgt spid="63492"/>
                                        </p:tgtEl>
                                        <p:attrNameLst>
                                          <p:attrName>ppt_y</p:attrName>
                                        </p:attrNameLst>
                                      </p:cBhvr>
                                      <p:tavLst>
                                        <p:tav tm="0">
                                          <p:val>
                                            <p:strVal val="#ppt_h+1"/>
                                          </p:val>
                                        </p:tav>
                                        <p:tav tm="100000">
                                          <p:val>
                                            <p:strVal val="#ppt_y"/>
                                          </p:val>
                                        </p:tav>
                                      </p:tavLst>
                                    </p:anim>
                                    <p:animEffect transition="in" filter="fade">
                                      <p:cBhvr>
                                        <p:cTn id="11" dur="500"/>
                                        <p:tgtEl>
                                          <p:spTgt spid="63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9890" name="文本框 549889"/>
          <p:cNvSpPr txBox="1"/>
          <p:nvPr/>
        </p:nvSpPr>
        <p:spPr>
          <a:xfrm>
            <a:off x="304800" y="609600"/>
            <a:ext cx="8534400" cy="5453063"/>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rPr>
              <a:t>二、羊群效应的理论分析</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（一）从众行为的心理分析</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       社会心理学通过实验证实，当“客观现实”很模糊时，大众的行为就成了信息源，或者说大众的行为提供了一个人应如何行动的信息。通常有效信息的确定是比较了各种可获信息在决策中的价值和获取成本后得到的。例如，在某一种环境下，大众行为所传递的如何行动的信息成为可获得信息中的有效信息时，人们的决策就会以此为依据。因此就出现了我们所看到的从众行为</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49890"/>
                                        </p:tgtEl>
                                        <p:attrNameLst>
                                          <p:attrName>style.visibility</p:attrName>
                                        </p:attrNameLst>
                                      </p:cBhvr>
                                      <p:to>
                                        <p:strVal val="visible"/>
                                      </p:to>
                                    </p:set>
                                    <p:anim calcmode="lin" valueType="num">
                                      <p:cBhvr>
                                        <p:cTn id="7" dur="500" fill="hold"/>
                                        <p:tgtEl>
                                          <p:spTgt spid="54989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49890"/>
                                        </p:tgtEl>
                                        <p:attrNameLst>
                                          <p:attrName>ppt_y</p:attrName>
                                        </p:attrNameLst>
                                      </p:cBhvr>
                                      <p:tavLst>
                                        <p:tav tm="0">
                                          <p:val>
                                            <p:strVal val="#ppt_y"/>
                                          </p:val>
                                        </p:tav>
                                        <p:tav tm="100000">
                                          <p:val>
                                            <p:strVal val="#ppt_y"/>
                                          </p:val>
                                        </p:tav>
                                      </p:tavLst>
                                    </p:anim>
                                    <p:anim calcmode="lin" valueType="num">
                                      <p:cBhvr>
                                        <p:cTn id="9" dur="500" fill="hold"/>
                                        <p:tgtEl>
                                          <p:spTgt spid="54989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4989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49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890"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0914" name="文本框 550913"/>
          <p:cNvSpPr txBox="1"/>
          <p:nvPr/>
        </p:nvSpPr>
        <p:spPr>
          <a:xfrm>
            <a:off x="228600" y="228600"/>
            <a:ext cx="8686800" cy="6427788"/>
          </a:xfrm>
          <a:prstGeom prst="rect">
            <a:avLst/>
          </a:prstGeom>
          <a:noFill/>
          <a:ln w="9525">
            <a:noFill/>
          </a:ln>
        </p:spPr>
        <p:txBody>
          <a:bodyPr>
            <a:spAutoFit/>
          </a:bodyPr>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（二）从众行为的具体分类</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按不同的划分标准，从众行为可分为：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）按照参与从众行为是否可以获得收益，可以把它分成理性从众行为和非理性从众行为。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）按照内生发生机制来看，可以把它划分为虚假从众行为（</a:t>
            </a:r>
            <a:r>
              <a:rPr lang="en-US" altLang="zh-CN" sz="3200" b="1">
                <a:solidFill>
                  <a:srgbClr val="FFFF00"/>
                </a:solidFill>
                <a:effectLst>
                  <a:outerShdw blurRad="38100" dist="38100" dir="2700000">
                    <a:srgbClr val="000000"/>
                  </a:outerShdw>
                </a:effectLst>
                <a:latin typeface="宋体" panose="02010600030101010101" pitchFamily="2" charset="-122"/>
              </a:rPr>
              <a:t>Spurious Herding</a:t>
            </a:r>
            <a:r>
              <a:rPr lang="zh-CN" altLang="en-US" sz="3200" b="1" dirty="0">
                <a:solidFill>
                  <a:srgbClr val="FFFF00"/>
                </a:solidFill>
                <a:effectLst>
                  <a:outerShdw blurRad="38100" dist="38100" dir="2700000">
                    <a:srgbClr val="000000"/>
                  </a:outerShdw>
                </a:effectLst>
                <a:latin typeface="宋体" panose="02010600030101010101" pitchFamily="2" charset="-122"/>
              </a:rPr>
              <a:t>）和故意从众行为（</a:t>
            </a:r>
            <a:r>
              <a:rPr lang="en-US" altLang="zh-CN" sz="3200" b="1">
                <a:solidFill>
                  <a:srgbClr val="FFFF00"/>
                </a:solidFill>
                <a:effectLst>
                  <a:outerShdw blurRad="38100" dist="38100" dir="2700000">
                    <a:srgbClr val="000000"/>
                  </a:outerShdw>
                </a:effectLst>
                <a:latin typeface="宋体" panose="02010600030101010101" pitchFamily="2" charset="-122"/>
              </a:rPr>
              <a:t>Intentional Herding</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）根据投资者的决策次序，从众行为可以分为序列性、非序列性和随机性等三类从众行为。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4</a:t>
            </a:r>
            <a:r>
              <a:rPr lang="zh-CN" altLang="en-US" sz="3200" b="1" dirty="0">
                <a:solidFill>
                  <a:srgbClr val="FFFF00"/>
                </a:solidFill>
                <a:effectLst>
                  <a:outerShdw blurRad="38100" dist="38100" dir="2700000">
                    <a:srgbClr val="000000"/>
                  </a:outerShdw>
                </a:effectLst>
                <a:latin typeface="宋体" panose="02010600030101010101" pitchFamily="2" charset="-122"/>
              </a:rPr>
              <a:t>）根据观察从众行为的出发点以及实证的方法、羊群效应的形成动机，可以把从众行为划分为先验型从众行为和后验型从众行为。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50914">
                                            <p:txEl>
                                              <p:charRg st="0" end="13"/>
                                            </p:txEl>
                                          </p:spTgt>
                                        </p:tgtEl>
                                        <p:attrNameLst>
                                          <p:attrName>style.visibility</p:attrName>
                                        </p:attrNameLst>
                                      </p:cBhvr>
                                      <p:to>
                                        <p:strVal val="visible"/>
                                      </p:to>
                                    </p:set>
                                    <p:animEffect transition="in" filter="checkerboard(across)">
                                      <p:cBhvr>
                                        <p:cTn id="7" dur="500"/>
                                        <p:tgtEl>
                                          <p:spTgt spid="550914">
                                            <p:txEl>
                                              <p:charRg st="0" end="13"/>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550914">
                                            <p:txEl>
                                              <p:charRg st="13" end="31"/>
                                            </p:txEl>
                                          </p:spTgt>
                                        </p:tgtEl>
                                        <p:attrNameLst>
                                          <p:attrName>style.visibility</p:attrName>
                                        </p:attrNameLst>
                                      </p:cBhvr>
                                      <p:to>
                                        <p:strVal val="visible"/>
                                      </p:to>
                                    </p:set>
                                    <p:animEffect transition="in" filter="checkerboard(across)">
                                      <p:cBhvr>
                                        <p:cTn id="11" dur="500"/>
                                        <p:tgtEl>
                                          <p:spTgt spid="550914">
                                            <p:txEl>
                                              <p:charRg st="13" end="31"/>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550914">
                                            <p:txEl>
                                              <p:charRg st="31" end="73"/>
                                            </p:txEl>
                                          </p:spTgt>
                                        </p:tgtEl>
                                        <p:attrNameLst>
                                          <p:attrName>style.visibility</p:attrName>
                                        </p:attrNameLst>
                                      </p:cBhvr>
                                      <p:to>
                                        <p:strVal val="visible"/>
                                      </p:to>
                                    </p:set>
                                    <p:animEffect transition="in" filter="checkerboard(across)">
                                      <p:cBhvr>
                                        <p:cTn id="15" dur="500"/>
                                        <p:tgtEl>
                                          <p:spTgt spid="550914">
                                            <p:txEl>
                                              <p:charRg st="31" end="73"/>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550914">
                                            <p:txEl>
                                              <p:charRg st="73" end="148"/>
                                            </p:txEl>
                                          </p:spTgt>
                                        </p:tgtEl>
                                        <p:attrNameLst>
                                          <p:attrName>style.visibility</p:attrName>
                                        </p:attrNameLst>
                                      </p:cBhvr>
                                      <p:to>
                                        <p:strVal val="visible"/>
                                      </p:to>
                                    </p:set>
                                    <p:animEffect transition="in" filter="checkerboard(across)">
                                      <p:cBhvr>
                                        <p:cTn id="19" dur="500"/>
                                        <p:tgtEl>
                                          <p:spTgt spid="550914">
                                            <p:txEl>
                                              <p:charRg st="73" end="148"/>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550914">
                                            <p:txEl>
                                              <p:charRg st="148" end="191"/>
                                            </p:txEl>
                                          </p:spTgt>
                                        </p:tgtEl>
                                        <p:attrNameLst>
                                          <p:attrName>style.visibility</p:attrName>
                                        </p:attrNameLst>
                                      </p:cBhvr>
                                      <p:to>
                                        <p:strVal val="visible"/>
                                      </p:to>
                                    </p:set>
                                    <p:animEffect transition="in" filter="checkerboard(across)">
                                      <p:cBhvr>
                                        <p:cTn id="23" dur="500"/>
                                        <p:tgtEl>
                                          <p:spTgt spid="550914">
                                            <p:txEl>
                                              <p:charRg st="148" end="191"/>
                                            </p:txEl>
                                          </p:spTgt>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550914">
                                            <p:txEl>
                                              <p:charRg st="191" end="251"/>
                                            </p:txEl>
                                          </p:spTgt>
                                        </p:tgtEl>
                                        <p:attrNameLst>
                                          <p:attrName>style.visibility</p:attrName>
                                        </p:attrNameLst>
                                      </p:cBhvr>
                                      <p:to>
                                        <p:strVal val="visible"/>
                                      </p:to>
                                    </p:set>
                                    <p:animEffect transition="in" filter="checkerboard(across)">
                                      <p:cBhvr>
                                        <p:cTn id="27" dur="500"/>
                                        <p:tgtEl>
                                          <p:spTgt spid="550914">
                                            <p:txEl>
                                              <p:charRg st="191" end="25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1938" name="文本框 551937"/>
          <p:cNvSpPr txBox="1"/>
          <p:nvPr/>
        </p:nvSpPr>
        <p:spPr>
          <a:xfrm>
            <a:off x="304800" y="0"/>
            <a:ext cx="8534400" cy="6797675"/>
          </a:xfrm>
          <a:prstGeom prst="rect">
            <a:avLst/>
          </a:prstGeom>
          <a:noFill/>
          <a:ln w="9525">
            <a:noFill/>
          </a:ln>
        </p:spPr>
        <p:txBody>
          <a:bodyPr>
            <a:spAutoFit/>
          </a:bodyPr>
          <a:p>
            <a:pPr marL="342900" indent="-342900"/>
            <a:r>
              <a:rPr lang="zh-CN" altLang="en-US" sz="4000" b="1" dirty="0">
                <a:solidFill>
                  <a:srgbClr val="FFFF00"/>
                </a:solidFill>
                <a:effectLst>
                  <a:outerShdw blurRad="38100" dist="38100" dir="2700000">
                    <a:srgbClr val="000000"/>
                  </a:outerShdw>
                </a:effectLst>
                <a:latin typeface="宋体" panose="02010600030101010101" pitchFamily="2" charset="-122"/>
              </a:rPr>
              <a:t>（三）从众行为的层次划分</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4000" b="1">
                <a:solidFill>
                  <a:srgbClr val="FFFF00"/>
                </a:solidFill>
                <a:effectLst>
                  <a:outerShdw blurRad="38100" dist="38100" dir="2700000">
                    <a:srgbClr val="000000"/>
                  </a:outerShdw>
                </a:effectLst>
                <a:latin typeface="宋体" panose="02010600030101010101" pitchFamily="2" charset="-122"/>
              </a:rPr>
              <a:t>     </a:t>
            </a:r>
            <a:r>
              <a:rPr lang="en-US" altLang="zh-CN" sz="4000" b="1">
                <a:solidFill>
                  <a:srgbClr val="FFFF00"/>
                </a:solidFill>
                <a:effectLst>
                  <a:outerShdw blurRad="38100" dist="38100" dir="2700000">
                    <a:srgbClr val="000000"/>
                  </a:outerShdw>
                </a:effectLst>
                <a:latin typeface="宋体" panose="02010600030101010101" pitchFamily="2" charset="-122"/>
              </a:rPr>
              <a:t>Hirshleifer(2003) </a:t>
            </a:r>
            <a:r>
              <a:rPr lang="zh-CN" altLang="en-US" sz="4000" b="1" dirty="0">
                <a:solidFill>
                  <a:srgbClr val="FFFF00"/>
                </a:solidFill>
                <a:effectLst>
                  <a:outerShdw blurRad="38100" dist="38100" dir="2700000">
                    <a:srgbClr val="000000"/>
                  </a:outerShdw>
                </a:effectLst>
                <a:latin typeface="宋体" panose="02010600030101010101" pitchFamily="2" charset="-122"/>
              </a:rPr>
              <a:t>从社会学的角度考察研究从众行为，认为个人的思想、感情、行为可以通过语言、对他人行为的观察和对他人行为结果的观察等几种途径受到他人的影响。这种影响可能包括完全理性的学习、准确性的过程甚至是一种对个人决策毫无帮助的更新过程。这种影响可能导致个体的行为聚集（</a:t>
            </a:r>
            <a:r>
              <a:rPr lang="en-US" altLang="zh-CN" sz="4000" b="1">
                <a:solidFill>
                  <a:srgbClr val="FFFF00"/>
                </a:solidFill>
                <a:effectLst>
                  <a:outerShdw blurRad="38100" dist="38100" dir="2700000">
                    <a:srgbClr val="000000"/>
                  </a:outerShdw>
                </a:effectLst>
                <a:latin typeface="宋体" panose="02010600030101010101" pitchFamily="2" charset="-122"/>
              </a:rPr>
              <a:t>Convergence</a:t>
            </a:r>
            <a:r>
              <a:rPr lang="zh-CN" altLang="en-US" sz="4000" b="1" dirty="0">
                <a:solidFill>
                  <a:srgbClr val="FFFF00"/>
                </a:solidFill>
                <a:effectLst>
                  <a:outerShdw blurRad="38100" dist="38100" dir="2700000">
                    <a:srgbClr val="000000"/>
                  </a:outerShdw>
                </a:effectLst>
                <a:latin typeface="宋体" panose="02010600030101010101" pitchFamily="2" charset="-122"/>
              </a:rPr>
              <a:t>）。</a:t>
            </a:r>
            <a:endParaRPr lang="zh-CN" altLang="en-US" sz="40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1938"/>
                                        </p:tgtEl>
                                        <p:attrNameLst>
                                          <p:attrName>style.visibility</p:attrName>
                                        </p:attrNameLst>
                                      </p:cBhvr>
                                      <p:to>
                                        <p:strVal val="visible"/>
                                      </p:to>
                                    </p:set>
                                    <p:anim calcmode="lin" valueType="num">
                                      <p:cBhvr additive="base">
                                        <p:cTn id="7" dur="500" fill="hold"/>
                                        <p:tgtEl>
                                          <p:spTgt spid="551938"/>
                                        </p:tgtEl>
                                        <p:attrNameLst>
                                          <p:attrName>ppt_x</p:attrName>
                                        </p:attrNameLst>
                                      </p:cBhvr>
                                      <p:tavLst>
                                        <p:tav tm="0">
                                          <p:val>
                                            <p:strVal val="#ppt_x"/>
                                          </p:val>
                                        </p:tav>
                                        <p:tav tm="100000">
                                          <p:val>
                                            <p:strVal val="#ppt_x"/>
                                          </p:val>
                                        </p:tav>
                                      </p:tavLst>
                                    </p:anim>
                                    <p:anim calcmode="lin" valueType="num">
                                      <p:cBhvr additive="base">
                                        <p:cTn id="8" dur="500" fill="hold"/>
                                        <p:tgtEl>
                                          <p:spTgt spid="5519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38"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62" name="文本框 552961"/>
          <p:cNvSpPr txBox="1"/>
          <p:nvPr/>
        </p:nvSpPr>
        <p:spPr>
          <a:xfrm>
            <a:off x="228600" y="0"/>
            <a:ext cx="8686800" cy="6683375"/>
          </a:xfrm>
          <a:prstGeom prst="rect">
            <a:avLst/>
          </a:prstGeom>
          <a:noFill/>
          <a:ln w="9525">
            <a:noFill/>
          </a:ln>
        </p:spPr>
        <p:txBody>
          <a:bodyPr>
            <a:spAutoFit/>
          </a:bodyPr>
          <a:p>
            <a:pPr marL="457200" indent="-457200"/>
            <a:r>
              <a:rPr lang="en-US" altLang="zh-CN" dirty="0"/>
              <a:t> </a:t>
            </a:r>
            <a:r>
              <a:rPr lang="zh-CN" altLang="en-US" sz="3600" b="1" dirty="0">
                <a:solidFill>
                  <a:srgbClr val="FFFF00"/>
                </a:solidFill>
                <a:effectLst>
                  <a:outerShdw blurRad="38100" dist="38100" dir="2700000">
                    <a:srgbClr val="000000"/>
                  </a:outerShdw>
                </a:effectLst>
              </a:rPr>
              <a:t>（四）从众行为的成因分析</a:t>
            </a:r>
            <a:endParaRPr lang="zh-CN" altLang="en-US" sz="3600" b="1" dirty="0">
              <a:solidFill>
                <a:srgbClr val="FFFF00"/>
              </a:solidFill>
              <a:effectLst>
                <a:outerShdw blurRad="38100" dist="38100" dir="2700000">
                  <a:srgbClr val="000000"/>
                </a:outerShdw>
              </a:effectLst>
            </a:endParaRPr>
          </a:p>
          <a:p>
            <a:pPr marL="457200" indent="-457200"/>
            <a:r>
              <a:rPr lang="zh-CN" altLang="en-US" sz="3600" b="1" dirty="0">
                <a:solidFill>
                  <a:srgbClr val="FFFF00"/>
                </a:solidFill>
                <a:effectLst>
                  <a:outerShdw blurRad="38100" dist="38100" dir="2700000">
                    <a:srgbClr val="000000"/>
                  </a:outerShdw>
                </a:effectLst>
              </a:rPr>
              <a:t>       关于从众行为的成因，哲学家认为是人类理性的有限性，心理学家认为是人类的从众心理，社会学家认为是人类的集体无意识，而经济学家则从信息不完全、委托代理等角度来解释从众行为的成因。</a:t>
            </a:r>
            <a:endParaRPr lang="zh-CN" altLang="en-US" sz="3600" b="1" dirty="0">
              <a:solidFill>
                <a:srgbClr val="FFFF00"/>
              </a:solidFill>
              <a:effectLst>
                <a:outerShdw blurRad="38100" dist="38100" dir="2700000">
                  <a:srgbClr val="000000"/>
                </a:outerShdw>
              </a:effectLst>
            </a:endParaRPr>
          </a:p>
          <a:p>
            <a:pPr marL="457200" indent="-457200"/>
            <a:r>
              <a:rPr lang="zh-CN" altLang="en-US" sz="3600" b="1" dirty="0">
                <a:solidFill>
                  <a:srgbClr val="FFFF00"/>
                </a:solidFill>
                <a:effectLst>
                  <a:outerShdw blurRad="38100" dist="38100" dir="2700000">
                    <a:srgbClr val="000000"/>
                  </a:outerShdw>
                </a:effectLst>
              </a:rPr>
              <a:t>从经济学角度考虑，从众行为模型可以分为几个主要的分支：支付外部性模型、声誉模型、模仿传染模型、信息模型。这些模型从不同的角度对从众行为的成因、效率等问题进行了探讨。</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52963" name="文本框 552962"/>
          <p:cNvSpPr txBox="1"/>
          <p:nvPr/>
        </p:nvSpPr>
        <p:spPr>
          <a:xfrm>
            <a:off x="323850" y="1943100"/>
            <a:ext cx="311150" cy="701675"/>
          </a:xfrm>
          <a:prstGeom prst="rect">
            <a:avLst/>
          </a:prstGeom>
          <a:noFill/>
          <a:ln w="9525">
            <a:noFill/>
          </a:ln>
        </p:spPr>
        <p:txBody>
          <a:bodyPr wrap="none" anchor="t" anchorCtr="0">
            <a:spAutoFit/>
          </a:bodyPr>
          <a:p>
            <a:pPr eaLnBrk="1" hangingPunct="1"/>
            <a:r>
              <a:rPr lang="en-US" altLang="zh-CN" sz="4000" b="1" dirty="0">
                <a:solidFill>
                  <a:srgbClr val="FFFF00"/>
                </a:solidFill>
                <a:latin typeface="Garamond" panose="02020404030301010803" pitchFamily="18" charset="0"/>
              </a:rPr>
              <a:t> </a:t>
            </a:r>
            <a:endParaRPr lang="en-US" altLang="zh-CN" sz="4000" b="1" dirty="0">
              <a:solidFill>
                <a:srgbClr val="FFFF00"/>
              </a:solidFill>
              <a:latin typeface="Garamond" panose="02020404030301010803" pitchFamily="18" charset="0"/>
            </a:endParaRPr>
          </a:p>
        </p:txBody>
      </p:sp>
      <p:sp>
        <p:nvSpPr>
          <p:cNvPr id="552964" name="文本框 552963"/>
          <p:cNvSpPr txBox="1"/>
          <p:nvPr/>
        </p:nvSpPr>
        <p:spPr>
          <a:xfrm>
            <a:off x="323850" y="2736850"/>
            <a:ext cx="1098550" cy="641350"/>
          </a:xfrm>
          <a:prstGeom prst="rect">
            <a:avLst/>
          </a:prstGeom>
          <a:noFill/>
          <a:ln w="9525">
            <a:noFill/>
          </a:ln>
        </p:spPr>
        <p:txBody>
          <a:bodyPr wrap="none" anchor="t" anchorCtr="0">
            <a:spAutoFit/>
          </a:bodyPr>
          <a:p>
            <a:pPr eaLnBrk="1" hangingPunct="1"/>
            <a:r>
              <a:rPr lang="en-US" altLang="zh-CN" sz="3600" dirty="0">
                <a:latin typeface="Garamond" panose="02020404030301010803" pitchFamily="18" charset="0"/>
              </a:rPr>
              <a:t>        </a:t>
            </a:r>
            <a:endParaRPr lang="en-US" altLang="zh-CN"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2962"/>
                                        </p:tgtEl>
                                        <p:attrNameLst>
                                          <p:attrName>style.visibility</p:attrName>
                                        </p:attrNameLst>
                                      </p:cBhvr>
                                      <p:to>
                                        <p:strVal val="visible"/>
                                      </p:to>
                                    </p:set>
                                    <p:anim calcmode="lin" valueType="num">
                                      <p:cBhvr additive="base">
                                        <p:cTn id="7" dur="500" fill="hold"/>
                                        <p:tgtEl>
                                          <p:spTgt spid="552962"/>
                                        </p:tgtEl>
                                        <p:attrNameLst>
                                          <p:attrName>ppt_x</p:attrName>
                                        </p:attrNameLst>
                                      </p:cBhvr>
                                      <p:tavLst>
                                        <p:tav tm="0">
                                          <p:val>
                                            <p:strVal val="#ppt_x"/>
                                          </p:val>
                                        </p:tav>
                                        <p:tav tm="100000">
                                          <p:val>
                                            <p:strVal val="#ppt_x"/>
                                          </p:val>
                                        </p:tav>
                                      </p:tavLst>
                                    </p:anim>
                                    <p:anim calcmode="lin" valueType="num">
                                      <p:cBhvr additive="base">
                                        <p:cTn id="8" dur="500" fill="hold"/>
                                        <p:tgtEl>
                                          <p:spTgt spid="55296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552963"/>
                                        </p:tgtEl>
                                        <p:attrNameLst>
                                          <p:attrName>style.visibility</p:attrName>
                                        </p:attrNameLst>
                                      </p:cBhvr>
                                      <p:to>
                                        <p:strVal val="visible"/>
                                      </p:to>
                                    </p:set>
                                    <p:animEffect transition="in" filter="checkerboard(across)">
                                      <p:cBhvr>
                                        <p:cTn id="12" dur="500"/>
                                        <p:tgtEl>
                                          <p:spTgt spid="552963"/>
                                        </p:tgtEl>
                                      </p:cBhvr>
                                    </p:animEffect>
                                  </p:childTnLst>
                                </p:cTn>
                              </p:par>
                            </p:childTnLst>
                          </p:cTn>
                        </p:par>
                        <p:par>
                          <p:cTn id="13" fill="hold">
                            <p:stCondLst>
                              <p:cond delay="10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52964"/>
                                        </p:tgtEl>
                                        <p:attrNameLst>
                                          <p:attrName>style.visibility</p:attrName>
                                        </p:attrNameLst>
                                      </p:cBhvr>
                                      <p:to>
                                        <p:strVal val="visible"/>
                                      </p:to>
                                    </p:set>
                                    <p:anim calcmode="lin" valueType="num">
                                      <p:cBhvr>
                                        <p:cTn id="16" dur="500" fill="hold"/>
                                        <p:tgtEl>
                                          <p:spTgt spid="552964"/>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52964"/>
                                        </p:tgtEl>
                                        <p:attrNameLst>
                                          <p:attrName>ppt_y</p:attrName>
                                        </p:attrNameLst>
                                      </p:cBhvr>
                                      <p:tavLst>
                                        <p:tav tm="0">
                                          <p:val>
                                            <p:strVal val="#ppt_y"/>
                                          </p:val>
                                        </p:tav>
                                        <p:tav tm="100000">
                                          <p:val>
                                            <p:strVal val="#ppt_y"/>
                                          </p:val>
                                        </p:tav>
                                      </p:tavLst>
                                    </p:anim>
                                    <p:anim calcmode="lin" valueType="num">
                                      <p:cBhvr>
                                        <p:cTn id="18" dur="500" fill="hold"/>
                                        <p:tgtEl>
                                          <p:spTgt spid="552964"/>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52964"/>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52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62" grpId="0"/>
      <p:bldP spid="552963" grpId="0"/>
      <p:bldP spid="552964"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3986" name="文本框 553985"/>
          <p:cNvSpPr txBox="1"/>
          <p:nvPr/>
        </p:nvSpPr>
        <p:spPr>
          <a:xfrm>
            <a:off x="381000" y="228600"/>
            <a:ext cx="8359775"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三、羊群效应的理论探索</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众所周知，市场信心是股市生存的重要基础，投资者的心理稳定更是股市稳定健康发展的重要基石。据此，笔者提出了股市“羊群效应”的共振成因假说，认为造成“股疯”现象的根本原因在于：微观层面上的投资者对于市场信息的认知偏差，诱发了宏观层面上的股市“共振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（一）股市共振效应假说的基本内涵</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共振效应（</a:t>
            </a:r>
            <a:r>
              <a:rPr lang="en-US" altLang="zh-CN" sz="3200" b="1">
                <a:solidFill>
                  <a:srgbClr val="FFFF00"/>
                </a:solidFill>
                <a:effectLst>
                  <a:outerShdw blurRad="38100" dist="38100" dir="2700000">
                    <a:srgbClr val="000000"/>
                  </a:outerShdw>
                </a:effectLst>
                <a:latin typeface="宋体" panose="02010600030101010101" pitchFamily="2" charset="-122"/>
              </a:rPr>
              <a:t>resonance effect</a:t>
            </a:r>
            <a:r>
              <a:rPr lang="zh-CN" altLang="en-US" sz="3200" b="1" dirty="0">
                <a:solidFill>
                  <a:srgbClr val="FFFF00"/>
                </a:solidFill>
                <a:effectLst>
                  <a:outerShdw blurRad="38100" dist="38100" dir="2700000">
                    <a:srgbClr val="000000"/>
                  </a:outerShdw>
                </a:effectLst>
                <a:latin typeface="宋体" panose="02010600030101010101" pitchFamily="2" charset="-122"/>
              </a:rPr>
              <a:t>）是指当一个系统受外界刺激而作强迫振动时，若外界刺激的频率接近于系统频率（即所谓的共振频率）时，强迫振动的振幅会达到最大值的趋势。</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53986"/>
                                        </p:tgtEl>
                                        <p:attrNameLst>
                                          <p:attrName>style.visibility</p:attrName>
                                        </p:attrNameLst>
                                      </p:cBhvr>
                                      <p:to>
                                        <p:strVal val="visible"/>
                                      </p:to>
                                    </p:set>
                                    <p:animEffect transition="in" filter="diamond(in)">
                                      <p:cBhvr>
                                        <p:cTn id="7" dur="2000"/>
                                        <p:tgtEl>
                                          <p:spTgt spid="553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86"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7058" name="文本框 557057"/>
          <p:cNvSpPr txBox="1"/>
          <p:nvPr/>
        </p:nvSpPr>
        <p:spPr>
          <a:xfrm>
            <a:off x="152400" y="228600"/>
            <a:ext cx="8824913"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（二）股市共振效应假说的微观机制</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股市共振效应假说的微观机制是基于美国哈佛大学教授阿吉瑞</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斯（</a:t>
            </a:r>
            <a:r>
              <a:rPr lang="en-US" altLang="zh-CN" sz="3200" b="1">
                <a:solidFill>
                  <a:srgbClr val="FFFF00"/>
                </a:solidFill>
                <a:effectLst>
                  <a:outerShdw blurRad="38100" dist="38100" dir="2700000">
                    <a:srgbClr val="000000"/>
                  </a:outerShdw>
                </a:effectLst>
                <a:latin typeface="宋体" panose="02010600030101010101" pitchFamily="2" charset="-122"/>
              </a:rPr>
              <a:t>2002</a:t>
            </a:r>
            <a:r>
              <a:rPr lang="zh-CN" altLang="en-US" sz="3200" b="1" dirty="0">
                <a:solidFill>
                  <a:srgbClr val="FFFF00"/>
                </a:solidFill>
                <a:effectLst>
                  <a:outerShdw blurRad="38100" dist="38100" dir="2700000">
                    <a:srgbClr val="000000"/>
                  </a:outerShdw>
                </a:effectLst>
                <a:latin typeface="宋体" panose="02010600030101010101" pitchFamily="2" charset="-122"/>
              </a:rPr>
              <a:t>）研究提出的“心智模式”运作过程理论</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推论的阶梯”，该理论认为人类是以一种跳跃式的推论进行“行动中的反射”（</a:t>
            </a:r>
            <a:r>
              <a:rPr lang="en-US" altLang="zh-CN" sz="3200" b="1">
                <a:solidFill>
                  <a:srgbClr val="FFFF00"/>
                </a:solidFill>
                <a:effectLst>
                  <a:outerShdw blurRad="38100" dist="38100" dir="2700000">
                    <a:srgbClr val="000000"/>
                  </a:outerShdw>
                </a:effectLst>
                <a:latin typeface="宋体" panose="02010600030101010101" pitchFamily="2" charset="-122"/>
              </a:rPr>
              <a:t>Reflection in Action</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四、启示与意义</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股市共振效应假说的提出具有以下三点启示：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第一、为股市监管提供了新的思路。</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第二，为股市干预提供了新的模式。</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第三，为广大投资者构建健康的心智模式提供科学指南。</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
        <p:nvSpPr>
          <p:cNvPr id="557059" name="文本框 557058"/>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7058"/>
                                        </p:tgtEl>
                                        <p:attrNameLst>
                                          <p:attrName>style.visibility</p:attrName>
                                        </p:attrNameLst>
                                      </p:cBhvr>
                                      <p:to>
                                        <p:strVal val="visible"/>
                                      </p:to>
                                    </p:set>
                                    <p:anim calcmode="lin" valueType="num">
                                      <p:cBhvr additive="base">
                                        <p:cTn id="7" dur="500" fill="hold"/>
                                        <p:tgtEl>
                                          <p:spTgt spid="557058"/>
                                        </p:tgtEl>
                                        <p:attrNameLst>
                                          <p:attrName>ppt_x</p:attrName>
                                        </p:attrNameLst>
                                      </p:cBhvr>
                                      <p:tavLst>
                                        <p:tav tm="0">
                                          <p:val>
                                            <p:strVal val="#ppt_x"/>
                                          </p:val>
                                        </p:tav>
                                        <p:tav tm="100000">
                                          <p:val>
                                            <p:strVal val="#ppt_x"/>
                                          </p:val>
                                        </p:tav>
                                      </p:tavLst>
                                    </p:anim>
                                    <p:anim calcmode="lin" valueType="num">
                                      <p:cBhvr additive="base">
                                        <p:cTn id="8" dur="500" fill="hold"/>
                                        <p:tgtEl>
                                          <p:spTgt spid="5570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57059"/>
                                        </p:tgtEl>
                                        <p:attrNameLst>
                                          <p:attrName>style.visibility</p:attrName>
                                        </p:attrNameLst>
                                      </p:cBhvr>
                                      <p:to>
                                        <p:strVal val="visible"/>
                                      </p:to>
                                    </p:set>
                                    <p:animEffect transition="in" filter="diamond(in)">
                                      <p:cBhvr>
                                        <p:cTn id="12" dur="2000"/>
                                        <p:tgtEl>
                                          <p:spTgt spid="557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58" grpId="0"/>
      <p:bldP spid="557059"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8082" name="文本框 558081"/>
          <p:cNvSpPr txBox="1"/>
          <p:nvPr/>
        </p:nvSpPr>
        <p:spPr>
          <a:xfrm>
            <a:off x="0" y="0"/>
            <a:ext cx="9144000" cy="6683375"/>
          </a:xfrm>
          <a:prstGeom prst="rect">
            <a:avLst/>
          </a:prstGeom>
          <a:noFill/>
          <a:ln w="9525">
            <a:noFill/>
          </a:ln>
        </p:spPr>
        <p:txBody>
          <a:bodyPr>
            <a:spAutoFit/>
          </a:bodyPr>
          <a:p>
            <a:pPr algn="ctr"/>
            <a:r>
              <a:rPr lang="zh-CN" altLang="en-US" sz="3600" b="1" dirty="0">
                <a:solidFill>
                  <a:srgbClr val="FFFF00"/>
                </a:solidFill>
                <a:effectLst>
                  <a:outerShdw blurRad="38100" dist="38100" dir="2700000">
                    <a:srgbClr val="000000"/>
                  </a:outerShdw>
                </a:effectLst>
                <a:latin typeface="宋体" panose="02010600030101010101" pitchFamily="2" charset="-122"/>
              </a:rPr>
              <a:t>第二节 投资决策中的羊群效应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一、中小投资者的羊群效应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（一）中小投资者羊群效应的特征</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中小投资者模仿机构投资者的羊群效应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中小投资者模仿其他中小投资者的羊群效应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（二）中小投资者非理性羊群效应的成因分析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、信息不对称因素。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、缺乏自信心因素。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3</a:t>
            </a:r>
            <a:r>
              <a:rPr lang="zh-CN" altLang="en-US" sz="3600" b="1" dirty="0">
                <a:solidFill>
                  <a:srgbClr val="FFFF00"/>
                </a:solidFill>
                <a:effectLst>
                  <a:outerShdw blurRad="38100" dist="38100" dir="2700000">
                    <a:srgbClr val="000000"/>
                  </a:outerShdw>
                </a:effectLst>
                <a:latin typeface="宋体" panose="02010600030101010101" pitchFamily="2" charset="-122"/>
              </a:rPr>
              <a:t>、博弈格局因素。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4</a:t>
            </a:r>
            <a:r>
              <a:rPr lang="zh-CN" altLang="en-US" sz="3600" b="1" dirty="0">
                <a:solidFill>
                  <a:srgbClr val="FFFF00"/>
                </a:solidFill>
                <a:effectLst>
                  <a:outerShdw blurRad="38100" dist="38100" dir="2700000">
                    <a:srgbClr val="000000"/>
                  </a:outerShdw>
                </a:effectLst>
                <a:latin typeface="宋体" panose="02010600030101010101" pitchFamily="2" charset="-122"/>
              </a:rPr>
              <a:t>、投机因素。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58083" name="文本框 558082"/>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8082"/>
                                        </p:tgtEl>
                                        <p:attrNameLst>
                                          <p:attrName>style.visibility</p:attrName>
                                        </p:attrNameLst>
                                      </p:cBhvr>
                                      <p:to>
                                        <p:strVal val="visible"/>
                                      </p:to>
                                    </p:set>
                                    <p:anim calcmode="lin" valueType="num">
                                      <p:cBhvr additive="base">
                                        <p:cTn id="7" dur="500" fill="hold"/>
                                        <p:tgtEl>
                                          <p:spTgt spid="558082"/>
                                        </p:tgtEl>
                                        <p:attrNameLst>
                                          <p:attrName>ppt_x</p:attrName>
                                        </p:attrNameLst>
                                      </p:cBhvr>
                                      <p:tavLst>
                                        <p:tav tm="0">
                                          <p:val>
                                            <p:strVal val="#ppt_x"/>
                                          </p:val>
                                        </p:tav>
                                        <p:tav tm="100000">
                                          <p:val>
                                            <p:strVal val="#ppt_x"/>
                                          </p:val>
                                        </p:tav>
                                      </p:tavLst>
                                    </p:anim>
                                    <p:anim calcmode="lin" valueType="num">
                                      <p:cBhvr additive="base">
                                        <p:cTn id="8" dur="500" fill="hold"/>
                                        <p:tgtEl>
                                          <p:spTgt spid="55808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58083"/>
                                        </p:tgtEl>
                                        <p:attrNameLst>
                                          <p:attrName>style.visibility</p:attrName>
                                        </p:attrNameLst>
                                      </p:cBhvr>
                                      <p:to>
                                        <p:strVal val="visible"/>
                                      </p:to>
                                    </p:set>
                                    <p:animEffect transition="in" filter="diamond(in)">
                                      <p:cBhvr>
                                        <p:cTn id="12" dur="2000"/>
                                        <p:tgtEl>
                                          <p:spTgt spid="558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082" grpId="0"/>
      <p:bldP spid="558083"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9106" name="文本框 559105"/>
          <p:cNvSpPr txBox="1"/>
          <p:nvPr/>
        </p:nvSpPr>
        <p:spPr>
          <a:xfrm>
            <a:off x="381000" y="381000"/>
            <a:ext cx="82296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（三）中小投资者羊群效应的影响分析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沪深股市起步较晚</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证券市场和大多数投资人都不成熟</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和成熟市场相比，中小投资者的非理性从众行为导致股市行情过度波动的情况尤为剧烈，使交易量与股价之间表现出共涨共落的高度相关性。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（四）中小投资者规避非理性从众行为的策略分析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、坚定价值投资理念。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、调整投资策略</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提高操作技巧。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59107" name="文本框 559106"/>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9106"/>
                                        </p:tgtEl>
                                        <p:attrNameLst>
                                          <p:attrName>style.visibility</p:attrName>
                                        </p:attrNameLst>
                                      </p:cBhvr>
                                      <p:to>
                                        <p:strVal val="visible"/>
                                      </p:to>
                                    </p:set>
                                    <p:anim calcmode="lin" valueType="num">
                                      <p:cBhvr additive="base">
                                        <p:cTn id="7" dur="500" fill="hold"/>
                                        <p:tgtEl>
                                          <p:spTgt spid="559106"/>
                                        </p:tgtEl>
                                        <p:attrNameLst>
                                          <p:attrName>ppt_x</p:attrName>
                                        </p:attrNameLst>
                                      </p:cBhvr>
                                      <p:tavLst>
                                        <p:tav tm="0">
                                          <p:val>
                                            <p:strVal val="#ppt_x"/>
                                          </p:val>
                                        </p:tav>
                                        <p:tav tm="100000">
                                          <p:val>
                                            <p:strVal val="#ppt_x"/>
                                          </p:val>
                                        </p:tav>
                                      </p:tavLst>
                                    </p:anim>
                                    <p:anim calcmode="lin" valueType="num">
                                      <p:cBhvr additive="base">
                                        <p:cTn id="8" dur="500" fill="hold"/>
                                        <p:tgtEl>
                                          <p:spTgt spid="55910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59107"/>
                                        </p:tgtEl>
                                        <p:attrNameLst>
                                          <p:attrName>style.visibility</p:attrName>
                                        </p:attrNameLst>
                                      </p:cBhvr>
                                      <p:to>
                                        <p:strVal val="visible"/>
                                      </p:to>
                                    </p:set>
                                    <p:animEffect transition="in" filter="diamond(in)">
                                      <p:cBhvr>
                                        <p:cTn id="12" dur="2000"/>
                                        <p:tgtEl>
                                          <p:spTgt spid="559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9106" grpId="0"/>
      <p:bldP spid="559107"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0130" name="文本框 560129"/>
          <p:cNvSpPr txBox="1"/>
          <p:nvPr/>
        </p:nvSpPr>
        <p:spPr>
          <a:xfrm>
            <a:off x="152400" y="228600"/>
            <a:ext cx="8824913"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二、机构投资者的羊群效应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（一）经理人之间的博弈</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（二）机构投资者羊群效应的影响</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（三）防范机构投资者羊群效应的主要对策</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三、证券市场中的羊群效应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证券市场中的羊群效应发生在两个阶段。一是在信息收集和分析加工过程中，如果所有的投资者都寻找同样的信息，且他们都是短视的，就会发生羊群效应。二是在交易过程中发生的羊群效应。在此，本文主要介绍发生在第一阶段的羊群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（一）证券调查研究过程中的羊群效应</a:t>
            </a:r>
            <a:endParaRPr lang="zh-CN" altLang="de-DE" sz="3200" b="1" dirty="0">
              <a:solidFill>
                <a:srgbClr val="FFFF00"/>
              </a:solidFill>
              <a:effectLst>
                <a:outerShdw blurRad="38100" dist="38100" dir="2700000">
                  <a:srgbClr val="000000"/>
                </a:outerShdw>
              </a:effectLst>
              <a:latin typeface="宋体" panose="02010600030101010101" pitchFamily="2" charset="-122"/>
            </a:endParaRPr>
          </a:p>
          <a:p>
            <a:r>
              <a:rPr lang="zh-CN" altLang="de-DE" sz="3200" b="1" dirty="0">
                <a:solidFill>
                  <a:srgbClr val="FFFF00"/>
                </a:solidFill>
                <a:effectLst>
                  <a:outerShdw blurRad="38100" dist="38100" dir="2700000">
                    <a:srgbClr val="000000"/>
                  </a:outerShdw>
                </a:effectLst>
                <a:latin typeface="宋体" panose="02010600030101010101" pitchFamily="2" charset="-122"/>
              </a:rPr>
              <a:t>（二）股票分析师和其他预测者的羊群效应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
        <p:nvSpPr>
          <p:cNvPr id="560131" name="文本框 560130"/>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60130"/>
                                        </p:tgtEl>
                                        <p:attrNameLst>
                                          <p:attrName>style.visibility</p:attrName>
                                        </p:attrNameLst>
                                      </p:cBhvr>
                                      <p:to>
                                        <p:strVal val="visible"/>
                                      </p:to>
                                    </p:set>
                                    <p:anim calcmode="lin" valueType="num">
                                      <p:cBhvr additive="base">
                                        <p:cTn id="7" dur="500" fill="hold"/>
                                        <p:tgtEl>
                                          <p:spTgt spid="560130"/>
                                        </p:tgtEl>
                                        <p:attrNameLst>
                                          <p:attrName>ppt_x</p:attrName>
                                        </p:attrNameLst>
                                      </p:cBhvr>
                                      <p:tavLst>
                                        <p:tav tm="0">
                                          <p:val>
                                            <p:strVal val="#ppt_x"/>
                                          </p:val>
                                        </p:tav>
                                        <p:tav tm="100000">
                                          <p:val>
                                            <p:strVal val="#ppt_x"/>
                                          </p:val>
                                        </p:tav>
                                      </p:tavLst>
                                    </p:anim>
                                    <p:anim calcmode="lin" valueType="num">
                                      <p:cBhvr additive="base">
                                        <p:cTn id="8" dur="500" fill="hold"/>
                                        <p:tgtEl>
                                          <p:spTgt spid="56013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60131"/>
                                        </p:tgtEl>
                                        <p:attrNameLst>
                                          <p:attrName>style.visibility</p:attrName>
                                        </p:attrNameLst>
                                      </p:cBhvr>
                                      <p:to>
                                        <p:strVal val="visible"/>
                                      </p:to>
                                    </p:set>
                                    <p:animEffect transition="in" filter="diamond(in)">
                                      <p:cBhvr>
                                        <p:cTn id="12" dur="2000"/>
                                        <p:tgtEl>
                                          <p:spTgt spid="560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0130" grpId="0"/>
      <p:bldP spid="560131"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1154" name="文本框 561153"/>
          <p:cNvSpPr txBox="1"/>
          <p:nvPr/>
        </p:nvSpPr>
        <p:spPr>
          <a:xfrm>
            <a:off x="152400" y="228600"/>
            <a:ext cx="8824913" cy="6070600"/>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一、荷兰郁金香的“投资泡沫”</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a:solidFill>
                  <a:srgbClr val="FFFF00"/>
                </a:solidFill>
                <a:effectLst>
                  <a:outerShdw blurRad="38100" dist="38100" dir="2700000">
                    <a:srgbClr val="000000"/>
                  </a:outerShdw>
                </a:effectLst>
                <a:latin typeface="宋体" panose="02010600030101010101" pitchFamily="2" charset="-122"/>
              </a:rPr>
              <a:t>    </a:t>
            </a:r>
            <a:r>
              <a:rPr lang="en-US" altLang="zh-CN" sz="2800" b="1">
                <a:solidFill>
                  <a:srgbClr val="FFFF00"/>
                </a:solidFill>
                <a:effectLst>
                  <a:outerShdw blurRad="38100" dist="38100" dir="2700000">
                    <a:srgbClr val="000000"/>
                  </a:outerShdw>
                </a:effectLst>
                <a:latin typeface="宋体" panose="02010600030101010101" pitchFamily="2" charset="-122"/>
              </a:rPr>
              <a:t>1636</a:t>
            </a:r>
            <a:r>
              <a:rPr lang="zh-CN" altLang="en-US" sz="2800" b="1" dirty="0">
                <a:solidFill>
                  <a:srgbClr val="FFFF00"/>
                </a:solidFill>
                <a:effectLst>
                  <a:outerShdw blurRad="38100" dist="38100" dir="2700000">
                    <a:srgbClr val="000000"/>
                  </a:outerShdw>
                </a:effectLst>
                <a:latin typeface="宋体" panose="02010600030101010101" pitchFamily="2" charset="-122"/>
              </a:rPr>
              <a:t>年发生在荷兰的崩盘故事，虽然距今已有</a:t>
            </a:r>
            <a:r>
              <a:rPr lang="en-US" altLang="zh-CN" sz="2800" b="1">
                <a:solidFill>
                  <a:srgbClr val="FFFF00"/>
                </a:solidFill>
                <a:effectLst>
                  <a:outerShdw blurRad="38100" dist="38100" dir="2700000">
                    <a:srgbClr val="000000"/>
                  </a:outerShdw>
                </a:effectLst>
                <a:latin typeface="宋体" panose="02010600030101010101" pitchFamily="2" charset="-122"/>
              </a:rPr>
              <a:t>360</a:t>
            </a:r>
            <a:r>
              <a:rPr lang="zh-CN" altLang="en-US" sz="2800" b="1" dirty="0">
                <a:solidFill>
                  <a:srgbClr val="FFFF00"/>
                </a:solidFill>
                <a:effectLst>
                  <a:outerShdw blurRad="38100" dist="38100" dir="2700000">
                    <a:srgbClr val="000000"/>
                  </a:outerShdw>
                </a:effectLst>
                <a:latin typeface="宋体" panose="02010600030101010101" pitchFamily="2" charset="-122"/>
              </a:rPr>
              <a:t>多年，但仍然是人们了解投资者羊群效应的经典案例。虽然它将整个国家投入歇斯底里的状态，虽然其后果也是破产和萧条，但其投资对象既不是股票，也不是债券或商品期货，而是郁金香球茎</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二、股市中的羊群效应及启示</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在股票市场中，对羊群效应的定义说法不一。从众行为是出于归属感、安全感、和信息成本的考虑，小投资者会采取追随大众和追随领导者的方针，直接模仿大众和领导者的交易决策。就个体而言，这一行为是理性还是非理性的，经济学家们还没有得出统一的结论。</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561155" name="文本框 561154"/>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61154"/>
                                        </p:tgtEl>
                                        <p:attrNameLst>
                                          <p:attrName>style.visibility</p:attrName>
                                        </p:attrNameLst>
                                      </p:cBhvr>
                                      <p:to>
                                        <p:strVal val="visible"/>
                                      </p:to>
                                    </p:set>
                                    <p:anim calcmode="lin" valueType="num">
                                      <p:cBhvr additive="base">
                                        <p:cTn id="7" dur="500" fill="hold"/>
                                        <p:tgtEl>
                                          <p:spTgt spid="561154"/>
                                        </p:tgtEl>
                                        <p:attrNameLst>
                                          <p:attrName>ppt_x</p:attrName>
                                        </p:attrNameLst>
                                      </p:cBhvr>
                                      <p:tavLst>
                                        <p:tav tm="0">
                                          <p:val>
                                            <p:strVal val="#ppt_x"/>
                                          </p:val>
                                        </p:tav>
                                        <p:tav tm="100000">
                                          <p:val>
                                            <p:strVal val="#ppt_x"/>
                                          </p:val>
                                        </p:tav>
                                      </p:tavLst>
                                    </p:anim>
                                    <p:anim calcmode="lin" valueType="num">
                                      <p:cBhvr additive="base">
                                        <p:cTn id="8" dur="500" fill="hold"/>
                                        <p:tgtEl>
                                          <p:spTgt spid="56115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61155"/>
                                        </p:tgtEl>
                                        <p:attrNameLst>
                                          <p:attrName>style.visibility</p:attrName>
                                        </p:attrNameLst>
                                      </p:cBhvr>
                                      <p:to>
                                        <p:strVal val="visible"/>
                                      </p:to>
                                    </p:set>
                                    <p:animEffect transition="in" filter="diamond(in)">
                                      <p:cBhvr>
                                        <p:cTn id="12" dur="2000"/>
                                        <p:tgtEl>
                                          <p:spTgt spid="561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154" grpId="0"/>
      <p:bldP spid="56115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6" name="文本框 64515"/>
          <p:cNvSpPr txBox="1"/>
          <p:nvPr/>
        </p:nvSpPr>
        <p:spPr>
          <a:xfrm>
            <a:off x="381000" y="381000"/>
            <a:ext cx="8534400" cy="6070600"/>
          </a:xfrm>
          <a:prstGeom prst="rect">
            <a:avLst/>
          </a:prstGeom>
          <a:noFill/>
          <a:ln w="9525">
            <a:noFill/>
          </a:ln>
        </p:spPr>
        <p:txBody>
          <a:bodyPr>
            <a:spAutoFit/>
          </a:bodyPr>
          <a:p>
            <a:pPr algn="ct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第四节 投资行为学的理论基础</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    传统投资学研究依赖于理性人假设，即人是受自我利益的驱动，并有能力在不确定条件下作出理性判断和决策。传统投资学家认为研究人的心理与行为是不科学的，并认为投资学是一门非实验科学。然而，越来越多的学者开始尝试运用实验的方法来研究投资学，修改和验证各种基本的理论假设，这使得现代投资学的研究越来越多地依赖于实验以及各种数据的收集处理，从而变的更加真实可信。这些研究理论与方法大多数是扎根于两个相辅相成的领域，即认知心理学家有关人类判断和决策的实验研究，以及实验经济学家对于投资学理论的实验检验。因此，与投资行为学的产生和发展有着密切联系的相关学科主要包括心理学、行为科学、实验经济学、行为经济学等。</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64516"/>
                                        </p:tgtEl>
                                        <p:attrNameLst>
                                          <p:attrName>style.visibility</p:attrName>
                                        </p:attrNameLst>
                                      </p:cBhvr>
                                      <p:to>
                                        <p:strVal val="visible"/>
                                      </p:to>
                                    </p:set>
                                    <p:anim calcmode="lin" valueType="num">
                                      <p:cBhvr>
                                        <p:cTn id="7" dur="500" fill="hold"/>
                                        <p:tgtEl>
                                          <p:spTgt spid="64516"/>
                                        </p:tgtEl>
                                        <p:attrNameLst>
                                          <p:attrName>ppt_w</p:attrName>
                                        </p:attrNameLst>
                                      </p:cBhvr>
                                      <p:tavLst>
                                        <p:tav tm="0">
                                          <p:val>
                                            <p:strVal val="#ppt_w*2.5"/>
                                          </p:val>
                                        </p:tav>
                                        <p:tav tm="100000">
                                          <p:val>
                                            <p:strVal val="#ppt_w"/>
                                          </p:val>
                                        </p:tav>
                                      </p:tavLst>
                                    </p:anim>
                                    <p:anim calcmode="lin" valueType="num">
                                      <p:cBhvr>
                                        <p:cTn id="8" dur="500" fill="hold"/>
                                        <p:tgtEl>
                                          <p:spTgt spid="64516"/>
                                        </p:tgtEl>
                                        <p:attrNameLst>
                                          <p:attrName>ppt_h</p:attrName>
                                        </p:attrNameLst>
                                      </p:cBhvr>
                                      <p:tavLst>
                                        <p:tav tm="0">
                                          <p:val>
                                            <p:strVal val="#ppt_h*0.01"/>
                                          </p:val>
                                        </p:tav>
                                        <p:tav tm="100000">
                                          <p:val>
                                            <p:strVal val="#ppt_h"/>
                                          </p:val>
                                        </p:tav>
                                      </p:tavLst>
                                    </p:anim>
                                    <p:anim calcmode="lin" valueType="num">
                                      <p:cBhvr>
                                        <p:cTn id="9" dur="500" fill="hold"/>
                                        <p:tgtEl>
                                          <p:spTgt spid="64516"/>
                                        </p:tgtEl>
                                        <p:attrNameLst>
                                          <p:attrName>ppt_x</p:attrName>
                                        </p:attrNameLst>
                                      </p:cBhvr>
                                      <p:tavLst>
                                        <p:tav tm="0">
                                          <p:val>
                                            <p:strVal val="#ppt_x"/>
                                          </p:val>
                                        </p:tav>
                                        <p:tav tm="100000">
                                          <p:val>
                                            <p:strVal val="#ppt_x"/>
                                          </p:val>
                                        </p:tav>
                                      </p:tavLst>
                                    </p:anim>
                                    <p:anim calcmode="lin" valueType="num">
                                      <p:cBhvr>
                                        <p:cTn id="10" dur="500" fill="hold"/>
                                        <p:tgtEl>
                                          <p:spTgt spid="64516"/>
                                        </p:tgtEl>
                                        <p:attrNameLst>
                                          <p:attrName>ppt_y</p:attrName>
                                        </p:attrNameLst>
                                      </p:cBhvr>
                                      <p:tavLst>
                                        <p:tav tm="0">
                                          <p:val>
                                            <p:strVal val="#ppt_h+1"/>
                                          </p:val>
                                        </p:tav>
                                        <p:tav tm="100000">
                                          <p:val>
                                            <p:strVal val="#ppt_y"/>
                                          </p:val>
                                        </p:tav>
                                      </p:tavLst>
                                    </p:anim>
                                    <p:animEffect transition="in" filter="fade">
                                      <p:cBhvr>
                                        <p:cTn id="11" dur="500"/>
                                        <p:tgtEl>
                                          <p:spTgt spid="64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2178" name="文本框 562177"/>
          <p:cNvSpPr txBox="1"/>
          <p:nvPr/>
        </p:nvSpPr>
        <p:spPr>
          <a:xfrm>
            <a:off x="152400" y="228600"/>
            <a:ext cx="8824913" cy="6427788"/>
          </a:xfrm>
          <a:prstGeom prst="rect">
            <a:avLst/>
          </a:prstGeom>
          <a:noFill/>
          <a:ln w="9525">
            <a:noFill/>
          </a:ln>
        </p:spPr>
        <p:txBody>
          <a:bodyPr>
            <a:spAutoFit/>
          </a:bodyPr>
          <a:p>
            <a:r>
              <a:rPr lang="zh-CN" altLang="de-DE" sz="3200" b="1" dirty="0">
                <a:solidFill>
                  <a:srgbClr val="FFFF00"/>
                </a:solidFill>
                <a:effectLst>
                  <a:outerShdw blurRad="38100" dist="38100" dir="2700000">
                    <a:srgbClr val="000000"/>
                  </a:outerShdw>
                </a:effectLst>
              </a:rPr>
              <a:t>三、楼市中的羊群效应及启示</a:t>
            </a:r>
            <a:endParaRPr lang="zh-CN" altLang="de-DE" sz="3200" b="1" dirty="0">
              <a:solidFill>
                <a:srgbClr val="FFFF00"/>
              </a:solidFill>
              <a:effectLst>
                <a:outerShdw blurRad="38100" dist="38100" dir="2700000">
                  <a:srgbClr val="000000"/>
                </a:outerShdw>
              </a:effectLst>
            </a:endParaRPr>
          </a:p>
          <a:p>
            <a:r>
              <a:rPr lang="zh-CN" altLang="de-DE" sz="3200" b="1" dirty="0">
                <a:solidFill>
                  <a:srgbClr val="FFFF00"/>
                </a:solidFill>
                <a:effectLst>
                  <a:outerShdw blurRad="38100" dist="38100" dir="2700000">
                    <a:srgbClr val="000000"/>
                  </a:outerShdw>
                </a:effectLst>
              </a:rPr>
              <a:t>我们必须先对住房购买者的行为需求进行区分，才能更好地认识我国房地产市场中的羊群效应行为。</a:t>
            </a:r>
            <a:endParaRPr lang="zh-CN" altLang="de-DE" sz="3200" b="1" dirty="0">
              <a:solidFill>
                <a:srgbClr val="FFFF00"/>
              </a:solidFill>
              <a:effectLst>
                <a:outerShdw blurRad="38100" dist="38100" dir="2700000">
                  <a:srgbClr val="000000"/>
                </a:outerShdw>
              </a:effectLst>
            </a:endParaRPr>
          </a:p>
          <a:p>
            <a:endParaRPr lang="zh-CN" altLang="de-DE" sz="3200" b="1" dirty="0">
              <a:solidFill>
                <a:srgbClr val="FFFF00"/>
              </a:solidFill>
              <a:effectLst>
                <a:outerShdw blurRad="38100" dist="38100" dir="2700000">
                  <a:srgbClr val="000000"/>
                </a:outerShdw>
              </a:effectLst>
            </a:endParaRPr>
          </a:p>
          <a:p>
            <a:r>
              <a:rPr lang="zh-CN" altLang="de-DE" sz="3200" b="1" dirty="0">
                <a:solidFill>
                  <a:srgbClr val="FFFF00"/>
                </a:solidFill>
                <a:effectLst>
                  <a:outerShdw blurRad="38100" dist="38100" dir="2700000">
                    <a:srgbClr val="000000"/>
                  </a:outerShdw>
                </a:effectLst>
              </a:rPr>
              <a:t>四、我国投资者从众行为的实证研究</a:t>
            </a:r>
            <a:endParaRPr lang="zh-CN" altLang="de-DE" sz="3200" b="1" dirty="0">
              <a:solidFill>
                <a:srgbClr val="FFFF00"/>
              </a:solidFill>
              <a:effectLst>
                <a:outerShdw blurRad="38100" dist="38100" dir="2700000">
                  <a:srgbClr val="000000"/>
                </a:outerShdw>
              </a:effectLst>
            </a:endParaRPr>
          </a:p>
          <a:p>
            <a:r>
              <a:rPr lang="zh-CN" altLang="de-DE" sz="3200" b="1" dirty="0">
                <a:solidFill>
                  <a:srgbClr val="FFFF00"/>
                </a:solidFill>
                <a:effectLst>
                  <a:outerShdw blurRad="38100" dist="38100" dir="2700000">
                    <a:srgbClr val="000000"/>
                  </a:outerShdw>
                </a:effectLst>
              </a:rPr>
              <a:t>随着我国证券市场的迅猛发展，证券投资已成为当代中国人经济生活的重要组成部分。由于广大投资者的行为决策与心理因素密切相关，因而深入分析从众行为对于投资决策的影响，相信对于推动我国股民投资心理的成熟具有非常重要的现实意义。同时，这也成为了投资行为学中一个具有重要意义的理论课题</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
        <p:nvSpPr>
          <p:cNvPr id="562179" name="文本框 562178"/>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62178"/>
                                        </p:tgtEl>
                                        <p:attrNameLst>
                                          <p:attrName>style.visibility</p:attrName>
                                        </p:attrNameLst>
                                      </p:cBhvr>
                                      <p:to>
                                        <p:strVal val="visible"/>
                                      </p:to>
                                    </p:set>
                                    <p:anim calcmode="lin" valueType="num">
                                      <p:cBhvr additive="base">
                                        <p:cTn id="7" dur="500" fill="hold"/>
                                        <p:tgtEl>
                                          <p:spTgt spid="562178"/>
                                        </p:tgtEl>
                                        <p:attrNameLst>
                                          <p:attrName>ppt_x</p:attrName>
                                        </p:attrNameLst>
                                      </p:cBhvr>
                                      <p:tavLst>
                                        <p:tav tm="0">
                                          <p:val>
                                            <p:strVal val="#ppt_x"/>
                                          </p:val>
                                        </p:tav>
                                        <p:tav tm="100000">
                                          <p:val>
                                            <p:strVal val="#ppt_x"/>
                                          </p:val>
                                        </p:tav>
                                      </p:tavLst>
                                    </p:anim>
                                    <p:anim calcmode="lin" valueType="num">
                                      <p:cBhvr additive="base">
                                        <p:cTn id="8" dur="500" fill="hold"/>
                                        <p:tgtEl>
                                          <p:spTgt spid="56217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62179"/>
                                        </p:tgtEl>
                                        <p:attrNameLst>
                                          <p:attrName>style.visibility</p:attrName>
                                        </p:attrNameLst>
                                      </p:cBhvr>
                                      <p:to>
                                        <p:strVal val="visible"/>
                                      </p:to>
                                    </p:set>
                                    <p:animEffect transition="in" filter="diamond(in)">
                                      <p:cBhvr>
                                        <p:cTn id="12" dur="2000"/>
                                        <p:tgtEl>
                                          <p:spTgt spid="562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2178" grpId="0"/>
      <p:bldP spid="562179"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6034" name="文本框 556033"/>
          <p:cNvSpPr txBox="1"/>
          <p:nvPr/>
        </p:nvSpPr>
        <p:spPr>
          <a:xfrm>
            <a:off x="0" y="-50800"/>
            <a:ext cx="4724400" cy="762000"/>
          </a:xfrm>
          <a:prstGeom prst="rect">
            <a:avLst/>
          </a:prstGeom>
          <a:noFill/>
          <a:ln w="9525">
            <a:noFill/>
          </a:ln>
        </p:spPr>
        <p:txBody>
          <a:bodyPr wrap="none" anchor="t" anchorCtr="0">
            <a:spAutoFit/>
          </a:bodyPr>
          <a:p>
            <a:pPr eaLnBrk="1" hangingPunct="1"/>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rPr>
              <a:t>本章关键词</a:t>
            </a:r>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latin typeface="Garamond" panose="02020404030301010803" pitchFamily="18" charset="0"/>
              </a:rPr>
              <a:t>：</a:t>
            </a:r>
            <a:r>
              <a:rPr lang="zh-CN" altLang="en-US" dirty="0">
                <a:effectLst>
                  <a:outerShdw blurRad="38100" dist="38100" dir="2700000">
                    <a:srgbClr val="000000"/>
                  </a:outerShdw>
                </a:effectLst>
                <a:latin typeface="Garamond" panose="02020404030301010803" pitchFamily="18" charset="0"/>
              </a:rPr>
              <a:t> </a:t>
            </a:r>
            <a:endParaRPr lang="zh-CN" altLang="en-US" dirty="0">
              <a:effectLst>
                <a:outerShdw blurRad="38100" dist="38100" dir="2700000">
                  <a:srgbClr val="000000"/>
                </a:outerShdw>
              </a:effectLst>
              <a:latin typeface="Garamond" panose="02020404030301010803" pitchFamily="18" charset="0"/>
            </a:endParaRPr>
          </a:p>
        </p:txBody>
      </p:sp>
      <p:sp>
        <p:nvSpPr>
          <p:cNvPr id="556035" name="文本框 556034"/>
          <p:cNvSpPr txBox="1"/>
          <p:nvPr/>
        </p:nvSpPr>
        <p:spPr>
          <a:xfrm>
            <a:off x="381000" y="838200"/>
            <a:ext cx="7469188" cy="1190625"/>
          </a:xfrm>
          <a:prstGeom prst="rect">
            <a:avLst/>
          </a:prstGeom>
          <a:noFill/>
          <a:ln w="9525">
            <a:noFill/>
          </a:ln>
        </p:spPr>
        <p:txBody>
          <a:bodyPr>
            <a:spAutoFit/>
          </a:bodyPr>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羊群效应  从众行为  博弈论  </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中小投资者  机构投资者</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56036" name="文本框 556035"/>
          <p:cNvSpPr txBox="1"/>
          <p:nvPr/>
        </p:nvSpPr>
        <p:spPr>
          <a:xfrm>
            <a:off x="0" y="2057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56037" name="文本框 556036"/>
          <p:cNvSpPr txBox="1"/>
          <p:nvPr/>
        </p:nvSpPr>
        <p:spPr>
          <a:xfrm>
            <a:off x="304800" y="2819400"/>
            <a:ext cx="8515350" cy="3935413"/>
          </a:xfrm>
          <a:prstGeom prst="rect">
            <a:avLst/>
          </a:prstGeom>
          <a:noFill/>
          <a:ln w="9525">
            <a:noFill/>
          </a:ln>
        </p:spPr>
        <p:txBody>
          <a:bodyPr>
            <a:spAutoFit/>
          </a:bodyPr>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、什么是羊群效应，举一投资行为的例子来进行解释。</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、从众行为是如何进行分类的？</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3</a:t>
            </a:r>
            <a:r>
              <a:rPr lang="zh-CN" altLang="en-US" sz="2800" b="1" dirty="0">
                <a:solidFill>
                  <a:srgbClr val="FFFF00"/>
                </a:solidFill>
                <a:effectLst>
                  <a:outerShdw blurRad="38100" dist="38100" dir="2700000">
                    <a:srgbClr val="000000"/>
                  </a:outerShdw>
                </a:effectLst>
                <a:latin typeface="宋体" panose="02010600030101010101" pitchFamily="2" charset="-122"/>
              </a:rPr>
              <a:t>、消费者羊群效应的表现形式及影响因素是什么？</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4</a:t>
            </a:r>
            <a:r>
              <a:rPr lang="zh-CN" altLang="en-US" sz="2800" b="1" dirty="0">
                <a:solidFill>
                  <a:srgbClr val="FFFF00"/>
                </a:solidFill>
                <a:effectLst>
                  <a:outerShdw blurRad="38100" dist="38100" dir="2700000">
                    <a:srgbClr val="000000"/>
                  </a:outerShdw>
                </a:effectLst>
                <a:latin typeface="宋体" panose="02010600030101010101" pitchFamily="2" charset="-122"/>
              </a:rPr>
              <a:t>、用博弈论分析为什么基金经理容易出现从众行为？</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5</a:t>
            </a:r>
            <a:r>
              <a:rPr lang="zh-CN" altLang="en-US" sz="2800" b="1" dirty="0">
                <a:solidFill>
                  <a:srgbClr val="FFFF00"/>
                </a:solidFill>
                <a:effectLst>
                  <a:outerShdw blurRad="38100" dist="38100" dir="2700000">
                    <a:srgbClr val="000000"/>
                  </a:outerShdw>
                </a:effectLst>
                <a:latin typeface="宋体" panose="02010600030101010101" pitchFamily="2" charset="-122"/>
              </a:rPr>
              <a:t>、如何避免职场中的羊群效应？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6</a:t>
            </a:r>
            <a:r>
              <a:rPr lang="zh-CN" altLang="en-US" sz="2800" b="1" dirty="0">
                <a:solidFill>
                  <a:srgbClr val="FFFF00"/>
                </a:solidFill>
                <a:effectLst>
                  <a:outerShdw blurRad="38100" dist="38100" dir="2700000">
                    <a:srgbClr val="000000"/>
                  </a:outerShdw>
                </a:effectLst>
                <a:latin typeface="宋体" panose="02010600030101010101" pitchFamily="2" charset="-122"/>
              </a:rPr>
              <a:t>、试分析中小投资者的羊群效应的特征及成因？ </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7</a:t>
            </a:r>
            <a:r>
              <a:rPr lang="zh-CN" altLang="en-US" sz="2800" b="1" dirty="0">
                <a:solidFill>
                  <a:srgbClr val="FFFF00"/>
                </a:solidFill>
                <a:effectLst>
                  <a:outerShdw blurRad="38100" dist="38100" dir="2700000">
                    <a:srgbClr val="000000"/>
                  </a:outerShdw>
                </a:effectLst>
                <a:latin typeface="宋体" panose="02010600030101010101" pitchFamily="2" charset="-122"/>
              </a:rPr>
              <a:t>、试述防范机构投资者的羊群效应的措施？</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56034"/>
                                        </p:tgtEl>
                                        <p:attrNameLst>
                                          <p:attrName>style.visibility</p:attrName>
                                        </p:attrNameLst>
                                      </p:cBhvr>
                                      <p:to>
                                        <p:strVal val="visible"/>
                                      </p:to>
                                    </p:set>
                                    <p:animEffect transition="in" filter="diamond(in)">
                                      <p:cBhvr>
                                        <p:cTn id="7" dur="2000"/>
                                        <p:tgtEl>
                                          <p:spTgt spid="556034"/>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556035"/>
                                        </p:tgtEl>
                                        <p:attrNameLst>
                                          <p:attrName>style.visibility</p:attrName>
                                        </p:attrNameLst>
                                      </p:cBhvr>
                                      <p:to>
                                        <p:strVal val="visible"/>
                                      </p:to>
                                    </p:set>
                                    <p:anim calcmode="lin" valueType="num">
                                      <p:cBhvr additive="base">
                                        <p:cTn id="11" dur="500" fill="hold"/>
                                        <p:tgtEl>
                                          <p:spTgt spid="556035"/>
                                        </p:tgtEl>
                                        <p:attrNameLst>
                                          <p:attrName>ppt_x</p:attrName>
                                        </p:attrNameLst>
                                      </p:cBhvr>
                                      <p:tavLst>
                                        <p:tav tm="0">
                                          <p:val>
                                            <p:strVal val="#ppt_x"/>
                                          </p:val>
                                        </p:tav>
                                        <p:tav tm="100000">
                                          <p:val>
                                            <p:strVal val="#ppt_x"/>
                                          </p:val>
                                        </p:tav>
                                      </p:tavLst>
                                    </p:anim>
                                    <p:anim calcmode="lin" valueType="num">
                                      <p:cBhvr additive="base">
                                        <p:cTn id="12" dur="500" fill="hold"/>
                                        <p:tgtEl>
                                          <p:spTgt spid="556035"/>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556036"/>
                                        </p:tgtEl>
                                        <p:attrNameLst>
                                          <p:attrName>style.visibility</p:attrName>
                                        </p:attrNameLst>
                                      </p:cBhvr>
                                      <p:to>
                                        <p:strVal val="visible"/>
                                      </p:to>
                                    </p:set>
                                    <p:animEffect transition="in" filter="diamond(in)">
                                      <p:cBhvr>
                                        <p:cTn id="16" dur="2000"/>
                                        <p:tgtEl>
                                          <p:spTgt spid="556036"/>
                                        </p:tgtEl>
                                      </p:cBhvr>
                                    </p:animEffect>
                                  </p:childTnLst>
                                </p:cTn>
                              </p:par>
                            </p:childTnLst>
                          </p:cTn>
                        </p:par>
                        <p:par>
                          <p:cTn id="17" fill="hold">
                            <p:stCondLst>
                              <p:cond delay="45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556037"/>
                                        </p:tgtEl>
                                        <p:attrNameLst>
                                          <p:attrName>style.visibility</p:attrName>
                                        </p:attrNameLst>
                                      </p:cBhvr>
                                      <p:to>
                                        <p:strVal val="visible"/>
                                      </p:to>
                                    </p:set>
                                    <p:anim calcmode="discrete" valueType="clr">
                                      <p:cBhvr override="childStyle">
                                        <p:cTn id="20" dur="80"/>
                                        <p:tgtEl>
                                          <p:spTgt spid="556037"/>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56037"/>
                                        </p:tgtEl>
                                        <p:attrNameLst>
                                          <p:attrName>fillcolor</p:attrName>
                                        </p:attrNameLst>
                                      </p:cBhvr>
                                      <p:tavLst>
                                        <p:tav tm="0">
                                          <p:val>
                                            <p:clrVal>
                                              <a:schemeClr val="accent2"/>
                                            </p:clrVal>
                                          </p:val>
                                        </p:tav>
                                        <p:tav tm="50000">
                                          <p:val>
                                            <p:clrVal>
                                              <a:schemeClr val="hlink"/>
                                            </p:clrVal>
                                          </p:val>
                                        </p:tav>
                                      </p:tavLst>
                                    </p:anim>
                                    <p:set>
                                      <p:cBhvr>
                                        <p:cTn id="22" dur="80"/>
                                        <p:tgtEl>
                                          <p:spTgt spid="55603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6034" grpId="0"/>
      <p:bldP spid="556035" grpId="0"/>
      <p:bldP spid="556036" grpId="0"/>
      <p:bldP spid="556037"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8322" name="文本框 568321"/>
          <p:cNvSpPr txBox="1"/>
          <p:nvPr/>
        </p:nvSpPr>
        <p:spPr>
          <a:xfrm>
            <a:off x="1116013" y="549275"/>
            <a:ext cx="184150" cy="366713"/>
          </a:xfrm>
          <a:prstGeom prst="rect">
            <a:avLst/>
          </a:prstGeom>
          <a:noFill/>
          <a:ln w="9525">
            <a:noFill/>
          </a:ln>
        </p:spPr>
        <p:txBody>
          <a:bodyPr wrap="none" anchor="t" anchorCtr="0">
            <a:spAutoFit/>
          </a:bodyPr>
          <a:p>
            <a:pPr eaLnBrk="1" hangingPunct="1"/>
            <a:endParaRPr dirty="0">
              <a:latin typeface="Garamond" panose="02020404030301010803" pitchFamily="18" charset="0"/>
            </a:endParaRPr>
          </a:p>
        </p:txBody>
      </p:sp>
      <p:sp>
        <p:nvSpPr>
          <p:cNvPr id="568323" name="文本框 568322"/>
          <p:cNvSpPr txBox="1"/>
          <p:nvPr/>
        </p:nvSpPr>
        <p:spPr>
          <a:xfrm>
            <a:off x="838200" y="381000"/>
            <a:ext cx="7750175" cy="701675"/>
          </a:xfrm>
          <a:prstGeom prst="rect">
            <a:avLst/>
          </a:prstGeom>
          <a:noFill/>
          <a:ln w="9525">
            <a:noFill/>
          </a:ln>
        </p:spPr>
        <p:txBody>
          <a:bodyPr>
            <a:spAutoFit/>
          </a:bodyPr>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第十二章 黑天鹅效应与投资行为</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
        <p:nvSpPr>
          <p:cNvPr id="568324" name="文本框 568323"/>
          <p:cNvSpPr txBox="1"/>
          <p:nvPr/>
        </p:nvSpPr>
        <p:spPr>
          <a:xfrm>
            <a:off x="250825" y="1341438"/>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68325" name="文本框 568324"/>
          <p:cNvSpPr txBox="1"/>
          <p:nvPr/>
        </p:nvSpPr>
        <p:spPr>
          <a:xfrm>
            <a:off x="457200" y="2209800"/>
            <a:ext cx="8229600" cy="2838450"/>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掌握黑天鹅效应的基本内涵。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理解平均斯坦和极端斯坦的含义和区别。</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了解黑天鹅效应的行为表现。</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了解投资决策中的黑天鹅效应。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68323">
                                            <p:txEl>
                                              <p:charRg st="0" end="16"/>
                                            </p:txEl>
                                          </p:spTgt>
                                        </p:tgtEl>
                                        <p:attrNameLst>
                                          <p:attrName>style.visibility</p:attrName>
                                        </p:attrNameLst>
                                      </p:cBhvr>
                                      <p:to>
                                        <p:strVal val="visible"/>
                                      </p:to>
                                    </p:set>
                                    <p:anim calcmode="lin" valueType="num">
                                      <p:cBhvr additive="base">
                                        <p:cTn id="7" dur="500" fill="hold"/>
                                        <p:tgtEl>
                                          <p:spTgt spid="568323">
                                            <p:txEl>
                                              <p:charRg st="0" end="1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8323">
                                            <p:txEl>
                                              <p:charRg st="0" end="16"/>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68324"/>
                                        </p:tgtEl>
                                        <p:attrNameLst>
                                          <p:attrName>style.visibility</p:attrName>
                                        </p:attrNameLst>
                                      </p:cBhvr>
                                      <p:to>
                                        <p:strVal val="visible"/>
                                      </p:to>
                                    </p:set>
                                    <p:animEffect transition="in" filter="diamond(in)">
                                      <p:cBhvr>
                                        <p:cTn id="12" dur="2000"/>
                                        <p:tgtEl>
                                          <p:spTgt spid="568324"/>
                                        </p:tgtEl>
                                      </p:cBhvr>
                                    </p:animEffect>
                                  </p:childTnLst>
                                </p:cTn>
                              </p:par>
                            </p:childTnLst>
                          </p:cTn>
                        </p:par>
                        <p:par>
                          <p:cTn id="13" fill="hold">
                            <p:stCondLst>
                              <p:cond delay="2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68325"/>
                                        </p:tgtEl>
                                        <p:attrNameLst>
                                          <p:attrName>style.visibility</p:attrName>
                                        </p:attrNameLst>
                                      </p:cBhvr>
                                      <p:to>
                                        <p:strVal val="visible"/>
                                      </p:to>
                                    </p:set>
                                    <p:anim calcmode="lin" valueType="num">
                                      <p:cBhvr>
                                        <p:cTn id="16" dur="500" fill="hold"/>
                                        <p:tgtEl>
                                          <p:spTgt spid="568325"/>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68325"/>
                                        </p:tgtEl>
                                        <p:attrNameLst>
                                          <p:attrName>ppt_y</p:attrName>
                                        </p:attrNameLst>
                                      </p:cBhvr>
                                      <p:tavLst>
                                        <p:tav tm="0">
                                          <p:val>
                                            <p:strVal val="#ppt_y"/>
                                          </p:val>
                                        </p:tav>
                                        <p:tav tm="100000">
                                          <p:val>
                                            <p:strVal val="#ppt_y"/>
                                          </p:val>
                                        </p:tav>
                                      </p:tavLst>
                                    </p:anim>
                                    <p:anim calcmode="lin" valueType="num">
                                      <p:cBhvr>
                                        <p:cTn id="18" dur="500" fill="hold"/>
                                        <p:tgtEl>
                                          <p:spTgt spid="568325"/>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68325"/>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68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24" grpId="0"/>
      <p:bldP spid="568325" grpId="0"/>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9346" name="文本框 569345"/>
          <p:cNvSpPr txBox="1"/>
          <p:nvPr/>
        </p:nvSpPr>
        <p:spPr>
          <a:xfrm>
            <a:off x="457200" y="304800"/>
            <a:ext cx="8286750" cy="6121400"/>
          </a:xfrm>
          <a:prstGeom prst="rect">
            <a:avLst/>
          </a:prstGeom>
          <a:noFill/>
          <a:ln w="9525">
            <a:noFill/>
          </a:ln>
        </p:spPr>
        <p:txBody>
          <a:bodyPr>
            <a:spAutoFit/>
          </a:bodyPr>
          <a:p>
            <a:pPr marL="342900" indent="-342900"/>
            <a:r>
              <a:rPr lang="en-US" altLang="zh-CN" b="1" dirty="0">
                <a:effectLst>
                  <a:outerShdw blurRad="38100" dist="38100" dir="2700000">
                    <a:srgbClr val="000000"/>
                  </a:outerShdw>
                </a:effectLst>
              </a:rPr>
              <a:t>              </a:t>
            </a:r>
            <a:r>
              <a:rPr lang="zh-CN" altLang="zh-CN" sz="4400" b="1" dirty="0">
                <a:solidFill>
                  <a:srgbClr val="FFFF00"/>
                </a:solidFill>
                <a:effectLst>
                  <a:outerShdw blurRad="38100" dist="38100" dir="2700000">
                    <a:srgbClr val="000000"/>
                  </a:outerShdw>
                </a:effectLst>
                <a:latin typeface="宋体" panose="02010600030101010101" pitchFamily="2" charset="-122"/>
              </a:rPr>
              <a:t>中国人常说，天下乌鸦一般黑。其实，在印度就有白乌鸦。早在</a:t>
            </a:r>
            <a:r>
              <a:rPr lang="en-US" altLang="zh-CN" sz="4400" b="1">
                <a:solidFill>
                  <a:srgbClr val="FFFF00"/>
                </a:solidFill>
                <a:effectLst>
                  <a:outerShdw blurRad="38100" dist="38100" dir="2700000">
                    <a:srgbClr val="000000"/>
                  </a:outerShdw>
                </a:effectLst>
                <a:latin typeface="宋体" panose="02010600030101010101" pitchFamily="2" charset="-122"/>
              </a:rPr>
              <a:t>17</a:t>
            </a:r>
            <a:r>
              <a:rPr lang="zh-CN" altLang="en-US" sz="4400" b="1" dirty="0">
                <a:solidFill>
                  <a:srgbClr val="FFFF00"/>
                </a:solidFill>
                <a:effectLst>
                  <a:outerShdw blurRad="38100" dist="38100" dir="2700000">
                    <a:srgbClr val="000000"/>
                  </a:outerShdw>
                </a:effectLst>
                <a:latin typeface="宋体" panose="02010600030101010101" pitchFamily="2" charset="-122"/>
              </a:rPr>
              <a:t>世纪，当第一只黑天鹅在澳洲被发现以前，欧洲人同样认为，所有的天鹅都是白色的。但只要出现了一只黑天鹅，这就足以证明你之前的观念都是错的，从而颠覆了之前的一切判断与结论</a:t>
            </a:r>
            <a:r>
              <a:rPr lang="en-US" altLang="zh-CN" sz="4400" b="1">
                <a:solidFill>
                  <a:srgbClr val="FFFF00"/>
                </a:solidFill>
                <a:effectLst>
                  <a:outerShdw blurRad="38100" dist="38100" dir="2700000">
                    <a:srgbClr val="000000"/>
                  </a:outerShdw>
                </a:effectLst>
                <a:latin typeface="宋体" panose="02010600030101010101" pitchFamily="2" charset="-122"/>
              </a:rPr>
              <a:t>……</a:t>
            </a:r>
            <a:endParaRPr lang="en-US" altLang="zh-CN" sz="44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69346"/>
                                        </p:tgtEl>
                                        <p:attrNameLst>
                                          <p:attrName>style.visibility</p:attrName>
                                        </p:attrNameLst>
                                      </p:cBhvr>
                                      <p:to>
                                        <p:strVal val="visible"/>
                                      </p:to>
                                    </p:set>
                                    <p:anim calcmode="discrete" valueType="clr">
                                      <p:cBhvr override="childStyle">
                                        <p:cTn id="7" dur="80"/>
                                        <p:tgtEl>
                                          <p:spTgt spid="56934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69346"/>
                                        </p:tgtEl>
                                        <p:attrNameLst>
                                          <p:attrName>fillcolor</p:attrName>
                                        </p:attrNameLst>
                                      </p:cBhvr>
                                      <p:tavLst>
                                        <p:tav tm="0">
                                          <p:val>
                                            <p:clrVal>
                                              <a:schemeClr val="accent2"/>
                                            </p:clrVal>
                                          </p:val>
                                        </p:tav>
                                        <p:tav tm="50000">
                                          <p:val>
                                            <p:clrVal>
                                              <a:schemeClr val="hlink"/>
                                            </p:clrVal>
                                          </p:val>
                                        </p:tav>
                                      </p:tavLst>
                                    </p:anim>
                                    <p:set>
                                      <p:cBhvr>
                                        <p:cTn id="9" dur="80"/>
                                        <p:tgtEl>
                                          <p:spTgt spid="56934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9346" grpId="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0370" name="文本框 570369"/>
          <p:cNvSpPr txBox="1"/>
          <p:nvPr/>
        </p:nvSpPr>
        <p:spPr>
          <a:xfrm>
            <a:off x="381000" y="381000"/>
            <a:ext cx="8382000" cy="6188075"/>
          </a:xfrm>
          <a:prstGeom prst="rect">
            <a:avLst/>
          </a:prstGeom>
          <a:noFill/>
          <a:ln w="9525">
            <a:noFill/>
          </a:ln>
        </p:spPr>
        <p:txBody>
          <a:bodyPr>
            <a:spAutoFit/>
          </a:bodyPr>
          <a:p>
            <a:pPr algn="ctr"/>
            <a:r>
              <a:rPr lang="zh-CN" altLang="en-US" sz="4000" b="1" dirty="0">
                <a:solidFill>
                  <a:srgbClr val="FFFF00"/>
                </a:solidFill>
                <a:effectLst>
                  <a:outerShdw blurRad="38100" dist="38100" dir="2700000">
                    <a:srgbClr val="000000"/>
                  </a:outerShdw>
                </a:effectLst>
                <a:latin typeface="宋体" panose="02010600030101010101" pitchFamily="2" charset="-122"/>
              </a:rPr>
              <a:t>第一节 黑天鹅效应的行为分析</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一、黑天鹅效应的基本内涵</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    所谓“黑天鹅”是指看似极不可能发生，但实际又发生的事件。即指不可预测的重大事件。它鲜有发生，但一旦出现，就具有很大的影响力。</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二、黑天鹅效应的理论分析</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    在对待一般问题时，人类的心智模式会犯以下三个错误，我们称之为“三重迷雾”。分别是：</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70370">
                                            <p:txEl>
                                              <p:charRg st="0" end="15"/>
                                            </p:txEl>
                                          </p:spTgt>
                                        </p:tgtEl>
                                        <p:attrNameLst>
                                          <p:attrName>style.visibility</p:attrName>
                                        </p:attrNameLst>
                                      </p:cBhvr>
                                      <p:to>
                                        <p:strVal val="visible"/>
                                      </p:to>
                                    </p:set>
                                    <p:anim calcmode="lin" valueType="num">
                                      <p:cBhvr additive="base">
                                        <p:cTn id="7" dur="500" fill="hold"/>
                                        <p:tgtEl>
                                          <p:spTgt spid="570370">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0370">
                                            <p:txEl>
                                              <p:charRg st="0" end="1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70370">
                                            <p:txEl>
                                              <p:charRg st="15" end="28"/>
                                            </p:txEl>
                                          </p:spTgt>
                                        </p:tgtEl>
                                        <p:attrNameLst>
                                          <p:attrName>style.visibility</p:attrName>
                                        </p:attrNameLst>
                                      </p:cBhvr>
                                      <p:to>
                                        <p:strVal val="visible"/>
                                      </p:to>
                                    </p:set>
                                    <p:anim calcmode="lin" valueType="num">
                                      <p:cBhvr additive="base">
                                        <p:cTn id="12" dur="500" fill="hold"/>
                                        <p:tgtEl>
                                          <p:spTgt spid="570370">
                                            <p:txEl>
                                              <p:charRg st="15" end="28"/>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70370">
                                            <p:txEl>
                                              <p:charRg st="15" end="28"/>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70370">
                                            <p:txEl>
                                              <p:charRg st="28" end="95"/>
                                            </p:txEl>
                                          </p:spTgt>
                                        </p:tgtEl>
                                        <p:attrNameLst>
                                          <p:attrName>style.visibility</p:attrName>
                                        </p:attrNameLst>
                                      </p:cBhvr>
                                      <p:to>
                                        <p:strVal val="visible"/>
                                      </p:to>
                                    </p:set>
                                    <p:anim calcmode="lin" valueType="num">
                                      <p:cBhvr additive="base">
                                        <p:cTn id="17" dur="500" fill="hold"/>
                                        <p:tgtEl>
                                          <p:spTgt spid="570370">
                                            <p:txEl>
                                              <p:charRg st="28" end="9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70370">
                                            <p:txEl>
                                              <p:charRg st="28" end="95"/>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70370">
                                            <p:txEl>
                                              <p:charRg st="95" end="108"/>
                                            </p:txEl>
                                          </p:spTgt>
                                        </p:tgtEl>
                                        <p:attrNameLst>
                                          <p:attrName>style.visibility</p:attrName>
                                        </p:attrNameLst>
                                      </p:cBhvr>
                                      <p:to>
                                        <p:strVal val="visible"/>
                                      </p:to>
                                    </p:set>
                                    <p:anim calcmode="lin" valueType="num">
                                      <p:cBhvr additive="base">
                                        <p:cTn id="22" dur="500" fill="hold"/>
                                        <p:tgtEl>
                                          <p:spTgt spid="570370">
                                            <p:txEl>
                                              <p:charRg st="95" end="10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70370">
                                            <p:txEl>
                                              <p:charRg st="95" end="108"/>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70370">
                                            <p:txEl>
                                              <p:charRg st="108" end="154"/>
                                            </p:txEl>
                                          </p:spTgt>
                                        </p:tgtEl>
                                        <p:attrNameLst>
                                          <p:attrName>style.visibility</p:attrName>
                                        </p:attrNameLst>
                                      </p:cBhvr>
                                      <p:to>
                                        <p:strVal val="visible"/>
                                      </p:to>
                                    </p:set>
                                    <p:anim calcmode="lin" valueType="num">
                                      <p:cBhvr additive="base">
                                        <p:cTn id="27" dur="500" fill="hold"/>
                                        <p:tgtEl>
                                          <p:spTgt spid="570370">
                                            <p:txEl>
                                              <p:charRg st="108" end="15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70370">
                                            <p:txEl>
                                              <p:charRg st="108" end="15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1394" name="文本框 571393"/>
          <p:cNvSpPr txBox="1"/>
          <p:nvPr/>
        </p:nvSpPr>
        <p:spPr>
          <a:xfrm>
            <a:off x="304800" y="381000"/>
            <a:ext cx="8534400" cy="6134100"/>
          </a:xfrm>
          <a:prstGeom prst="rect">
            <a:avLst/>
          </a:prstGeom>
          <a:noFill/>
          <a:ln w="9525">
            <a:noFill/>
          </a:ln>
        </p:spPr>
        <p:txBody>
          <a:bodyPr>
            <a:spAutoFit/>
          </a:bodyPr>
          <a:p>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、假象的理解，也就是人们都以为自己知道复杂的（或更具随机性）世界中正在发生什么，哪怕它已经超出了他们认知的范围。</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、反省的偏差，也就是我们往往喜欢在事后评价事物，而事前我们经常毫无准备，盲目自信。</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3</a:t>
            </a:r>
            <a:r>
              <a:rPr lang="zh-CN" altLang="en-US" sz="3600" b="1" dirty="0">
                <a:solidFill>
                  <a:srgbClr val="FFFF00"/>
                </a:solidFill>
                <a:effectLst>
                  <a:outerShdw blurRad="38100" dist="38100" dir="2700000">
                    <a:srgbClr val="000000"/>
                  </a:outerShdw>
                </a:effectLst>
                <a:latin typeface="宋体" panose="02010600030101010101" pitchFamily="2" charset="-122"/>
              </a:rPr>
              <a:t>、高估事实性信息的价值，我们一直把时间花在讨论琐碎的事情上，只关注已知和重复发生的事物，而忽视了那些看似不太可能发生的事。</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71394"/>
                                        </p:tgtEl>
                                        <p:attrNameLst>
                                          <p:attrName>style.visibility</p:attrName>
                                        </p:attrNameLst>
                                      </p:cBhvr>
                                      <p:to>
                                        <p:strVal val="visible"/>
                                      </p:to>
                                    </p:set>
                                    <p:anim calcmode="lin" valueType="num">
                                      <p:cBhvr>
                                        <p:cTn id="7" dur="500" fill="hold"/>
                                        <p:tgtEl>
                                          <p:spTgt spid="57139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71394"/>
                                        </p:tgtEl>
                                        <p:attrNameLst>
                                          <p:attrName>ppt_y</p:attrName>
                                        </p:attrNameLst>
                                      </p:cBhvr>
                                      <p:tavLst>
                                        <p:tav tm="0">
                                          <p:val>
                                            <p:strVal val="#ppt_y"/>
                                          </p:val>
                                        </p:tav>
                                        <p:tav tm="100000">
                                          <p:val>
                                            <p:strVal val="#ppt_y"/>
                                          </p:val>
                                        </p:tav>
                                      </p:tavLst>
                                    </p:anim>
                                    <p:anim calcmode="lin" valueType="num">
                                      <p:cBhvr>
                                        <p:cTn id="9" dur="500" fill="hold"/>
                                        <p:tgtEl>
                                          <p:spTgt spid="57139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7139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71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4"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2418" name="文本框 572417"/>
          <p:cNvSpPr txBox="1"/>
          <p:nvPr/>
        </p:nvSpPr>
        <p:spPr>
          <a:xfrm>
            <a:off x="228600" y="228600"/>
            <a:ext cx="8686800" cy="6683375"/>
          </a:xfrm>
          <a:prstGeom prst="rect">
            <a:avLst/>
          </a:prstGeom>
          <a:noFill/>
          <a:ln w="9525">
            <a:noFill/>
          </a:ln>
        </p:spPr>
        <p:txBody>
          <a:bodyPr>
            <a:spAutoFit/>
          </a:bodyPr>
          <a:p>
            <a:pPr marL="342900" indent="-342900"/>
            <a:r>
              <a:rPr lang="zh-CN" altLang="en-US" sz="3600" b="1" dirty="0">
                <a:solidFill>
                  <a:srgbClr val="FFFF00"/>
                </a:solidFill>
                <a:effectLst>
                  <a:outerShdw blurRad="38100" dist="38100" dir="2700000">
                    <a:srgbClr val="000000"/>
                  </a:outerShdw>
                </a:effectLst>
                <a:latin typeface="宋体" panose="02010600030101010101" pitchFamily="2" charset="-122"/>
              </a:rPr>
              <a:t>三、黑天鹅效应的行为表现</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600" b="1" dirty="0">
                <a:solidFill>
                  <a:srgbClr val="FFFF00"/>
                </a:solidFill>
                <a:effectLst>
                  <a:outerShdw blurRad="38100" dist="38100" dir="2700000">
                    <a:srgbClr val="000000"/>
                  </a:outerShdw>
                </a:effectLst>
                <a:latin typeface="宋体" panose="02010600030101010101" pitchFamily="2" charset="-122"/>
              </a:rPr>
              <a:t>    一般来说，大型企业会依赖企业危机管理（</a:t>
            </a:r>
            <a:r>
              <a:rPr lang="en-US" altLang="zh-CN" sz="3600" b="1">
                <a:solidFill>
                  <a:srgbClr val="FFFF00"/>
                </a:solidFill>
                <a:effectLst>
                  <a:outerShdw blurRad="38100" dist="38100" dir="2700000">
                    <a:srgbClr val="000000"/>
                  </a:outerShdw>
                </a:effectLst>
                <a:latin typeface="宋体" panose="02010600030101010101" pitchFamily="2" charset="-122"/>
              </a:rPr>
              <a:t>ERM</a:t>
            </a:r>
            <a:r>
              <a:rPr lang="zh-CN" altLang="en-US" sz="3600" b="1" dirty="0">
                <a:solidFill>
                  <a:srgbClr val="FFFF00"/>
                </a:solidFill>
                <a:effectLst>
                  <a:outerShdw blurRad="38100" dist="38100" dir="2700000">
                    <a:srgbClr val="000000"/>
                  </a:outerShdw>
                </a:effectLst>
                <a:latin typeface="宋体" panose="02010600030101010101" pitchFamily="2" charset="-122"/>
              </a:rPr>
              <a:t>）部门来识别潜在的商业灾难，列举可能发生的后果，制定出缓解方案和预防措施降低危机发生的几率。经过过去几十年当中一系列严重的灾难事件的冲击，从</a:t>
            </a:r>
            <a:r>
              <a:rPr lang="en-US" altLang="zh-CN" sz="3600" b="1">
                <a:solidFill>
                  <a:srgbClr val="FFFF00"/>
                </a:solidFill>
                <a:effectLst>
                  <a:outerShdw blurRad="38100" dist="38100" dir="2700000">
                    <a:srgbClr val="000000"/>
                  </a:outerShdw>
                </a:effectLst>
                <a:latin typeface="宋体" panose="02010600030101010101" pitchFamily="2" charset="-122"/>
              </a:rPr>
              <a:t>2001</a:t>
            </a:r>
            <a:r>
              <a:rPr lang="zh-CN" altLang="en-US" sz="3600" b="1" dirty="0">
                <a:solidFill>
                  <a:srgbClr val="FFFF00"/>
                </a:solidFill>
                <a:effectLst>
                  <a:outerShdw blurRad="38100" dist="38100" dir="2700000">
                    <a:srgbClr val="000000"/>
                  </a:outerShdw>
                </a:effectLst>
                <a:latin typeface="宋体" panose="02010600030101010101" pitchFamily="2" charset="-122"/>
              </a:rPr>
              <a:t>年的“</a:t>
            </a:r>
            <a:r>
              <a:rPr lang="en-US" altLang="zh-CN" sz="3600" b="1">
                <a:solidFill>
                  <a:srgbClr val="FFFF00"/>
                </a:solidFill>
                <a:effectLst>
                  <a:outerShdw blurRad="38100" dist="38100" dir="2700000">
                    <a:srgbClr val="000000"/>
                  </a:outerShdw>
                </a:effectLst>
                <a:latin typeface="宋体" panose="02010600030101010101" pitchFamily="2" charset="-122"/>
              </a:rPr>
              <a:t>9·11”</a:t>
            </a:r>
            <a:r>
              <a:rPr lang="zh-CN" altLang="en-US" sz="3600" b="1" dirty="0">
                <a:solidFill>
                  <a:srgbClr val="FFFF00"/>
                </a:solidFill>
                <a:effectLst>
                  <a:outerShdw blurRad="38100" dist="38100" dir="2700000">
                    <a:srgbClr val="000000"/>
                  </a:outerShdw>
                </a:effectLst>
                <a:latin typeface="宋体" panose="02010600030101010101" pitchFamily="2" charset="-122"/>
              </a:rPr>
              <a:t>事件开始，大多数企业的</a:t>
            </a:r>
            <a:r>
              <a:rPr lang="en-US" altLang="zh-CN" sz="3600" b="1">
                <a:solidFill>
                  <a:srgbClr val="FFFF00"/>
                </a:solidFill>
                <a:effectLst>
                  <a:outerShdw blurRad="38100" dist="38100" dir="2700000">
                    <a:srgbClr val="000000"/>
                  </a:outerShdw>
                </a:effectLst>
                <a:latin typeface="宋体" panose="02010600030101010101" pitchFamily="2" charset="-122"/>
              </a:rPr>
              <a:t>ERM</a:t>
            </a:r>
            <a:r>
              <a:rPr lang="zh-CN" altLang="en-US" sz="3600" b="1" dirty="0">
                <a:solidFill>
                  <a:srgbClr val="FFFF00"/>
                </a:solidFill>
                <a:effectLst>
                  <a:outerShdw blurRad="38100" dist="38100" dir="2700000">
                    <a:srgbClr val="000000"/>
                  </a:outerShdw>
                </a:effectLst>
                <a:latin typeface="宋体" panose="02010600030101010101" pitchFamily="2" charset="-122"/>
              </a:rPr>
              <a:t>部门都充实了员工，他们努力工作，以保护自己的公司免受战略、运营、财务等各种风险的冲击。由此，</a:t>
            </a:r>
            <a:r>
              <a:rPr lang="en-US" altLang="zh-CN" sz="3600" b="1">
                <a:solidFill>
                  <a:srgbClr val="FFFF00"/>
                </a:solidFill>
                <a:effectLst>
                  <a:outerShdw blurRad="38100" dist="38100" dir="2700000">
                    <a:srgbClr val="000000"/>
                  </a:outerShdw>
                </a:effectLst>
                <a:latin typeface="宋体" panose="02010600030101010101" pitchFamily="2" charset="-122"/>
              </a:rPr>
              <a:t>ERM</a:t>
            </a:r>
            <a:r>
              <a:rPr lang="zh-CN" altLang="en-US" sz="3600" b="1" dirty="0">
                <a:solidFill>
                  <a:srgbClr val="FFFF00"/>
                </a:solidFill>
                <a:effectLst>
                  <a:outerShdw blurRad="38100" dist="38100" dir="2700000">
                    <a:srgbClr val="000000"/>
                  </a:outerShdw>
                </a:effectLst>
                <a:latin typeface="宋体" panose="02010600030101010101" pitchFamily="2" charset="-122"/>
              </a:rPr>
              <a:t>成为多数大型企业中不可或缺的全球性职能部门。</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72418">
                                            <p:txEl>
                                              <p:charRg st="0" end="13"/>
                                            </p:txEl>
                                          </p:spTgt>
                                        </p:tgtEl>
                                        <p:attrNameLst>
                                          <p:attrName>style.visibility</p:attrName>
                                        </p:attrNameLst>
                                      </p:cBhvr>
                                      <p:to>
                                        <p:strVal val="visible"/>
                                      </p:to>
                                    </p:set>
                                    <p:animEffect transition="in" filter="checkerboard(across)">
                                      <p:cBhvr>
                                        <p:cTn id="7" dur="500"/>
                                        <p:tgtEl>
                                          <p:spTgt spid="572418">
                                            <p:txEl>
                                              <p:charRg st="0" end="13"/>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572418">
                                            <p:txEl>
                                              <p:charRg st="13" end="207"/>
                                            </p:txEl>
                                          </p:spTgt>
                                        </p:tgtEl>
                                        <p:attrNameLst>
                                          <p:attrName>style.visibility</p:attrName>
                                        </p:attrNameLst>
                                      </p:cBhvr>
                                      <p:to>
                                        <p:strVal val="visible"/>
                                      </p:to>
                                    </p:set>
                                    <p:animEffect transition="in" filter="checkerboard(across)">
                                      <p:cBhvr>
                                        <p:cTn id="11" dur="500"/>
                                        <p:tgtEl>
                                          <p:spTgt spid="572418">
                                            <p:txEl>
                                              <p:charRg st="13" end="20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42" name="文本框 573441"/>
          <p:cNvSpPr txBox="1"/>
          <p:nvPr/>
        </p:nvSpPr>
        <p:spPr>
          <a:xfrm>
            <a:off x="304800" y="381000"/>
            <a:ext cx="8534400" cy="5940425"/>
          </a:xfrm>
          <a:prstGeom prst="rect">
            <a:avLst/>
          </a:prstGeom>
          <a:noFill/>
          <a:ln w="9525">
            <a:noFill/>
          </a:ln>
        </p:spPr>
        <p:txBody>
          <a:bodyPr>
            <a:spAutoFit/>
          </a:bodyPr>
          <a:p>
            <a:pPr marL="342900" indent="-342900" algn="ctr"/>
            <a:r>
              <a:rPr lang="zh-CN" altLang="en-US" sz="3200" b="1" dirty="0">
                <a:solidFill>
                  <a:srgbClr val="FFFF00"/>
                </a:solidFill>
                <a:effectLst>
                  <a:outerShdw blurRad="38100" dist="38100" dir="2700000">
                    <a:srgbClr val="000000"/>
                  </a:outerShdw>
                </a:effectLst>
                <a:latin typeface="宋体" panose="02010600030101010101" pitchFamily="2" charset="-122"/>
              </a:rPr>
              <a:t>第二节  投资决策中的黑天鹅效应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一、狙击“黑天鹅”策略</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    “黑天鹅”是一个比喻，指的是不可预测的重大稀有事件，它在意料之外却又改变一切。“黑天鹅”事件有两类，一类是负面的黑天鹅，如恐怖主义、金融危机、欧债危机、地震、海啸等，这些事情事先不可预料，事后追溯起来却似乎有迹可循。这些事件重大稀有，过程短暂却影响深远。对于负面黑天鹅，人们要尽量避开。还有一类是正面的黑天鹅，需要积极捕捉。比如，技术革命、金融创新，或是找到了治愈癌症的好方法等</a:t>
            </a:r>
            <a:r>
              <a:rPr lang="en-US" altLang="zh-CN" sz="3200" b="1">
                <a:solidFill>
                  <a:srgbClr val="FFFF00"/>
                </a:solidFill>
                <a:effectLst>
                  <a:outerShdw blurRad="38100" dist="38100" dir="2700000">
                    <a:srgbClr val="000000"/>
                  </a:outerShdw>
                </a:effectLst>
                <a:latin typeface="宋体" panose="02010600030101010101" pitchFamily="2" charset="-122"/>
              </a:rPr>
              <a:t>……</a:t>
            </a:r>
            <a:endParaRPr lang="en-US" altLang="zh-CN" sz="32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73442"/>
                                        </p:tgtEl>
                                        <p:attrNameLst>
                                          <p:attrName>style.visibility</p:attrName>
                                        </p:attrNameLst>
                                      </p:cBhvr>
                                      <p:to>
                                        <p:strVal val="visible"/>
                                      </p:to>
                                    </p:set>
                                    <p:anim calcmode="lin" valueType="num">
                                      <p:cBhvr additive="base">
                                        <p:cTn id="7" dur="500" fill="hold"/>
                                        <p:tgtEl>
                                          <p:spTgt spid="573442"/>
                                        </p:tgtEl>
                                        <p:attrNameLst>
                                          <p:attrName>ppt_x</p:attrName>
                                        </p:attrNameLst>
                                      </p:cBhvr>
                                      <p:tavLst>
                                        <p:tav tm="0">
                                          <p:val>
                                            <p:strVal val="#ppt_x"/>
                                          </p:val>
                                        </p:tav>
                                        <p:tav tm="100000">
                                          <p:val>
                                            <p:strVal val="#ppt_x"/>
                                          </p:val>
                                        </p:tav>
                                      </p:tavLst>
                                    </p:anim>
                                    <p:anim calcmode="lin" valueType="num">
                                      <p:cBhvr additive="base">
                                        <p:cTn id="8" dur="500" fill="hold"/>
                                        <p:tgtEl>
                                          <p:spTgt spid="5734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42" grpId="0"/>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4466" name="文本框 574465"/>
          <p:cNvSpPr txBox="1"/>
          <p:nvPr/>
        </p:nvSpPr>
        <p:spPr>
          <a:xfrm>
            <a:off x="228600" y="533400"/>
            <a:ext cx="8686800" cy="5584825"/>
          </a:xfrm>
          <a:prstGeom prst="rect">
            <a:avLst/>
          </a:prstGeom>
          <a:noFill/>
          <a:ln w="9525">
            <a:noFill/>
          </a:ln>
        </p:spPr>
        <p:txBody>
          <a:bodyPr>
            <a:spAutoFit/>
          </a:bodyPr>
          <a:p>
            <a:pPr marL="457200" indent="-457200"/>
            <a:r>
              <a:rPr lang="zh-CN" altLang="en-US" sz="3600" b="1" dirty="0">
                <a:solidFill>
                  <a:srgbClr val="FFFF00"/>
                </a:solidFill>
                <a:effectLst>
                  <a:outerShdw blurRad="38100" dist="38100" dir="2700000">
                    <a:srgbClr val="000000"/>
                  </a:outerShdw>
                </a:effectLst>
              </a:rPr>
              <a:t>二、股票市场中的黑天鹅</a:t>
            </a:r>
            <a:endParaRPr lang="zh-CN" altLang="en-US" sz="3600" b="1" dirty="0">
              <a:solidFill>
                <a:srgbClr val="FFFF00"/>
              </a:solidFill>
              <a:effectLst>
                <a:outerShdw blurRad="38100" dist="38100" dir="2700000">
                  <a:srgbClr val="000000"/>
                </a:outerShdw>
              </a:effectLst>
            </a:endParaRPr>
          </a:p>
          <a:p>
            <a:pPr marL="457200" indent="-457200"/>
            <a:r>
              <a:rPr lang="zh-CN" altLang="en-US" sz="3600" b="1" dirty="0">
                <a:solidFill>
                  <a:srgbClr val="FFFF00"/>
                </a:solidFill>
                <a:effectLst>
                  <a:outerShdw blurRad="38100" dist="38100" dir="2700000">
                    <a:srgbClr val="000000"/>
                  </a:outerShdw>
                </a:effectLst>
              </a:rPr>
              <a:t>       著名作家路遥在</a:t>
            </a:r>
            <a:r>
              <a:rPr lang="en-US" altLang="zh-CN" sz="3600" b="1">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人生</a:t>
            </a:r>
            <a:r>
              <a:rPr lang="en-US" altLang="zh-CN" sz="3600" b="1">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开篇引用柳青的一句名言：“人生的道路虽然漫长，但紧要处常常只有几步，特别是当人年轻的时候。没有一个人的生活道路是笔直的、没有岔道的。有些岔道口，譬如事业上的岔道口、个人生活的岔道口，你走错一步，可以影响人生的一个时期，也可以影响一生。”其实，在投资中又何尝不是如此呢？</a:t>
            </a:r>
            <a:r>
              <a:rPr lang="en-US" altLang="zh-CN" sz="3600" b="1">
                <a:solidFill>
                  <a:srgbClr val="FFFF00"/>
                </a:solidFill>
                <a:effectLst>
                  <a:outerShdw blurRad="38100" dist="38100" dir="2700000">
                    <a:srgbClr val="000000"/>
                  </a:outerShdw>
                </a:effectLst>
                <a:latin typeface="宋体" panose="02010600030101010101" pitchFamily="2" charset="-122"/>
              </a:rPr>
              <a:t>……</a:t>
            </a:r>
            <a:endParaRPr lang="en-US" altLang="zh-CN" sz="3600" b="1">
              <a:solidFill>
                <a:srgbClr val="FFFF00"/>
              </a:solidFill>
              <a:effectLst>
                <a:outerShdw blurRad="38100" dist="38100" dir="2700000">
                  <a:srgbClr val="000000"/>
                </a:outerShdw>
              </a:effectLst>
            </a:endParaRPr>
          </a:p>
        </p:txBody>
      </p:sp>
      <p:sp>
        <p:nvSpPr>
          <p:cNvPr id="574467" name="文本框 574466"/>
          <p:cNvSpPr txBox="1"/>
          <p:nvPr/>
        </p:nvSpPr>
        <p:spPr>
          <a:xfrm>
            <a:off x="323850" y="1943100"/>
            <a:ext cx="311150" cy="701675"/>
          </a:xfrm>
          <a:prstGeom prst="rect">
            <a:avLst/>
          </a:prstGeom>
          <a:noFill/>
          <a:ln w="9525">
            <a:noFill/>
          </a:ln>
        </p:spPr>
        <p:txBody>
          <a:bodyPr wrap="none" anchor="t" anchorCtr="0">
            <a:spAutoFit/>
          </a:bodyPr>
          <a:p>
            <a:pPr eaLnBrk="1" hangingPunct="1"/>
            <a:r>
              <a:rPr lang="en-US" altLang="zh-CN" sz="4000" b="1" dirty="0">
                <a:solidFill>
                  <a:srgbClr val="FFFF00"/>
                </a:solidFill>
                <a:latin typeface="Garamond" panose="02020404030301010803" pitchFamily="18" charset="0"/>
              </a:rPr>
              <a:t> </a:t>
            </a:r>
            <a:endParaRPr lang="en-US" altLang="zh-CN" sz="4000" b="1" dirty="0">
              <a:solidFill>
                <a:srgbClr val="FFFF00"/>
              </a:solidFill>
              <a:latin typeface="Garamond" panose="02020404030301010803" pitchFamily="18" charset="0"/>
            </a:endParaRPr>
          </a:p>
        </p:txBody>
      </p:sp>
      <p:sp>
        <p:nvSpPr>
          <p:cNvPr id="574468" name="文本框 574467"/>
          <p:cNvSpPr txBox="1"/>
          <p:nvPr/>
        </p:nvSpPr>
        <p:spPr>
          <a:xfrm>
            <a:off x="323850" y="2736850"/>
            <a:ext cx="1098550" cy="641350"/>
          </a:xfrm>
          <a:prstGeom prst="rect">
            <a:avLst/>
          </a:prstGeom>
          <a:noFill/>
          <a:ln w="9525">
            <a:noFill/>
          </a:ln>
        </p:spPr>
        <p:txBody>
          <a:bodyPr wrap="none" anchor="t" anchorCtr="0">
            <a:spAutoFit/>
          </a:bodyPr>
          <a:p>
            <a:pPr eaLnBrk="1" hangingPunct="1"/>
            <a:r>
              <a:rPr lang="en-US" altLang="zh-CN" sz="3600" dirty="0">
                <a:latin typeface="Garamond" panose="02020404030301010803" pitchFamily="18" charset="0"/>
              </a:rPr>
              <a:t>        </a:t>
            </a:r>
            <a:endParaRPr lang="en-US" altLang="zh-CN"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74466"/>
                                        </p:tgtEl>
                                        <p:attrNameLst>
                                          <p:attrName>style.visibility</p:attrName>
                                        </p:attrNameLst>
                                      </p:cBhvr>
                                      <p:to>
                                        <p:strVal val="visible"/>
                                      </p:to>
                                    </p:set>
                                    <p:anim calcmode="lin" valueType="num">
                                      <p:cBhvr additive="base">
                                        <p:cTn id="7" dur="500" fill="hold"/>
                                        <p:tgtEl>
                                          <p:spTgt spid="574466"/>
                                        </p:tgtEl>
                                        <p:attrNameLst>
                                          <p:attrName>ppt_x</p:attrName>
                                        </p:attrNameLst>
                                      </p:cBhvr>
                                      <p:tavLst>
                                        <p:tav tm="0">
                                          <p:val>
                                            <p:strVal val="#ppt_x"/>
                                          </p:val>
                                        </p:tav>
                                        <p:tav tm="100000">
                                          <p:val>
                                            <p:strVal val="#ppt_x"/>
                                          </p:val>
                                        </p:tav>
                                      </p:tavLst>
                                    </p:anim>
                                    <p:anim calcmode="lin" valueType="num">
                                      <p:cBhvr additive="base">
                                        <p:cTn id="8" dur="500" fill="hold"/>
                                        <p:tgtEl>
                                          <p:spTgt spid="57446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574467"/>
                                        </p:tgtEl>
                                        <p:attrNameLst>
                                          <p:attrName>style.visibility</p:attrName>
                                        </p:attrNameLst>
                                      </p:cBhvr>
                                      <p:to>
                                        <p:strVal val="visible"/>
                                      </p:to>
                                    </p:set>
                                    <p:animEffect transition="in" filter="checkerboard(across)">
                                      <p:cBhvr>
                                        <p:cTn id="12" dur="500"/>
                                        <p:tgtEl>
                                          <p:spTgt spid="574467"/>
                                        </p:tgtEl>
                                      </p:cBhvr>
                                    </p:animEffect>
                                  </p:childTnLst>
                                </p:cTn>
                              </p:par>
                            </p:childTnLst>
                          </p:cTn>
                        </p:par>
                        <p:par>
                          <p:cTn id="13" fill="hold">
                            <p:stCondLst>
                              <p:cond delay="10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74468"/>
                                        </p:tgtEl>
                                        <p:attrNameLst>
                                          <p:attrName>style.visibility</p:attrName>
                                        </p:attrNameLst>
                                      </p:cBhvr>
                                      <p:to>
                                        <p:strVal val="visible"/>
                                      </p:to>
                                    </p:set>
                                    <p:anim calcmode="lin" valueType="num">
                                      <p:cBhvr>
                                        <p:cTn id="16" dur="500" fill="hold"/>
                                        <p:tgtEl>
                                          <p:spTgt spid="574468"/>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74468"/>
                                        </p:tgtEl>
                                        <p:attrNameLst>
                                          <p:attrName>ppt_y</p:attrName>
                                        </p:attrNameLst>
                                      </p:cBhvr>
                                      <p:tavLst>
                                        <p:tav tm="0">
                                          <p:val>
                                            <p:strVal val="#ppt_y"/>
                                          </p:val>
                                        </p:tav>
                                        <p:tav tm="100000">
                                          <p:val>
                                            <p:strVal val="#ppt_y"/>
                                          </p:val>
                                        </p:tav>
                                      </p:tavLst>
                                    </p:anim>
                                    <p:anim calcmode="lin" valueType="num">
                                      <p:cBhvr>
                                        <p:cTn id="18" dur="500" fill="hold"/>
                                        <p:tgtEl>
                                          <p:spTgt spid="574468"/>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74468"/>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74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466" grpId="0"/>
      <p:bldP spid="574467" grpId="0"/>
      <p:bldP spid="574468" grpId="0"/>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5490" name="文本框 575489"/>
          <p:cNvSpPr txBox="1"/>
          <p:nvPr/>
        </p:nvSpPr>
        <p:spPr>
          <a:xfrm>
            <a:off x="381000" y="228600"/>
            <a:ext cx="8359775" cy="6188075"/>
          </a:xfrm>
          <a:prstGeom prst="rect">
            <a:avLst/>
          </a:prstGeom>
          <a:noFill/>
          <a:ln w="9525">
            <a:noFill/>
          </a:ln>
        </p:spPr>
        <p:txBody>
          <a:bodyPr>
            <a:spAutoFit/>
          </a:bodyPr>
          <a:p>
            <a:r>
              <a:rPr lang="zh-CN" altLang="en-US" sz="4000" b="1" dirty="0">
                <a:solidFill>
                  <a:srgbClr val="FFFF00"/>
                </a:solidFill>
                <a:effectLst>
                  <a:outerShdw blurRad="38100" dist="38100" dir="2700000">
                    <a:srgbClr val="000000"/>
                  </a:outerShdw>
                </a:effectLst>
                <a:latin typeface="宋体" panose="02010600030101010101" pitchFamily="2" charset="-122"/>
              </a:rPr>
              <a:t>三、黑天鹅之灾与投资机遇</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    在过去的</a:t>
            </a:r>
            <a:r>
              <a:rPr lang="en-US" altLang="zh-CN" sz="4000" b="1">
                <a:solidFill>
                  <a:srgbClr val="FFFF00"/>
                </a:solidFill>
                <a:effectLst>
                  <a:outerShdw blurRad="38100" dist="38100" dir="2700000">
                    <a:srgbClr val="000000"/>
                  </a:outerShdw>
                </a:effectLst>
                <a:latin typeface="宋体" panose="02010600030101010101" pitchFamily="2" charset="-122"/>
              </a:rPr>
              <a:t>20</a:t>
            </a:r>
            <a:r>
              <a:rPr lang="zh-CN" altLang="en-US" sz="4000" b="1" dirty="0">
                <a:solidFill>
                  <a:srgbClr val="FFFF00"/>
                </a:solidFill>
                <a:effectLst>
                  <a:outerShdw blurRad="38100" dist="38100" dir="2700000">
                    <a:srgbClr val="000000"/>
                  </a:outerShdw>
                </a:effectLst>
                <a:latin typeface="宋体" panose="02010600030101010101" pitchFamily="2" charset="-122"/>
              </a:rPr>
              <a:t>年间，世界经历了多次重大灾难，其中，比较突出的有</a:t>
            </a:r>
            <a:r>
              <a:rPr lang="en-US" altLang="zh-CN" sz="4000" b="1">
                <a:solidFill>
                  <a:srgbClr val="FFFF00"/>
                </a:solidFill>
                <a:effectLst>
                  <a:outerShdw blurRad="38100" dist="38100" dir="2700000">
                    <a:srgbClr val="000000"/>
                  </a:outerShdw>
                </a:effectLst>
                <a:latin typeface="宋体" panose="02010600030101010101" pitchFamily="2" charset="-122"/>
              </a:rPr>
              <a:t>1995</a:t>
            </a:r>
            <a:r>
              <a:rPr lang="zh-CN" altLang="en-US" sz="4000" b="1" dirty="0">
                <a:solidFill>
                  <a:srgbClr val="FFFF00"/>
                </a:solidFill>
                <a:effectLst>
                  <a:outerShdw blurRad="38100" dist="38100" dir="2700000">
                    <a:srgbClr val="000000"/>
                  </a:outerShdw>
                </a:effectLst>
                <a:latin typeface="宋体" panose="02010600030101010101" pitchFamily="2" charset="-122"/>
              </a:rPr>
              <a:t>年日本阪神大地震、</a:t>
            </a:r>
            <a:r>
              <a:rPr lang="en-US" altLang="zh-CN" sz="4000" b="1">
                <a:solidFill>
                  <a:srgbClr val="FFFF00"/>
                </a:solidFill>
                <a:effectLst>
                  <a:outerShdw blurRad="38100" dist="38100" dir="2700000">
                    <a:srgbClr val="000000"/>
                  </a:outerShdw>
                </a:effectLst>
                <a:latin typeface="宋体" panose="02010600030101010101" pitchFamily="2" charset="-122"/>
              </a:rPr>
              <a:t>1997</a:t>
            </a:r>
            <a:r>
              <a:rPr lang="zh-CN" altLang="en-US" sz="4000" b="1" dirty="0">
                <a:solidFill>
                  <a:srgbClr val="FFFF00"/>
                </a:solidFill>
                <a:effectLst>
                  <a:outerShdw blurRad="38100" dist="38100" dir="2700000">
                    <a:srgbClr val="000000"/>
                  </a:outerShdw>
                </a:effectLst>
                <a:latin typeface="宋体" panose="02010600030101010101" pitchFamily="2" charset="-122"/>
              </a:rPr>
              <a:t>年的东亚金融危机、</a:t>
            </a:r>
            <a:r>
              <a:rPr lang="en-US" altLang="zh-CN" sz="4000" b="1">
                <a:solidFill>
                  <a:srgbClr val="FFFF00"/>
                </a:solidFill>
                <a:effectLst>
                  <a:outerShdw blurRad="38100" dist="38100" dir="2700000">
                    <a:srgbClr val="000000"/>
                  </a:outerShdw>
                </a:effectLst>
                <a:latin typeface="宋体" panose="02010600030101010101" pitchFamily="2" charset="-122"/>
              </a:rPr>
              <a:t>2003</a:t>
            </a:r>
            <a:r>
              <a:rPr lang="zh-CN" altLang="en-US" sz="4000" b="1" dirty="0">
                <a:solidFill>
                  <a:srgbClr val="FFFF00"/>
                </a:solidFill>
                <a:effectLst>
                  <a:outerShdw blurRad="38100" dist="38100" dir="2700000">
                    <a:srgbClr val="000000"/>
                  </a:outerShdw>
                </a:effectLst>
                <a:latin typeface="宋体" panose="02010600030101010101" pitchFamily="2" charset="-122"/>
              </a:rPr>
              <a:t>年集中发生在中国香港和大陆的</a:t>
            </a:r>
            <a:r>
              <a:rPr lang="en-US" altLang="zh-CN" sz="4000" b="1">
                <a:solidFill>
                  <a:srgbClr val="FFFF00"/>
                </a:solidFill>
                <a:effectLst>
                  <a:outerShdw blurRad="38100" dist="38100" dir="2700000">
                    <a:srgbClr val="000000"/>
                  </a:outerShdw>
                </a:effectLst>
                <a:latin typeface="宋体" panose="02010600030101010101" pitchFamily="2" charset="-122"/>
              </a:rPr>
              <a:t>SARS</a:t>
            </a:r>
            <a:r>
              <a:rPr lang="zh-CN" altLang="en-US" sz="4000" b="1" dirty="0">
                <a:solidFill>
                  <a:srgbClr val="FFFF00"/>
                </a:solidFill>
                <a:effectLst>
                  <a:outerShdw blurRad="38100" dist="38100" dir="2700000">
                    <a:srgbClr val="000000"/>
                  </a:outerShdw>
                </a:effectLst>
                <a:latin typeface="宋体" panose="02010600030101010101" pitchFamily="2" charset="-122"/>
              </a:rPr>
              <a:t>、</a:t>
            </a:r>
            <a:r>
              <a:rPr lang="en-US" altLang="zh-CN" sz="4000" b="1">
                <a:solidFill>
                  <a:srgbClr val="FFFF00"/>
                </a:solidFill>
                <a:effectLst>
                  <a:outerShdw blurRad="38100" dist="38100" dir="2700000">
                    <a:srgbClr val="000000"/>
                  </a:outerShdw>
                </a:effectLst>
                <a:latin typeface="宋体" panose="02010600030101010101" pitchFamily="2" charset="-122"/>
              </a:rPr>
              <a:t>2004</a:t>
            </a:r>
            <a:r>
              <a:rPr lang="zh-CN" altLang="en-US" sz="4000" b="1" dirty="0">
                <a:solidFill>
                  <a:srgbClr val="FFFF00"/>
                </a:solidFill>
                <a:effectLst>
                  <a:outerShdw blurRad="38100" dist="38100" dir="2700000">
                    <a:srgbClr val="000000"/>
                  </a:outerShdw>
                </a:effectLst>
                <a:latin typeface="宋体" panose="02010600030101010101" pitchFamily="2" charset="-122"/>
              </a:rPr>
              <a:t>年席卷东南亚的大海啸、</a:t>
            </a:r>
            <a:r>
              <a:rPr lang="en-US" altLang="zh-CN" sz="4000" b="1">
                <a:solidFill>
                  <a:srgbClr val="FFFF00"/>
                </a:solidFill>
                <a:effectLst>
                  <a:outerShdw blurRad="38100" dist="38100" dir="2700000">
                    <a:srgbClr val="000000"/>
                  </a:outerShdw>
                </a:effectLst>
                <a:latin typeface="宋体" panose="02010600030101010101" pitchFamily="2" charset="-122"/>
              </a:rPr>
              <a:t>2008</a:t>
            </a:r>
            <a:r>
              <a:rPr lang="zh-CN" altLang="en-US" sz="4000" b="1" dirty="0">
                <a:solidFill>
                  <a:srgbClr val="FFFF00"/>
                </a:solidFill>
                <a:effectLst>
                  <a:outerShdw blurRad="38100" dist="38100" dir="2700000">
                    <a:srgbClr val="000000"/>
                  </a:outerShdw>
                </a:effectLst>
                <a:latin typeface="宋体" panose="02010600030101010101" pitchFamily="2" charset="-122"/>
              </a:rPr>
              <a:t>年中国汶川大地震和</a:t>
            </a:r>
            <a:r>
              <a:rPr lang="en-US" altLang="zh-CN" sz="4000" b="1">
                <a:solidFill>
                  <a:srgbClr val="FFFF00"/>
                </a:solidFill>
                <a:effectLst>
                  <a:outerShdw blurRad="38100" dist="38100" dir="2700000">
                    <a:srgbClr val="000000"/>
                  </a:outerShdw>
                </a:effectLst>
                <a:latin typeface="宋体" panose="02010600030101010101" pitchFamily="2" charset="-122"/>
              </a:rPr>
              <a:t>2011</a:t>
            </a:r>
            <a:r>
              <a:rPr lang="zh-CN" altLang="en-US" sz="4000" b="1" dirty="0">
                <a:solidFill>
                  <a:srgbClr val="FFFF00"/>
                </a:solidFill>
                <a:effectLst>
                  <a:outerShdw blurRad="38100" dist="38100" dir="2700000">
                    <a:srgbClr val="000000"/>
                  </a:outerShdw>
                </a:effectLst>
                <a:latin typeface="宋体" panose="02010600030101010101" pitchFamily="2" charset="-122"/>
              </a:rPr>
              <a:t>年日本大地震及核泄漏风险。这些灾难无一例外地给人民生活、生产活动造成了极大的伤害</a:t>
            </a:r>
            <a:r>
              <a:rPr lang="en-US" altLang="zh-CN" sz="4000" b="1">
                <a:solidFill>
                  <a:srgbClr val="FFFF00"/>
                </a:solidFill>
                <a:effectLst>
                  <a:outerShdw blurRad="38100" dist="38100" dir="2700000">
                    <a:srgbClr val="000000"/>
                  </a:outerShdw>
                </a:effectLst>
                <a:latin typeface="宋体" panose="02010600030101010101" pitchFamily="2" charset="-122"/>
              </a:rPr>
              <a:t>……</a:t>
            </a:r>
            <a:endParaRPr lang="en-US" altLang="zh-CN" sz="40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75490"/>
                                        </p:tgtEl>
                                        <p:attrNameLst>
                                          <p:attrName>style.visibility</p:attrName>
                                        </p:attrNameLst>
                                      </p:cBhvr>
                                      <p:to>
                                        <p:strVal val="visible"/>
                                      </p:to>
                                    </p:set>
                                    <p:animEffect transition="in" filter="diamond(in)">
                                      <p:cBhvr>
                                        <p:cTn id="7" dur="2000"/>
                                        <p:tgtEl>
                                          <p:spTgt spid="575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40" name="文本框 65539"/>
          <p:cNvSpPr txBox="1"/>
          <p:nvPr/>
        </p:nvSpPr>
        <p:spPr>
          <a:xfrm>
            <a:off x="304800" y="990600"/>
            <a:ext cx="8458200" cy="4203700"/>
          </a:xfrm>
          <a:prstGeom prst="rect">
            <a:avLst/>
          </a:prstGeom>
          <a:noFill/>
          <a:ln w="9525">
            <a:noFill/>
          </a:ln>
        </p:spPr>
        <p:txBody>
          <a:bodyPr>
            <a:spAutoFit/>
          </a:bodyPr>
          <a:p>
            <a:pPr eaLnBrk="1" hangingPunct="1"/>
            <a:r>
              <a:rPr lang="zh-CN" altLang="en-US" sz="5400" b="1" dirty="0">
                <a:solidFill>
                  <a:srgbClr val="FFFF00"/>
                </a:solidFill>
                <a:effectLst>
                  <a:outerShdw blurRad="38100" dist="38100" dir="2700000">
                    <a:srgbClr val="000000"/>
                  </a:outerShdw>
                </a:effectLst>
              </a:rPr>
              <a:t>一、投资行为学与行为科学</a:t>
            </a:r>
            <a:endParaRPr lang="zh-CN" altLang="en-US" sz="5400" b="1" dirty="0">
              <a:solidFill>
                <a:srgbClr val="FFFF00"/>
              </a:solidFill>
              <a:effectLst>
                <a:outerShdw blurRad="38100" dist="38100" dir="2700000">
                  <a:srgbClr val="000000"/>
                </a:outerShdw>
              </a:effectLst>
            </a:endParaRPr>
          </a:p>
          <a:p>
            <a:pPr eaLnBrk="1" hangingPunct="1"/>
            <a:r>
              <a:rPr lang="zh-CN" altLang="en-US" sz="5400" b="1" dirty="0">
                <a:solidFill>
                  <a:srgbClr val="FFFF00"/>
                </a:solidFill>
                <a:effectLst>
                  <a:outerShdw blurRad="38100" dist="38100" dir="2700000">
                    <a:srgbClr val="000000"/>
                  </a:outerShdw>
                </a:effectLst>
              </a:rPr>
              <a:t>二、投资行为学与实验经济学</a:t>
            </a:r>
            <a:endParaRPr lang="zh-CN" altLang="en-US" sz="5400" b="1" dirty="0">
              <a:solidFill>
                <a:srgbClr val="FFFF00"/>
              </a:solidFill>
              <a:effectLst>
                <a:outerShdw blurRad="38100" dist="38100" dir="2700000">
                  <a:srgbClr val="000000"/>
                </a:outerShdw>
              </a:effectLst>
            </a:endParaRPr>
          </a:p>
          <a:p>
            <a:pPr eaLnBrk="1" hangingPunct="1"/>
            <a:r>
              <a:rPr lang="zh-CN" altLang="en-US" sz="5400" b="1" dirty="0">
                <a:solidFill>
                  <a:srgbClr val="FFFF00"/>
                </a:solidFill>
                <a:effectLst>
                  <a:outerShdw blurRad="38100" dist="38100" dir="2700000">
                    <a:srgbClr val="000000"/>
                  </a:outerShdw>
                </a:effectLst>
              </a:rPr>
              <a:t>三、投资行为学与行为经济学</a:t>
            </a:r>
            <a:endParaRPr lang="zh-CN" altLang="en-US" sz="5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65540"/>
                                        </p:tgtEl>
                                        <p:attrNameLst>
                                          <p:attrName>style.visibility</p:attrName>
                                        </p:attrNameLst>
                                      </p:cBhvr>
                                      <p:to>
                                        <p:strVal val="visible"/>
                                      </p:to>
                                    </p:set>
                                    <p:anim calcmode="lin" valueType="num">
                                      <p:cBhvr>
                                        <p:cTn id="7" dur="500" fill="hold"/>
                                        <p:tgtEl>
                                          <p:spTgt spid="65540"/>
                                        </p:tgtEl>
                                        <p:attrNameLst>
                                          <p:attrName>ppt_w</p:attrName>
                                        </p:attrNameLst>
                                      </p:cBhvr>
                                      <p:tavLst>
                                        <p:tav tm="0">
                                          <p:val>
                                            <p:strVal val="#ppt_w*2.5"/>
                                          </p:val>
                                        </p:tav>
                                        <p:tav tm="100000">
                                          <p:val>
                                            <p:strVal val="#ppt_w"/>
                                          </p:val>
                                        </p:tav>
                                      </p:tavLst>
                                    </p:anim>
                                    <p:anim calcmode="lin" valueType="num">
                                      <p:cBhvr>
                                        <p:cTn id="8" dur="500" fill="hold"/>
                                        <p:tgtEl>
                                          <p:spTgt spid="65540"/>
                                        </p:tgtEl>
                                        <p:attrNameLst>
                                          <p:attrName>ppt_h</p:attrName>
                                        </p:attrNameLst>
                                      </p:cBhvr>
                                      <p:tavLst>
                                        <p:tav tm="0">
                                          <p:val>
                                            <p:strVal val="#ppt_h*0.01"/>
                                          </p:val>
                                        </p:tav>
                                        <p:tav tm="100000">
                                          <p:val>
                                            <p:strVal val="#ppt_h"/>
                                          </p:val>
                                        </p:tav>
                                      </p:tavLst>
                                    </p:anim>
                                    <p:anim calcmode="lin" valueType="num">
                                      <p:cBhvr>
                                        <p:cTn id="9" dur="500" fill="hold"/>
                                        <p:tgtEl>
                                          <p:spTgt spid="65540"/>
                                        </p:tgtEl>
                                        <p:attrNameLst>
                                          <p:attrName>ppt_x</p:attrName>
                                        </p:attrNameLst>
                                      </p:cBhvr>
                                      <p:tavLst>
                                        <p:tav tm="0">
                                          <p:val>
                                            <p:strVal val="#ppt_x"/>
                                          </p:val>
                                        </p:tav>
                                        <p:tav tm="100000">
                                          <p:val>
                                            <p:strVal val="#ppt_x"/>
                                          </p:val>
                                        </p:tav>
                                      </p:tavLst>
                                    </p:anim>
                                    <p:anim calcmode="lin" valueType="num">
                                      <p:cBhvr>
                                        <p:cTn id="10" dur="500" fill="hold"/>
                                        <p:tgtEl>
                                          <p:spTgt spid="65540"/>
                                        </p:tgtEl>
                                        <p:attrNameLst>
                                          <p:attrName>ppt_y</p:attrName>
                                        </p:attrNameLst>
                                      </p:cBhvr>
                                      <p:tavLst>
                                        <p:tav tm="0">
                                          <p:val>
                                            <p:strVal val="#ppt_h+1"/>
                                          </p:val>
                                        </p:tav>
                                        <p:tav tm="100000">
                                          <p:val>
                                            <p:strVal val="#ppt_y"/>
                                          </p:val>
                                        </p:tav>
                                      </p:tavLst>
                                    </p:anim>
                                    <p:animEffect transition="in" filter="fade">
                                      <p:cBhvr>
                                        <p:cTn id="11" dur="500"/>
                                        <p:tgtEl>
                                          <p:spTgt spid="65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6514" name="文本框 576513"/>
          <p:cNvSpPr txBox="1"/>
          <p:nvPr/>
        </p:nvSpPr>
        <p:spPr>
          <a:xfrm>
            <a:off x="152400" y="228600"/>
            <a:ext cx="8824913" cy="6497638"/>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一、欧债危机：又一只“黑天鹅”来临</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谁都知道全球性金融危机不会轻易过去，但谁也没有想到第二波冲击是以主权债务危机的形式出现</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起源于国家信用，即政府的资产负债表出现了问题</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二、中国股市中的医药“黑天鹅”	</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随着中国老龄化的即将到来，看好医药股的投资者越来越多。庞大的人口基数，社保的不断完善、欧美的医药股历史上佳表现。很多理由都足以说明，这是一个欣欣向荣的朝阳行业。</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不过，这种全民看好的行业实则隐埋了黑天鹅。越是看似安全的地方往往蕴含了更大的风险，今年以来，医药板块突发性的事件频出，康芝药业尼美舒利事件、华兰生物血站关门、紫鑫药业造假、中恒集团诡异跌停</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为什么这里总是飞来“黑天鹅”</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p:txBody>
      </p:sp>
      <p:sp>
        <p:nvSpPr>
          <p:cNvPr id="576515" name="文本框 576514"/>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76514"/>
                                        </p:tgtEl>
                                        <p:attrNameLst>
                                          <p:attrName>style.visibility</p:attrName>
                                        </p:attrNameLst>
                                      </p:cBhvr>
                                      <p:to>
                                        <p:strVal val="visible"/>
                                      </p:to>
                                    </p:set>
                                    <p:anim calcmode="lin" valueType="num">
                                      <p:cBhvr additive="base">
                                        <p:cTn id="7" dur="500" fill="hold"/>
                                        <p:tgtEl>
                                          <p:spTgt spid="576514"/>
                                        </p:tgtEl>
                                        <p:attrNameLst>
                                          <p:attrName>ppt_x</p:attrName>
                                        </p:attrNameLst>
                                      </p:cBhvr>
                                      <p:tavLst>
                                        <p:tav tm="0">
                                          <p:val>
                                            <p:strVal val="#ppt_x"/>
                                          </p:val>
                                        </p:tav>
                                        <p:tav tm="100000">
                                          <p:val>
                                            <p:strVal val="#ppt_x"/>
                                          </p:val>
                                        </p:tav>
                                      </p:tavLst>
                                    </p:anim>
                                    <p:anim calcmode="lin" valueType="num">
                                      <p:cBhvr additive="base">
                                        <p:cTn id="8" dur="500" fill="hold"/>
                                        <p:tgtEl>
                                          <p:spTgt spid="5765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76515"/>
                                        </p:tgtEl>
                                        <p:attrNameLst>
                                          <p:attrName>style.visibility</p:attrName>
                                        </p:attrNameLst>
                                      </p:cBhvr>
                                      <p:to>
                                        <p:strVal val="visible"/>
                                      </p:to>
                                    </p:set>
                                    <p:animEffect transition="in" filter="diamond(in)">
                                      <p:cBhvr>
                                        <p:cTn id="12" dur="2000"/>
                                        <p:tgtEl>
                                          <p:spTgt spid="576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14" grpId="0"/>
      <p:bldP spid="576515" grpId="0"/>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2658" name="文本框 582657"/>
          <p:cNvSpPr txBox="1"/>
          <p:nvPr/>
        </p:nvSpPr>
        <p:spPr>
          <a:xfrm>
            <a:off x="0" y="-50800"/>
            <a:ext cx="4724400" cy="762000"/>
          </a:xfrm>
          <a:prstGeom prst="rect">
            <a:avLst/>
          </a:prstGeom>
          <a:noFill/>
          <a:ln w="9525">
            <a:noFill/>
          </a:ln>
        </p:spPr>
        <p:txBody>
          <a:bodyPr wrap="none" anchor="t" anchorCtr="0">
            <a:spAutoFit/>
          </a:bodyPr>
          <a:p>
            <a:pPr eaLnBrk="1" hangingPunct="1"/>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rPr>
              <a:t>本章关键词</a:t>
            </a:r>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latin typeface="Garamond" panose="02020404030301010803" pitchFamily="18" charset="0"/>
              </a:rPr>
              <a:t>：</a:t>
            </a:r>
            <a:r>
              <a:rPr lang="zh-CN" altLang="en-US" dirty="0">
                <a:effectLst>
                  <a:outerShdw blurRad="38100" dist="38100" dir="2700000">
                    <a:srgbClr val="000000"/>
                  </a:outerShdw>
                </a:effectLst>
                <a:latin typeface="Garamond" panose="02020404030301010803" pitchFamily="18" charset="0"/>
              </a:rPr>
              <a:t> </a:t>
            </a:r>
            <a:endParaRPr lang="zh-CN" altLang="en-US" dirty="0">
              <a:effectLst>
                <a:outerShdw blurRad="38100" dist="38100" dir="2700000">
                  <a:srgbClr val="000000"/>
                </a:outerShdw>
              </a:effectLst>
              <a:latin typeface="Garamond" panose="02020404030301010803" pitchFamily="18" charset="0"/>
            </a:endParaRPr>
          </a:p>
        </p:txBody>
      </p:sp>
      <p:sp>
        <p:nvSpPr>
          <p:cNvPr id="582659" name="文本框 582658"/>
          <p:cNvSpPr txBox="1"/>
          <p:nvPr/>
        </p:nvSpPr>
        <p:spPr>
          <a:xfrm>
            <a:off x="381000" y="762000"/>
            <a:ext cx="7469188" cy="1311275"/>
          </a:xfrm>
          <a:prstGeom prst="rect">
            <a:avLst/>
          </a:prstGeom>
          <a:noFill/>
          <a:ln w="9525">
            <a:noFill/>
          </a:ln>
        </p:spPr>
        <p:txBody>
          <a:bodyPr>
            <a:spAutoFit/>
          </a:bodyPr>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黑天鹅  平均斯坦  极端斯坦  狙击“黑天鹅”策略</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
        <p:nvSpPr>
          <p:cNvPr id="582660" name="文本框 582659"/>
          <p:cNvSpPr txBox="1"/>
          <p:nvPr/>
        </p:nvSpPr>
        <p:spPr>
          <a:xfrm>
            <a:off x="0" y="2057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82661" name="文本框 582660"/>
          <p:cNvSpPr txBox="1"/>
          <p:nvPr/>
        </p:nvSpPr>
        <p:spPr>
          <a:xfrm>
            <a:off x="304800" y="2819400"/>
            <a:ext cx="8515350" cy="3140075"/>
          </a:xfrm>
          <a:prstGeom prst="rect">
            <a:avLst/>
          </a:prstGeom>
          <a:noFill/>
          <a:ln w="9525">
            <a:noFill/>
          </a:ln>
        </p:spPr>
        <p:txBody>
          <a:bodyPr>
            <a:spAutoFit/>
          </a:bodyPr>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1.</a:t>
            </a:r>
            <a:r>
              <a:rPr lang="zh-CN" altLang="en-US" sz="2000" b="1" dirty="0">
                <a:solidFill>
                  <a:srgbClr val="FFFF00"/>
                </a:solidFill>
                <a:effectLst>
                  <a:outerShdw blurRad="38100" dist="38100" dir="2700000">
                    <a:srgbClr val="000000"/>
                  </a:outerShdw>
                </a:effectLst>
                <a:latin typeface="宋体" panose="02010600030101010101" pitchFamily="2" charset="-122"/>
              </a:rPr>
              <a:t>简述黑天鹅事件的特点与定义。</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2.</a:t>
            </a:r>
            <a:r>
              <a:rPr lang="zh-CN" altLang="en-US" sz="2000" b="1" dirty="0">
                <a:solidFill>
                  <a:srgbClr val="FFFF00"/>
                </a:solidFill>
                <a:effectLst>
                  <a:outerShdw blurRad="38100" dist="38100" dir="2700000">
                    <a:srgbClr val="000000"/>
                  </a:outerShdw>
                </a:effectLst>
                <a:latin typeface="宋体" panose="02010600030101010101" pitchFamily="2" charset="-122"/>
              </a:rPr>
              <a:t>什么是人类认知的三重迷雾？</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3.</a:t>
            </a:r>
            <a:r>
              <a:rPr lang="zh-CN" altLang="en-US" sz="2000" b="1" dirty="0">
                <a:solidFill>
                  <a:srgbClr val="FFFF00"/>
                </a:solidFill>
                <a:effectLst>
                  <a:outerShdw blurRad="38100" dist="38100" dir="2700000">
                    <a:srgbClr val="000000"/>
                  </a:outerShdw>
                </a:effectLst>
                <a:latin typeface="宋体" panose="02010600030101010101" pitchFamily="2" charset="-122"/>
              </a:rPr>
              <a:t>什么是平均斯坦和极端斯坦，两者有什么区别？</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4.</a:t>
            </a:r>
            <a:r>
              <a:rPr lang="zh-CN" altLang="en-US" sz="2000" b="1" dirty="0">
                <a:solidFill>
                  <a:srgbClr val="FFFF00"/>
                </a:solidFill>
                <a:effectLst>
                  <a:outerShdw blurRad="38100" dist="38100" dir="2700000">
                    <a:srgbClr val="000000"/>
                  </a:outerShdw>
                </a:effectLst>
                <a:latin typeface="宋体" panose="02010600030101010101" pitchFamily="2" charset="-122"/>
              </a:rPr>
              <a:t>如何避免黑天鹅事件对我们的影响？</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5.</a:t>
            </a:r>
            <a:r>
              <a:rPr lang="zh-CN" altLang="en-US" sz="2000" b="1" dirty="0">
                <a:solidFill>
                  <a:srgbClr val="FFFF00"/>
                </a:solidFill>
                <a:effectLst>
                  <a:outerShdw blurRad="38100" dist="38100" dir="2700000">
                    <a:srgbClr val="000000"/>
                  </a:outerShdw>
                </a:effectLst>
                <a:latin typeface="宋体" panose="02010600030101010101" pitchFamily="2" charset="-122"/>
              </a:rPr>
              <a:t>为什么说漫长的股市中短短几天有多么关键？</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6.</a:t>
            </a:r>
            <a:r>
              <a:rPr lang="zh-CN" altLang="en-US" sz="2000" b="1" dirty="0">
                <a:solidFill>
                  <a:srgbClr val="FFFF00"/>
                </a:solidFill>
                <a:effectLst>
                  <a:outerShdw blurRad="38100" dist="38100" dir="2700000">
                    <a:srgbClr val="000000"/>
                  </a:outerShdw>
                </a:effectLst>
                <a:latin typeface="宋体" panose="02010600030101010101" pitchFamily="2" charset="-122"/>
              </a:rPr>
              <a:t>举一个最近十年的发生的灾难，并谈谈它对投资者投资决策的影</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7.</a:t>
            </a:r>
            <a:r>
              <a:rPr lang="zh-CN" altLang="en-US" sz="2000" b="1" dirty="0">
                <a:solidFill>
                  <a:srgbClr val="FFFF00"/>
                </a:solidFill>
                <a:effectLst>
                  <a:outerShdw blurRad="38100" dist="38100" dir="2700000">
                    <a:srgbClr val="000000"/>
                  </a:outerShdw>
                </a:effectLst>
                <a:latin typeface="宋体" panose="02010600030101010101" pitchFamily="2" charset="-122"/>
              </a:rPr>
              <a:t>欧洲债务危机是如何酿成的，它对欧洲证券市场会有怎样的影响？</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8.</a:t>
            </a:r>
            <a:r>
              <a:rPr lang="zh-CN" altLang="en-US" sz="2000" b="1" dirty="0">
                <a:solidFill>
                  <a:srgbClr val="FFFF00"/>
                </a:solidFill>
                <a:effectLst>
                  <a:outerShdw blurRad="38100" dist="38100" dir="2700000">
                    <a:srgbClr val="000000"/>
                  </a:outerShdw>
                </a:effectLst>
                <a:latin typeface="宋体" panose="02010600030101010101" pitchFamily="2" charset="-122"/>
              </a:rPr>
              <a:t>谈谈你对中国医药板块黑天鹅事件频发的看法。</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9.</a:t>
            </a:r>
            <a:r>
              <a:rPr lang="zh-CN" altLang="en-US" sz="2000" b="1" dirty="0">
                <a:solidFill>
                  <a:srgbClr val="FFFF00"/>
                </a:solidFill>
                <a:effectLst>
                  <a:outerShdw blurRad="38100" dist="38100" dir="2700000">
                    <a:srgbClr val="000000"/>
                  </a:outerShdw>
                </a:effectLst>
                <a:latin typeface="宋体" panose="02010600030101010101" pitchFamily="2" charset="-122"/>
              </a:rPr>
              <a:t>简述破坏因素分析的步骤。</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10.</a:t>
            </a:r>
            <a:r>
              <a:rPr lang="zh-CN" altLang="en-US" sz="2000" b="1" dirty="0">
                <a:solidFill>
                  <a:srgbClr val="FFFF00"/>
                </a:solidFill>
                <a:effectLst>
                  <a:outerShdw blurRad="38100" dist="38100" dir="2700000">
                    <a:srgbClr val="000000"/>
                  </a:outerShdw>
                </a:effectLst>
                <a:latin typeface="宋体" panose="02010600030101010101" pitchFamily="2" charset="-122"/>
              </a:rPr>
              <a:t>你觉得下一次黑天鹅事件可能发生在什么领域？</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82658"/>
                                        </p:tgtEl>
                                        <p:attrNameLst>
                                          <p:attrName>style.visibility</p:attrName>
                                        </p:attrNameLst>
                                      </p:cBhvr>
                                      <p:to>
                                        <p:strVal val="visible"/>
                                      </p:to>
                                    </p:set>
                                    <p:animEffect transition="in" filter="diamond(in)">
                                      <p:cBhvr>
                                        <p:cTn id="7" dur="2000"/>
                                        <p:tgtEl>
                                          <p:spTgt spid="582658"/>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582659"/>
                                        </p:tgtEl>
                                        <p:attrNameLst>
                                          <p:attrName>style.visibility</p:attrName>
                                        </p:attrNameLst>
                                      </p:cBhvr>
                                      <p:to>
                                        <p:strVal val="visible"/>
                                      </p:to>
                                    </p:set>
                                    <p:anim calcmode="lin" valueType="num">
                                      <p:cBhvr additive="base">
                                        <p:cTn id="11" dur="500" fill="hold"/>
                                        <p:tgtEl>
                                          <p:spTgt spid="582659"/>
                                        </p:tgtEl>
                                        <p:attrNameLst>
                                          <p:attrName>ppt_x</p:attrName>
                                        </p:attrNameLst>
                                      </p:cBhvr>
                                      <p:tavLst>
                                        <p:tav tm="0">
                                          <p:val>
                                            <p:strVal val="#ppt_x"/>
                                          </p:val>
                                        </p:tav>
                                        <p:tav tm="100000">
                                          <p:val>
                                            <p:strVal val="#ppt_x"/>
                                          </p:val>
                                        </p:tav>
                                      </p:tavLst>
                                    </p:anim>
                                    <p:anim calcmode="lin" valueType="num">
                                      <p:cBhvr additive="base">
                                        <p:cTn id="12" dur="500" fill="hold"/>
                                        <p:tgtEl>
                                          <p:spTgt spid="582659"/>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582660"/>
                                        </p:tgtEl>
                                        <p:attrNameLst>
                                          <p:attrName>style.visibility</p:attrName>
                                        </p:attrNameLst>
                                      </p:cBhvr>
                                      <p:to>
                                        <p:strVal val="visible"/>
                                      </p:to>
                                    </p:set>
                                    <p:animEffect transition="in" filter="diamond(in)">
                                      <p:cBhvr>
                                        <p:cTn id="16" dur="2000"/>
                                        <p:tgtEl>
                                          <p:spTgt spid="582660"/>
                                        </p:tgtEl>
                                      </p:cBhvr>
                                    </p:animEffect>
                                  </p:childTnLst>
                                </p:cTn>
                              </p:par>
                            </p:childTnLst>
                          </p:cTn>
                        </p:par>
                        <p:par>
                          <p:cTn id="17" fill="hold">
                            <p:stCondLst>
                              <p:cond delay="45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582661"/>
                                        </p:tgtEl>
                                        <p:attrNameLst>
                                          <p:attrName>style.visibility</p:attrName>
                                        </p:attrNameLst>
                                      </p:cBhvr>
                                      <p:to>
                                        <p:strVal val="visible"/>
                                      </p:to>
                                    </p:set>
                                    <p:anim calcmode="discrete" valueType="clr">
                                      <p:cBhvr override="childStyle">
                                        <p:cTn id="20" dur="80"/>
                                        <p:tgtEl>
                                          <p:spTgt spid="582661"/>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82661"/>
                                        </p:tgtEl>
                                        <p:attrNameLst>
                                          <p:attrName>fillcolor</p:attrName>
                                        </p:attrNameLst>
                                      </p:cBhvr>
                                      <p:tavLst>
                                        <p:tav tm="0">
                                          <p:val>
                                            <p:clrVal>
                                              <a:schemeClr val="accent2"/>
                                            </p:clrVal>
                                          </p:val>
                                        </p:tav>
                                        <p:tav tm="50000">
                                          <p:val>
                                            <p:clrVal>
                                              <a:schemeClr val="hlink"/>
                                            </p:clrVal>
                                          </p:val>
                                        </p:tav>
                                      </p:tavLst>
                                    </p:anim>
                                    <p:set>
                                      <p:cBhvr>
                                        <p:cTn id="22" dur="80"/>
                                        <p:tgtEl>
                                          <p:spTgt spid="58266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2658" grpId="0"/>
      <p:bldP spid="582659" grpId="0"/>
      <p:bldP spid="582660" grpId="0"/>
      <p:bldP spid="582661" grpId="0"/>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82" name="文本框 583681"/>
          <p:cNvSpPr txBox="1"/>
          <p:nvPr/>
        </p:nvSpPr>
        <p:spPr>
          <a:xfrm>
            <a:off x="1116013" y="549275"/>
            <a:ext cx="184150" cy="366713"/>
          </a:xfrm>
          <a:prstGeom prst="rect">
            <a:avLst/>
          </a:prstGeom>
          <a:noFill/>
          <a:ln w="9525">
            <a:noFill/>
          </a:ln>
        </p:spPr>
        <p:txBody>
          <a:bodyPr wrap="none" anchor="t" anchorCtr="0">
            <a:spAutoFit/>
          </a:bodyPr>
          <a:p>
            <a:pPr eaLnBrk="1" hangingPunct="1"/>
            <a:endParaRPr dirty="0">
              <a:latin typeface="Garamond" panose="02020404030301010803" pitchFamily="18" charset="0"/>
            </a:endParaRPr>
          </a:p>
        </p:txBody>
      </p:sp>
      <p:sp>
        <p:nvSpPr>
          <p:cNvPr id="583683" name="文本框 583682"/>
          <p:cNvSpPr txBox="1"/>
          <p:nvPr/>
        </p:nvSpPr>
        <p:spPr>
          <a:xfrm>
            <a:off x="838200" y="381000"/>
            <a:ext cx="7750175" cy="762000"/>
          </a:xfrm>
          <a:prstGeom prst="rect">
            <a:avLst/>
          </a:prstGeom>
          <a:noFill/>
          <a:ln w="9525">
            <a:noFill/>
          </a:ln>
        </p:spPr>
        <p:txBody>
          <a:bodyPr>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第十三章 心智控制与投资行为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583684" name="文本框 583683"/>
          <p:cNvSpPr txBox="1"/>
          <p:nvPr/>
        </p:nvSpPr>
        <p:spPr>
          <a:xfrm>
            <a:off x="250825" y="1341438"/>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83685" name="文本框 583684"/>
          <p:cNvSpPr txBox="1"/>
          <p:nvPr/>
        </p:nvSpPr>
        <p:spPr>
          <a:xfrm>
            <a:off x="457200" y="2209800"/>
            <a:ext cx="8229600" cy="4486275"/>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掌握心智控制的基本内涵。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en-US" altLang="zh-CN" sz="3600" b="1">
                <a:solidFill>
                  <a:srgbClr val="FFFF00"/>
                </a:solidFill>
                <a:effectLst>
                  <a:outerShdw blurRad="38100" dist="38100" dir="2700000">
                    <a:srgbClr val="000000"/>
                  </a:outerShdw>
                </a:effectLst>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掌握心智控制所引发的认知偏差具体表现。</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了解容易导致控制幻觉的具体因素。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了解心智控制偏差在投资行为中如何表现出“皮格马利翁效应”。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了解情绪与心态的控制在投资行为中的重要作用。</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83683">
                                            <p:txEl>
                                              <p:charRg st="0" end="15"/>
                                            </p:txEl>
                                          </p:spTgt>
                                        </p:tgtEl>
                                        <p:attrNameLst>
                                          <p:attrName>style.visibility</p:attrName>
                                        </p:attrNameLst>
                                      </p:cBhvr>
                                      <p:to>
                                        <p:strVal val="visible"/>
                                      </p:to>
                                    </p:set>
                                    <p:anim calcmode="lin" valueType="num">
                                      <p:cBhvr additive="base">
                                        <p:cTn id="7" dur="500" fill="hold"/>
                                        <p:tgtEl>
                                          <p:spTgt spid="583683">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683">
                                            <p:txEl>
                                              <p:charRg st="0" end="15"/>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83684"/>
                                        </p:tgtEl>
                                        <p:attrNameLst>
                                          <p:attrName>style.visibility</p:attrName>
                                        </p:attrNameLst>
                                      </p:cBhvr>
                                      <p:to>
                                        <p:strVal val="visible"/>
                                      </p:to>
                                    </p:set>
                                    <p:animEffect transition="in" filter="diamond(in)">
                                      <p:cBhvr>
                                        <p:cTn id="12" dur="2000"/>
                                        <p:tgtEl>
                                          <p:spTgt spid="583684"/>
                                        </p:tgtEl>
                                      </p:cBhvr>
                                    </p:animEffect>
                                  </p:childTnLst>
                                </p:cTn>
                              </p:par>
                            </p:childTnLst>
                          </p:cTn>
                        </p:par>
                        <p:par>
                          <p:cTn id="13" fill="hold">
                            <p:stCondLst>
                              <p:cond delay="2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83685"/>
                                        </p:tgtEl>
                                        <p:attrNameLst>
                                          <p:attrName>style.visibility</p:attrName>
                                        </p:attrNameLst>
                                      </p:cBhvr>
                                      <p:to>
                                        <p:strVal val="visible"/>
                                      </p:to>
                                    </p:set>
                                    <p:anim calcmode="lin" valueType="num">
                                      <p:cBhvr>
                                        <p:cTn id="16" dur="500" fill="hold"/>
                                        <p:tgtEl>
                                          <p:spTgt spid="583685"/>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83685"/>
                                        </p:tgtEl>
                                        <p:attrNameLst>
                                          <p:attrName>ppt_y</p:attrName>
                                        </p:attrNameLst>
                                      </p:cBhvr>
                                      <p:tavLst>
                                        <p:tav tm="0">
                                          <p:val>
                                            <p:strVal val="#ppt_y"/>
                                          </p:val>
                                        </p:tav>
                                        <p:tav tm="100000">
                                          <p:val>
                                            <p:strVal val="#ppt_y"/>
                                          </p:val>
                                        </p:tav>
                                      </p:tavLst>
                                    </p:anim>
                                    <p:anim calcmode="lin" valueType="num">
                                      <p:cBhvr>
                                        <p:cTn id="18" dur="500" fill="hold"/>
                                        <p:tgtEl>
                                          <p:spTgt spid="583685"/>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83685"/>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83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4" grpId="0"/>
      <p:bldP spid="583685" grpId="0"/>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4706" name="文本框 584705"/>
          <p:cNvSpPr txBox="1"/>
          <p:nvPr/>
        </p:nvSpPr>
        <p:spPr>
          <a:xfrm>
            <a:off x="0" y="304800"/>
            <a:ext cx="9144000" cy="6134100"/>
          </a:xfrm>
          <a:prstGeom prst="rect">
            <a:avLst/>
          </a:prstGeom>
          <a:noFill/>
          <a:ln w="9525">
            <a:noFill/>
          </a:ln>
        </p:spPr>
        <p:txBody>
          <a:bodyPr>
            <a:spAutoFit/>
          </a:bodyPr>
          <a:p>
            <a:pPr marL="342900" indent="-342900"/>
            <a:r>
              <a:rPr lang="en-US" altLang="zh-CN" b="1" dirty="0">
                <a:effectLst>
                  <a:outerShdw blurRad="38100" dist="38100" dir="2700000">
                    <a:srgbClr val="000000"/>
                  </a:outerShdw>
                </a:effectLst>
              </a:rPr>
              <a:t>              </a:t>
            </a:r>
            <a:r>
              <a:rPr lang="zh-CN" altLang="zh-CN" sz="3600" b="1" dirty="0">
                <a:solidFill>
                  <a:srgbClr val="FFFF00"/>
                </a:solidFill>
                <a:effectLst>
                  <a:outerShdw blurRad="38100" dist="38100" dir="2700000">
                    <a:srgbClr val="000000"/>
                  </a:outerShdw>
                </a:effectLst>
              </a:rPr>
              <a:t>《庄子</a:t>
            </a:r>
            <a:r>
              <a:rPr lang="zh-CN" altLang="zh-CN" sz="3600" b="1" dirty="0">
                <a:solidFill>
                  <a:srgbClr val="FFFF00"/>
                </a:solidFill>
                <a:effectLst>
                  <a:outerShdw blurRad="38100" dist="38100" dir="2700000">
                    <a:srgbClr val="000000"/>
                  </a:outerShdw>
                </a:effectLst>
                <a:latin typeface="宋体" panose="02010600030101010101" pitchFamily="2" charset="-122"/>
              </a:rPr>
              <a:t>·</a:t>
            </a:r>
            <a:r>
              <a:rPr lang="zh-CN" altLang="zh-CN" sz="3600" b="1" dirty="0">
                <a:solidFill>
                  <a:srgbClr val="FFFF00"/>
                </a:solidFill>
                <a:effectLst>
                  <a:outerShdw blurRad="38100" dist="38100" dir="2700000">
                    <a:srgbClr val="000000"/>
                  </a:outerShdw>
                </a:effectLst>
              </a:rPr>
              <a:t>齐物论》中有这样一个故事：庄子有一次做梦，忽然发现自己变成了一只蝴蝶，但是他醒来之后，思绪却陷入了长久的迷糊之中：“不知周之梦为蝴蝶欤，蝴蝶之梦为周欤？”（即不知道是庄子梦中变成了蝴蝶呢，还是蝴蝶梦见自己变成了庄子？）这就是十分著名的“庄周梦蝶”。唐代大诗人李白还创造性地将这一典故写入了自己的诗中：“庄周梦蝴蝶，蝴蝶梦庄周，一体更变易，万事良悠悠。”</a:t>
            </a:r>
            <a:r>
              <a:rPr lang="zh-CN" altLang="zh-CN" sz="3600" b="1" dirty="0">
                <a:solidFill>
                  <a:srgbClr val="FFFF00"/>
                </a:solidFill>
                <a:effectLst>
                  <a:outerShdw blurRad="38100" dist="38100" dir="2700000">
                    <a:srgbClr val="000000"/>
                  </a:outerShdw>
                </a:effectLst>
                <a:latin typeface="宋体" panose="02010600030101010101" pitchFamily="2" charset="-122"/>
              </a:rPr>
              <a:t>……</a:t>
            </a:r>
            <a:endParaRPr lang="zh-CN" altLang="en-US" sz="36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84706"/>
                                        </p:tgtEl>
                                        <p:attrNameLst>
                                          <p:attrName>style.visibility</p:attrName>
                                        </p:attrNameLst>
                                      </p:cBhvr>
                                      <p:to>
                                        <p:strVal val="visible"/>
                                      </p:to>
                                    </p:set>
                                    <p:anim calcmode="discrete" valueType="clr">
                                      <p:cBhvr override="childStyle">
                                        <p:cTn id="7" dur="80"/>
                                        <p:tgtEl>
                                          <p:spTgt spid="5847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84706"/>
                                        </p:tgtEl>
                                        <p:attrNameLst>
                                          <p:attrName>fillcolor</p:attrName>
                                        </p:attrNameLst>
                                      </p:cBhvr>
                                      <p:tavLst>
                                        <p:tav tm="0">
                                          <p:val>
                                            <p:clrVal>
                                              <a:schemeClr val="accent2"/>
                                            </p:clrVal>
                                          </p:val>
                                        </p:tav>
                                        <p:tav tm="50000">
                                          <p:val>
                                            <p:clrVal>
                                              <a:schemeClr val="hlink"/>
                                            </p:clrVal>
                                          </p:val>
                                        </p:tav>
                                      </p:tavLst>
                                    </p:anim>
                                    <p:set>
                                      <p:cBhvr>
                                        <p:cTn id="9" dur="80"/>
                                        <p:tgtEl>
                                          <p:spTgt spid="58470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06" grpId="0"/>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5730" name="文本框 585729"/>
          <p:cNvSpPr txBox="1"/>
          <p:nvPr/>
        </p:nvSpPr>
        <p:spPr>
          <a:xfrm>
            <a:off x="381000" y="381000"/>
            <a:ext cx="8382000" cy="6134100"/>
          </a:xfrm>
          <a:prstGeom prst="rect">
            <a:avLst/>
          </a:prstGeom>
          <a:noFill/>
          <a:ln w="9525">
            <a:noFill/>
          </a:ln>
        </p:spPr>
        <p:txBody>
          <a:bodyPr>
            <a:spAutoFit/>
          </a:bodyPr>
          <a:p>
            <a:pPr algn="ctr"/>
            <a:r>
              <a:rPr lang="zh-CN" altLang="en-US" sz="3600" b="1" dirty="0">
                <a:solidFill>
                  <a:srgbClr val="FFFF00"/>
                </a:solidFill>
                <a:effectLst>
                  <a:outerShdw blurRad="38100" dist="38100" dir="2700000">
                    <a:srgbClr val="000000"/>
                  </a:outerShdw>
                </a:effectLst>
                <a:latin typeface="宋体" panose="02010600030101010101" pitchFamily="2" charset="-122"/>
              </a:rPr>
              <a:t>第一节 心智控制的行为分析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一、心智控制的基本内涵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所谓“心智控制”（</a:t>
            </a:r>
            <a:r>
              <a:rPr lang="en-US" altLang="zh-CN" sz="3600" b="1">
                <a:solidFill>
                  <a:srgbClr val="FFFF00"/>
                </a:solidFill>
                <a:effectLst>
                  <a:outerShdw blurRad="38100" dist="38100" dir="2700000">
                    <a:srgbClr val="000000"/>
                  </a:outerShdw>
                </a:effectLst>
                <a:latin typeface="宋体" panose="02010600030101010101" pitchFamily="2" charset="-122"/>
              </a:rPr>
              <a:t>mind-control</a:t>
            </a:r>
            <a:r>
              <a:rPr lang="zh-CN" altLang="en-US" sz="3600" b="1" dirty="0">
                <a:solidFill>
                  <a:srgbClr val="FFFF00"/>
                </a:solidFill>
                <a:effectLst>
                  <a:outerShdw blurRad="38100" dist="38100" dir="2700000">
                    <a:srgbClr val="000000"/>
                  </a:outerShdw>
                </a:effectLst>
                <a:latin typeface="宋体" panose="02010600030101010101" pitchFamily="2" charset="-122"/>
              </a:rPr>
              <a:t>）是指：控制自己的情绪，并能够在保持理性的前提下，对各种事件做出自认为最合理、最有利的判断和决定。具体到证券投资市场上，每一个投资者都有自觉的“自我控制动机”：渴望能够使自己把握住局面，以有效应对瞬息万变的交易市场，不要让自己成为市场博弈下的“输家”。</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85730">
                                            <p:txEl>
                                              <p:charRg st="0" end="14"/>
                                            </p:txEl>
                                          </p:spTgt>
                                        </p:tgtEl>
                                        <p:attrNameLst>
                                          <p:attrName>style.visibility</p:attrName>
                                        </p:attrNameLst>
                                      </p:cBhvr>
                                      <p:to>
                                        <p:strVal val="visible"/>
                                      </p:to>
                                    </p:set>
                                    <p:anim calcmode="lin" valueType="num">
                                      <p:cBhvr additive="base">
                                        <p:cTn id="7" dur="500" fill="hold"/>
                                        <p:tgtEl>
                                          <p:spTgt spid="585730">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5730">
                                            <p:txEl>
                                              <p:charRg st="0" end="14"/>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85730">
                                            <p:txEl>
                                              <p:charRg st="14" end="26"/>
                                            </p:txEl>
                                          </p:spTgt>
                                        </p:tgtEl>
                                        <p:attrNameLst>
                                          <p:attrName>style.visibility</p:attrName>
                                        </p:attrNameLst>
                                      </p:cBhvr>
                                      <p:to>
                                        <p:strVal val="visible"/>
                                      </p:to>
                                    </p:set>
                                    <p:anim calcmode="lin" valueType="num">
                                      <p:cBhvr additive="base">
                                        <p:cTn id="12" dur="500" fill="hold"/>
                                        <p:tgtEl>
                                          <p:spTgt spid="585730">
                                            <p:txEl>
                                              <p:charRg st="14" end="26"/>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85730">
                                            <p:txEl>
                                              <p:charRg st="14" end="26"/>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85730">
                                            <p:txEl>
                                              <p:charRg st="26" end="178"/>
                                            </p:txEl>
                                          </p:spTgt>
                                        </p:tgtEl>
                                        <p:attrNameLst>
                                          <p:attrName>style.visibility</p:attrName>
                                        </p:attrNameLst>
                                      </p:cBhvr>
                                      <p:to>
                                        <p:strVal val="visible"/>
                                      </p:to>
                                    </p:set>
                                    <p:anim calcmode="lin" valueType="num">
                                      <p:cBhvr additive="base">
                                        <p:cTn id="17" dur="500" fill="hold"/>
                                        <p:tgtEl>
                                          <p:spTgt spid="585730">
                                            <p:txEl>
                                              <p:charRg st="26" end="17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5730">
                                            <p:txEl>
                                              <p:charRg st="26" end="17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6754" name="文本框 586753"/>
          <p:cNvSpPr txBox="1"/>
          <p:nvPr/>
        </p:nvSpPr>
        <p:spPr>
          <a:xfrm>
            <a:off x="304800" y="381000"/>
            <a:ext cx="8534400" cy="6188075"/>
          </a:xfrm>
          <a:prstGeom prst="rect">
            <a:avLst/>
          </a:prstGeom>
          <a:noFill/>
          <a:ln w="9525">
            <a:noFill/>
          </a:ln>
        </p:spPr>
        <p:txBody>
          <a:bodyPr>
            <a:spAutoFit/>
          </a:bodyPr>
          <a:p>
            <a:r>
              <a:rPr lang="zh-CN" altLang="en-US" sz="4000" b="1" dirty="0">
                <a:solidFill>
                  <a:srgbClr val="FFFF00"/>
                </a:solidFill>
                <a:effectLst>
                  <a:outerShdw blurRad="38100" dist="38100" dir="2700000">
                    <a:srgbClr val="000000"/>
                  </a:outerShdw>
                </a:effectLst>
              </a:rPr>
              <a:t>二、心智控制的认知偏差</a:t>
            </a:r>
            <a:endParaRPr lang="zh-CN" altLang="en-US" sz="4000" b="1" dirty="0">
              <a:solidFill>
                <a:srgbClr val="FFFF00"/>
              </a:solidFill>
              <a:effectLst>
                <a:outerShdw blurRad="38100" dist="38100" dir="2700000">
                  <a:srgbClr val="000000"/>
                </a:outerShdw>
              </a:effectLst>
            </a:endParaRPr>
          </a:p>
          <a:p>
            <a:r>
              <a:rPr lang="zh-CN" altLang="en-US" sz="4000" b="1" dirty="0">
                <a:solidFill>
                  <a:srgbClr val="FFFF00"/>
                </a:solidFill>
                <a:effectLst>
                  <a:outerShdw blurRad="38100" dist="38100" dir="2700000">
                    <a:srgbClr val="000000"/>
                  </a:outerShdw>
                </a:effectLst>
              </a:rPr>
              <a:t>       一般而言，投资者的终极目标都是为了最大程度地获取收益。为了达到这个目标，其途径也无非是通过调查研究、技术分析以及在适当时机做出合理行动决策并付诸执行。然而在实际操作过程中，十有八九会出现与“理想化”预期不相符的认知偏差。心智控制所引发的认知偏差具体表现为以下三个方面：</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86754"/>
                                        </p:tgtEl>
                                        <p:attrNameLst>
                                          <p:attrName>style.visibility</p:attrName>
                                        </p:attrNameLst>
                                      </p:cBhvr>
                                      <p:to>
                                        <p:strVal val="visible"/>
                                      </p:to>
                                    </p:set>
                                    <p:anim calcmode="lin" valueType="num">
                                      <p:cBhvr>
                                        <p:cTn id="7" dur="500" fill="hold"/>
                                        <p:tgtEl>
                                          <p:spTgt spid="58675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86754"/>
                                        </p:tgtEl>
                                        <p:attrNameLst>
                                          <p:attrName>ppt_y</p:attrName>
                                        </p:attrNameLst>
                                      </p:cBhvr>
                                      <p:tavLst>
                                        <p:tav tm="0">
                                          <p:val>
                                            <p:strVal val="#ppt_y"/>
                                          </p:val>
                                        </p:tav>
                                        <p:tav tm="100000">
                                          <p:val>
                                            <p:strVal val="#ppt_y"/>
                                          </p:val>
                                        </p:tav>
                                      </p:tavLst>
                                    </p:anim>
                                    <p:anim calcmode="lin" valueType="num">
                                      <p:cBhvr>
                                        <p:cTn id="9" dur="500" fill="hold"/>
                                        <p:tgtEl>
                                          <p:spTgt spid="58675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8675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86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6754" grpId="0"/>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7778" name="文本框 587777"/>
          <p:cNvSpPr txBox="1"/>
          <p:nvPr/>
        </p:nvSpPr>
        <p:spPr>
          <a:xfrm>
            <a:off x="304800" y="304800"/>
            <a:ext cx="8686800" cy="5940425"/>
          </a:xfrm>
          <a:prstGeom prst="rect">
            <a:avLst/>
          </a:prstGeom>
          <a:noFill/>
          <a:ln w="9525">
            <a:noFill/>
          </a:ln>
        </p:spPr>
        <p:txBody>
          <a:bodyPr>
            <a:spAutoFit/>
          </a:bodyPr>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（一）风险过分规避（</a:t>
            </a:r>
            <a:r>
              <a:rPr lang="en-US" altLang="zh-CN" sz="3200" b="1">
                <a:solidFill>
                  <a:srgbClr val="FFFF00"/>
                </a:solidFill>
                <a:effectLst>
                  <a:outerShdw blurRad="38100" dist="38100" dir="2700000">
                    <a:srgbClr val="000000"/>
                  </a:outerShdw>
                </a:effectLst>
                <a:latin typeface="宋体" panose="02010600030101010101" pitchFamily="2" charset="-122"/>
              </a:rPr>
              <a:t>Risk averse</a:t>
            </a:r>
            <a:r>
              <a:rPr lang="zh-CN" altLang="en-US" sz="3200" b="1" dirty="0">
                <a:solidFill>
                  <a:srgbClr val="FFFF00"/>
                </a:solidFill>
                <a:effectLst>
                  <a:outerShdw blurRad="38100" dist="38100" dir="2700000">
                    <a:srgbClr val="000000"/>
                  </a:outerShdw>
                </a:effectLst>
                <a:latin typeface="宋体" panose="02010600030101010101" pitchFamily="2" charset="-122"/>
              </a:rPr>
              <a:t>），这里并不是指传统投资学中所谓的风险偏好，而是投资者违背自身的风险偏好，过分地远离可能会造成损失的所有风险。</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（二）控制幻觉（</a:t>
            </a:r>
            <a:r>
              <a:rPr lang="en-US" altLang="zh-CN" sz="3200" b="1">
                <a:solidFill>
                  <a:srgbClr val="FFFF00"/>
                </a:solidFill>
                <a:effectLst>
                  <a:outerShdw blurRad="38100" dist="38100" dir="2700000">
                    <a:srgbClr val="000000"/>
                  </a:outerShdw>
                </a:effectLst>
                <a:latin typeface="宋体" panose="02010600030101010101" pitchFamily="2" charset="-122"/>
              </a:rPr>
              <a:t>Control illusion</a:t>
            </a:r>
            <a:r>
              <a:rPr lang="zh-CN" altLang="en-US" sz="3200" b="1" dirty="0">
                <a:solidFill>
                  <a:srgbClr val="FFFF00"/>
                </a:solidFill>
                <a:effectLst>
                  <a:outerShdw blurRad="38100" dist="38100" dir="2700000">
                    <a:srgbClr val="000000"/>
                  </a:outerShdw>
                </a:effectLst>
                <a:latin typeface="宋体" panose="02010600030101010101" pitchFamily="2" charset="-122"/>
              </a:rPr>
              <a:t>），当投资者自信满满地认为“一切尽在掌握”（但事实上却并没有能力控制时），就会出现这种感觉。</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（三）失去控制（</a:t>
            </a:r>
            <a:r>
              <a:rPr lang="en-US" altLang="zh-CN" sz="3200" b="1">
                <a:solidFill>
                  <a:srgbClr val="FFFF00"/>
                </a:solidFill>
                <a:effectLst>
                  <a:outerShdw blurRad="38100" dist="38100" dir="2700000">
                    <a:srgbClr val="000000"/>
                  </a:outerShdw>
                </a:effectLst>
                <a:latin typeface="宋体" panose="02010600030101010101" pitchFamily="2" charset="-122"/>
              </a:rPr>
              <a:t>Loss of control</a:t>
            </a:r>
            <a:r>
              <a:rPr lang="zh-CN" altLang="en-US" sz="3200" b="1" dirty="0">
                <a:solidFill>
                  <a:srgbClr val="FFFF00"/>
                </a:solidFill>
                <a:effectLst>
                  <a:outerShdw blurRad="38100" dist="38100" dir="2700000">
                    <a:srgbClr val="000000"/>
                  </a:outerShdw>
                </a:effectLst>
                <a:latin typeface="宋体" panose="02010600030101010101" pitchFamily="2" charset="-122"/>
              </a:rPr>
              <a:t>）。投资行为学家米勒（</a:t>
            </a:r>
            <a:r>
              <a:rPr lang="en-US" altLang="zh-CN" sz="3200" b="1">
                <a:solidFill>
                  <a:srgbClr val="FFFF00"/>
                </a:solidFill>
                <a:effectLst>
                  <a:outerShdw blurRad="38100" dist="38100" dir="2700000">
                    <a:srgbClr val="000000"/>
                  </a:outerShdw>
                </a:effectLst>
                <a:latin typeface="宋体" panose="02010600030101010101" pitchFamily="2" charset="-122"/>
              </a:rPr>
              <a:t>Miller</a:t>
            </a:r>
            <a:r>
              <a:rPr lang="zh-CN" altLang="en-US" sz="3200" b="1" dirty="0">
                <a:solidFill>
                  <a:srgbClr val="FFFF00"/>
                </a:solidFill>
                <a:effectLst>
                  <a:outerShdw blurRad="38100" dist="38100" dir="2700000">
                    <a:srgbClr val="000000"/>
                  </a:outerShdw>
                </a:effectLst>
                <a:latin typeface="宋体" panose="02010600030101010101" pitchFamily="2" charset="-122"/>
              </a:rPr>
              <a:t>）和诺曼（</a:t>
            </a:r>
            <a:r>
              <a:rPr lang="en-US" altLang="zh-CN" sz="3200" b="1">
                <a:solidFill>
                  <a:srgbClr val="FFFF00"/>
                </a:solidFill>
                <a:effectLst>
                  <a:outerShdw blurRad="38100" dist="38100" dir="2700000">
                    <a:srgbClr val="000000"/>
                  </a:outerShdw>
                </a:effectLst>
                <a:latin typeface="宋体" panose="02010600030101010101" pitchFamily="2" charset="-122"/>
              </a:rPr>
              <a:t>Norman</a:t>
            </a:r>
            <a:r>
              <a:rPr lang="zh-CN" altLang="en-US" sz="3200" b="1" dirty="0">
                <a:solidFill>
                  <a:srgbClr val="FFFF00"/>
                </a:solidFill>
                <a:effectLst>
                  <a:outerShdw blurRad="38100" dist="38100" dir="2700000">
                    <a:srgbClr val="000000"/>
                  </a:outerShdw>
                </a:effectLst>
                <a:latin typeface="宋体" panose="02010600030101010101" pitchFamily="2" charset="-122"/>
              </a:rPr>
              <a:t>）早在上世纪八十年代，就曾做过许多涉及心智控制的行为实验。其主要研究的是失去控制现象。</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87778">
                                            <p:txEl>
                                              <p:charRg st="0" end="77"/>
                                            </p:txEl>
                                          </p:spTgt>
                                        </p:tgtEl>
                                        <p:attrNameLst>
                                          <p:attrName>style.visibility</p:attrName>
                                        </p:attrNameLst>
                                      </p:cBhvr>
                                      <p:to>
                                        <p:strVal val="visible"/>
                                      </p:to>
                                    </p:set>
                                    <p:animEffect transition="in" filter="checkerboard(across)">
                                      <p:cBhvr>
                                        <p:cTn id="7" dur="500"/>
                                        <p:tgtEl>
                                          <p:spTgt spid="587778">
                                            <p:txEl>
                                              <p:charRg st="0" end="77"/>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587778">
                                            <p:txEl>
                                              <p:charRg st="77" end="148"/>
                                            </p:txEl>
                                          </p:spTgt>
                                        </p:tgtEl>
                                        <p:attrNameLst>
                                          <p:attrName>style.visibility</p:attrName>
                                        </p:attrNameLst>
                                      </p:cBhvr>
                                      <p:to>
                                        <p:strVal val="visible"/>
                                      </p:to>
                                    </p:set>
                                    <p:animEffect transition="in" filter="checkerboard(across)">
                                      <p:cBhvr>
                                        <p:cTn id="11" dur="500"/>
                                        <p:tgtEl>
                                          <p:spTgt spid="587778">
                                            <p:txEl>
                                              <p:charRg st="77" end="148"/>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587778">
                                            <p:txEl>
                                              <p:charRg st="148" end="243"/>
                                            </p:txEl>
                                          </p:spTgt>
                                        </p:tgtEl>
                                        <p:attrNameLst>
                                          <p:attrName>style.visibility</p:attrName>
                                        </p:attrNameLst>
                                      </p:cBhvr>
                                      <p:to>
                                        <p:strVal val="visible"/>
                                      </p:to>
                                    </p:set>
                                    <p:animEffect transition="in" filter="checkerboard(across)">
                                      <p:cBhvr>
                                        <p:cTn id="15" dur="500"/>
                                        <p:tgtEl>
                                          <p:spTgt spid="587778">
                                            <p:txEl>
                                              <p:charRg st="148" end="24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8802" name="文本框 588801"/>
          <p:cNvSpPr txBox="1"/>
          <p:nvPr/>
        </p:nvSpPr>
        <p:spPr>
          <a:xfrm>
            <a:off x="304800" y="533400"/>
            <a:ext cx="8534400" cy="5453063"/>
          </a:xfrm>
          <a:prstGeom prst="rect">
            <a:avLst/>
          </a:prstGeom>
          <a:noFill/>
          <a:ln w="9525">
            <a:noFill/>
          </a:ln>
        </p:spPr>
        <p:txBody>
          <a:bodyPr>
            <a:spAutoFit/>
          </a:bodyPr>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三、心智控制的偏差效应</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皮格马利翁效应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    “自我实现的预言”（</a:t>
            </a:r>
            <a:r>
              <a:rPr lang="en-US" altLang="zh-CN" sz="3200" b="1">
                <a:solidFill>
                  <a:srgbClr val="FFFF00"/>
                </a:solidFill>
                <a:effectLst>
                  <a:outerShdw blurRad="38100" dist="38100" dir="2700000">
                    <a:srgbClr val="000000"/>
                  </a:outerShdw>
                </a:effectLst>
                <a:latin typeface="宋体" panose="02010600030101010101" pitchFamily="2" charset="-122"/>
              </a:rPr>
              <a:t>self-fulfilling prophecy</a:t>
            </a:r>
            <a:r>
              <a:rPr lang="zh-CN" altLang="en-US" sz="3200" b="1" dirty="0">
                <a:solidFill>
                  <a:srgbClr val="FFFF00"/>
                </a:solidFill>
                <a:effectLst>
                  <a:outerShdw blurRad="38100" dist="38100" dir="2700000">
                    <a:srgbClr val="000000"/>
                  </a:outerShdw>
                </a:effectLst>
                <a:latin typeface="宋体" panose="02010600030101010101" pitchFamily="2" charset="-122"/>
              </a:rPr>
              <a:t>）一词，最早出现于心理学家罗伯特</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默顿（</a:t>
            </a:r>
            <a:r>
              <a:rPr lang="en-US" altLang="zh-CN" sz="3200" b="1">
                <a:solidFill>
                  <a:srgbClr val="FFFF00"/>
                </a:solidFill>
                <a:effectLst>
                  <a:outerShdw blurRad="38100" dist="38100" dir="2700000">
                    <a:srgbClr val="000000"/>
                  </a:outerShdw>
                </a:effectLst>
                <a:latin typeface="宋体" panose="02010600030101010101" pitchFamily="2" charset="-122"/>
              </a:rPr>
              <a:t>Robert Merton</a:t>
            </a:r>
            <a:r>
              <a:rPr lang="zh-CN" altLang="en-US" sz="3200" b="1" dirty="0">
                <a:solidFill>
                  <a:srgbClr val="FFFF00"/>
                </a:solidFill>
                <a:effectLst>
                  <a:outerShdw blurRad="38100" dist="38100" dir="2700000">
                    <a:srgbClr val="000000"/>
                  </a:outerShdw>
                </a:effectLst>
                <a:latin typeface="宋体" panose="02010600030101010101" pitchFamily="2" charset="-122"/>
              </a:rPr>
              <a:t>）的著作之中，用默顿的话说：“起初，自我实现的预言是指由情况的错误定义所引发的一种新行为，这种新行为使得最初的错误概念变成了真实的情形。自我实现预言的外在效果是使得错误的盛行得以延续，因为预言者会引用真实的事件进程来证明他从一开始就是正确的</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这就是社会逻辑意义上的反常之处。”</a:t>
            </a:r>
            <a:endParaRPr lang="zh-CN" altLang="en-US" sz="32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88802"/>
                                        </p:tgtEl>
                                        <p:attrNameLst>
                                          <p:attrName>style.visibility</p:attrName>
                                        </p:attrNameLst>
                                      </p:cBhvr>
                                      <p:to>
                                        <p:strVal val="visible"/>
                                      </p:to>
                                    </p:set>
                                    <p:anim calcmode="lin" valueType="num">
                                      <p:cBhvr additive="base">
                                        <p:cTn id="7" dur="500" fill="hold"/>
                                        <p:tgtEl>
                                          <p:spTgt spid="588802"/>
                                        </p:tgtEl>
                                        <p:attrNameLst>
                                          <p:attrName>ppt_x</p:attrName>
                                        </p:attrNameLst>
                                      </p:cBhvr>
                                      <p:tavLst>
                                        <p:tav tm="0">
                                          <p:val>
                                            <p:strVal val="#ppt_x"/>
                                          </p:val>
                                        </p:tav>
                                        <p:tav tm="100000">
                                          <p:val>
                                            <p:strVal val="#ppt_x"/>
                                          </p:val>
                                        </p:tav>
                                      </p:tavLst>
                                    </p:anim>
                                    <p:anim calcmode="lin" valueType="num">
                                      <p:cBhvr additive="base">
                                        <p:cTn id="8" dur="500" fill="hold"/>
                                        <p:tgtEl>
                                          <p:spTgt spid="5888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8802" grpId="0"/>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9826" name="文本框 589825"/>
          <p:cNvSpPr txBox="1"/>
          <p:nvPr/>
        </p:nvSpPr>
        <p:spPr>
          <a:xfrm>
            <a:off x="228600" y="152400"/>
            <a:ext cx="8686800" cy="6497638"/>
          </a:xfrm>
          <a:prstGeom prst="rect">
            <a:avLst/>
          </a:prstGeom>
          <a:noFill/>
          <a:ln w="9525">
            <a:noFill/>
          </a:ln>
        </p:spPr>
        <p:txBody>
          <a:bodyPr>
            <a:spAutoFit/>
          </a:bodyPr>
          <a:p>
            <a:pPr marL="457200" indent="-457200" algn="ctr"/>
            <a:r>
              <a:rPr lang="zh-CN" altLang="en-US" sz="2800" b="1" dirty="0">
                <a:solidFill>
                  <a:srgbClr val="FFFF00"/>
                </a:solidFill>
                <a:effectLst>
                  <a:outerShdw blurRad="38100" dist="38100" dir="2700000">
                    <a:srgbClr val="000000"/>
                  </a:outerShdw>
                </a:effectLst>
                <a:latin typeface="宋体" panose="02010600030101010101" pitchFamily="2" charset="-122"/>
              </a:rPr>
              <a:t>第二节 投资决策中的心智控制</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一、心智控制效应与投资者的情绪</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    通常，当投资专家、股评人士在解释股价波动时，人气因素必定是重要的原因之一。这些所谓的人气因素指的就是投资者的情绪。在证券市场中，股票价格的变化会导致人们产生各种各样的情绪，例如乐观与悲观、反应过度与反应不足，市场心态、悲观主义、忧郁情绪等。而这些情绪又会进一步加剧股价波动。</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二、心智控制效应与投资者的心态</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800" b="1" dirty="0">
                <a:solidFill>
                  <a:srgbClr val="FFFF00"/>
                </a:solidFill>
                <a:effectLst>
                  <a:outerShdw blurRad="38100" dist="38100" dir="2700000">
                    <a:srgbClr val="000000"/>
                  </a:outerShdw>
                </a:effectLst>
                <a:latin typeface="宋体" panose="02010600030101010101" pitchFamily="2" charset="-122"/>
              </a:rPr>
              <a:t>    投资者的心态可以被简单地归纳为乐观和悲观。进而被表现为一个人稳定的个性特征，例如，我们常会说某人永远都是那么乐观。但事实上乐观和悲观并不是个体稳定的个性和特征，它会随之外部环境的变化而发生改变。</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589827" name="文本框 589826"/>
          <p:cNvSpPr txBox="1"/>
          <p:nvPr/>
        </p:nvSpPr>
        <p:spPr>
          <a:xfrm>
            <a:off x="323850" y="1943100"/>
            <a:ext cx="311150" cy="701675"/>
          </a:xfrm>
          <a:prstGeom prst="rect">
            <a:avLst/>
          </a:prstGeom>
          <a:noFill/>
          <a:ln w="9525">
            <a:noFill/>
          </a:ln>
        </p:spPr>
        <p:txBody>
          <a:bodyPr wrap="none" anchor="t" anchorCtr="0">
            <a:spAutoFit/>
          </a:bodyPr>
          <a:p>
            <a:pPr eaLnBrk="1" hangingPunct="1"/>
            <a:r>
              <a:rPr lang="en-US" altLang="zh-CN" sz="4000" b="1" dirty="0">
                <a:solidFill>
                  <a:srgbClr val="FFFF00"/>
                </a:solidFill>
                <a:latin typeface="Garamond" panose="02020404030301010803" pitchFamily="18" charset="0"/>
              </a:rPr>
              <a:t> </a:t>
            </a:r>
            <a:endParaRPr lang="en-US" altLang="zh-CN" sz="4000" b="1" dirty="0">
              <a:solidFill>
                <a:srgbClr val="FFFF00"/>
              </a:solidFill>
              <a:latin typeface="Garamond" panose="02020404030301010803" pitchFamily="18" charset="0"/>
            </a:endParaRPr>
          </a:p>
        </p:txBody>
      </p:sp>
      <p:sp>
        <p:nvSpPr>
          <p:cNvPr id="589828" name="文本框 589827"/>
          <p:cNvSpPr txBox="1"/>
          <p:nvPr/>
        </p:nvSpPr>
        <p:spPr>
          <a:xfrm>
            <a:off x="323850" y="2736850"/>
            <a:ext cx="1098550" cy="641350"/>
          </a:xfrm>
          <a:prstGeom prst="rect">
            <a:avLst/>
          </a:prstGeom>
          <a:noFill/>
          <a:ln w="9525">
            <a:noFill/>
          </a:ln>
        </p:spPr>
        <p:txBody>
          <a:bodyPr wrap="none" anchor="t" anchorCtr="0">
            <a:spAutoFit/>
          </a:bodyPr>
          <a:p>
            <a:pPr eaLnBrk="1" hangingPunct="1"/>
            <a:r>
              <a:rPr lang="en-US" altLang="zh-CN" sz="3600" dirty="0">
                <a:latin typeface="Garamond" panose="02020404030301010803" pitchFamily="18" charset="0"/>
              </a:rPr>
              <a:t>        </a:t>
            </a:r>
            <a:endParaRPr lang="en-US" altLang="zh-CN"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89826"/>
                                        </p:tgtEl>
                                        <p:attrNameLst>
                                          <p:attrName>style.visibility</p:attrName>
                                        </p:attrNameLst>
                                      </p:cBhvr>
                                      <p:to>
                                        <p:strVal val="visible"/>
                                      </p:to>
                                    </p:set>
                                    <p:anim calcmode="lin" valueType="num">
                                      <p:cBhvr additive="base">
                                        <p:cTn id="7" dur="500" fill="hold"/>
                                        <p:tgtEl>
                                          <p:spTgt spid="589826"/>
                                        </p:tgtEl>
                                        <p:attrNameLst>
                                          <p:attrName>ppt_x</p:attrName>
                                        </p:attrNameLst>
                                      </p:cBhvr>
                                      <p:tavLst>
                                        <p:tav tm="0">
                                          <p:val>
                                            <p:strVal val="#ppt_x"/>
                                          </p:val>
                                        </p:tav>
                                        <p:tav tm="100000">
                                          <p:val>
                                            <p:strVal val="#ppt_x"/>
                                          </p:val>
                                        </p:tav>
                                      </p:tavLst>
                                    </p:anim>
                                    <p:anim calcmode="lin" valueType="num">
                                      <p:cBhvr additive="base">
                                        <p:cTn id="8" dur="500" fill="hold"/>
                                        <p:tgtEl>
                                          <p:spTgt spid="58982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589827"/>
                                        </p:tgtEl>
                                        <p:attrNameLst>
                                          <p:attrName>style.visibility</p:attrName>
                                        </p:attrNameLst>
                                      </p:cBhvr>
                                      <p:to>
                                        <p:strVal val="visible"/>
                                      </p:to>
                                    </p:set>
                                    <p:animEffect transition="in" filter="checkerboard(across)">
                                      <p:cBhvr>
                                        <p:cTn id="12" dur="500"/>
                                        <p:tgtEl>
                                          <p:spTgt spid="589827"/>
                                        </p:tgtEl>
                                      </p:cBhvr>
                                    </p:animEffect>
                                  </p:childTnLst>
                                </p:cTn>
                              </p:par>
                            </p:childTnLst>
                          </p:cTn>
                        </p:par>
                        <p:par>
                          <p:cTn id="13" fill="hold">
                            <p:stCondLst>
                              <p:cond delay="10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589828"/>
                                        </p:tgtEl>
                                        <p:attrNameLst>
                                          <p:attrName>style.visibility</p:attrName>
                                        </p:attrNameLst>
                                      </p:cBhvr>
                                      <p:to>
                                        <p:strVal val="visible"/>
                                      </p:to>
                                    </p:set>
                                    <p:anim calcmode="lin" valueType="num">
                                      <p:cBhvr>
                                        <p:cTn id="16" dur="500" fill="hold"/>
                                        <p:tgtEl>
                                          <p:spTgt spid="589828"/>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89828"/>
                                        </p:tgtEl>
                                        <p:attrNameLst>
                                          <p:attrName>ppt_y</p:attrName>
                                        </p:attrNameLst>
                                      </p:cBhvr>
                                      <p:tavLst>
                                        <p:tav tm="0">
                                          <p:val>
                                            <p:strVal val="#ppt_y"/>
                                          </p:val>
                                        </p:tav>
                                        <p:tav tm="100000">
                                          <p:val>
                                            <p:strVal val="#ppt_y"/>
                                          </p:val>
                                        </p:tav>
                                      </p:tavLst>
                                    </p:anim>
                                    <p:anim calcmode="lin" valueType="num">
                                      <p:cBhvr>
                                        <p:cTn id="18" dur="500" fill="hold"/>
                                        <p:tgtEl>
                                          <p:spTgt spid="589828"/>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89828"/>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89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826" grpId="0"/>
      <p:bldP spid="589827" grpId="0"/>
      <p:bldP spid="589828" grpId="0"/>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0850" name="文本框 590849"/>
          <p:cNvSpPr txBox="1"/>
          <p:nvPr/>
        </p:nvSpPr>
        <p:spPr>
          <a:xfrm>
            <a:off x="381000" y="533400"/>
            <a:ext cx="8359775" cy="5578475"/>
          </a:xfrm>
          <a:prstGeom prst="rect">
            <a:avLst/>
          </a:prstGeom>
          <a:noFill/>
          <a:ln w="9525">
            <a:noFill/>
          </a:ln>
        </p:spPr>
        <p:txBody>
          <a:bodyPr>
            <a:spAutoFit/>
          </a:bodyPr>
          <a:p>
            <a:r>
              <a:rPr lang="zh-CN" altLang="en-US" sz="4000" b="1" dirty="0">
                <a:solidFill>
                  <a:srgbClr val="FFFF00"/>
                </a:solidFill>
                <a:effectLst>
                  <a:outerShdw blurRad="38100" dist="38100" dir="2700000">
                    <a:srgbClr val="000000"/>
                  </a:outerShdw>
                </a:effectLst>
                <a:latin typeface="宋体" panose="02010600030101010101" pitchFamily="2" charset="-122"/>
              </a:rPr>
              <a:t>三、投资者如何实施心智控制</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    人们如想要成为一个能够获取一定投资收益的成功者，其必须有能力进行心智控制，具体而言有以下四个方面：</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en-US" altLang="zh-CN" sz="4000" b="1">
                <a:solidFill>
                  <a:srgbClr val="FFFF00"/>
                </a:solidFill>
                <a:effectLst>
                  <a:outerShdw blurRad="38100" dist="38100" dir="2700000">
                    <a:srgbClr val="000000"/>
                  </a:outerShdw>
                </a:effectLst>
                <a:latin typeface="宋体" panose="02010600030101010101" pitchFamily="2" charset="-122"/>
              </a:rPr>
              <a:t>1</a:t>
            </a:r>
            <a:r>
              <a:rPr lang="zh-CN" altLang="en-US" sz="4000" b="1" dirty="0">
                <a:solidFill>
                  <a:srgbClr val="FFFF00"/>
                </a:solidFill>
                <a:effectLst>
                  <a:outerShdw blurRad="38100" dist="38100" dir="2700000">
                    <a:srgbClr val="000000"/>
                  </a:outerShdw>
                </a:effectLst>
                <a:latin typeface="宋体" panose="02010600030101010101" pitchFamily="2" charset="-122"/>
              </a:rPr>
              <a:t>、通过影响力进行控制。</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en-US" altLang="zh-CN" sz="4000" b="1">
                <a:solidFill>
                  <a:srgbClr val="FFFF00"/>
                </a:solidFill>
                <a:effectLst>
                  <a:outerShdw blurRad="38100" dist="38100" dir="2700000">
                    <a:srgbClr val="000000"/>
                  </a:outerShdw>
                </a:effectLst>
                <a:latin typeface="宋体" panose="02010600030101010101" pitchFamily="2" charset="-122"/>
              </a:rPr>
              <a:t>2</a:t>
            </a:r>
            <a:r>
              <a:rPr lang="zh-CN" altLang="en-US" sz="4000" b="1" dirty="0">
                <a:solidFill>
                  <a:srgbClr val="FFFF00"/>
                </a:solidFill>
                <a:effectLst>
                  <a:outerShdw blurRad="38100" dist="38100" dir="2700000">
                    <a:srgbClr val="000000"/>
                  </a:outerShdw>
                </a:effectLst>
                <a:latin typeface="宋体" panose="02010600030101010101" pitchFamily="2" charset="-122"/>
              </a:rPr>
              <a:t>、通过预测进行控制。</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en-US" altLang="zh-CN" sz="4000" b="1">
                <a:solidFill>
                  <a:srgbClr val="FFFF00"/>
                </a:solidFill>
                <a:effectLst>
                  <a:outerShdw blurRad="38100" dist="38100" dir="2700000">
                    <a:srgbClr val="000000"/>
                  </a:outerShdw>
                </a:effectLst>
                <a:latin typeface="宋体" panose="02010600030101010101" pitchFamily="2" charset="-122"/>
              </a:rPr>
              <a:t>3</a:t>
            </a:r>
            <a:r>
              <a:rPr lang="zh-CN" altLang="en-US" sz="4000" b="1" dirty="0">
                <a:solidFill>
                  <a:srgbClr val="FFFF00"/>
                </a:solidFill>
                <a:effectLst>
                  <a:outerShdw blurRad="38100" dist="38100" dir="2700000">
                    <a:srgbClr val="000000"/>
                  </a:outerShdw>
                </a:effectLst>
                <a:latin typeface="宋体" panose="02010600030101010101" pitchFamily="2" charset="-122"/>
              </a:rPr>
              <a:t>、通过以往经验进行控制。</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en-US" altLang="zh-CN" sz="4000" b="1">
                <a:solidFill>
                  <a:srgbClr val="FFFF00"/>
                </a:solidFill>
                <a:effectLst>
                  <a:outerShdw blurRad="38100" dist="38100" dir="2700000">
                    <a:srgbClr val="000000"/>
                  </a:outerShdw>
                </a:effectLst>
                <a:latin typeface="宋体" panose="02010600030101010101" pitchFamily="2" charset="-122"/>
              </a:rPr>
              <a:t>4</a:t>
            </a:r>
            <a:r>
              <a:rPr lang="zh-CN" altLang="en-US" sz="4000" b="1" dirty="0">
                <a:solidFill>
                  <a:srgbClr val="FFFF00"/>
                </a:solidFill>
                <a:effectLst>
                  <a:outerShdw blurRad="38100" dist="38100" dir="2700000">
                    <a:srgbClr val="000000"/>
                  </a:outerShdw>
                </a:effectLst>
                <a:latin typeface="宋体" panose="02010600030101010101" pitchFamily="2" charset="-122"/>
              </a:rPr>
              <a:t>、通过看淡消极后果进行控制。</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90850"/>
                                        </p:tgtEl>
                                        <p:attrNameLst>
                                          <p:attrName>style.visibility</p:attrName>
                                        </p:attrNameLst>
                                      </p:cBhvr>
                                      <p:to>
                                        <p:strVal val="visible"/>
                                      </p:to>
                                    </p:set>
                                    <p:animEffect transition="in" filter="diamond(in)">
                                      <p:cBhvr>
                                        <p:cTn id="7" dur="2000"/>
                                        <p:tgtEl>
                                          <p:spTgt spid="590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85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4" name="文本框 66563"/>
          <p:cNvSpPr txBox="1"/>
          <p:nvPr/>
        </p:nvSpPr>
        <p:spPr>
          <a:xfrm>
            <a:off x="381000" y="381000"/>
            <a:ext cx="8458200" cy="5578475"/>
          </a:xfrm>
          <a:prstGeom prst="rect">
            <a:avLst/>
          </a:prstGeom>
          <a:noFill/>
          <a:ln w="9525">
            <a:noFill/>
          </a:ln>
        </p:spPr>
        <p:txBody>
          <a:bodyPr>
            <a:spAutoFit/>
          </a:bodyPr>
          <a:p>
            <a:pPr algn="ct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第五节 投资行为学的内涵界定</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一、投资行为学的定义</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    由于作为一个新兴的研究领域，投资行为学至今还没有为学术界所公认的严格定义，因而在此只能给出几种由投资行为学领域一些颇有影响的学者所提出的定义。虽然无法避免其局限性，但各有其独到的见解，可以作为投资行为学研究的基础性概念。</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66564"/>
                                        </p:tgtEl>
                                        <p:attrNameLst>
                                          <p:attrName>style.visibility</p:attrName>
                                        </p:attrNameLst>
                                      </p:cBhvr>
                                      <p:to>
                                        <p:strVal val="visible"/>
                                      </p:to>
                                    </p:set>
                                    <p:anim calcmode="lin" valueType="num">
                                      <p:cBhvr>
                                        <p:cTn id="7" dur="500" fill="hold"/>
                                        <p:tgtEl>
                                          <p:spTgt spid="66564"/>
                                        </p:tgtEl>
                                        <p:attrNameLst>
                                          <p:attrName>ppt_w</p:attrName>
                                        </p:attrNameLst>
                                      </p:cBhvr>
                                      <p:tavLst>
                                        <p:tav tm="0">
                                          <p:val>
                                            <p:strVal val="#ppt_w*2.5"/>
                                          </p:val>
                                        </p:tav>
                                        <p:tav tm="100000">
                                          <p:val>
                                            <p:strVal val="#ppt_w"/>
                                          </p:val>
                                        </p:tav>
                                      </p:tavLst>
                                    </p:anim>
                                    <p:anim calcmode="lin" valueType="num">
                                      <p:cBhvr>
                                        <p:cTn id="8" dur="500" fill="hold"/>
                                        <p:tgtEl>
                                          <p:spTgt spid="66564"/>
                                        </p:tgtEl>
                                        <p:attrNameLst>
                                          <p:attrName>ppt_h</p:attrName>
                                        </p:attrNameLst>
                                      </p:cBhvr>
                                      <p:tavLst>
                                        <p:tav tm="0">
                                          <p:val>
                                            <p:strVal val="#ppt_h*0.01"/>
                                          </p:val>
                                        </p:tav>
                                        <p:tav tm="100000">
                                          <p:val>
                                            <p:strVal val="#ppt_h"/>
                                          </p:val>
                                        </p:tav>
                                      </p:tavLst>
                                    </p:anim>
                                    <p:anim calcmode="lin" valueType="num">
                                      <p:cBhvr>
                                        <p:cTn id="9" dur="500" fill="hold"/>
                                        <p:tgtEl>
                                          <p:spTgt spid="66564"/>
                                        </p:tgtEl>
                                        <p:attrNameLst>
                                          <p:attrName>ppt_x</p:attrName>
                                        </p:attrNameLst>
                                      </p:cBhvr>
                                      <p:tavLst>
                                        <p:tav tm="0">
                                          <p:val>
                                            <p:strVal val="#ppt_x"/>
                                          </p:val>
                                        </p:tav>
                                        <p:tav tm="100000">
                                          <p:val>
                                            <p:strVal val="#ppt_x"/>
                                          </p:val>
                                        </p:tav>
                                      </p:tavLst>
                                    </p:anim>
                                    <p:anim calcmode="lin" valueType="num">
                                      <p:cBhvr>
                                        <p:cTn id="10" dur="500" fill="hold"/>
                                        <p:tgtEl>
                                          <p:spTgt spid="66564"/>
                                        </p:tgtEl>
                                        <p:attrNameLst>
                                          <p:attrName>ppt_y</p:attrName>
                                        </p:attrNameLst>
                                      </p:cBhvr>
                                      <p:tavLst>
                                        <p:tav tm="0">
                                          <p:val>
                                            <p:strVal val="#ppt_h+1"/>
                                          </p:val>
                                        </p:tav>
                                        <p:tav tm="100000">
                                          <p:val>
                                            <p:strVal val="#ppt_y"/>
                                          </p:val>
                                        </p:tav>
                                      </p:tavLst>
                                    </p:anim>
                                    <p:animEffect transition="in" filter="fade">
                                      <p:cBhvr>
                                        <p:cTn id="11" dur="500"/>
                                        <p:tgtEl>
                                          <p:spTgt spid="66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1874" name="文本框 591873"/>
          <p:cNvSpPr txBox="1"/>
          <p:nvPr/>
        </p:nvSpPr>
        <p:spPr>
          <a:xfrm>
            <a:off x="0" y="152400"/>
            <a:ext cx="9144000" cy="6497638"/>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一、投资家巴菲特的成功之道</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股票投资大亨巴菲特曾经购买过俄罗斯的石油类股票，他为了避免该项投资所可能带来的相关风险，于是花费了相当大的人力与财力去研究几乎所有能够对其产生影响的各类风险因素，其中包括了汇率因素、国际油价、信贷能力及信用风险问题、当地金融监管体系、以及政治稳定性问题等</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二、经济学家教会你心智控制</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欧文</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费雪（</a:t>
            </a:r>
            <a:r>
              <a:rPr lang="en-US" altLang="zh-CN" sz="2800" b="1">
                <a:solidFill>
                  <a:srgbClr val="FFFF00"/>
                </a:solidFill>
                <a:effectLst>
                  <a:outerShdw blurRad="38100" dist="38100" dir="2700000">
                    <a:srgbClr val="000000"/>
                  </a:outerShdw>
                </a:effectLst>
                <a:latin typeface="宋体" panose="02010600030101010101" pitchFamily="2" charset="-122"/>
              </a:rPr>
              <a:t>Irving Fisher</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1867-1947</a:t>
            </a:r>
            <a:r>
              <a:rPr lang="zh-CN" altLang="en-US" sz="2800" b="1" dirty="0">
                <a:solidFill>
                  <a:srgbClr val="FFFF00"/>
                </a:solidFill>
                <a:effectLst>
                  <a:outerShdw blurRad="38100" dist="38100" dir="2700000">
                    <a:srgbClr val="000000"/>
                  </a:outerShdw>
                </a:effectLst>
                <a:latin typeface="宋体" panose="02010600030101010101" pitchFamily="2" charset="-122"/>
              </a:rPr>
              <a:t>）作为美国上世纪最著名的经济学家之一，被学术界公认为是经济计量学的先驱者之一，同时也是常春藤名校耶鲁大学的著名教授。他曾经为人们规范和定义储蓄与投资行为做出了很大的贡献，而以他的名字所命名的“费雪效应”则是任何一本严谨的经济学教材所必需包含的内容之一</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p:txBody>
      </p:sp>
      <p:sp>
        <p:nvSpPr>
          <p:cNvPr id="591875" name="文本框 591874"/>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91874"/>
                                        </p:tgtEl>
                                        <p:attrNameLst>
                                          <p:attrName>style.visibility</p:attrName>
                                        </p:attrNameLst>
                                      </p:cBhvr>
                                      <p:to>
                                        <p:strVal val="visible"/>
                                      </p:to>
                                    </p:set>
                                    <p:anim calcmode="lin" valueType="num">
                                      <p:cBhvr additive="base">
                                        <p:cTn id="7" dur="500" fill="hold"/>
                                        <p:tgtEl>
                                          <p:spTgt spid="591874"/>
                                        </p:tgtEl>
                                        <p:attrNameLst>
                                          <p:attrName>ppt_x</p:attrName>
                                        </p:attrNameLst>
                                      </p:cBhvr>
                                      <p:tavLst>
                                        <p:tav tm="0">
                                          <p:val>
                                            <p:strVal val="#ppt_x"/>
                                          </p:val>
                                        </p:tav>
                                        <p:tav tm="100000">
                                          <p:val>
                                            <p:strVal val="#ppt_x"/>
                                          </p:val>
                                        </p:tav>
                                      </p:tavLst>
                                    </p:anim>
                                    <p:anim calcmode="lin" valueType="num">
                                      <p:cBhvr additive="base">
                                        <p:cTn id="8" dur="500" fill="hold"/>
                                        <p:tgtEl>
                                          <p:spTgt spid="59187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91875"/>
                                        </p:tgtEl>
                                        <p:attrNameLst>
                                          <p:attrName>style.visibility</p:attrName>
                                        </p:attrNameLst>
                                      </p:cBhvr>
                                      <p:to>
                                        <p:strVal val="visible"/>
                                      </p:to>
                                    </p:set>
                                    <p:animEffect transition="in" filter="diamond(in)">
                                      <p:cBhvr>
                                        <p:cTn id="12" dur="2000"/>
                                        <p:tgtEl>
                                          <p:spTgt spid="591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1874" grpId="0"/>
      <p:bldP spid="591875" grpId="0"/>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22" name="文本框 593921"/>
          <p:cNvSpPr txBox="1"/>
          <p:nvPr/>
        </p:nvSpPr>
        <p:spPr>
          <a:xfrm>
            <a:off x="304800" y="304800"/>
            <a:ext cx="85344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rPr>
              <a:t>三、成功投资者的心理素质研究</a:t>
            </a:r>
            <a:endParaRPr lang="zh-CN" altLang="en-US" sz="3600" b="1" dirty="0">
              <a:solidFill>
                <a:srgbClr val="FFFF00"/>
              </a:solidFill>
              <a:effectLst>
                <a:outerShdw blurRad="38100" dist="38100" dir="2700000">
                  <a:srgbClr val="000000"/>
                </a:outerShdw>
              </a:effectLst>
            </a:endParaRPr>
          </a:p>
          <a:p>
            <a:r>
              <a:rPr lang="zh-CN" altLang="en-US" sz="3600" b="1" dirty="0">
                <a:solidFill>
                  <a:srgbClr val="FFFF00"/>
                </a:solidFill>
                <a:effectLst>
                  <a:outerShdw blurRad="38100" dist="38100" dir="2700000">
                    <a:srgbClr val="000000"/>
                  </a:outerShdw>
                </a:effectLst>
              </a:rPr>
              <a:t>       随着我国证券市场的迅猛发展，证券投资正日益成为当代中国人经济生活的重要组成部分。由于广大股民的投资行为与其心理素质密切相关，因而深入分析心理因素对于成功投资的影响，对于推动我国股民投资心理与行为的成熟具有非常重要的理论意义。同时，面对日趋成熟的证券市场，如何才能成为一个成功的投资者，他应具备何种心理素质，正日益成为投资行为学中一个具有现实意义的重大课题。</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93923" name="文本框 593922"/>
          <p:cNvSpPr txBox="1"/>
          <p:nvPr/>
        </p:nvSpPr>
        <p:spPr>
          <a:xfrm>
            <a:off x="0" y="1844675"/>
            <a:ext cx="5832475" cy="641350"/>
          </a:xfrm>
          <a:prstGeom prst="rect">
            <a:avLst/>
          </a:prstGeom>
          <a:noFill/>
          <a:ln w="9525">
            <a:noFill/>
          </a:ln>
        </p:spPr>
        <p:txBody>
          <a:bodyPr>
            <a:spAutoFit/>
          </a:bodyPr>
          <a:p>
            <a:pPr eaLnBrk="1" hangingPunct="1"/>
            <a:r>
              <a:rPr lang="en-US" altLang="zh-CN" sz="3600" b="1" dirty="0">
                <a:solidFill>
                  <a:srgbClr val="FFFF00"/>
                </a:solidFill>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93922"/>
                                        </p:tgtEl>
                                        <p:attrNameLst>
                                          <p:attrName>style.visibility</p:attrName>
                                        </p:attrNameLst>
                                      </p:cBhvr>
                                      <p:to>
                                        <p:strVal val="visible"/>
                                      </p:to>
                                    </p:set>
                                    <p:anim calcmode="lin" valueType="num">
                                      <p:cBhvr additive="base">
                                        <p:cTn id="7" dur="500" fill="hold"/>
                                        <p:tgtEl>
                                          <p:spTgt spid="593922"/>
                                        </p:tgtEl>
                                        <p:attrNameLst>
                                          <p:attrName>ppt_x</p:attrName>
                                        </p:attrNameLst>
                                      </p:cBhvr>
                                      <p:tavLst>
                                        <p:tav tm="0">
                                          <p:val>
                                            <p:strVal val="#ppt_x"/>
                                          </p:val>
                                        </p:tav>
                                        <p:tav tm="100000">
                                          <p:val>
                                            <p:strVal val="#ppt_x"/>
                                          </p:val>
                                        </p:tav>
                                      </p:tavLst>
                                    </p:anim>
                                    <p:anim calcmode="lin" valueType="num">
                                      <p:cBhvr additive="base">
                                        <p:cTn id="8" dur="500" fill="hold"/>
                                        <p:tgtEl>
                                          <p:spTgt spid="59392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93923"/>
                                        </p:tgtEl>
                                        <p:attrNameLst>
                                          <p:attrName>style.visibility</p:attrName>
                                        </p:attrNameLst>
                                      </p:cBhvr>
                                      <p:to>
                                        <p:strVal val="visible"/>
                                      </p:to>
                                    </p:set>
                                    <p:animEffect transition="in" filter="diamond(in)">
                                      <p:cBhvr>
                                        <p:cTn id="12" dur="2000"/>
                                        <p:tgtEl>
                                          <p:spTgt spid="593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2" grpId="0"/>
      <p:bldP spid="593923" grpId="0"/>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2898" name="文本框 592897"/>
          <p:cNvSpPr txBox="1"/>
          <p:nvPr/>
        </p:nvSpPr>
        <p:spPr>
          <a:xfrm>
            <a:off x="0" y="-50800"/>
            <a:ext cx="4724400" cy="762000"/>
          </a:xfrm>
          <a:prstGeom prst="rect">
            <a:avLst/>
          </a:prstGeom>
          <a:noFill/>
          <a:ln w="9525">
            <a:noFill/>
          </a:ln>
        </p:spPr>
        <p:txBody>
          <a:bodyPr wrap="none" anchor="t" anchorCtr="0">
            <a:spAutoFit/>
          </a:bodyPr>
          <a:p>
            <a:pPr eaLnBrk="1" hangingPunct="1"/>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rPr>
              <a:t>本章关键词</a:t>
            </a:r>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latin typeface="Garamond" panose="02020404030301010803" pitchFamily="18" charset="0"/>
              </a:rPr>
              <a:t>：</a:t>
            </a:r>
            <a:r>
              <a:rPr lang="zh-CN" altLang="en-US" dirty="0">
                <a:effectLst>
                  <a:outerShdw blurRad="38100" dist="38100" dir="2700000">
                    <a:srgbClr val="000000"/>
                  </a:outerShdw>
                </a:effectLst>
                <a:latin typeface="Garamond" panose="02020404030301010803" pitchFamily="18" charset="0"/>
              </a:rPr>
              <a:t> </a:t>
            </a:r>
            <a:endParaRPr lang="zh-CN" altLang="en-US" dirty="0">
              <a:effectLst>
                <a:outerShdw blurRad="38100" dist="38100" dir="2700000">
                  <a:srgbClr val="000000"/>
                </a:outerShdw>
              </a:effectLst>
              <a:latin typeface="Garamond" panose="02020404030301010803" pitchFamily="18" charset="0"/>
            </a:endParaRPr>
          </a:p>
        </p:txBody>
      </p:sp>
      <p:sp>
        <p:nvSpPr>
          <p:cNvPr id="592899" name="文本框 592898"/>
          <p:cNvSpPr txBox="1"/>
          <p:nvPr/>
        </p:nvSpPr>
        <p:spPr>
          <a:xfrm>
            <a:off x="381000" y="762000"/>
            <a:ext cx="8458200" cy="1190625"/>
          </a:xfrm>
          <a:prstGeom prst="rect">
            <a:avLst/>
          </a:prstGeom>
          <a:noFill/>
          <a:ln w="9525">
            <a:noFill/>
          </a:ln>
        </p:spPr>
        <p:txBody>
          <a:bodyPr>
            <a:spAutoFit/>
          </a:bodyPr>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心智控制  心智控制偏差  心智控制效应  控制幻觉  皮格马利翁效应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592900" name="文本框 592899"/>
          <p:cNvSpPr txBox="1"/>
          <p:nvPr/>
        </p:nvSpPr>
        <p:spPr>
          <a:xfrm>
            <a:off x="0" y="2057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592901" name="文本框 592900"/>
          <p:cNvSpPr txBox="1"/>
          <p:nvPr/>
        </p:nvSpPr>
        <p:spPr>
          <a:xfrm>
            <a:off x="304800" y="2819400"/>
            <a:ext cx="8515350" cy="3387725"/>
          </a:xfrm>
          <a:prstGeom prst="rect">
            <a:avLst/>
          </a:prstGeom>
          <a:noFill/>
          <a:ln w="9525">
            <a:noFill/>
          </a:ln>
        </p:spPr>
        <p:txBody>
          <a:bodyPr>
            <a:spAutoFit/>
          </a:bodyPr>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1</a:t>
            </a:r>
            <a:r>
              <a:rPr lang="zh-CN" altLang="en-US" b="1" dirty="0">
                <a:solidFill>
                  <a:srgbClr val="FFFF00"/>
                </a:solidFill>
                <a:effectLst>
                  <a:outerShdw blurRad="38100" dist="38100" dir="2700000">
                    <a:srgbClr val="000000"/>
                  </a:outerShdw>
                </a:effectLst>
                <a:latin typeface="宋体" panose="02010600030101010101" pitchFamily="2" charset="-122"/>
              </a:rPr>
              <a:t>、何谓心智控制，试述心智控制偏差在投资行为学方面的定义。</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2</a:t>
            </a:r>
            <a:r>
              <a:rPr lang="zh-CN" altLang="en-US" b="1" dirty="0">
                <a:solidFill>
                  <a:srgbClr val="FFFF00"/>
                </a:solidFill>
                <a:effectLst>
                  <a:outerShdw blurRad="38100" dist="38100" dir="2700000">
                    <a:srgbClr val="000000"/>
                  </a:outerShdw>
                </a:effectLst>
                <a:latin typeface="宋体" panose="02010600030101010101" pitchFamily="2" charset="-122"/>
              </a:rPr>
              <a:t>、心智控制效应所产生的具体偏差的三个层次分别是什么？</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3</a:t>
            </a:r>
            <a:r>
              <a:rPr lang="zh-CN" altLang="en-US" b="1" dirty="0">
                <a:solidFill>
                  <a:srgbClr val="FFFF00"/>
                </a:solidFill>
                <a:effectLst>
                  <a:outerShdw blurRad="38100" dist="38100" dir="2700000">
                    <a:srgbClr val="000000"/>
                  </a:outerShdw>
                </a:effectLst>
                <a:latin typeface="宋体" panose="02010600030101010101" pitchFamily="2" charset="-122"/>
              </a:rPr>
              <a:t>、容易导致控制幻觉的具体因素有哪几个方面？</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4</a:t>
            </a:r>
            <a:r>
              <a:rPr lang="zh-CN" altLang="en-US" b="1" dirty="0">
                <a:solidFill>
                  <a:srgbClr val="FFFF00"/>
                </a:solidFill>
                <a:effectLst>
                  <a:outerShdw blurRad="38100" dist="38100" dir="2700000">
                    <a:srgbClr val="000000"/>
                  </a:outerShdw>
                </a:effectLst>
                <a:latin typeface="宋体" panose="02010600030101010101" pitchFamily="2" charset="-122"/>
              </a:rPr>
              <a:t>、试用自己的语言描述心智控制偏差在具体投资行为中如何表现出“皮格马利翁效应”。</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5</a:t>
            </a:r>
            <a:r>
              <a:rPr lang="zh-CN" altLang="en-US" b="1" dirty="0">
                <a:solidFill>
                  <a:srgbClr val="FFFF00"/>
                </a:solidFill>
                <a:effectLst>
                  <a:outerShdw blurRad="38100" dist="38100" dir="2700000">
                    <a:srgbClr val="000000"/>
                  </a:outerShdw>
                </a:effectLst>
                <a:latin typeface="宋体" panose="02010600030101010101" pitchFamily="2" charset="-122"/>
              </a:rPr>
              <a:t>、心智控制主要体现在哪两个方面的控制，为什么</a:t>
            </a:r>
            <a:r>
              <a:rPr lang="en-US" altLang="zh-CN" b="1">
                <a:solidFill>
                  <a:srgbClr val="FFFF00"/>
                </a:solidFill>
                <a:effectLst>
                  <a:outerShdw blurRad="38100" dist="38100" dir="2700000">
                    <a:srgbClr val="000000"/>
                  </a:outerShdw>
                </a:effectLst>
                <a:latin typeface="宋体" panose="02010600030101010101" pitchFamily="2" charset="-122"/>
              </a:rPr>
              <a:t>?</a:t>
            </a:r>
            <a:endParaRPr lang="en-US" altLang="zh-CN" b="1">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6</a:t>
            </a:r>
            <a:r>
              <a:rPr lang="zh-CN" altLang="en-US" b="1" dirty="0">
                <a:solidFill>
                  <a:srgbClr val="FFFF00"/>
                </a:solidFill>
                <a:effectLst>
                  <a:outerShdw blurRad="38100" dist="38100" dir="2700000">
                    <a:srgbClr val="000000"/>
                  </a:outerShdw>
                </a:effectLst>
                <a:latin typeface="宋体" panose="02010600030101010101" pitchFamily="2" charset="-122"/>
              </a:rPr>
              <a:t>、请分别详述情绪与心态的控制在投资行为学中的重要作用。</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7</a:t>
            </a:r>
            <a:r>
              <a:rPr lang="zh-CN" altLang="en-US" b="1" dirty="0">
                <a:solidFill>
                  <a:srgbClr val="FFFF00"/>
                </a:solidFill>
                <a:effectLst>
                  <a:outerShdw blurRad="38100" dist="38100" dir="2700000">
                    <a:srgbClr val="000000"/>
                  </a:outerShdw>
                </a:effectLst>
                <a:latin typeface="宋体" panose="02010600030101010101" pitchFamily="2" charset="-122"/>
              </a:rPr>
              <a:t>、哪些因素的变化对心智控制的影响最为显著？</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8</a:t>
            </a:r>
            <a:r>
              <a:rPr lang="zh-CN" altLang="en-US" b="1" dirty="0">
                <a:solidFill>
                  <a:srgbClr val="FFFF00"/>
                </a:solidFill>
                <a:effectLst>
                  <a:outerShdw blurRad="38100" dist="38100" dir="2700000">
                    <a:srgbClr val="000000"/>
                  </a:outerShdw>
                </a:effectLst>
                <a:latin typeface="宋体" panose="02010600030101010101" pitchFamily="2" charset="-122"/>
              </a:rPr>
              <a:t>、从著名的经济学家关于投资与心智控制的言论中，我们能获得怎样的有益启示？</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9</a:t>
            </a:r>
            <a:r>
              <a:rPr lang="zh-CN" altLang="en-US" b="1" dirty="0">
                <a:solidFill>
                  <a:srgbClr val="FFFF00"/>
                </a:solidFill>
                <a:effectLst>
                  <a:outerShdw blurRad="38100" dist="38100" dir="2700000">
                    <a:srgbClr val="000000"/>
                  </a:outerShdw>
                </a:effectLst>
                <a:latin typeface="宋体" panose="02010600030101010101" pitchFamily="2" charset="-122"/>
              </a:rPr>
              <a:t>、谈谈自己在学习了这章后的体会，如何让自己在生活中做到很好的心智控制。</a:t>
            </a:r>
            <a:endParaRPr lang="zh-CN" altLang="en-US"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b="1">
                <a:solidFill>
                  <a:srgbClr val="FFFF00"/>
                </a:solidFill>
                <a:effectLst>
                  <a:outerShdw blurRad="38100" dist="38100" dir="2700000">
                    <a:srgbClr val="000000"/>
                  </a:outerShdw>
                </a:effectLst>
                <a:latin typeface="宋体" panose="02010600030101010101" pitchFamily="2" charset="-122"/>
              </a:rPr>
              <a:t>10</a:t>
            </a:r>
            <a:r>
              <a:rPr lang="zh-CN" altLang="en-US" b="1" dirty="0">
                <a:solidFill>
                  <a:srgbClr val="FFFF00"/>
                </a:solidFill>
                <a:effectLst>
                  <a:outerShdw blurRad="38100" dist="38100" dir="2700000">
                    <a:srgbClr val="000000"/>
                  </a:outerShdw>
                </a:effectLst>
                <a:latin typeface="宋体" panose="02010600030101010101" pitchFamily="2" charset="-122"/>
              </a:rPr>
              <a:t>、如何利用自身对心智控制偏差效应的理解，让自己在做投资决策时少犯错误？</a:t>
            </a:r>
            <a:endParaRPr lang="zh-CN" altLang="en-US"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92898"/>
                                        </p:tgtEl>
                                        <p:attrNameLst>
                                          <p:attrName>style.visibility</p:attrName>
                                        </p:attrNameLst>
                                      </p:cBhvr>
                                      <p:to>
                                        <p:strVal val="visible"/>
                                      </p:to>
                                    </p:set>
                                    <p:animEffect transition="in" filter="diamond(in)">
                                      <p:cBhvr>
                                        <p:cTn id="7" dur="2000"/>
                                        <p:tgtEl>
                                          <p:spTgt spid="592898"/>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592899"/>
                                        </p:tgtEl>
                                        <p:attrNameLst>
                                          <p:attrName>style.visibility</p:attrName>
                                        </p:attrNameLst>
                                      </p:cBhvr>
                                      <p:to>
                                        <p:strVal val="visible"/>
                                      </p:to>
                                    </p:set>
                                    <p:anim calcmode="lin" valueType="num">
                                      <p:cBhvr additive="base">
                                        <p:cTn id="11" dur="500" fill="hold"/>
                                        <p:tgtEl>
                                          <p:spTgt spid="592899"/>
                                        </p:tgtEl>
                                        <p:attrNameLst>
                                          <p:attrName>ppt_x</p:attrName>
                                        </p:attrNameLst>
                                      </p:cBhvr>
                                      <p:tavLst>
                                        <p:tav tm="0">
                                          <p:val>
                                            <p:strVal val="#ppt_x"/>
                                          </p:val>
                                        </p:tav>
                                        <p:tav tm="100000">
                                          <p:val>
                                            <p:strVal val="#ppt_x"/>
                                          </p:val>
                                        </p:tav>
                                      </p:tavLst>
                                    </p:anim>
                                    <p:anim calcmode="lin" valueType="num">
                                      <p:cBhvr additive="base">
                                        <p:cTn id="12" dur="500" fill="hold"/>
                                        <p:tgtEl>
                                          <p:spTgt spid="592899"/>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592900"/>
                                        </p:tgtEl>
                                        <p:attrNameLst>
                                          <p:attrName>style.visibility</p:attrName>
                                        </p:attrNameLst>
                                      </p:cBhvr>
                                      <p:to>
                                        <p:strVal val="visible"/>
                                      </p:to>
                                    </p:set>
                                    <p:animEffect transition="in" filter="diamond(in)">
                                      <p:cBhvr>
                                        <p:cTn id="16" dur="2000"/>
                                        <p:tgtEl>
                                          <p:spTgt spid="592900"/>
                                        </p:tgtEl>
                                      </p:cBhvr>
                                    </p:animEffect>
                                  </p:childTnLst>
                                </p:cTn>
                              </p:par>
                            </p:childTnLst>
                          </p:cTn>
                        </p:par>
                        <p:par>
                          <p:cTn id="17" fill="hold">
                            <p:stCondLst>
                              <p:cond delay="45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592901"/>
                                        </p:tgtEl>
                                        <p:attrNameLst>
                                          <p:attrName>style.visibility</p:attrName>
                                        </p:attrNameLst>
                                      </p:cBhvr>
                                      <p:to>
                                        <p:strVal val="visible"/>
                                      </p:to>
                                    </p:set>
                                    <p:anim calcmode="discrete" valueType="clr">
                                      <p:cBhvr override="childStyle">
                                        <p:cTn id="20" dur="80"/>
                                        <p:tgtEl>
                                          <p:spTgt spid="592901"/>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92901"/>
                                        </p:tgtEl>
                                        <p:attrNameLst>
                                          <p:attrName>fillcolor</p:attrName>
                                        </p:attrNameLst>
                                      </p:cBhvr>
                                      <p:tavLst>
                                        <p:tav tm="0">
                                          <p:val>
                                            <p:clrVal>
                                              <a:schemeClr val="accent2"/>
                                            </p:clrVal>
                                          </p:val>
                                        </p:tav>
                                        <p:tav tm="50000">
                                          <p:val>
                                            <p:clrVal>
                                              <a:schemeClr val="hlink"/>
                                            </p:clrVal>
                                          </p:val>
                                        </p:tav>
                                      </p:tavLst>
                                    </p:anim>
                                    <p:set>
                                      <p:cBhvr>
                                        <p:cTn id="22" dur="80"/>
                                        <p:tgtEl>
                                          <p:spTgt spid="59290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898" grpId="0"/>
      <p:bldP spid="592899" grpId="0"/>
      <p:bldP spid="592900" grpId="0"/>
      <p:bldP spid="59290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8" name="文本框 67587"/>
          <p:cNvSpPr txBox="1"/>
          <p:nvPr/>
        </p:nvSpPr>
        <p:spPr>
          <a:xfrm>
            <a:off x="304800" y="457200"/>
            <a:ext cx="8520113" cy="5453063"/>
          </a:xfrm>
          <a:prstGeom prst="rect">
            <a:avLst/>
          </a:prstGeom>
          <a:noFill/>
          <a:ln w="9525">
            <a:noFill/>
          </a:ln>
        </p:spPr>
        <p:txBody>
          <a:bodyPr>
            <a:spAutoFit/>
          </a:bodyPr>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、投资行为学是研究人类理解信息并随之行动，并作出投资决策的学科。通过大量的实验模型，它发现投资行为并不总是理性、可预测和公正的，实际上，投资者经常会犯错。（</a:t>
            </a:r>
            <a:r>
              <a:rPr lang="en-US" altLang="zh-CN" sz="3200" b="1" err="1">
                <a:solidFill>
                  <a:srgbClr val="FFFF00"/>
                </a:solidFill>
                <a:effectLst>
                  <a:outerShdw blurRad="38100" dist="38100" dir="2700000">
                    <a:srgbClr val="000000"/>
                  </a:outerShdw>
                </a:effectLst>
                <a:latin typeface="宋体" panose="02010600030101010101" pitchFamily="2" charset="-122"/>
              </a:rPr>
              <a:t>Thaler</a:t>
            </a:r>
            <a:r>
              <a:rPr lang="zh-CN" altLang="en-US" sz="3200" b="1" dirty="0">
                <a:solidFill>
                  <a:srgbClr val="FFFF00"/>
                </a:solidFill>
                <a:effectLst>
                  <a:outerShdw blurRad="38100" dist="38100" dir="2700000">
                    <a:srgbClr val="000000"/>
                  </a:outerShdw>
                </a:effectLst>
                <a:latin typeface="宋体" panose="02010600030101010101" pitchFamily="2" charset="-122"/>
              </a:rPr>
              <a:t>，芝加哥大学教授）</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投资行为学是从对人们决策时的实际心理特征研究入手讨论投资者决策行为的，其投资决策模型是建立在人们投资决策时的心理因素的假设的基础上的。（当然这些关于投资者心理因素的假设是建立在心理学实证研究结果基础上的）（</a:t>
            </a:r>
            <a:r>
              <a:rPr lang="en-US" altLang="zh-CN" sz="3200" b="1" err="1">
                <a:solidFill>
                  <a:srgbClr val="FFFF00"/>
                </a:solidFill>
                <a:effectLst>
                  <a:outerShdw blurRad="38100" dist="38100" dir="2700000">
                    <a:srgbClr val="000000"/>
                  </a:outerShdw>
                </a:effectLst>
                <a:latin typeface="宋体" panose="02010600030101010101" pitchFamily="2" charset="-122"/>
              </a:rPr>
              <a:t>Shiller</a:t>
            </a:r>
            <a:r>
              <a:rPr lang="zh-CN" altLang="en-US" sz="3200" b="1" dirty="0">
                <a:solidFill>
                  <a:srgbClr val="FFFF00"/>
                </a:solidFill>
                <a:effectLst>
                  <a:outerShdw blurRad="38100" dist="38100" dir="2700000">
                    <a:srgbClr val="000000"/>
                  </a:outerShdw>
                </a:effectLst>
                <a:latin typeface="宋体" panose="02010600030101010101" pitchFamily="2" charset="-122"/>
              </a:rPr>
              <a:t>，耶鲁大学教授）</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67588"/>
                                        </p:tgtEl>
                                        <p:attrNameLst>
                                          <p:attrName>style.visibility</p:attrName>
                                        </p:attrNameLst>
                                      </p:cBhvr>
                                      <p:to>
                                        <p:strVal val="visible"/>
                                      </p:to>
                                    </p:set>
                                    <p:anim calcmode="discrete" valueType="clr">
                                      <p:cBhvr override="childStyle">
                                        <p:cTn id="7" dur="80"/>
                                        <p:tgtEl>
                                          <p:spTgt spid="6758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7588"/>
                                        </p:tgtEl>
                                        <p:attrNameLst>
                                          <p:attrName>fillcolor</p:attrName>
                                        </p:attrNameLst>
                                      </p:cBhvr>
                                      <p:tavLst>
                                        <p:tav tm="0">
                                          <p:val>
                                            <p:clrVal>
                                              <a:schemeClr val="accent2"/>
                                            </p:clrVal>
                                          </p:val>
                                        </p:tav>
                                        <p:tav tm="50000">
                                          <p:val>
                                            <p:clrVal>
                                              <a:schemeClr val="hlink"/>
                                            </p:clrVal>
                                          </p:val>
                                        </p:tav>
                                      </p:tavLst>
                                    </p:anim>
                                    <p:set>
                                      <p:cBhvr>
                                        <p:cTn id="9" dur="80"/>
                                        <p:tgtEl>
                                          <p:spTgt spid="675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2" name="文本框 68611"/>
          <p:cNvSpPr txBox="1"/>
          <p:nvPr/>
        </p:nvSpPr>
        <p:spPr>
          <a:xfrm>
            <a:off x="304800" y="381000"/>
            <a:ext cx="8610600" cy="5940425"/>
          </a:xfrm>
          <a:prstGeom prst="rect">
            <a:avLst/>
          </a:prstGeom>
          <a:noFill/>
          <a:ln w="9525">
            <a:noFill/>
          </a:ln>
        </p:spPr>
        <p:txBody>
          <a:bodyPr>
            <a:spAutoFit/>
          </a:bodyPr>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二、投资行为学对传统投资理论假设的修正</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    “经济人”和“理性人”假设作为一种高度抽象的理性模型，固然使得投资学研究的公理化、体系化、逻辑化成为可能，然而，结合了心理学的投资学研究结论则不承认“经济理性”。</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    传统投资学的一个重要理论假设是经济行为人的“经济理性”，然而，现实经济生活的参与者并不严格遵循“经济理性”假设，这就使得投资学研究越来越偏离现实。在这样的背景下，现代投资学研究的理性假设已逐步从“经济理性”向“有限理性”演变。</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68612"/>
                                        </p:tgtEl>
                                        <p:attrNameLst>
                                          <p:attrName>style.visibility</p:attrName>
                                        </p:attrNameLst>
                                      </p:cBhvr>
                                      <p:to>
                                        <p:strVal val="visible"/>
                                      </p:to>
                                    </p:set>
                                    <p:anim from="(-#ppt_w/2)" to="(#ppt_x)" calcmode="lin" valueType="num">
                                      <p:cBhvr>
                                        <p:cTn id="7" dur="600" fill="hold">
                                          <p:stCondLst>
                                            <p:cond delay="0"/>
                                          </p:stCondLst>
                                        </p:cTn>
                                        <p:tgtEl>
                                          <p:spTgt spid="68612"/>
                                        </p:tgtEl>
                                        <p:attrNameLst>
                                          <p:attrName>ppt_x</p:attrName>
                                        </p:attrNameLst>
                                      </p:cBhvr>
                                    </p:anim>
                                    <p:anim from="0" to="-1.0" calcmode="lin" valueType="num">
                                      <p:cBhvr>
                                        <p:cTn id="8" dur="200" decel="50000" autoRev="1" fill="hold">
                                          <p:stCondLst>
                                            <p:cond delay="600"/>
                                          </p:stCondLst>
                                        </p:cTn>
                                        <p:tgtEl>
                                          <p:spTgt spid="68612"/>
                                        </p:tgtEl>
                                        <p:attrNameLst>
                                          <p:attrName>xshear</p:attrName>
                                        </p:attrNameLst>
                                      </p:cBhvr>
                                    </p:anim>
                                    <p:animScale>
                                      <p:cBhvr>
                                        <p:cTn id="9" dur="200" decel="100000" autoRev="1" fill="hold">
                                          <p:stCondLst>
                                            <p:cond delay="600"/>
                                          </p:stCondLst>
                                        </p:cTn>
                                        <p:tgtEl>
                                          <p:spTgt spid="68612"/>
                                        </p:tgtEl>
                                      </p:cBhvr>
                                      <p:from x="100000" y="100000"/>
                                      <p:to x="80000" y="100000"/>
                                    </p:animScale>
                                    <p:anim by="(#ppt_h/3+#ppt_w*0.1)" calcmode="lin" valueType="num">
                                      <p:cBhvr additive="sum">
                                        <p:cTn id="10" dur="200" decel="100000" autoRev="1" fill="hold">
                                          <p:stCondLst>
                                            <p:cond delay="600"/>
                                          </p:stCondLst>
                                        </p:cTn>
                                        <p:tgtEl>
                                          <p:spTgt spid="6861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文本框 5123"/>
          <p:cNvSpPr txBox="1"/>
          <p:nvPr/>
        </p:nvSpPr>
        <p:spPr>
          <a:xfrm>
            <a:off x="304800" y="762000"/>
            <a:ext cx="8534400" cy="4789488"/>
          </a:xfrm>
          <a:prstGeom prst="rect">
            <a:avLst/>
          </a:prstGeom>
          <a:noFill/>
          <a:ln w="9525">
            <a:noFill/>
          </a:ln>
        </p:spPr>
        <p:txBody>
          <a:bodyPr>
            <a:spAutoFit/>
          </a:bodyPr>
          <a:p>
            <a:pPr eaLnBrk="1" hangingPunct="1"/>
            <a:r>
              <a:rPr lang="en-US" altLang="zh-CN" sz="2800" b="1" dirty="0">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长久以来，投资决策似乎与理性严谨有着与生俱来的紧密关系，建立在理性基础之上的一系列严格的理论假设成为了传统投资学的理论基石。例如，建立在理性人假设和有效市场假说基础之上的传统投资学形成了由资产组合理论、资本资产定价模型</a:t>
            </a:r>
            <a:r>
              <a:rPr lang="en-US" altLang="zh-CN" sz="2800" b="1">
                <a:solidFill>
                  <a:srgbClr val="FFFF00"/>
                </a:solidFill>
                <a:effectLst>
                  <a:outerShdw blurRad="38100" dist="38100" dir="2700000">
                    <a:srgbClr val="000000"/>
                  </a:outerShdw>
                </a:effectLst>
                <a:latin typeface="宋体" panose="02010600030101010101" pitchFamily="2" charset="-122"/>
              </a:rPr>
              <a:t>CAPM</a:t>
            </a:r>
            <a:r>
              <a:rPr lang="zh-CN" altLang="en-US" sz="2800" b="1" dirty="0">
                <a:solidFill>
                  <a:srgbClr val="FFFF00"/>
                </a:solidFill>
                <a:effectLst>
                  <a:outerShdw blurRad="38100" dist="38100" dir="2700000">
                    <a:srgbClr val="000000"/>
                  </a:outerShdw>
                </a:effectLst>
                <a:latin typeface="宋体" panose="02010600030101010101" pitchFamily="2" charset="-122"/>
              </a:rPr>
              <a:t>、套利定价模型、期权定价理论等经典理论组成的投资理论框架。一切都近乎完美！然而，自</a:t>
            </a:r>
            <a:r>
              <a:rPr lang="en-US" altLang="zh-CN" sz="2800" b="1">
                <a:solidFill>
                  <a:srgbClr val="FFFF00"/>
                </a:solidFill>
                <a:effectLst>
                  <a:outerShdw blurRad="38100" dist="38100" dir="2700000">
                    <a:srgbClr val="000000"/>
                  </a:outerShdw>
                </a:effectLst>
                <a:latin typeface="宋体" panose="02010600030101010101" pitchFamily="2" charset="-122"/>
              </a:rPr>
              <a:t>20</a:t>
            </a:r>
            <a:r>
              <a:rPr lang="zh-CN" altLang="en-US" sz="2800" b="1" dirty="0">
                <a:solidFill>
                  <a:srgbClr val="FFFF00"/>
                </a:solidFill>
                <a:effectLst>
                  <a:outerShdw blurRad="38100" dist="38100" dir="2700000">
                    <a:srgbClr val="000000"/>
                  </a:outerShdw>
                </a:effectLst>
                <a:latin typeface="宋体" panose="02010600030101010101" pitchFamily="2" charset="-122"/>
              </a:rPr>
              <a:t>世纪</a:t>
            </a:r>
            <a:r>
              <a:rPr lang="en-US" altLang="zh-CN" sz="2800" b="1">
                <a:solidFill>
                  <a:srgbClr val="FFFF00"/>
                </a:solidFill>
                <a:effectLst>
                  <a:outerShdw blurRad="38100" dist="38100" dir="2700000">
                    <a:srgbClr val="000000"/>
                  </a:outerShdw>
                </a:effectLst>
                <a:latin typeface="宋体" panose="02010600030101010101" pitchFamily="2" charset="-122"/>
              </a:rPr>
              <a:t>80</a:t>
            </a:r>
            <a:r>
              <a:rPr lang="zh-CN" altLang="en-US" sz="2800" b="1" dirty="0">
                <a:solidFill>
                  <a:srgbClr val="FFFF00"/>
                </a:solidFill>
                <a:effectLst>
                  <a:outerShdw blurRad="38100" dist="38100" dir="2700000">
                    <a:srgbClr val="000000"/>
                  </a:outerShdw>
                </a:effectLst>
                <a:latin typeface="宋体" panose="02010600030101010101" pitchFamily="2" charset="-122"/>
              </a:rPr>
              <a:t>年代以来，诸如规模效应、均值回复、期权微笑、反应不足、过度反应等金融市场异常现象（即市场异象）的大量出现，使得人们对于建立在理性人假设和有效市场假设基础之上的传统投资学理论产生了质疑。</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124"/>
                                        </p:tgtEl>
                                        <p:attrNameLst>
                                          <p:attrName>style.visibility</p:attrName>
                                        </p:attrNameLst>
                                      </p:cBhvr>
                                      <p:to>
                                        <p:strVal val="visible"/>
                                      </p:to>
                                    </p:set>
                                    <p:anim calcmode="discrete" valueType="clr">
                                      <p:cBhvr override="childStyle">
                                        <p:cTn id="7" dur="80"/>
                                        <p:tgtEl>
                                          <p:spTgt spid="51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24"/>
                                        </p:tgtEl>
                                        <p:attrNameLst>
                                          <p:attrName>fillcolor</p:attrName>
                                        </p:attrNameLst>
                                      </p:cBhvr>
                                      <p:tavLst>
                                        <p:tav tm="0">
                                          <p:val>
                                            <p:clrVal>
                                              <a:schemeClr val="accent2"/>
                                            </p:clrVal>
                                          </p:val>
                                        </p:tav>
                                        <p:tav tm="50000">
                                          <p:val>
                                            <p:clrVal>
                                              <a:schemeClr val="hlink"/>
                                            </p:clrVal>
                                          </p:val>
                                        </p:tav>
                                      </p:tavLst>
                                    </p:anim>
                                    <p:set>
                                      <p:cBhvr>
                                        <p:cTn id="9" dur="80"/>
                                        <p:tgtEl>
                                          <p:spTgt spid="51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3874" name="文本框 463873"/>
          <p:cNvSpPr txBox="1"/>
          <p:nvPr/>
        </p:nvSpPr>
        <p:spPr>
          <a:xfrm>
            <a:off x="304800" y="381000"/>
            <a:ext cx="8610600" cy="5940425"/>
          </a:xfrm>
          <a:prstGeom prst="rect">
            <a:avLst/>
          </a:prstGeom>
          <a:noFill/>
          <a:ln w="9525">
            <a:noFill/>
          </a:ln>
        </p:spPr>
        <p:txBody>
          <a:bodyPr>
            <a:spAutoFit/>
          </a:bodyPr>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（一）投资行为学对理性人假设的修正</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、经济理性的含义</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    具体而言，经济理性包括以下三方面的基本含义：</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第一，自利性假设。自从斯密的研究开始，自利性就与社会性并列为人的双重本性。根据贝克和阿尔钦的观点，人的社会性归根结底是在自利性基础上的所谓“启蒙了的利己主义”</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而人的自利性是生存竞争和社会进化的结果。换言之，经济学家所观察到的幸存者似乎都是按照“自利原则”行事的人，而不按“自利原则”行事的人则在竞争和进化中消亡了。</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63874"/>
                                        </p:tgtEl>
                                        <p:attrNameLst>
                                          <p:attrName>style.visibility</p:attrName>
                                        </p:attrNameLst>
                                      </p:cBhvr>
                                      <p:to>
                                        <p:strVal val="visible"/>
                                      </p:to>
                                    </p:set>
                                    <p:anim from="(-#ppt_w/2)" to="(#ppt_x)" calcmode="lin" valueType="num">
                                      <p:cBhvr>
                                        <p:cTn id="7" dur="600" fill="hold">
                                          <p:stCondLst>
                                            <p:cond delay="0"/>
                                          </p:stCondLst>
                                        </p:cTn>
                                        <p:tgtEl>
                                          <p:spTgt spid="463874"/>
                                        </p:tgtEl>
                                        <p:attrNameLst>
                                          <p:attrName>ppt_x</p:attrName>
                                        </p:attrNameLst>
                                      </p:cBhvr>
                                    </p:anim>
                                    <p:anim from="0" to="-1.0" calcmode="lin" valueType="num">
                                      <p:cBhvr>
                                        <p:cTn id="8" dur="200" decel="50000" autoRev="1" fill="hold">
                                          <p:stCondLst>
                                            <p:cond delay="600"/>
                                          </p:stCondLst>
                                        </p:cTn>
                                        <p:tgtEl>
                                          <p:spTgt spid="463874"/>
                                        </p:tgtEl>
                                        <p:attrNameLst>
                                          <p:attrName>xshear</p:attrName>
                                        </p:attrNameLst>
                                      </p:cBhvr>
                                    </p:anim>
                                    <p:animScale>
                                      <p:cBhvr>
                                        <p:cTn id="9" dur="200" decel="100000" autoRev="1" fill="hold">
                                          <p:stCondLst>
                                            <p:cond delay="600"/>
                                          </p:stCondLst>
                                        </p:cTn>
                                        <p:tgtEl>
                                          <p:spTgt spid="463874"/>
                                        </p:tgtEl>
                                      </p:cBhvr>
                                      <p:from x="100000" y="100000"/>
                                      <p:to x="80000" y="100000"/>
                                    </p:animScale>
                                    <p:anim by="(#ppt_h/3+#ppt_w*0.1)" calcmode="lin" valueType="num">
                                      <p:cBhvr additive="sum">
                                        <p:cTn id="10" dur="200" decel="100000" autoRev="1" fill="hold">
                                          <p:stCondLst>
                                            <p:cond delay="600"/>
                                          </p:stCondLst>
                                        </p:cTn>
                                        <p:tgtEl>
                                          <p:spTgt spid="46387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4898" name="文本框 464897"/>
          <p:cNvSpPr txBox="1"/>
          <p:nvPr/>
        </p:nvSpPr>
        <p:spPr>
          <a:xfrm>
            <a:off x="304800" y="228600"/>
            <a:ext cx="8610600" cy="6427788"/>
          </a:xfrm>
          <a:prstGeom prst="rect">
            <a:avLst/>
          </a:prstGeom>
          <a:noFill/>
          <a:ln w="9525">
            <a:noFill/>
          </a:ln>
        </p:spPr>
        <p:txBody>
          <a:bodyPr>
            <a:spAutoFit/>
          </a:bodyPr>
          <a:p>
            <a:pPr eaLnBrk="1" hangingPunct="1"/>
            <a:r>
              <a:rPr lang="zh-CN" altLang="en-US" sz="3200" b="1" dirty="0">
                <a:solidFill>
                  <a:srgbClr val="FFFF00"/>
                </a:solidFill>
                <a:effectLst>
                  <a:outerShdw blurRad="38100" dist="38100" dir="2700000">
                    <a:srgbClr val="000000"/>
                  </a:outerShdw>
                </a:effectLst>
              </a:rPr>
              <a:t>第二，一致性假设。一致性假设是指每一个人的自利行为与群体内其他人的自利行为之间是保持一致的。这一假设为存在于群体中的每一个人的自利行为提供了合理的存在空间，从而避免了“自利”与“损人”之间的可能冲突。</a:t>
            </a:r>
            <a:endParaRPr lang="zh-CN" altLang="en-US" sz="3200" b="1" dirty="0">
              <a:solidFill>
                <a:srgbClr val="FFFF00"/>
              </a:solidFill>
              <a:effectLst>
                <a:outerShdw blurRad="38100" dist="38100" dir="2700000">
                  <a:srgbClr val="000000"/>
                </a:outerShdw>
              </a:effectLst>
            </a:endParaRPr>
          </a:p>
          <a:p>
            <a:pPr eaLnBrk="1" hangingPunct="1"/>
            <a:r>
              <a:rPr lang="zh-CN" altLang="en-US" sz="3200" b="1" dirty="0">
                <a:solidFill>
                  <a:srgbClr val="FFFF00"/>
                </a:solidFill>
                <a:effectLst>
                  <a:outerShdw blurRad="38100" dist="38100" dir="2700000">
                    <a:srgbClr val="000000"/>
                  </a:outerShdw>
                </a:effectLst>
              </a:rPr>
              <a:t>第三，极大化原则。极大化原则起源于马歇尔</a:t>
            </a:r>
            <a:r>
              <a:rPr lang="en-US" altLang="zh-CN" sz="3200" b="1">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rPr>
              <a:t>经济学原理</a:t>
            </a:r>
            <a:r>
              <a:rPr lang="en-US" altLang="zh-CN" sz="3200" b="1">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rPr>
              <a:t>的研究，也是奥地利学派发起的“边际革命”的结果。个体对最大幸福的追求（或者等价追求最小化痛苦），致使形成了逻辑上的“极大化原则”。这一原则要求经济理性应将幸福扩大到“边际”平衡的程度，即个体为使幸福增进一个边际量所必须付出的努力等于这一努力所带来的痛苦。</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64898"/>
                                        </p:tgtEl>
                                        <p:attrNameLst>
                                          <p:attrName>style.visibility</p:attrName>
                                        </p:attrNameLst>
                                      </p:cBhvr>
                                      <p:to>
                                        <p:strVal val="visible"/>
                                      </p:to>
                                    </p:set>
                                    <p:anim from="(-#ppt_w/2)" to="(#ppt_x)" calcmode="lin" valueType="num">
                                      <p:cBhvr>
                                        <p:cTn id="7" dur="600" fill="hold">
                                          <p:stCondLst>
                                            <p:cond delay="0"/>
                                          </p:stCondLst>
                                        </p:cTn>
                                        <p:tgtEl>
                                          <p:spTgt spid="464898"/>
                                        </p:tgtEl>
                                        <p:attrNameLst>
                                          <p:attrName>ppt_x</p:attrName>
                                        </p:attrNameLst>
                                      </p:cBhvr>
                                    </p:anim>
                                    <p:anim from="0" to="-1.0" calcmode="lin" valueType="num">
                                      <p:cBhvr>
                                        <p:cTn id="8" dur="200" decel="50000" autoRev="1" fill="hold">
                                          <p:stCondLst>
                                            <p:cond delay="600"/>
                                          </p:stCondLst>
                                        </p:cTn>
                                        <p:tgtEl>
                                          <p:spTgt spid="464898"/>
                                        </p:tgtEl>
                                        <p:attrNameLst>
                                          <p:attrName>xshear</p:attrName>
                                        </p:attrNameLst>
                                      </p:cBhvr>
                                    </p:anim>
                                    <p:animScale>
                                      <p:cBhvr>
                                        <p:cTn id="9" dur="200" decel="100000" autoRev="1" fill="hold">
                                          <p:stCondLst>
                                            <p:cond delay="600"/>
                                          </p:stCondLst>
                                        </p:cTn>
                                        <p:tgtEl>
                                          <p:spTgt spid="464898"/>
                                        </p:tgtEl>
                                      </p:cBhvr>
                                      <p:from x="100000" y="100000"/>
                                      <p:to x="80000" y="100000"/>
                                    </p:animScale>
                                    <p:anim by="(#ppt_h/3+#ppt_w*0.1)" calcmode="lin" valueType="num">
                                      <p:cBhvr additive="sum">
                                        <p:cTn id="10" dur="200" decel="100000" autoRev="1" fill="hold">
                                          <p:stCondLst>
                                            <p:cond delay="600"/>
                                          </p:stCondLst>
                                        </p:cTn>
                                        <p:tgtEl>
                                          <p:spTgt spid="46489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89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5922" name="文本框 465921"/>
          <p:cNvSpPr txBox="1"/>
          <p:nvPr/>
        </p:nvSpPr>
        <p:spPr>
          <a:xfrm>
            <a:off x="304800" y="1295400"/>
            <a:ext cx="8610600" cy="3937000"/>
          </a:xfrm>
          <a:prstGeom prst="rect">
            <a:avLst/>
          </a:prstGeom>
          <a:noFill/>
          <a:ln w="9525">
            <a:noFill/>
          </a:ln>
        </p:spPr>
        <p:txBody>
          <a:bodyPr>
            <a:spAutoFit/>
          </a:bodyPr>
          <a:p>
            <a:pPr eaLnBrk="1" hangingPunct="1"/>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、有限理性理论的提出</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在传统投资学研究赖以成立的经济理性假设受到质疑的背景下，以西蒙的研究为代表的有限理性理论逐渐得到学术界的重视。</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a:t>
            </a:r>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）有限理性的心理机制</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a:t>
            </a:r>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）实质理性和过程理性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a:t>
            </a:r>
            <a:r>
              <a:rPr lang="en-US" altLang="zh-CN" sz="3600" b="1">
                <a:solidFill>
                  <a:srgbClr val="FFFF00"/>
                </a:solidFill>
                <a:effectLst>
                  <a:outerShdw blurRad="38100" dist="38100" dir="2700000">
                    <a:srgbClr val="000000"/>
                  </a:outerShdw>
                </a:effectLst>
                <a:latin typeface="宋体" panose="02010600030101010101" pitchFamily="2" charset="-122"/>
              </a:rPr>
              <a:t>3</a:t>
            </a:r>
            <a:r>
              <a:rPr lang="zh-CN" altLang="en-US" sz="3600" b="1" dirty="0">
                <a:solidFill>
                  <a:srgbClr val="FFFF00"/>
                </a:solidFill>
                <a:effectLst>
                  <a:outerShdw blurRad="38100" dist="38100" dir="2700000">
                    <a:srgbClr val="000000"/>
                  </a:outerShdw>
                </a:effectLst>
                <a:latin typeface="宋体" panose="02010600030101010101" pitchFamily="2" charset="-122"/>
              </a:rPr>
              <a:t>）满意化原则</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65922"/>
                                        </p:tgtEl>
                                        <p:attrNameLst>
                                          <p:attrName>style.visibility</p:attrName>
                                        </p:attrNameLst>
                                      </p:cBhvr>
                                      <p:to>
                                        <p:strVal val="visible"/>
                                      </p:to>
                                    </p:set>
                                    <p:anim from="(-#ppt_w/2)" to="(#ppt_x)" calcmode="lin" valueType="num">
                                      <p:cBhvr>
                                        <p:cTn id="7" dur="600" fill="hold">
                                          <p:stCondLst>
                                            <p:cond delay="0"/>
                                          </p:stCondLst>
                                        </p:cTn>
                                        <p:tgtEl>
                                          <p:spTgt spid="465922"/>
                                        </p:tgtEl>
                                        <p:attrNameLst>
                                          <p:attrName>ppt_x</p:attrName>
                                        </p:attrNameLst>
                                      </p:cBhvr>
                                    </p:anim>
                                    <p:anim from="0" to="-1.0" calcmode="lin" valueType="num">
                                      <p:cBhvr>
                                        <p:cTn id="8" dur="200" decel="50000" autoRev="1" fill="hold">
                                          <p:stCondLst>
                                            <p:cond delay="600"/>
                                          </p:stCondLst>
                                        </p:cTn>
                                        <p:tgtEl>
                                          <p:spTgt spid="465922"/>
                                        </p:tgtEl>
                                        <p:attrNameLst>
                                          <p:attrName>xshear</p:attrName>
                                        </p:attrNameLst>
                                      </p:cBhvr>
                                    </p:anim>
                                    <p:animScale>
                                      <p:cBhvr>
                                        <p:cTn id="9" dur="200" decel="100000" autoRev="1" fill="hold">
                                          <p:stCondLst>
                                            <p:cond delay="600"/>
                                          </p:stCondLst>
                                        </p:cTn>
                                        <p:tgtEl>
                                          <p:spTgt spid="465922"/>
                                        </p:tgtEl>
                                      </p:cBhvr>
                                      <p:from x="100000" y="100000"/>
                                      <p:to x="80000" y="100000"/>
                                    </p:animScale>
                                    <p:anim by="(#ppt_h/3+#ppt_w*0.1)" calcmode="lin" valueType="num">
                                      <p:cBhvr additive="sum">
                                        <p:cTn id="10" dur="200" decel="100000" autoRev="1" fill="hold">
                                          <p:stCondLst>
                                            <p:cond delay="600"/>
                                          </p:stCondLst>
                                        </p:cTn>
                                        <p:tgtEl>
                                          <p:spTgt spid="46592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6946" name="文本框 466945"/>
          <p:cNvSpPr txBox="1"/>
          <p:nvPr/>
        </p:nvSpPr>
        <p:spPr>
          <a:xfrm>
            <a:off x="304800" y="533400"/>
            <a:ext cx="8610600" cy="5584825"/>
          </a:xfrm>
          <a:prstGeom prst="rect">
            <a:avLst/>
          </a:prstGeom>
          <a:noFill/>
          <a:ln w="9525">
            <a:noFill/>
          </a:ln>
        </p:spPr>
        <p:txBody>
          <a:bodyPr>
            <a:spAutoFit/>
          </a:bodyPr>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（二）投资行为学对有效市场假设的修正</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三、投资行为学的研究方法</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    投资行为学在继承传统投资学研究方法的同时，其在研究方法上的突出贡献就是将实验室研究导入了投资学研究，并提出了与传统投资学的实证研究方法和规范研究方法所不同的划分实证研究和规范研究的新标准。</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（一）实验室研究    </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600" b="1" dirty="0">
                <a:solidFill>
                  <a:srgbClr val="FFFF00"/>
                </a:solidFill>
                <a:effectLst>
                  <a:outerShdw blurRad="38100" dist="38100" dir="2700000">
                    <a:srgbClr val="000000"/>
                  </a:outerShdw>
                </a:effectLst>
                <a:latin typeface="宋体" panose="02010600030101010101" pitchFamily="2" charset="-122"/>
              </a:rPr>
              <a:t>（二）划分实证研究和规范研究的新视角</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66946"/>
                                        </p:tgtEl>
                                        <p:attrNameLst>
                                          <p:attrName>style.visibility</p:attrName>
                                        </p:attrNameLst>
                                      </p:cBhvr>
                                      <p:to>
                                        <p:strVal val="visible"/>
                                      </p:to>
                                    </p:set>
                                    <p:anim from="(-#ppt_w/2)" to="(#ppt_x)" calcmode="lin" valueType="num">
                                      <p:cBhvr>
                                        <p:cTn id="7" dur="600" fill="hold">
                                          <p:stCondLst>
                                            <p:cond delay="0"/>
                                          </p:stCondLst>
                                        </p:cTn>
                                        <p:tgtEl>
                                          <p:spTgt spid="466946"/>
                                        </p:tgtEl>
                                        <p:attrNameLst>
                                          <p:attrName>ppt_x</p:attrName>
                                        </p:attrNameLst>
                                      </p:cBhvr>
                                    </p:anim>
                                    <p:anim from="0" to="-1.0" calcmode="lin" valueType="num">
                                      <p:cBhvr>
                                        <p:cTn id="8" dur="200" decel="50000" autoRev="1" fill="hold">
                                          <p:stCondLst>
                                            <p:cond delay="600"/>
                                          </p:stCondLst>
                                        </p:cTn>
                                        <p:tgtEl>
                                          <p:spTgt spid="466946"/>
                                        </p:tgtEl>
                                        <p:attrNameLst>
                                          <p:attrName>xshear</p:attrName>
                                        </p:attrNameLst>
                                      </p:cBhvr>
                                    </p:anim>
                                    <p:animScale>
                                      <p:cBhvr>
                                        <p:cTn id="9" dur="200" decel="100000" autoRev="1" fill="hold">
                                          <p:stCondLst>
                                            <p:cond delay="600"/>
                                          </p:stCondLst>
                                        </p:cTn>
                                        <p:tgtEl>
                                          <p:spTgt spid="466946"/>
                                        </p:tgtEl>
                                      </p:cBhvr>
                                      <p:from x="100000" y="100000"/>
                                      <p:to x="80000" y="100000"/>
                                    </p:animScale>
                                    <p:anim by="(#ppt_h/3+#ppt_w*0.1)" calcmode="lin" valueType="num">
                                      <p:cBhvr additive="sum">
                                        <p:cTn id="10" dur="200" decel="100000" autoRev="1" fill="hold">
                                          <p:stCondLst>
                                            <p:cond delay="600"/>
                                          </p:stCondLst>
                                        </p:cTn>
                                        <p:tgtEl>
                                          <p:spTgt spid="4669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7970" name="文本框 467969"/>
          <p:cNvSpPr txBox="1"/>
          <p:nvPr/>
        </p:nvSpPr>
        <p:spPr>
          <a:xfrm>
            <a:off x="0" y="152400"/>
            <a:ext cx="9144000" cy="6497638"/>
          </a:xfrm>
          <a:prstGeom prst="rect">
            <a:avLst/>
          </a:prstGeom>
          <a:noFill/>
          <a:ln w="9525">
            <a:noFill/>
          </a:ln>
        </p:spPr>
        <p:txBody>
          <a:bodyPr>
            <a:spAutoFit/>
          </a:bodyPr>
          <a:p>
            <a:pPr algn="ct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第六节 投资行为学的发展前景</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一、投资行为学研究方法的拓展</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（一）人工心理及情感计算的运用</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    人工心理与情感计算（</a:t>
            </a:r>
            <a:r>
              <a:rPr lang="en-US" altLang="zh-CN" sz="2800" b="1">
                <a:solidFill>
                  <a:srgbClr val="FFFF00"/>
                </a:solidFill>
                <a:effectLst>
                  <a:outerShdw blurRad="38100" dist="38100" dir="2700000">
                    <a:srgbClr val="000000"/>
                  </a:outerShdw>
                </a:effectLst>
                <a:latin typeface="宋体" panose="02010600030101010101" pitchFamily="2" charset="-122"/>
              </a:rPr>
              <a:t>Affective Computing</a:t>
            </a:r>
            <a:r>
              <a:rPr lang="zh-CN" altLang="en-US" sz="2800" b="1" dirty="0">
                <a:solidFill>
                  <a:srgbClr val="FFFF00"/>
                </a:solidFill>
                <a:effectLst>
                  <a:outerShdw blurRad="38100" dist="38100" dir="2700000">
                    <a:srgbClr val="000000"/>
                  </a:outerShdw>
                </a:effectLst>
                <a:latin typeface="宋体" panose="02010600030101010101" pitchFamily="2" charset="-122"/>
              </a:rPr>
              <a:t>）是关于心理模拟、情感、情感产生以及影响情感方面的计算，人工心理与情感计算是研究怎样通过抽取生物现象中的基本动力规则来理解情感与心理，并且在物理媒体上重建这些现象，使它们成为一种新的实验方式和受操纵的物理表现手段，从而辅助进行投资系统的分析与研究。在信息科学，人工心理和情感计算在国际上正逐步兴起并且大有愈演愈烈之势。人类对自然现象的科学规律的寻求已经超呼人们的想象。当科学家们在对人的心理和情感进行数理方法度量和计算机模拟的同时，投资行为学这一具有投资学史上划时代意义的研究非理性的学科便注定有了科学的工具可以依赖。</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67970"/>
                                        </p:tgtEl>
                                        <p:attrNameLst>
                                          <p:attrName>style.visibility</p:attrName>
                                        </p:attrNameLst>
                                      </p:cBhvr>
                                      <p:to>
                                        <p:strVal val="visible"/>
                                      </p:to>
                                    </p:set>
                                    <p:anim from="(-#ppt_w/2)" to="(#ppt_x)" calcmode="lin" valueType="num">
                                      <p:cBhvr>
                                        <p:cTn id="7" dur="600" fill="hold">
                                          <p:stCondLst>
                                            <p:cond delay="0"/>
                                          </p:stCondLst>
                                        </p:cTn>
                                        <p:tgtEl>
                                          <p:spTgt spid="467970"/>
                                        </p:tgtEl>
                                        <p:attrNameLst>
                                          <p:attrName>ppt_x</p:attrName>
                                        </p:attrNameLst>
                                      </p:cBhvr>
                                    </p:anim>
                                    <p:anim from="0" to="-1.0" calcmode="lin" valueType="num">
                                      <p:cBhvr>
                                        <p:cTn id="8" dur="200" decel="50000" autoRev="1" fill="hold">
                                          <p:stCondLst>
                                            <p:cond delay="600"/>
                                          </p:stCondLst>
                                        </p:cTn>
                                        <p:tgtEl>
                                          <p:spTgt spid="467970"/>
                                        </p:tgtEl>
                                        <p:attrNameLst>
                                          <p:attrName>xshear</p:attrName>
                                        </p:attrNameLst>
                                      </p:cBhvr>
                                    </p:anim>
                                    <p:animScale>
                                      <p:cBhvr>
                                        <p:cTn id="9" dur="200" decel="100000" autoRev="1" fill="hold">
                                          <p:stCondLst>
                                            <p:cond delay="600"/>
                                          </p:stCondLst>
                                        </p:cTn>
                                        <p:tgtEl>
                                          <p:spTgt spid="467970"/>
                                        </p:tgtEl>
                                      </p:cBhvr>
                                      <p:from x="100000" y="100000"/>
                                      <p:to x="80000" y="100000"/>
                                    </p:animScale>
                                    <p:anim by="(#ppt_h/3+#ppt_w*0.1)" calcmode="lin" valueType="num">
                                      <p:cBhvr additive="sum">
                                        <p:cTn id="10" dur="200" decel="100000" autoRev="1" fill="hold">
                                          <p:stCondLst>
                                            <p:cond delay="600"/>
                                          </p:stCondLst>
                                        </p:cTn>
                                        <p:tgtEl>
                                          <p:spTgt spid="46797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2850" name="文本框 462849"/>
          <p:cNvSpPr txBox="1"/>
          <p:nvPr/>
        </p:nvSpPr>
        <p:spPr>
          <a:xfrm>
            <a:off x="304800" y="381000"/>
            <a:ext cx="8610600" cy="5453063"/>
          </a:xfrm>
          <a:prstGeom prst="rect">
            <a:avLst/>
          </a:prstGeom>
          <a:noFill/>
          <a:ln w="9525">
            <a:noFill/>
          </a:ln>
        </p:spPr>
        <p:txBody>
          <a:bodyPr>
            <a:spAutoFit/>
          </a:bodyPr>
          <a:p>
            <a:pPr eaLnBrk="1" hangingPunct="1"/>
            <a:r>
              <a:rPr lang="zh-CN" altLang="en-US" sz="3200" b="1" dirty="0">
                <a:solidFill>
                  <a:srgbClr val="FFFF00"/>
                </a:solidFill>
                <a:effectLst>
                  <a:outerShdw blurRad="38100" dist="38100" dir="2700000">
                    <a:srgbClr val="000000"/>
                  </a:outerShdw>
                </a:effectLst>
              </a:rPr>
              <a:t>（二）行为自动机理论的运用</a:t>
            </a:r>
            <a:endParaRPr lang="zh-CN" altLang="en-US" sz="3200" b="1" dirty="0">
              <a:solidFill>
                <a:srgbClr val="FFFF00"/>
              </a:solidFill>
              <a:effectLst>
                <a:outerShdw blurRad="38100" dist="38100" dir="2700000">
                  <a:srgbClr val="000000"/>
                </a:outerShdw>
              </a:effectLst>
            </a:endParaRPr>
          </a:p>
          <a:p>
            <a:pPr eaLnBrk="1" hangingPunct="1"/>
            <a:r>
              <a:rPr lang="zh-CN" altLang="en-US" sz="3200" b="1" dirty="0">
                <a:solidFill>
                  <a:srgbClr val="FFFF00"/>
                </a:solidFill>
                <a:effectLst>
                  <a:outerShdw blurRad="38100" dist="38100" dir="2700000">
                    <a:srgbClr val="000000"/>
                  </a:outerShdw>
                </a:effectLst>
              </a:rPr>
              <a:t>       人的行为相当复杂，包括人为了适应环境所做出的相互关联的各种反应体系、对外界刺激的动作、言语和情绪的反应。投资行为学研究的工程化理解，可以认为是通过计算机等辅助分析工具来进行人的行为的分析与数据提取，在建立的智能化仿真模型的基础上，通过复杂的计算，来重构人的认知与行为能力。但是，标准的人工智能系统在求解真实世界内的运动和控制问题方面尚显得无能为力，于是引起了学术界对有机体的行为能力的研究兴趣。</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62850"/>
                                        </p:tgtEl>
                                        <p:attrNameLst>
                                          <p:attrName>style.visibility</p:attrName>
                                        </p:attrNameLst>
                                      </p:cBhvr>
                                      <p:to>
                                        <p:strVal val="visible"/>
                                      </p:to>
                                    </p:set>
                                    <p:anim from="(-#ppt_w/2)" to="(#ppt_x)" calcmode="lin" valueType="num">
                                      <p:cBhvr>
                                        <p:cTn id="7" dur="600" fill="hold">
                                          <p:stCondLst>
                                            <p:cond delay="0"/>
                                          </p:stCondLst>
                                        </p:cTn>
                                        <p:tgtEl>
                                          <p:spTgt spid="462850"/>
                                        </p:tgtEl>
                                        <p:attrNameLst>
                                          <p:attrName>ppt_x</p:attrName>
                                        </p:attrNameLst>
                                      </p:cBhvr>
                                    </p:anim>
                                    <p:anim from="0" to="-1.0" calcmode="lin" valueType="num">
                                      <p:cBhvr>
                                        <p:cTn id="8" dur="200" decel="50000" autoRev="1" fill="hold">
                                          <p:stCondLst>
                                            <p:cond delay="600"/>
                                          </p:stCondLst>
                                        </p:cTn>
                                        <p:tgtEl>
                                          <p:spTgt spid="462850"/>
                                        </p:tgtEl>
                                        <p:attrNameLst>
                                          <p:attrName>xshear</p:attrName>
                                        </p:attrNameLst>
                                      </p:cBhvr>
                                    </p:anim>
                                    <p:animScale>
                                      <p:cBhvr>
                                        <p:cTn id="9" dur="200" decel="100000" autoRev="1" fill="hold">
                                          <p:stCondLst>
                                            <p:cond delay="600"/>
                                          </p:stCondLst>
                                        </p:cTn>
                                        <p:tgtEl>
                                          <p:spTgt spid="462850"/>
                                        </p:tgtEl>
                                      </p:cBhvr>
                                      <p:from x="100000" y="100000"/>
                                      <p:to x="80000" y="100000"/>
                                    </p:animScale>
                                    <p:anim by="(#ppt_h/3+#ppt_w*0.1)" calcmode="lin" valueType="num">
                                      <p:cBhvr additive="sum">
                                        <p:cTn id="10" dur="200" decel="100000" autoRev="1" fill="hold">
                                          <p:stCondLst>
                                            <p:cond delay="600"/>
                                          </p:stCondLst>
                                        </p:cTn>
                                        <p:tgtEl>
                                          <p:spTgt spid="46285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8994" name="文本框 468993"/>
          <p:cNvSpPr txBox="1"/>
          <p:nvPr/>
        </p:nvSpPr>
        <p:spPr>
          <a:xfrm>
            <a:off x="304800" y="381000"/>
            <a:ext cx="8610600" cy="6427788"/>
          </a:xfrm>
          <a:prstGeom prst="rect">
            <a:avLst/>
          </a:prstGeom>
          <a:noFill/>
          <a:ln w="9525">
            <a:noFill/>
          </a:ln>
        </p:spPr>
        <p:txBody>
          <a:bodyPr>
            <a:spAutoFit/>
          </a:bodyPr>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二、投资行为学研究领域的拓展</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    目前，投资行为学研究大多集中在传统投资学与投资行为学的比较分析、市场非有效性的实证研究、个体或群体心理实验研究等方面，而学科的发展需要在缺乏范式和框架支撑的情况下，积极跟踪科学前沿，进行跨学科的拓展。投资行为学大师</a:t>
            </a:r>
            <a:r>
              <a:rPr lang="en-US" altLang="zh-CN" sz="3200" b="1">
                <a:solidFill>
                  <a:srgbClr val="FFFF00"/>
                </a:solidFill>
                <a:effectLst>
                  <a:outerShdw blurRad="38100" dist="38100" dir="2700000">
                    <a:srgbClr val="000000"/>
                  </a:outerShdw>
                </a:effectLst>
                <a:latin typeface="宋体" panose="02010600030101010101" pitchFamily="2" charset="-122"/>
              </a:rPr>
              <a:t>Richard </a:t>
            </a:r>
            <a:r>
              <a:rPr lang="en-US" altLang="zh-CN" sz="3200" b="1" err="1">
                <a:solidFill>
                  <a:srgbClr val="FFFF00"/>
                </a:solidFill>
                <a:effectLst>
                  <a:outerShdw blurRad="38100" dist="38100" dir="2700000">
                    <a:srgbClr val="000000"/>
                  </a:outerShdw>
                </a:effectLst>
                <a:latin typeface="宋体" panose="02010600030101010101" pitchFamily="2" charset="-122"/>
              </a:rPr>
              <a:t>Thaler</a:t>
            </a:r>
            <a:r>
              <a:rPr lang="zh-CN" altLang="en-US" sz="3200" b="1" dirty="0">
                <a:solidFill>
                  <a:srgbClr val="FFFF00"/>
                </a:solidFill>
                <a:effectLst>
                  <a:outerShdw blurRad="38100" dist="38100" dir="2700000">
                    <a:srgbClr val="000000"/>
                  </a:outerShdw>
                </a:effectLst>
                <a:latin typeface="宋体" panose="02010600030101010101" pitchFamily="2" charset="-122"/>
              </a:rPr>
              <a:t>在审视了投资行为学的发展路程之后，由衷地发出感叹，结合人的行为的投资学分析才是合乎真实的理性分析，投资行为学必将走向前台，不再是一个充满争议和疑惑的话题；投资行为学的概念性外衣必将脱去，演变成为投资学研究的主流。</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68994"/>
                                        </p:tgtEl>
                                        <p:attrNameLst>
                                          <p:attrName>style.visibility</p:attrName>
                                        </p:attrNameLst>
                                      </p:cBhvr>
                                      <p:to>
                                        <p:strVal val="visible"/>
                                      </p:to>
                                    </p:set>
                                    <p:anim from="(-#ppt_w/2)" to="(#ppt_x)" calcmode="lin" valueType="num">
                                      <p:cBhvr>
                                        <p:cTn id="7" dur="600" fill="hold">
                                          <p:stCondLst>
                                            <p:cond delay="0"/>
                                          </p:stCondLst>
                                        </p:cTn>
                                        <p:tgtEl>
                                          <p:spTgt spid="468994"/>
                                        </p:tgtEl>
                                        <p:attrNameLst>
                                          <p:attrName>ppt_x</p:attrName>
                                        </p:attrNameLst>
                                      </p:cBhvr>
                                    </p:anim>
                                    <p:anim from="0" to="-1.0" calcmode="lin" valueType="num">
                                      <p:cBhvr>
                                        <p:cTn id="8" dur="200" decel="50000" autoRev="1" fill="hold">
                                          <p:stCondLst>
                                            <p:cond delay="600"/>
                                          </p:stCondLst>
                                        </p:cTn>
                                        <p:tgtEl>
                                          <p:spTgt spid="468994"/>
                                        </p:tgtEl>
                                        <p:attrNameLst>
                                          <p:attrName>xshear</p:attrName>
                                        </p:attrNameLst>
                                      </p:cBhvr>
                                    </p:anim>
                                    <p:animScale>
                                      <p:cBhvr>
                                        <p:cTn id="9" dur="200" decel="100000" autoRev="1" fill="hold">
                                          <p:stCondLst>
                                            <p:cond delay="600"/>
                                          </p:stCondLst>
                                        </p:cTn>
                                        <p:tgtEl>
                                          <p:spTgt spid="468994"/>
                                        </p:tgtEl>
                                      </p:cBhvr>
                                      <p:from x="100000" y="100000"/>
                                      <p:to x="80000" y="100000"/>
                                    </p:animScale>
                                    <p:anim by="(#ppt_h/3+#ppt_w*0.1)" calcmode="lin" valueType="num">
                                      <p:cBhvr additive="sum">
                                        <p:cTn id="10" dur="200" decel="100000" autoRev="1" fill="hold">
                                          <p:stCondLst>
                                            <p:cond delay="600"/>
                                          </p:stCondLst>
                                        </p:cTn>
                                        <p:tgtEl>
                                          <p:spTgt spid="46899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4" name="文本框 87043"/>
          <p:cNvSpPr txBox="1"/>
          <p:nvPr/>
        </p:nvSpPr>
        <p:spPr>
          <a:xfrm>
            <a:off x="381000" y="304800"/>
            <a:ext cx="8305800" cy="1190625"/>
          </a:xfrm>
          <a:prstGeom prst="rect">
            <a:avLst/>
          </a:prstGeom>
          <a:noFill/>
          <a:ln w="9525">
            <a:noFill/>
          </a:ln>
        </p:spPr>
        <p:txBody>
          <a:bodyPr>
            <a:spAutoFit/>
          </a:bodyPr>
          <a:p>
            <a:pPr eaLnBrk="1" hangingPunct="1"/>
            <a:r>
              <a:rPr lang="zh-CN" altLang="en-US" sz="3600" b="1">
                <a:solidFill>
                  <a:srgbClr val="FF0000"/>
                </a:solidFill>
                <a:effectLst>
                  <a:outerShdw blurRad="38100" dist="38100" dir="2700000">
                    <a:srgbClr val="000000"/>
                  </a:outerShdw>
                </a:effectLst>
                <a:latin typeface="宋体" panose="02010600030101010101" pitchFamily="2" charset="-122"/>
              </a:rPr>
              <a:t>【</a:t>
            </a:r>
            <a:r>
              <a:rPr lang="zh-CN" altLang="en-US" sz="3600" b="1" dirty="0">
                <a:solidFill>
                  <a:srgbClr val="FF0000"/>
                </a:solidFill>
                <a:effectLst>
                  <a:outerShdw blurRad="38100" dist="38100" dir="2700000">
                    <a:srgbClr val="000000"/>
                  </a:outerShdw>
                </a:effectLst>
                <a:latin typeface="宋体" panose="02010600030101010101" pitchFamily="2" charset="-122"/>
              </a:rPr>
              <a:t>本章</a:t>
            </a:r>
            <a:r>
              <a:rPr lang="zh-CN" altLang="en-US" sz="3600" b="1" dirty="0">
                <a:solidFill>
                  <a:srgbClr val="FF0000"/>
                </a:solidFill>
                <a:effectLst>
                  <a:outerShdw blurRad="38100" dist="38100" dir="2700000">
                    <a:srgbClr val="000000"/>
                  </a:outerShdw>
                </a:effectLst>
              </a:rPr>
              <a:t>关键词</a:t>
            </a:r>
            <a:r>
              <a:rPr lang="zh-CN" altLang="en-US" sz="3600" b="1">
                <a:solidFill>
                  <a:srgbClr val="FF0000"/>
                </a:solidFill>
                <a:effectLst>
                  <a:outerShdw blurRad="38100" dist="38100" dir="2700000">
                    <a:srgbClr val="000000"/>
                  </a:outerShdw>
                </a:effectLst>
                <a:latin typeface="宋体" panose="02010600030101010101" pitchFamily="2" charset="-122"/>
              </a:rPr>
              <a:t>】</a:t>
            </a:r>
            <a:r>
              <a:rPr lang="zh-CN" altLang="en-US" sz="3600" b="1" dirty="0">
                <a:solidFill>
                  <a:srgbClr val="FF00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rPr>
              <a:t>“理性人”假设  有效市场假说  投资行为学  有限理性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87045" name="文本框 87044"/>
          <p:cNvSpPr txBox="1"/>
          <p:nvPr/>
        </p:nvSpPr>
        <p:spPr>
          <a:xfrm>
            <a:off x="381000" y="1524000"/>
            <a:ext cx="3854450" cy="641350"/>
          </a:xfrm>
          <a:prstGeom prst="rect">
            <a:avLst/>
          </a:prstGeom>
          <a:noFill/>
          <a:ln w="9525">
            <a:noFill/>
          </a:ln>
        </p:spPr>
        <p:txBody>
          <a:bodyPr wrap="none" anchor="t" anchorCtr="0">
            <a:spAutoFit/>
          </a:bodyPr>
          <a:p>
            <a:pPr eaLnBrk="1" hangingPunct="1"/>
            <a:r>
              <a:rPr lang="zh-CN" altLang="en-US" sz="3600" b="1">
                <a:solidFill>
                  <a:srgbClr val="FF0000"/>
                </a:solidFill>
                <a:effectLst>
                  <a:outerShdw blurRad="38100" dist="38100" dir="2700000">
                    <a:srgbClr val="000000"/>
                  </a:outerShdw>
                </a:effectLst>
                <a:latin typeface="Garamond" panose="02020404030301010803" pitchFamily="18" charset="0"/>
              </a:rPr>
              <a:t>【</a:t>
            </a:r>
            <a:r>
              <a:rPr lang="zh-CN" altLang="en-US" sz="3600" b="1" dirty="0">
                <a:solidFill>
                  <a:srgbClr val="FF0000"/>
                </a:solidFill>
                <a:effectLst>
                  <a:outerShdw blurRad="38100" dist="38100" dir="2700000">
                    <a:srgbClr val="000000"/>
                  </a:outerShdw>
                </a:effectLst>
              </a:rPr>
              <a:t>思考与探索</a:t>
            </a:r>
            <a:r>
              <a:rPr lang="zh-CN" altLang="en-US" sz="3600" b="1">
                <a:solidFill>
                  <a:srgbClr val="FF0000"/>
                </a:solidFill>
                <a:effectLst>
                  <a:outerShdw blurRad="38100" dist="38100" dir="2700000">
                    <a:srgbClr val="000000"/>
                  </a:outerShdw>
                </a:effectLst>
                <a:latin typeface="Garamond" panose="02020404030301010803" pitchFamily="18" charset="0"/>
              </a:rPr>
              <a:t>】</a:t>
            </a:r>
            <a:r>
              <a:rPr lang="zh-CN" altLang="en-US" sz="3600" b="1" dirty="0">
                <a:solidFill>
                  <a:srgbClr val="FF0000"/>
                </a:solidFill>
                <a:effectLst>
                  <a:outerShdw blurRad="38100" dist="38100" dir="2700000">
                    <a:srgbClr val="000000"/>
                  </a:outerShdw>
                </a:effectLst>
                <a:latin typeface="Garamond" panose="02020404030301010803" pitchFamily="18" charset="0"/>
              </a:rPr>
              <a:t>：</a:t>
            </a:r>
            <a:endParaRPr lang="zh-CN" altLang="en-US" sz="3600" b="1" dirty="0">
              <a:solidFill>
                <a:srgbClr val="FF0000"/>
              </a:solidFill>
              <a:effectLst>
                <a:outerShdw blurRad="38100" dist="38100" dir="2700000">
                  <a:srgbClr val="000000"/>
                </a:outerShdw>
              </a:effectLst>
              <a:latin typeface="Garamond" panose="02020404030301010803" pitchFamily="18" charset="0"/>
            </a:endParaRPr>
          </a:p>
        </p:txBody>
      </p:sp>
      <p:sp>
        <p:nvSpPr>
          <p:cNvPr id="87046" name="文本框 87045"/>
          <p:cNvSpPr txBox="1"/>
          <p:nvPr/>
        </p:nvSpPr>
        <p:spPr>
          <a:xfrm>
            <a:off x="533400" y="2233613"/>
            <a:ext cx="8304213" cy="3743325"/>
          </a:xfrm>
          <a:prstGeom prst="rect">
            <a:avLst/>
          </a:prstGeom>
          <a:noFill/>
          <a:ln w="9525">
            <a:noFill/>
          </a:ln>
        </p:spPr>
        <p:txBody>
          <a:bodyPr wrap="none" anchor="t" anchorCtr="0">
            <a:spAutoFit/>
          </a:bodyPr>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、试述“理性人”假设的由来与内涵？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2</a:t>
            </a:r>
            <a:r>
              <a:rPr lang="zh-CN" altLang="en-US" sz="2400" b="1" dirty="0">
                <a:solidFill>
                  <a:srgbClr val="FFFF00"/>
                </a:solidFill>
                <a:effectLst>
                  <a:outerShdw blurRad="38100" dist="38100" dir="2700000">
                    <a:srgbClr val="000000"/>
                  </a:outerShdw>
                </a:effectLst>
                <a:latin typeface="宋体" panose="02010600030101010101" pitchFamily="2" charset="-122"/>
              </a:rPr>
              <a:t>、关于“理性人”假设的质疑表现在哪些方面？</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3</a:t>
            </a:r>
            <a:r>
              <a:rPr lang="zh-CN" altLang="en-US" sz="2400" b="1" dirty="0">
                <a:solidFill>
                  <a:srgbClr val="FFFF00"/>
                </a:solidFill>
                <a:effectLst>
                  <a:outerShdw blurRad="38100" dist="38100" dir="2700000">
                    <a:srgbClr val="000000"/>
                  </a:outerShdw>
                </a:effectLst>
                <a:latin typeface="宋体" panose="02010600030101010101" pitchFamily="2" charset="-122"/>
              </a:rPr>
              <a:t>、试述有效市场假说及其对有效市场的分类？</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4</a:t>
            </a:r>
            <a:r>
              <a:rPr lang="zh-CN" altLang="en-US" sz="2400" b="1" dirty="0">
                <a:solidFill>
                  <a:srgbClr val="FFFF00"/>
                </a:solidFill>
                <a:effectLst>
                  <a:outerShdw blurRad="38100" dist="38100" dir="2700000">
                    <a:srgbClr val="000000"/>
                  </a:outerShdw>
                </a:effectLst>
                <a:latin typeface="宋体" panose="02010600030101010101" pitchFamily="2" charset="-122"/>
              </a:rPr>
              <a:t>、关于有效市场假说的质疑表现在哪些方面？</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5</a:t>
            </a:r>
            <a:r>
              <a:rPr lang="zh-CN" altLang="en-US" sz="2400" b="1" dirty="0">
                <a:solidFill>
                  <a:srgbClr val="FFFF00"/>
                </a:solidFill>
                <a:effectLst>
                  <a:outerShdw blurRad="38100" dist="38100" dir="2700000">
                    <a:srgbClr val="000000"/>
                  </a:outerShdw>
                </a:effectLst>
                <a:latin typeface="宋体" panose="02010600030101010101" pitchFamily="2" charset="-122"/>
              </a:rPr>
              <a:t>、试述投资行为学的学科背景</a:t>
            </a:r>
            <a:r>
              <a:rPr lang="en-US" altLang="zh-CN" sz="2400" b="1">
                <a:solidFill>
                  <a:srgbClr val="FFFF00"/>
                </a:solidFill>
                <a:effectLst>
                  <a:outerShdw blurRad="38100" dist="38100" dir="2700000">
                    <a:srgbClr val="000000"/>
                  </a:outerShdw>
                </a:effectLst>
                <a:latin typeface="宋体" panose="02010600030101010101" pitchFamily="2" charset="-122"/>
              </a:rPr>
              <a:t>?</a:t>
            </a:r>
            <a:endParaRPr lang="en-US" altLang="zh-CN" sz="2400" b="1">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6</a:t>
            </a:r>
            <a:r>
              <a:rPr lang="zh-CN" altLang="en-US" sz="2400" b="1" dirty="0">
                <a:solidFill>
                  <a:srgbClr val="FFFF00"/>
                </a:solidFill>
                <a:effectLst>
                  <a:outerShdw blurRad="38100" dist="38100" dir="2700000">
                    <a:srgbClr val="000000"/>
                  </a:outerShdw>
                </a:effectLst>
                <a:latin typeface="宋体" panose="02010600030101010101" pitchFamily="2" charset="-122"/>
              </a:rPr>
              <a:t>、试述投资行为学与心理学之间的关系</a:t>
            </a:r>
            <a:r>
              <a:rPr lang="en-US" altLang="zh-CN" sz="2400" b="1">
                <a:solidFill>
                  <a:srgbClr val="FFFF00"/>
                </a:solidFill>
                <a:effectLst>
                  <a:outerShdw blurRad="38100" dist="38100" dir="2700000">
                    <a:srgbClr val="000000"/>
                  </a:outerShdw>
                </a:effectLst>
                <a:latin typeface="宋体" panose="02010600030101010101" pitchFamily="2" charset="-122"/>
              </a:rPr>
              <a:t>?</a:t>
            </a:r>
            <a:endParaRPr lang="en-US" altLang="zh-CN" sz="2400" b="1">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7</a:t>
            </a:r>
            <a:r>
              <a:rPr lang="zh-CN" altLang="en-US" sz="2400" b="1" dirty="0">
                <a:solidFill>
                  <a:srgbClr val="FFFF00"/>
                </a:solidFill>
                <a:effectLst>
                  <a:outerShdw blurRad="38100" dist="38100" dir="2700000">
                    <a:srgbClr val="000000"/>
                  </a:outerShdw>
                </a:effectLst>
                <a:latin typeface="宋体" panose="02010600030101010101" pitchFamily="2" charset="-122"/>
              </a:rPr>
              <a:t>、试述投资行为学对传统投资学的修正表现在那几个方面？</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8</a:t>
            </a:r>
            <a:r>
              <a:rPr lang="zh-CN" altLang="en-US" sz="2400" b="1" dirty="0">
                <a:solidFill>
                  <a:srgbClr val="FFFF00"/>
                </a:solidFill>
                <a:effectLst>
                  <a:outerShdw blurRad="38100" dist="38100" dir="2700000">
                    <a:srgbClr val="000000"/>
                  </a:outerShdw>
                </a:effectLst>
                <a:latin typeface="宋体" panose="02010600030101010101" pitchFamily="2" charset="-122"/>
              </a:rPr>
              <a:t>、试述有限理性的内涵？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9</a:t>
            </a:r>
            <a:r>
              <a:rPr lang="zh-CN" altLang="en-US" sz="2400" b="1" dirty="0">
                <a:solidFill>
                  <a:srgbClr val="FFFF00"/>
                </a:solidFill>
                <a:effectLst>
                  <a:outerShdw blurRad="38100" dist="38100" dir="2700000">
                    <a:srgbClr val="000000"/>
                  </a:outerShdw>
                </a:effectLst>
                <a:latin typeface="宋体" panose="02010600030101010101" pitchFamily="2" charset="-122"/>
              </a:rPr>
              <a:t>、试述投资行为学研究方法的拓展表现在那几个方面？</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10</a:t>
            </a:r>
            <a:r>
              <a:rPr lang="zh-CN" altLang="en-US" sz="2400" b="1" dirty="0">
                <a:solidFill>
                  <a:srgbClr val="FFFF00"/>
                </a:solidFill>
                <a:effectLst>
                  <a:outerShdw blurRad="38100" dist="38100" dir="2700000">
                    <a:srgbClr val="000000"/>
                  </a:outerShdw>
                </a:effectLst>
                <a:latin typeface="宋体" panose="02010600030101010101" pitchFamily="2" charset="-122"/>
              </a:rPr>
              <a:t>、谈谈你对投资行为学的发展前景的看法？</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7044"/>
                                        </p:tgtEl>
                                        <p:attrNameLst>
                                          <p:attrName>style.visibility</p:attrName>
                                        </p:attrNameLst>
                                      </p:cBhvr>
                                      <p:to>
                                        <p:strVal val="visible"/>
                                      </p:to>
                                    </p:set>
                                    <p:anim calcmode="lin" valueType="num">
                                      <p:cBhvr>
                                        <p:cTn id="7" dur="500" fill="hold"/>
                                        <p:tgtEl>
                                          <p:spTgt spid="87044"/>
                                        </p:tgtEl>
                                        <p:attrNameLst>
                                          <p:attrName>ppt_w</p:attrName>
                                        </p:attrNameLst>
                                      </p:cBhvr>
                                      <p:tavLst>
                                        <p:tav tm="0">
                                          <p:val>
                                            <p:fltVal val="0.000000"/>
                                          </p:val>
                                        </p:tav>
                                        <p:tav tm="100000">
                                          <p:val>
                                            <p:strVal val="#ppt_w"/>
                                          </p:val>
                                        </p:tav>
                                      </p:tavLst>
                                    </p:anim>
                                    <p:anim calcmode="lin" valueType="num">
                                      <p:cBhvr>
                                        <p:cTn id="8" dur="500" fill="hold"/>
                                        <p:tgtEl>
                                          <p:spTgt spid="87044"/>
                                        </p:tgtEl>
                                        <p:attrNameLst>
                                          <p:attrName>ppt_h</p:attrName>
                                        </p:attrNameLst>
                                      </p:cBhvr>
                                      <p:tavLst>
                                        <p:tav tm="0">
                                          <p:val>
                                            <p:fltVal val="0.000000"/>
                                          </p:val>
                                        </p:tav>
                                        <p:tav tm="100000">
                                          <p:val>
                                            <p:strVal val="#ppt_h"/>
                                          </p:val>
                                        </p:tav>
                                      </p:tavLst>
                                    </p:anim>
                                  </p:childTnLst>
                                </p:cTn>
                              </p:par>
                            </p:childTnLst>
                          </p:cTn>
                        </p:par>
                        <p:par>
                          <p:cTn id="9" fill="hold">
                            <p:stCondLst>
                              <p:cond delay="500"/>
                            </p:stCondLst>
                            <p:childTnLst>
                              <p:par>
                                <p:cTn id="10" presetID="58" presetClass="entr" presetSubtype="0" accel="100000" fill="hold" grpId="0" nodeType="afterEffect">
                                  <p:stCondLst>
                                    <p:cond delay="0"/>
                                  </p:stCondLst>
                                  <p:childTnLst>
                                    <p:set>
                                      <p:cBhvr>
                                        <p:cTn id="11" dur="1" fill="hold">
                                          <p:stCondLst>
                                            <p:cond delay="0"/>
                                          </p:stCondLst>
                                        </p:cTn>
                                        <p:tgtEl>
                                          <p:spTgt spid="87045"/>
                                        </p:tgtEl>
                                        <p:attrNameLst>
                                          <p:attrName>style.visibility</p:attrName>
                                        </p:attrNameLst>
                                      </p:cBhvr>
                                      <p:to>
                                        <p:strVal val="visible"/>
                                      </p:to>
                                    </p:set>
                                    <p:anim calcmode="lin" valueType="num">
                                      <p:cBhvr>
                                        <p:cTn id="12" dur="500" fill="hold"/>
                                        <p:tgtEl>
                                          <p:spTgt spid="87045"/>
                                        </p:tgtEl>
                                        <p:attrNameLst>
                                          <p:attrName>ppt_w</p:attrName>
                                        </p:attrNameLst>
                                      </p:cBhvr>
                                      <p:tavLst>
                                        <p:tav tm="0">
                                          <p:val>
                                            <p:strVal val="#ppt_w*2.5"/>
                                          </p:val>
                                        </p:tav>
                                        <p:tav tm="100000">
                                          <p:val>
                                            <p:strVal val="#ppt_w"/>
                                          </p:val>
                                        </p:tav>
                                      </p:tavLst>
                                    </p:anim>
                                    <p:anim calcmode="lin" valueType="num">
                                      <p:cBhvr>
                                        <p:cTn id="13" dur="500" fill="hold"/>
                                        <p:tgtEl>
                                          <p:spTgt spid="87045"/>
                                        </p:tgtEl>
                                        <p:attrNameLst>
                                          <p:attrName>ppt_h</p:attrName>
                                        </p:attrNameLst>
                                      </p:cBhvr>
                                      <p:tavLst>
                                        <p:tav tm="0">
                                          <p:val>
                                            <p:strVal val="#ppt_h*0.01"/>
                                          </p:val>
                                        </p:tav>
                                        <p:tav tm="100000">
                                          <p:val>
                                            <p:strVal val="#ppt_h"/>
                                          </p:val>
                                        </p:tav>
                                      </p:tavLst>
                                    </p:anim>
                                    <p:anim calcmode="lin" valueType="num">
                                      <p:cBhvr>
                                        <p:cTn id="14" dur="500" fill="hold"/>
                                        <p:tgtEl>
                                          <p:spTgt spid="87045"/>
                                        </p:tgtEl>
                                        <p:attrNameLst>
                                          <p:attrName>ppt_x</p:attrName>
                                        </p:attrNameLst>
                                      </p:cBhvr>
                                      <p:tavLst>
                                        <p:tav tm="0">
                                          <p:val>
                                            <p:strVal val="#ppt_x"/>
                                          </p:val>
                                        </p:tav>
                                        <p:tav tm="100000">
                                          <p:val>
                                            <p:strVal val="#ppt_x"/>
                                          </p:val>
                                        </p:tav>
                                      </p:tavLst>
                                    </p:anim>
                                    <p:anim calcmode="lin" valueType="num">
                                      <p:cBhvr>
                                        <p:cTn id="15" dur="500" fill="hold"/>
                                        <p:tgtEl>
                                          <p:spTgt spid="87045"/>
                                        </p:tgtEl>
                                        <p:attrNameLst>
                                          <p:attrName>ppt_y</p:attrName>
                                        </p:attrNameLst>
                                      </p:cBhvr>
                                      <p:tavLst>
                                        <p:tav tm="0">
                                          <p:val>
                                            <p:strVal val="#ppt_h+1"/>
                                          </p:val>
                                        </p:tav>
                                        <p:tav tm="100000">
                                          <p:val>
                                            <p:strVal val="#ppt_y"/>
                                          </p:val>
                                        </p:tav>
                                      </p:tavLst>
                                    </p:anim>
                                    <p:animEffect transition="in" filter="fade">
                                      <p:cBhvr>
                                        <p:cTn id="16" dur="500"/>
                                        <p:tgtEl>
                                          <p:spTgt spid="87045"/>
                                        </p:tgtEl>
                                      </p:cBhvr>
                                    </p:animEffect>
                                  </p:childTnLst>
                                </p:cTn>
                              </p:par>
                            </p:childTnLst>
                          </p:cTn>
                        </p:par>
                        <p:par>
                          <p:cTn id="17" fill="hold">
                            <p:stCondLst>
                              <p:cond delay="1000"/>
                            </p:stCondLst>
                            <p:childTnLst>
                              <p:par>
                                <p:cTn id="18" presetID="41" presetClass="entr" presetSubtype="0" fill="hold" grpId="0" nodeType="afterEffect">
                                  <p:stCondLst>
                                    <p:cond delay="0"/>
                                  </p:stCondLst>
                                  <p:iterate type="lt">
                                    <p:tmPct val="10000"/>
                                  </p:iterate>
                                  <p:childTnLst>
                                    <p:set>
                                      <p:cBhvr>
                                        <p:cTn id="19" dur="1" fill="hold">
                                          <p:stCondLst>
                                            <p:cond delay="0"/>
                                          </p:stCondLst>
                                        </p:cTn>
                                        <p:tgtEl>
                                          <p:spTgt spid="87046"/>
                                        </p:tgtEl>
                                        <p:attrNameLst>
                                          <p:attrName>style.visibility</p:attrName>
                                        </p:attrNameLst>
                                      </p:cBhvr>
                                      <p:to>
                                        <p:strVal val="visible"/>
                                      </p:to>
                                    </p:set>
                                    <p:anim calcmode="lin" valueType="num">
                                      <p:cBhvr>
                                        <p:cTn id="20" dur="500" fill="hold"/>
                                        <p:tgtEl>
                                          <p:spTgt spid="87046"/>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87046"/>
                                        </p:tgtEl>
                                        <p:attrNameLst>
                                          <p:attrName>ppt_y</p:attrName>
                                        </p:attrNameLst>
                                      </p:cBhvr>
                                      <p:tavLst>
                                        <p:tav tm="0">
                                          <p:val>
                                            <p:strVal val="#ppt_y"/>
                                          </p:val>
                                        </p:tav>
                                        <p:tav tm="100000">
                                          <p:val>
                                            <p:strVal val="#ppt_y"/>
                                          </p:val>
                                        </p:tav>
                                      </p:tavLst>
                                    </p:anim>
                                    <p:anim calcmode="lin" valueType="num">
                                      <p:cBhvr>
                                        <p:cTn id="22" dur="500" fill="hold"/>
                                        <p:tgtEl>
                                          <p:spTgt spid="87046"/>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87046"/>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p:bldP spid="87045" grpId="0"/>
      <p:bldP spid="8704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2098" name="文本框 132097"/>
          <p:cNvSpPr txBox="1"/>
          <p:nvPr/>
        </p:nvSpPr>
        <p:spPr>
          <a:xfrm>
            <a:off x="860425" y="395288"/>
            <a:ext cx="7189788" cy="762000"/>
          </a:xfrm>
          <a:prstGeom prst="rect">
            <a:avLst/>
          </a:prstGeom>
          <a:noFill/>
          <a:ln w="9525">
            <a:noFill/>
          </a:ln>
        </p:spPr>
        <p:txBody>
          <a:bodyPr wrap="none" anchor="t" anchorCtr="0">
            <a:spAutoFit/>
          </a:bodyPr>
          <a:p>
            <a:pPr algn="ct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第二章 锚定效应与投资行为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132099" name="文本框 132098"/>
          <p:cNvSpPr txBox="1"/>
          <p:nvPr/>
        </p:nvSpPr>
        <p:spPr>
          <a:xfrm>
            <a:off x="0" y="1219200"/>
            <a:ext cx="4106863" cy="762000"/>
          </a:xfrm>
          <a:prstGeom prst="rect">
            <a:avLst/>
          </a:prstGeom>
          <a:noFill/>
          <a:ln w="9525">
            <a:noFill/>
          </a:ln>
        </p:spPr>
        <p:txBody>
          <a:bodyPr wrap="none" anchor="t" anchorCtr="0">
            <a:spAutoFit/>
          </a:bodyPr>
          <a:p>
            <a:pPr eaLnBrk="1" hangingPunct="1"/>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rPr>
              <a:t>学习要点</a:t>
            </a:r>
            <a:r>
              <a:rPr lang="zh-CN" altLang="en-US" sz="4400" b="1">
                <a:solidFill>
                  <a:srgbClr val="FF0000"/>
                </a:solidFill>
                <a:effectLst>
                  <a:outerShdw blurRad="38100" dist="38100" dir="2700000">
                    <a:srgbClr val="000000"/>
                  </a:outerShdw>
                </a:effectLst>
                <a:latin typeface="Garamond" panose="02020404030301010803" pitchFamily="18" charset="0"/>
              </a:rPr>
              <a:t>】</a:t>
            </a:r>
            <a:r>
              <a:rPr lang="zh-CN" altLang="en-US" sz="4400" b="1" dirty="0">
                <a:solidFill>
                  <a:srgbClr val="FF0000"/>
                </a:solidFill>
                <a:effectLst>
                  <a:outerShdw blurRad="38100" dist="38100" dir="2700000">
                    <a:srgbClr val="000000"/>
                  </a:outerShdw>
                </a:effectLst>
                <a:latin typeface="Garamond" panose="02020404030301010803" pitchFamily="18" charset="0"/>
              </a:rPr>
              <a:t>：</a:t>
            </a:r>
            <a:endParaRPr lang="zh-CN" altLang="en-US" sz="4400" b="1" dirty="0">
              <a:solidFill>
                <a:srgbClr val="FF0000"/>
              </a:solidFill>
              <a:effectLst>
                <a:outerShdw blurRad="38100" dist="38100" dir="2700000">
                  <a:srgbClr val="000000"/>
                </a:outerShdw>
              </a:effectLst>
              <a:latin typeface="Garamond" panose="02020404030301010803" pitchFamily="18" charset="0"/>
            </a:endParaRPr>
          </a:p>
        </p:txBody>
      </p:sp>
      <p:sp>
        <p:nvSpPr>
          <p:cNvPr id="132100" name="文本框 132099"/>
          <p:cNvSpPr txBox="1"/>
          <p:nvPr/>
        </p:nvSpPr>
        <p:spPr>
          <a:xfrm>
            <a:off x="304800" y="2133600"/>
            <a:ext cx="7980363" cy="4486275"/>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Verdana" panose="020B0604030504040204" pitchFamily="34" charset="0"/>
              </a:rPr>
              <a:t>◆</a:t>
            </a:r>
            <a:r>
              <a:rPr lang="zh-CN" altLang="en-US" sz="3600" b="1" dirty="0">
                <a:solidFill>
                  <a:srgbClr val="FFFF00"/>
                </a:solidFill>
                <a:effectLst>
                  <a:outerShdw blurRad="38100" dist="38100" dir="2700000">
                    <a:srgbClr val="000000"/>
                  </a:outerShdw>
                </a:effectLst>
              </a:rPr>
              <a:t>掌握锚定效应的基本定义与内涵。</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掌握锚定效应产生的基本前提和必要条件。</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了解锚定参考点的形成原因及其作用。</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了解相关的金融套利理论及噪声交易理论。</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了解锚定效应的认知作用？</a:t>
            </a:r>
            <a:endParaRPr lang="zh-CN" altLang="en-US" sz="3600" b="1" dirty="0">
              <a:solidFill>
                <a:srgbClr val="FFFF00"/>
              </a:solidFill>
              <a:effectLst>
                <a:outerShdw blurRad="38100" dist="38100" dir="2700000">
                  <a:srgbClr val="000000"/>
                </a:outerShdw>
              </a:effectLst>
              <a:latin typeface="Verdana" panose="020B060403050404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32098"/>
                                        </p:tgtEl>
                                        <p:attrNameLst>
                                          <p:attrName>style.visibility</p:attrName>
                                        </p:attrNameLst>
                                      </p:cBhvr>
                                      <p:to>
                                        <p:strVal val="visible"/>
                                      </p:to>
                                    </p:set>
                                    <p:anim calcmode="lin" valueType="num">
                                      <p:cBhvr>
                                        <p:cTn id="7" dur="1000" fill="hold"/>
                                        <p:tgtEl>
                                          <p:spTgt spid="132098"/>
                                        </p:tgtEl>
                                        <p:attrNameLst>
                                          <p:attrName>ppt_w</p:attrName>
                                        </p:attrNameLst>
                                      </p:cBhvr>
                                      <p:tavLst>
                                        <p:tav tm="0">
                                          <p:val>
                                            <p:fltVal val="0.000000"/>
                                          </p:val>
                                        </p:tav>
                                        <p:tav tm="100000">
                                          <p:val>
                                            <p:strVal val="#ppt_w"/>
                                          </p:val>
                                        </p:tav>
                                      </p:tavLst>
                                    </p:anim>
                                    <p:anim calcmode="lin" valueType="num">
                                      <p:cBhvr>
                                        <p:cTn id="8" dur="1000" fill="hold"/>
                                        <p:tgtEl>
                                          <p:spTgt spid="132098"/>
                                        </p:tgtEl>
                                        <p:attrNameLst>
                                          <p:attrName>ppt_h</p:attrName>
                                        </p:attrNameLst>
                                      </p:cBhvr>
                                      <p:tavLst>
                                        <p:tav tm="0">
                                          <p:val>
                                            <p:fltVal val="0.000000"/>
                                          </p:val>
                                        </p:tav>
                                        <p:tav tm="100000">
                                          <p:val>
                                            <p:strVal val="#ppt_h"/>
                                          </p:val>
                                        </p:tav>
                                      </p:tavLst>
                                    </p:anim>
                                    <p:anim calcmode="lin" valueType="num">
                                      <p:cBhvr>
                                        <p:cTn id="9" dur="1000" fill="hold"/>
                                        <p:tgtEl>
                                          <p:spTgt spid="132098"/>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132098"/>
                                        </p:tgtEl>
                                        <p:attrNameLst>
                                          <p:attrName>ppt_y</p:attrName>
                                        </p:attrNameLst>
                                      </p:cBhvr>
                                      <p:tavLst>
                                        <p:tav tm="0" fmla="#ppt_y+(sin(-2*pi*(1-$))*-#ppt_x+cos(-2*pi*(1-$))*(1-#ppt_y))*(1-$)">
                                          <p:val>
                                            <p:fltVal val="0.000000"/>
                                          </p:val>
                                        </p:tav>
                                        <p:tav tm="100000">
                                          <p:val>
                                            <p:fltVal val="1.000000"/>
                                          </p:val>
                                        </p:tav>
                                      </p:tavLst>
                                    </p:anim>
                                  </p:childTnLst>
                                </p:cTn>
                              </p:par>
                            </p:childTnLst>
                          </p:cTn>
                        </p:par>
                        <p:par>
                          <p:cTn id="11" fill="hold">
                            <p:stCondLst>
                              <p:cond delay="1000"/>
                            </p:stCondLst>
                            <p:childTnLst>
                              <p:par>
                                <p:cTn id="12" presetID="23" presetClass="entr" presetSubtype="16" fill="hold" grpId="0" nodeType="afterEffect">
                                  <p:stCondLst>
                                    <p:cond delay="0"/>
                                  </p:stCondLst>
                                  <p:childTnLst>
                                    <p:set>
                                      <p:cBhvr>
                                        <p:cTn id="13" dur="1" fill="hold">
                                          <p:stCondLst>
                                            <p:cond delay="0"/>
                                          </p:stCondLst>
                                        </p:cTn>
                                        <p:tgtEl>
                                          <p:spTgt spid="132099"/>
                                        </p:tgtEl>
                                        <p:attrNameLst>
                                          <p:attrName>style.visibility</p:attrName>
                                        </p:attrNameLst>
                                      </p:cBhvr>
                                      <p:to>
                                        <p:strVal val="visible"/>
                                      </p:to>
                                    </p:set>
                                    <p:anim calcmode="lin" valueType="num">
                                      <p:cBhvr>
                                        <p:cTn id="14" dur="500" fill="hold"/>
                                        <p:tgtEl>
                                          <p:spTgt spid="132099"/>
                                        </p:tgtEl>
                                        <p:attrNameLst>
                                          <p:attrName>ppt_w</p:attrName>
                                        </p:attrNameLst>
                                      </p:cBhvr>
                                      <p:tavLst>
                                        <p:tav tm="0">
                                          <p:val>
                                            <p:fltVal val="0.000000"/>
                                          </p:val>
                                        </p:tav>
                                        <p:tav tm="100000">
                                          <p:val>
                                            <p:strVal val="#ppt_w"/>
                                          </p:val>
                                        </p:tav>
                                      </p:tavLst>
                                    </p:anim>
                                    <p:anim calcmode="lin" valueType="num">
                                      <p:cBhvr>
                                        <p:cTn id="15" dur="500" fill="hold"/>
                                        <p:tgtEl>
                                          <p:spTgt spid="132099"/>
                                        </p:tgtEl>
                                        <p:attrNameLst>
                                          <p:attrName>ppt_h</p:attrName>
                                        </p:attrNameLst>
                                      </p:cBhvr>
                                      <p:tavLst>
                                        <p:tav tm="0">
                                          <p:val>
                                            <p:fltVal val="0.000000"/>
                                          </p:val>
                                        </p:tav>
                                        <p:tav tm="100000">
                                          <p:val>
                                            <p:strVal val="#ppt_h"/>
                                          </p:val>
                                        </p:tav>
                                      </p:tavLst>
                                    </p:anim>
                                  </p:childTnLst>
                                </p:cTn>
                              </p:par>
                            </p:childTnLst>
                          </p:cTn>
                        </p:par>
                        <p:par>
                          <p:cTn id="16" fill="hold">
                            <p:stCondLst>
                              <p:cond delay="15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132100"/>
                                        </p:tgtEl>
                                        <p:attrNameLst>
                                          <p:attrName>style.visibility</p:attrName>
                                        </p:attrNameLst>
                                      </p:cBhvr>
                                      <p:to>
                                        <p:strVal val="visible"/>
                                      </p:to>
                                    </p:set>
                                    <p:anim calcmode="lin" valueType="num">
                                      <p:cBhvr>
                                        <p:cTn id="19" dur="500" fill="hold"/>
                                        <p:tgtEl>
                                          <p:spTgt spid="132100"/>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132100"/>
                                        </p:tgtEl>
                                        <p:attrNameLst>
                                          <p:attrName>ppt_y</p:attrName>
                                        </p:attrNameLst>
                                      </p:cBhvr>
                                      <p:tavLst>
                                        <p:tav tm="0">
                                          <p:val>
                                            <p:strVal val="#ppt_y"/>
                                          </p:val>
                                        </p:tav>
                                        <p:tav tm="100000">
                                          <p:val>
                                            <p:strVal val="#ppt_y"/>
                                          </p:val>
                                        </p:tav>
                                      </p:tavLst>
                                    </p:anim>
                                    <p:anim calcmode="lin" valueType="num">
                                      <p:cBhvr>
                                        <p:cTn id="21" dur="500" fill="hold"/>
                                        <p:tgtEl>
                                          <p:spTgt spid="132100"/>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132100"/>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132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p:bldP spid="132099" grpId="0"/>
      <p:bldP spid="13210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2" name="文本框 133121"/>
          <p:cNvSpPr txBox="1"/>
          <p:nvPr/>
        </p:nvSpPr>
        <p:spPr>
          <a:xfrm>
            <a:off x="0" y="360363"/>
            <a:ext cx="9144000" cy="6070600"/>
          </a:xfrm>
          <a:prstGeom prst="rect">
            <a:avLst/>
          </a:prstGeom>
          <a:noFill/>
          <a:ln w="9525">
            <a:noFill/>
          </a:ln>
        </p:spPr>
        <p:txBody>
          <a:bodyPr>
            <a:spAutoFit/>
          </a:bodyPr>
          <a:p>
            <a:r>
              <a:rPr lang="en-US" altLang="zh-CN" sz="2800" b="1" dirty="0">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让我们从一个小实验开始本章的内容：首先实验者找到三个小脸盆，然后在三个盆中分别倒入清水，不同的地方在于：第一个盆中倒入的是热水，第二个盆中倒入的是温水，而第三个盆中倒入的则是冰水。接着，实验者找来许多参加实验的被测试者，并要求他们将自己的左手浸入第一个盛有热水的脸盆中，而右手浸入第三个盛有冰水的脸盆中，要求同时放入，并要经过相同的</a:t>
            </a:r>
            <a:r>
              <a:rPr lang="en-US" altLang="zh-CN" sz="2800" b="1">
                <a:solidFill>
                  <a:srgbClr val="FFFF00"/>
                </a:solidFill>
                <a:effectLst>
                  <a:outerShdw blurRad="38100" dist="38100" dir="2700000">
                    <a:srgbClr val="000000"/>
                  </a:outerShdw>
                </a:effectLst>
                <a:latin typeface="宋体" panose="02010600030101010101" pitchFamily="2" charset="-122"/>
              </a:rPr>
              <a:t>30</a:t>
            </a:r>
            <a:r>
              <a:rPr lang="zh-CN" altLang="en-US" sz="2800" b="1" dirty="0">
                <a:solidFill>
                  <a:srgbClr val="FFFF00"/>
                </a:solidFill>
                <a:effectLst>
                  <a:outerShdw blurRad="38100" dist="38100" dir="2700000">
                    <a:srgbClr val="000000"/>
                  </a:outerShdw>
                </a:effectLst>
                <a:latin typeface="宋体" panose="02010600030101010101" pitchFamily="2" charset="-122"/>
              </a:rPr>
              <a:t>秒钟时间。</a:t>
            </a:r>
            <a:r>
              <a:rPr lang="en-US" altLang="zh-CN" sz="2800" b="1">
                <a:solidFill>
                  <a:srgbClr val="FFFF00"/>
                </a:solidFill>
                <a:effectLst>
                  <a:outerShdw blurRad="38100" dist="38100" dir="2700000">
                    <a:srgbClr val="000000"/>
                  </a:outerShdw>
                </a:effectLst>
                <a:latin typeface="宋体" panose="02010600030101010101" pitchFamily="2" charset="-122"/>
              </a:rPr>
              <a:t>30</a:t>
            </a:r>
            <a:r>
              <a:rPr lang="zh-CN" altLang="en-US" sz="2800" b="1" dirty="0">
                <a:solidFill>
                  <a:srgbClr val="FFFF00"/>
                </a:solidFill>
                <a:effectLst>
                  <a:outerShdw blurRad="38100" dist="38100" dir="2700000">
                    <a:srgbClr val="000000"/>
                  </a:outerShdw>
                </a:effectLst>
                <a:latin typeface="宋体" panose="02010600030101010101" pitchFamily="2" charset="-122"/>
              </a:rPr>
              <a:t>秒钟过后，那些被测试者的双手已经分别适应了冷热两种不同的水温。于是，实验者要求他们先将左手（即原先浸没在热水中的手）取出，并立刻放入到第二个脸盆中去；</a:t>
            </a:r>
            <a:r>
              <a:rPr lang="en-US" altLang="zh-CN" sz="2800" b="1">
                <a:solidFill>
                  <a:srgbClr val="FFFF00"/>
                </a:solidFill>
                <a:effectLst>
                  <a:outerShdw blurRad="38100" dist="38100" dir="2700000">
                    <a:srgbClr val="000000"/>
                  </a:outerShdw>
                </a:effectLst>
                <a:latin typeface="宋体" panose="02010600030101010101" pitchFamily="2" charset="-122"/>
              </a:rPr>
              <a:t>5</a:t>
            </a:r>
            <a:r>
              <a:rPr lang="zh-CN" altLang="en-US" sz="2800" b="1" dirty="0">
                <a:solidFill>
                  <a:srgbClr val="FFFF00"/>
                </a:solidFill>
                <a:effectLst>
                  <a:outerShdw blurRad="38100" dist="38100" dir="2700000">
                    <a:srgbClr val="000000"/>
                  </a:outerShdw>
                </a:effectLst>
                <a:latin typeface="宋体" panose="02010600030101010101" pitchFamily="2" charset="-122"/>
              </a:rPr>
              <a:t>秒钟后，再要求他们将自己的右手（即原先浸没在冰水中的手）取出，也同样放入第二个脸盆中去。最后，实验者向那些被测试者们提出一个问题，最后放入的那“第二个脸盆”中的水，是冷还是热的呢？</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33122"/>
                                        </p:tgtEl>
                                        <p:attrNameLst>
                                          <p:attrName>style.visibility</p:attrName>
                                        </p:attrNameLst>
                                      </p:cBhvr>
                                      <p:to>
                                        <p:strVal val="visible"/>
                                      </p:to>
                                    </p:set>
                                    <p:anim calcmode="discrete" valueType="clr">
                                      <p:cBhvr override="childStyle">
                                        <p:cTn id="7" dur="80"/>
                                        <p:tgtEl>
                                          <p:spTgt spid="13312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122"/>
                                        </p:tgtEl>
                                        <p:attrNameLst>
                                          <p:attrName>fillcolor</p:attrName>
                                        </p:attrNameLst>
                                      </p:cBhvr>
                                      <p:tavLst>
                                        <p:tav tm="0">
                                          <p:val>
                                            <p:clrVal>
                                              <a:schemeClr val="accent2"/>
                                            </p:clrVal>
                                          </p:val>
                                        </p:tav>
                                        <p:tav tm="50000">
                                          <p:val>
                                            <p:clrVal>
                                              <a:schemeClr val="hlink"/>
                                            </p:clrVal>
                                          </p:val>
                                        </p:tav>
                                      </p:tavLst>
                                    </p:anim>
                                    <p:set>
                                      <p:cBhvr>
                                        <p:cTn id="9" dur="80"/>
                                        <p:tgtEl>
                                          <p:spTgt spid="1331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8" name="文本框 6147"/>
          <p:cNvSpPr txBox="1"/>
          <p:nvPr/>
        </p:nvSpPr>
        <p:spPr>
          <a:xfrm>
            <a:off x="609600" y="228600"/>
            <a:ext cx="8031163"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第一节  传统投资学的理论困惑</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6149" name="文本框 6148"/>
          <p:cNvSpPr txBox="1"/>
          <p:nvPr/>
        </p:nvSpPr>
        <p:spPr>
          <a:xfrm>
            <a:off x="304800" y="1009650"/>
            <a:ext cx="5280025" cy="701675"/>
          </a:xfrm>
          <a:prstGeom prst="rect">
            <a:avLst/>
          </a:prstGeom>
          <a:noFill/>
          <a:ln w="9525">
            <a:noFill/>
          </a:ln>
        </p:spPr>
        <p:txBody>
          <a:bodyPr wrap="none" anchor="t" anchorCtr="0">
            <a:spAutoFit/>
          </a:bodyPr>
          <a:p>
            <a:pPr eaLnBrk="1" hangingPunct="1"/>
            <a:r>
              <a:rPr lang="zh-CN" altLang="en-US" sz="4000" b="1" dirty="0">
                <a:solidFill>
                  <a:srgbClr val="FFFF00"/>
                </a:solidFill>
                <a:effectLst>
                  <a:outerShdw blurRad="38100" dist="38100" dir="2700000">
                    <a:srgbClr val="000000"/>
                  </a:outerShdw>
                </a:effectLst>
              </a:rPr>
              <a:t>一、理性人假设的质疑</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
        <p:nvSpPr>
          <p:cNvPr id="6150" name="文本框 6149"/>
          <p:cNvSpPr txBox="1"/>
          <p:nvPr/>
        </p:nvSpPr>
        <p:spPr>
          <a:xfrm>
            <a:off x="304800" y="1828800"/>
            <a:ext cx="8153400" cy="1552575"/>
          </a:xfrm>
          <a:prstGeom prst="rect">
            <a:avLst/>
          </a:prstGeom>
          <a:noFill/>
          <a:ln w="9525">
            <a:noFill/>
          </a:ln>
        </p:spPr>
        <p:txBody>
          <a:bodyPr>
            <a:spAutoFit/>
          </a:bodyPr>
          <a:p>
            <a:pPr eaLnBrk="1" hangingPunct="1"/>
            <a:r>
              <a:rPr lang="en-US" altLang="zh-CN" sz="2400" b="1" dirty="0">
                <a:solidFill>
                  <a:srgbClr val="FFFF00"/>
                </a:solidFill>
                <a:effectLst>
                  <a:outerShdw blurRad="38100" dist="38100" dir="2700000">
                    <a:srgbClr val="000000"/>
                  </a:outerShdw>
                </a:effectLst>
              </a:rPr>
              <a:t>“</a:t>
            </a:r>
            <a:r>
              <a:rPr lang="zh-CN" altLang="en-US" sz="2400" b="1" dirty="0">
                <a:solidFill>
                  <a:srgbClr val="FFFF00"/>
                </a:solidFill>
                <a:effectLst>
                  <a:outerShdw blurRad="38100" dist="38100" dir="2700000">
                    <a:srgbClr val="000000"/>
                  </a:outerShdw>
                </a:effectLst>
              </a:rPr>
              <a:t>理性人”假设是传统投资学赖以建立的最重要的理论基石。“理性人”假设源于“经济人”假设，而“经济人”假设则是现代经济学思想体系中的前提性和基础性假设，并被作为其全部理论构架的逻辑起点以及方法论原则。</a:t>
            </a:r>
            <a:endParaRPr lang="zh-CN" altLang="en-US" sz="2400" b="1" dirty="0">
              <a:solidFill>
                <a:srgbClr val="FFFF00"/>
              </a:solidFill>
              <a:effectLst>
                <a:outerShdw blurRad="38100" dist="38100" dir="2700000">
                  <a:srgbClr val="000000"/>
                </a:outerShdw>
              </a:effectLst>
              <a:latin typeface="Verdana" panose="020B0604030504040204" pitchFamily="34" charset="0"/>
            </a:endParaRPr>
          </a:p>
        </p:txBody>
      </p:sp>
      <p:sp>
        <p:nvSpPr>
          <p:cNvPr id="6151" name="文本框 6150"/>
          <p:cNvSpPr txBox="1"/>
          <p:nvPr/>
        </p:nvSpPr>
        <p:spPr>
          <a:xfrm>
            <a:off x="228600" y="3429000"/>
            <a:ext cx="8628063" cy="3013075"/>
          </a:xfrm>
          <a:prstGeom prst="rect">
            <a:avLst/>
          </a:prstGeom>
          <a:noFill/>
          <a:ln w="9525">
            <a:noFill/>
          </a:ln>
        </p:spPr>
        <p:txBody>
          <a:bodyPr>
            <a:spAutoFit/>
          </a:bodyPr>
          <a:p>
            <a:pPr eaLnBrk="1" hangingPunct="1"/>
            <a:r>
              <a:rPr lang="zh-CN" altLang="en-US" sz="2400" b="1" dirty="0">
                <a:solidFill>
                  <a:srgbClr val="FFFF00"/>
                </a:solidFill>
                <a:effectLst>
                  <a:outerShdw blurRad="38100" dist="38100" dir="2700000">
                    <a:srgbClr val="000000"/>
                  </a:outerShdw>
                </a:effectLst>
                <a:latin typeface="宋体" panose="02010600030101010101" pitchFamily="2" charset="-122"/>
              </a:rPr>
              <a:t>（一）理性人假设的由来</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、经济人假设</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400" b="1" dirty="0">
                <a:solidFill>
                  <a:srgbClr val="FFFF00"/>
                </a:solidFill>
                <a:effectLst>
                  <a:outerShdw blurRad="38100" dist="38100" dir="2700000">
                    <a:srgbClr val="000000"/>
                  </a:outerShdw>
                </a:effectLst>
                <a:latin typeface="宋体" panose="02010600030101010101" pitchFamily="2" charset="-122"/>
              </a:rPr>
              <a:t>   早在二百多年前，亚当</a:t>
            </a:r>
            <a:r>
              <a:rPr lang="en-US" altLang="zh-CN" sz="2400" b="1">
                <a:solidFill>
                  <a:srgbClr val="FFFF00"/>
                </a:solidFill>
                <a:effectLst>
                  <a:outerShdw blurRad="38100" dist="38100" dir="2700000">
                    <a:srgbClr val="000000"/>
                  </a:outerShdw>
                </a:effectLst>
                <a:latin typeface="宋体" panose="02010600030101010101" pitchFamily="2" charset="-122"/>
              </a:rPr>
              <a:t>·</a:t>
            </a:r>
            <a:r>
              <a:rPr lang="zh-CN" altLang="en-US" sz="2400" b="1" dirty="0">
                <a:solidFill>
                  <a:srgbClr val="FFFF00"/>
                </a:solidFill>
                <a:effectLst>
                  <a:outerShdw blurRad="38100" dist="38100" dir="2700000">
                    <a:srgbClr val="000000"/>
                  </a:outerShdw>
                </a:effectLst>
                <a:latin typeface="宋体" panose="02010600030101010101" pitchFamily="2" charset="-122"/>
              </a:rPr>
              <a:t>斯密（</a:t>
            </a:r>
            <a:r>
              <a:rPr lang="en-US" altLang="zh-CN" sz="2400" b="1">
                <a:solidFill>
                  <a:srgbClr val="FFFF00"/>
                </a:solidFill>
                <a:effectLst>
                  <a:outerShdw blurRad="38100" dist="38100" dir="2700000">
                    <a:srgbClr val="000000"/>
                  </a:outerShdw>
                </a:effectLst>
                <a:latin typeface="宋体" panose="02010600030101010101" pitchFamily="2" charset="-122"/>
              </a:rPr>
              <a:t>Adam Smith</a:t>
            </a:r>
            <a:r>
              <a:rPr lang="zh-CN" altLang="en-US" sz="2400" b="1" dirty="0">
                <a:solidFill>
                  <a:srgbClr val="FFFF00"/>
                </a:solidFill>
                <a:effectLst>
                  <a:outerShdw blurRad="38100" dist="38100" dir="2700000">
                    <a:srgbClr val="000000"/>
                  </a:outerShdw>
                </a:effectLst>
                <a:latin typeface="宋体" panose="02010600030101010101" pitchFamily="2" charset="-122"/>
              </a:rPr>
              <a:t>）提出了“经济人”的原始含义，他撰写了以下一段著名的言论：“每个人都在力图应用他的资本来使其生产的产品得到最大的价值。一般的说他并不企图增进公共福利，他也不知道他所增进的公共福利是多少。他所追求的仅仅是他个人的安乐，仅仅是他个人的利益。”</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ipe(down)">
                                      <p:cBhvr>
                                        <p:cTn id="7" dur="580">
                                          <p:stCondLst>
                                            <p:cond delay="0"/>
                                          </p:stCondLst>
                                        </p:cTn>
                                        <p:tgtEl>
                                          <p:spTgt spid="6148"/>
                                        </p:tgtEl>
                                      </p:cBhvr>
                                    </p:animEffect>
                                    <p:anim calcmode="lin" valueType="num">
                                      <p:cBhvr>
                                        <p:cTn id="8" dur="1822" tmFilter="0,0; 0.14,0.36; 0.43,0.73; 0.71,0.91; 1.0,1.0">
                                          <p:stCondLst>
                                            <p:cond delay="0"/>
                                          </p:stCondLst>
                                        </p:cTn>
                                        <p:tgtEl>
                                          <p:spTgt spid="61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148"/>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6148"/>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6148"/>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6148"/>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6148"/>
                                        </p:tgtEl>
                                      </p:cBhvr>
                                      <p:to x="100000" y="60000"/>
                                    </p:animScale>
                                    <p:animScale>
                                      <p:cBhvr>
                                        <p:cTn id="14" dur="166" decel="50000">
                                          <p:stCondLst>
                                            <p:cond delay="676"/>
                                          </p:stCondLst>
                                        </p:cTn>
                                        <p:tgtEl>
                                          <p:spTgt spid="6148"/>
                                        </p:tgtEl>
                                      </p:cBhvr>
                                      <p:to x="100000" y="100000"/>
                                    </p:animScale>
                                    <p:animScale>
                                      <p:cBhvr>
                                        <p:cTn id="15" dur="26">
                                          <p:stCondLst>
                                            <p:cond delay="1312"/>
                                          </p:stCondLst>
                                        </p:cTn>
                                        <p:tgtEl>
                                          <p:spTgt spid="6148"/>
                                        </p:tgtEl>
                                      </p:cBhvr>
                                      <p:to x="100000" y="80000"/>
                                    </p:animScale>
                                    <p:animScale>
                                      <p:cBhvr>
                                        <p:cTn id="16" dur="166" decel="50000">
                                          <p:stCondLst>
                                            <p:cond delay="1338"/>
                                          </p:stCondLst>
                                        </p:cTn>
                                        <p:tgtEl>
                                          <p:spTgt spid="6148"/>
                                        </p:tgtEl>
                                      </p:cBhvr>
                                      <p:to x="100000" y="100000"/>
                                    </p:animScale>
                                    <p:animScale>
                                      <p:cBhvr>
                                        <p:cTn id="17" dur="26">
                                          <p:stCondLst>
                                            <p:cond delay="1642"/>
                                          </p:stCondLst>
                                        </p:cTn>
                                        <p:tgtEl>
                                          <p:spTgt spid="6148"/>
                                        </p:tgtEl>
                                      </p:cBhvr>
                                      <p:to x="100000" y="90000"/>
                                    </p:animScale>
                                    <p:animScale>
                                      <p:cBhvr>
                                        <p:cTn id="18" dur="166" decel="50000">
                                          <p:stCondLst>
                                            <p:cond delay="1668"/>
                                          </p:stCondLst>
                                        </p:cTn>
                                        <p:tgtEl>
                                          <p:spTgt spid="6148"/>
                                        </p:tgtEl>
                                      </p:cBhvr>
                                      <p:to x="100000" y="100000"/>
                                    </p:animScale>
                                    <p:animScale>
                                      <p:cBhvr>
                                        <p:cTn id="19" dur="26">
                                          <p:stCondLst>
                                            <p:cond delay="1808"/>
                                          </p:stCondLst>
                                        </p:cTn>
                                        <p:tgtEl>
                                          <p:spTgt spid="6148"/>
                                        </p:tgtEl>
                                      </p:cBhvr>
                                      <p:to x="100000" y="95000"/>
                                    </p:animScale>
                                    <p:animScale>
                                      <p:cBhvr>
                                        <p:cTn id="20" dur="166" decel="50000">
                                          <p:stCondLst>
                                            <p:cond delay="1834"/>
                                          </p:stCondLst>
                                        </p:cTn>
                                        <p:tgtEl>
                                          <p:spTgt spid="6148"/>
                                        </p:tgtEl>
                                      </p:cBhvr>
                                      <p:to x="100000" y="100000"/>
                                    </p:animScale>
                                  </p:childTnLst>
                                </p:cTn>
                              </p:par>
                            </p:childTnLst>
                          </p:cTn>
                        </p:par>
                        <p:par>
                          <p:cTn id="21" fill="hold">
                            <p:stCondLst>
                              <p:cond delay="2000"/>
                            </p:stCondLst>
                            <p:childTnLst>
                              <p:par>
                                <p:cTn id="22" presetID="34" presetClass="entr" presetSubtype="0" fill="hold" grpId="0" nodeType="afterEffect">
                                  <p:stCondLst>
                                    <p:cond delay="0"/>
                                  </p:stCondLst>
                                  <p:childTnLst>
                                    <p:set>
                                      <p:cBhvr>
                                        <p:cTn id="23" dur="1" fill="hold">
                                          <p:stCondLst>
                                            <p:cond delay="0"/>
                                          </p:stCondLst>
                                        </p:cTn>
                                        <p:tgtEl>
                                          <p:spTgt spid="6149"/>
                                        </p:tgtEl>
                                        <p:attrNameLst>
                                          <p:attrName>style.visibility</p:attrName>
                                        </p:attrNameLst>
                                      </p:cBhvr>
                                      <p:to>
                                        <p:strVal val="visible"/>
                                      </p:to>
                                    </p:set>
                                    <p:anim from="(-#ppt_w/2)" to="(#ppt_x)" calcmode="lin" valueType="num">
                                      <p:cBhvr>
                                        <p:cTn id="24" dur="600" fill="hold">
                                          <p:stCondLst>
                                            <p:cond delay="0"/>
                                          </p:stCondLst>
                                        </p:cTn>
                                        <p:tgtEl>
                                          <p:spTgt spid="6149"/>
                                        </p:tgtEl>
                                        <p:attrNameLst>
                                          <p:attrName>ppt_x</p:attrName>
                                        </p:attrNameLst>
                                      </p:cBhvr>
                                    </p:anim>
                                    <p:anim from="0" to="-1.0" calcmode="lin" valueType="num">
                                      <p:cBhvr>
                                        <p:cTn id="25" dur="200" decel="50000" autoRev="1" fill="hold">
                                          <p:stCondLst>
                                            <p:cond delay="600"/>
                                          </p:stCondLst>
                                        </p:cTn>
                                        <p:tgtEl>
                                          <p:spTgt spid="6149"/>
                                        </p:tgtEl>
                                        <p:attrNameLst>
                                          <p:attrName>xshear</p:attrName>
                                        </p:attrNameLst>
                                      </p:cBhvr>
                                    </p:anim>
                                    <p:animScale>
                                      <p:cBhvr>
                                        <p:cTn id="26" dur="200" decel="100000" autoRev="1" fill="hold">
                                          <p:stCondLst>
                                            <p:cond delay="600"/>
                                          </p:stCondLst>
                                        </p:cTn>
                                        <p:tgtEl>
                                          <p:spTgt spid="6149"/>
                                        </p:tgtEl>
                                      </p:cBhvr>
                                      <p:from x="100000" y="100000"/>
                                      <p:to x="80000" y="100000"/>
                                    </p:animScale>
                                    <p:anim by="(#ppt_h/3+#ppt_w*0.1)" calcmode="lin" valueType="num">
                                      <p:cBhvr additive="sum">
                                        <p:cTn id="27" dur="200" decel="100000" autoRev="1" fill="hold">
                                          <p:stCondLst>
                                            <p:cond delay="600"/>
                                          </p:stCondLst>
                                        </p:cTn>
                                        <p:tgtEl>
                                          <p:spTgt spid="6149"/>
                                        </p:tgtEl>
                                        <p:attrNameLst>
                                          <p:attrName>ppt_x</p:attrName>
                                        </p:attrNameLst>
                                      </p:cBhvr>
                                    </p:anim>
                                  </p:childTnLst>
                                </p:cTn>
                              </p:par>
                            </p:childTnLst>
                          </p:cTn>
                        </p:par>
                        <p:par>
                          <p:cTn id="28" fill="hold">
                            <p:stCondLst>
                              <p:cond delay="3000"/>
                            </p:stCondLst>
                            <p:childTnLst>
                              <p:par>
                                <p:cTn id="29" presetID="58" presetClass="entr" presetSubtype="0" accel="100000" fill="hold" grpId="0" nodeType="afterEffect">
                                  <p:stCondLst>
                                    <p:cond delay="0"/>
                                  </p:stCondLst>
                                  <p:childTnLst>
                                    <p:set>
                                      <p:cBhvr>
                                        <p:cTn id="30" dur="1" fill="hold">
                                          <p:stCondLst>
                                            <p:cond delay="0"/>
                                          </p:stCondLst>
                                        </p:cTn>
                                        <p:tgtEl>
                                          <p:spTgt spid="6150"/>
                                        </p:tgtEl>
                                        <p:attrNameLst>
                                          <p:attrName>style.visibility</p:attrName>
                                        </p:attrNameLst>
                                      </p:cBhvr>
                                      <p:to>
                                        <p:strVal val="visible"/>
                                      </p:to>
                                    </p:set>
                                    <p:anim calcmode="lin" valueType="num">
                                      <p:cBhvr>
                                        <p:cTn id="31" dur="500" fill="hold"/>
                                        <p:tgtEl>
                                          <p:spTgt spid="6150"/>
                                        </p:tgtEl>
                                        <p:attrNameLst>
                                          <p:attrName>ppt_w</p:attrName>
                                        </p:attrNameLst>
                                      </p:cBhvr>
                                      <p:tavLst>
                                        <p:tav tm="0">
                                          <p:val>
                                            <p:strVal val="#ppt_w*2.5"/>
                                          </p:val>
                                        </p:tav>
                                        <p:tav tm="100000">
                                          <p:val>
                                            <p:strVal val="#ppt_w"/>
                                          </p:val>
                                        </p:tav>
                                      </p:tavLst>
                                    </p:anim>
                                    <p:anim calcmode="lin" valueType="num">
                                      <p:cBhvr>
                                        <p:cTn id="32" dur="500" fill="hold"/>
                                        <p:tgtEl>
                                          <p:spTgt spid="6150"/>
                                        </p:tgtEl>
                                        <p:attrNameLst>
                                          <p:attrName>ppt_h</p:attrName>
                                        </p:attrNameLst>
                                      </p:cBhvr>
                                      <p:tavLst>
                                        <p:tav tm="0">
                                          <p:val>
                                            <p:strVal val="#ppt_h*0.01"/>
                                          </p:val>
                                        </p:tav>
                                        <p:tav tm="100000">
                                          <p:val>
                                            <p:strVal val="#ppt_h"/>
                                          </p:val>
                                        </p:tav>
                                      </p:tavLst>
                                    </p:anim>
                                    <p:anim calcmode="lin" valueType="num">
                                      <p:cBhvr>
                                        <p:cTn id="33" dur="500" fill="hold"/>
                                        <p:tgtEl>
                                          <p:spTgt spid="6150"/>
                                        </p:tgtEl>
                                        <p:attrNameLst>
                                          <p:attrName>ppt_x</p:attrName>
                                        </p:attrNameLst>
                                      </p:cBhvr>
                                      <p:tavLst>
                                        <p:tav tm="0">
                                          <p:val>
                                            <p:strVal val="#ppt_x"/>
                                          </p:val>
                                        </p:tav>
                                        <p:tav tm="100000">
                                          <p:val>
                                            <p:strVal val="#ppt_x"/>
                                          </p:val>
                                        </p:tav>
                                      </p:tavLst>
                                    </p:anim>
                                    <p:anim calcmode="lin" valueType="num">
                                      <p:cBhvr>
                                        <p:cTn id="34" dur="500" fill="hold"/>
                                        <p:tgtEl>
                                          <p:spTgt spid="6150"/>
                                        </p:tgtEl>
                                        <p:attrNameLst>
                                          <p:attrName>ppt_y</p:attrName>
                                        </p:attrNameLst>
                                      </p:cBhvr>
                                      <p:tavLst>
                                        <p:tav tm="0">
                                          <p:val>
                                            <p:strVal val="#ppt_h+1"/>
                                          </p:val>
                                        </p:tav>
                                        <p:tav tm="100000">
                                          <p:val>
                                            <p:strVal val="#ppt_y"/>
                                          </p:val>
                                        </p:tav>
                                      </p:tavLst>
                                    </p:anim>
                                    <p:animEffect transition="in" filter="fade">
                                      <p:cBhvr>
                                        <p:cTn id="35" dur="500"/>
                                        <p:tgtEl>
                                          <p:spTgt spid="6150"/>
                                        </p:tgtEl>
                                      </p:cBhvr>
                                    </p:animEffect>
                                  </p:childTnLst>
                                </p:cTn>
                              </p:par>
                            </p:childTnLst>
                          </p:cTn>
                        </p:par>
                        <p:par>
                          <p:cTn id="36" fill="hold">
                            <p:stCondLst>
                              <p:cond delay="3500"/>
                            </p:stCondLst>
                            <p:childTnLst>
                              <p:par>
                                <p:cTn id="37" presetID="27" presetClass="entr" presetSubtype="0" fill="hold" grpId="0" nodeType="afterEffect">
                                  <p:stCondLst>
                                    <p:cond delay="0"/>
                                  </p:stCondLst>
                                  <p:iterate type="lt">
                                    <p:tmPct val="50000"/>
                                  </p:iterate>
                                  <p:childTnLst>
                                    <p:set>
                                      <p:cBhvr>
                                        <p:cTn id="38" dur="1" fill="hold">
                                          <p:stCondLst>
                                            <p:cond delay="0"/>
                                          </p:stCondLst>
                                        </p:cTn>
                                        <p:tgtEl>
                                          <p:spTgt spid="6151"/>
                                        </p:tgtEl>
                                        <p:attrNameLst>
                                          <p:attrName>style.visibility</p:attrName>
                                        </p:attrNameLst>
                                      </p:cBhvr>
                                      <p:to>
                                        <p:strVal val="visible"/>
                                      </p:to>
                                    </p:set>
                                    <p:anim calcmode="discrete" valueType="clr">
                                      <p:cBhvr override="childStyle">
                                        <p:cTn id="39" dur="80"/>
                                        <p:tgtEl>
                                          <p:spTgt spid="6151"/>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6151"/>
                                        </p:tgtEl>
                                        <p:attrNameLst>
                                          <p:attrName>fillcolor</p:attrName>
                                        </p:attrNameLst>
                                      </p:cBhvr>
                                      <p:tavLst>
                                        <p:tav tm="0">
                                          <p:val>
                                            <p:clrVal>
                                              <a:schemeClr val="accent2"/>
                                            </p:clrVal>
                                          </p:val>
                                        </p:tav>
                                        <p:tav tm="50000">
                                          <p:val>
                                            <p:clrVal>
                                              <a:schemeClr val="hlink"/>
                                            </p:clrVal>
                                          </p:val>
                                        </p:tav>
                                      </p:tavLst>
                                    </p:anim>
                                    <p:set>
                                      <p:cBhvr>
                                        <p:cTn id="41" dur="80"/>
                                        <p:tgtEl>
                                          <p:spTgt spid="615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P spid="6150" grpId="0"/>
      <p:bldP spid="615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4146" name="文本框 134145"/>
          <p:cNvSpPr txBox="1"/>
          <p:nvPr/>
        </p:nvSpPr>
        <p:spPr>
          <a:xfrm>
            <a:off x="228600" y="457200"/>
            <a:ext cx="8718550" cy="6134100"/>
          </a:xfrm>
          <a:prstGeom prst="rect">
            <a:avLst/>
          </a:prstGeom>
          <a:noFill/>
          <a:ln w="9525">
            <a:noFill/>
          </a:ln>
        </p:spPr>
        <p:txBody>
          <a:bodyPr>
            <a:spAutoFit/>
          </a:bodyPr>
          <a:p>
            <a:pPr algn="ctr"/>
            <a:r>
              <a:rPr lang="zh-CN" altLang="en-US" sz="3600" b="1" dirty="0">
                <a:solidFill>
                  <a:srgbClr val="FFFF00"/>
                </a:solidFill>
                <a:effectLst>
                  <a:outerShdw blurRad="38100" dist="38100" dir="2700000">
                    <a:srgbClr val="000000"/>
                  </a:outerShdw>
                </a:effectLst>
                <a:latin typeface="宋体" panose="02010600030101010101" pitchFamily="2" charset="-122"/>
              </a:rPr>
              <a:t>第一节 锚定效应的行为分析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一、锚定效应的基本内涵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所谓的锚定效应（</a:t>
            </a:r>
            <a:r>
              <a:rPr lang="en-US" altLang="zh-CN" sz="3600" b="1">
                <a:solidFill>
                  <a:srgbClr val="FFFF00"/>
                </a:solidFill>
                <a:effectLst>
                  <a:outerShdw blurRad="38100" dist="38100" dir="2700000">
                    <a:srgbClr val="000000"/>
                  </a:outerShdw>
                </a:effectLst>
                <a:latin typeface="宋体" panose="02010600030101010101" pitchFamily="2" charset="-122"/>
              </a:rPr>
              <a:t>anchoring effect</a:t>
            </a:r>
            <a:r>
              <a:rPr lang="zh-CN" altLang="en-US" sz="3600" b="1" dirty="0">
                <a:solidFill>
                  <a:srgbClr val="FFFF00"/>
                </a:solidFill>
                <a:effectLst>
                  <a:outerShdw blurRad="38100" dist="38100" dir="2700000">
                    <a:srgbClr val="000000"/>
                  </a:outerShdw>
                </a:effectLst>
                <a:latin typeface="宋体" panose="02010600030101010101" pitchFamily="2" charset="-122"/>
              </a:rPr>
              <a:t>），是指人们在平时生活与投资决策中，习惯于根据某一个初步的资料来预测评估事件。也就是说，要对某一特定对象做出评估或预测就倾向于选定一个起始点或者参考点，并由此开始去考虑进一步的信息，并且通过可能获得的反馈来调整自己初始时刻的决策，最终获得事件的最终解决办法。</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34146"/>
                                        </p:tgtEl>
                                        <p:attrNameLst>
                                          <p:attrName>style.visibility</p:attrName>
                                        </p:attrNameLst>
                                      </p:cBhvr>
                                      <p:to>
                                        <p:strVal val="visible"/>
                                      </p:to>
                                    </p:set>
                                    <p:anim from="(-#ppt_w/2)" to="(#ppt_x)" calcmode="lin" valueType="num">
                                      <p:cBhvr>
                                        <p:cTn id="7" dur="600" fill="hold">
                                          <p:stCondLst>
                                            <p:cond delay="0"/>
                                          </p:stCondLst>
                                        </p:cTn>
                                        <p:tgtEl>
                                          <p:spTgt spid="134146"/>
                                        </p:tgtEl>
                                        <p:attrNameLst>
                                          <p:attrName>ppt_x</p:attrName>
                                        </p:attrNameLst>
                                      </p:cBhvr>
                                    </p:anim>
                                    <p:anim from="0" to="-1.0" calcmode="lin" valueType="num">
                                      <p:cBhvr>
                                        <p:cTn id="8" dur="200" decel="50000" autoRev="1" fill="hold">
                                          <p:stCondLst>
                                            <p:cond delay="600"/>
                                          </p:stCondLst>
                                        </p:cTn>
                                        <p:tgtEl>
                                          <p:spTgt spid="134146"/>
                                        </p:tgtEl>
                                        <p:attrNameLst>
                                          <p:attrName>xshear</p:attrName>
                                        </p:attrNameLst>
                                      </p:cBhvr>
                                    </p:anim>
                                    <p:animScale>
                                      <p:cBhvr>
                                        <p:cTn id="9" dur="200" decel="100000" autoRev="1" fill="hold">
                                          <p:stCondLst>
                                            <p:cond delay="600"/>
                                          </p:stCondLst>
                                        </p:cTn>
                                        <p:tgtEl>
                                          <p:spTgt spid="134146"/>
                                        </p:tgtEl>
                                      </p:cBhvr>
                                      <p:from x="100000" y="100000"/>
                                      <p:to x="80000" y="100000"/>
                                    </p:animScale>
                                    <p:anim by="(#ppt_h/3+#ppt_w*0.1)" calcmode="lin" valueType="num">
                                      <p:cBhvr additive="sum">
                                        <p:cTn id="10" dur="200" decel="100000" autoRev="1" fill="hold">
                                          <p:stCondLst>
                                            <p:cond delay="600"/>
                                          </p:stCondLst>
                                        </p:cTn>
                                        <p:tgtEl>
                                          <p:spTgt spid="1341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70" name="文本框 135169"/>
          <p:cNvSpPr txBox="1"/>
          <p:nvPr/>
        </p:nvSpPr>
        <p:spPr>
          <a:xfrm>
            <a:off x="304800" y="554038"/>
            <a:ext cx="8458200" cy="5940425"/>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二、锚定效应的理论分析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研究表明，在实际生活与决策过程中，人们习惯于用这种先锚定、后调整的策略来解决那些需要被估计和猜测的问题。最先将锚定概念引入决策制定研究的是早期描述偏好转化理论的文章。早在</a:t>
            </a:r>
            <a:r>
              <a:rPr lang="en-US" altLang="zh-CN" sz="3200" b="1">
                <a:solidFill>
                  <a:srgbClr val="FFFF00"/>
                </a:solidFill>
                <a:effectLst>
                  <a:outerShdw blurRad="38100" dist="38100" dir="2700000">
                    <a:srgbClr val="000000"/>
                  </a:outerShdw>
                </a:effectLst>
                <a:latin typeface="宋体" panose="02010600030101010101" pitchFamily="2" charset="-122"/>
              </a:rPr>
              <a:t>20</a:t>
            </a:r>
            <a:r>
              <a:rPr lang="zh-CN" altLang="en-US" sz="3200" b="1" dirty="0">
                <a:solidFill>
                  <a:srgbClr val="FFFF00"/>
                </a:solidFill>
                <a:effectLst>
                  <a:outerShdw blurRad="38100" dist="38100" dir="2700000">
                    <a:srgbClr val="000000"/>
                  </a:outerShdw>
                </a:effectLst>
                <a:latin typeface="宋体" panose="02010600030101010101" pitchFamily="2" charset="-122"/>
              </a:rPr>
              <a:t>世纪</a:t>
            </a:r>
            <a:r>
              <a:rPr lang="en-US" altLang="zh-CN" sz="3200" b="1">
                <a:solidFill>
                  <a:srgbClr val="FFFF00"/>
                </a:solidFill>
                <a:effectLst>
                  <a:outerShdw blurRad="38100" dist="38100" dir="2700000">
                    <a:srgbClr val="000000"/>
                  </a:outerShdw>
                </a:effectLst>
                <a:latin typeface="宋体" panose="02010600030101010101" pitchFamily="2" charset="-122"/>
              </a:rPr>
              <a:t>70</a:t>
            </a:r>
            <a:r>
              <a:rPr lang="zh-CN" altLang="en-US" sz="3200" b="1" dirty="0">
                <a:solidFill>
                  <a:srgbClr val="FFFF00"/>
                </a:solidFill>
                <a:effectLst>
                  <a:outerShdw blurRad="38100" dist="38100" dir="2700000">
                    <a:srgbClr val="000000"/>
                  </a:outerShdw>
                </a:effectLst>
                <a:latin typeface="宋体" panose="02010600030101010101" pitchFamily="2" charset="-122"/>
              </a:rPr>
              <a:t>年代，心理学家阿莫斯</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特维斯基（</a:t>
            </a:r>
            <a:r>
              <a:rPr lang="en-US" altLang="zh-CN" sz="3200" b="1">
                <a:solidFill>
                  <a:srgbClr val="FFFF00"/>
                </a:solidFill>
                <a:effectLst>
                  <a:outerShdw blurRad="38100" dist="38100" dir="2700000">
                    <a:srgbClr val="000000"/>
                  </a:outerShdw>
                </a:effectLst>
                <a:latin typeface="宋体" panose="02010600030101010101" pitchFamily="2" charset="-122"/>
              </a:rPr>
              <a:t>Amos </a:t>
            </a:r>
            <a:r>
              <a:rPr lang="en-US" altLang="zh-CN" sz="3200" b="1" err="1">
                <a:solidFill>
                  <a:srgbClr val="FFFF00"/>
                </a:solidFill>
                <a:effectLst>
                  <a:outerShdw blurRad="38100" dist="38100" dir="2700000">
                    <a:srgbClr val="000000"/>
                  </a:outerShdw>
                </a:effectLst>
                <a:latin typeface="宋体" panose="02010600030101010101" pitchFamily="2" charset="-122"/>
              </a:rPr>
              <a:t>Tversky</a:t>
            </a:r>
            <a:r>
              <a:rPr lang="zh-CN" altLang="en-US" sz="3200" b="1" dirty="0">
                <a:solidFill>
                  <a:srgbClr val="FFFF00"/>
                </a:solidFill>
                <a:effectLst>
                  <a:outerShdw blurRad="38100" dist="38100" dir="2700000">
                    <a:srgbClr val="000000"/>
                  </a:outerShdw>
                </a:effectLst>
                <a:latin typeface="宋体" panose="02010600030101010101" pitchFamily="2" charset="-122"/>
              </a:rPr>
              <a:t>）和丹尼尔</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卡尼曼（</a:t>
            </a:r>
            <a:r>
              <a:rPr lang="en-US" altLang="zh-CN" sz="3200" b="1">
                <a:solidFill>
                  <a:srgbClr val="FFFF00"/>
                </a:solidFill>
                <a:effectLst>
                  <a:outerShdw blurRad="38100" dist="38100" dir="2700000">
                    <a:srgbClr val="000000"/>
                  </a:outerShdw>
                </a:effectLst>
                <a:latin typeface="宋体" panose="02010600030101010101" pitchFamily="2" charset="-122"/>
              </a:rPr>
              <a:t>Daniel </a:t>
            </a:r>
            <a:r>
              <a:rPr lang="en-US" altLang="zh-CN" sz="3200" b="1" err="1">
                <a:solidFill>
                  <a:srgbClr val="FFFF00"/>
                </a:solidFill>
                <a:effectLst>
                  <a:outerShdw blurRad="38100" dist="38100" dir="2700000">
                    <a:srgbClr val="000000"/>
                  </a:outerShdw>
                </a:effectLst>
                <a:latin typeface="宋体" panose="02010600030101010101" pitchFamily="2" charset="-122"/>
              </a:rPr>
              <a:t>Kahneman</a:t>
            </a:r>
            <a:r>
              <a:rPr lang="zh-CN" altLang="en-US" sz="3200" b="1" dirty="0">
                <a:solidFill>
                  <a:srgbClr val="FFFF00"/>
                </a:solidFill>
                <a:effectLst>
                  <a:outerShdw blurRad="38100" dist="38100" dir="2700000">
                    <a:srgbClr val="000000"/>
                  </a:outerShdw>
                </a:effectLst>
                <a:latin typeface="宋体" panose="02010600030101010101" pitchFamily="2" charset="-122"/>
              </a:rPr>
              <a:t>）就在该领域进行了有关于锚定与判断决策的一系列研究，发现其在经济领域的一系列偏差。卡尼曼也正是由于将这种心理学的研究成果与经济学融合在一起，因而获得了</a:t>
            </a:r>
            <a:r>
              <a:rPr lang="en-US" altLang="zh-CN" sz="3200" b="1">
                <a:solidFill>
                  <a:srgbClr val="FFFF00"/>
                </a:solidFill>
                <a:effectLst>
                  <a:outerShdw blurRad="38100" dist="38100" dir="2700000">
                    <a:srgbClr val="000000"/>
                  </a:outerShdw>
                </a:effectLst>
                <a:latin typeface="宋体" panose="02010600030101010101" pitchFamily="2" charset="-122"/>
              </a:rPr>
              <a:t>2002</a:t>
            </a:r>
            <a:r>
              <a:rPr lang="zh-CN" altLang="en-US" sz="3200" b="1" dirty="0">
                <a:solidFill>
                  <a:srgbClr val="FFFF00"/>
                </a:solidFill>
                <a:effectLst>
                  <a:outerShdw blurRad="38100" dist="38100" dir="2700000">
                    <a:srgbClr val="000000"/>
                  </a:outerShdw>
                </a:effectLst>
                <a:latin typeface="宋体" panose="02010600030101010101" pitchFamily="2" charset="-122"/>
              </a:rPr>
              <a:t>年的诺贝尔经济学奖。</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35170"/>
                                        </p:tgtEl>
                                        <p:attrNameLst>
                                          <p:attrName>style.visibility</p:attrName>
                                        </p:attrNameLst>
                                      </p:cBhvr>
                                      <p:to>
                                        <p:strVal val="visible"/>
                                      </p:to>
                                    </p:set>
                                    <p:animEffect transition="in" filter="wipe(down)">
                                      <p:cBhvr>
                                        <p:cTn id="7" dur="580">
                                          <p:stCondLst>
                                            <p:cond delay="0"/>
                                          </p:stCondLst>
                                        </p:cTn>
                                        <p:tgtEl>
                                          <p:spTgt spid="135170"/>
                                        </p:tgtEl>
                                      </p:cBhvr>
                                    </p:animEffect>
                                    <p:anim calcmode="lin" valueType="num">
                                      <p:cBhvr>
                                        <p:cTn id="8" dur="1822" tmFilter="0,0; 0.14,0.36; 0.43,0.73; 0.71,0.91; 1.0,1.0">
                                          <p:stCondLst>
                                            <p:cond delay="0"/>
                                          </p:stCondLst>
                                        </p:cTn>
                                        <p:tgtEl>
                                          <p:spTgt spid="13517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5170"/>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135170"/>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135170"/>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135170"/>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135170"/>
                                        </p:tgtEl>
                                      </p:cBhvr>
                                      <p:to x="100000" y="60000"/>
                                    </p:animScale>
                                    <p:animScale>
                                      <p:cBhvr>
                                        <p:cTn id="14" dur="166" decel="50000">
                                          <p:stCondLst>
                                            <p:cond delay="676"/>
                                          </p:stCondLst>
                                        </p:cTn>
                                        <p:tgtEl>
                                          <p:spTgt spid="135170"/>
                                        </p:tgtEl>
                                      </p:cBhvr>
                                      <p:to x="100000" y="100000"/>
                                    </p:animScale>
                                    <p:animScale>
                                      <p:cBhvr>
                                        <p:cTn id="15" dur="26">
                                          <p:stCondLst>
                                            <p:cond delay="1312"/>
                                          </p:stCondLst>
                                        </p:cTn>
                                        <p:tgtEl>
                                          <p:spTgt spid="135170"/>
                                        </p:tgtEl>
                                      </p:cBhvr>
                                      <p:to x="100000" y="80000"/>
                                    </p:animScale>
                                    <p:animScale>
                                      <p:cBhvr>
                                        <p:cTn id="16" dur="166" decel="50000">
                                          <p:stCondLst>
                                            <p:cond delay="1338"/>
                                          </p:stCondLst>
                                        </p:cTn>
                                        <p:tgtEl>
                                          <p:spTgt spid="135170"/>
                                        </p:tgtEl>
                                      </p:cBhvr>
                                      <p:to x="100000" y="100000"/>
                                    </p:animScale>
                                    <p:animScale>
                                      <p:cBhvr>
                                        <p:cTn id="17" dur="26">
                                          <p:stCondLst>
                                            <p:cond delay="1642"/>
                                          </p:stCondLst>
                                        </p:cTn>
                                        <p:tgtEl>
                                          <p:spTgt spid="135170"/>
                                        </p:tgtEl>
                                      </p:cBhvr>
                                      <p:to x="100000" y="90000"/>
                                    </p:animScale>
                                    <p:animScale>
                                      <p:cBhvr>
                                        <p:cTn id="18" dur="166" decel="50000">
                                          <p:stCondLst>
                                            <p:cond delay="1668"/>
                                          </p:stCondLst>
                                        </p:cTn>
                                        <p:tgtEl>
                                          <p:spTgt spid="135170"/>
                                        </p:tgtEl>
                                      </p:cBhvr>
                                      <p:to x="100000" y="100000"/>
                                    </p:animScale>
                                    <p:animScale>
                                      <p:cBhvr>
                                        <p:cTn id="19" dur="26">
                                          <p:stCondLst>
                                            <p:cond delay="1808"/>
                                          </p:stCondLst>
                                        </p:cTn>
                                        <p:tgtEl>
                                          <p:spTgt spid="135170"/>
                                        </p:tgtEl>
                                      </p:cBhvr>
                                      <p:to x="100000" y="95000"/>
                                    </p:animScale>
                                    <p:animScale>
                                      <p:cBhvr>
                                        <p:cTn id="20" dur="166" decel="50000">
                                          <p:stCondLst>
                                            <p:cond delay="1834"/>
                                          </p:stCondLst>
                                        </p:cTn>
                                        <p:tgtEl>
                                          <p:spTgt spid="13517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194" name="文本框 136193"/>
          <p:cNvSpPr txBox="1"/>
          <p:nvPr/>
        </p:nvSpPr>
        <p:spPr>
          <a:xfrm>
            <a:off x="304800" y="409575"/>
            <a:ext cx="8534400" cy="6188075"/>
          </a:xfrm>
          <a:prstGeom prst="rect">
            <a:avLst/>
          </a:prstGeom>
          <a:noFill/>
          <a:ln w="9525">
            <a:noFill/>
          </a:ln>
        </p:spPr>
        <p:txBody>
          <a:bodyPr>
            <a:spAutoFit/>
          </a:bodyPr>
          <a:p>
            <a:pPr marL="342900" indent="-342900"/>
            <a:r>
              <a:rPr lang="zh-CN" altLang="en-US" sz="4000" b="1" dirty="0">
                <a:solidFill>
                  <a:srgbClr val="FFFF00"/>
                </a:solidFill>
                <a:effectLst>
                  <a:outerShdw blurRad="38100" dist="38100" dir="2700000">
                    <a:srgbClr val="000000"/>
                  </a:outerShdw>
                </a:effectLst>
                <a:latin typeface="宋体" panose="02010600030101010101" pitchFamily="2" charset="-122"/>
              </a:rPr>
              <a:t>三、锚定效应的行为表现</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4000" b="1" dirty="0">
                <a:solidFill>
                  <a:srgbClr val="FFFF00"/>
                </a:solidFill>
                <a:effectLst>
                  <a:outerShdw blurRad="38100" dist="38100" dir="2700000">
                    <a:srgbClr val="000000"/>
                  </a:outerShdw>
                </a:effectLst>
                <a:latin typeface="宋体" panose="02010600030101010101" pitchFamily="2" charset="-122"/>
              </a:rPr>
              <a:t>     自</a:t>
            </a:r>
            <a:r>
              <a:rPr lang="en-US" altLang="zh-CN" sz="4000" b="1" err="1">
                <a:solidFill>
                  <a:srgbClr val="FFFF00"/>
                </a:solidFill>
                <a:effectLst>
                  <a:outerShdw blurRad="38100" dist="38100" dir="2700000">
                    <a:srgbClr val="000000"/>
                  </a:outerShdw>
                </a:effectLst>
                <a:latin typeface="宋体" panose="02010600030101010101" pitchFamily="2" charset="-122"/>
              </a:rPr>
              <a:t>Tversky</a:t>
            </a:r>
            <a:r>
              <a:rPr lang="zh-CN" altLang="en-US" sz="4000" b="1" dirty="0">
                <a:solidFill>
                  <a:srgbClr val="FFFF00"/>
                </a:solidFill>
                <a:effectLst>
                  <a:outerShdw blurRad="38100" dist="38100" dir="2700000">
                    <a:srgbClr val="000000"/>
                  </a:outerShdw>
                </a:effectLst>
                <a:latin typeface="宋体" panose="02010600030101010101" pitchFamily="2" charset="-122"/>
              </a:rPr>
              <a:t>与</a:t>
            </a:r>
            <a:r>
              <a:rPr lang="en-US" altLang="zh-CN" sz="4000" b="1" err="1">
                <a:solidFill>
                  <a:srgbClr val="FFFF00"/>
                </a:solidFill>
                <a:effectLst>
                  <a:outerShdw blurRad="38100" dist="38100" dir="2700000">
                    <a:srgbClr val="000000"/>
                  </a:outerShdw>
                </a:effectLst>
                <a:latin typeface="宋体" panose="02010600030101010101" pitchFamily="2" charset="-122"/>
              </a:rPr>
              <a:t>Kahneman</a:t>
            </a:r>
            <a:r>
              <a:rPr lang="zh-CN" altLang="en-US" sz="4000" b="1" dirty="0">
                <a:solidFill>
                  <a:srgbClr val="FFFF00"/>
                </a:solidFill>
                <a:effectLst>
                  <a:outerShdw blurRad="38100" dist="38100" dir="2700000">
                    <a:srgbClr val="000000"/>
                  </a:outerShdw>
                </a:effectLst>
                <a:latin typeface="宋体" panose="02010600030101010101" pitchFamily="2" charset="-122"/>
              </a:rPr>
              <a:t>进行了这方面的研究之后</a:t>
            </a:r>
            <a:r>
              <a:rPr lang="en-US" altLang="zh-CN" sz="4000" b="1">
                <a:solidFill>
                  <a:srgbClr val="FFFF00"/>
                </a:solidFill>
                <a:effectLst>
                  <a:outerShdw blurRad="38100" dist="38100" dir="2700000">
                    <a:srgbClr val="000000"/>
                  </a:outerShdw>
                </a:effectLst>
                <a:latin typeface="宋体" panose="02010600030101010101" pitchFamily="2" charset="-122"/>
              </a:rPr>
              <a:t>,</a:t>
            </a:r>
            <a:r>
              <a:rPr lang="zh-CN" altLang="en-US" sz="4000" b="1" dirty="0">
                <a:solidFill>
                  <a:srgbClr val="FFFF00"/>
                </a:solidFill>
                <a:effectLst>
                  <a:outerShdw blurRad="38100" dist="38100" dir="2700000">
                    <a:srgbClr val="000000"/>
                  </a:outerShdw>
                </a:effectLst>
                <a:latin typeface="宋体" panose="02010600030101010101" pitchFamily="2" charset="-122"/>
              </a:rPr>
              <a:t>锚定效应在很多研究领域中被纷纷发现和证实</a:t>
            </a:r>
            <a:r>
              <a:rPr lang="en-US" altLang="zh-CN" sz="4000" b="1">
                <a:solidFill>
                  <a:srgbClr val="FFFF00"/>
                </a:solidFill>
                <a:effectLst>
                  <a:outerShdw blurRad="38100" dist="38100" dir="2700000">
                    <a:srgbClr val="000000"/>
                  </a:outerShdw>
                </a:effectLst>
                <a:latin typeface="宋体" panose="02010600030101010101" pitchFamily="2" charset="-122"/>
              </a:rPr>
              <a:t>:</a:t>
            </a:r>
            <a:r>
              <a:rPr lang="zh-CN" altLang="en-US" sz="4000" b="1" dirty="0">
                <a:solidFill>
                  <a:srgbClr val="FFFF00"/>
                </a:solidFill>
                <a:effectLst>
                  <a:outerShdw blurRad="38100" dist="38100" dir="2700000">
                    <a:srgbClr val="000000"/>
                  </a:outerShdw>
                </a:effectLst>
                <a:latin typeface="宋体" panose="02010600030101010101" pitchFamily="2" charset="-122"/>
              </a:rPr>
              <a:t>诸如房地产价格判断</a:t>
            </a:r>
            <a:r>
              <a:rPr lang="en-US" altLang="zh-CN" sz="4000" b="1">
                <a:solidFill>
                  <a:srgbClr val="FFFF00"/>
                </a:solidFill>
                <a:effectLst>
                  <a:outerShdw blurRad="38100" dist="38100" dir="2700000">
                    <a:srgbClr val="000000"/>
                  </a:outerShdw>
                </a:effectLst>
                <a:latin typeface="宋体" panose="02010600030101010101" pitchFamily="2" charset="-122"/>
              </a:rPr>
              <a:t>(</a:t>
            </a:r>
            <a:r>
              <a:rPr lang="en-US" altLang="zh-CN" sz="4000" b="1" err="1">
                <a:solidFill>
                  <a:srgbClr val="FFFF00"/>
                </a:solidFill>
                <a:effectLst>
                  <a:outerShdw blurRad="38100" dist="38100" dir="2700000">
                    <a:srgbClr val="000000"/>
                  </a:outerShdw>
                </a:effectLst>
                <a:latin typeface="宋体" panose="02010600030101010101" pitchFamily="2" charset="-122"/>
              </a:rPr>
              <a:t>Northcraft</a:t>
            </a:r>
            <a:r>
              <a:rPr lang="en-US" altLang="zh-CN" sz="4000" b="1">
                <a:solidFill>
                  <a:srgbClr val="FFFF00"/>
                </a:solidFill>
                <a:effectLst>
                  <a:outerShdw blurRad="38100" dist="38100" dir="2700000">
                    <a:srgbClr val="000000"/>
                  </a:outerShdw>
                </a:effectLst>
                <a:latin typeface="宋体" panose="02010600030101010101" pitchFamily="2" charset="-122"/>
              </a:rPr>
              <a:t> and Neale ,1987) ,</a:t>
            </a:r>
            <a:r>
              <a:rPr lang="zh-CN" altLang="en-US" sz="4000" b="1" dirty="0">
                <a:solidFill>
                  <a:srgbClr val="FFFF00"/>
                </a:solidFill>
                <a:effectLst>
                  <a:outerShdw blurRad="38100" dist="38100" dir="2700000">
                    <a:srgbClr val="000000"/>
                  </a:outerShdw>
                </a:effectLst>
                <a:latin typeface="宋体" panose="02010600030101010101" pitchFamily="2" charset="-122"/>
              </a:rPr>
              <a:t>核战争爆发可能性质的判断（</a:t>
            </a:r>
            <a:r>
              <a:rPr lang="en-US" altLang="zh-CN" sz="4000" b="1" err="1">
                <a:solidFill>
                  <a:srgbClr val="FFFF00"/>
                </a:solidFill>
                <a:effectLst>
                  <a:outerShdw blurRad="38100" dist="38100" dir="2700000">
                    <a:srgbClr val="000000"/>
                  </a:outerShdw>
                </a:effectLst>
                <a:latin typeface="宋体" panose="02010600030101010101" pitchFamily="2" charset="-122"/>
              </a:rPr>
              <a:t>Plous</a:t>
            </a:r>
            <a:r>
              <a:rPr lang="zh-CN" altLang="en-US" sz="4000" b="1" dirty="0">
                <a:solidFill>
                  <a:srgbClr val="FFFF00"/>
                </a:solidFill>
                <a:effectLst>
                  <a:outerShdw blurRad="38100" dist="38100" dir="2700000">
                    <a:srgbClr val="000000"/>
                  </a:outerShdw>
                </a:effectLst>
                <a:latin typeface="宋体" panose="02010600030101010101" pitchFamily="2" charset="-122"/>
              </a:rPr>
              <a:t>，</a:t>
            </a:r>
            <a:r>
              <a:rPr lang="en-US" altLang="zh-CN" sz="4000" b="1">
                <a:solidFill>
                  <a:srgbClr val="FFFF00"/>
                </a:solidFill>
                <a:effectLst>
                  <a:outerShdw blurRad="38100" dist="38100" dir="2700000">
                    <a:srgbClr val="000000"/>
                  </a:outerShdw>
                </a:effectLst>
                <a:latin typeface="宋体" panose="02010600030101010101" pitchFamily="2" charset="-122"/>
              </a:rPr>
              <a:t>1989</a:t>
            </a:r>
            <a:r>
              <a:rPr lang="zh-CN" altLang="en-US" sz="4000" b="1" dirty="0">
                <a:solidFill>
                  <a:srgbClr val="FFFF00"/>
                </a:solidFill>
                <a:effectLst>
                  <a:outerShdw blurRad="38100" dist="38100" dir="2700000">
                    <a:srgbClr val="000000"/>
                  </a:outerShdw>
                </a:effectLst>
                <a:latin typeface="宋体" panose="02010600030101010101" pitchFamily="2" charset="-122"/>
              </a:rPr>
              <a:t>）</a:t>
            </a:r>
            <a:r>
              <a:rPr lang="en-US" altLang="zh-CN" sz="4000" b="1">
                <a:solidFill>
                  <a:srgbClr val="FFFF00"/>
                </a:solidFill>
                <a:effectLst>
                  <a:outerShdw blurRad="38100" dist="38100" dir="2700000">
                    <a:srgbClr val="000000"/>
                  </a:outerShdw>
                </a:effectLst>
                <a:latin typeface="宋体" panose="02010600030101010101" pitchFamily="2" charset="-122"/>
              </a:rPr>
              <a:t>,</a:t>
            </a:r>
            <a:r>
              <a:rPr lang="zh-CN" altLang="en-US" sz="4000" b="1" dirty="0">
                <a:solidFill>
                  <a:srgbClr val="FFFF00"/>
                </a:solidFill>
                <a:effectLst>
                  <a:outerShdw blurRad="38100" dist="38100" dir="2700000">
                    <a:srgbClr val="000000"/>
                  </a:outerShdw>
                </a:effectLst>
                <a:latin typeface="宋体" panose="02010600030101010101" pitchFamily="2" charset="-122"/>
              </a:rPr>
              <a:t>协商</a:t>
            </a:r>
            <a:r>
              <a:rPr lang="en-US" altLang="zh-CN" sz="4000" b="1">
                <a:solidFill>
                  <a:srgbClr val="FFFF00"/>
                </a:solidFill>
                <a:effectLst>
                  <a:outerShdw blurRad="38100" dist="38100" dir="2700000">
                    <a:srgbClr val="000000"/>
                  </a:outerShdw>
                </a:effectLst>
                <a:latin typeface="宋体" panose="02010600030101010101" pitchFamily="2" charset="-122"/>
              </a:rPr>
              <a:t>(</a:t>
            </a:r>
            <a:r>
              <a:rPr lang="en-US" altLang="zh-CN" sz="4000" b="1" err="1">
                <a:solidFill>
                  <a:srgbClr val="FFFF00"/>
                </a:solidFill>
                <a:effectLst>
                  <a:outerShdw blurRad="38100" dist="38100" dir="2700000">
                    <a:srgbClr val="000000"/>
                  </a:outerShdw>
                </a:effectLst>
                <a:latin typeface="宋体" panose="02010600030101010101" pitchFamily="2" charset="-122"/>
              </a:rPr>
              <a:t>Kristensen</a:t>
            </a:r>
            <a:r>
              <a:rPr lang="zh-CN" altLang="en-US" sz="4000" b="1" dirty="0">
                <a:solidFill>
                  <a:srgbClr val="FFFF00"/>
                </a:solidFill>
                <a:effectLst>
                  <a:outerShdw blurRad="38100" dist="38100" dir="2700000">
                    <a:srgbClr val="000000"/>
                  </a:outerShdw>
                </a:effectLst>
                <a:latin typeface="宋体" panose="02010600030101010101" pitchFamily="2" charset="-122"/>
              </a:rPr>
              <a:t>和</a:t>
            </a:r>
            <a:r>
              <a:rPr lang="en-US" altLang="zh-CN" sz="4000" b="1">
                <a:solidFill>
                  <a:srgbClr val="FFFF00"/>
                </a:solidFill>
                <a:effectLst>
                  <a:outerShdw blurRad="38100" dist="38100" dir="2700000">
                    <a:srgbClr val="000000"/>
                  </a:outerShdw>
                </a:effectLst>
                <a:latin typeface="宋体" panose="02010600030101010101" pitchFamily="2" charset="-122"/>
              </a:rPr>
              <a:t>Carling ,1997)</a:t>
            </a:r>
            <a:r>
              <a:rPr lang="zh-CN" altLang="en-US" sz="4000" b="1" dirty="0">
                <a:solidFill>
                  <a:srgbClr val="FFFF00"/>
                </a:solidFill>
                <a:effectLst>
                  <a:outerShdw blurRad="38100" dist="38100" dir="2700000">
                    <a:srgbClr val="000000"/>
                  </a:outerShdw>
                </a:effectLst>
                <a:latin typeface="宋体" panose="02010600030101010101" pitchFamily="2" charset="-122"/>
              </a:rPr>
              <a:t>等。此外，锚定效应也已在实践中得到夫广泛应用</a:t>
            </a:r>
            <a:r>
              <a:rPr lang="en-US" altLang="zh-CN" sz="4000" b="1">
                <a:solidFill>
                  <a:srgbClr val="FFFF00"/>
                </a:solidFill>
                <a:effectLst>
                  <a:outerShdw blurRad="38100" dist="38100" dir="2700000">
                    <a:srgbClr val="000000"/>
                  </a:outerShdw>
                </a:effectLst>
                <a:latin typeface="宋体" panose="02010600030101010101" pitchFamily="2" charset="-122"/>
              </a:rPr>
              <a:t>,</a:t>
            </a:r>
            <a:r>
              <a:rPr lang="zh-CN" altLang="en-US" sz="4000" b="1" dirty="0">
                <a:solidFill>
                  <a:srgbClr val="FFFF00"/>
                </a:solidFill>
                <a:effectLst>
                  <a:outerShdw blurRad="38100" dist="38100" dir="2700000">
                    <a:srgbClr val="000000"/>
                  </a:outerShdw>
                </a:effectLst>
                <a:latin typeface="宋体" panose="02010600030101010101" pitchFamily="2" charset="-122"/>
              </a:rPr>
              <a:t>具有很高的实践价值。</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36194"/>
                                        </p:tgtEl>
                                        <p:attrNameLst>
                                          <p:attrName>style.visibility</p:attrName>
                                        </p:attrNameLst>
                                      </p:cBhvr>
                                      <p:to>
                                        <p:strVal val="visible"/>
                                      </p:to>
                                    </p:set>
                                    <p:animEffect transition="in" filter="wipe(down)">
                                      <p:cBhvr>
                                        <p:cTn id="7" dur="580">
                                          <p:stCondLst>
                                            <p:cond delay="0"/>
                                          </p:stCondLst>
                                        </p:cTn>
                                        <p:tgtEl>
                                          <p:spTgt spid="136194"/>
                                        </p:tgtEl>
                                      </p:cBhvr>
                                    </p:animEffect>
                                    <p:anim calcmode="lin" valueType="num">
                                      <p:cBhvr>
                                        <p:cTn id="8" dur="1822" tmFilter="0,0; 0.14,0.36; 0.43,0.73; 0.71,0.91; 1.0,1.0">
                                          <p:stCondLst>
                                            <p:cond delay="0"/>
                                          </p:stCondLst>
                                        </p:cTn>
                                        <p:tgtEl>
                                          <p:spTgt spid="13619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6194"/>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136194"/>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136194"/>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136194"/>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136194"/>
                                        </p:tgtEl>
                                      </p:cBhvr>
                                      <p:to x="100000" y="60000"/>
                                    </p:animScale>
                                    <p:animScale>
                                      <p:cBhvr>
                                        <p:cTn id="14" dur="166" decel="50000">
                                          <p:stCondLst>
                                            <p:cond delay="676"/>
                                          </p:stCondLst>
                                        </p:cTn>
                                        <p:tgtEl>
                                          <p:spTgt spid="136194"/>
                                        </p:tgtEl>
                                      </p:cBhvr>
                                      <p:to x="100000" y="100000"/>
                                    </p:animScale>
                                    <p:animScale>
                                      <p:cBhvr>
                                        <p:cTn id="15" dur="26">
                                          <p:stCondLst>
                                            <p:cond delay="1312"/>
                                          </p:stCondLst>
                                        </p:cTn>
                                        <p:tgtEl>
                                          <p:spTgt spid="136194"/>
                                        </p:tgtEl>
                                      </p:cBhvr>
                                      <p:to x="100000" y="80000"/>
                                    </p:animScale>
                                    <p:animScale>
                                      <p:cBhvr>
                                        <p:cTn id="16" dur="166" decel="50000">
                                          <p:stCondLst>
                                            <p:cond delay="1338"/>
                                          </p:stCondLst>
                                        </p:cTn>
                                        <p:tgtEl>
                                          <p:spTgt spid="136194"/>
                                        </p:tgtEl>
                                      </p:cBhvr>
                                      <p:to x="100000" y="100000"/>
                                    </p:animScale>
                                    <p:animScale>
                                      <p:cBhvr>
                                        <p:cTn id="17" dur="26">
                                          <p:stCondLst>
                                            <p:cond delay="1642"/>
                                          </p:stCondLst>
                                        </p:cTn>
                                        <p:tgtEl>
                                          <p:spTgt spid="136194"/>
                                        </p:tgtEl>
                                      </p:cBhvr>
                                      <p:to x="100000" y="90000"/>
                                    </p:animScale>
                                    <p:animScale>
                                      <p:cBhvr>
                                        <p:cTn id="18" dur="166" decel="50000">
                                          <p:stCondLst>
                                            <p:cond delay="1668"/>
                                          </p:stCondLst>
                                        </p:cTn>
                                        <p:tgtEl>
                                          <p:spTgt spid="136194"/>
                                        </p:tgtEl>
                                      </p:cBhvr>
                                      <p:to x="100000" y="100000"/>
                                    </p:animScale>
                                    <p:animScale>
                                      <p:cBhvr>
                                        <p:cTn id="19" dur="26">
                                          <p:stCondLst>
                                            <p:cond delay="1808"/>
                                          </p:stCondLst>
                                        </p:cTn>
                                        <p:tgtEl>
                                          <p:spTgt spid="136194"/>
                                        </p:tgtEl>
                                      </p:cBhvr>
                                      <p:to x="100000" y="95000"/>
                                    </p:animScale>
                                    <p:animScale>
                                      <p:cBhvr>
                                        <p:cTn id="20" dur="166" decel="50000">
                                          <p:stCondLst>
                                            <p:cond delay="1834"/>
                                          </p:stCondLst>
                                        </p:cTn>
                                        <p:tgtEl>
                                          <p:spTgt spid="13619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7218" name="文本框 137217"/>
          <p:cNvSpPr txBox="1"/>
          <p:nvPr/>
        </p:nvSpPr>
        <p:spPr>
          <a:xfrm>
            <a:off x="381000" y="533400"/>
            <a:ext cx="8534400" cy="5578475"/>
          </a:xfrm>
          <a:prstGeom prst="rect">
            <a:avLst/>
          </a:prstGeom>
          <a:noFill/>
          <a:ln w="9525">
            <a:noFill/>
          </a:ln>
        </p:spPr>
        <p:txBody>
          <a:bodyPr>
            <a:spAutoFit/>
          </a:bodyPr>
          <a:p>
            <a:pPr algn="ctr"/>
            <a:r>
              <a:rPr lang="zh-CN" altLang="en-US" sz="4000" b="1" dirty="0">
                <a:solidFill>
                  <a:srgbClr val="FFFF00"/>
                </a:solidFill>
                <a:effectLst>
                  <a:outerShdw blurRad="38100" dist="38100" dir="2700000">
                    <a:srgbClr val="000000"/>
                  </a:outerShdw>
                </a:effectLst>
                <a:latin typeface="宋体" panose="02010600030101010101" pitchFamily="2" charset="-122"/>
              </a:rPr>
              <a:t>第二节 投资决策中的锚定效应</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一、锚定效应的形成条件</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    一般而言，“锚”只要受到人们的注意，那么无论其数据是否夸张、前例是否有实际参考效用、又或是对决策者是否有提醒或奖励，该锚定效应都会起作用。当然，如果参照物与估测答案的相关性、相似性越大，则锚定效应越显著。具体如下：</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37218"/>
                                        </p:tgtEl>
                                        <p:attrNameLst>
                                          <p:attrName>style.visibility</p:attrName>
                                        </p:attrNameLst>
                                      </p:cBhvr>
                                      <p:to>
                                        <p:strVal val="visible"/>
                                      </p:to>
                                    </p:set>
                                    <p:anim from="(-#ppt_w/2)" to="(#ppt_x)" calcmode="lin" valueType="num">
                                      <p:cBhvr>
                                        <p:cTn id="7" dur="600" fill="hold">
                                          <p:stCondLst>
                                            <p:cond delay="0"/>
                                          </p:stCondLst>
                                        </p:cTn>
                                        <p:tgtEl>
                                          <p:spTgt spid="137218"/>
                                        </p:tgtEl>
                                        <p:attrNameLst>
                                          <p:attrName>ppt_x</p:attrName>
                                        </p:attrNameLst>
                                      </p:cBhvr>
                                    </p:anim>
                                    <p:anim from="0" to="-1.0" calcmode="lin" valueType="num">
                                      <p:cBhvr>
                                        <p:cTn id="8" dur="200" decel="50000" autoRev="1" fill="hold">
                                          <p:stCondLst>
                                            <p:cond delay="600"/>
                                          </p:stCondLst>
                                        </p:cTn>
                                        <p:tgtEl>
                                          <p:spTgt spid="137218"/>
                                        </p:tgtEl>
                                        <p:attrNameLst>
                                          <p:attrName>xshear</p:attrName>
                                        </p:attrNameLst>
                                      </p:cBhvr>
                                    </p:anim>
                                    <p:animScale>
                                      <p:cBhvr>
                                        <p:cTn id="9" dur="200" decel="100000" autoRev="1" fill="hold">
                                          <p:stCondLst>
                                            <p:cond delay="600"/>
                                          </p:stCondLst>
                                        </p:cTn>
                                        <p:tgtEl>
                                          <p:spTgt spid="137218"/>
                                        </p:tgtEl>
                                      </p:cBhvr>
                                      <p:from x="100000" y="100000"/>
                                      <p:to x="80000" y="100000"/>
                                    </p:animScale>
                                    <p:anim by="(#ppt_h/3+#ppt_w*0.1)" calcmode="lin" valueType="num">
                                      <p:cBhvr additive="sum">
                                        <p:cTn id="10" dur="200" decel="100000" autoRev="1" fill="hold">
                                          <p:stCondLst>
                                            <p:cond delay="600"/>
                                          </p:stCondLst>
                                        </p:cTn>
                                        <p:tgtEl>
                                          <p:spTgt spid="13721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2" name="文本框 138241"/>
          <p:cNvSpPr txBox="1"/>
          <p:nvPr/>
        </p:nvSpPr>
        <p:spPr>
          <a:xfrm>
            <a:off x="304800" y="381000"/>
            <a:ext cx="8534400" cy="6134100"/>
          </a:xfrm>
          <a:prstGeom prst="rect">
            <a:avLst/>
          </a:prstGeom>
          <a:noFill/>
          <a:ln w="9525">
            <a:noFill/>
          </a:ln>
        </p:spPr>
        <p:txBody>
          <a:bodyPr>
            <a:spAutoFit/>
          </a:bodyPr>
          <a:p>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、参照物是否能够引起做决策者的足够注意。</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、参照物与目标之间的相似性。</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3</a:t>
            </a:r>
            <a:r>
              <a:rPr lang="zh-CN" altLang="en-US" sz="3600" b="1" dirty="0">
                <a:solidFill>
                  <a:srgbClr val="FFFF00"/>
                </a:solidFill>
                <a:effectLst>
                  <a:outerShdw blurRad="38100" dist="38100" dir="2700000">
                    <a:srgbClr val="000000"/>
                  </a:outerShdw>
                </a:effectLst>
                <a:latin typeface="宋体" panose="02010600030101010101" pitchFamily="2" charset="-122"/>
              </a:rPr>
              <a:t>、极端型的参照物。</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4</a:t>
            </a:r>
            <a:r>
              <a:rPr lang="zh-CN" altLang="en-US" sz="3600" b="1" dirty="0">
                <a:solidFill>
                  <a:srgbClr val="FFFF00"/>
                </a:solidFill>
                <a:effectLst>
                  <a:outerShdw blurRad="38100" dist="38100" dir="2700000">
                    <a:srgbClr val="000000"/>
                  </a:outerShdw>
                </a:effectLst>
                <a:latin typeface="宋体" panose="02010600030101010101" pitchFamily="2" charset="-122"/>
              </a:rPr>
              <a:t>、被测者的认知能力和学识程度。</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5</a:t>
            </a:r>
            <a:r>
              <a:rPr lang="zh-CN" altLang="en-US" sz="3600" b="1" dirty="0">
                <a:solidFill>
                  <a:srgbClr val="FFFF00"/>
                </a:solidFill>
                <a:effectLst>
                  <a:outerShdw blurRad="38100" dist="38100" dir="2700000">
                    <a:srgbClr val="000000"/>
                  </a:outerShdw>
                </a:effectLst>
                <a:latin typeface="宋体" panose="02010600030101010101" pitchFamily="2" charset="-122"/>
              </a:rPr>
              <a:t>、奖励的效果。</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综上所述，锚定效应在绝大多数情况下，是潜意识里自然生成的，是人类的一种天性，正是由于这种天性的存在，才导致人们在实际决策过程中容易形成偏差，从而影响最终的结果。</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
        <p:nvSpPr>
          <p:cNvPr id="138243" name="文本框 138242"/>
          <p:cNvSpPr txBox="1"/>
          <p:nvPr/>
        </p:nvSpPr>
        <p:spPr>
          <a:xfrm>
            <a:off x="0" y="914400"/>
            <a:ext cx="184150" cy="641350"/>
          </a:xfrm>
          <a:prstGeom prst="rect">
            <a:avLst/>
          </a:prstGeom>
          <a:noFill/>
          <a:ln w="9525">
            <a:noFill/>
          </a:ln>
        </p:spPr>
        <p:txBody>
          <a:bodyPr wrap="none" anchor="t" anchorCtr="0">
            <a:spAutoFit/>
          </a:bodyPr>
          <a:p>
            <a:pPr eaLnBrk="1" hangingPunct="1"/>
            <a:endParaRPr sz="3600" b="1" dirty="0">
              <a:latin typeface="Garamond" panose="02020404030301010803" pitchFamily="18" charset="0"/>
            </a:endParaRPr>
          </a:p>
        </p:txBody>
      </p:sp>
      <p:sp>
        <p:nvSpPr>
          <p:cNvPr id="138244" name="文本框 138243"/>
          <p:cNvSpPr txBox="1"/>
          <p:nvPr/>
        </p:nvSpPr>
        <p:spPr>
          <a:xfrm>
            <a:off x="152400" y="990600"/>
            <a:ext cx="9601200" cy="641350"/>
          </a:xfrm>
          <a:prstGeom prst="rect">
            <a:avLst/>
          </a:prstGeom>
          <a:noFill/>
          <a:ln w="9525">
            <a:noFill/>
          </a:ln>
        </p:spPr>
        <p:txBody>
          <a:bodyPr>
            <a:spAutoFit/>
          </a:bodyPr>
          <a:p>
            <a:pPr eaLnBrk="1" hangingPunct="1"/>
            <a:r>
              <a:rPr lang="en-US" altLang="zh-CN" sz="3600" b="1" dirty="0">
                <a:latin typeface="Garamond" panose="02020404030301010803" pitchFamily="18" charset="0"/>
              </a:rPr>
              <a:t>        </a:t>
            </a:r>
            <a:endParaRPr lang="en-US" altLang="zh-CN"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8242"/>
                                        </p:tgtEl>
                                        <p:attrNameLst>
                                          <p:attrName>style.visibility</p:attrName>
                                        </p:attrNameLst>
                                      </p:cBhvr>
                                      <p:to>
                                        <p:strVal val="visible"/>
                                      </p:to>
                                    </p:set>
                                    <p:anim calcmode="lin" valueType="num">
                                      <p:cBhvr>
                                        <p:cTn id="7" dur="500" fill="hold"/>
                                        <p:tgtEl>
                                          <p:spTgt spid="138242"/>
                                        </p:tgtEl>
                                        <p:attrNameLst>
                                          <p:attrName>ppt_w</p:attrName>
                                        </p:attrNameLst>
                                      </p:cBhvr>
                                      <p:tavLst>
                                        <p:tav tm="0">
                                          <p:val>
                                            <p:fltVal val="0.000000"/>
                                          </p:val>
                                        </p:tav>
                                        <p:tav tm="100000">
                                          <p:val>
                                            <p:strVal val="#ppt_w"/>
                                          </p:val>
                                        </p:tav>
                                      </p:tavLst>
                                    </p:anim>
                                    <p:anim calcmode="lin" valueType="num">
                                      <p:cBhvr>
                                        <p:cTn id="8" dur="500" fill="hold"/>
                                        <p:tgtEl>
                                          <p:spTgt spid="138242"/>
                                        </p:tgtEl>
                                        <p:attrNameLst>
                                          <p:attrName>ppt_h</p:attrName>
                                        </p:attrNameLst>
                                      </p:cBhvr>
                                      <p:tavLst>
                                        <p:tav tm="0">
                                          <p:val>
                                            <p:fltVal val="0.000000"/>
                                          </p:val>
                                        </p:tav>
                                        <p:tav tm="100000">
                                          <p:val>
                                            <p:strVal val="#ppt_h"/>
                                          </p:val>
                                        </p:tav>
                                      </p:tavLst>
                                    </p:anim>
                                  </p:childTnLst>
                                </p:cTn>
                              </p:par>
                            </p:childTnLst>
                          </p:cTn>
                        </p:par>
                        <p:par>
                          <p:cTn id="9" fill="hold">
                            <p:stCondLst>
                              <p:cond delay="500"/>
                            </p:stCondLst>
                            <p:childTnLst>
                              <p:par>
                                <p:cTn id="10" presetID="27" presetClass="entr" presetSubtype="0" fill="hold" grpId="0" nodeType="afterEffect">
                                  <p:stCondLst>
                                    <p:cond delay="0"/>
                                  </p:stCondLst>
                                  <p:iterate type="lt">
                                    <p:tmPct val="50000"/>
                                  </p:iterate>
                                  <p:childTnLst>
                                    <p:set>
                                      <p:cBhvr>
                                        <p:cTn id="11" dur="1" fill="hold">
                                          <p:stCondLst>
                                            <p:cond delay="0"/>
                                          </p:stCondLst>
                                        </p:cTn>
                                        <p:tgtEl>
                                          <p:spTgt spid="138244"/>
                                        </p:tgtEl>
                                        <p:attrNameLst>
                                          <p:attrName>style.visibility</p:attrName>
                                        </p:attrNameLst>
                                      </p:cBhvr>
                                      <p:to>
                                        <p:strVal val="visible"/>
                                      </p:to>
                                    </p:set>
                                    <p:anim calcmode="discrete" valueType="clr">
                                      <p:cBhvr override="childStyle">
                                        <p:cTn id="12" dur="80"/>
                                        <p:tgtEl>
                                          <p:spTgt spid="138244"/>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38244"/>
                                        </p:tgtEl>
                                        <p:attrNameLst>
                                          <p:attrName>fillcolor</p:attrName>
                                        </p:attrNameLst>
                                      </p:cBhvr>
                                      <p:tavLst>
                                        <p:tav tm="0">
                                          <p:val>
                                            <p:clrVal>
                                              <a:schemeClr val="accent2"/>
                                            </p:clrVal>
                                          </p:val>
                                        </p:tav>
                                        <p:tav tm="50000">
                                          <p:val>
                                            <p:clrVal>
                                              <a:schemeClr val="hlink"/>
                                            </p:clrVal>
                                          </p:val>
                                        </p:tav>
                                      </p:tavLst>
                                    </p:anim>
                                    <p:set>
                                      <p:cBhvr>
                                        <p:cTn id="14" dur="80"/>
                                        <p:tgtEl>
                                          <p:spTgt spid="13824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13824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9266" name="文本框 139265"/>
          <p:cNvSpPr txBox="1"/>
          <p:nvPr/>
        </p:nvSpPr>
        <p:spPr>
          <a:xfrm>
            <a:off x="381000" y="539750"/>
            <a:ext cx="84582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rPr>
              <a:t>二、锚定效应与调整不充分</a:t>
            </a:r>
            <a:endParaRPr lang="zh-CN" altLang="en-US" sz="3600" b="1" dirty="0">
              <a:solidFill>
                <a:srgbClr val="FFFF00"/>
              </a:solidFill>
              <a:effectLst>
                <a:outerShdw blurRad="38100" dist="38100" dir="2700000">
                  <a:srgbClr val="000000"/>
                </a:outerShdw>
              </a:effectLst>
            </a:endParaRPr>
          </a:p>
          <a:p>
            <a:r>
              <a:rPr lang="zh-CN" altLang="en-US" sz="3600" b="1" dirty="0">
                <a:solidFill>
                  <a:srgbClr val="FFFF00"/>
                </a:solidFill>
                <a:effectLst>
                  <a:outerShdw blurRad="38100" dist="38100" dir="2700000">
                    <a:srgbClr val="000000"/>
                  </a:outerShdw>
                </a:effectLst>
              </a:rPr>
              <a:t>       人们通常把给出的参照物做一定的调整并以此得到答案。问题在于，或是由于锚本身的相关性问题，或是由于调整得不够充分，会使得最终的答案总会产生一定的偏差，使其不尽如人意。</a:t>
            </a:r>
            <a:endParaRPr lang="zh-CN" altLang="en-US" sz="3600" b="1" dirty="0">
              <a:solidFill>
                <a:srgbClr val="FFFF00"/>
              </a:solidFill>
              <a:effectLst>
                <a:outerShdw blurRad="38100" dist="38100" dir="2700000">
                  <a:srgbClr val="000000"/>
                </a:outerShdw>
              </a:effectLst>
            </a:endParaRPr>
          </a:p>
          <a:p>
            <a:r>
              <a:rPr lang="zh-CN" altLang="en-US" sz="3600" b="1" dirty="0">
                <a:solidFill>
                  <a:srgbClr val="FFFF00"/>
                </a:solidFill>
                <a:effectLst>
                  <a:outerShdw blurRad="38100" dist="38100" dir="2700000">
                    <a:srgbClr val="000000"/>
                  </a:outerShdw>
                </a:effectLst>
              </a:rPr>
              <a:t>       心理家们对于“为什么无法做到充分调整”这个问题进行了研究，目前所得到的结论有三种：对真正价值的不确定、缺乏足够的知识、以及过高的估计自己的能力</a:t>
            </a:r>
            <a:r>
              <a:rPr lang="zh-CN" altLang="en-US" sz="3600" b="1" dirty="0">
                <a:solidFill>
                  <a:srgbClr val="FFFF00"/>
                </a:solidFill>
                <a:effectLst>
                  <a:outerShdw blurRad="38100" dist="38100" dir="2700000">
                    <a:srgbClr val="000000"/>
                  </a:outerShdw>
                </a:effectLst>
                <a:latin typeface="宋体" panose="02010600030101010101" pitchFamily="2" charset="-122"/>
              </a:rPr>
              <a:t>。</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9266"/>
                                        </p:tgtEl>
                                        <p:attrNameLst>
                                          <p:attrName>style.visibility</p:attrName>
                                        </p:attrNameLst>
                                      </p:cBhvr>
                                      <p:to>
                                        <p:strVal val="visible"/>
                                      </p:to>
                                    </p:set>
                                    <p:anim calcmode="lin" valueType="num">
                                      <p:cBhvr>
                                        <p:cTn id="7" dur="500" fill="hold"/>
                                        <p:tgtEl>
                                          <p:spTgt spid="139266"/>
                                        </p:tgtEl>
                                        <p:attrNameLst>
                                          <p:attrName>ppt_w</p:attrName>
                                        </p:attrNameLst>
                                      </p:cBhvr>
                                      <p:tavLst>
                                        <p:tav tm="0">
                                          <p:val>
                                            <p:fltVal val="0.000000"/>
                                          </p:val>
                                        </p:tav>
                                        <p:tav tm="100000">
                                          <p:val>
                                            <p:strVal val="#ppt_w"/>
                                          </p:val>
                                        </p:tav>
                                      </p:tavLst>
                                    </p:anim>
                                    <p:anim calcmode="lin" valueType="num">
                                      <p:cBhvr>
                                        <p:cTn id="8" dur="500" fill="hold"/>
                                        <p:tgtEl>
                                          <p:spTgt spid="139266"/>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0290" name="文本框 140289"/>
          <p:cNvSpPr txBox="1"/>
          <p:nvPr/>
        </p:nvSpPr>
        <p:spPr>
          <a:xfrm>
            <a:off x="533400" y="152400"/>
            <a:ext cx="8077200" cy="6497638"/>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rPr>
              <a:t>三、锚定效应的认知作用</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       锚定效应的存在会使得投资者们在预测某一交易对象的未来价值时，无法避免地会受到被他们视为初始值的那个变量的影响。</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四、锚定效应与股票交易</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       经过上述分析，笔者在此希望投资者们当怀揣着自己辛苦劳动多年所得的积蓄，正兴冲冲想要投身股市的时候，能够冷静清醒地意识到：由于锚定效应的存在，某家公司股票的定价很可能是不合理的。</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五、锚定效应与市场套利</a:t>
            </a:r>
            <a:endParaRPr lang="zh-CN" altLang="en-US" sz="2800" b="1" dirty="0">
              <a:solidFill>
                <a:srgbClr val="FFFF00"/>
              </a:solidFill>
              <a:effectLst>
                <a:outerShdw blurRad="38100" dist="38100" dir="2700000">
                  <a:srgbClr val="000000"/>
                </a:outerShdw>
              </a:effectLst>
            </a:endParaRPr>
          </a:p>
          <a:p>
            <a:r>
              <a:rPr lang="zh-CN" altLang="en-US" sz="2800" b="1" dirty="0">
                <a:solidFill>
                  <a:srgbClr val="FFFF00"/>
                </a:solidFill>
                <a:effectLst>
                  <a:outerShdw blurRad="38100" dist="38100" dir="2700000">
                    <a:srgbClr val="000000"/>
                  </a:outerShdw>
                </a:effectLst>
              </a:rPr>
              <a:t>       在投资决策中，投资者的理性判断显得十分重要，因为即使是真正的专家，在很多情况下其理性行为或多或少地也会因为锚定效应的存在而发生一定的改变。</a:t>
            </a:r>
            <a:endParaRPr lang="zh-CN" altLang="en-US" sz="28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40290"/>
                                        </p:tgtEl>
                                        <p:attrNameLst>
                                          <p:attrName>style.visibility</p:attrName>
                                        </p:attrNameLst>
                                      </p:cBhvr>
                                      <p:to>
                                        <p:strVal val="visible"/>
                                      </p:to>
                                    </p:set>
                                    <p:anim from="(-#ppt_w/2)" to="(#ppt_x)" calcmode="lin" valueType="num">
                                      <p:cBhvr>
                                        <p:cTn id="7" dur="600" fill="hold">
                                          <p:stCondLst>
                                            <p:cond delay="0"/>
                                          </p:stCondLst>
                                        </p:cTn>
                                        <p:tgtEl>
                                          <p:spTgt spid="140290"/>
                                        </p:tgtEl>
                                        <p:attrNameLst>
                                          <p:attrName>ppt_x</p:attrName>
                                        </p:attrNameLst>
                                      </p:cBhvr>
                                    </p:anim>
                                    <p:anim from="0" to="-1.0" calcmode="lin" valueType="num">
                                      <p:cBhvr>
                                        <p:cTn id="8" dur="200" decel="50000" autoRev="1" fill="hold">
                                          <p:stCondLst>
                                            <p:cond delay="600"/>
                                          </p:stCondLst>
                                        </p:cTn>
                                        <p:tgtEl>
                                          <p:spTgt spid="140290"/>
                                        </p:tgtEl>
                                        <p:attrNameLst>
                                          <p:attrName>xshear</p:attrName>
                                        </p:attrNameLst>
                                      </p:cBhvr>
                                    </p:anim>
                                    <p:animScale>
                                      <p:cBhvr>
                                        <p:cTn id="9" dur="200" decel="100000" autoRev="1" fill="hold">
                                          <p:stCondLst>
                                            <p:cond delay="600"/>
                                          </p:stCondLst>
                                        </p:cTn>
                                        <p:tgtEl>
                                          <p:spTgt spid="140290"/>
                                        </p:tgtEl>
                                      </p:cBhvr>
                                      <p:from x="100000" y="100000"/>
                                      <p:to x="80000" y="100000"/>
                                    </p:animScale>
                                    <p:anim by="(#ppt_h/3+#ppt_w*0.1)" calcmode="lin" valueType="num">
                                      <p:cBhvr additive="sum">
                                        <p:cTn id="10" dur="200" decel="100000" autoRev="1" fill="hold">
                                          <p:stCondLst>
                                            <p:cond delay="600"/>
                                          </p:stCondLst>
                                        </p:cTn>
                                        <p:tgtEl>
                                          <p:spTgt spid="14029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4" name="文本框 141313"/>
          <p:cNvSpPr txBox="1"/>
          <p:nvPr/>
        </p:nvSpPr>
        <p:spPr>
          <a:xfrm>
            <a:off x="228600" y="304800"/>
            <a:ext cx="8763000" cy="6121400"/>
          </a:xfrm>
          <a:prstGeom prst="rect">
            <a:avLst/>
          </a:prstGeom>
          <a:noFill/>
          <a:ln w="9525">
            <a:noFill/>
          </a:ln>
        </p:spPr>
        <p:txBody>
          <a:bodyPr>
            <a:spAutoFit/>
          </a:bodyPr>
          <a:p>
            <a:pPr algn="ctr"/>
            <a:r>
              <a:rPr lang="zh-CN" altLang="en-US" sz="44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a:p>
            <a:r>
              <a:rPr lang="zh-CN" altLang="en-US" sz="4400" b="1" dirty="0">
                <a:solidFill>
                  <a:srgbClr val="FFFF00"/>
                </a:solidFill>
                <a:effectLst>
                  <a:outerShdw blurRad="38100" dist="38100" dir="2700000">
                    <a:srgbClr val="000000"/>
                  </a:outerShdw>
                </a:effectLst>
                <a:latin typeface="宋体" panose="02010600030101010101" pitchFamily="2" charset="-122"/>
              </a:rPr>
              <a:t>一、东日本大地震引发日元升值的奥秘</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a:p>
            <a:r>
              <a:rPr lang="zh-CN" altLang="en-US" sz="4400" b="1">
                <a:solidFill>
                  <a:srgbClr val="FFFF00"/>
                </a:solidFill>
                <a:effectLst>
                  <a:outerShdw blurRad="38100" dist="38100" dir="2700000">
                    <a:srgbClr val="000000"/>
                  </a:outerShdw>
                </a:effectLst>
                <a:latin typeface="宋体" panose="02010600030101010101" pitchFamily="2" charset="-122"/>
              </a:rPr>
              <a:t>    </a:t>
            </a:r>
            <a:r>
              <a:rPr lang="en-US" altLang="zh-CN" sz="4400" b="1">
                <a:solidFill>
                  <a:srgbClr val="FFFF00"/>
                </a:solidFill>
                <a:effectLst>
                  <a:outerShdw blurRad="38100" dist="38100" dir="2700000">
                    <a:srgbClr val="000000"/>
                  </a:outerShdw>
                </a:effectLst>
                <a:latin typeface="宋体" panose="02010600030101010101" pitchFamily="2" charset="-122"/>
              </a:rPr>
              <a:t>2011</a:t>
            </a:r>
            <a:r>
              <a:rPr lang="zh-CN" altLang="en-US" sz="4400" b="1" dirty="0">
                <a:solidFill>
                  <a:srgbClr val="FFFF00"/>
                </a:solidFill>
                <a:effectLst>
                  <a:outerShdw blurRad="38100" dist="38100" dir="2700000">
                    <a:srgbClr val="000000"/>
                  </a:outerShdw>
                </a:effectLst>
                <a:latin typeface="宋体" panose="02010600030101010101" pitchFamily="2" charset="-122"/>
              </a:rPr>
              <a:t>年</a:t>
            </a:r>
            <a:r>
              <a:rPr lang="en-US" altLang="zh-CN" sz="4400" b="1">
                <a:solidFill>
                  <a:srgbClr val="FFFF00"/>
                </a:solidFill>
                <a:effectLst>
                  <a:outerShdw blurRad="38100" dist="38100" dir="2700000">
                    <a:srgbClr val="000000"/>
                  </a:outerShdw>
                </a:effectLst>
                <a:latin typeface="宋体" panose="02010600030101010101" pitchFamily="2" charset="-122"/>
              </a:rPr>
              <a:t>3</a:t>
            </a:r>
            <a:r>
              <a:rPr lang="zh-CN" altLang="en-US" sz="4400" b="1" dirty="0">
                <a:solidFill>
                  <a:srgbClr val="FFFF00"/>
                </a:solidFill>
                <a:effectLst>
                  <a:outerShdw blurRad="38100" dist="38100" dir="2700000">
                    <a:srgbClr val="000000"/>
                  </a:outerShdw>
                </a:effectLst>
                <a:latin typeface="宋体" panose="02010600030101010101" pitchFamily="2" charset="-122"/>
              </a:rPr>
              <a:t>月</a:t>
            </a:r>
            <a:r>
              <a:rPr lang="en-US" altLang="zh-CN" sz="4400" b="1">
                <a:solidFill>
                  <a:srgbClr val="FFFF00"/>
                </a:solidFill>
                <a:effectLst>
                  <a:outerShdw blurRad="38100" dist="38100" dir="2700000">
                    <a:srgbClr val="000000"/>
                  </a:outerShdw>
                </a:effectLst>
                <a:latin typeface="宋体" panose="02010600030101010101" pitchFamily="2" charset="-122"/>
              </a:rPr>
              <a:t>11</a:t>
            </a:r>
            <a:r>
              <a:rPr lang="zh-CN" altLang="en-US" sz="4400" b="1" dirty="0">
                <a:solidFill>
                  <a:srgbClr val="FFFF00"/>
                </a:solidFill>
                <a:effectLst>
                  <a:outerShdw blurRad="38100" dist="38100" dir="2700000">
                    <a:srgbClr val="000000"/>
                  </a:outerShdw>
                </a:effectLst>
                <a:latin typeface="宋体" panose="02010600030101010101" pitchFamily="2" charset="-122"/>
              </a:rPr>
              <a:t>日发生的东日本大地震，人们是始料未及的；然而，更令人意想不到的是，日元却在灾难降临的那一刻开始大幅快速升值，这不得不让我们重视“锚定效应”对于金融市场的影响</a:t>
            </a:r>
            <a:r>
              <a:rPr lang="en-US" altLang="zh-CN" sz="4400" b="1">
                <a:solidFill>
                  <a:srgbClr val="FFFF00"/>
                </a:solidFill>
                <a:effectLst>
                  <a:outerShdw blurRad="38100" dist="38100" dir="2700000">
                    <a:srgbClr val="000000"/>
                  </a:outerShdw>
                </a:effectLst>
                <a:latin typeface="宋体" panose="02010600030101010101" pitchFamily="2" charset="-122"/>
              </a:rPr>
              <a:t>……</a:t>
            </a:r>
            <a:endParaRPr lang="en-US" altLang="zh-CN" sz="44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41314"/>
                                        </p:tgtEl>
                                        <p:attrNameLst>
                                          <p:attrName>style.visibility</p:attrName>
                                        </p:attrNameLst>
                                      </p:cBhvr>
                                      <p:to>
                                        <p:strVal val="visible"/>
                                      </p:to>
                                    </p:set>
                                    <p:animEffect transition="in" filter="fade">
                                      <p:cBhvr>
                                        <p:cTn id="7" dur="800" decel="100000"/>
                                        <p:tgtEl>
                                          <p:spTgt spid="141314"/>
                                        </p:tgtEl>
                                      </p:cBhvr>
                                    </p:animEffect>
                                    <p:anim calcmode="lin" valueType="num">
                                      <p:cBhvr>
                                        <p:cTn id="8" dur="800" decel="100000" fill="hold"/>
                                        <p:tgtEl>
                                          <p:spTgt spid="141314"/>
                                        </p:tgtEl>
                                        <p:attrNameLst>
                                          <p:attrName>style.rotation</p:attrName>
                                        </p:attrNameLst>
                                      </p:cBhvr>
                                      <p:tavLst>
                                        <p:tav tm="0">
                                          <p:val>
                                            <p:fltVal val="-90.000000"/>
                                          </p:val>
                                        </p:tav>
                                        <p:tav tm="100000">
                                          <p:val>
                                            <p:fltVal val="0.000000"/>
                                          </p:val>
                                        </p:tav>
                                      </p:tavLst>
                                    </p:anim>
                                    <p:anim calcmode="lin" valueType="num">
                                      <p:cBhvr>
                                        <p:cTn id="9" dur="800" decel="100000" fill="hold"/>
                                        <p:tgtEl>
                                          <p:spTgt spid="141314"/>
                                        </p:tgtEl>
                                        <p:attrNameLst>
                                          <p:attrName>ppt_x</p:attrName>
                                        </p:attrNameLst>
                                      </p:cBhvr>
                                      <p:tavLst>
                                        <p:tav tm="0">
                                          <p:val>
                                            <p:strVal val="#ppt_x+0.4"/>
                                          </p:val>
                                        </p:tav>
                                        <p:tav tm="100000">
                                          <p:val>
                                            <p:strVal val="#ppt_x-0.05"/>
                                          </p:val>
                                        </p:tav>
                                      </p:tavLst>
                                    </p:anim>
                                    <p:anim calcmode="lin" valueType="num">
                                      <p:cBhvr>
                                        <p:cTn id="10" dur="800" decel="100000" fill="hold"/>
                                        <p:tgtEl>
                                          <p:spTgt spid="14131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4131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4131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2338" name="文本框 142337"/>
          <p:cNvSpPr txBox="1"/>
          <p:nvPr/>
        </p:nvSpPr>
        <p:spPr>
          <a:xfrm>
            <a:off x="517525" y="555625"/>
            <a:ext cx="184150" cy="366713"/>
          </a:xfrm>
          <a:prstGeom prst="rect">
            <a:avLst/>
          </a:prstGeom>
          <a:noFill/>
          <a:ln w="9525">
            <a:noFill/>
          </a:ln>
        </p:spPr>
        <p:txBody>
          <a:bodyPr wrap="none" anchor="t" anchorCtr="0">
            <a:spAutoFit/>
          </a:bodyPr>
          <a:p>
            <a:pPr eaLnBrk="1" hangingPunct="1"/>
            <a:endParaRPr dirty="0">
              <a:latin typeface="Garamond" panose="02020404030301010803" pitchFamily="18" charset="0"/>
            </a:endParaRPr>
          </a:p>
        </p:txBody>
      </p:sp>
      <p:sp>
        <p:nvSpPr>
          <p:cNvPr id="142339" name="文本框 142338"/>
          <p:cNvSpPr txBox="1"/>
          <p:nvPr/>
        </p:nvSpPr>
        <p:spPr>
          <a:xfrm>
            <a:off x="381000" y="228600"/>
            <a:ext cx="8382000"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rPr>
              <a:t>二、“文革”系列收藏品投资中的“锚定效应”</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       随着我国社会经济的不断发展，人民生活水准的不断提高，越来越多普通百姓的钱袋子也开始鼓了起来，随之而来的则是全社会投资理财意识的普遍提高。现在的人们早已经不满足于将自己的现金资产简单地存放在银行之中，而是将其通过多种渠道、多种手段进行投资理财，股市汇市热火朝天，黄金期货方兴未艾，邮票、钱币、瓷器、字画等等的收藏和交易也同样越来越有市场。在此，笔者主要介绍“文革”系列的收藏品及其投资过程中的“锚定效应”</a:t>
            </a:r>
            <a:r>
              <a:rPr lang="en-US" altLang="zh-CN" sz="3200" b="1">
                <a:solidFill>
                  <a:srgbClr val="FFFF00"/>
                </a:solidFill>
                <a:effectLst>
                  <a:outerShdw blurRad="38100" dist="38100" dir="2700000">
                    <a:srgbClr val="000000"/>
                  </a:outerShdw>
                </a:effectLst>
                <a:latin typeface="宋体" panose="02010600030101010101" pitchFamily="2" charset="-122"/>
              </a:rPr>
              <a:t>……</a:t>
            </a:r>
            <a:endParaRPr lang="en-US" altLang="zh-CN" sz="32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42339"/>
                                        </p:tgtEl>
                                        <p:attrNameLst>
                                          <p:attrName>style.visibility</p:attrName>
                                        </p:attrNameLst>
                                      </p:cBhvr>
                                      <p:to>
                                        <p:strVal val="visible"/>
                                      </p:to>
                                    </p:set>
                                    <p:anim calcmode="discrete" valueType="clr">
                                      <p:cBhvr override="childStyle">
                                        <p:cTn id="7" dur="80"/>
                                        <p:tgtEl>
                                          <p:spTgt spid="14233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2339"/>
                                        </p:tgtEl>
                                        <p:attrNameLst>
                                          <p:attrName>fillcolor</p:attrName>
                                        </p:attrNameLst>
                                      </p:cBhvr>
                                      <p:tavLst>
                                        <p:tav tm="0">
                                          <p:val>
                                            <p:clrVal>
                                              <a:schemeClr val="accent2"/>
                                            </p:clrVal>
                                          </p:val>
                                        </p:tav>
                                        <p:tav tm="50000">
                                          <p:val>
                                            <p:clrVal>
                                              <a:schemeClr val="hlink"/>
                                            </p:clrVal>
                                          </p:val>
                                        </p:tav>
                                      </p:tavLst>
                                    </p:anim>
                                    <p:set>
                                      <p:cBhvr>
                                        <p:cTn id="9" dur="80"/>
                                        <p:tgtEl>
                                          <p:spTgt spid="14233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0772" name="文本框 160771"/>
          <p:cNvSpPr txBox="1"/>
          <p:nvPr/>
        </p:nvSpPr>
        <p:spPr>
          <a:xfrm>
            <a:off x="228600" y="6858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本章关键词</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160773" name="文本框 160772"/>
          <p:cNvSpPr txBox="1"/>
          <p:nvPr/>
        </p:nvSpPr>
        <p:spPr>
          <a:xfrm>
            <a:off x="457200" y="1905000"/>
            <a:ext cx="8153400" cy="1555750"/>
          </a:xfrm>
          <a:prstGeom prst="rect">
            <a:avLst/>
          </a:prstGeom>
          <a:noFill/>
          <a:ln w="9525">
            <a:noFill/>
          </a:ln>
        </p:spPr>
        <p:txBody>
          <a:bodyPr>
            <a:spAutoFit/>
          </a:bodyPr>
          <a:p>
            <a:pPr eaLnBrk="1" hangingPunct="1"/>
            <a:r>
              <a:rPr lang="zh-CN" altLang="en-US" sz="4800" b="1" dirty="0">
                <a:solidFill>
                  <a:srgbClr val="FFFF00"/>
                </a:solidFill>
                <a:effectLst>
                  <a:outerShdw blurRad="38100" dist="38100" dir="2700000">
                    <a:srgbClr val="000000"/>
                  </a:outerShdw>
                </a:effectLst>
                <a:latin typeface="宋体" panose="02010600030101010101" pitchFamily="2" charset="-122"/>
              </a:rPr>
              <a:t>锚定效应  锚定的参考点  调整的不充分性</a:t>
            </a:r>
            <a:endParaRPr lang="zh-CN" altLang="en-US" sz="4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160772"/>
                                        </p:tgtEl>
                                        <p:attrNameLst>
                                          <p:attrName>style.visibility</p:attrName>
                                        </p:attrNameLst>
                                      </p:cBhvr>
                                      <p:to>
                                        <p:strVal val="visible"/>
                                      </p:to>
                                    </p:set>
                                    <p:anim by="(-#ppt_w*2)" calcmode="lin" valueType="num">
                                      <p:cBhvr rctx="PPT">
                                        <p:cTn id="7" dur="500" autoRev="1" fill="hold">
                                          <p:stCondLst>
                                            <p:cond delay="0"/>
                                          </p:stCondLst>
                                        </p:cTn>
                                        <p:tgtEl>
                                          <p:spTgt spid="160772"/>
                                        </p:tgtEl>
                                        <p:attrNameLst>
                                          <p:attrName>ppt_w</p:attrName>
                                        </p:attrNameLst>
                                      </p:cBhvr>
                                    </p:anim>
                                    <p:anim by="(#ppt_w*0.50)" calcmode="lin" valueType="num">
                                      <p:cBhvr>
                                        <p:cTn id="8" dur="500" decel="50000" autoRev="1" fill="hold">
                                          <p:stCondLst>
                                            <p:cond delay="0"/>
                                          </p:stCondLst>
                                        </p:cTn>
                                        <p:tgtEl>
                                          <p:spTgt spid="160772"/>
                                        </p:tgtEl>
                                        <p:attrNameLst>
                                          <p:attrName>ppt_x</p:attrName>
                                        </p:attrNameLst>
                                      </p:cBhvr>
                                    </p:anim>
                                    <p:anim from="(-#ppt_h/2)" to="(#ppt_y)" calcmode="lin" valueType="num">
                                      <p:cBhvr>
                                        <p:cTn id="9" dur="1000" fill="hold">
                                          <p:stCondLst>
                                            <p:cond delay="0"/>
                                          </p:stCondLst>
                                        </p:cTn>
                                        <p:tgtEl>
                                          <p:spTgt spid="160772"/>
                                        </p:tgtEl>
                                        <p:attrNameLst>
                                          <p:attrName>ppt_y</p:attrName>
                                        </p:attrNameLst>
                                      </p:cBhvr>
                                    </p:anim>
                                    <p:animRot by="21600000">
                                      <p:cBhvr>
                                        <p:cTn id="10" dur="1000" fill="hold">
                                          <p:stCondLst>
                                            <p:cond delay="0"/>
                                          </p:stCondLst>
                                        </p:cTn>
                                        <p:tgtEl>
                                          <p:spTgt spid="160772"/>
                                        </p:tgtEl>
                                        <p:attrNameLst>
                                          <p:attrName>r</p:attrName>
                                        </p:attrNameLst>
                                      </p:cBhvr>
                                    </p:animRot>
                                  </p:childTnLst>
                                </p:cTn>
                              </p:par>
                            </p:childTnLst>
                          </p:cTn>
                        </p:par>
                        <p:par>
                          <p:cTn id="11" fill="hold">
                            <p:stCondLst>
                              <p:cond delay="1700"/>
                            </p:stCondLst>
                            <p:childTnLst>
                              <p:par>
                                <p:cTn id="12" presetID="27" presetClass="entr" presetSubtype="0" fill="hold" grpId="0" nodeType="afterEffect">
                                  <p:stCondLst>
                                    <p:cond delay="0"/>
                                  </p:stCondLst>
                                  <p:iterate type="lt">
                                    <p:tmPct val="50000"/>
                                  </p:iterate>
                                  <p:childTnLst>
                                    <p:set>
                                      <p:cBhvr>
                                        <p:cTn id="13" dur="1" fill="hold">
                                          <p:stCondLst>
                                            <p:cond delay="0"/>
                                          </p:stCondLst>
                                        </p:cTn>
                                        <p:tgtEl>
                                          <p:spTgt spid="160773"/>
                                        </p:tgtEl>
                                        <p:attrNameLst>
                                          <p:attrName>style.visibility</p:attrName>
                                        </p:attrNameLst>
                                      </p:cBhvr>
                                      <p:to>
                                        <p:strVal val="visible"/>
                                      </p:to>
                                    </p:set>
                                    <p:anim calcmode="discrete" valueType="clr">
                                      <p:cBhvr override="childStyle">
                                        <p:cTn id="14" dur="80"/>
                                        <p:tgtEl>
                                          <p:spTgt spid="160773"/>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0773"/>
                                        </p:tgtEl>
                                        <p:attrNameLst>
                                          <p:attrName>fillcolor</p:attrName>
                                        </p:attrNameLst>
                                      </p:cBhvr>
                                      <p:tavLst>
                                        <p:tav tm="0">
                                          <p:val>
                                            <p:clrVal>
                                              <a:schemeClr val="accent2"/>
                                            </p:clrVal>
                                          </p:val>
                                        </p:tav>
                                        <p:tav tm="50000">
                                          <p:val>
                                            <p:clrVal>
                                              <a:schemeClr val="hlink"/>
                                            </p:clrVal>
                                          </p:val>
                                        </p:tav>
                                      </p:tavLst>
                                    </p:anim>
                                    <p:set>
                                      <p:cBhvr>
                                        <p:cTn id="16" dur="80"/>
                                        <p:tgtEl>
                                          <p:spTgt spid="16077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2" grpId="0"/>
      <p:bldP spid="16077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2" name="文本框 7171"/>
          <p:cNvSpPr txBox="1"/>
          <p:nvPr/>
        </p:nvSpPr>
        <p:spPr>
          <a:xfrm>
            <a:off x="533400" y="463550"/>
            <a:ext cx="7848600" cy="2227263"/>
          </a:xfrm>
          <a:prstGeom prst="rect">
            <a:avLst/>
          </a:prstGeom>
          <a:noFill/>
          <a:ln w="9525">
            <a:noFill/>
          </a:ln>
        </p:spPr>
        <p:txBody>
          <a:bodyPr>
            <a:spAutoFit/>
          </a:bodyPr>
          <a:p>
            <a:pPr eaLnBrk="1" hangingPunct="1"/>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、理性人假设</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   “理性人”包含了两层含义：其一是投资者在进行投资决策时都是以效用最大化作为目标；其二是投资者能够对已知信息做出正确的加工处理，从而对市场趋势做出无偏估计。</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7173" name="文本框 7172"/>
          <p:cNvSpPr txBox="1"/>
          <p:nvPr/>
        </p:nvSpPr>
        <p:spPr>
          <a:xfrm>
            <a:off x="533400" y="2819400"/>
            <a:ext cx="7772400" cy="3081338"/>
          </a:xfrm>
          <a:prstGeom prst="rect">
            <a:avLst/>
          </a:prstGeom>
          <a:noFill/>
          <a:ln w="9525">
            <a:noFill/>
          </a:ln>
        </p:spPr>
        <p:txBody>
          <a:bodyPr>
            <a:spAutoFit/>
          </a:bodyPr>
          <a:p>
            <a:pPr eaLnBrk="1" hangingPunct="1"/>
            <a:r>
              <a:rPr lang="en-US" altLang="zh-CN" sz="2800" b="1" dirty="0">
                <a:solidFill>
                  <a:srgbClr val="FFFF00"/>
                </a:solidFill>
                <a:effectLst>
                  <a:outerShdw blurRad="38100" dist="38100" dir="2700000">
                    <a:srgbClr val="000000"/>
                  </a:outerShdw>
                </a:effectLst>
              </a:rPr>
              <a:t>     </a:t>
            </a:r>
            <a:r>
              <a:rPr lang="zh-CN" altLang="en-US" sz="2800" b="1" dirty="0">
                <a:solidFill>
                  <a:srgbClr val="FFFF00"/>
                </a:solidFill>
                <a:effectLst>
                  <a:outerShdw blurRad="38100" dist="38100" dir="2700000">
                    <a:srgbClr val="000000"/>
                  </a:outerShdw>
                </a:effectLst>
              </a:rPr>
              <a:t>效用最大化是经济学家对于人类天性的抽象和概括，使得理性人假设具体化为一整套以效用最大化为原则的现代经济理论体系，完全理性的经济人几乎成为标准理论的分析基础。效用最大化原则构成了现代投资学理论中最基础、最重要的前提假设，是微观经济学中各种经济主体的目标函数。</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p:cTn id="7" dur="500" fill="hold"/>
                                        <p:tgtEl>
                                          <p:spTgt spid="7172"/>
                                        </p:tgtEl>
                                        <p:attrNameLst>
                                          <p:attrName>ppt_w</p:attrName>
                                        </p:attrNameLst>
                                      </p:cBhvr>
                                      <p:tavLst>
                                        <p:tav tm="0">
                                          <p:val>
                                            <p:strVal val="#ppt_w*2.5"/>
                                          </p:val>
                                        </p:tav>
                                        <p:tav tm="100000">
                                          <p:val>
                                            <p:strVal val="#ppt_w"/>
                                          </p:val>
                                        </p:tav>
                                      </p:tavLst>
                                    </p:anim>
                                    <p:anim calcmode="lin" valueType="num">
                                      <p:cBhvr>
                                        <p:cTn id="8" dur="500" fill="hold"/>
                                        <p:tgtEl>
                                          <p:spTgt spid="7172"/>
                                        </p:tgtEl>
                                        <p:attrNameLst>
                                          <p:attrName>ppt_h</p:attrName>
                                        </p:attrNameLst>
                                      </p:cBhvr>
                                      <p:tavLst>
                                        <p:tav tm="0">
                                          <p:val>
                                            <p:strVal val="#ppt_h*0.01"/>
                                          </p:val>
                                        </p:tav>
                                        <p:tav tm="100000">
                                          <p:val>
                                            <p:strVal val="#ppt_h"/>
                                          </p:val>
                                        </p:tav>
                                      </p:tavLst>
                                    </p:anim>
                                    <p:anim calcmode="lin" valueType="num">
                                      <p:cBhvr>
                                        <p:cTn id="9" dur="500" fill="hold"/>
                                        <p:tgtEl>
                                          <p:spTgt spid="7172"/>
                                        </p:tgtEl>
                                        <p:attrNameLst>
                                          <p:attrName>ppt_x</p:attrName>
                                        </p:attrNameLst>
                                      </p:cBhvr>
                                      <p:tavLst>
                                        <p:tav tm="0">
                                          <p:val>
                                            <p:strVal val="#ppt_x"/>
                                          </p:val>
                                        </p:tav>
                                        <p:tav tm="100000">
                                          <p:val>
                                            <p:strVal val="#ppt_x"/>
                                          </p:val>
                                        </p:tav>
                                      </p:tavLst>
                                    </p:anim>
                                    <p:anim calcmode="lin" valueType="num">
                                      <p:cBhvr>
                                        <p:cTn id="10" dur="500" fill="hold"/>
                                        <p:tgtEl>
                                          <p:spTgt spid="7172"/>
                                        </p:tgtEl>
                                        <p:attrNameLst>
                                          <p:attrName>ppt_y</p:attrName>
                                        </p:attrNameLst>
                                      </p:cBhvr>
                                      <p:tavLst>
                                        <p:tav tm="0">
                                          <p:val>
                                            <p:strVal val="#ppt_h+1"/>
                                          </p:val>
                                        </p:tav>
                                        <p:tav tm="100000">
                                          <p:val>
                                            <p:strVal val="#ppt_y"/>
                                          </p:val>
                                        </p:tav>
                                      </p:tavLst>
                                    </p:anim>
                                    <p:animEffect transition="in" filter="fade">
                                      <p:cBhvr>
                                        <p:cTn id="11" dur="500"/>
                                        <p:tgtEl>
                                          <p:spTgt spid="7172"/>
                                        </p:tgtEl>
                                      </p:cBhvr>
                                    </p:animEffect>
                                  </p:childTnLst>
                                </p:cTn>
                              </p:par>
                            </p:childTnLst>
                          </p:cTn>
                        </p:par>
                        <p:par>
                          <p:cTn id="12" fill="hold">
                            <p:stCondLst>
                              <p:cond delay="500"/>
                            </p:stCondLst>
                            <p:childTnLst>
                              <p:par>
                                <p:cTn id="13" presetID="27" presetClass="entr" presetSubtype="0" fill="hold" grpId="0" nodeType="afterEffect">
                                  <p:stCondLst>
                                    <p:cond delay="0"/>
                                  </p:stCondLst>
                                  <p:iterate type="lt">
                                    <p:tmPct val="50000"/>
                                  </p:iterate>
                                  <p:childTnLst>
                                    <p:set>
                                      <p:cBhvr>
                                        <p:cTn id="14" dur="1" fill="hold">
                                          <p:stCondLst>
                                            <p:cond delay="0"/>
                                          </p:stCondLst>
                                        </p:cTn>
                                        <p:tgtEl>
                                          <p:spTgt spid="7173"/>
                                        </p:tgtEl>
                                        <p:attrNameLst>
                                          <p:attrName>style.visibility</p:attrName>
                                        </p:attrNameLst>
                                      </p:cBhvr>
                                      <p:to>
                                        <p:strVal val="visible"/>
                                      </p:to>
                                    </p:set>
                                    <p:anim calcmode="discrete" valueType="clr">
                                      <p:cBhvr override="childStyle">
                                        <p:cTn id="15" dur="80"/>
                                        <p:tgtEl>
                                          <p:spTgt spid="7173"/>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7173"/>
                                        </p:tgtEl>
                                        <p:attrNameLst>
                                          <p:attrName>fillcolor</p:attrName>
                                        </p:attrNameLst>
                                      </p:cBhvr>
                                      <p:tavLst>
                                        <p:tav tm="0">
                                          <p:val>
                                            <p:clrVal>
                                              <a:schemeClr val="accent2"/>
                                            </p:clrVal>
                                          </p:val>
                                        </p:tav>
                                        <p:tav tm="50000">
                                          <p:val>
                                            <p:clrVal>
                                              <a:schemeClr val="hlink"/>
                                            </p:clrVal>
                                          </p:val>
                                        </p:tav>
                                      </p:tavLst>
                                    </p:anim>
                                    <p:set>
                                      <p:cBhvr>
                                        <p:cTn id="17" dur="80"/>
                                        <p:tgtEl>
                                          <p:spTgt spid="717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9538" name="文本框 449537"/>
          <p:cNvSpPr txBox="1"/>
          <p:nvPr/>
        </p:nvSpPr>
        <p:spPr>
          <a:xfrm>
            <a:off x="152400" y="2286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449539" name="文本框 449538"/>
          <p:cNvSpPr txBox="1"/>
          <p:nvPr/>
        </p:nvSpPr>
        <p:spPr>
          <a:xfrm>
            <a:off x="503238" y="1138238"/>
            <a:ext cx="8183562" cy="5578475"/>
          </a:xfrm>
          <a:prstGeom prst="rect">
            <a:avLst/>
          </a:prstGeom>
          <a:noFill/>
          <a:ln w="9525">
            <a:noFill/>
          </a:ln>
        </p:spPr>
        <p:txBody>
          <a:bodyPr>
            <a:spAutoFit/>
          </a:bodyPr>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1</a:t>
            </a:r>
            <a:r>
              <a:rPr lang="zh-CN" altLang="en-US" sz="2000" b="1" dirty="0">
                <a:solidFill>
                  <a:srgbClr val="FFFF00"/>
                </a:solidFill>
                <a:effectLst>
                  <a:outerShdw blurRad="38100" dist="38100" dir="2700000">
                    <a:srgbClr val="000000"/>
                  </a:outerShdw>
                </a:effectLst>
                <a:latin typeface="宋体" panose="02010600030101010101" pitchFamily="2" charset="-122"/>
              </a:rPr>
              <a:t>、简述锚定效应的基本定义与内涵。</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2</a:t>
            </a:r>
            <a:r>
              <a:rPr lang="zh-CN" altLang="en-US" sz="2000" b="1" dirty="0">
                <a:solidFill>
                  <a:srgbClr val="FFFF00"/>
                </a:solidFill>
                <a:effectLst>
                  <a:outerShdw blurRad="38100" dist="38100" dir="2700000">
                    <a:srgbClr val="000000"/>
                  </a:outerShdw>
                </a:effectLst>
                <a:latin typeface="宋体" panose="02010600030101010101" pitchFamily="2" charset="-122"/>
              </a:rPr>
              <a:t>、回顾锚定效应产生的基本前提必要条件，谈谈个人对其效应的认识与体会。</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3</a:t>
            </a:r>
            <a:r>
              <a:rPr lang="zh-CN" altLang="en-US" sz="2000" b="1" dirty="0">
                <a:solidFill>
                  <a:srgbClr val="FFFF00"/>
                </a:solidFill>
                <a:effectLst>
                  <a:outerShdw blurRad="38100" dist="38100" dir="2700000">
                    <a:srgbClr val="000000"/>
                  </a:outerShdw>
                </a:effectLst>
                <a:latin typeface="宋体" panose="02010600030101010101" pitchFamily="2" charset="-122"/>
              </a:rPr>
              <a:t>、什么是锚定的参考点，它是如何形成的？起到什么作用？请举一个日常生活中的例子。</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4</a:t>
            </a:r>
            <a:r>
              <a:rPr lang="zh-CN" altLang="en-US" sz="2000" b="1" dirty="0">
                <a:solidFill>
                  <a:srgbClr val="FFFF00"/>
                </a:solidFill>
                <a:effectLst>
                  <a:outerShdw blurRad="38100" dist="38100" dir="2700000">
                    <a:srgbClr val="000000"/>
                  </a:outerShdw>
                </a:effectLst>
                <a:latin typeface="宋体" panose="02010600030101010101" pitchFamily="2" charset="-122"/>
              </a:rPr>
              <a:t>、寻找自己在日常生活中所犯锚定错误的例子，有何启发？并相互讨论。</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5</a:t>
            </a:r>
            <a:r>
              <a:rPr lang="zh-CN" altLang="en-US" sz="2000" b="1" dirty="0">
                <a:solidFill>
                  <a:srgbClr val="FFFF00"/>
                </a:solidFill>
                <a:effectLst>
                  <a:outerShdw blurRad="38100" dist="38100" dir="2700000">
                    <a:srgbClr val="000000"/>
                  </a:outerShdw>
                </a:effectLst>
                <a:latin typeface="宋体" panose="02010600030101010101" pitchFamily="2" charset="-122"/>
              </a:rPr>
              <a:t>、查找并学习相关金融套利理论及噪声交易理论，指出锚定效应对投资者造成的行为偏差和影响。</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6</a:t>
            </a:r>
            <a:r>
              <a:rPr lang="zh-CN" altLang="en-US" sz="2000" b="1" dirty="0">
                <a:solidFill>
                  <a:srgbClr val="FFFF00"/>
                </a:solidFill>
                <a:effectLst>
                  <a:outerShdw blurRad="38100" dist="38100" dir="2700000">
                    <a:srgbClr val="000000"/>
                  </a:outerShdw>
                </a:effectLst>
                <a:latin typeface="宋体" panose="02010600030101010101" pitchFamily="2" charset="-122"/>
              </a:rPr>
              <a:t>、谈谈对锚定与调整这种决策思维过程的看法，理解调整的不充分性所带来的不利后果。</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7</a:t>
            </a:r>
            <a:r>
              <a:rPr lang="zh-CN" altLang="en-US" sz="2000" b="1" dirty="0">
                <a:solidFill>
                  <a:srgbClr val="FFFF00"/>
                </a:solidFill>
                <a:effectLst>
                  <a:outerShdw blurRad="38100" dist="38100" dir="2700000">
                    <a:srgbClr val="000000"/>
                  </a:outerShdw>
                </a:effectLst>
                <a:latin typeface="宋体" panose="02010600030101010101" pitchFamily="2" charset="-122"/>
              </a:rPr>
              <a:t>、何谓锚定效应的认知作用？</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8</a:t>
            </a:r>
            <a:r>
              <a:rPr lang="zh-CN" altLang="en-US" sz="2000" b="1" dirty="0">
                <a:solidFill>
                  <a:srgbClr val="FFFF00"/>
                </a:solidFill>
                <a:effectLst>
                  <a:outerShdw blurRad="38100" dist="38100" dir="2700000">
                    <a:srgbClr val="000000"/>
                  </a:outerShdw>
                </a:effectLst>
                <a:latin typeface="宋体" panose="02010600030101010101" pitchFamily="2" charset="-122"/>
              </a:rPr>
              <a:t>、怎样在实际投资决策过程中尽早意识到自己所犯的锚定效应的偏差并予以纠正？</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9</a:t>
            </a:r>
            <a:r>
              <a:rPr lang="zh-CN" altLang="en-US" sz="2000" b="1" dirty="0">
                <a:solidFill>
                  <a:srgbClr val="FFFF00"/>
                </a:solidFill>
                <a:effectLst>
                  <a:outerShdw blurRad="38100" dist="38100" dir="2700000">
                    <a:srgbClr val="000000"/>
                  </a:outerShdw>
                </a:effectLst>
                <a:latin typeface="宋体" panose="02010600030101010101" pitchFamily="2" charset="-122"/>
              </a:rPr>
              <a:t>、如何利用投资博弈过程中市场或者对手所犯的锚定效应行为偏差错误，来为自己获取收益？</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10</a:t>
            </a:r>
            <a:r>
              <a:rPr lang="zh-CN" altLang="en-US" sz="2000" b="1" dirty="0">
                <a:solidFill>
                  <a:srgbClr val="FFFF00"/>
                </a:solidFill>
                <a:effectLst>
                  <a:outerShdw blurRad="38100" dist="38100" dir="2700000">
                    <a:srgbClr val="000000"/>
                  </a:outerShdw>
                </a:effectLst>
                <a:latin typeface="宋体" panose="02010600030101010101" pitchFamily="2" charset="-122"/>
              </a:rPr>
              <a:t>、试寻找锚定效应在当今证券投资市场上相关实证方面的研究，结合自身的学习，对其做出自己的评价。</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449538"/>
                                        </p:tgtEl>
                                        <p:attrNameLst>
                                          <p:attrName>style.visibility</p:attrName>
                                        </p:attrNameLst>
                                      </p:cBhvr>
                                      <p:to>
                                        <p:strVal val="visible"/>
                                      </p:to>
                                    </p:set>
                                    <p:anim by="(-#ppt_w*2)" calcmode="lin" valueType="num">
                                      <p:cBhvr rctx="PPT">
                                        <p:cTn id="7" dur="500" autoRev="1" fill="hold">
                                          <p:stCondLst>
                                            <p:cond delay="0"/>
                                          </p:stCondLst>
                                        </p:cTn>
                                        <p:tgtEl>
                                          <p:spTgt spid="449538"/>
                                        </p:tgtEl>
                                        <p:attrNameLst>
                                          <p:attrName>ppt_w</p:attrName>
                                        </p:attrNameLst>
                                      </p:cBhvr>
                                    </p:anim>
                                    <p:anim by="(#ppt_w*0.50)" calcmode="lin" valueType="num">
                                      <p:cBhvr>
                                        <p:cTn id="8" dur="500" decel="50000" autoRev="1" fill="hold">
                                          <p:stCondLst>
                                            <p:cond delay="0"/>
                                          </p:stCondLst>
                                        </p:cTn>
                                        <p:tgtEl>
                                          <p:spTgt spid="449538"/>
                                        </p:tgtEl>
                                        <p:attrNameLst>
                                          <p:attrName>ppt_x</p:attrName>
                                        </p:attrNameLst>
                                      </p:cBhvr>
                                    </p:anim>
                                    <p:anim from="(-#ppt_h/2)" to="(#ppt_y)" calcmode="lin" valueType="num">
                                      <p:cBhvr>
                                        <p:cTn id="9" dur="1000" fill="hold">
                                          <p:stCondLst>
                                            <p:cond delay="0"/>
                                          </p:stCondLst>
                                        </p:cTn>
                                        <p:tgtEl>
                                          <p:spTgt spid="449538"/>
                                        </p:tgtEl>
                                        <p:attrNameLst>
                                          <p:attrName>ppt_y</p:attrName>
                                        </p:attrNameLst>
                                      </p:cBhvr>
                                    </p:anim>
                                    <p:animRot by="21600000">
                                      <p:cBhvr>
                                        <p:cTn id="10" dur="1000" fill="hold">
                                          <p:stCondLst>
                                            <p:cond delay="0"/>
                                          </p:stCondLst>
                                        </p:cTn>
                                        <p:tgtEl>
                                          <p:spTgt spid="449538"/>
                                        </p:tgtEl>
                                        <p:attrNameLst>
                                          <p:attrName>r</p:attrName>
                                        </p:attrNameLst>
                                      </p:cBhvr>
                                    </p:animRot>
                                  </p:childTnLst>
                                </p:cTn>
                              </p:par>
                            </p:childTnLst>
                          </p:cTn>
                        </p:par>
                        <p:par>
                          <p:cTn id="11" fill="hold">
                            <p:stCondLst>
                              <p:cond delay="17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449539"/>
                                        </p:tgtEl>
                                        <p:attrNameLst>
                                          <p:attrName>style.visibility</p:attrName>
                                        </p:attrNameLst>
                                      </p:cBhvr>
                                      <p:to>
                                        <p:strVal val="visible"/>
                                      </p:to>
                                    </p:set>
                                    <p:anim calcmode="lin" valueType="num">
                                      <p:cBhvr>
                                        <p:cTn id="14" dur="500" fill="hold"/>
                                        <p:tgtEl>
                                          <p:spTgt spid="449539"/>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449539"/>
                                        </p:tgtEl>
                                        <p:attrNameLst>
                                          <p:attrName>ppt_y</p:attrName>
                                        </p:attrNameLst>
                                      </p:cBhvr>
                                      <p:tavLst>
                                        <p:tav tm="0">
                                          <p:val>
                                            <p:strVal val="#ppt_y"/>
                                          </p:val>
                                        </p:tav>
                                        <p:tav tm="100000">
                                          <p:val>
                                            <p:strVal val="#ppt_y"/>
                                          </p:val>
                                        </p:tav>
                                      </p:tavLst>
                                    </p:anim>
                                    <p:anim calcmode="lin" valueType="num">
                                      <p:cBhvr>
                                        <p:cTn id="16" dur="500" fill="hold"/>
                                        <p:tgtEl>
                                          <p:spTgt spid="449539"/>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449539"/>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449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38" grpId="0"/>
      <p:bldP spid="44953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2818" name="文本框 162817"/>
          <p:cNvSpPr txBox="1"/>
          <p:nvPr/>
        </p:nvSpPr>
        <p:spPr>
          <a:xfrm>
            <a:off x="898525" y="217488"/>
            <a:ext cx="7169150"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第三章 心理账户与投资行为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162819" name="文本框 162818"/>
          <p:cNvSpPr txBox="1"/>
          <p:nvPr/>
        </p:nvSpPr>
        <p:spPr>
          <a:xfrm>
            <a:off x="304800" y="1295400"/>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Verdana" panose="020B0604030504040204" pitchFamily="34" charset="0"/>
              </a:rPr>
              <a:t>本章精粹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162820" name="文本框 162819"/>
          <p:cNvSpPr txBox="1"/>
          <p:nvPr/>
        </p:nvSpPr>
        <p:spPr>
          <a:xfrm>
            <a:off x="457200" y="2106613"/>
            <a:ext cx="8153400" cy="4478337"/>
          </a:xfrm>
          <a:prstGeom prst="rect">
            <a:avLst/>
          </a:prstGeom>
          <a:noFill/>
          <a:ln w="9525">
            <a:noFill/>
          </a:ln>
        </p:spPr>
        <p:txBody>
          <a:bodyPr>
            <a:spAutoFit/>
          </a:bodyPr>
          <a:p>
            <a:pPr marL="342900" indent="-342900"/>
            <a:r>
              <a:rPr lang="en-US" altLang="zh-CN" sz="3200" b="1" dirty="0">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掌握心理账户效应的定义与内涵。</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latin typeface="宋体" panose="02010600030101010101" pitchFamily="2" charset="-122"/>
              </a:rPr>
              <a:t>了解行为生命周期理论（</a:t>
            </a:r>
            <a:r>
              <a:rPr lang="en-US" altLang="zh-CN" sz="3200" b="1">
                <a:solidFill>
                  <a:srgbClr val="FFFF00"/>
                </a:solidFill>
                <a:effectLst>
                  <a:outerShdw blurRad="38100" dist="38100" dir="2700000">
                    <a:srgbClr val="000000"/>
                  </a:outerShdw>
                </a:effectLst>
                <a:latin typeface="宋体" panose="02010600030101010101" pitchFamily="2" charset="-122"/>
              </a:rPr>
              <a:t>BLCH</a:t>
            </a:r>
            <a:r>
              <a:rPr lang="zh-CN" altLang="en-US" sz="3200" b="1" dirty="0">
                <a:solidFill>
                  <a:srgbClr val="FFFF00"/>
                </a:solidFill>
                <a:effectLst>
                  <a:outerShdw blurRad="38100" dist="38100" dir="2700000">
                    <a:srgbClr val="000000"/>
                  </a:outerShdw>
                </a:effectLst>
                <a:latin typeface="宋体" panose="02010600030101010101" pitchFamily="2" charset="-122"/>
              </a:rPr>
              <a:t>理论）的相关内容。</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latin typeface="宋体" panose="02010600030101010101" pitchFamily="2" charset="-122"/>
              </a:rPr>
              <a:t>了解“得失框架”与“享乐主义编辑假说”的相关内容。</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latin typeface="宋体" panose="02010600030101010101" pitchFamily="2" charset="-122"/>
              </a:rPr>
              <a:t>掌握</a:t>
            </a:r>
            <a:r>
              <a:rPr lang="en-US" altLang="zh-CN" sz="3200" b="1">
                <a:solidFill>
                  <a:srgbClr val="FFFF00"/>
                </a:solidFill>
                <a:effectLst>
                  <a:outerShdw blurRad="38100" dist="38100" dir="2700000">
                    <a:srgbClr val="000000"/>
                  </a:outerShdw>
                </a:effectLst>
                <a:latin typeface="宋体" panose="02010600030101010101" pitchFamily="2" charset="-122"/>
              </a:rPr>
              <a:t>S</a:t>
            </a:r>
            <a:r>
              <a:rPr lang="zh-CN" altLang="en-US" sz="3200" b="1" dirty="0">
                <a:solidFill>
                  <a:srgbClr val="FFFF00"/>
                </a:solidFill>
                <a:effectLst>
                  <a:outerShdw blurRad="38100" dist="38100" dir="2700000">
                    <a:srgbClr val="000000"/>
                  </a:outerShdw>
                </a:effectLst>
                <a:latin typeface="宋体" panose="02010600030101010101" pitchFamily="2" charset="-122"/>
              </a:rPr>
              <a:t>型价值函数的特点与涵义。</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latin typeface="宋体" panose="02010600030101010101" pitchFamily="2" charset="-122"/>
              </a:rPr>
              <a:t>掌握心理账户效应中的“分账与合账”的内涵。</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dirty="0">
                <a:solidFill>
                  <a:srgbClr val="FFFF00"/>
                </a:solidFill>
                <a:effectLst>
                  <a:outerShdw blurRad="38100" dist="38100" dir="2700000">
                    <a:srgbClr val="000000"/>
                  </a:outerShdw>
                </a:effectLst>
              </a:rPr>
              <a:t>◆</a:t>
            </a:r>
            <a:r>
              <a:rPr lang="zh-CN" altLang="en-US" sz="3200" b="1" dirty="0">
                <a:solidFill>
                  <a:srgbClr val="FFFF00"/>
                </a:solidFill>
                <a:effectLst>
                  <a:outerShdw blurRad="38100" dist="38100" dir="2700000">
                    <a:srgbClr val="000000"/>
                  </a:outerShdw>
                </a:effectLst>
                <a:latin typeface="宋体" panose="02010600030101010101" pitchFamily="2" charset="-122"/>
              </a:rPr>
              <a:t>了解行为投资组合理论（</a:t>
            </a:r>
            <a:r>
              <a:rPr lang="en-US" altLang="zh-CN" sz="3200" b="1">
                <a:solidFill>
                  <a:srgbClr val="FFFF00"/>
                </a:solidFill>
                <a:effectLst>
                  <a:outerShdw blurRad="38100" dist="38100" dir="2700000">
                    <a:srgbClr val="000000"/>
                  </a:outerShdw>
                </a:effectLst>
                <a:latin typeface="宋体" panose="02010600030101010101" pitchFamily="2" charset="-122"/>
              </a:rPr>
              <a:t>BPT</a:t>
            </a:r>
            <a:r>
              <a:rPr lang="zh-CN" altLang="en-US" sz="3200" b="1" dirty="0">
                <a:solidFill>
                  <a:srgbClr val="FFFF00"/>
                </a:solidFill>
                <a:effectLst>
                  <a:outerShdw blurRad="38100" dist="38100" dir="2700000">
                    <a:srgbClr val="000000"/>
                  </a:outerShdw>
                </a:effectLst>
                <a:latin typeface="宋体" panose="02010600030101010101" pitchFamily="2" charset="-122"/>
              </a:rPr>
              <a:t>理论）。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62818"/>
                                        </p:tgtEl>
                                        <p:attrNameLst>
                                          <p:attrName>style.visibility</p:attrName>
                                        </p:attrNameLst>
                                      </p:cBhvr>
                                      <p:to>
                                        <p:strVal val="visible"/>
                                      </p:to>
                                    </p:set>
                                    <p:anim calcmode="lin" valueType="num">
                                      <p:cBhvr>
                                        <p:cTn id="7" dur="500" fill="hold"/>
                                        <p:tgtEl>
                                          <p:spTgt spid="162818"/>
                                        </p:tgtEl>
                                        <p:attrNameLst>
                                          <p:attrName>ppt_w</p:attrName>
                                        </p:attrNameLst>
                                      </p:cBhvr>
                                      <p:tavLst>
                                        <p:tav tm="0">
                                          <p:val>
                                            <p:fltVal val="0.000000"/>
                                          </p:val>
                                        </p:tav>
                                        <p:tav tm="100000">
                                          <p:val>
                                            <p:strVal val="#ppt_w"/>
                                          </p:val>
                                        </p:tav>
                                      </p:tavLst>
                                    </p:anim>
                                    <p:anim calcmode="lin" valueType="num">
                                      <p:cBhvr>
                                        <p:cTn id="8" dur="500" fill="hold"/>
                                        <p:tgtEl>
                                          <p:spTgt spid="162818"/>
                                        </p:tgtEl>
                                        <p:attrNameLst>
                                          <p:attrName>ppt_h</p:attrName>
                                        </p:attrNameLst>
                                      </p:cBhvr>
                                      <p:tavLst>
                                        <p:tav tm="0">
                                          <p:val>
                                            <p:fltVal val="0.000000"/>
                                          </p:val>
                                        </p:tav>
                                        <p:tav tm="100000">
                                          <p:val>
                                            <p:strVal val="#ppt_h"/>
                                          </p:val>
                                        </p:tav>
                                      </p:tavLst>
                                    </p:anim>
                                    <p:anim calcmode="lin" valueType="num">
                                      <p:cBhvr>
                                        <p:cTn id="9" dur="500" fill="hold"/>
                                        <p:tgtEl>
                                          <p:spTgt spid="162818"/>
                                        </p:tgtEl>
                                        <p:attrNameLst>
                                          <p:attrName>style.rotation</p:attrName>
                                        </p:attrNameLst>
                                      </p:cBhvr>
                                      <p:tavLst>
                                        <p:tav tm="0">
                                          <p:val>
                                            <p:fltVal val="360.000000"/>
                                          </p:val>
                                        </p:tav>
                                        <p:tav tm="100000">
                                          <p:val>
                                            <p:fltVal val="0.000000"/>
                                          </p:val>
                                        </p:tav>
                                      </p:tavLst>
                                    </p:anim>
                                    <p:animEffect transition="in" filter="fade">
                                      <p:cBhvr>
                                        <p:cTn id="10" dur="500"/>
                                        <p:tgtEl>
                                          <p:spTgt spid="162818"/>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162819"/>
                                        </p:tgtEl>
                                        <p:attrNameLst>
                                          <p:attrName>style.visibility</p:attrName>
                                        </p:attrNameLst>
                                      </p:cBhvr>
                                      <p:to>
                                        <p:strVal val="visible"/>
                                      </p:to>
                                    </p:set>
                                    <p:animEffect transition="in" filter="slide(fromBottom)">
                                      <p:cBhvr>
                                        <p:cTn id="14" dur="500"/>
                                        <p:tgtEl>
                                          <p:spTgt spid="162819"/>
                                        </p:tgtEl>
                                      </p:cBhvr>
                                    </p:animEffect>
                                  </p:childTnLst>
                                </p:cTn>
                              </p:par>
                            </p:childTnLst>
                          </p:cTn>
                        </p:par>
                        <p:par>
                          <p:cTn id="15" fill="hold">
                            <p:stCondLst>
                              <p:cond delay="10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162820"/>
                                        </p:tgtEl>
                                        <p:attrNameLst>
                                          <p:attrName>style.visibility</p:attrName>
                                        </p:attrNameLst>
                                      </p:cBhvr>
                                      <p:to>
                                        <p:strVal val="visible"/>
                                      </p:to>
                                    </p:set>
                                    <p:anim calcmode="lin" valueType="num">
                                      <p:cBhvr>
                                        <p:cTn id="18" dur="500" fill="hold"/>
                                        <p:tgtEl>
                                          <p:spTgt spid="162820"/>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162820"/>
                                        </p:tgtEl>
                                        <p:attrNameLst>
                                          <p:attrName>ppt_y</p:attrName>
                                        </p:attrNameLst>
                                      </p:cBhvr>
                                      <p:tavLst>
                                        <p:tav tm="0">
                                          <p:val>
                                            <p:strVal val="#ppt_y"/>
                                          </p:val>
                                        </p:tav>
                                        <p:tav tm="100000">
                                          <p:val>
                                            <p:strVal val="#ppt_y"/>
                                          </p:val>
                                        </p:tav>
                                      </p:tavLst>
                                    </p:anim>
                                    <p:anim calcmode="lin" valueType="num">
                                      <p:cBhvr>
                                        <p:cTn id="20" dur="500" fill="hold"/>
                                        <p:tgtEl>
                                          <p:spTgt spid="162820"/>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162820"/>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162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p:bldP spid="162819" grpId="0"/>
      <p:bldP spid="16282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42" name="文本框 163841"/>
          <p:cNvSpPr txBox="1"/>
          <p:nvPr/>
        </p:nvSpPr>
        <p:spPr>
          <a:xfrm>
            <a:off x="381000" y="609600"/>
            <a:ext cx="8382000" cy="5453063"/>
          </a:xfrm>
          <a:prstGeom prst="rect">
            <a:avLst/>
          </a:prstGeom>
          <a:noFill/>
          <a:ln w="9525">
            <a:noFill/>
          </a:ln>
        </p:spPr>
        <p:txBody>
          <a:bodyPr>
            <a:spAutoFit/>
          </a:bodyPr>
          <a:p>
            <a:pPr eaLnBrk="1" hangingPunct="1"/>
            <a:r>
              <a:rPr lang="en-US" altLang="zh-CN" sz="3200" b="1" dirty="0">
                <a:effectLst>
                  <a:outerShdw blurRad="38100" dist="38100" dir="2700000">
                    <a:srgbClr val="000000"/>
                  </a:outerShdw>
                </a:effectLst>
                <a:latin typeface="宋体" panose="02010600030101010101" pitchFamily="2" charset="-122"/>
              </a:rPr>
              <a:t>    </a:t>
            </a:r>
            <a:r>
              <a:rPr lang="zh-CN" altLang="en-US" sz="3200" b="1" dirty="0">
                <a:solidFill>
                  <a:srgbClr val="FFFF00"/>
                </a:solidFill>
                <a:effectLst>
                  <a:outerShdw blurRad="38100" dist="38100" dir="2700000">
                    <a:srgbClr val="000000"/>
                  </a:outerShdw>
                </a:effectLst>
                <a:latin typeface="宋体" panose="02010600030101010101" pitchFamily="2" charset="-122"/>
              </a:rPr>
              <a:t>让我们先来做这样的一个心理小测试：今天，您所生活的城市中最好的音乐厅即将上演一场由世界著名交响乐团演奏的古典音乐会，作为一个非常喜欢交响乐的乐迷，您早就期待这一场听觉盛宴的来临，尽管票价相对比较昂贵，需要</a:t>
            </a:r>
            <a:r>
              <a:rPr lang="en-US" altLang="zh-CN" sz="3200" b="1">
                <a:solidFill>
                  <a:srgbClr val="FFFF00"/>
                </a:solidFill>
                <a:effectLst>
                  <a:outerShdw blurRad="38100" dist="38100" dir="2700000">
                    <a:srgbClr val="000000"/>
                  </a:outerShdw>
                </a:effectLst>
                <a:latin typeface="宋体" panose="02010600030101010101" pitchFamily="2" charset="-122"/>
              </a:rPr>
              <a:t>800</a:t>
            </a:r>
            <a:r>
              <a:rPr lang="zh-CN" altLang="en-US" sz="3200" b="1" dirty="0">
                <a:solidFill>
                  <a:srgbClr val="FFFF00"/>
                </a:solidFill>
                <a:effectLst>
                  <a:outerShdw blurRad="38100" dist="38100" dir="2700000">
                    <a:srgbClr val="000000"/>
                  </a:outerShdw>
                </a:effectLst>
                <a:latin typeface="宋体" panose="02010600030101010101" pitchFamily="2" charset="-122"/>
              </a:rPr>
              <a:t>元，但是您仍早早就买好了票。不幸的是，当您兴冲冲地做足一切准备，并赶到音乐厅时，却突然发现票在半路上给弄丢了。现在的您开始了激烈的思想斗争：如果还想要听音乐会，就不得不去售票点再花</a:t>
            </a:r>
            <a:r>
              <a:rPr lang="en-US" altLang="zh-CN" sz="3200" b="1">
                <a:solidFill>
                  <a:srgbClr val="FFFF00"/>
                </a:solidFill>
                <a:effectLst>
                  <a:outerShdw blurRad="38100" dist="38100" dir="2700000">
                    <a:srgbClr val="000000"/>
                  </a:outerShdw>
                </a:effectLst>
                <a:latin typeface="宋体" panose="02010600030101010101" pitchFamily="2" charset="-122"/>
              </a:rPr>
              <a:t>800</a:t>
            </a:r>
            <a:r>
              <a:rPr lang="zh-CN" altLang="en-US" sz="3200" b="1" dirty="0">
                <a:solidFill>
                  <a:srgbClr val="FFFF00"/>
                </a:solidFill>
                <a:effectLst>
                  <a:outerShdw blurRad="38100" dist="38100" dir="2700000">
                    <a:srgbClr val="000000"/>
                  </a:outerShdw>
                </a:effectLst>
                <a:latin typeface="宋体" panose="02010600030101010101" pitchFamily="2" charset="-122"/>
              </a:rPr>
              <a:t>元钱买一张票。请问：您是否会再掏一次钱呢？</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63842"/>
                                        </p:tgtEl>
                                        <p:attrNameLst>
                                          <p:attrName>style.visibility</p:attrName>
                                        </p:attrNameLst>
                                      </p:cBhvr>
                                      <p:to>
                                        <p:strVal val="visible"/>
                                      </p:to>
                                    </p:set>
                                    <p:anim calcmode="discrete" valueType="clr">
                                      <p:cBhvr override="childStyle">
                                        <p:cTn id="7" dur="80"/>
                                        <p:tgtEl>
                                          <p:spTgt spid="16384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3842"/>
                                        </p:tgtEl>
                                        <p:attrNameLst>
                                          <p:attrName>fillcolor</p:attrName>
                                        </p:attrNameLst>
                                      </p:cBhvr>
                                      <p:tavLst>
                                        <p:tav tm="0">
                                          <p:val>
                                            <p:clrVal>
                                              <a:schemeClr val="accent2"/>
                                            </p:clrVal>
                                          </p:val>
                                        </p:tav>
                                        <p:tav tm="50000">
                                          <p:val>
                                            <p:clrVal>
                                              <a:schemeClr val="hlink"/>
                                            </p:clrVal>
                                          </p:val>
                                        </p:tav>
                                      </p:tavLst>
                                    </p:anim>
                                    <p:set>
                                      <p:cBhvr>
                                        <p:cTn id="9" dur="80"/>
                                        <p:tgtEl>
                                          <p:spTgt spid="1638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4866" name="文本框 164865"/>
          <p:cNvSpPr txBox="1"/>
          <p:nvPr/>
        </p:nvSpPr>
        <p:spPr>
          <a:xfrm>
            <a:off x="533400" y="685800"/>
            <a:ext cx="8001000" cy="5216525"/>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第一节 心理账户的行为分析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一、心理账户的基本内涵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在投资行为学领域，“心理账户”（</a:t>
            </a:r>
            <a:r>
              <a:rPr lang="en-US" altLang="zh-CN" sz="2800" b="1">
                <a:solidFill>
                  <a:srgbClr val="FFFF00"/>
                </a:solidFill>
                <a:effectLst>
                  <a:outerShdw blurRad="38100" dist="38100" dir="2700000">
                    <a:srgbClr val="000000"/>
                  </a:outerShdw>
                </a:effectLst>
                <a:latin typeface="宋体" panose="02010600030101010101" pitchFamily="2" charset="-122"/>
              </a:rPr>
              <a:t>Mental Accounting</a:t>
            </a:r>
            <a:r>
              <a:rPr lang="zh-CN" altLang="en-US" sz="2800" b="1" dirty="0">
                <a:solidFill>
                  <a:srgbClr val="FFFF00"/>
                </a:solidFill>
                <a:effectLst>
                  <a:outerShdw blurRad="38100" dist="38100" dir="2700000">
                    <a:srgbClr val="000000"/>
                  </a:outerShdw>
                </a:effectLst>
                <a:latin typeface="宋体" panose="02010600030101010101" pitchFamily="2" charset="-122"/>
              </a:rPr>
              <a:t>）的概念最早是由美国芝加哥大学教授理查德</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塞勒</a:t>
            </a:r>
            <a:r>
              <a:rPr lang="en-US" altLang="zh-CN" sz="2800" b="1">
                <a:solidFill>
                  <a:srgbClr val="FFFF00"/>
                </a:solidFill>
                <a:effectLst>
                  <a:outerShdw blurRad="38100" dist="38100" dir="2700000">
                    <a:srgbClr val="000000"/>
                  </a:outerShdw>
                </a:effectLst>
                <a:latin typeface="宋体" panose="02010600030101010101" pitchFamily="2" charset="-122"/>
              </a:rPr>
              <a:t>(Richard </a:t>
            </a:r>
            <a:r>
              <a:rPr lang="en-US" altLang="zh-CN" sz="2800" b="1" err="1">
                <a:solidFill>
                  <a:srgbClr val="FFFF00"/>
                </a:solidFill>
                <a:effectLst>
                  <a:outerShdw blurRad="38100" dist="38100" dir="2700000">
                    <a:srgbClr val="000000"/>
                  </a:outerShdw>
                </a:effectLst>
                <a:latin typeface="宋体" panose="02010600030101010101" pitchFamily="2" charset="-122"/>
              </a:rPr>
              <a:t>Thaler</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在</a:t>
            </a:r>
            <a:r>
              <a:rPr lang="en-US" altLang="zh-CN" sz="2800" b="1">
                <a:solidFill>
                  <a:srgbClr val="FFFF00"/>
                </a:solidFill>
                <a:effectLst>
                  <a:outerShdw blurRad="38100" dist="38100" dir="2700000">
                    <a:srgbClr val="000000"/>
                  </a:outerShdw>
                </a:effectLst>
                <a:latin typeface="宋体" panose="02010600030101010101" pitchFamily="2" charset="-122"/>
              </a:rPr>
              <a:t>1980</a:t>
            </a:r>
            <a:r>
              <a:rPr lang="zh-CN" altLang="en-US" sz="2800" b="1" dirty="0">
                <a:solidFill>
                  <a:srgbClr val="FFFF00"/>
                </a:solidFill>
                <a:effectLst>
                  <a:outerShdw blurRad="38100" dist="38100" dir="2700000">
                    <a:srgbClr val="000000"/>
                  </a:outerShdw>
                </a:effectLst>
                <a:latin typeface="宋体" panose="02010600030101010101" pitchFamily="2" charset="-122"/>
              </a:rPr>
              <a:t>年所提出。当时他在一本名为</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经济行为与组织</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的期刊上，发表了一篇题为</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消费者选择的实证理论</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的论文，在这篇论文中，他首次将传统金融理论意义上的消费者与投资者，与现实生活中受到诸多心理因素影响的消费者与投资者的行为与决策进行了比较，并提出了一种“心理账户”效应的全新概念。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64866"/>
                                        </p:tgtEl>
                                        <p:attrNameLst>
                                          <p:attrName>style.visibility</p:attrName>
                                        </p:attrNameLst>
                                      </p:cBhvr>
                                      <p:to>
                                        <p:strVal val="visible"/>
                                      </p:to>
                                    </p:set>
                                    <p:anim calcmode="lin" valueType="num">
                                      <p:cBhvr additive="base">
                                        <p:cTn id="7" dur="500" fill="hold"/>
                                        <p:tgtEl>
                                          <p:spTgt spid="164866"/>
                                        </p:tgtEl>
                                        <p:attrNameLst>
                                          <p:attrName>ppt_x</p:attrName>
                                        </p:attrNameLst>
                                      </p:cBhvr>
                                      <p:tavLst>
                                        <p:tav tm="0">
                                          <p:val>
                                            <p:strVal val="#ppt_x"/>
                                          </p:val>
                                        </p:tav>
                                        <p:tav tm="100000">
                                          <p:val>
                                            <p:strVal val="#ppt_x"/>
                                          </p:val>
                                        </p:tav>
                                      </p:tavLst>
                                    </p:anim>
                                    <p:anim calcmode="lin" valueType="num">
                                      <p:cBhvr additive="base">
                                        <p:cTn id="8" dur="500" fill="hold"/>
                                        <p:tgtEl>
                                          <p:spTgt spid="1648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5890" name="文本框 165889"/>
          <p:cNvSpPr txBox="1"/>
          <p:nvPr/>
        </p:nvSpPr>
        <p:spPr>
          <a:xfrm>
            <a:off x="381000" y="381000"/>
            <a:ext cx="83058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二、心理账户的理论分析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谢夫林（</a:t>
            </a:r>
            <a:r>
              <a:rPr lang="en-US" altLang="zh-CN" sz="3600" b="1" err="1">
                <a:solidFill>
                  <a:srgbClr val="FFFF00"/>
                </a:solidFill>
                <a:effectLst>
                  <a:outerShdw blurRad="38100" dist="38100" dir="2700000">
                    <a:srgbClr val="000000"/>
                  </a:outerShdw>
                </a:effectLst>
                <a:latin typeface="宋体" panose="02010600030101010101" pitchFamily="2" charset="-122"/>
              </a:rPr>
              <a:t>Shefrin</a:t>
            </a:r>
            <a:r>
              <a:rPr lang="zh-CN" altLang="en-US" sz="3600" b="1" dirty="0">
                <a:solidFill>
                  <a:srgbClr val="FFFF00"/>
                </a:solidFill>
                <a:effectLst>
                  <a:outerShdw blurRad="38100" dist="38100" dir="2700000">
                    <a:srgbClr val="000000"/>
                  </a:outerShdw>
                </a:effectLst>
                <a:latin typeface="宋体" panose="02010600030101010101" pitchFamily="2" charset="-122"/>
              </a:rPr>
              <a:t>）与斯塔德曼（</a:t>
            </a:r>
            <a:r>
              <a:rPr lang="en-US" altLang="zh-CN" sz="3600" b="1" err="1">
                <a:solidFill>
                  <a:srgbClr val="FFFF00"/>
                </a:solidFill>
                <a:effectLst>
                  <a:outerShdw blurRad="38100" dist="38100" dir="2700000">
                    <a:srgbClr val="000000"/>
                  </a:outerShdw>
                </a:effectLst>
                <a:latin typeface="宋体" panose="02010600030101010101" pitchFamily="2" charset="-122"/>
              </a:rPr>
              <a:t>Statman</a:t>
            </a:r>
            <a:r>
              <a:rPr lang="zh-CN" altLang="en-US" sz="3600" b="1" dirty="0">
                <a:solidFill>
                  <a:srgbClr val="FFFF00"/>
                </a:solidFill>
                <a:effectLst>
                  <a:outerShdw blurRad="38100" dist="38100" dir="2700000">
                    <a:srgbClr val="000000"/>
                  </a:outerShdw>
                </a:effectLst>
                <a:latin typeface="宋体" panose="02010600030101010101" pitchFamily="2" charset="-122"/>
              </a:rPr>
              <a:t>）两位投资行为学家也曾解释过这个概念：人们总是根据所处理的心理账户的类型，来决定他们将要承担风险的类型。即所谓“来得容易，去得快”。此外，他们还以心理账户概念为基础，提出了一种新兴的</a:t>
            </a:r>
            <a:r>
              <a:rPr lang="en-US" altLang="zh-CN" sz="3600" b="1">
                <a:solidFill>
                  <a:srgbClr val="FFFF00"/>
                </a:solidFill>
                <a:effectLst>
                  <a:outerShdw blurRad="38100" dist="38100" dir="2700000">
                    <a:srgbClr val="000000"/>
                  </a:outerShdw>
                </a:effectLst>
                <a:latin typeface="宋体" panose="02010600030101010101" pitchFamily="2" charset="-122"/>
              </a:rPr>
              <a:t>BLCH</a:t>
            </a:r>
            <a:r>
              <a:rPr lang="zh-CN" altLang="en-US" sz="3600" b="1" dirty="0">
                <a:solidFill>
                  <a:srgbClr val="FFFF00"/>
                </a:solidFill>
                <a:effectLst>
                  <a:outerShdw blurRad="38100" dist="38100" dir="2700000">
                    <a:srgbClr val="000000"/>
                  </a:outerShdw>
                </a:effectLst>
                <a:latin typeface="宋体" panose="02010600030101010101" pitchFamily="2" charset="-122"/>
              </a:rPr>
              <a:t>理论（</a:t>
            </a:r>
            <a:r>
              <a:rPr lang="en-US" altLang="zh-CN" sz="3600" b="1">
                <a:solidFill>
                  <a:srgbClr val="FFFF00"/>
                </a:solidFill>
                <a:effectLst>
                  <a:outerShdw blurRad="38100" dist="38100" dir="2700000">
                    <a:srgbClr val="000000"/>
                  </a:outerShdw>
                </a:effectLst>
                <a:latin typeface="宋体" panose="02010600030101010101" pitchFamily="2" charset="-122"/>
              </a:rPr>
              <a:t>behavioral life cycle hypothesis</a:t>
            </a:r>
            <a:r>
              <a:rPr lang="zh-CN" altLang="en-US" sz="3600" b="1" dirty="0">
                <a:solidFill>
                  <a:srgbClr val="FFFF00"/>
                </a:solidFill>
                <a:effectLst>
                  <a:outerShdw blurRad="38100" dist="38100" dir="2700000">
                    <a:srgbClr val="000000"/>
                  </a:outerShdw>
                </a:effectLst>
                <a:latin typeface="宋体" panose="02010600030101010101" pitchFamily="2" charset="-122"/>
              </a:rPr>
              <a:t>）</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即“行为生命周期理论”（亦称之为“行为生活循环假说”）。</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65890"/>
                                        </p:tgtEl>
                                        <p:attrNameLst>
                                          <p:attrName>style.visibility</p:attrName>
                                        </p:attrNameLst>
                                      </p:cBhvr>
                                      <p:to>
                                        <p:strVal val="visible"/>
                                      </p:to>
                                    </p:set>
                                    <p:animEffect transition="in" filter="slide(fromBottom)">
                                      <p:cBhvr>
                                        <p:cTn id="7" dur="500"/>
                                        <p:tgtEl>
                                          <p:spTgt spid="165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6914" name="文本框 166913"/>
          <p:cNvSpPr txBox="1"/>
          <p:nvPr/>
        </p:nvSpPr>
        <p:spPr>
          <a:xfrm>
            <a:off x="0" y="152400"/>
            <a:ext cx="9144000"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三、心理账户的行为表现</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如上所述，决策者会把与交易相关的各种支出成本计入不同的心理账户，那么这些经济行为在人们心目中，又是如何被评估和体验的呢</a:t>
            </a:r>
            <a:r>
              <a:rPr lang="en-US" altLang="zh-CN" sz="3200" b="1">
                <a:solidFill>
                  <a:srgbClr val="FFFF00"/>
                </a:solidFill>
                <a:effectLst>
                  <a:outerShdw blurRad="38100" dist="38100" dir="2700000">
                    <a:srgbClr val="000000"/>
                  </a:outerShdw>
                </a:effectLst>
                <a:latin typeface="宋体" panose="02010600030101010101" pitchFamily="2" charset="-122"/>
              </a:rPr>
              <a:t>?</a:t>
            </a:r>
            <a:endParaRPr lang="en-US" altLang="zh-CN" sz="3200" b="1">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针对这种情况，理查德</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塞勒创造性地提出了“得失框架”这一概念（</a:t>
            </a:r>
            <a:r>
              <a:rPr lang="en-US" altLang="zh-CN" sz="3200" b="1">
                <a:solidFill>
                  <a:srgbClr val="FFFF00"/>
                </a:solidFill>
                <a:effectLst>
                  <a:outerShdw blurRad="38100" dist="38100" dir="2700000">
                    <a:srgbClr val="000000"/>
                  </a:outerShdw>
                </a:effectLst>
                <a:latin typeface="宋体" panose="02010600030101010101" pitchFamily="2" charset="-122"/>
              </a:rPr>
              <a:t>the framing of gains and losses</a:t>
            </a:r>
            <a:r>
              <a:rPr lang="zh-CN" altLang="en-US" sz="3200" b="1" dirty="0">
                <a:solidFill>
                  <a:srgbClr val="FFFF00"/>
                </a:solidFill>
                <a:effectLst>
                  <a:outerShdw blurRad="38100" dist="38100" dir="2700000">
                    <a:srgbClr val="000000"/>
                  </a:outerShdw>
                </a:effectLst>
                <a:latin typeface="宋体" panose="02010600030101010101" pitchFamily="2" charset="-122"/>
              </a:rPr>
              <a:t>），指出人们在进行各个账户的心理运算时，实际上是对每一种选择的收益与损失做出评判和估价，而在这种心理运算的过程中，普遍特点是人们并没有追求理性认知范畴中的“效用最大化”（</a:t>
            </a:r>
            <a:r>
              <a:rPr lang="en-US" altLang="zh-CN" sz="3200" b="1">
                <a:solidFill>
                  <a:srgbClr val="FFFF00"/>
                </a:solidFill>
                <a:effectLst>
                  <a:outerShdw blurRad="38100" dist="38100" dir="2700000">
                    <a:srgbClr val="000000"/>
                  </a:outerShdw>
                </a:effectLst>
                <a:latin typeface="宋体" panose="02010600030101010101" pitchFamily="2" charset="-122"/>
              </a:rPr>
              <a:t>maximized utility</a:t>
            </a:r>
            <a:r>
              <a:rPr lang="zh-CN" altLang="en-US" sz="3200" b="1" dirty="0">
                <a:solidFill>
                  <a:srgbClr val="FFFF00"/>
                </a:solidFill>
                <a:effectLst>
                  <a:outerShdw blurRad="38100" dist="38100" dir="2700000">
                    <a:srgbClr val="000000"/>
                  </a:outerShdw>
                </a:effectLst>
                <a:latin typeface="宋体" panose="02010600030101010101" pitchFamily="2" charset="-122"/>
              </a:rPr>
              <a:t>），而是追求情感层面上的“满意最大化”（</a:t>
            </a:r>
            <a:r>
              <a:rPr lang="en-US" altLang="zh-CN" sz="3200" b="1">
                <a:solidFill>
                  <a:srgbClr val="FFFF00"/>
                </a:solidFill>
                <a:effectLst>
                  <a:outerShdw blurRad="38100" dist="38100" dir="2700000">
                    <a:srgbClr val="000000"/>
                  </a:outerShdw>
                </a:effectLst>
                <a:latin typeface="宋体" panose="02010600030101010101" pitchFamily="2" charset="-122"/>
              </a:rPr>
              <a:t>maximized satisfaction</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66914"/>
                                        </p:tgtEl>
                                        <p:attrNameLst>
                                          <p:attrName>style.visibility</p:attrName>
                                        </p:attrNameLst>
                                      </p:cBhvr>
                                      <p:to>
                                        <p:strVal val="visible"/>
                                      </p:to>
                                    </p:set>
                                    <p:anim calcmode="lin" valueType="num">
                                      <p:cBhvr>
                                        <p:cTn id="7" dur="500" fill="hold"/>
                                        <p:tgtEl>
                                          <p:spTgt spid="16691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6914"/>
                                        </p:tgtEl>
                                        <p:attrNameLst>
                                          <p:attrName>ppt_y</p:attrName>
                                        </p:attrNameLst>
                                      </p:cBhvr>
                                      <p:tavLst>
                                        <p:tav tm="0">
                                          <p:val>
                                            <p:strVal val="#ppt_y"/>
                                          </p:val>
                                        </p:tav>
                                        <p:tav tm="100000">
                                          <p:val>
                                            <p:strVal val="#ppt_y"/>
                                          </p:val>
                                        </p:tav>
                                      </p:tavLst>
                                    </p:anim>
                                    <p:anim calcmode="lin" valueType="num">
                                      <p:cBhvr>
                                        <p:cTn id="9" dur="500" fill="hold"/>
                                        <p:tgtEl>
                                          <p:spTgt spid="16691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691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6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7938" name="文本框 167937"/>
          <p:cNvSpPr txBox="1"/>
          <p:nvPr/>
        </p:nvSpPr>
        <p:spPr>
          <a:xfrm>
            <a:off x="381000" y="685800"/>
            <a:ext cx="8458200" cy="5453063"/>
          </a:xfrm>
          <a:prstGeom prst="rect">
            <a:avLst/>
          </a:prstGeom>
          <a:noFill/>
          <a:ln w="9525">
            <a:noFill/>
          </a:ln>
        </p:spPr>
        <p:txBody>
          <a:bodyPr>
            <a:spAutoFit/>
          </a:bodyPr>
          <a:p>
            <a:r>
              <a:rPr lang="en-US" altLang="zh-CN" sz="3200" b="1" dirty="0">
                <a:solidFill>
                  <a:srgbClr val="FFFF00"/>
                </a:solidFill>
                <a:effectLst>
                  <a:outerShdw blurRad="38100" dist="38100" dir="2700000">
                    <a:srgbClr val="000000"/>
                  </a:outerShdw>
                </a:effectLst>
                <a:latin typeface="宋体" panose="02010600030101010101" pitchFamily="2" charset="-122"/>
              </a:rPr>
              <a:t>    </a:t>
            </a:r>
            <a:r>
              <a:rPr lang="zh-CN" altLang="en-US" sz="3200" b="1" dirty="0">
                <a:solidFill>
                  <a:srgbClr val="FFFF00"/>
                </a:solidFill>
                <a:effectLst>
                  <a:outerShdw blurRad="38100" dist="38100" dir="2700000">
                    <a:srgbClr val="000000"/>
                  </a:outerShdw>
                </a:effectLst>
                <a:latin typeface="宋体" panose="02010600030101010101" pitchFamily="2" charset="-122"/>
              </a:rPr>
              <a:t>这种强调情感的决策倾向所形成的心理运算规则被塞勒称之为“享乐主义编辑假说”（</a:t>
            </a:r>
            <a:r>
              <a:rPr lang="en-US" altLang="zh-CN" sz="3200" b="1">
                <a:solidFill>
                  <a:srgbClr val="FFFF00"/>
                </a:solidFill>
                <a:effectLst>
                  <a:outerShdw blurRad="38100" dist="38100" dir="2700000">
                    <a:srgbClr val="000000"/>
                  </a:outerShdw>
                </a:effectLst>
                <a:latin typeface="宋体" panose="02010600030101010101" pitchFamily="2" charset="-122"/>
              </a:rPr>
              <a:t>hedonic editing hypothesis</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在此基础上，卡尼曼教授则在他的前景理论中提出了经典的</a:t>
            </a:r>
            <a:r>
              <a:rPr lang="en-US" altLang="zh-CN" sz="3200" b="1">
                <a:solidFill>
                  <a:srgbClr val="FFFF00"/>
                </a:solidFill>
                <a:effectLst>
                  <a:outerShdw blurRad="38100" dist="38100" dir="2700000">
                    <a:srgbClr val="000000"/>
                  </a:outerShdw>
                </a:effectLst>
                <a:latin typeface="宋体" panose="02010600030101010101" pitchFamily="2" charset="-122"/>
              </a:rPr>
              <a:t>S</a:t>
            </a:r>
            <a:r>
              <a:rPr lang="zh-CN" altLang="en-US" sz="3200" b="1" dirty="0">
                <a:solidFill>
                  <a:srgbClr val="FFFF00"/>
                </a:solidFill>
                <a:effectLst>
                  <a:outerShdw blurRad="38100" dist="38100" dir="2700000">
                    <a:srgbClr val="000000"/>
                  </a:outerShdw>
                </a:effectLst>
                <a:latin typeface="宋体" panose="02010600030101010101" pitchFamily="2" charset="-122"/>
              </a:rPr>
              <a:t>型价值函数（</a:t>
            </a:r>
            <a:r>
              <a:rPr lang="en-US" altLang="zh-CN" sz="3200" b="1">
                <a:solidFill>
                  <a:srgbClr val="FFFF00"/>
                </a:solidFill>
                <a:effectLst>
                  <a:outerShdw blurRad="38100" dist="38100" dir="2700000">
                    <a:srgbClr val="000000"/>
                  </a:outerShdw>
                </a:effectLst>
                <a:latin typeface="宋体" panose="02010600030101010101" pitchFamily="2" charset="-122"/>
              </a:rPr>
              <a:t>value function</a:t>
            </a:r>
            <a:r>
              <a:rPr lang="zh-CN" altLang="en-US" sz="3200" b="1" dirty="0">
                <a:solidFill>
                  <a:srgbClr val="FFFF00"/>
                </a:solidFill>
                <a:effectLst>
                  <a:outerShdw blurRad="38100" dist="38100" dir="2700000">
                    <a:srgbClr val="000000"/>
                  </a:outerShdw>
                </a:effectLst>
                <a:latin typeface="宋体" panose="02010600030101010101" pitchFamily="2" charset="-122"/>
              </a:rPr>
              <a:t>），以此来更深入地探讨心理账户的价值运算规则是如何影响投资者的行为决策过程。该理论强调每个心理账户都有各自的用</a:t>
            </a:r>
            <a:r>
              <a:rPr lang="en-US" altLang="zh-CN" sz="3200" b="1">
                <a:solidFill>
                  <a:srgbClr val="FFFF00"/>
                </a:solidFill>
                <a:effectLst>
                  <a:outerShdw blurRad="38100" dist="38100" dir="2700000">
                    <a:srgbClr val="000000"/>
                  </a:outerShdw>
                </a:effectLst>
                <a:latin typeface="宋体" panose="02010600030101010101" pitchFamily="2" charset="-122"/>
              </a:rPr>
              <a:t>S</a:t>
            </a:r>
            <a:r>
              <a:rPr lang="zh-CN" altLang="en-US" sz="3200" b="1" dirty="0">
                <a:solidFill>
                  <a:srgbClr val="FFFF00"/>
                </a:solidFill>
                <a:effectLst>
                  <a:outerShdw blurRad="38100" dist="38100" dir="2700000">
                    <a:srgbClr val="000000"/>
                  </a:outerShdw>
                </a:effectLst>
                <a:latin typeface="宋体" panose="02010600030101010101" pitchFamily="2" charset="-122"/>
              </a:rPr>
              <a:t>型价值函数所描述的决策参考点（</a:t>
            </a:r>
            <a:r>
              <a:rPr lang="en-US" altLang="zh-CN" sz="3200" b="1">
                <a:solidFill>
                  <a:srgbClr val="FFFF00"/>
                </a:solidFill>
                <a:effectLst>
                  <a:outerShdw blurRad="38100" dist="38100" dir="2700000">
                    <a:srgbClr val="000000"/>
                  </a:outerShdw>
                </a:effectLst>
                <a:latin typeface="宋体" panose="02010600030101010101" pitchFamily="2" charset="-122"/>
              </a:rPr>
              <a:t>reference point</a:t>
            </a:r>
            <a:r>
              <a:rPr lang="zh-CN" altLang="en-US" sz="3200" b="1" dirty="0">
                <a:solidFill>
                  <a:srgbClr val="FFFF00"/>
                </a:solidFill>
                <a:effectLst>
                  <a:outerShdw blurRad="38100" dist="38100" dir="2700000">
                    <a:srgbClr val="000000"/>
                  </a:outerShdw>
                </a:effectLst>
                <a:latin typeface="宋体" panose="02010600030101010101" pitchFamily="2" charset="-122"/>
              </a:rPr>
              <a:t>），而该参考点才是人们根据自身所处的位置和衡量标准来判断效用大小的依据。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67938"/>
                                        </p:tgtEl>
                                        <p:attrNameLst>
                                          <p:attrName>style.visibility</p:attrName>
                                        </p:attrNameLst>
                                      </p:cBhvr>
                                      <p:to>
                                        <p:strVal val="visible"/>
                                      </p:to>
                                    </p:set>
                                    <p:anim calcmode="lin" valueType="num">
                                      <p:cBhvr>
                                        <p:cTn id="7" dur="500" fill="hold"/>
                                        <p:tgtEl>
                                          <p:spTgt spid="167938"/>
                                        </p:tgtEl>
                                        <p:attrNameLst>
                                          <p:attrName>ppt_w</p:attrName>
                                        </p:attrNameLst>
                                      </p:cBhvr>
                                      <p:tavLst>
                                        <p:tav tm="0">
                                          <p:val>
                                            <p:fltVal val="0.000000"/>
                                          </p:val>
                                        </p:tav>
                                        <p:tav tm="100000">
                                          <p:val>
                                            <p:strVal val="#ppt_w"/>
                                          </p:val>
                                        </p:tav>
                                      </p:tavLst>
                                    </p:anim>
                                    <p:anim calcmode="lin" valueType="num">
                                      <p:cBhvr>
                                        <p:cTn id="8" dur="500" fill="hold"/>
                                        <p:tgtEl>
                                          <p:spTgt spid="167938"/>
                                        </p:tgtEl>
                                        <p:attrNameLst>
                                          <p:attrName>ppt_h</p:attrName>
                                        </p:attrNameLst>
                                      </p:cBhvr>
                                      <p:tavLst>
                                        <p:tav tm="0">
                                          <p:val>
                                            <p:fltVal val="0.000000"/>
                                          </p:val>
                                        </p:tav>
                                        <p:tav tm="100000">
                                          <p:val>
                                            <p:strVal val="#ppt_h"/>
                                          </p:val>
                                        </p:tav>
                                      </p:tavLst>
                                    </p:anim>
                                    <p:anim calcmode="lin" valueType="num">
                                      <p:cBhvr>
                                        <p:cTn id="9" dur="500" fill="hold"/>
                                        <p:tgtEl>
                                          <p:spTgt spid="167938"/>
                                        </p:tgtEl>
                                        <p:attrNameLst>
                                          <p:attrName>style.rotation</p:attrName>
                                        </p:attrNameLst>
                                      </p:cBhvr>
                                      <p:tavLst>
                                        <p:tav tm="0">
                                          <p:val>
                                            <p:fltVal val="360.000000"/>
                                          </p:val>
                                        </p:tav>
                                        <p:tav tm="100000">
                                          <p:val>
                                            <p:fltVal val="0.000000"/>
                                          </p:val>
                                        </p:tav>
                                      </p:tavLst>
                                    </p:anim>
                                    <p:animEffect transition="in" filter="fade">
                                      <p:cBhvr>
                                        <p:cTn id="10" dur="500"/>
                                        <p:tgtEl>
                                          <p:spTgt spid="167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8962" name="矩形 168961"/>
          <p:cNvSpPr/>
          <p:nvPr/>
        </p:nvSpPr>
        <p:spPr>
          <a:xfrm>
            <a:off x="228600" y="228600"/>
            <a:ext cx="8610600" cy="6427788"/>
          </a:xfrm>
          <a:prstGeom prst="rect">
            <a:avLst/>
          </a:prstGeom>
          <a:noFill/>
          <a:ln w="9525">
            <a:noFill/>
          </a:ln>
        </p:spPr>
        <p:txBody>
          <a:bodyPr>
            <a:spAutoFit/>
          </a:bodyPr>
          <a:p>
            <a:pPr marL="457200" indent="-457200" algn="ctr"/>
            <a:r>
              <a:rPr lang="zh-CN" altLang="en-US" sz="3200" b="1" dirty="0">
                <a:solidFill>
                  <a:srgbClr val="FFFF00"/>
                </a:solidFill>
                <a:effectLst>
                  <a:outerShdw blurRad="38100" dist="38100" dir="2700000">
                    <a:srgbClr val="000000"/>
                  </a:outerShdw>
                </a:effectLst>
                <a:latin typeface="宋体" panose="02010600030101010101" pitchFamily="2" charset="-122"/>
              </a:rPr>
              <a:t>第二节 投资决策中的心理账户</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一、心理账户中的合账与分账</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      塞勒教授认为，对于最简单的两个事件的分析（两个以上事件的分析由此类推），如果将其看作为（</a:t>
            </a:r>
            <a:r>
              <a:rPr lang="en-US" altLang="zh-CN" sz="3200" b="1">
                <a:solidFill>
                  <a:srgbClr val="FFFF00"/>
                </a:solidFill>
                <a:effectLst>
                  <a:outerShdw blurRad="38100" dist="38100" dir="2700000">
                    <a:srgbClr val="000000"/>
                  </a:outerShdw>
                </a:effectLst>
                <a:latin typeface="宋体" panose="02010600030101010101" pitchFamily="2" charset="-122"/>
              </a:rPr>
              <a:t>X</a:t>
            </a:r>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Y</a:t>
            </a:r>
            <a:r>
              <a:rPr lang="zh-CN" altLang="en-US" sz="3200" b="1" dirty="0">
                <a:solidFill>
                  <a:srgbClr val="FFFF00"/>
                </a:solidFill>
                <a:effectLst>
                  <a:outerShdw blurRad="38100" dist="38100" dir="2700000">
                    <a:srgbClr val="000000"/>
                  </a:outerShdw>
                </a:effectLst>
                <a:latin typeface="宋体" panose="02010600030101010101" pitchFamily="2" charset="-122"/>
              </a:rPr>
              <a:t>），那么，当合并起来进行判断所产生的价值高于分开判断时的价值的话，即</a:t>
            </a:r>
            <a:r>
              <a:rPr lang="en-US" altLang="zh-CN" sz="3200" b="1">
                <a:solidFill>
                  <a:srgbClr val="FFFF00"/>
                </a:solidFill>
                <a:effectLst>
                  <a:outerShdw blurRad="38100" dist="38100" dir="2700000">
                    <a:srgbClr val="000000"/>
                  </a:outerShdw>
                </a:effectLst>
                <a:latin typeface="宋体" panose="02010600030101010101" pitchFamily="2" charset="-122"/>
              </a:rPr>
              <a:t>V(X+Y) &gt; V(X) +V(Y)</a:t>
            </a:r>
            <a:r>
              <a:rPr lang="zh-CN" altLang="en-US" sz="3200" b="1" dirty="0">
                <a:solidFill>
                  <a:srgbClr val="FFFF00"/>
                </a:solidFill>
                <a:effectLst>
                  <a:outerShdw blurRad="38100" dist="38100" dir="2700000">
                    <a:srgbClr val="000000"/>
                  </a:outerShdw>
                </a:effectLst>
                <a:latin typeface="宋体" panose="02010600030101010101" pitchFamily="2" charset="-122"/>
              </a:rPr>
              <a:t>时，人们就会合并这两件事件。如果分开判断带来的价值更高的话，即</a:t>
            </a:r>
            <a:r>
              <a:rPr lang="en-US" altLang="zh-CN" sz="3200" b="1">
                <a:solidFill>
                  <a:srgbClr val="FFFF00"/>
                </a:solidFill>
                <a:effectLst>
                  <a:outerShdw blurRad="38100" dist="38100" dir="2700000">
                    <a:srgbClr val="000000"/>
                  </a:outerShdw>
                </a:effectLst>
                <a:latin typeface="宋体" panose="02010600030101010101" pitchFamily="2" charset="-122"/>
              </a:rPr>
              <a:t>V(X+Y) &lt; V(X) +V(Y)</a:t>
            </a:r>
            <a:r>
              <a:rPr lang="zh-CN" altLang="en-US" sz="3200" b="1" dirty="0">
                <a:solidFill>
                  <a:srgbClr val="FFFF00"/>
                </a:solidFill>
                <a:effectLst>
                  <a:outerShdw blurRad="38100" dist="38100" dir="2700000">
                    <a:srgbClr val="000000"/>
                  </a:outerShdw>
                </a:effectLst>
                <a:latin typeface="宋体" panose="02010600030101010101" pitchFamily="2" charset="-122"/>
              </a:rPr>
              <a:t>时，人们就会选择将事件分开分别进行判断。正是基于这个前提，塞勒教授推导出了投资者在选择合账（</a:t>
            </a:r>
            <a:r>
              <a:rPr lang="en-US" altLang="zh-CN" sz="3200" b="1">
                <a:solidFill>
                  <a:srgbClr val="FFFF00"/>
                </a:solidFill>
                <a:effectLst>
                  <a:outerShdw blurRad="38100" dist="38100" dir="2700000">
                    <a:srgbClr val="000000"/>
                  </a:outerShdw>
                </a:effectLst>
                <a:latin typeface="宋体" panose="02010600030101010101" pitchFamily="2" charset="-122"/>
              </a:rPr>
              <a:t>integration</a:t>
            </a:r>
            <a:r>
              <a:rPr lang="zh-CN" altLang="en-US" sz="3200" b="1" dirty="0">
                <a:solidFill>
                  <a:srgbClr val="FFFF00"/>
                </a:solidFill>
                <a:effectLst>
                  <a:outerShdw blurRad="38100" dist="38100" dir="2700000">
                    <a:srgbClr val="000000"/>
                  </a:outerShdw>
                </a:effectLst>
                <a:latin typeface="宋体" panose="02010600030101010101" pitchFamily="2" charset="-122"/>
              </a:rPr>
              <a:t>）还是分账（</a:t>
            </a:r>
            <a:r>
              <a:rPr lang="en-US" altLang="zh-CN" sz="3200" b="1">
                <a:solidFill>
                  <a:srgbClr val="FFFF00"/>
                </a:solidFill>
                <a:effectLst>
                  <a:outerShdw blurRad="38100" dist="38100" dir="2700000">
                    <a:srgbClr val="000000"/>
                  </a:outerShdw>
                </a:effectLst>
                <a:latin typeface="宋体" panose="02010600030101010101" pitchFamily="2" charset="-122"/>
              </a:rPr>
              <a:t>segregation</a:t>
            </a:r>
            <a:r>
              <a:rPr lang="zh-CN" altLang="en-US" sz="3200" b="1" dirty="0">
                <a:solidFill>
                  <a:srgbClr val="FFFF00"/>
                </a:solidFill>
                <a:effectLst>
                  <a:outerShdw blurRad="38100" dist="38100" dir="2700000">
                    <a:srgbClr val="000000"/>
                  </a:outerShdw>
                </a:effectLst>
                <a:latin typeface="宋体" panose="02010600030101010101" pitchFamily="2" charset="-122"/>
              </a:rPr>
              <a:t>）时的心理账户规律。</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68962"/>
                                        </p:tgtEl>
                                        <p:attrNameLst>
                                          <p:attrName>style.visibility</p:attrName>
                                        </p:attrNameLst>
                                      </p:cBhvr>
                                      <p:to>
                                        <p:strVal val="visible"/>
                                      </p:to>
                                    </p:set>
                                    <p:anim calcmode="lin" valueType="num">
                                      <p:cBhvr>
                                        <p:cTn id="7" dur="500" fill="hold"/>
                                        <p:tgtEl>
                                          <p:spTgt spid="16896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8962"/>
                                        </p:tgtEl>
                                        <p:attrNameLst>
                                          <p:attrName>ppt_y</p:attrName>
                                        </p:attrNameLst>
                                      </p:cBhvr>
                                      <p:tavLst>
                                        <p:tav tm="0">
                                          <p:val>
                                            <p:strVal val="#ppt_y"/>
                                          </p:val>
                                        </p:tav>
                                        <p:tav tm="100000">
                                          <p:val>
                                            <p:strVal val="#ppt_y"/>
                                          </p:val>
                                        </p:tav>
                                      </p:tavLst>
                                    </p:anim>
                                    <p:anim calcmode="lin" valueType="num">
                                      <p:cBhvr>
                                        <p:cTn id="9" dur="500" fill="hold"/>
                                        <p:tgtEl>
                                          <p:spTgt spid="16896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896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8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6162" name="文本框 476161"/>
          <p:cNvSpPr txBox="1"/>
          <p:nvPr/>
        </p:nvSpPr>
        <p:spPr>
          <a:xfrm>
            <a:off x="381000" y="304800"/>
            <a:ext cx="83820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具体可以分为以下四部分内容：</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、两件盈利的事件应该要分账。</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、两份损失最好能进行合账处理。</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3</a:t>
            </a:r>
            <a:r>
              <a:rPr lang="zh-CN" altLang="en-US" sz="3600" b="1" dirty="0">
                <a:solidFill>
                  <a:srgbClr val="FFFF00"/>
                </a:solidFill>
                <a:effectLst>
                  <a:outerShdw blurRad="38100" dist="38100" dir="2700000">
                    <a:srgbClr val="000000"/>
                  </a:outerShdw>
                </a:effectLst>
                <a:latin typeface="宋体" panose="02010600030101010101" pitchFamily="2" charset="-122"/>
              </a:rPr>
              <a:t>、大赢小输最好能合账处理。 </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en-US" altLang="zh-CN" sz="3600" b="1">
                <a:solidFill>
                  <a:srgbClr val="FFFF00"/>
                </a:solidFill>
                <a:effectLst>
                  <a:outerShdw blurRad="38100" dist="38100" dir="2700000">
                    <a:srgbClr val="000000"/>
                  </a:outerShdw>
                </a:effectLst>
                <a:latin typeface="宋体" panose="02010600030101010101" pitchFamily="2" charset="-122"/>
              </a:rPr>
              <a:t>4</a:t>
            </a:r>
            <a:r>
              <a:rPr lang="zh-CN" altLang="en-US" sz="3600" b="1" dirty="0">
                <a:solidFill>
                  <a:srgbClr val="FFFF00"/>
                </a:solidFill>
                <a:effectLst>
                  <a:outerShdw blurRad="38100" dist="38100" dir="2700000">
                    <a:srgbClr val="000000"/>
                  </a:outerShdw>
                </a:effectLst>
                <a:latin typeface="宋体" panose="02010600030101010101" pitchFamily="2" charset="-122"/>
              </a:rPr>
              <a:t>、小赢大输则需要具体地加以分析。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总之，塞勒教授把以上四条规则高度概括为：分离收益；整合损失；把小损失与大收益整合在一起，把小收益从大损失中分离出来。这种心理账户的运算规则，对于理解和解释现实经济决策行为，有着重要的指导意义。</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76162"/>
                                        </p:tgtEl>
                                        <p:attrNameLst>
                                          <p:attrName>style.visibility</p:attrName>
                                        </p:attrNameLst>
                                      </p:cBhvr>
                                      <p:to>
                                        <p:strVal val="visible"/>
                                      </p:to>
                                    </p:set>
                                    <p:anim calcmode="lin" valueType="num">
                                      <p:cBhvr>
                                        <p:cTn id="7" dur="500" fill="hold"/>
                                        <p:tgtEl>
                                          <p:spTgt spid="476162"/>
                                        </p:tgtEl>
                                        <p:attrNameLst>
                                          <p:attrName>ppt_w</p:attrName>
                                        </p:attrNameLst>
                                      </p:cBhvr>
                                      <p:tavLst>
                                        <p:tav tm="0">
                                          <p:val>
                                            <p:fltVal val="0.000000"/>
                                          </p:val>
                                        </p:tav>
                                        <p:tav tm="100000">
                                          <p:val>
                                            <p:strVal val="#ppt_w"/>
                                          </p:val>
                                        </p:tav>
                                      </p:tavLst>
                                    </p:anim>
                                    <p:anim calcmode="lin" valueType="num">
                                      <p:cBhvr>
                                        <p:cTn id="8" dur="500" fill="hold"/>
                                        <p:tgtEl>
                                          <p:spTgt spid="476162"/>
                                        </p:tgtEl>
                                        <p:attrNameLst>
                                          <p:attrName>ppt_h</p:attrName>
                                        </p:attrNameLst>
                                      </p:cBhvr>
                                      <p:tavLst>
                                        <p:tav tm="0">
                                          <p:val>
                                            <p:fltVal val="0.000000"/>
                                          </p:val>
                                        </p:tav>
                                        <p:tav tm="100000">
                                          <p:val>
                                            <p:strVal val="#ppt_h"/>
                                          </p:val>
                                        </p:tav>
                                      </p:tavLst>
                                    </p:anim>
                                    <p:anim calcmode="lin" valueType="num">
                                      <p:cBhvr>
                                        <p:cTn id="9" dur="500" fill="hold"/>
                                        <p:tgtEl>
                                          <p:spTgt spid="476162"/>
                                        </p:tgtEl>
                                        <p:attrNameLst>
                                          <p:attrName>style.rotation</p:attrName>
                                        </p:attrNameLst>
                                      </p:cBhvr>
                                      <p:tavLst>
                                        <p:tav tm="0">
                                          <p:val>
                                            <p:fltVal val="360.000000"/>
                                          </p:val>
                                        </p:tav>
                                        <p:tav tm="100000">
                                          <p:val>
                                            <p:fltVal val="0.000000"/>
                                          </p:val>
                                        </p:tav>
                                      </p:tavLst>
                                    </p:anim>
                                    <p:animEffect transition="in" filter="fade">
                                      <p:cBhvr>
                                        <p:cTn id="10" dur="500"/>
                                        <p:tgtEl>
                                          <p:spTgt spid="476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7186" name="文本框 477185"/>
          <p:cNvSpPr txBox="1"/>
          <p:nvPr/>
        </p:nvSpPr>
        <p:spPr>
          <a:xfrm>
            <a:off x="381000" y="533400"/>
            <a:ext cx="8382000" cy="5453063"/>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二、心理账户对收入来源与消费倾向的分析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无论是在消费还是投资领域，财富的获取方式决定了人们对财富增加值的消费倾向。</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我们从以下三个方面来详述普通人对于不同收入设置心理账户的情况：</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、人们习惯于根据收入的来源和时间段来分置不同账户</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、人们会因为收入来源的差异而导致消费倾向与风险偏好的不同</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、人们还会对于数量不同的资金进行不同方式的消费选择</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77186"/>
                                        </p:tgtEl>
                                        <p:attrNameLst>
                                          <p:attrName>style.visibility</p:attrName>
                                        </p:attrNameLst>
                                      </p:cBhvr>
                                      <p:to>
                                        <p:strVal val="visible"/>
                                      </p:to>
                                    </p:set>
                                    <p:anim calcmode="lin" valueType="num">
                                      <p:cBhvr>
                                        <p:cTn id="7" dur="500" fill="hold"/>
                                        <p:tgtEl>
                                          <p:spTgt spid="477186"/>
                                        </p:tgtEl>
                                        <p:attrNameLst>
                                          <p:attrName>ppt_w</p:attrName>
                                        </p:attrNameLst>
                                      </p:cBhvr>
                                      <p:tavLst>
                                        <p:tav tm="0">
                                          <p:val>
                                            <p:fltVal val="0.000000"/>
                                          </p:val>
                                        </p:tav>
                                        <p:tav tm="100000">
                                          <p:val>
                                            <p:strVal val="#ppt_w"/>
                                          </p:val>
                                        </p:tav>
                                      </p:tavLst>
                                    </p:anim>
                                    <p:anim calcmode="lin" valueType="num">
                                      <p:cBhvr>
                                        <p:cTn id="8" dur="500" fill="hold"/>
                                        <p:tgtEl>
                                          <p:spTgt spid="477186"/>
                                        </p:tgtEl>
                                        <p:attrNameLst>
                                          <p:attrName>ppt_h</p:attrName>
                                        </p:attrNameLst>
                                      </p:cBhvr>
                                      <p:tavLst>
                                        <p:tav tm="0">
                                          <p:val>
                                            <p:fltVal val="0.000000"/>
                                          </p:val>
                                        </p:tav>
                                        <p:tav tm="100000">
                                          <p:val>
                                            <p:strVal val="#ppt_h"/>
                                          </p:val>
                                        </p:tav>
                                      </p:tavLst>
                                    </p:anim>
                                    <p:anim calcmode="lin" valueType="num">
                                      <p:cBhvr>
                                        <p:cTn id="9" dur="500" fill="hold"/>
                                        <p:tgtEl>
                                          <p:spTgt spid="477186"/>
                                        </p:tgtEl>
                                        <p:attrNameLst>
                                          <p:attrName>style.rotation</p:attrName>
                                        </p:attrNameLst>
                                      </p:cBhvr>
                                      <p:tavLst>
                                        <p:tav tm="0">
                                          <p:val>
                                            <p:fltVal val="360.000000"/>
                                          </p:val>
                                        </p:tav>
                                        <p:tav tm="100000">
                                          <p:val>
                                            <p:fltVal val="0.000000"/>
                                          </p:val>
                                        </p:tav>
                                      </p:tavLst>
                                    </p:anim>
                                    <p:animEffect transition="in" filter="fade">
                                      <p:cBhvr>
                                        <p:cTn id="10" dur="500"/>
                                        <p:tgtEl>
                                          <p:spTgt spid="477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6" name="文本框 8195"/>
          <p:cNvSpPr txBox="1"/>
          <p:nvPr/>
        </p:nvSpPr>
        <p:spPr>
          <a:xfrm>
            <a:off x="533400" y="533400"/>
            <a:ext cx="8077200" cy="5216525"/>
          </a:xfrm>
          <a:prstGeom prst="rect">
            <a:avLst/>
          </a:prstGeom>
          <a:noFill/>
          <a:ln w="9525">
            <a:noFill/>
          </a:ln>
        </p:spPr>
        <p:txBody>
          <a:bodyPr>
            <a:spAutoFit/>
          </a:bodyPr>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二、有效市场假说的质疑</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（一）有效市场假说的内涵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    有效市场假说认为，市场信息对于每一个投资者都是均等的，证券市场的竞争将驱使证券价格充分及时地反映所有相关信息。因此，投资者只能赚取风险调整后的平均市场收益率，而不可能持续获得超额利润。有效市场指的就是这种市场能够充分及时地反映所有相关信息，证券市场价格代表着其真实价值的情形。按照这一假说，如果投资者所接受的市场信息具有随机性，股票价格就会呈现出随机性，而这正是导致股票的市场价格背离其基本价值的主要原因</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8198" name="文本框 8197"/>
          <p:cNvSpPr txBox="1"/>
          <p:nvPr/>
        </p:nvSpPr>
        <p:spPr>
          <a:xfrm>
            <a:off x="152400" y="4191000"/>
            <a:ext cx="184150" cy="641350"/>
          </a:xfrm>
          <a:prstGeom prst="rect">
            <a:avLst/>
          </a:prstGeom>
          <a:noFill/>
          <a:ln w="9525">
            <a:noFill/>
          </a:ln>
        </p:spPr>
        <p:txBody>
          <a:bodyPr wrap="none" anchor="t" anchorCtr="0">
            <a:spAutoFit/>
          </a:bodyPr>
          <a:p>
            <a:pPr eaLnBrk="1" hangingPunct="1"/>
            <a:endParaRPr sz="3600" b="1" dirty="0">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8196"/>
                                        </p:tgtEl>
                                        <p:attrNameLst>
                                          <p:attrName>style.visibility</p:attrName>
                                        </p:attrNameLst>
                                      </p:cBhvr>
                                      <p:to>
                                        <p:strVal val="visible"/>
                                      </p:to>
                                    </p:set>
                                    <p:anim from="(-#ppt_w/2)" to="(#ppt_x)" calcmode="lin" valueType="num">
                                      <p:cBhvr>
                                        <p:cTn id="7" dur="600" fill="hold">
                                          <p:stCondLst>
                                            <p:cond delay="0"/>
                                          </p:stCondLst>
                                        </p:cTn>
                                        <p:tgtEl>
                                          <p:spTgt spid="8196"/>
                                        </p:tgtEl>
                                        <p:attrNameLst>
                                          <p:attrName>ppt_x</p:attrName>
                                        </p:attrNameLst>
                                      </p:cBhvr>
                                    </p:anim>
                                    <p:anim from="0" to="-1.0" calcmode="lin" valueType="num">
                                      <p:cBhvr>
                                        <p:cTn id="8" dur="200" decel="50000" autoRev="1" fill="hold">
                                          <p:stCondLst>
                                            <p:cond delay="600"/>
                                          </p:stCondLst>
                                        </p:cTn>
                                        <p:tgtEl>
                                          <p:spTgt spid="8196"/>
                                        </p:tgtEl>
                                        <p:attrNameLst>
                                          <p:attrName>xshear</p:attrName>
                                        </p:attrNameLst>
                                      </p:cBhvr>
                                    </p:anim>
                                    <p:animScale>
                                      <p:cBhvr>
                                        <p:cTn id="9" dur="200" decel="100000" autoRev="1" fill="hold">
                                          <p:stCondLst>
                                            <p:cond delay="600"/>
                                          </p:stCondLst>
                                        </p:cTn>
                                        <p:tgtEl>
                                          <p:spTgt spid="8196"/>
                                        </p:tgtEl>
                                      </p:cBhvr>
                                      <p:from x="100000" y="100000"/>
                                      <p:to x="80000" y="100000"/>
                                    </p:animScale>
                                    <p:anim by="(#ppt_h/3+#ppt_w*0.1)" calcmode="lin" valueType="num">
                                      <p:cBhvr additive="sum">
                                        <p:cTn id="10" dur="200" decel="100000" autoRev="1" fill="hold">
                                          <p:stCondLst>
                                            <p:cond delay="600"/>
                                          </p:stCondLst>
                                        </p:cTn>
                                        <p:tgtEl>
                                          <p:spTgt spid="819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8210" name="文本框 478209"/>
          <p:cNvSpPr txBox="1"/>
          <p:nvPr/>
        </p:nvSpPr>
        <p:spPr>
          <a:xfrm>
            <a:off x="0" y="0"/>
            <a:ext cx="9144000" cy="6915150"/>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三、心理账户在投资领域的应用</a:t>
            </a:r>
            <a:r>
              <a:rPr lang="en-US" altLang="zh-CN" sz="3200" b="1">
                <a:solidFill>
                  <a:srgbClr val="FFFF00"/>
                </a:solidFill>
                <a:effectLst>
                  <a:outerShdw blurRad="38100" dist="38100" dir="2700000">
                    <a:srgbClr val="000000"/>
                  </a:outerShdw>
                </a:effectLst>
                <a:latin typeface="宋体" panose="02010600030101010101" pitchFamily="2" charset="-122"/>
              </a:rPr>
              <a:t>——BPT</a:t>
            </a:r>
            <a:r>
              <a:rPr lang="zh-CN" altLang="en-US" sz="3200" b="1" dirty="0">
                <a:solidFill>
                  <a:srgbClr val="FFFF00"/>
                </a:solidFill>
                <a:effectLst>
                  <a:outerShdw blurRad="38100" dist="38100" dir="2700000">
                    <a:srgbClr val="000000"/>
                  </a:outerShdw>
                </a:effectLst>
                <a:latin typeface="宋体" panose="02010600030101010101" pitchFamily="2" charset="-122"/>
              </a:rPr>
              <a:t>理论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谢夫林（</a:t>
            </a:r>
            <a:r>
              <a:rPr lang="en-US" altLang="zh-CN" sz="3200" b="1" err="1">
                <a:solidFill>
                  <a:srgbClr val="FFFF00"/>
                </a:solidFill>
                <a:effectLst>
                  <a:outerShdw blurRad="38100" dist="38100" dir="2700000">
                    <a:srgbClr val="000000"/>
                  </a:outerShdw>
                </a:effectLst>
                <a:latin typeface="宋体" panose="02010600030101010101" pitchFamily="2" charset="-122"/>
              </a:rPr>
              <a:t>Shefrin</a:t>
            </a:r>
            <a:r>
              <a:rPr lang="zh-CN" altLang="en-US" sz="3200" b="1" dirty="0">
                <a:solidFill>
                  <a:srgbClr val="FFFF00"/>
                </a:solidFill>
                <a:effectLst>
                  <a:outerShdw blurRad="38100" dist="38100" dir="2700000">
                    <a:srgbClr val="000000"/>
                  </a:outerShdw>
                </a:effectLst>
                <a:latin typeface="宋体" panose="02010600030101010101" pitchFamily="2" charset="-122"/>
              </a:rPr>
              <a:t>）与斯塔德曼（</a:t>
            </a:r>
            <a:r>
              <a:rPr lang="en-US" altLang="zh-CN" sz="3200" b="1" err="1">
                <a:solidFill>
                  <a:srgbClr val="FFFF00"/>
                </a:solidFill>
                <a:effectLst>
                  <a:outerShdw blurRad="38100" dist="38100" dir="2700000">
                    <a:srgbClr val="000000"/>
                  </a:outerShdw>
                </a:effectLst>
                <a:latin typeface="宋体" panose="02010600030101010101" pitchFamily="2" charset="-122"/>
              </a:rPr>
              <a:t>Statman</a:t>
            </a:r>
            <a:r>
              <a:rPr lang="zh-CN" altLang="en-US" sz="3200" b="1" dirty="0">
                <a:solidFill>
                  <a:srgbClr val="FFFF00"/>
                </a:solidFill>
                <a:effectLst>
                  <a:outerShdw blurRad="38100" dist="38100" dir="2700000">
                    <a:srgbClr val="000000"/>
                  </a:outerShdw>
                </a:effectLst>
                <a:latin typeface="宋体" panose="02010600030101010101" pitchFamily="2" charset="-122"/>
              </a:rPr>
              <a:t>）两位教授经共同研究后提出了基于心理账户效应的行为投资组合理论</a:t>
            </a:r>
            <a:r>
              <a:rPr lang="en-US" altLang="zh-CN" sz="3200" b="1">
                <a:solidFill>
                  <a:srgbClr val="FFFF00"/>
                </a:solidFill>
                <a:effectLst>
                  <a:outerShdw blurRad="38100" dist="38100" dir="2700000">
                    <a:srgbClr val="000000"/>
                  </a:outerShdw>
                </a:effectLst>
                <a:latin typeface="宋体" panose="02010600030101010101" pitchFamily="2" charset="-122"/>
              </a:rPr>
              <a:t>BPT</a:t>
            </a:r>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Behavioral Portfolio Theory</a:t>
            </a:r>
            <a:r>
              <a:rPr lang="zh-CN" altLang="en-US" sz="3200" b="1" dirty="0">
                <a:solidFill>
                  <a:srgbClr val="FFFF00"/>
                </a:solidFill>
                <a:effectLst>
                  <a:outerShdw blurRad="38100" dist="38100" dir="2700000">
                    <a:srgbClr val="000000"/>
                  </a:outerShdw>
                </a:effectLst>
                <a:latin typeface="宋体" panose="02010600030101010101" pitchFamily="2" charset="-122"/>
              </a:rPr>
              <a:t>），这是一个心理账户效应在金融投资决策领域最为广泛应用的理论。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简单来说，该理论认为：现实中的投资者所建立的投资组合，是基于对不同资产的风险程度认识以及投资者个人的目的，从而形成的一种金字塔式的行为投资组合。</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在“塔”中，人们普遍将各层的资产都与特定的目标和风险态度相联系，而往往会忽略各层之间的相关性。我们通过与相关传统理论的比较来解释一下</a:t>
            </a:r>
            <a:r>
              <a:rPr lang="en-US" altLang="zh-CN" sz="3200" b="1">
                <a:solidFill>
                  <a:srgbClr val="FFFF00"/>
                </a:solidFill>
                <a:effectLst>
                  <a:outerShdw blurRad="38100" dist="38100" dir="2700000">
                    <a:srgbClr val="000000"/>
                  </a:outerShdw>
                </a:effectLst>
                <a:latin typeface="宋体" panose="02010600030101010101" pitchFamily="2" charset="-122"/>
              </a:rPr>
              <a:t>BPT</a:t>
            </a:r>
            <a:r>
              <a:rPr lang="zh-CN" altLang="en-US" sz="3200" b="1" dirty="0">
                <a:solidFill>
                  <a:srgbClr val="FFFF00"/>
                </a:solidFill>
                <a:effectLst>
                  <a:outerShdw blurRad="38100" dist="38100" dir="2700000">
                    <a:srgbClr val="000000"/>
                  </a:outerShdw>
                </a:effectLst>
                <a:latin typeface="宋体" panose="02010600030101010101" pitchFamily="2" charset="-122"/>
              </a:rPr>
              <a:t>理论。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78210"/>
                                        </p:tgtEl>
                                        <p:attrNameLst>
                                          <p:attrName>style.visibility</p:attrName>
                                        </p:attrNameLst>
                                      </p:cBhvr>
                                      <p:to>
                                        <p:strVal val="visible"/>
                                      </p:to>
                                    </p:set>
                                    <p:anim calcmode="lin" valueType="num">
                                      <p:cBhvr>
                                        <p:cTn id="7" dur="500" fill="hold"/>
                                        <p:tgtEl>
                                          <p:spTgt spid="478210"/>
                                        </p:tgtEl>
                                        <p:attrNameLst>
                                          <p:attrName>ppt_w</p:attrName>
                                        </p:attrNameLst>
                                      </p:cBhvr>
                                      <p:tavLst>
                                        <p:tav tm="0">
                                          <p:val>
                                            <p:fltVal val="0.000000"/>
                                          </p:val>
                                        </p:tav>
                                        <p:tav tm="100000">
                                          <p:val>
                                            <p:strVal val="#ppt_w"/>
                                          </p:val>
                                        </p:tav>
                                      </p:tavLst>
                                    </p:anim>
                                    <p:anim calcmode="lin" valueType="num">
                                      <p:cBhvr>
                                        <p:cTn id="8" dur="500" fill="hold"/>
                                        <p:tgtEl>
                                          <p:spTgt spid="478210"/>
                                        </p:tgtEl>
                                        <p:attrNameLst>
                                          <p:attrName>ppt_h</p:attrName>
                                        </p:attrNameLst>
                                      </p:cBhvr>
                                      <p:tavLst>
                                        <p:tav tm="0">
                                          <p:val>
                                            <p:fltVal val="0.000000"/>
                                          </p:val>
                                        </p:tav>
                                        <p:tav tm="100000">
                                          <p:val>
                                            <p:strVal val="#ppt_h"/>
                                          </p:val>
                                        </p:tav>
                                      </p:tavLst>
                                    </p:anim>
                                    <p:anim calcmode="lin" valueType="num">
                                      <p:cBhvr>
                                        <p:cTn id="9" dur="500" fill="hold"/>
                                        <p:tgtEl>
                                          <p:spTgt spid="478210"/>
                                        </p:tgtEl>
                                        <p:attrNameLst>
                                          <p:attrName>style.rotation</p:attrName>
                                        </p:attrNameLst>
                                      </p:cBhvr>
                                      <p:tavLst>
                                        <p:tav tm="0">
                                          <p:val>
                                            <p:fltVal val="360.000000"/>
                                          </p:val>
                                        </p:tav>
                                        <p:tav tm="100000">
                                          <p:val>
                                            <p:fltVal val="0.000000"/>
                                          </p:val>
                                        </p:tav>
                                      </p:tavLst>
                                    </p:anim>
                                    <p:animEffect transition="in" filter="fade">
                                      <p:cBhvr>
                                        <p:cTn id="10" dur="500"/>
                                        <p:tgtEl>
                                          <p:spTgt spid="478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9234" name="文本框 479233"/>
          <p:cNvSpPr txBox="1"/>
          <p:nvPr/>
        </p:nvSpPr>
        <p:spPr>
          <a:xfrm>
            <a:off x="381000" y="304800"/>
            <a:ext cx="8382000" cy="6121400"/>
          </a:xfrm>
          <a:prstGeom prst="rect">
            <a:avLst/>
          </a:prstGeom>
          <a:noFill/>
          <a:ln w="9525">
            <a:noFill/>
          </a:ln>
        </p:spPr>
        <p:txBody>
          <a:bodyPr>
            <a:spAutoFit/>
          </a:bodyPr>
          <a:p>
            <a:r>
              <a:rPr lang="zh-CN" altLang="en-US" sz="4400" b="1" dirty="0">
                <a:solidFill>
                  <a:srgbClr val="FFFF00"/>
                </a:solidFill>
                <a:effectLst>
                  <a:outerShdw blurRad="38100" dist="38100" dir="2700000">
                    <a:srgbClr val="000000"/>
                  </a:outerShdw>
                </a:effectLst>
                <a:latin typeface="宋体" panose="02010600030101010101" pitchFamily="2" charset="-122"/>
              </a:rPr>
              <a:t>四、心理账户在消费领域与证券市场中的体现</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a:p>
            <a:r>
              <a:rPr lang="zh-CN" altLang="en-US" sz="4400" b="1" dirty="0">
                <a:solidFill>
                  <a:srgbClr val="FFFF00"/>
                </a:solidFill>
                <a:effectLst>
                  <a:outerShdw blurRad="38100" dist="38100" dir="2700000">
                    <a:srgbClr val="000000"/>
                  </a:outerShdw>
                </a:effectLst>
                <a:latin typeface="宋体" panose="02010600030101010101" pitchFamily="2" charset="-122"/>
              </a:rPr>
              <a:t>    到目前为止，投资行为学家们关于享乐编辑假说以及</a:t>
            </a:r>
            <a:r>
              <a:rPr lang="en-US" altLang="zh-CN" sz="4400" b="1">
                <a:solidFill>
                  <a:srgbClr val="FFFF00"/>
                </a:solidFill>
                <a:effectLst>
                  <a:outerShdw blurRad="38100" dist="38100" dir="2700000">
                    <a:srgbClr val="000000"/>
                  </a:outerShdw>
                </a:effectLst>
                <a:latin typeface="宋体" panose="02010600030101010101" pitchFamily="2" charset="-122"/>
              </a:rPr>
              <a:t>S</a:t>
            </a:r>
            <a:r>
              <a:rPr lang="zh-CN" altLang="en-US" sz="4400" b="1" dirty="0">
                <a:solidFill>
                  <a:srgbClr val="FFFF00"/>
                </a:solidFill>
                <a:effectLst>
                  <a:outerShdw blurRad="38100" dist="38100" dir="2700000">
                    <a:srgbClr val="000000"/>
                  </a:outerShdw>
                </a:effectLst>
                <a:latin typeface="宋体" panose="02010600030101010101" pitchFamily="2" charset="-122"/>
              </a:rPr>
              <a:t>型收益曲线理论的一些检验结果，基本都验证并支持了基本的心理账户效应的内在规律，也同时在当今不同类型的金融市场中不断地得到证实和体现。</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79234"/>
                                        </p:tgtEl>
                                        <p:attrNameLst>
                                          <p:attrName>style.visibility</p:attrName>
                                        </p:attrNameLst>
                                      </p:cBhvr>
                                      <p:to>
                                        <p:strVal val="visible"/>
                                      </p:to>
                                    </p:set>
                                    <p:anim calcmode="lin" valueType="num">
                                      <p:cBhvr>
                                        <p:cTn id="7" dur="500" fill="hold"/>
                                        <p:tgtEl>
                                          <p:spTgt spid="479234"/>
                                        </p:tgtEl>
                                        <p:attrNameLst>
                                          <p:attrName>ppt_w</p:attrName>
                                        </p:attrNameLst>
                                      </p:cBhvr>
                                      <p:tavLst>
                                        <p:tav tm="0">
                                          <p:val>
                                            <p:fltVal val="0.000000"/>
                                          </p:val>
                                        </p:tav>
                                        <p:tav tm="100000">
                                          <p:val>
                                            <p:strVal val="#ppt_w"/>
                                          </p:val>
                                        </p:tav>
                                      </p:tavLst>
                                    </p:anim>
                                    <p:anim calcmode="lin" valueType="num">
                                      <p:cBhvr>
                                        <p:cTn id="8" dur="500" fill="hold"/>
                                        <p:tgtEl>
                                          <p:spTgt spid="479234"/>
                                        </p:tgtEl>
                                        <p:attrNameLst>
                                          <p:attrName>ppt_h</p:attrName>
                                        </p:attrNameLst>
                                      </p:cBhvr>
                                      <p:tavLst>
                                        <p:tav tm="0">
                                          <p:val>
                                            <p:fltVal val="0.000000"/>
                                          </p:val>
                                        </p:tav>
                                        <p:tav tm="100000">
                                          <p:val>
                                            <p:strVal val="#ppt_h"/>
                                          </p:val>
                                        </p:tav>
                                      </p:tavLst>
                                    </p:anim>
                                    <p:anim calcmode="lin" valueType="num">
                                      <p:cBhvr>
                                        <p:cTn id="9" dur="500" fill="hold"/>
                                        <p:tgtEl>
                                          <p:spTgt spid="479234"/>
                                        </p:tgtEl>
                                        <p:attrNameLst>
                                          <p:attrName>style.rotation</p:attrName>
                                        </p:attrNameLst>
                                      </p:cBhvr>
                                      <p:tavLst>
                                        <p:tav tm="0">
                                          <p:val>
                                            <p:fltVal val="360.000000"/>
                                          </p:val>
                                        </p:tav>
                                        <p:tav tm="100000">
                                          <p:val>
                                            <p:fltVal val="0.000000"/>
                                          </p:val>
                                        </p:tav>
                                      </p:tavLst>
                                    </p:anim>
                                    <p:animEffect transition="in" filter="fade">
                                      <p:cBhvr>
                                        <p:cTn id="10" dur="500"/>
                                        <p:tgtEl>
                                          <p:spTgt spid="479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923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0258" name="文本框 480257"/>
          <p:cNvSpPr txBox="1"/>
          <p:nvPr/>
        </p:nvSpPr>
        <p:spPr>
          <a:xfrm>
            <a:off x="381000" y="152400"/>
            <a:ext cx="8382000" cy="6497638"/>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一、心理账户与税收政策</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通过上面的讲述，我们已经清楚认识到，人们会把辛苦赚来的钱、靠运气赢来的钱或者意外获得的钱，分门别类地放入不同的心理账户中，并会造成消费倾向与风险偏好的差异。投资行为学这一新兴理论研究的发展，已经能够对包括政府在内的各类机构与个人的决策产生重大的影响。我们现就心理账户效应与政府税收政策之间的关系做一个深入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政府为了达到刺激消费的目的，其采取“迂回给钱”的方式相比“直接减免”的方式会更加有效。如果财税政策的制定者们不清楚这个道理的话，就有可能虽然减少了自身的财政收入，却没能达到刺激消费、拉动内需的预期目标。</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80258"/>
                                        </p:tgtEl>
                                        <p:attrNameLst>
                                          <p:attrName>style.visibility</p:attrName>
                                        </p:attrNameLst>
                                      </p:cBhvr>
                                      <p:to>
                                        <p:strVal val="visible"/>
                                      </p:to>
                                    </p:set>
                                    <p:anim calcmode="lin" valueType="num">
                                      <p:cBhvr>
                                        <p:cTn id="7" dur="500" fill="hold"/>
                                        <p:tgtEl>
                                          <p:spTgt spid="480258"/>
                                        </p:tgtEl>
                                        <p:attrNameLst>
                                          <p:attrName>ppt_w</p:attrName>
                                        </p:attrNameLst>
                                      </p:cBhvr>
                                      <p:tavLst>
                                        <p:tav tm="0">
                                          <p:val>
                                            <p:fltVal val="0.000000"/>
                                          </p:val>
                                        </p:tav>
                                        <p:tav tm="100000">
                                          <p:val>
                                            <p:strVal val="#ppt_w"/>
                                          </p:val>
                                        </p:tav>
                                      </p:tavLst>
                                    </p:anim>
                                    <p:anim calcmode="lin" valueType="num">
                                      <p:cBhvr>
                                        <p:cTn id="8" dur="500" fill="hold"/>
                                        <p:tgtEl>
                                          <p:spTgt spid="480258"/>
                                        </p:tgtEl>
                                        <p:attrNameLst>
                                          <p:attrName>ppt_h</p:attrName>
                                        </p:attrNameLst>
                                      </p:cBhvr>
                                      <p:tavLst>
                                        <p:tav tm="0">
                                          <p:val>
                                            <p:fltVal val="0.000000"/>
                                          </p:val>
                                        </p:tav>
                                        <p:tav tm="100000">
                                          <p:val>
                                            <p:strVal val="#ppt_h"/>
                                          </p:val>
                                        </p:tav>
                                      </p:tavLst>
                                    </p:anim>
                                    <p:anim calcmode="lin" valueType="num">
                                      <p:cBhvr>
                                        <p:cTn id="9" dur="500" fill="hold"/>
                                        <p:tgtEl>
                                          <p:spTgt spid="480258"/>
                                        </p:tgtEl>
                                        <p:attrNameLst>
                                          <p:attrName>style.rotation</p:attrName>
                                        </p:attrNameLst>
                                      </p:cBhvr>
                                      <p:tavLst>
                                        <p:tav tm="0">
                                          <p:val>
                                            <p:fltVal val="360.000000"/>
                                          </p:val>
                                        </p:tav>
                                        <p:tav tm="100000">
                                          <p:val>
                                            <p:fltVal val="0.000000"/>
                                          </p:val>
                                        </p:tav>
                                      </p:tavLst>
                                    </p:anim>
                                    <p:animEffect transition="in" filter="fade">
                                      <p:cBhvr>
                                        <p:cTn id="10" dur="500"/>
                                        <p:tgtEl>
                                          <p:spTgt spid="480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5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82" name="文本框 481281"/>
          <p:cNvSpPr txBox="1"/>
          <p:nvPr/>
        </p:nvSpPr>
        <p:spPr>
          <a:xfrm>
            <a:off x="381000" y="228600"/>
            <a:ext cx="8382000"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二、心理账户的可替代与不可替代性</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我们从三个方面来分析资金发生“非替代性”特点的原因。</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、视收入来源的不同而产生的心理账户之间的非替代性。</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、视消费项目的不同而设立的心理账户之间的非替代性。</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、视存储方式的不同而导致的心理账户之间的非替代性。</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三、心理账户对股民决策的奇妙影响</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心理账户效应又是如何影响广大股民的投资决策呢？笔者用以下这个具有实际代表意义的虚构案例来加以解释与说明。</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81282"/>
                                        </p:tgtEl>
                                        <p:attrNameLst>
                                          <p:attrName>style.visibility</p:attrName>
                                        </p:attrNameLst>
                                      </p:cBhvr>
                                      <p:to>
                                        <p:strVal val="visible"/>
                                      </p:to>
                                    </p:set>
                                    <p:anim calcmode="lin" valueType="num">
                                      <p:cBhvr>
                                        <p:cTn id="7" dur="500" fill="hold"/>
                                        <p:tgtEl>
                                          <p:spTgt spid="481282"/>
                                        </p:tgtEl>
                                        <p:attrNameLst>
                                          <p:attrName>ppt_w</p:attrName>
                                        </p:attrNameLst>
                                      </p:cBhvr>
                                      <p:tavLst>
                                        <p:tav tm="0">
                                          <p:val>
                                            <p:fltVal val="0.000000"/>
                                          </p:val>
                                        </p:tav>
                                        <p:tav tm="100000">
                                          <p:val>
                                            <p:strVal val="#ppt_w"/>
                                          </p:val>
                                        </p:tav>
                                      </p:tavLst>
                                    </p:anim>
                                    <p:anim calcmode="lin" valueType="num">
                                      <p:cBhvr>
                                        <p:cTn id="8" dur="500" fill="hold"/>
                                        <p:tgtEl>
                                          <p:spTgt spid="481282"/>
                                        </p:tgtEl>
                                        <p:attrNameLst>
                                          <p:attrName>ppt_h</p:attrName>
                                        </p:attrNameLst>
                                      </p:cBhvr>
                                      <p:tavLst>
                                        <p:tav tm="0">
                                          <p:val>
                                            <p:fltVal val="0.000000"/>
                                          </p:val>
                                        </p:tav>
                                        <p:tav tm="100000">
                                          <p:val>
                                            <p:strVal val="#ppt_h"/>
                                          </p:val>
                                        </p:tav>
                                      </p:tavLst>
                                    </p:anim>
                                    <p:anim calcmode="lin" valueType="num">
                                      <p:cBhvr>
                                        <p:cTn id="9" dur="500" fill="hold"/>
                                        <p:tgtEl>
                                          <p:spTgt spid="481282"/>
                                        </p:tgtEl>
                                        <p:attrNameLst>
                                          <p:attrName>style.rotation</p:attrName>
                                        </p:attrNameLst>
                                      </p:cBhvr>
                                      <p:tavLst>
                                        <p:tav tm="0">
                                          <p:val>
                                            <p:fltVal val="360.000000"/>
                                          </p:val>
                                        </p:tav>
                                        <p:tav tm="100000">
                                          <p:val>
                                            <p:fltVal val="0.000000"/>
                                          </p:val>
                                        </p:tav>
                                      </p:tavLst>
                                    </p:anim>
                                    <p:animEffect transition="in" filter="fade">
                                      <p:cBhvr>
                                        <p:cTn id="10" dur="500"/>
                                        <p:tgtEl>
                                          <p:spTgt spid="481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8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8658" name="文本框 198657"/>
          <p:cNvSpPr txBox="1"/>
          <p:nvPr/>
        </p:nvSpPr>
        <p:spPr>
          <a:xfrm>
            <a:off x="0" y="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本章关键词</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198659" name="文本框 198658"/>
          <p:cNvSpPr txBox="1"/>
          <p:nvPr/>
        </p:nvSpPr>
        <p:spPr>
          <a:xfrm>
            <a:off x="304800" y="914400"/>
            <a:ext cx="8229600" cy="946150"/>
          </a:xfrm>
          <a:prstGeom prst="rect">
            <a:avLst/>
          </a:prstGeom>
          <a:noFill/>
          <a:ln w="9525">
            <a:noFill/>
          </a:ln>
        </p:spPr>
        <p:txBody>
          <a:bodyPr>
            <a:spAutoFit/>
          </a:bodyPr>
          <a:p>
            <a:pPr eaLnBrk="1" hangingPunct="1"/>
            <a:r>
              <a:rPr lang="zh-CN" altLang="en-US" sz="2800" b="1" dirty="0">
                <a:solidFill>
                  <a:srgbClr val="FFFF00"/>
                </a:solidFill>
                <a:effectLst>
                  <a:outerShdw blurRad="38100" dist="38100" dir="2700000">
                    <a:srgbClr val="000000"/>
                  </a:outerShdw>
                </a:effectLst>
                <a:latin typeface="宋体" panose="02010600030101010101" pitchFamily="2" charset="-122"/>
              </a:rPr>
              <a:t>心理账户  行为生命周期理论  得失框架  享乐主义编辑假说  </a:t>
            </a:r>
            <a:r>
              <a:rPr lang="en-US" altLang="zh-CN" sz="2800" b="1">
                <a:solidFill>
                  <a:srgbClr val="FFFF00"/>
                </a:solidFill>
                <a:effectLst>
                  <a:outerShdw blurRad="38100" dist="38100" dir="2700000">
                    <a:srgbClr val="000000"/>
                  </a:outerShdw>
                </a:effectLst>
                <a:latin typeface="宋体" panose="02010600030101010101" pitchFamily="2" charset="-122"/>
              </a:rPr>
              <a:t>S</a:t>
            </a:r>
            <a:r>
              <a:rPr lang="zh-CN" altLang="en-US" sz="2800" b="1" dirty="0">
                <a:solidFill>
                  <a:srgbClr val="FFFF00"/>
                </a:solidFill>
                <a:effectLst>
                  <a:outerShdw blurRad="38100" dist="38100" dir="2700000">
                    <a:srgbClr val="000000"/>
                  </a:outerShdw>
                </a:effectLst>
                <a:latin typeface="宋体" panose="02010600030101010101" pitchFamily="2" charset="-122"/>
              </a:rPr>
              <a:t>型价值函数  行为投资组合理论</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
        <p:nvSpPr>
          <p:cNvPr id="198660" name="文本框 198659"/>
          <p:cNvSpPr txBox="1"/>
          <p:nvPr/>
        </p:nvSpPr>
        <p:spPr>
          <a:xfrm>
            <a:off x="0" y="19050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198661" name="文本框 198660"/>
          <p:cNvSpPr txBox="1"/>
          <p:nvPr/>
        </p:nvSpPr>
        <p:spPr>
          <a:xfrm>
            <a:off x="228600" y="2819400"/>
            <a:ext cx="8656638" cy="3749675"/>
          </a:xfrm>
          <a:prstGeom prst="rect">
            <a:avLst/>
          </a:prstGeom>
          <a:noFill/>
          <a:ln w="9525">
            <a:noFill/>
          </a:ln>
        </p:spPr>
        <p:txBody>
          <a:bodyPr>
            <a:spAutoFit/>
          </a:bodyPr>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1</a:t>
            </a:r>
            <a:r>
              <a:rPr lang="zh-CN" altLang="en-US" sz="2000" b="1" dirty="0">
                <a:solidFill>
                  <a:srgbClr val="FFFF00"/>
                </a:solidFill>
                <a:effectLst>
                  <a:outerShdw blurRad="38100" dist="38100" dir="2700000">
                    <a:srgbClr val="000000"/>
                  </a:outerShdw>
                </a:effectLst>
                <a:latin typeface="宋体" panose="02010600030101010101" pitchFamily="2" charset="-122"/>
              </a:rPr>
              <a:t>、简述心理账户效应的定义与内涵。</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2</a:t>
            </a:r>
            <a:r>
              <a:rPr lang="zh-CN" altLang="en-US" sz="2000" b="1" dirty="0">
                <a:solidFill>
                  <a:srgbClr val="FFFF00"/>
                </a:solidFill>
                <a:effectLst>
                  <a:outerShdw blurRad="38100" dist="38100" dir="2700000">
                    <a:srgbClr val="000000"/>
                  </a:outerShdw>
                </a:effectLst>
                <a:latin typeface="宋体" panose="02010600030101010101" pitchFamily="2" charset="-122"/>
              </a:rPr>
              <a:t>、试回忆和解释行为生命周期理论（</a:t>
            </a:r>
            <a:r>
              <a:rPr lang="en-US" altLang="zh-CN" sz="2000" b="1">
                <a:solidFill>
                  <a:srgbClr val="FFFF00"/>
                </a:solidFill>
                <a:effectLst>
                  <a:outerShdw blurRad="38100" dist="38100" dir="2700000">
                    <a:srgbClr val="000000"/>
                  </a:outerShdw>
                </a:effectLst>
                <a:latin typeface="宋体" panose="02010600030101010101" pitchFamily="2" charset="-122"/>
              </a:rPr>
              <a:t>BLCH</a:t>
            </a:r>
            <a:r>
              <a:rPr lang="zh-CN" altLang="en-US" sz="2000" b="1" dirty="0">
                <a:solidFill>
                  <a:srgbClr val="FFFF00"/>
                </a:solidFill>
                <a:effectLst>
                  <a:outerShdw blurRad="38100" dist="38100" dir="2700000">
                    <a:srgbClr val="000000"/>
                  </a:outerShdw>
                </a:effectLst>
                <a:latin typeface="宋体" panose="02010600030101010101" pitchFamily="2" charset="-122"/>
              </a:rPr>
              <a:t>理论）的相关内容。</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3</a:t>
            </a:r>
            <a:r>
              <a:rPr lang="zh-CN" altLang="en-US" sz="2000" b="1" dirty="0">
                <a:solidFill>
                  <a:srgbClr val="FFFF00"/>
                </a:solidFill>
                <a:effectLst>
                  <a:outerShdw blurRad="38100" dist="38100" dir="2700000">
                    <a:srgbClr val="000000"/>
                  </a:outerShdw>
                </a:effectLst>
                <a:latin typeface="宋体" panose="02010600030101010101" pitchFamily="2" charset="-122"/>
              </a:rPr>
              <a:t>、理解“得失框架”与“享乐主义编辑假说”的相关内容。</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4</a:t>
            </a:r>
            <a:r>
              <a:rPr lang="zh-CN" altLang="en-US" sz="2000" b="1" dirty="0">
                <a:solidFill>
                  <a:srgbClr val="FFFF00"/>
                </a:solidFill>
                <a:effectLst>
                  <a:outerShdw blurRad="38100" dist="38100" dir="2700000">
                    <a:srgbClr val="000000"/>
                  </a:outerShdw>
                </a:effectLst>
                <a:latin typeface="宋体" panose="02010600030101010101" pitchFamily="2" charset="-122"/>
              </a:rPr>
              <a:t>、试述</a:t>
            </a:r>
            <a:r>
              <a:rPr lang="en-US" altLang="zh-CN" sz="2000" b="1">
                <a:solidFill>
                  <a:srgbClr val="FFFF00"/>
                </a:solidFill>
                <a:effectLst>
                  <a:outerShdw blurRad="38100" dist="38100" dir="2700000">
                    <a:srgbClr val="000000"/>
                  </a:outerShdw>
                </a:effectLst>
                <a:latin typeface="宋体" panose="02010600030101010101" pitchFamily="2" charset="-122"/>
              </a:rPr>
              <a:t>S</a:t>
            </a:r>
            <a:r>
              <a:rPr lang="zh-CN" altLang="en-US" sz="2000" b="1" dirty="0">
                <a:solidFill>
                  <a:srgbClr val="FFFF00"/>
                </a:solidFill>
                <a:effectLst>
                  <a:outerShdw blurRad="38100" dist="38100" dir="2700000">
                    <a:srgbClr val="000000"/>
                  </a:outerShdw>
                </a:effectLst>
                <a:latin typeface="宋体" panose="02010600030101010101" pitchFamily="2" charset="-122"/>
              </a:rPr>
              <a:t>型价值函数的特点与涵义。</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5</a:t>
            </a:r>
            <a:r>
              <a:rPr lang="zh-CN" altLang="en-US" sz="2000" b="1" dirty="0">
                <a:solidFill>
                  <a:srgbClr val="FFFF00"/>
                </a:solidFill>
                <a:effectLst>
                  <a:outerShdw blurRad="38100" dist="38100" dir="2700000">
                    <a:srgbClr val="000000"/>
                  </a:outerShdw>
                </a:effectLst>
                <a:latin typeface="宋体" panose="02010600030101010101" pitchFamily="2" charset="-122"/>
              </a:rPr>
              <a:t>、分析并讨论心理账户效应中的“分账与合账”的内容。</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6</a:t>
            </a:r>
            <a:r>
              <a:rPr lang="zh-CN" altLang="en-US" sz="2000" b="1" dirty="0">
                <a:solidFill>
                  <a:srgbClr val="FFFF00"/>
                </a:solidFill>
                <a:effectLst>
                  <a:outerShdw blurRad="38100" dist="38100" dir="2700000">
                    <a:srgbClr val="000000"/>
                  </a:outerShdw>
                </a:effectLst>
                <a:latin typeface="宋体" panose="02010600030101010101" pitchFamily="2" charset="-122"/>
              </a:rPr>
              <a:t>、心理账户相关理论是如何对消费与投资倾向进行分析的？</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7</a:t>
            </a:r>
            <a:r>
              <a:rPr lang="zh-CN" altLang="en-US" sz="2000" b="1" dirty="0">
                <a:solidFill>
                  <a:srgbClr val="FFFF00"/>
                </a:solidFill>
                <a:effectLst>
                  <a:outerShdw blurRad="38100" dist="38100" dir="2700000">
                    <a:srgbClr val="000000"/>
                  </a:outerShdw>
                </a:effectLst>
                <a:latin typeface="宋体" panose="02010600030101010101" pitchFamily="2" charset="-122"/>
              </a:rPr>
              <a:t>、简述行为投资组合理论（</a:t>
            </a:r>
            <a:r>
              <a:rPr lang="en-US" altLang="zh-CN" sz="2000" b="1">
                <a:solidFill>
                  <a:srgbClr val="FFFF00"/>
                </a:solidFill>
                <a:effectLst>
                  <a:outerShdw blurRad="38100" dist="38100" dir="2700000">
                    <a:srgbClr val="000000"/>
                  </a:outerShdw>
                </a:effectLst>
                <a:latin typeface="宋体" panose="02010600030101010101" pitchFamily="2" charset="-122"/>
              </a:rPr>
              <a:t>BPT</a:t>
            </a:r>
            <a:r>
              <a:rPr lang="zh-CN" altLang="en-US" sz="2000" b="1" dirty="0">
                <a:solidFill>
                  <a:srgbClr val="FFFF00"/>
                </a:solidFill>
                <a:effectLst>
                  <a:outerShdw blurRad="38100" dist="38100" dir="2700000">
                    <a:srgbClr val="000000"/>
                  </a:outerShdw>
                </a:effectLst>
                <a:latin typeface="宋体" panose="02010600030101010101" pitchFamily="2" charset="-122"/>
              </a:rPr>
              <a:t>理论）。</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8</a:t>
            </a:r>
            <a:r>
              <a:rPr lang="zh-CN" altLang="en-US" sz="2000" b="1" dirty="0">
                <a:solidFill>
                  <a:srgbClr val="FFFF00"/>
                </a:solidFill>
                <a:effectLst>
                  <a:outerShdw blurRad="38100" dist="38100" dir="2700000">
                    <a:srgbClr val="000000"/>
                  </a:outerShdw>
                </a:effectLst>
                <a:latin typeface="宋体" panose="02010600030101010101" pitchFamily="2" charset="-122"/>
              </a:rPr>
              <a:t>、思考自己是否在消费、投资的过程中下意识地在心中设立了不同的心理账户，怎样避免产生这种不必要的心理误区？</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9</a:t>
            </a:r>
            <a:r>
              <a:rPr lang="zh-CN" altLang="en-US" sz="2000" b="1" dirty="0">
                <a:solidFill>
                  <a:srgbClr val="FFFF00"/>
                </a:solidFill>
                <a:effectLst>
                  <a:outerShdw blurRad="38100" dist="38100" dir="2700000">
                    <a:srgbClr val="000000"/>
                  </a:outerShdw>
                </a:effectLst>
                <a:latin typeface="宋体" panose="02010600030101010101" pitchFamily="2" charset="-122"/>
              </a:rPr>
              <a:t>、试寻找关于心理账户效应的中外研究文献，对其做更深层次的学习和理解。</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000" b="1">
                <a:solidFill>
                  <a:srgbClr val="FFFF00"/>
                </a:solidFill>
                <a:effectLst>
                  <a:outerShdw blurRad="38100" dist="38100" dir="2700000">
                    <a:srgbClr val="000000"/>
                  </a:outerShdw>
                </a:effectLst>
                <a:latin typeface="宋体" panose="02010600030101010101" pitchFamily="2" charset="-122"/>
              </a:rPr>
              <a:t>10</a:t>
            </a:r>
            <a:r>
              <a:rPr lang="zh-CN" altLang="en-US" sz="2000" b="1" dirty="0">
                <a:solidFill>
                  <a:srgbClr val="FFFF00"/>
                </a:solidFill>
                <a:effectLst>
                  <a:outerShdw blurRad="38100" dist="38100" dir="2700000">
                    <a:srgbClr val="000000"/>
                  </a:outerShdw>
                </a:effectLst>
                <a:latin typeface="宋体" panose="02010600030101010101" pitchFamily="2" charset="-122"/>
              </a:rPr>
              <a:t>、尝试借鉴文中相关案例，实际运用心理账户效应来做出一些正确决策。</a:t>
            </a:r>
            <a:endParaRPr lang="zh-CN" altLang="en-US" sz="2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98658"/>
                                        </p:tgtEl>
                                        <p:attrNameLst>
                                          <p:attrName>style.visibility</p:attrName>
                                        </p:attrNameLst>
                                      </p:cBhvr>
                                      <p:to>
                                        <p:strVal val="visible"/>
                                      </p:to>
                                    </p:set>
                                    <p:anim calcmode="lin" valueType="num">
                                      <p:cBhvr>
                                        <p:cTn id="7" dur="500" fill="hold"/>
                                        <p:tgtEl>
                                          <p:spTgt spid="198658"/>
                                        </p:tgtEl>
                                        <p:attrNameLst>
                                          <p:attrName>ppt_w</p:attrName>
                                        </p:attrNameLst>
                                      </p:cBhvr>
                                      <p:tavLst>
                                        <p:tav tm="0">
                                          <p:val>
                                            <p:fltVal val="0.000000"/>
                                          </p:val>
                                        </p:tav>
                                        <p:tav tm="100000">
                                          <p:val>
                                            <p:strVal val="#ppt_w"/>
                                          </p:val>
                                        </p:tav>
                                      </p:tavLst>
                                    </p:anim>
                                    <p:anim calcmode="lin" valueType="num">
                                      <p:cBhvr>
                                        <p:cTn id="8" dur="500" fill="hold"/>
                                        <p:tgtEl>
                                          <p:spTgt spid="198658"/>
                                        </p:tgtEl>
                                        <p:attrNameLst>
                                          <p:attrName>ppt_h</p:attrName>
                                        </p:attrNameLst>
                                      </p:cBhvr>
                                      <p:tavLst>
                                        <p:tav tm="0">
                                          <p:val>
                                            <p:fltVal val="0.000000"/>
                                          </p:val>
                                        </p:tav>
                                        <p:tav tm="100000">
                                          <p:val>
                                            <p:strVal val="#ppt_h"/>
                                          </p:val>
                                        </p:tav>
                                      </p:tavLst>
                                    </p:anim>
                                    <p:anim calcmode="lin" valueType="num">
                                      <p:cBhvr>
                                        <p:cTn id="9" dur="500" fill="hold"/>
                                        <p:tgtEl>
                                          <p:spTgt spid="198658"/>
                                        </p:tgtEl>
                                        <p:attrNameLst>
                                          <p:attrName>style.rotation</p:attrName>
                                        </p:attrNameLst>
                                      </p:cBhvr>
                                      <p:tavLst>
                                        <p:tav tm="0">
                                          <p:val>
                                            <p:fltVal val="360.000000"/>
                                          </p:val>
                                        </p:tav>
                                        <p:tav tm="100000">
                                          <p:val>
                                            <p:fltVal val="0.000000"/>
                                          </p:val>
                                        </p:tav>
                                      </p:tavLst>
                                    </p:anim>
                                    <p:animEffect transition="in" filter="fade">
                                      <p:cBhvr>
                                        <p:cTn id="10" dur="500"/>
                                        <p:tgtEl>
                                          <p:spTgt spid="198658"/>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198659"/>
                                        </p:tgtEl>
                                        <p:attrNameLst>
                                          <p:attrName>style.visibility</p:attrName>
                                        </p:attrNameLst>
                                      </p:cBhvr>
                                      <p:to>
                                        <p:strVal val="visible"/>
                                      </p:to>
                                    </p:set>
                                    <p:animEffect transition="in" filter="slide(fromBottom)">
                                      <p:cBhvr>
                                        <p:cTn id="14" dur="500"/>
                                        <p:tgtEl>
                                          <p:spTgt spid="198659"/>
                                        </p:tgtEl>
                                      </p:cBhvr>
                                    </p:animEffect>
                                  </p:childTnLst>
                                </p:cTn>
                              </p:par>
                            </p:childTnLst>
                          </p:cTn>
                        </p:par>
                        <p:par>
                          <p:cTn id="15" fill="hold">
                            <p:stCondLst>
                              <p:cond delay="1000"/>
                            </p:stCondLst>
                            <p:childTnLst>
                              <p:par>
                                <p:cTn id="16" presetID="49" presetClass="entr" presetSubtype="0" decel="100000" fill="hold" grpId="0" nodeType="afterEffect">
                                  <p:stCondLst>
                                    <p:cond delay="0"/>
                                  </p:stCondLst>
                                  <p:childTnLst>
                                    <p:set>
                                      <p:cBhvr>
                                        <p:cTn id="17" dur="1" fill="hold">
                                          <p:stCondLst>
                                            <p:cond delay="0"/>
                                          </p:stCondLst>
                                        </p:cTn>
                                        <p:tgtEl>
                                          <p:spTgt spid="198660"/>
                                        </p:tgtEl>
                                        <p:attrNameLst>
                                          <p:attrName>style.visibility</p:attrName>
                                        </p:attrNameLst>
                                      </p:cBhvr>
                                      <p:to>
                                        <p:strVal val="visible"/>
                                      </p:to>
                                    </p:set>
                                    <p:anim calcmode="lin" valueType="num">
                                      <p:cBhvr>
                                        <p:cTn id="18" dur="500" fill="hold"/>
                                        <p:tgtEl>
                                          <p:spTgt spid="198660"/>
                                        </p:tgtEl>
                                        <p:attrNameLst>
                                          <p:attrName>ppt_w</p:attrName>
                                        </p:attrNameLst>
                                      </p:cBhvr>
                                      <p:tavLst>
                                        <p:tav tm="0">
                                          <p:val>
                                            <p:fltVal val="0.000000"/>
                                          </p:val>
                                        </p:tav>
                                        <p:tav tm="100000">
                                          <p:val>
                                            <p:strVal val="#ppt_w"/>
                                          </p:val>
                                        </p:tav>
                                      </p:tavLst>
                                    </p:anim>
                                    <p:anim calcmode="lin" valueType="num">
                                      <p:cBhvr>
                                        <p:cTn id="19" dur="500" fill="hold"/>
                                        <p:tgtEl>
                                          <p:spTgt spid="198660"/>
                                        </p:tgtEl>
                                        <p:attrNameLst>
                                          <p:attrName>ppt_h</p:attrName>
                                        </p:attrNameLst>
                                      </p:cBhvr>
                                      <p:tavLst>
                                        <p:tav tm="0">
                                          <p:val>
                                            <p:fltVal val="0.000000"/>
                                          </p:val>
                                        </p:tav>
                                        <p:tav tm="100000">
                                          <p:val>
                                            <p:strVal val="#ppt_h"/>
                                          </p:val>
                                        </p:tav>
                                      </p:tavLst>
                                    </p:anim>
                                    <p:anim calcmode="lin" valueType="num">
                                      <p:cBhvr>
                                        <p:cTn id="20" dur="500" fill="hold"/>
                                        <p:tgtEl>
                                          <p:spTgt spid="198660"/>
                                        </p:tgtEl>
                                        <p:attrNameLst>
                                          <p:attrName>style.rotation</p:attrName>
                                        </p:attrNameLst>
                                      </p:cBhvr>
                                      <p:tavLst>
                                        <p:tav tm="0">
                                          <p:val>
                                            <p:fltVal val="360.000000"/>
                                          </p:val>
                                        </p:tav>
                                        <p:tav tm="100000">
                                          <p:val>
                                            <p:fltVal val="0.000000"/>
                                          </p:val>
                                        </p:tav>
                                      </p:tavLst>
                                    </p:anim>
                                    <p:animEffect transition="in" filter="fade">
                                      <p:cBhvr>
                                        <p:cTn id="21" dur="500"/>
                                        <p:tgtEl>
                                          <p:spTgt spid="198660"/>
                                        </p:tgtEl>
                                      </p:cBhvr>
                                    </p:animEffect>
                                  </p:childTnLst>
                                </p:cTn>
                              </p:par>
                            </p:childTnLst>
                          </p:cTn>
                        </p:par>
                        <p:par>
                          <p:cTn id="22" fill="hold">
                            <p:stCondLst>
                              <p:cond delay="1500"/>
                            </p:stCondLst>
                            <p:childTnLst>
                              <p:par>
                                <p:cTn id="23" presetID="41" presetClass="entr" presetSubtype="0" fill="hold" grpId="0" nodeType="afterEffect">
                                  <p:stCondLst>
                                    <p:cond delay="0"/>
                                  </p:stCondLst>
                                  <p:iterate type="lt">
                                    <p:tmPct val="10000"/>
                                  </p:iterate>
                                  <p:childTnLst>
                                    <p:set>
                                      <p:cBhvr>
                                        <p:cTn id="24" dur="1" fill="hold">
                                          <p:stCondLst>
                                            <p:cond delay="0"/>
                                          </p:stCondLst>
                                        </p:cTn>
                                        <p:tgtEl>
                                          <p:spTgt spid="198661"/>
                                        </p:tgtEl>
                                        <p:attrNameLst>
                                          <p:attrName>style.visibility</p:attrName>
                                        </p:attrNameLst>
                                      </p:cBhvr>
                                      <p:to>
                                        <p:strVal val="visible"/>
                                      </p:to>
                                    </p:set>
                                    <p:anim calcmode="lin" valueType="num">
                                      <p:cBhvr>
                                        <p:cTn id="25" dur="500" fill="hold"/>
                                        <p:tgtEl>
                                          <p:spTgt spid="198661"/>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198661"/>
                                        </p:tgtEl>
                                        <p:attrNameLst>
                                          <p:attrName>ppt_y</p:attrName>
                                        </p:attrNameLst>
                                      </p:cBhvr>
                                      <p:tavLst>
                                        <p:tav tm="0">
                                          <p:val>
                                            <p:strVal val="#ppt_y"/>
                                          </p:val>
                                        </p:tav>
                                        <p:tav tm="100000">
                                          <p:val>
                                            <p:strVal val="#ppt_y"/>
                                          </p:val>
                                        </p:tav>
                                      </p:tavLst>
                                    </p:anim>
                                    <p:anim calcmode="lin" valueType="num">
                                      <p:cBhvr>
                                        <p:cTn id="27" dur="500" fill="hold"/>
                                        <p:tgtEl>
                                          <p:spTgt spid="198661"/>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198661"/>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198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p:bldP spid="198659" grpId="0"/>
      <p:bldP spid="198660" grpId="0"/>
      <p:bldP spid="19866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9682" name="文本框 199681"/>
          <p:cNvSpPr txBox="1"/>
          <p:nvPr/>
        </p:nvSpPr>
        <p:spPr>
          <a:xfrm>
            <a:off x="1066800" y="457200"/>
            <a:ext cx="7189788"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第四章 沉没成本与投资行为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199683" name="文本框 199682"/>
          <p:cNvSpPr txBox="1"/>
          <p:nvPr/>
        </p:nvSpPr>
        <p:spPr>
          <a:xfrm>
            <a:off x="381000" y="1447800"/>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199684" name="文本框 199683"/>
          <p:cNvSpPr txBox="1"/>
          <p:nvPr/>
        </p:nvSpPr>
        <p:spPr>
          <a:xfrm>
            <a:off x="762000" y="2514600"/>
            <a:ext cx="8077200" cy="2838450"/>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Verdana" panose="020B0604030504040204" pitchFamily="34" charset="0"/>
              </a:rPr>
              <a:t>◆</a:t>
            </a:r>
            <a:r>
              <a:rPr lang="zh-CN" altLang="en-US" sz="3600" b="1" dirty="0">
                <a:solidFill>
                  <a:srgbClr val="FFFF00"/>
                </a:solidFill>
                <a:effectLst>
                  <a:outerShdw blurRad="38100" dist="38100" dir="2700000">
                    <a:srgbClr val="000000"/>
                  </a:outerShdw>
                </a:effectLst>
              </a:rPr>
              <a:t>掌握沉没成本的内涵。</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掌握沉没成本效应的定义。</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掌握沉没成本效应的形成原因。</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了解尽量返本效应的内涵。</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了解协和效应的内容。</a:t>
            </a:r>
            <a:endParaRPr lang="zh-CN" altLang="en-US" sz="3600" b="1" dirty="0">
              <a:solidFill>
                <a:srgbClr val="FFFF00"/>
              </a:solidFill>
              <a:effectLst>
                <a:outerShdw blurRad="38100" dist="38100" dir="2700000">
                  <a:srgbClr val="000000"/>
                </a:out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99682"/>
                                        </p:tgtEl>
                                        <p:attrNameLst>
                                          <p:attrName>style.visibility</p:attrName>
                                        </p:attrNameLst>
                                      </p:cBhvr>
                                      <p:to>
                                        <p:strVal val="visible"/>
                                      </p:to>
                                    </p:set>
                                    <p:animEffect transition="in" filter="wipe(down)">
                                      <p:cBhvr>
                                        <p:cTn id="7" dur="580">
                                          <p:stCondLst>
                                            <p:cond delay="0"/>
                                          </p:stCondLst>
                                        </p:cTn>
                                        <p:tgtEl>
                                          <p:spTgt spid="199682"/>
                                        </p:tgtEl>
                                      </p:cBhvr>
                                    </p:animEffect>
                                    <p:anim calcmode="lin" valueType="num">
                                      <p:cBhvr>
                                        <p:cTn id="8" dur="1822" tmFilter="0,0; 0.14,0.36; 0.43,0.73; 0.71,0.91; 1.0,1.0">
                                          <p:stCondLst>
                                            <p:cond delay="0"/>
                                          </p:stCondLst>
                                        </p:cTn>
                                        <p:tgtEl>
                                          <p:spTgt spid="19968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9682"/>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199682"/>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199682"/>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199682"/>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199682"/>
                                        </p:tgtEl>
                                      </p:cBhvr>
                                      <p:to x="100000" y="60000"/>
                                    </p:animScale>
                                    <p:animScale>
                                      <p:cBhvr>
                                        <p:cTn id="14" dur="166" decel="50000">
                                          <p:stCondLst>
                                            <p:cond delay="676"/>
                                          </p:stCondLst>
                                        </p:cTn>
                                        <p:tgtEl>
                                          <p:spTgt spid="199682"/>
                                        </p:tgtEl>
                                      </p:cBhvr>
                                      <p:to x="100000" y="100000"/>
                                    </p:animScale>
                                    <p:animScale>
                                      <p:cBhvr>
                                        <p:cTn id="15" dur="26">
                                          <p:stCondLst>
                                            <p:cond delay="1312"/>
                                          </p:stCondLst>
                                        </p:cTn>
                                        <p:tgtEl>
                                          <p:spTgt spid="199682"/>
                                        </p:tgtEl>
                                      </p:cBhvr>
                                      <p:to x="100000" y="80000"/>
                                    </p:animScale>
                                    <p:animScale>
                                      <p:cBhvr>
                                        <p:cTn id="16" dur="166" decel="50000">
                                          <p:stCondLst>
                                            <p:cond delay="1338"/>
                                          </p:stCondLst>
                                        </p:cTn>
                                        <p:tgtEl>
                                          <p:spTgt spid="199682"/>
                                        </p:tgtEl>
                                      </p:cBhvr>
                                      <p:to x="100000" y="100000"/>
                                    </p:animScale>
                                    <p:animScale>
                                      <p:cBhvr>
                                        <p:cTn id="17" dur="26">
                                          <p:stCondLst>
                                            <p:cond delay="1642"/>
                                          </p:stCondLst>
                                        </p:cTn>
                                        <p:tgtEl>
                                          <p:spTgt spid="199682"/>
                                        </p:tgtEl>
                                      </p:cBhvr>
                                      <p:to x="100000" y="90000"/>
                                    </p:animScale>
                                    <p:animScale>
                                      <p:cBhvr>
                                        <p:cTn id="18" dur="166" decel="50000">
                                          <p:stCondLst>
                                            <p:cond delay="1668"/>
                                          </p:stCondLst>
                                        </p:cTn>
                                        <p:tgtEl>
                                          <p:spTgt spid="199682"/>
                                        </p:tgtEl>
                                      </p:cBhvr>
                                      <p:to x="100000" y="100000"/>
                                    </p:animScale>
                                    <p:animScale>
                                      <p:cBhvr>
                                        <p:cTn id="19" dur="26">
                                          <p:stCondLst>
                                            <p:cond delay="1808"/>
                                          </p:stCondLst>
                                        </p:cTn>
                                        <p:tgtEl>
                                          <p:spTgt spid="199682"/>
                                        </p:tgtEl>
                                      </p:cBhvr>
                                      <p:to x="100000" y="95000"/>
                                    </p:animScale>
                                    <p:animScale>
                                      <p:cBhvr>
                                        <p:cTn id="20" dur="166" decel="50000">
                                          <p:stCondLst>
                                            <p:cond delay="1834"/>
                                          </p:stCondLst>
                                        </p:cTn>
                                        <p:tgtEl>
                                          <p:spTgt spid="199682"/>
                                        </p:tgtEl>
                                      </p:cBhvr>
                                      <p:to x="100000" y="100000"/>
                                    </p:animScale>
                                  </p:childTnLst>
                                </p:cTn>
                              </p:par>
                            </p:childTnLst>
                          </p:cTn>
                        </p:par>
                        <p:par>
                          <p:cTn id="21" fill="hold">
                            <p:stCondLst>
                              <p:cond delay="2000"/>
                            </p:stCondLst>
                            <p:childTnLst>
                              <p:par>
                                <p:cTn id="22" presetID="3" presetClass="entr" presetSubtype="10" fill="hold" grpId="0" nodeType="afterEffect">
                                  <p:stCondLst>
                                    <p:cond delay="0"/>
                                  </p:stCondLst>
                                  <p:childTnLst>
                                    <p:set>
                                      <p:cBhvr>
                                        <p:cTn id="23" dur="1" fill="hold">
                                          <p:stCondLst>
                                            <p:cond delay="0"/>
                                          </p:stCondLst>
                                        </p:cTn>
                                        <p:tgtEl>
                                          <p:spTgt spid="199683"/>
                                        </p:tgtEl>
                                        <p:attrNameLst>
                                          <p:attrName>style.visibility</p:attrName>
                                        </p:attrNameLst>
                                      </p:cBhvr>
                                      <p:to>
                                        <p:strVal val="visible"/>
                                      </p:to>
                                    </p:set>
                                    <p:animEffect transition="in" filter="blinds(horizontal)">
                                      <p:cBhvr>
                                        <p:cTn id="24" dur="500"/>
                                        <p:tgtEl>
                                          <p:spTgt spid="199683"/>
                                        </p:tgtEl>
                                      </p:cBhvr>
                                    </p:animEffect>
                                  </p:childTnLst>
                                </p:cTn>
                              </p:par>
                            </p:childTnLst>
                          </p:cTn>
                        </p:par>
                        <p:par>
                          <p:cTn id="25" fill="hold">
                            <p:stCondLst>
                              <p:cond delay="2500"/>
                            </p:stCondLst>
                            <p:childTnLst>
                              <p:par>
                                <p:cTn id="26" presetID="41" presetClass="entr" presetSubtype="0" fill="hold" grpId="0" nodeType="afterEffect">
                                  <p:stCondLst>
                                    <p:cond delay="0"/>
                                  </p:stCondLst>
                                  <p:iterate type="lt">
                                    <p:tmPct val="10000"/>
                                  </p:iterate>
                                  <p:childTnLst>
                                    <p:set>
                                      <p:cBhvr>
                                        <p:cTn id="27" dur="1" fill="hold">
                                          <p:stCondLst>
                                            <p:cond delay="0"/>
                                          </p:stCondLst>
                                        </p:cTn>
                                        <p:tgtEl>
                                          <p:spTgt spid="199684"/>
                                        </p:tgtEl>
                                        <p:attrNameLst>
                                          <p:attrName>style.visibility</p:attrName>
                                        </p:attrNameLst>
                                      </p:cBhvr>
                                      <p:to>
                                        <p:strVal val="visible"/>
                                      </p:to>
                                    </p:set>
                                    <p:anim calcmode="lin" valueType="num">
                                      <p:cBhvr>
                                        <p:cTn id="28" dur="500" fill="hold"/>
                                        <p:tgtEl>
                                          <p:spTgt spid="199684"/>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99684"/>
                                        </p:tgtEl>
                                        <p:attrNameLst>
                                          <p:attrName>ppt_y</p:attrName>
                                        </p:attrNameLst>
                                      </p:cBhvr>
                                      <p:tavLst>
                                        <p:tav tm="0">
                                          <p:val>
                                            <p:strVal val="#ppt_y"/>
                                          </p:val>
                                        </p:tav>
                                        <p:tav tm="100000">
                                          <p:val>
                                            <p:strVal val="#ppt_y"/>
                                          </p:val>
                                        </p:tav>
                                      </p:tavLst>
                                    </p:anim>
                                    <p:anim calcmode="lin" valueType="num">
                                      <p:cBhvr>
                                        <p:cTn id="30" dur="500" fill="hold"/>
                                        <p:tgtEl>
                                          <p:spTgt spid="199684"/>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99684"/>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99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p:bldP spid="199683" grpId="0"/>
      <p:bldP spid="19968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0706" name="文本框 200705"/>
          <p:cNvSpPr txBox="1"/>
          <p:nvPr/>
        </p:nvSpPr>
        <p:spPr>
          <a:xfrm>
            <a:off x="381000" y="381000"/>
            <a:ext cx="8458200" cy="6134100"/>
          </a:xfrm>
          <a:prstGeom prst="rect">
            <a:avLst/>
          </a:prstGeom>
          <a:noFill/>
          <a:ln w="9525">
            <a:noFill/>
          </a:ln>
        </p:spPr>
        <p:txBody>
          <a:bodyPr>
            <a:spAutoFit/>
          </a:bodyPr>
          <a:p>
            <a:pPr eaLnBrk="1" hangingPunct="1"/>
            <a:r>
              <a:rPr lang="en-US" altLang="zh-CN" sz="3600" b="1" dirty="0">
                <a:solidFill>
                  <a:srgbClr val="FFFF00"/>
                </a:solidFill>
                <a:effectLst>
                  <a:outerShdw blurRad="38100" dist="38100" dir="2700000">
                    <a:srgbClr val="000000"/>
                  </a:outerShdw>
                </a:effectLst>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假设你是一家医药公司的总裁，正在进行一个新的止痛药的开发项目。据你所知，另外一家医药公司已经开发出了类似的一种新的止痛药。通过那家公司止痛药在市场上的销售情况可以预计，如果继续进行这个项目，公司有将近</a:t>
            </a:r>
            <a:r>
              <a:rPr lang="en-US" altLang="zh-CN" sz="3600" b="1">
                <a:solidFill>
                  <a:srgbClr val="FFFF00"/>
                </a:solidFill>
                <a:effectLst>
                  <a:outerShdw blurRad="38100" dist="38100" dir="2700000">
                    <a:srgbClr val="000000"/>
                  </a:outerShdw>
                </a:effectLst>
                <a:latin typeface="宋体" panose="02010600030101010101" pitchFamily="2" charset="-122"/>
              </a:rPr>
              <a:t>90</a:t>
            </a:r>
            <a:r>
              <a:rPr lang="zh-CN" altLang="en-US" sz="3600" b="1" dirty="0">
                <a:solidFill>
                  <a:srgbClr val="FFFF00"/>
                </a:solidFill>
                <a:effectLst>
                  <a:outerShdw blurRad="38100" dist="38100" dir="2700000">
                    <a:srgbClr val="000000"/>
                  </a:outerShdw>
                </a:effectLst>
                <a:latin typeface="宋体" panose="02010600030101010101" pitchFamily="2" charset="-122"/>
              </a:rPr>
              <a:t>％的可能性损失</a:t>
            </a:r>
            <a:r>
              <a:rPr lang="en-US" altLang="zh-CN" sz="3600" b="1">
                <a:solidFill>
                  <a:srgbClr val="FFFF00"/>
                </a:solidFill>
                <a:effectLst>
                  <a:outerShdw blurRad="38100" dist="38100" dir="2700000">
                    <a:srgbClr val="000000"/>
                  </a:outerShdw>
                </a:effectLst>
                <a:latin typeface="宋体" panose="02010600030101010101" pitchFamily="2" charset="-122"/>
              </a:rPr>
              <a:t>500</a:t>
            </a:r>
            <a:r>
              <a:rPr lang="zh-CN" altLang="en-US" sz="3600" b="1" dirty="0">
                <a:solidFill>
                  <a:srgbClr val="FFFF00"/>
                </a:solidFill>
                <a:effectLst>
                  <a:outerShdw blurRad="38100" dist="38100" dir="2700000">
                    <a:srgbClr val="000000"/>
                  </a:outerShdw>
                </a:effectLst>
                <a:latin typeface="宋体" panose="02010600030101010101" pitchFamily="2" charset="-122"/>
              </a:rPr>
              <a:t>万，有将近</a:t>
            </a:r>
            <a:r>
              <a:rPr lang="en-US" altLang="zh-CN" sz="3600" b="1">
                <a:solidFill>
                  <a:srgbClr val="FFFF00"/>
                </a:solidFill>
                <a:effectLst>
                  <a:outerShdw blurRad="38100" dist="38100" dir="2700000">
                    <a:srgbClr val="000000"/>
                  </a:outerShdw>
                </a:effectLst>
                <a:latin typeface="宋体" panose="02010600030101010101" pitchFamily="2" charset="-122"/>
              </a:rPr>
              <a:t>10</a:t>
            </a:r>
            <a:r>
              <a:rPr lang="zh-CN" altLang="en-US" sz="3600" b="1" dirty="0">
                <a:solidFill>
                  <a:srgbClr val="FFFF00"/>
                </a:solidFill>
                <a:effectLst>
                  <a:outerShdw blurRad="38100" dist="38100" dir="2700000">
                    <a:srgbClr val="000000"/>
                  </a:outerShdw>
                </a:effectLst>
                <a:latin typeface="宋体" panose="02010600030101010101" pitchFamily="2" charset="-122"/>
              </a:rPr>
              <a:t>％的可能性盈利</a:t>
            </a:r>
            <a:r>
              <a:rPr lang="en-US" altLang="zh-CN" sz="3600" b="1">
                <a:solidFill>
                  <a:srgbClr val="FFFF00"/>
                </a:solidFill>
                <a:effectLst>
                  <a:outerShdw blurRad="38100" dist="38100" dir="2700000">
                    <a:srgbClr val="000000"/>
                  </a:outerShdw>
                </a:effectLst>
                <a:latin typeface="宋体" panose="02010600030101010101" pitchFamily="2" charset="-122"/>
              </a:rPr>
              <a:t>2500</a:t>
            </a:r>
            <a:r>
              <a:rPr lang="zh-CN" altLang="en-US" sz="3600" b="1" dirty="0">
                <a:solidFill>
                  <a:srgbClr val="FFFF00"/>
                </a:solidFill>
                <a:effectLst>
                  <a:outerShdw blurRad="38100" dist="38100" dir="2700000">
                    <a:srgbClr val="000000"/>
                  </a:outerShdw>
                </a:effectLst>
                <a:latin typeface="宋体" panose="02010600030101010101" pitchFamily="2" charset="-122"/>
              </a:rPr>
              <a:t>万。到目前为止，项目刚刚启动，还没花费什么钱。从现阶段到产品真正研制成功能够投放市场还需耗资</a:t>
            </a:r>
            <a:r>
              <a:rPr lang="en-US" altLang="zh-CN" sz="3600" b="1">
                <a:solidFill>
                  <a:srgbClr val="FFFF00"/>
                </a:solidFill>
                <a:effectLst>
                  <a:outerShdw blurRad="38100" dist="38100" dir="2700000">
                    <a:srgbClr val="000000"/>
                  </a:outerShdw>
                </a:effectLst>
                <a:latin typeface="宋体" panose="02010600030101010101" pitchFamily="2" charset="-122"/>
              </a:rPr>
              <a:t>50</a:t>
            </a:r>
            <a:r>
              <a:rPr lang="zh-CN" altLang="en-US" sz="3600" b="1" dirty="0">
                <a:solidFill>
                  <a:srgbClr val="FFFF00"/>
                </a:solidFill>
                <a:effectLst>
                  <a:outerShdw blurRad="38100" dist="38100" dir="2700000">
                    <a:srgbClr val="000000"/>
                  </a:outerShdw>
                </a:effectLst>
                <a:latin typeface="宋体" panose="02010600030101010101" pitchFamily="2" charset="-122"/>
              </a:rPr>
              <a:t>万。你会把这个项目坚持下去还是现在放弃？</a:t>
            </a:r>
            <a:r>
              <a:rPr lang="en-US" altLang="zh-CN" sz="3600" b="1">
                <a:solidFill>
                  <a:srgbClr val="FFFF00"/>
                </a:solidFill>
                <a:effectLst>
                  <a:outerShdw blurRad="38100" dist="38100" dir="2700000">
                    <a:srgbClr val="000000"/>
                  </a:outerShdw>
                </a:effectLst>
                <a:latin typeface="宋体" panose="02010600030101010101" pitchFamily="2" charset="-122"/>
              </a:rPr>
              <a:t>……</a:t>
            </a:r>
            <a:endParaRPr lang="en-US" altLang="zh-CN" sz="36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00706"/>
                                        </p:tgtEl>
                                        <p:attrNameLst>
                                          <p:attrName>style.visibility</p:attrName>
                                        </p:attrNameLst>
                                      </p:cBhvr>
                                      <p:to>
                                        <p:strVal val="visible"/>
                                      </p:to>
                                    </p:set>
                                    <p:anim calcmode="discrete" valueType="clr">
                                      <p:cBhvr override="childStyle">
                                        <p:cTn id="7" dur="80"/>
                                        <p:tgtEl>
                                          <p:spTgt spid="2007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0706"/>
                                        </p:tgtEl>
                                        <p:attrNameLst>
                                          <p:attrName>fillcolor</p:attrName>
                                        </p:attrNameLst>
                                      </p:cBhvr>
                                      <p:tavLst>
                                        <p:tav tm="0">
                                          <p:val>
                                            <p:clrVal>
                                              <a:schemeClr val="accent2"/>
                                            </p:clrVal>
                                          </p:val>
                                        </p:tav>
                                        <p:tav tm="50000">
                                          <p:val>
                                            <p:clrVal>
                                              <a:schemeClr val="hlink"/>
                                            </p:clrVal>
                                          </p:val>
                                        </p:tav>
                                      </p:tavLst>
                                    </p:anim>
                                    <p:set>
                                      <p:cBhvr>
                                        <p:cTn id="9" dur="80"/>
                                        <p:tgtEl>
                                          <p:spTgt spid="20070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1730" name="文本框 201729"/>
          <p:cNvSpPr txBox="1"/>
          <p:nvPr/>
        </p:nvSpPr>
        <p:spPr>
          <a:xfrm>
            <a:off x="304800" y="533400"/>
            <a:ext cx="8610600" cy="6134100"/>
          </a:xfrm>
          <a:prstGeom prst="rect">
            <a:avLst/>
          </a:prstGeom>
          <a:noFill/>
          <a:ln w="9525">
            <a:noFill/>
          </a:ln>
        </p:spPr>
        <p:txBody>
          <a:bodyPr>
            <a:spAutoFit/>
          </a:bodyPr>
          <a:p>
            <a:pPr marL="457200" indent="-457200" algn="ctr"/>
            <a:r>
              <a:rPr lang="zh-CN" altLang="en-US" sz="3600" b="1" dirty="0">
                <a:solidFill>
                  <a:srgbClr val="FFFF00"/>
                </a:solidFill>
                <a:effectLst>
                  <a:outerShdw blurRad="38100" dist="38100" dir="2700000">
                    <a:srgbClr val="000000"/>
                  </a:outerShdw>
                </a:effectLst>
                <a:latin typeface="宋体" panose="02010600030101010101" pitchFamily="2" charset="-122"/>
              </a:rPr>
              <a:t>第一节 沉没成本的行为分析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600" b="1" dirty="0">
                <a:solidFill>
                  <a:srgbClr val="FFFF00"/>
                </a:solidFill>
                <a:effectLst>
                  <a:outerShdw blurRad="38100" dist="38100" dir="2700000">
                    <a:srgbClr val="000000"/>
                  </a:outerShdw>
                </a:effectLst>
                <a:latin typeface="宋体" panose="02010600030101010101" pitchFamily="2" charset="-122"/>
              </a:rPr>
              <a:t>一、沉没成本的基本内涵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600" b="1" dirty="0">
                <a:solidFill>
                  <a:srgbClr val="FFFF00"/>
                </a:solidFill>
                <a:effectLst>
                  <a:outerShdw blurRad="38100" dist="38100" dir="2700000">
                    <a:srgbClr val="000000"/>
                  </a:outerShdw>
                </a:effectLst>
                <a:latin typeface="宋体" panose="02010600030101010101" pitchFamily="2" charset="-122"/>
              </a:rPr>
              <a:t>    如果一项开支已经付出并且不管做出何种选择都不能收回，一个理性的人就会忽略它。这类支出称为沉没成本</a:t>
            </a:r>
            <a:r>
              <a:rPr lang="en-US" altLang="zh-CN" sz="3600" b="1">
                <a:solidFill>
                  <a:srgbClr val="FFFF00"/>
                </a:solidFill>
                <a:effectLst>
                  <a:outerShdw blurRad="38100" dist="38100" dir="2700000">
                    <a:srgbClr val="000000"/>
                  </a:outerShdw>
                </a:effectLst>
                <a:latin typeface="宋体" panose="02010600030101010101" pitchFamily="2" charset="-122"/>
              </a:rPr>
              <a:t>(Sunk Cost)</a:t>
            </a:r>
            <a:r>
              <a:rPr lang="zh-CN" altLang="en-US" sz="3600" b="1" dirty="0">
                <a:solidFill>
                  <a:srgbClr val="FFFF00"/>
                </a:solidFill>
                <a:effectLst>
                  <a:outerShdw blurRad="38100" dist="38100" dir="2700000">
                    <a:srgbClr val="000000"/>
                  </a:outerShdw>
                </a:effectLst>
                <a:latin typeface="宋体" panose="02010600030101010101" pitchFamily="2" charset="-122"/>
              </a:rPr>
              <a:t>。“沉没成本”的经济学启示是：人们在进行价值判断时，应该考虑现时的成本和效益，而不应考虑过去的成本和效益，因为过去的成本与现实的判断是没有关系的。但是人们常常违反沉没成本这一原则。</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201730"/>
                                        </p:tgtEl>
                                        <p:attrNameLst>
                                          <p:attrName>style.visibility</p:attrName>
                                        </p:attrNameLst>
                                      </p:cBhvr>
                                      <p:to>
                                        <p:strVal val="visible"/>
                                      </p:to>
                                    </p:set>
                                    <p:anim from="(-#ppt_w/2)" to="(#ppt_x)" calcmode="lin" valueType="num">
                                      <p:cBhvr>
                                        <p:cTn id="7" dur="600" fill="hold">
                                          <p:stCondLst>
                                            <p:cond delay="0"/>
                                          </p:stCondLst>
                                        </p:cTn>
                                        <p:tgtEl>
                                          <p:spTgt spid="201730"/>
                                        </p:tgtEl>
                                        <p:attrNameLst>
                                          <p:attrName>ppt_x</p:attrName>
                                        </p:attrNameLst>
                                      </p:cBhvr>
                                    </p:anim>
                                    <p:anim from="0" to="-1.0" calcmode="lin" valueType="num">
                                      <p:cBhvr>
                                        <p:cTn id="8" dur="200" decel="50000" autoRev="1" fill="hold">
                                          <p:stCondLst>
                                            <p:cond delay="600"/>
                                          </p:stCondLst>
                                        </p:cTn>
                                        <p:tgtEl>
                                          <p:spTgt spid="201730"/>
                                        </p:tgtEl>
                                        <p:attrNameLst>
                                          <p:attrName>xshear</p:attrName>
                                        </p:attrNameLst>
                                      </p:cBhvr>
                                    </p:anim>
                                    <p:animScale>
                                      <p:cBhvr>
                                        <p:cTn id="9" dur="200" decel="100000" autoRev="1" fill="hold">
                                          <p:stCondLst>
                                            <p:cond delay="600"/>
                                          </p:stCondLst>
                                        </p:cTn>
                                        <p:tgtEl>
                                          <p:spTgt spid="201730"/>
                                        </p:tgtEl>
                                      </p:cBhvr>
                                      <p:from x="100000" y="100000"/>
                                      <p:to x="80000" y="100000"/>
                                    </p:animScale>
                                    <p:anim by="(#ppt_h/3+#ppt_w*0.1)" calcmode="lin" valueType="num">
                                      <p:cBhvr additive="sum">
                                        <p:cTn id="10" dur="200" decel="100000" autoRev="1" fill="hold">
                                          <p:stCondLst>
                                            <p:cond delay="600"/>
                                          </p:stCondLst>
                                        </p:cTn>
                                        <p:tgtEl>
                                          <p:spTgt spid="20173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2754" name="文本框 202753"/>
          <p:cNvSpPr txBox="1"/>
          <p:nvPr/>
        </p:nvSpPr>
        <p:spPr>
          <a:xfrm>
            <a:off x="304800" y="152400"/>
            <a:ext cx="8610600" cy="6497638"/>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二、沉没成本的理论分析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（一）前景理论与沉没成本效应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前景理论是关于风险决策的一种描述性模型，可以运用前景理论对沉没成本进行有效解释。</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（二）后悔和沉没成本效应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在投资行为学中，后悔是损失的情绪和感觉，它的出现往往是因为“事后发觉不同的决策</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例如，终止一项处于损失状态的冒险</a:t>
            </a:r>
            <a:r>
              <a:rPr lang="en-US" altLang="zh-CN" sz="2800" b="1">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会有更好的结果”。</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（三）心理账户与沉没成本效应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心理账户是一种心智控制措施，如果在最后期限或达到了投资限制</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比如，“给它</a:t>
            </a:r>
            <a:r>
              <a:rPr lang="en-US" altLang="zh-CN" sz="2800" b="1">
                <a:solidFill>
                  <a:srgbClr val="FFFF00"/>
                </a:solidFill>
                <a:effectLst>
                  <a:outerShdw blurRad="38100" dist="38100" dir="2700000">
                    <a:srgbClr val="000000"/>
                  </a:outerShdw>
                </a:effectLst>
                <a:latin typeface="宋体" panose="02010600030101010101" pitchFamily="2" charset="-122"/>
              </a:rPr>
              <a:t>12 </a:t>
            </a:r>
            <a:r>
              <a:rPr lang="zh-CN" altLang="en-US" sz="2800" b="1" dirty="0">
                <a:solidFill>
                  <a:srgbClr val="FFFF00"/>
                </a:solidFill>
                <a:effectLst>
                  <a:outerShdw blurRad="38100" dist="38100" dir="2700000">
                    <a:srgbClr val="000000"/>
                  </a:outerShdw>
                </a:effectLst>
                <a:latin typeface="宋体" panose="02010600030101010101" pitchFamily="2" charset="-122"/>
              </a:rPr>
              <a:t>个月的时间”或“在</a:t>
            </a:r>
            <a:r>
              <a:rPr lang="en-US" altLang="zh-CN" sz="2800" b="1">
                <a:solidFill>
                  <a:srgbClr val="FFFF00"/>
                </a:solidFill>
                <a:effectLst>
                  <a:outerShdw blurRad="38100" dist="38100" dir="2700000">
                    <a:srgbClr val="000000"/>
                  </a:outerShdw>
                </a:effectLst>
                <a:latin typeface="宋体" panose="02010600030101010101" pitchFamily="2" charset="-122"/>
              </a:rPr>
              <a:t>100 </a:t>
            </a:r>
            <a:r>
              <a:rPr lang="zh-CN" altLang="en-US" sz="2800" b="1" dirty="0">
                <a:solidFill>
                  <a:srgbClr val="FFFF00"/>
                </a:solidFill>
                <a:effectLst>
                  <a:outerShdw blurRad="38100" dist="38100" dir="2700000">
                    <a:srgbClr val="000000"/>
                  </a:outerShdw>
                </a:effectLst>
                <a:latin typeface="宋体" panose="02010600030101010101" pitchFamily="2" charset="-122"/>
              </a:rPr>
              <a:t>美元处停止”</a:t>
            </a:r>
            <a:r>
              <a:rPr lang="en-US" altLang="zh-CN" sz="2800" b="1">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时没有获得结果，通常人们会在心理上为退出一项冒险预先制定预算并采取行动。这些心理预算的确切数额是很武断的，并且没有任何规范性原则。</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02754"/>
                                        </p:tgtEl>
                                        <p:attrNameLst>
                                          <p:attrName>style.visibility</p:attrName>
                                        </p:attrNameLst>
                                      </p:cBhvr>
                                      <p:to>
                                        <p:strVal val="visible"/>
                                      </p:to>
                                    </p:set>
                                    <p:animEffect transition="in" filter="fade">
                                      <p:cBhvr>
                                        <p:cTn id="7" dur="800" decel="100000"/>
                                        <p:tgtEl>
                                          <p:spTgt spid="202754"/>
                                        </p:tgtEl>
                                      </p:cBhvr>
                                    </p:animEffect>
                                    <p:anim calcmode="lin" valueType="num">
                                      <p:cBhvr>
                                        <p:cTn id="8" dur="800" decel="100000" fill="hold"/>
                                        <p:tgtEl>
                                          <p:spTgt spid="202754"/>
                                        </p:tgtEl>
                                        <p:attrNameLst>
                                          <p:attrName>style.rotation</p:attrName>
                                        </p:attrNameLst>
                                      </p:cBhvr>
                                      <p:tavLst>
                                        <p:tav tm="0">
                                          <p:val>
                                            <p:fltVal val="-90.000000"/>
                                          </p:val>
                                        </p:tav>
                                        <p:tav tm="100000">
                                          <p:val>
                                            <p:fltVal val="0.000000"/>
                                          </p:val>
                                        </p:tav>
                                      </p:tavLst>
                                    </p:anim>
                                    <p:anim calcmode="lin" valueType="num">
                                      <p:cBhvr>
                                        <p:cTn id="9" dur="800" decel="100000" fill="hold"/>
                                        <p:tgtEl>
                                          <p:spTgt spid="202754"/>
                                        </p:tgtEl>
                                        <p:attrNameLst>
                                          <p:attrName>ppt_x</p:attrName>
                                        </p:attrNameLst>
                                      </p:cBhvr>
                                      <p:tavLst>
                                        <p:tav tm="0">
                                          <p:val>
                                            <p:strVal val="#ppt_x+0.4"/>
                                          </p:val>
                                        </p:tav>
                                        <p:tav tm="100000">
                                          <p:val>
                                            <p:strVal val="#ppt_x-0.05"/>
                                          </p:val>
                                        </p:tav>
                                      </p:tavLst>
                                    </p:anim>
                                    <p:anim calcmode="lin" valueType="num">
                                      <p:cBhvr>
                                        <p:cTn id="10" dur="800" decel="100000" fill="hold"/>
                                        <p:tgtEl>
                                          <p:spTgt spid="2027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27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275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02" name="文本框 204801"/>
          <p:cNvSpPr txBox="1"/>
          <p:nvPr/>
        </p:nvSpPr>
        <p:spPr>
          <a:xfrm>
            <a:off x="0" y="0"/>
            <a:ext cx="9144000" cy="6915150"/>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rPr>
              <a:t>（四）初始投资与沉没成本效应</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       一种明显的猜测是认为初始投资越大，沉没成本效应会越强。</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（五）情境性因素与沉没成本效应</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       此外，情境性因素（比如决策者的个人责任等）影响沉没成本效应。</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（六）证实偏差与沉没成本效应</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       一旦形成一个信念假设或设想，人们有时候会把一些附加证据错误地解释为对该设想有利，不再关注那些支持或否定该假设的信息，人们有一种寻找支持某个假设的证据的倾向，这种证实而不是伪证的倾向叫“证实偏差”。</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三、沉没成本的行为表现</a:t>
            </a:r>
            <a:endParaRPr lang="zh-CN" altLang="en-US" sz="3200" b="1" dirty="0">
              <a:solidFill>
                <a:srgbClr val="FFFF00"/>
              </a:solidFill>
              <a:effectLst>
                <a:outerShdw blurRad="38100" dist="38100" dir="2700000">
                  <a:srgbClr val="000000"/>
                </a:outerShdw>
              </a:effectLst>
            </a:endParaRPr>
          </a:p>
          <a:p>
            <a:r>
              <a:rPr lang="zh-CN" altLang="en-US" sz="3200" b="1" dirty="0">
                <a:solidFill>
                  <a:srgbClr val="FFFF00"/>
                </a:solidFill>
                <a:effectLst>
                  <a:outerShdw blurRad="38100" dist="38100" dir="2700000">
                    <a:srgbClr val="000000"/>
                  </a:outerShdw>
                </a:effectLst>
              </a:rPr>
              <a:t>       生活中有关沉没成本的例子无处不在</a:t>
            </a:r>
            <a:r>
              <a:rPr lang="zh-CN" altLang="en-US" sz="3200" b="1" dirty="0">
                <a:solidFill>
                  <a:srgbClr val="FFFF00"/>
                </a:solidFill>
                <a:effectLst>
                  <a:outerShdw blurRad="38100" dist="38100" dir="2700000">
                    <a:srgbClr val="000000"/>
                  </a:outerShdw>
                </a:effectLst>
                <a:latin typeface="宋体" panose="02010600030101010101" pitchFamily="2" charset="-122"/>
              </a:rPr>
              <a:t>。</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04802"/>
                                        </p:tgtEl>
                                        <p:attrNameLst>
                                          <p:attrName>style.visibility</p:attrName>
                                        </p:attrNameLst>
                                      </p:cBhvr>
                                      <p:to>
                                        <p:strVal val="visible"/>
                                      </p:to>
                                    </p:set>
                                    <p:animEffect transition="in" filter="slide(fromBottom)">
                                      <p:cBhvr>
                                        <p:cTn id="7" dur="500"/>
                                        <p:tgtEl>
                                          <p:spTgt spid="204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20" name="文本框 9219"/>
          <p:cNvSpPr txBox="1"/>
          <p:nvPr/>
        </p:nvSpPr>
        <p:spPr>
          <a:xfrm>
            <a:off x="228600" y="381000"/>
            <a:ext cx="8686800" cy="6299200"/>
          </a:xfrm>
          <a:prstGeom prst="rect">
            <a:avLst/>
          </a:prstGeom>
          <a:noFill/>
          <a:ln w="9525">
            <a:noFill/>
          </a:ln>
        </p:spPr>
        <p:txBody>
          <a:bodyPr>
            <a:spAutoFit/>
          </a:bodyPr>
          <a:p>
            <a:pPr eaLnBrk="1" hangingPunct="1"/>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、有效市场假说的形成</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2400" b="1" dirty="0">
                <a:solidFill>
                  <a:srgbClr val="FFFF00"/>
                </a:solidFill>
                <a:effectLst>
                  <a:outerShdw blurRad="38100" dist="38100" dir="2700000">
                    <a:srgbClr val="000000"/>
                  </a:outerShdw>
                </a:effectLst>
                <a:latin typeface="宋体" panose="02010600030101010101" pitchFamily="2" charset="-122"/>
              </a:rPr>
              <a:t>    最早涉及有效市场假说这一问题的学者可以追溯到</a:t>
            </a:r>
            <a:r>
              <a:rPr lang="en-US" altLang="zh-CN" sz="2400" b="1">
                <a:solidFill>
                  <a:srgbClr val="FFFF00"/>
                </a:solidFill>
                <a:effectLst>
                  <a:outerShdw blurRad="38100" dist="38100" dir="2700000">
                    <a:srgbClr val="000000"/>
                  </a:outerShdw>
                </a:effectLst>
                <a:latin typeface="宋体" panose="02010600030101010101" pitchFamily="2" charset="-122"/>
              </a:rPr>
              <a:t>Gibson</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1889</a:t>
            </a:r>
            <a:r>
              <a:rPr lang="zh-CN" altLang="en-US" sz="2400" b="1" dirty="0">
                <a:solidFill>
                  <a:srgbClr val="FFFF00"/>
                </a:solidFill>
                <a:effectLst>
                  <a:outerShdw blurRad="38100" dist="38100" dir="2700000">
                    <a:srgbClr val="000000"/>
                  </a:outerShdw>
                </a:effectLst>
                <a:latin typeface="宋体" panose="02010600030101010101" pitchFamily="2" charset="-122"/>
              </a:rPr>
              <a:t>），尽管当时还没有有效市场这一提法，但他曾描述过该假说的大致思想。</a:t>
            </a:r>
            <a:r>
              <a:rPr lang="en-US" altLang="zh-CN" sz="2400" b="1" err="1">
                <a:solidFill>
                  <a:srgbClr val="FFFF00"/>
                </a:solidFill>
                <a:effectLst>
                  <a:outerShdw blurRad="38100" dist="38100" dir="2700000">
                    <a:srgbClr val="000000"/>
                  </a:outerShdw>
                </a:effectLst>
                <a:latin typeface="宋体" panose="02010600030101010101" pitchFamily="2" charset="-122"/>
              </a:rPr>
              <a:t>Bachelier</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1900</a:t>
            </a:r>
            <a:r>
              <a:rPr lang="zh-CN" altLang="en-US" sz="2400" b="1" dirty="0">
                <a:solidFill>
                  <a:srgbClr val="FFFF00"/>
                </a:solidFill>
                <a:effectLst>
                  <a:outerShdw blurRad="38100" dist="38100" dir="2700000">
                    <a:srgbClr val="000000"/>
                  </a:outerShdw>
                </a:effectLst>
                <a:latin typeface="宋体" panose="02010600030101010101" pitchFamily="2" charset="-122"/>
              </a:rPr>
              <a:t>）最早描述和检验了随机游走模型，认为证券价格行为的基本原则应是公平游戏，投机者的期望利润应为零。其后</a:t>
            </a:r>
            <a:r>
              <a:rPr lang="en-US" altLang="zh-CN" sz="2400" b="1">
                <a:solidFill>
                  <a:srgbClr val="FFFF00"/>
                </a:solidFill>
                <a:effectLst>
                  <a:outerShdw blurRad="38100" dist="38100" dir="2700000">
                    <a:srgbClr val="000000"/>
                  </a:outerShdw>
                </a:effectLst>
                <a:latin typeface="宋体" panose="02010600030101010101" pitchFamily="2" charset="-122"/>
              </a:rPr>
              <a:t>30</a:t>
            </a:r>
            <a:r>
              <a:rPr lang="zh-CN" altLang="en-US" sz="2400" b="1" dirty="0">
                <a:solidFill>
                  <a:srgbClr val="FFFF00"/>
                </a:solidFill>
                <a:effectLst>
                  <a:outerShdw blurRad="38100" dist="38100" dir="2700000">
                    <a:srgbClr val="000000"/>
                  </a:outerShdw>
                </a:effectLst>
                <a:latin typeface="宋体" panose="02010600030101010101" pitchFamily="2" charset="-122"/>
              </a:rPr>
              <a:t>年，关于证券价格行为的研究并没有取得很大的进展，直到</a:t>
            </a:r>
            <a:r>
              <a:rPr lang="en-US" altLang="zh-CN" sz="2400" b="1">
                <a:solidFill>
                  <a:srgbClr val="FFFF00"/>
                </a:solidFill>
                <a:effectLst>
                  <a:outerShdw blurRad="38100" dist="38100" dir="2700000">
                    <a:srgbClr val="000000"/>
                  </a:outerShdw>
                </a:effectLst>
                <a:latin typeface="宋体" panose="02010600030101010101" pitchFamily="2" charset="-122"/>
              </a:rPr>
              <a:t>Kendall</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1953</a:t>
            </a:r>
            <a:r>
              <a:rPr lang="zh-CN" altLang="en-US" sz="2400" b="1" dirty="0">
                <a:solidFill>
                  <a:srgbClr val="FFFF00"/>
                </a:solidFill>
                <a:effectLst>
                  <a:outerShdw blurRad="38100" dist="38100" dir="2700000">
                    <a:srgbClr val="000000"/>
                  </a:outerShdw>
                </a:effectLst>
                <a:latin typeface="宋体" panose="02010600030101010101" pitchFamily="2" charset="-122"/>
              </a:rPr>
              <a:t>）才给出了有力的实证证据，他通过序列相关分析发现，股票价格序列就象是在随机游走一样，下一周的股票价格是由前一周的股票价格加上一个随机数所构成。然而，他们并没有对这些现象进行合理的经济学解释。十几年后，</a:t>
            </a:r>
            <a:r>
              <a:rPr lang="en-US" altLang="zh-CN" sz="2400" b="1">
                <a:solidFill>
                  <a:srgbClr val="FFFF00"/>
                </a:solidFill>
                <a:effectLst>
                  <a:outerShdw blurRad="38100" dist="38100" dir="2700000">
                    <a:srgbClr val="000000"/>
                  </a:outerShdw>
                </a:effectLst>
                <a:latin typeface="宋体" panose="02010600030101010101" pitchFamily="2" charset="-122"/>
              </a:rPr>
              <a:t>Samuelson</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1965</a:t>
            </a:r>
            <a:r>
              <a:rPr lang="zh-CN" altLang="en-US" sz="2400" b="1" dirty="0">
                <a:solidFill>
                  <a:srgbClr val="FFFF00"/>
                </a:solidFill>
                <a:effectLst>
                  <a:outerShdw blurRad="38100" dist="38100" dir="2700000">
                    <a:srgbClr val="000000"/>
                  </a:outerShdw>
                </a:effectLst>
                <a:latin typeface="宋体" panose="02010600030101010101" pitchFamily="2" charset="-122"/>
              </a:rPr>
              <a:t>）和</a:t>
            </a:r>
            <a:r>
              <a:rPr lang="en-US" altLang="zh-CN" sz="2400" b="1" err="1">
                <a:solidFill>
                  <a:srgbClr val="FFFF00"/>
                </a:solidFill>
                <a:effectLst>
                  <a:outerShdw blurRad="38100" dist="38100" dir="2700000">
                    <a:srgbClr val="000000"/>
                  </a:outerShdw>
                </a:effectLst>
                <a:latin typeface="宋体" panose="02010600030101010101" pitchFamily="2" charset="-122"/>
              </a:rPr>
              <a:t>Mandelbort</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1966</a:t>
            </a:r>
            <a:r>
              <a:rPr lang="zh-CN" altLang="en-US" sz="2400" b="1" dirty="0">
                <a:solidFill>
                  <a:srgbClr val="FFFF00"/>
                </a:solidFill>
                <a:effectLst>
                  <a:outerShdw blurRad="38100" dist="38100" dir="2700000">
                    <a:srgbClr val="000000"/>
                  </a:outerShdw>
                </a:effectLst>
                <a:latin typeface="宋体" panose="02010600030101010101" pitchFamily="2" charset="-122"/>
              </a:rPr>
              <a:t>）通过研究随机游走理论，从而解释了预期收益模型中的公平游戏原则。</a:t>
            </a:r>
            <a:r>
              <a:rPr lang="en-US" altLang="zh-CN" sz="2400" b="1" err="1">
                <a:solidFill>
                  <a:srgbClr val="FFFF00"/>
                </a:solidFill>
                <a:effectLst>
                  <a:outerShdw blurRad="38100" dist="38100" dir="2700000">
                    <a:srgbClr val="000000"/>
                  </a:outerShdw>
                </a:effectLst>
                <a:latin typeface="宋体" panose="02010600030101010101" pitchFamily="2" charset="-122"/>
              </a:rPr>
              <a:t>Fama</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1965</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1970</a:t>
            </a:r>
            <a:r>
              <a:rPr lang="zh-CN" altLang="en-US" sz="2400" b="1" dirty="0">
                <a:solidFill>
                  <a:srgbClr val="FFFF00"/>
                </a:solidFill>
                <a:effectLst>
                  <a:outerShdw blurRad="38100" dist="38100" dir="2700000">
                    <a:srgbClr val="000000"/>
                  </a:outerShdw>
                </a:effectLst>
                <a:latin typeface="宋体" panose="02010600030101010101" pitchFamily="2" charset="-122"/>
              </a:rPr>
              <a:t>）是有效市场假说的集大成者，为该假说的最终形成和完善做出了卓越贡献，他不仅对有效市场假说的相关研究做了系统的总结，还提出了一个完整的理论框架。此后，有效市场假说蓬勃发展，最终成为了传统投资学的支柱理论之一。</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9220"/>
                                        </p:tgtEl>
                                        <p:attrNameLst>
                                          <p:attrName>style.visibility</p:attrName>
                                        </p:attrNameLst>
                                      </p:cBhvr>
                                      <p:to>
                                        <p:strVal val="visible"/>
                                      </p:to>
                                    </p:set>
                                    <p:anim calcmode="lin" valueType="num">
                                      <p:cBhvr>
                                        <p:cTn id="7" dur="500" fill="hold"/>
                                        <p:tgtEl>
                                          <p:spTgt spid="922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220"/>
                                        </p:tgtEl>
                                        <p:attrNameLst>
                                          <p:attrName>ppt_y</p:attrName>
                                        </p:attrNameLst>
                                      </p:cBhvr>
                                      <p:tavLst>
                                        <p:tav tm="0">
                                          <p:val>
                                            <p:strVal val="#ppt_y"/>
                                          </p:val>
                                        </p:tav>
                                        <p:tav tm="100000">
                                          <p:val>
                                            <p:strVal val="#ppt_y"/>
                                          </p:val>
                                        </p:tav>
                                      </p:tavLst>
                                    </p:anim>
                                    <p:anim calcmode="lin" valueType="num">
                                      <p:cBhvr>
                                        <p:cTn id="9" dur="500" fill="hold"/>
                                        <p:tgtEl>
                                          <p:spTgt spid="922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22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827" name="文本框 205826"/>
          <p:cNvSpPr txBox="1"/>
          <p:nvPr/>
        </p:nvSpPr>
        <p:spPr>
          <a:xfrm>
            <a:off x="381000" y="152400"/>
            <a:ext cx="8382000" cy="6497638"/>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第二节 投资决策中的沉没成本</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一、尽量返本效应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失败者并不总是回避风险，人们通常会抓住机会弥补损失。虽然这些损失实际上是一种沉没成本。在赔钱之后，绝大多数的学生采取了要么翻倍下注要么不赌的策略。事实上，即使人们被告知硬币的正反面的几率并不完全一样，他们中的绝大多数仍然采取要么翻倍要么不赌的策略，也就是说人们尽管知道赢的概率会低于</a:t>
            </a:r>
            <a:r>
              <a:rPr lang="en-US" altLang="zh-CN" sz="2800" b="1">
                <a:solidFill>
                  <a:srgbClr val="FFFF00"/>
                </a:solidFill>
                <a:effectLst>
                  <a:outerShdw blurRad="38100" dist="38100" dir="2700000">
                    <a:srgbClr val="000000"/>
                  </a:outerShdw>
                </a:effectLst>
                <a:latin typeface="宋体" panose="02010600030101010101" pitchFamily="2" charset="-122"/>
              </a:rPr>
              <a:t>50%</a:t>
            </a:r>
            <a:r>
              <a:rPr lang="zh-CN" altLang="en-US" sz="2800" b="1" dirty="0">
                <a:solidFill>
                  <a:srgbClr val="FFFF00"/>
                </a:solidFill>
                <a:effectLst>
                  <a:outerShdw blurRad="38100" dist="38100" dir="2700000">
                    <a:srgbClr val="000000"/>
                  </a:outerShdw>
                </a:effectLst>
                <a:latin typeface="宋体" panose="02010600030101010101" pitchFamily="2" charset="-122"/>
              </a:rPr>
              <a:t>，但是他们仍然愿意冒风险，希望返本的愿望非常强烈</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二、协和效应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en-US" altLang="zh-CN" sz="2800" b="1" dirty="0">
                <a:solidFill>
                  <a:srgbClr val="FFFF00"/>
                </a:solidFill>
                <a:effectLst>
                  <a:outerShdw blurRad="38100" dist="38100" dir="2700000">
                    <a:srgbClr val="000000"/>
                  </a:outerShdw>
                </a:effectLst>
                <a:latin typeface="宋体" panose="02010600030101010101" pitchFamily="2" charset="-122"/>
              </a:rPr>
              <a:t>    </a:t>
            </a:r>
            <a:r>
              <a:rPr lang="en-US" altLang="zh-CN" sz="2800" b="1">
                <a:solidFill>
                  <a:srgbClr val="FFFF00"/>
                </a:solidFill>
                <a:effectLst>
                  <a:outerShdw blurRad="38100" dist="38100" dir="2700000">
                    <a:srgbClr val="000000"/>
                  </a:outerShdw>
                </a:effectLst>
                <a:latin typeface="宋体" panose="02010600030101010101" pitchFamily="2" charset="-122"/>
              </a:rPr>
              <a:t>1962</a:t>
            </a:r>
            <a:r>
              <a:rPr lang="zh-CN" altLang="en-US" sz="2800" b="1" dirty="0">
                <a:solidFill>
                  <a:srgbClr val="FFFF00"/>
                </a:solidFill>
                <a:effectLst>
                  <a:outerShdw blurRad="38100" dist="38100" dir="2700000">
                    <a:srgbClr val="000000"/>
                  </a:outerShdw>
                </a:effectLst>
                <a:latin typeface="宋体" panose="02010600030101010101" pitchFamily="2" charset="-122"/>
              </a:rPr>
              <a:t>年</a:t>
            </a:r>
            <a:r>
              <a:rPr lang="en-US" altLang="zh-CN" sz="2800" b="1">
                <a:solidFill>
                  <a:srgbClr val="FFFF00"/>
                </a:solidFill>
                <a:effectLst>
                  <a:outerShdw blurRad="38100" dist="38100" dir="2700000">
                    <a:srgbClr val="000000"/>
                  </a:outerShdw>
                </a:effectLst>
                <a:latin typeface="宋体" panose="02010600030101010101" pitchFamily="2" charset="-122"/>
              </a:rPr>
              <a:t>11</a:t>
            </a:r>
            <a:r>
              <a:rPr lang="zh-CN" altLang="en-US" sz="2800" b="1" dirty="0">
                <a:solidFill>
                  <a:srgbClr val="FFFF00"/>
                </a:solidFill>
                <a:effectLst>
                  <a:outerShdw blurRad="38100" dist="38100" dir="2700000">
                    <a:srgbClr val="000000"/>
                  </a:outerShdw>
                </a:effectLst>
                <a:latin typeface="宋体" panose="02010600030101010101" pitchFamily="2" charset="-122"/>
              </a:rPr>
              <a:t>月</a:t>
            </a:r>
            <a:r>
              <a:rPr lang="en-US" altLang="zh-CN" sz="2800" b="1">
                <a:solidFill>
                  <a:srgbClr val="FFFF00"/>
                </a:solidFill>
                <a:effectLst>
                  <a:outerShdw blurRad="38100" dist="38100" dir="2700000">
                    <a:srgbClr val="000000"/>
                  </a:outerShdw>
                </a:effectLst>
                <a:latin typeface="宋体" panose="02010600030101010101" pitchFamily="2" charset="-122"/>
              </a:rPr>
              <a:t>29</a:t>
            </a:r>
            <a:r>
              <a:rPr lang="zh-CN" altLang="en-US" sz="2800" b="1" dirty="0">
                <a:solidFill>
                  <a:srgbClr val="FFFF00"/>
                </a:solidFill>
                <a:effectLst>
                  <a:outerShdw blurRad="38100" dist="38100" dir="2700000">
                    <a:srgbClr val="000000"/>
                  </a:outerShdw>
                </a:effectLst>
                <a:latin typeface="宋体" panose="02010600030101010101" pitchFamily="2" charset="-122"/>
              </a:rPr>
              <a:t>日，英、法两国政府签署了一个联合研制民用客机的协议</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超音速运输计划”，开始共同出资研制第一架民用超音速飞机的公司</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05827"/>
                                        </p:tgtEl>
                                        <p:attrNameLst>
                                          <p:attrName>style.visibility</p:attrName>
                                        </p:attrNameLst>
                                      </p:cBhvr>
                                      <p:to>
                                        <p:strVal val="visible"/>
                                      </p:to>
                                    </p:set>
                                    <p:anim calcmode="discrete" valueType="clr">
                                      <p:cBhvr override="childStyle">
                                        <p:cTn id="7" dur="80"/>
                                        <p:tgtEl>
                                          <p:spTgt spid="20582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827"/>
                                        </p:tgtEl>
                                        <p:attrNameLst>
                                          <p:attrName>fillcolor</p:attrName>
                                        </p:attrNameLst>
                                      </p:cBhvr>
                                      <p:tavLst>
                                        <p:tav tm="0">
                                          <p:val>
                                            <p:clrVal>
                                              <a:schemeClr val="accent2"/>
                                            </p:clrVal>
                                          </p:val>
                                        </p:tav>
                                        <p:tav tm="50000">
                                          <p:val>
                                            <p:clrVal>
                                              <a:schemeClr val="hlink"/>
                                            </p:clrVal>
                                          </p:val>
                                        </p:tav>
                                      </p:tavLst>
                                    </p:anim>
                                    <p:set>
                                      <p:cBhvr>
                                        <p:cTn id="9" dur="80"/>
                                        <p:tgtEl>
                                          <p:spTgt spid="20582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0" name="文本框 206849"/>
          <p:cNvSpPr txBox="1"/>
          <p:nvPr/>
        </p:nvSpPr>
        <p:spPr>
          <a:xfrm>
            <a:off x="228600" y="228600"/>
            <a:ext cx="8686800" cy="6427788"/>
          </a:xfrm>
          <a:prstGeom prst="rect">
            <a:avLst/>
          </a:prstGeom>
          <a:noFill/>
          <a:ln w="9525">
            <a:noFill/>
          </a:ln>
        </p:spPr>
        <p:txBody>
          <a:bodyPr>
            <a:spAutoFit/>
          </a:bodyPr>
          <a:p>
            <a:pPr algn="ctr"/>
            <a:r>
              <a:rPr lang="zh-CN" altLang="en-US" sz="32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一、摩托罗拉公司的铱星项目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摩托罗拉公司的铱星项目就是沉没成本谬误的一个典型的例子。这个项目计划被称为是世界科技史上最了不起的、最可惜的、也许也是最失败的项目之一。</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二、史玉柱的巨人大厦项目</a:t>
            </a:r>
            <a:endParaRPr lang="zh-CN" altLang="en-GB" sz="3200" b="1" dirty="0">
              <a:solidFill>
                <a:srgbClr val="FFFF00"/>
              </a:solidFill>
              <a:effectLst>
                <a:outerShdw blurRad="38100" dist="38100" dir="2700000">
                  <a:srgbClr val="000000"/>
                </a:outerShdw>
              </a:effectLst>
              <a:latin typeface="宋体" panose="02010600030101010101" pitchFamily="2" charset="-122"/>
            </a:endParaRPr>
          </a:p>
          <a:p>
            <a:r>
              <a:rPr lang="en-GB" altLang="zh-CN" sz="3200" b="1">
                <a:solidFill>
                  <a:srgbClr val="FFFF00"/>
                </a:solidFill>
                <a:effectLst>
                  <a:outerShdw blurRad="38100" dist="38100" dir="2700000">
                    <a:srgbClr val="000000"/>
                  </a:outerShdw>
                </a:effectLst>
                <a:latin typeface="宋体" panose="02010600030101010101" pitchFamily="2" charset="-122"/>
              </a:rPr>
              <a:t>    1993</a:t>
            </a:r>
            <a:r>
              <a:rPr lang="zh-CN" altLang="en-GB" sz="3200" b="1" dirty="0">
                <a:solidFill>
                  <a:srgbClr val="FFFF00"/>
                </a:solidFill>
                <a:effectLst>
                  <a:outerShdw blurRad="38100" dist="38100" dir="2700000">
                    <a:srgbClr val="000000"/>
                  </a:outerShdw>
                </a:effectLst>
                <a:latin typeface="宋体" panose="02010600030101010101" pitchFamily="2" charset="-122"/>
              </a:rPr>
              <a:t>年随着</a:t>
            </a:r>
            <a:r>
              <a:rPr lang="en-GB" altLang="zh-CN" sz="3200" b="1">
                <a:solidFill>
                  <a:srgbClr val="FFFF00"/>
                </a:solidFill>
                <a:effectLst>
                  <a:outerShdw blurRad="38100" dist="38100" dir="2700000">
                    <a:srgbClr val="000000"/>
                  </a:outerShdw>
                </a:effectLst>
                <a:latin typeface="宋体" panose="02010600030101010101" pitchFamily="2" charset="-122"/>
              </a:rPr>
              <a:t>IBM</a:t>
            </a:r>
            <a:r>
              <a:rPr lang="zh-CN" altLang="en-GB" sz="3200" b="1" dirty="0">
                <a:solidFill>
                  <a:srgbClr val="FFFF00"/>
                </a:solidFill>
                <a:effectLst>
                  <a:outerShdw blurRad="38100" dist="38100" dir="2700000">
                    <a:srgbClr val="000000"/>
                  </a:outerShdw>
                </a:effectLst>
                <a:latin typeface="宋体" panose="02010600030101010101" pitchFamily="2" charset="-122"/>
              </a:rPr>
              <a:t>，康柏</a:t>
            </a:r>
            <a:r>
              <a:rPr lang="en-GB" altLang="zh-CN" sz="3200" b="1">
                <a:solidFill>
                  <a:srgbClr val="FFFF00"/>
                </a:solidFill>
                <a:effectLst>
                  <a:outerShdw blurRad="38100" dist="38100" dir="2700000">
                    <a:srgbClr val="000000"/>
                  </a:outerShdw>
                </a:effectLst>
                <a:latin typeface="宋体" panose="02010600030101010101" pitchFamily="2" charset="-122"/>
              </a:rPr>
              <a:t>,</a:t>
            </a:r>
            <a:r>
              <a:rPr lang="zh-CN" altLang="en-GB" sz="3200" b="1" dirty="0">
                <a:solidFill>
                  <a:srgbClr val="FFFF00"/>
                </a:solidFill>
                <a:effectLst>
                  <a:outerShdw blurRad="38100" dist="38100" dir="2700000">
                    <a:srgbClr val="000000"/>
                  </a:outerShdw>
                </a:effectLst>
                <a:latin typeface="宋体" panose="02010600030101010101" pitchFamily="2" charset="-122"/>
              </a:rPr>
              <a:t>惠普等西方各大电脑公司全面进入中国市场，电脑业务作为当时巨人集团的主营业务遭受重创，投资收益进入低谷。据此，当家人史玉柱决定开展多元化经营，投资房地产与生物保健品这两个新兴领域</a:t>
            </a:r>
            <a:r>
              <a:rPr lang="en-GB" altLang="zh-CN" sz="3200" b="1">
                <a:solidFill>
                  <a:srgbClr val="FFFF00"/>
                </a:solidFill>
                <a:effectLst>
                  <a:outerShdw blurRad="38100" dist="38100" dir="2700000">
                    <a:srgbClr val="000000"/>
                  </a:outerShdw>
                </a:effectLst>
                <a:latin typeface="宋体" panose="02010600030101010101" pitchFamily="2" charset="-122"/>
              </a:rPr>
              <a:t>……</a:t>
            </a:r>
            <a:endParaRPr lang="en-US" altLang="zh-CN" sz="32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06850"/>
                                        </p:tgtEl>
                                        <p:attrNameLst>
                                          <p:attrName>style.visibility</p:attrName>
                                        </p:attrNameLst>
                                      </p:cBhvr>
                                      <p:to>
                                        <p:strVal val="visible"/>
                                      </p:to>
                                    </p:set>
                                    <p:animEffect transition="in" filter="wheel(4)">
                                      <p:cBhvr>
                                        <p:cTn id="7" dur="2000"/>
                                        <p:tgtEl>
                                          <p:spTgt spid="206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1586" name="文本框 451585"/>
          <p:cNvSpPr txBox="1"/>
          <p:nvPr/>
        </p:nvSpPr>
        <p:spPr>
          <a:xfrm>
            <a:off x="304800" y="228600"/>
            <a:ext cx="8305800" cy="1920875"/>
          </a:xfrm>
          <a:prstGeom prst="rect">
            <a:avLst/>
          </a:prstGeom>
          <a:noFill/>
          <a:ln w="9525">
            <a:noFill/>
          </a:ln>
        </p:spPr>
        <p:txBody>
          <a:bodyPr>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本章关键词</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沉没成本  沉没成本效应  </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尽量返本效应  协和效应</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
        <p:nvSpPr>
          <p:cNvPr id="451587" name="文本框 451586"/>
          <p:cNvSpPr txBox="1"/>
          <p:nvPr/>
        </p:nvSpPr>
        <p:spPr>
          <a:xfrm>
            <a:off x="0" y="2362200"/>
            <a:ext cx="4387850" cy="701675"/>
          </a:xfrm>
          <a:prstGeom prst="rect">
            <a:avLst/>
          </a:prstGeom>
          <a:noFill/>
          <a:ln w="9525">
            <a:noFill/>
          </a:ln>
        </p:spPr>
        <p:txBody>
          <a:bodyPr wrap="none" anchor="t" anchorCtr="0">
            <a:spAutoFit/>
          </a:bodyPr>
          <a:p>
            <a:pPr eaLnBrk="1" hangingPunct="1"/>
            <a:r>
              <a:rPr lang="en-US" altLang="zh-CN" sz="4000" b="1">
                <a:solidFill>
                  <a:srgbClr val="FF0000"/>
                </a:solidFill>
                <a:latin typeface="Garamond" panose="02020404030301010803" pitchFamily="18" charset="0"/>
              </a:rPr>
              <a:t> </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451588" name="文本框 451587"/>
          <p:cNvSpPr txBox="1"/>
          <p:nvPr/>
        </p:nvSpPr>
        <p:spPr>
          <a:xfrm>
            <a:off x="457200" y="3124200"/>
            <a:ext cx="8364538" cy="3508375"/>
          </a:xfrm>
          <a:prstGeom prst="rect">
            <a:avLst/>
          </a:prstGeom>
          <a:noFill/>
          <a:ln w="9525">
            <a:noFill/>
          </a:ln>
        </p:spPr>
        <p:txBody>
          <a:bodyPr>
            <a:spAutoFit/>
          </a:bodyPr>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、何谓沉没成本？</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、什么是沉没成本效应，想想你在生活中做过哪些事情是关于沉没成本效应的？</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3</a:t>
            </a:r>
            <a:r>
              <a:rPr lang="zh-CN" altLang="en-US" sz="2800" b="1" dirty="0">
                <a:solidFill>
                  <a:srgbClr val="FFFF00"/>
                </a:solidFill>
                <a:effectLst>
                  <a:outerShdw blurRad="38100" dist="38100" dir="2700000">
                    <a:srgbClr val="000000"/>
                  </a:outerShdw>
                </a:effectLst>
                <a:latin typeface="宋体" panose="02010600030101010101" pitchFamily="2" charset="-122"/>
              </a:rPr>
              <a:t>、那些因素导致了沉没成本效应的产生？</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4</a:t>
            </a:r>
            <a:r>
              <a:rPr lang="zh-CN" altLang="en-US" sz="2800" b="1" dirty="0">
                <a:solidFill>
                  <a:srgbClr val="FFFF00"/>
                </a:solidFill>
                <a:effectLst>
                  <a:outerShdw blurRad="38100" dist="38100" dir="2700000">
                    <a:srgbClr val="000000"/>
                  </a:outerShdw>
                </a:effectLst>
                <a:latin typeface="宋体" panose="02010600030101010101" pitchFamily="2" charset="-122"/>
              </a:rPr>
              <a:t>、什么是尽量返本效应？你有过类似的经历吗？</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5</a:t>
            </a:r>
            <a:r>
              <a:rPr lang="zh-CN" altLang="en-US" sz="2800" b="1" dirty="0">
                <a:solidFill>
                  <a:srgbClr val="FFFF00"/>
                </a:solidFill>
                <a:effectLst>
                  <a:outerShdw blurRad="38100" dist="38100" dir="2700000">
                    <a:srgbClr val="000000"/>
                  </a:outerShdw>
                </a:effectLst>
                <a:latin typeface="宋体" panose="02010600030101010101" pitchFamily="2" charset="-122"/>
              </a:rPr>
              <a:t>、什么是协和效应？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800" b="1">
                <a:solidFill>
                  <a:srgbClr val="FFFF00"/>
                </a:solidFill>
                <a:effectLst>
                  <a:outerShdw blurRad="38100" dist="38100" dir="2700000">
                    <a:srgbClr val="000000"/>
                  </a:outerShdw>
                </a:effectLst>
                <a:latin typeface="宋体" panose="02010600030101010101" pitchFamily="2" charset="-122"/>
              </a:rPr>
              <a:t>6</a:t>
            </a:r>
            <a:r>
              <a:rPr lang="zh-CN" altLang="en-US" sz="2800" b="1" dirty="0">
                <a:solidFill>
                  <a:srgbClr val="FFFF00"/>
                </a:solidFill>
                <a:effectLst>
                  <a:outerShdw blurRad="38100" dist="38100" dir="2700000">
                    <a:srgbClr val="000000"/>
                  </a:outerShdw>
                </a:effectLst>
                <a:latin typeface="宋体" panose="02010600030101010101" pitchFamily="2" charset="-122"/>
              </a:rPr>
              <a:t>、试找出有关于沉没成本效应的其它例子，并加以分析说明。</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451586"/>
                                        </p:tgtEl>
                                        <p:attrNameLst>
                                          <p:attrName>style.visibility</p:attrName>
                                        </p:attrNameLst>
                                      </p:cBhvr>
                                      <p:to>
                                        <p:strVal val="visible"/>
                                      </p:to>
                                    </p:set>
                                    <p:anim by="(-#ppt_w*2)" calcmode="lin" valueType="num">
                                      <p:cBhvr rctx="PPT">
                                        <p:cTn id="7" dur="500" autoRev="1" fill="hold">
                                          <p:stCondLst>
                                            <p:cond delay="0"/>
                                          </p:stCondLst>
                                        </p:cTn>
                                        <p:tgtEl>
                                          <p:spTgt spid="451586"/>
                                        </p:tgtEl>
                                        <p:attrNameLst>
                                          <p:attrName>ppt_w</p:attrName>
                                        </p:attrNameLst>
                                      </p:cBhvr>
                                    </p:anim>
                                    <p:anim by="(#ppt_w*0.50)" calcmode="lin" valueType="num">
                                      <p:cBhvr>
                                        <p:cTn id="8" dur="500" decel="50000" autoRev="1" fill="hold">
                                          <p:stCondLst>
                                            <p:cond delay="0"/>
                                          </p:stCondLst>
                                        </p:cTn>
                                        <p:tgtEl>
                                          <p:spTgt spid="451586"/>
                                        </p:tgtEl>
                                        <p:attrNameLst>
                                          <p:attrName>ppt_x</p:attrName>
                                        </p:attrNameLst>
                                      </p:cBhvr>
                                    </p:anim>
                                    <p:anim from="(-#ppt_h/2)" to="(#ppt_y)" calcmode="lin" valueType="num">
                                      <p:cBhvr>
                                        <p:cTn id="9" dur="1000" fill="hold">
                                          <p:stCondLst>
                                            <p:cond delay="0"/>
                                          </p:stCondLst>
                                        </p:cTn>
                                        <p:tgtEl>
                                          <p:spTgt spid="451586"/>
                                        </p:tgtEl>
                                        <p:attrNameLst>
                                          <p:attrName>ppt_y</p:attrName>
                                        </p:attrNameLst>
                                      </p:cBhvr>
                                    </p:anim>
                                    <p:animRot by="21600000">
                                      <p:cBhvr>
                                        <p:cTn id="10" dur="1000" fill="hold">
                                          <p:stCondLst>
                                            <p:cond delay="0"/>
                                          </p:stCondLst>
                                        </p:cTn>
                                        <p:tgtEl>
                                          <p:spTgt spid="451586"/>
                                        </p:tgtEl>
                                        <p:attrNameLst>
                                          <p:attrName>r</p:attrName>
                                        </p:attrNameLst>
                                      </p:cBhvr>
                                    </p:animRot>
                                  </p:childTnLst>
                                </p:cTn>
                              </p:par>
                            </p:childTnLst>
                          </p:cTn>
                        </p:par>
                        <p:par>
                          <p:cTn id="11" fill="hold">
                            <p:stCondLst>
                              <p:cond delay="43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451587"/>
                                        </p:tgtEl>
                                        <p:attrNameLst>
                                          <p:attrName>style.visibility</p:attrName>
                                        </p:attrNameLst>
                                      </p:cBhvr>
                                      <p:to>
                                        <p:strVal val="visible"/>
                                      </p:to>
                                    </p:set>
                                    <p:anim by="(-#ppt_w*2)" calcmode="lin" valueType="num">
                                      <p:cBhvr rctx="PPT">
                                        <p:cTn id="14" dur="500" autoRev="1" fill="hold">
                                          <p:stCondLst>
                                            <p:cond delay="0"/>
                                          </p:stCondLst>
                                        </p:cTn>
                                        <p:tgtEl>
                                          <p:spTgt spid="451587"/>
                                        </p:tgtEl>
                                        <p:attrNameLst>
                                          <p:attrName>ppt_w</p:attrName>
                                        </p:attrNameLst>
                                      </p:cBhvr>
                                    </p:anim>
                                    <p:anim by="(#ppt_w*0.50)" calcmode="lin" valueType="num">
                                      <p:cBhvr>
                                        <p:cTn id="15" dur="500" decel="50000" autoRev="1" fill="hold">
                                          <p:stCondLst>
                                            <p:cond delay="0"/>
                                          </p:stCondLst>
                                        </p:cTn>
                                        <p:tgtEl>
                                          <p:spTgt spid="451587"/>
                                        </p:tgtEl>
                                        <p:attrNameLst>
                                          <p:attrName>ppt_x</p:attrName>
                                        </p:attrNameLst>
                                      </p:cBhvr>
                                    </p:anim>
                                    <p:anim from="(-#ppt_h/2)" to="(#ppt_y)" calcmode="lin" valueType="num">
                                      <p:cBhvr>
                                        <p:cTn id="16" dur="1000" fill="hold">
                                          <p:stCondLst>
                                            <p:cond delay="0"/>
                                          </p:stCondLst>
                                        </p:cTn>
                                        <p:tgtEl>
                                          <p:spTgt spid="451587"/>
                                        </p:tgtEl>
                                        <p:attrNameLst>
                                          <p:attrName>ppt_y</p:attrName>
                                        </p:attrNameLst>
                                      </p:cBhvr>
                                    </p:anim>
                                    <p:animRot by="21600000">
                                      <p:cBhvr>
                                        <p:cTn id="17" dur="1000" fill="hold">
                                          <p:stCondLst>
                                            <p:cond delay="0"/>
                                          </p:stCondLst>
                                        </p:cTn>
                                        <p:tgtEl>
                                          <p:spTgt spid="451587"/>
                                        </p:tgtEl>
                                        <p:attrNameLst>
                                          <p:attrName>r</p:attrName>
                                        </p:attrNameLst>
                                      </p:cBhvr>
                                    </p:animRot>
                                  </p:childTnLst>
                                </p:cTn>
                              </p:par>
                            </p:childTnLst>
                          </p:cTn>
                        </p:par>
                        <p:par>
                          <p:cTn id="18" fill="hold">
                            <p:stCondLst>
                              <p:cond delay="6100"/>
                            </p:stCondLst>
                            <p:childTnLst>
                              <p:par>
                                <p:cTn id="19" presetID="41" presetClass="entr" presetSubtype="0" fill="hold" grpId="0" nodeType="afterEffect">
                                  <p:stCondLst>
                                    <p:cond delay="0"/>
                                  </p:stCondLst>
                                  <p:iterate type="lt">
                                    <p:tmPct val="10000"/>
                                  </p:iterate>
                                  <p:childTnLst>
                                    <p:set>
                                      <p:cBhvr>
                                        <p:cTn id="20" dur="1" fill="hold">
                                          <p:stCondLst>
                                            <p:cond delay="0"/>
                                          </p:stCondLst>
                                        </p:cTn>
                                        <p:tgtEl>
                                          <p:spTgt spid="451588"/>
                                        </p:tgtEl>
                                        <p:attrNameLst>
                                          <p:attrName>style.visibility</p:attrName>
                                        </p:attrNameLst>
                                      </p:cBhvr>
                                      <p:to>
                                        <p:strVal val="visible"/>
                                      </p:to>
                                    </p:set>
                                    <p:anim calcmode="lin" valueType="num">
                                      <p:cBhvr>
                                        <p:cTn id="21" dur="500" fill="hold"/>
                                        <p:tgtEl>
                                          <p:spTgt spid="451588"/>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451588"/>
                                        </p:tgtEl>
                                        <p:attrNameLst>
                                          <p:attrName>ppt_y</p:attrName>
                                        </p:attrNameLst>
                                      </p:cBhvr>
                                      <p:tavLst>
                                        <p:tav tm="0">
                                          <p:val>
                                            <p:strVal val="#ppt_y"/>
                                          </p:val>
                                        </p:tav>
                                        <p:tav tm="100000">
                                          <p:val>
                                            <p:strVal val="#ppt_y"/>
                                          </p:val>
                                        </p:tav>
                                      </p:tavLst>
                                    </p:anim>
                                    <p:anim calcmode="lin" valueType="num">
                                      <p:cBhvr>
                                        <p:cTn id="23" dur="500" fill="hold"/>
                                        <p:tgtEl>
                                          <p:spTgt spid="451588"/>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451588"/>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451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6" grpId="0"/>
      <p:bldP spid="451587" grpId="0"/>
      <p:bldP spid="45158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8354" name="文本框 228353"/>
          <p:cNvSpPr txBox="1"/>
          <p:nvPr/>
        </p:nvSpPr>
        <p:spPr>
          <a:xfrm>
            <a:off x="1066800" y="457200"/>
            <a:ext cx="7189788"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第五章 蝴蝶效应与投资行为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228355" name="文本框 228354"/>
          <p:cNvSpPr txBox="1"/>
          <p:nvPr/>
        </p:nvSpPr>
        <p:spPr>
          <a:xfrm>
            <a:off x="228600" y="1524000"/>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228356" name="文本框 228355"/>
          <p:cNvSpPr txBox="1"/>
          <p:nvPr/>
        </p:nvSpPr>
        <p:spPr>
          <a:xfrm>
            <a:off x="533400" y="2514600"/>
            <a:ext cx="7318375" cy="2530475"/>
          </a:xfrm>
          <a:prstGeom prst="rect">
            <a:avLst/>
          </a:prstGeom>
          <a:noFill/>
          <a:ln w="9525">
            <a:noFill/>
          </a:ln>
        </p:spPr>
        <p:txBody>
          <a:bodyPr wrap="none" anchor="t" anchorCtr="0">
            <a:spAutoFit/>
          </a:bodyPr>
          <a:p>
            <a:pPr marL="342900" indent="-342900"/>
            <a:r>
              <a:rPr lang="en-US" altLang="zh-CN" sz="4000" b="1" dirty="0">
                <a:solidFill>
                  <a:srgbClr val="FFFF00"/>
                </a:solidFill>
                <a:effectLst>
                  <a:outerShdw blurRad="38100" dist="38100" dir="2700000">
                    <a:srgbClr val="000000"/>
                  </a:outerShdw>
                </a:effectLst>
                <a:latin typeface="Verdana" panose="020B0604030504040204" pitchFamily="34" charset="0"/>
              </a:rPr>
              <a:t>◆</a:t>
            </a:r>
            <a:r>
              <a:rPr lang="zh-CN" altLang="en-US" sz="4000" b="1" dirty="0">
                <a:solidFill>
                  <a:srgbClr val="FFFF00"/>
                </a:solidFill>
                <a:effectLst>
                  <a:outerShdw blurRad="38100" dist="38100" dir="2700000">
                    <a:srgbClr val="000000"/>
                  </a:outerShdw>
                </a:effectLst>
              </a:rPr>
              <a:t>掌握蝴蝶效应的基本内涵。</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dirty="0">
                <a:solidFill>
                  <a:srgbClr val="FFFF00"/>
                </a:solidFill>
                <a:effectLst>
                  <a:outerShdw blurRad="38100" dist="38100" dir="2700000">
                    <a:srgbClr val="000000"/>
                  </a:outerShdw>
                </a:effectLst>
              </a:rPr>
              <a:t>◆</a:t>
            </a:r>
            <a:r>
              <a:rPr lang="zh-CN" altLang="en-US" sz="4000" b="1" dirty="0">
                <a:solidFill>
                  <a:srgbClr val="FFFF00"/>
                </a:solidFill>
                <a:effectLst>
                  <a:outerShdw blurRad="38100" dist="38100" dir="2700000">
                    <a:srgbClr val="000000"/>
                  </a:outerShdw>
                </a:effectLst>
              </a:rPr>
              <a:t>掌握蝴蝶效应的理论模型。</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dirty="0">
                <a:solidFill>
                  <a:srgbClr val="FFFF00"/>
                </a:solidFill>
                <a:effectLst>
                  <a:outerShdw blurRad="38100" dist="38100" dir="2700000">
                    <a:srgbClr val="000000"/>
                  </a:outerShdw>
                </a:effectLst>
              </a:rPr>
              <a:t>◆</a:t>
            </a:r>
            <a:r>
              <a:rPr lang="zh-CN" altLang="en-US" sz="4000" b="1" dirty="0">
                <a:solidFill>
                  <a:srgbClr val="FFFF00"/>
                </a:solidFill>
                <a:effectLst>
                  <a:outerShdw blurRad="38100" dist="38100" dir="2700000">
                    <a:srgbClr val="000000"/>
                  </a:outerShdw>
                </a:effectLst>
              </a:rPr>
              <a:t>了解蝴蝶效应的行为表现。</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dirty="0">
                <a:solidFill>
                  <a:srgbClr val="FFFF00"/>
                </a:solidFill>
                <a:effectLst>
                  <a:outerShdw blurRad="38100" dist="38100" dir="2700000">
                    <a:srgbClr val="000000"/>
                  </a:outerShdw>
                </a:effectLst>
              </a:rPr>
              <a:t>◆</a:t>
            </a:r>
            <a:r>
              <a:rPr lang="zh-CN" altLang="en-US" sz="4000" b="1" dirty="0">
                <a:solidFill>
                  <a:srgbClr val="FFFF00"/>
                </a:solidFill>
                <a:effectLst>
                  <a:outerShdw blurRad="38100" dist="38100" dir="2700000">
                    <a:srgbClr val="000000"/>
                  </a:outerShdw>
                </a:effectLst>
              </a:rPr>
              <a:t>了解投资决策中的蝴蝶效应。</a:t>
            </a:r>
            <a:endParaRPr lang="zh-CN" altLang="en-US" sz="4000" b="1" dirty="0">
              <a:solidFill>
                <a:srgbClr val="FFFF00"/>
              </a:solidFill>
              <a:effectLst>
                <a:outerShdw blurRad="38100" dist="38100" dir="2700000">
                  <a:srgbClr val="000000"/>
                </a:out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228354"/>
                                        </p:tgtEl>
                                        <p:attrNameLst>
                                          <p:attrName>style.visibility</p:attrName>
                                        </p:attrNameLst>
                                      </p:cBhvr>
                                      <p:to>
                                        <p:strVal val="visible"/>
                                      </p:to>
                                    </p:set>
                                    <p:anim from="(-#ppt_w/2)" to="(#ppt_x)" calcmode="lin" valueType="num">
                                      <p:cBhvr>
                                        <p:cTn id="7" dur="600" fill="hold">
                                          <p:stCondLst>
                                            <p:cond delay="0"/>
                                          </p:stCondLst>
                                        </p:cTn>
                                        <p:tgtEl>
                                          <p:spTgt spid="228354"/>
                                        </p:tgtEl>
                                        <p:attrNameLst>
                                          <p:attrName>ppt_x</p:attrName>
                                        </p:attrNameLst>
                                      </p:cBhvr>
                                    </p:anim>
                                    <p:anim from="0" to="-1.0" calcmode="lin" valueType="num">
                                      <p:cBhvr>
                                        <p:cTn id="8" dur="200" decel="50000" autoRev="1" fill="hold">
                                          <p:stCondLst>
                                            <p:cond delay="600"/>
                                          </p:stCondLst>
                                        </p:cTn>
                                        <p:tgtEl>
                                          <p:spTgt spid="228354"/>
                                        </p:tgtEl>
                                        <p:attrNameLst>
                                          <p:attrName>xshear</p:attrName>
                                        </p:attrNameLst>
                                      </p:cBhvr>
                                    </p:anim>
                                    <p:animScale>
                                      <p:cBhvr>
                                        <p:cTn id="9" dur="200" decel="100000" autoRev="1" fill="hold">
                                          <p:stCondLst>
                                            <p:cond delay="600"/>
                                          </p:stCondLst>
                                        </p:cTn>
                                        <p:tgtEl>
                                          <p:spTgt spid="228354"/>
                                        </p:tgtEl>
                                      </p:cBhvr>
                                      <p:from x="100000" y="100000"/>
                                      <p:to x="80000" y="100000"/>
                                    </p:animScale>
                                    <p:anim by="(#ppt_h/3+#ppt_w*0.1)" calcmode="lin" valueType="num">
                                      <p:cBhvr additive="sum">
                                        <p:cTn id="10" dur="200" decel="100000" autoRev="1" fill="hold">
                                          <p:stCondLst>
                                            <p:cond delay="600"/>
                                          </p:stCondLst>
                                        </p:cTn>
                                        <p:tgtEl>
                                          <p:spTgt spid="228354"/>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228355"/>
                                        </p:tgtEl>
                                        <p:attrNameLst>
                                          <p:attrName>style.visibility</p:attrName>
                                        </p:attrNameLst>
                                      </p:cBhvr>
                                      <p:to>
                                        <p:strVal val="visible"/>
                                      </p:to>
                                    </p:set>
                                    <p:anim from="(-#ppt_w/2)" to="(#ppt_x)" calcmode="lin" valueType="num">
                                      <p:cBhvr>
                                        <p:cTn id="14" dur="600" fill="hold">
                                          <p:stCondLst>
                                            <p:cond delay="0"/>
                                          </p:stCondLst>
                                        </p:cTn>
                                        <p:tgtEl>
                                          <p:spTgt spid="228355"/>
                                        </p:tgtEl>
                                        <p:attrNameLst>
                                          <p:attrName>ppt_x</p:attrName>
                                        </p:attrNameLst>
                                      </p:cBhvr>
                                    </p:anim>
                                    <p:anim from="0" to="-1.0" calcmode="lin" valueType="num">
                                      <p:cBhvr>
                                        <p:cTn id="15" dur="200" decel="50000" autoRev="1" fill="hold">
                                          <p:stCondLst>
                                            <p:cond delay="600"/>
                                          </p:stCondLst>
                                        </p:cTn>
                                        <p:tgtEl>
                                          <p:spTgt spid="228355"/>
                                        </p:tgtEl>
                                        <p:attrNameLst>
                                          <p:attrName>xshear</p:attrName>
                                        </p:attrNameLst>
                                      </p:cBhvr>
                                    </p:anim>
                                    <p:animScale>
                                      <p:cBhvr>
                                        <p:cTn id="16" dur="200" decel="100000" autoRev="1" fill="hold">
                                          <p:stCondLst>
                                            <p:cond delay="600"/>
                                          </p:stCondLst>
                                        </p:cTn>
                                        <p:tgtEl>
                                          <p:spTgt spid="228355"/>
                                        </p:tgtEl>
                                      </p:cBhvr>
                                      <p:from x="100000" y="100000"/>
                                      <p:to x="80000" y="100000"/>
                                    </p:animScale>
                                    <p:anim by="(#ppt_h/3+#ppt_w*0.1)" calcmode="lin" valueType="num">
                                      <p:cBhvr additive="sum">
                                        <p:cTn id="17" dur="200" decel="100000" autoRev="1" fill="hold">
                                          <p:stCondLst>
                                            <p:cond delay="600"/>
                                          </p:stCondLst>
                                        </p:cTn>
                                        <p:tgtEl>
                                          <p:spTgt spid="228355"/>
                                        </p:tgtEl>
                                        <p:attrNameLst>
                                          <p:attrName>ppt_x</p:attrName>
                                        </p:attrNameLst>
                                      </p:cBhvr>
                                    </p:anim>
                                  </p:childTnLst>
                                </p:cTn>
                              </p:par>
                            </p:childTnLst>
                          </p:cTn>
                        </p:par>
                        <p:par>
                          <p:cTn id="18" fill="hold">
                            <p:stCondLst>
                              <p:cond delay="2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228356"/>
                                        </p:tgtEl>
                                        <p:attrNameLst>
                                          <p:attrName>style.visibility</p:attrName>
                                        </p:attrNameLst>
                                      </p:cBhvr>
                                      <p:to>
                                        <p:strVal val="visible"/>
                                      </p:to>
                                    </p:set>
                                    <p:anim by="(-#ppt_w*2)" calcmode="lin" valueType="num">
                                      <p:cBhvr rctx="PPT">
                                        <p:cTn id="21" dur="500" autoRev="1" fill="hold">
                                          <p:stCondLst>
                                            <p:cond delay="0"/>
                                          </p:stCondLst>
                                        </p:cTn>
                                        <p:tgtEl>
                                          <p:spTgt spid="228356"/>
                                        </p:tgtEl>
                                        <p:attrNameLst>
                                          <p:attrName>ppt_w</p:attrName>
                                        </p:attrNameLst>
                                      </p:cBhvr>
                                    </p:anim>
                                    <p:anim by="(#ppt_w*0.50)" calcmode="lin" valueType="num">
                                      <p:cBhvr>
                                        <p:cTn id="22" dur="500" decel="50000" autoRev="1" fill="hold">
                                          <p:stCondLst>
                                            <p:cond delay="0"/>
                                          </p:stCondLst>
                                        </p:cTn>
                                        <p:tgtEl>
                                          <p:spTgt spid="228356"/>
                                        </p:tgtEl>
                                        <p:attrNameLst>
                                          <p:attrName>ppt_x</p:attrName>
                                        </p:attrNameLst>
                                      </p:cBhvr>
                                    </p:anim>
                                    <p:anim from="(-#ppt_h/2)" to="(#ppt_y)" calcmode="lin" valueType="num">
                                      <p:cBhvr>
                                        <p:cTn id="23" dur="1000" fill="hold">
                                          <p:stCondLst>
                                            <p:cond delay="0"/>
                                          </p:stCondLst>
                                        </p:cTn>
                                        <p:tgtEl>
                                          <p:spTgt spid="228356"/>
                                        </p:tgtEl>
                                        <p:attrNameLst>
                                          <p:attrName>ppt_y</p:attrName>
                                        </p:attrNameLst>
                                      </p:cBhvr>
                                    </p:anim>
                                    <p:animRot by="21600000">
                                      <p:cBhvr>
                                        <p:cTn id="24" dur="1000" fill="hold">
                                          <p:stCondLst>
                                            <p:cond delay="0"/>
                                          </p:stCondLst>
                                        </p:cTn>
                                        <p:tgtEl>
                                          <p:spTgt spid="22835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4" grpId="0"/>
      <p:bldP spid="228355" grpId="0"/>
      <p:bldP spid="228356"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9378" name="文本框 229377"/>
          <p:cNvSpPr txBox="1"/>
          <p:nvPr/>
        </p:nvSpPr>
        <p:spPr>
          <a:xfrm>
            <a:off x="304800" y="533400"/>
            <a:ext cx="8534400" cy="5584825"/>
          </a:xfrm>
          <a:prstGeom prst="rect">
            <a:avLst/>
          </a:prstGeom>
          <a:noFill/>
          <a:ln w="9525">
            <a:noFill/>
          </a:ln>
        </p:spPr>
        <p:txBody>
          <a:bodyPr>
            <a:spAutoFit/>
          </a:bodyPr>
          <a:p>
            <a:r>
              <a:rPr lang="en-US" altLang="zh-CN" sz="3600" b="1" dirty="0">
                <a:effectLst>
                  <a:outerShdw blurRad="38100" dist="38100" dir="2700000">
                    <a:srgbClr val="000000"/>
                  </a:outerShdw>
                </a:effectLst>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如果有人告诉您，</a:t>
            </a:r>
            <a:r>
              <a:rPr lang="en-US" altLang="zh-CN" sz="3600" b="1">
                <a:solidFill>
                  <a:srgbClr val="FFFF00"/>
                </a:solidFill>
                <a:effectLst>
                  <a:outerShdw blurRad="38100" dist="38100" dir="2700000">
                    <a:srgbClr val="000000"/>
                  </a:outerShdw>
                </a:effectLst>
                <a:latin typeface="宋体" panose="02010600030101010101" pitchFamily="2" charset="-122"/>
              </a:rPr>
              <a:t>2008</a:t>
            </a:r>
            <a:r>
              <a:rPr lang="zh-CN" altLang="en-US" sz="3600" b="1" dirty="0">
                <a:solidFill>
                  <a:srgbClr val="FFFF00"/>
                </a:solidFill>
                <a:effectLst>
                  <a:outerShdw blurRad="38100" dist="38100" dir="2700000">
                    <a:srgbClr val="000000"/>
                  </a:outerShdw>
                </a:effectLst>
                <a:latin typeface="宋体" panose="02010600030101010101" pitchFamily="2" charset="-122"/>
              </a:rPr>
              <a:t>年这场席卷全球的金融危机仅仅是因为漏读了一条短信所引发的，请问，您会相信吗</a:t>
            </a:r>
            <a:r>
              <a:rPr lang="en-US" altLang="zh-CN" sz="3600" b="1">
                <a:solidFill>
                  <a:srgbClr val="FFFF00"/>
                </a:solidFill>
                <a:effectLst>
                  <a:outerShdw blurRad="38100" dist="38100" dir="2700000">
                    <a:srgbClr val="000000"/>
                  </a:outerShdw>
                </a:effectLst>
                <a:latin typeface="宋体" panose="02010600030101010101" pitchFamily="2" charset="-122"/>
              </a:rPr>
              <a:t>?</a:t>
            </a:r>
            <a:endParaRPr lang="en-US" altLang="zh-CN" sz="3600" b="1">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如果又有人告诉您，自</a:t>
            </a:r>
            <a:r>
              <a:rPr lang="en-US" altLang="zh-CN" sz="3600" b="1">
                <a:solidFill>
                  <a:srgbClr val="FFFF00"/>
                </a:solidFill>
                <a:effectLst>
                  <a:outerShdw blurRad="38100" dist="38100" dir="2700000">
                    <a:srgbClr val="000000"/>
                  </a:outerShdw>
                </a:effectLst>
                <a:latin typeface="宋体" panose="02010600030101010101" pitchFamily="2" charset="-122"/>
              </a:rPr>
              <a:t>2011</a:t>
            </a:r>
            <a:r>
              <a:rPr lang="zh-CN" altLang="en-US" sz="3600" b="1" dirty="0">
                <a:solidFill>
                  <a:srgbClr val="FFFF00"/>
                </a:solidFill>
                <a:effectLst>
                  <a:outerShdw blurRad="38100" dist="38100" dir="2700000">
                    <a:srgbClr val="000000"/>
                  </a:outerShdw>
                </a:effectLst>
                <a:latin typeface="宋体" panose="02010600030101010101" pitchFamily="2" charset="-122"/>
              </a:rPr>
              <a:t>年</a:t>
            </a:r>
            <a:r>
              <a:rPr lang="en-US" altLang="zh-CN" sz="3600" b="1">
                <a:solidFill>
                  <a:srgbClr val="FFFF00"/>
                </a:solidFill>
                <a:effectLst>
                  <a:outerShdw blurRad="38100" dist="38100" dir="2700000">
                    <a:srgbClr val="000000"/>
                  </a:outerShdw>
                </a:effectLst>
                <a:latin typeface="宋体" panose="02010600030101010101" pitchFamily="2" charset="-122"/>
              </a:rPr>
              <a:t>10</a:t>
            </a:r>
            <a:r>
              <a:rPr lang="zh-CN" altLang="en-US" sz="3600" b="1" dirty="0">
                <a:solidFill>
                  <a:srgbClr val="FFFF00"/>
                </a:solidFill>
                <a:effectLst>
                  <a:outerShdw blurRad="38100" dist="38100" dir="2700000">
                    <a:srgbClr val="000000"/>
                  </a:outerShdw>
                </a:effectLst>
                <a:latin typeface="宋体" panose="02010600030101010101" pitchFamily="2" charset="-122"/>
              </a:rPr>
              <a:t>月</a:t>
            </a:r>
            <a:r>
              <a:rPr lang="en-US" altLang="zh-CN" sz="3600" b="1">
                <a:solidFill>
                  <a:srgbClr val="FFFF00"/>
                </a:solidFill>
                <a:effectLst>
                  <a:outerShdw blurRad="38100" dist="38100" dir="2700000">
                    <a:srgbClr val="000000"/>
                  </a:outerShdw>
                </a:effectLst>
                <a:latin typeface="宋体" panose="02010600030101010101" pitchFamily="2" charset="-122"/>
              </a:rPr>
              <a:t>12</a:t>
            </a:r>
            <a:r>
              <a:rPr lang="zh-CN" altLang="en-US" sz="3600" b="1" dirty="0">
                <a:solidFill>
                  <a:srgbClr val="FFFF00"/>
                </a:solidFill>
                <a:effectLst>
                  <a:outerShdw blurRad="38100" dist="38100" dir="2700000">
                    <a:srgbClr val="000000"/>
                  </a:outerShdw>
                </a:effectLst>
                <a:latin typeface="宋体" panose="02010600030101010101" pitchFamily="2" charset="-122"/>
              </a:rPr>
              <a:t>日到</a:t>
            </a:r>
            <a:r>
              <a:rPr lang="en-US" altLang="zh-CN" sz="3600" b="1">
                <a:solidFill>
                  <a:srgbClr val="FFFF00"/>
                </a:solidFill>
                <a:effectLst>
                  <a:outerShdw blurRad="38100" dist="38100" dir="2700000">
                    <a:srgbClr val="000000"/>
                  </a:outerShdw>
                </a:effectLst>
                <a:latin typeface="宋体" panose="02010600030101010101" pitchFamily="2" charset="-122"/>
              </a:rPr>
              <a:t>11</a:t>
            </a:r>
            <a:r>
              <a:rPr lang="zh-CN" altLang="en-US" sz="3600" b="1" dirty="0">
                <a:solidFill>
                  <a:srgbClr val="FFFF00"/>
                </a:solidFill>
                <a:effectLst>
                  <a:outerShdw blurRad="38100" dist="38100" dir="2700000">
                    <a:srgbClr val="000000"/>
                  </a:outerShdw>
                </a:effectLst>
                <a:latin typeface="宋体" panose="02010600030101010101" pitchFamily="2" charset="-122"/>
              </a:rPr>
              <a:t>月</a:t>
            </a:r>
            <a:r>
              <a:rPr lang="en-US" altLang="zh-CN" sz="3600" b="1">
                <a:solidFill>
                  <a:srgbClr val="FFFF00"/>
                </a:solidFill>
                <a:effectLst>
                  <a:outerShdw blurRad="38100" dist="38100" dir="2700000">
                    <a:srgbClr val="000000"/>
                  </a:outerShdw>
                </a:effectLst>
                <a:latin typeface="宋体" panose="02010600030101010101" pitchFamily="2" charset="-122"/>
              </a:rPr>
              <a:t>10</a:t>
            </a:r>
            <a:r>
              <a:rPr lang="zh-CN" altLang="en-US" sz="3600" b="1" dirty="0">
                <a:solidFill>
                  <a:srgbClr val="FFFF00"/>
                </a:solidFill>
                <a:effectLst>
                  <a:outerShdw blurRad="38100" dist="38100" dir="2700000">
                    <a:srgbClr val="000000"/>
                  </a:outerShdw>
                </a:effectLst>
                <a:latin typeface="宋体" panose="02010600030101010101" pitchFamily="2" charset="-122"/>
              </a:rPr>
              <a:t>日，在不到一个月的时间内，雷曼光电（</a:t>
            </a:r>
            <a:r>
              <a:rPr lang="en-US" altLang="zh-CN" sz="3600" b="1">
                <a:solidFill>
                  <a:srgbClr val="FFFF00"/>
                </a:solidFill>
                <a:effectLst>
                  <a:outerShdw blurRad="38100" dist="38100" dir="2700000">
                    <a:srgbClr val="000000"/>
                  </a:outerShdw>
                </a:effectLst>
                <a:latin typeface="宋体" panose="02010600030101010101" pitchFamily="2" charset="-122"/>
              </a:rPr>
              <a:t>300162</a:t>
            </a:r>
            <a:r>
              <a:rPr lang="zh-CN" altLang="en-US" sz="3600" b="1" dirty="0">
                <a:solidFill>
                  <a:srgbClr val="FFFF00"/>
                </a:solidFill>
                <a:effectLst>
                  <a:outerShdw blurRad="38100" dist="38100" dir="2700000">
                    <a:srgbClr val="000000"/>
                  </a:outerShdw>
                </a:effectLst>
                <a:latin typeface="宋体" panose="02010600030101010101" pitchFamily="2" charset="-122"/>
              </a:rPr>
              <a:t>）的股价涨幅高达</a:t>
            </a:r>
            <a:r>
              <a:rPr lang="en-US" altLang="zh-CN" sz="3600" b="1">
                <a:solidFill>
                  <a:srgbClr val="FFFF00"/>
                </a:solidFill>
                <a:effectLst>
                  <a:outerShdw blurRad="38100" dist="38100" dir="2700000">
                    <a:srgbClr val="000000"/>
                  </a:outerShdw>
                </a:effectLst>
                <a:latin typeface="宋体" panose="02010600030101010101" pitchFamily="2" charset="-122"/>
              </a:rPr>
              <a:t>100%</a:t>
            </a:r>
            <a:r>
              <a:rPr lang="zh-CN" altLang="en-US" sz="3600" b="1" dirty="0">
                <a:solidFill>
                  <a:srgbClr val="FFFF00"/>
                </a:solidFill>
                <a:effectLst>
                  <a:outerShdw blurRad="38100" dist="38100" dir="2700000">
                    <a:srgbClr val="000000"/>
                  </a:outerShdw>
                </a:effectLst>
                <a:latin typeface="宋体" panose="02010600030101010101" pitchFamily="2" charset="-122"/>
              </a:rPr>
              <a:t>以上，而引发这一股价巨变的导火索不过是一个不起眼的合同</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请问，您会相信吗</a:t>
            </a:r>
            <a:r>
              <a:rPr lang="en-US" altLang="zh-CN" sz="3600" b="1">
                <a:solidFill>
                  <a:srgbClr val="FFFF00"/>
                </a:solidFill>
                <a:effectLst>
                  <a:outerShdw blurRad="38100" dist="38100" dir="2700000">
                    <a:srgbClr val="000000"/>
                  </a:outerShdw>
                </a:effectLst>
                <a:latin typeface="宋体" panose="02010600030101010101" pitchFamily="2" charset="-122"/>
              </a:rPr>
              <a:t>?</a:t>
            </a:r>
            <a:endParaRPr lang="en-US" altLang="zh-CN" sz="3600" b="1">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事实上，当您看完本章内容后，再回想上述问题，您或许就不会对此嗤之以鼻了。</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29378"/>
                                        </p:tgtEl>
                                        <p:attrNameLst>
                                          <p:attrName>style.visibility</p:attrName>
                                        </p:attrNameLst>
                                      </p:cBhvr>
                                      <p:to>
                                        <p:strVal val="visible"/>
                                      </p:to>
                                    </p:set>
                                    <p:anim calcmode="discrete" valueType="clr">
                                      <p:cBhvr override="childStyle">
                                        <p:cTn id="7" dur="80"/>
                                        <p:tgtEl>
                                          <p:spTgt spid="22937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9378"/>
                                        </p:tgtEl>
                                        <p:attrNameLst>
                                          <p:attrName>fillcolor</p:attrName>
                                        </p:attrNameLst>
                                      </p:cBhvr>
                                      <p:tavLst>
                                        <p:tav tm="0">
                                          <p:val>
                                            <p:clrVal>
                                              <a:schemeClr val="accent2"/>
                                            </p:clrVal>
                                          </p:val>
                                        </p:tav>
                                        <p:tav tm="50000">
                                          <p:val>
                                            <p:clrVal>
                                              <a:schemeClr val="hlink"/>
                                            </p:clrVal>
                                          </p:val>
                                        </p:tav>
                                      </p:tavLst>
                                    </p:anim>
                                    <p:set>
                                      <p:cBhvr>
                                        <p:cTn id="9" dur="80"/>
                                        <p:tgtEl>
                                          <p:spTgt spid="22937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0402" name="文本框 230401"/>
          <p:cNvSpPr txBox="1"/>
          <p:nvPr/>
        </p:nvSpPr>
        <p:spPr>
          <a:xfrm>
            <a:off x="381000" y="533400"/>
            <a:ext cx="8488363" cy="5940425"/>
          </a:xfrm>
          <a:prstGeom prst="rect">
            <a:avLst/>
          </a:prstGeom>
          <a:noFill/>
          <a:ln w="9525">
            <a:noFill/>
          </a:ln>
        </p:spPr>
        <p:txBody>
          <a:bodyPr>
            <a:spAutoFit/>
          </a:bodyPr>
          <a:p>
            <a:pPr algn="ctr"/>
            <a:r>
              <a:rPr lang="zh-CN" altLang="en-US" sz="3200" b="1" dirty="0">
                <a:solidFill>
                  <a:srgbClr val="FFFF00"/>
                </a:solidFill>
                <a:effectLst>
                  <a:outerShdw blurRad="38100" dist="38100" dir="2700000">
                    <a:srgbClr val="000000"/>
                  </a:outerShdw>
                </a:effectLst>
                <a:latin typeface="宋体" panose="02010600030101010101" pitchFamily="2" charset="-122"/>
              </a:rPr>
              <a:t>第一节 蝴蝶效应的行为分析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一、蝴蝶效应的基本内涵</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蝴蝶效应（</a:t>
            </a:r>
            <a:r>
              <a:rPr lang="en-US" altLang="zh-CN" sz="3200" b="1">
                <a:solidFill>
                  <a:srgbClr val="FFFF00"/>
                </a:solidFill>
                <a:effectLst>
                  <a:outerShdw blurRad="38100" dist="38100" dir="2700000">
                    <a:srgbClr val="000000"/>
                  </a:outerShdw>
                </a:effectLst>
                <a:latin typeface="宋体" panose="02010600030101010101" pitchFamily="2" charset="-122"/>
              </a:rPr>
              <a:t>The Butterfly Effect</a:t>
            </a:r>
            <a:r>
              <a:rPr lang="zh-CN" altLang="en-US" sz="3200" b="1" dirty="0">
                <a:solidFill>
                  <a:srgbClr val="FFFF00"/>
                </a:solidFill>
                <a:effectLst>
                  <a:outerShdw blurRad="38100" dist="38100" dir="2700000">
                    <a:srgbClr val="000000"/>
                  </a:outerShdw>
                </a:effectLst>
                <a:latin typeface="宋体" panose="02010600030101010101" pitchFamily="2" charset="-122"/>
              </a:rPr>
              <a:t>）是指在一个动力系统中，初始条件下微小的变化能带动整个系统的长期的巨大的连锁反应。蝴蝶在热带丛林中轻轻扇动一下翅膀，之所以会造成了遥远国度的一场飓风，是因为蝴蝶扇动翅膀的运动，导致其身边的空气系统发生变化，并产生微弱的气流，而微弱气流的产生又会引起四周空气或其他系统产生相应的变化，由此引起一个连锁反应，最终导致其他系统的极大变化，这正是混沌理论的典型反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230402"/>
                                        </p:tgtEl>
                                        <p:attrNameLst>
                                          <p:attrName>style.visibility</p:attrName>
                                        </p:attrNameLst>
                                      </p:cBhvr>
                                      <p:to>
                                        <p:strVal val="visible"/>
                                      </p:to>
                                    </p:set>
                                    <p:anim from="(-#ppt_w/2)" to="(#ppt_x)" calcmode="lin" valueType="num">
                                      <p:cBhvr>
                                        <p:cTn id="7" dur="600" fill="hold">
                                          <p:stCondLst>
                                            <p:cond delay="0"/>
                                          </p:stCondLst>
                                        </p:cTn>
                                        <p:tgtEl>
                                          <p:spTgt spid="230402"/>
                                        </p:tgtEl>
                                        <p:attrNameLst>
                                          <p:attrName>ppt_x</p:attrName>
                                        </p:attrNameLst>
                                      </p:cBhvr>
                                    </p:anim>
                                    <p:anim from="0" to="-1.0" calcmode="lin" valueType="num">
                                      <p:cBhvr>
                                        <p:cTn id="8" dur="200" decel="50000" autoRev="1" fill="hold">
                                          <p:stCondLst>
                                            <p:cond delay="600"/>
                                          </p:stCondLst>
                                        </p:cTn>
                                        <p:tgtEl>
                                          <p:spTgt spid="230402"/>
                                        </p:tgtEl>
                                        <p:attrNameLst>
                                          <p:attrName>xshear</p:attrName>
                                        </p:attrNameLst>
                                      </p:cBhvr>
                                    </p:anim>
                                    <p:animScale>
                                      <p:cBhvr>
                                        <p:cTn id="9" dur="200" decel="100000" autoRev="1" fill="hold">
                                          <p:stCondLst>
                                            <p:cond delay="600"/>
                                          </p:stCondLst>
                                        </p:cTn>
                                        <p:tgtEl>
                                          <p:spTgt spid="230402"/>
                                        </p:tgtEl>
                                      </p:cBhvr>
                                      <p:from x="100000" y="100000"/>
                                      <p:to x="80000" y="100000"/>
                                    </p:animScale>
                                    <p:anim by="(#ppt_h/3+#ppt_w*0.1)" calcmode="lin" valueType="num">
                                      <p:cBhvr additive="sum">
                                        <p:cTn id="10" dur="200" decel="100000" autoRev="1" fill="hold">
                                          <p:stCondLst>
                                            <p:cond delay="600"/>
                                          </p:stCondLst>
                                        </p:cTn>
                                        <p:tgtEl>
                                          <p:spTgt spid="23040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0498" name="文本框 490497"/>
          <p:cNvSpPr txBox="1"/>
          <p:nvPr/>
        </p:nvSpPr>
        <p:spPr>
          <a:xfrm>
            <a:off x="304800" y="533400"/>
            <a:ext cx="8610600" cy="5584825"/>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二、蝴蝶效应的理论分析</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（一）蛛网模型与蝴蝶效应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经济学中的蛛网模型是在用比较静态分析的方法论述需求和供给的变动对均衡价格变动的影响的基础上，引进时间变化的因素，通过对不同时期的需求量、供给量和价格之间的相互作用的考察，用动态分析的方法论述周期较长的商品的产量和价格在偏离均衡状态以后的实际波动过程及其结果。</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90498"/>
                                        </p:tgtEl>
                                        <p:attrNameLst>
                                          <p:attrName>style.visibility</p:attrName>
                                        </p:attrNameLst>
                                      </p:cBhvr>
                                      <p:to>
                                        <p:strVal val="visible"/>
                                      </p:to>
                                    </p:set>
                                    <p:animEffect transition="in" filter="wheel(4)">
                                      <p:cBhvr>
                                        <p:cTn id="7" dur="2000"/>
                                        <p:tgtEl>
                                          <p:spTgt spid="490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49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1426" name="文本框 231425"/>
          <p:cNvSpPr txBox="1"/>
          <p:nvPr/>
        </p:nvSpPr>
        <p:spPr>
          <a:xfrm>
            <a:off x="304800" y="304800"/>
            <a:ext cx="86106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（二）蚂蚁模型与蝴蝶效应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英国经济学家保罗</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奥默罗德（</a:t>
            </a:r>
            <a:r>
              <a:rPr lang="en-US" altLang="zh-CN" sz="3600" b="1">
                <a:solidFill>
                  <a:srgbClr val="FFFF00"/>
                </a:solidFill>
                <a:effectLst>
                  <a:outerShdw blurRad="38100" dist="38100" dir="2700000">
                    <a:srgbClr val="000000"/>
                  </a:outerShdw>
                </a:effectLst>
                <a:latin typeface="宋体" panose="02010600030101010101" pitchFamily="2" charset="-122"/>
              </a:rPr>
              <a:t>Paul </a:t>
            </a:r>
            <a:r>
              <a:rPr lang="en-US" altLang="zh-CN" sz="3600" b="1" err="1">
                <a:solidFill>
                  <a:srgbClr val="FFFF00"/>
                </a:solidFill>
                <a:effectLst>
                  <a:outerShdw blurRad="38100" dist="38100" dir="2700000">
                    <a:srgbClr val="000000"/>
                  </a:outerShdw>
                </a:effectLst>
                <a:latin typeface="宋体" panose="02010600030101010101" pitchFamily="2" charset="-122"/>
              </a:rPr>
              <a:t>Ormerod</a:t>
            </a:r>
            <a:r>
              <a:rPr lang="zh-CN" altLang="en-US" sz="3600" b="1" dirty="0">
                <a:solidFill>
                  <a:srgbClr val="FFFF00"/>
                </a:solidFill>
                <a:effectLst>
                  <a:outerShdw blurRad="38100" dist="38100" dir="2700000">
                    <a:srgbClr val="000000"/>
                  </a:outerShdw>
                </a:effectLst>
                <a:latin typeface="宋体" panose="02010600030101010101" pitchFamily="2" charset="-122"/>
              </a:rPr>
              <a:t>）在</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蝴蝶效应经济学</a:t>
            </a:r>
            <a:r>
              <a:rPr lang="en-US" altLang="zh-CN" sz="3600" b="1">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a:t>
            </a:r>
            <a:r>
              <a:rPr lang="en-US" altLang="zh-CN" sz="3600" b="1">
                <a:solidFill>
                  <a:srgbClr val="FFFF00"/>
                </a:solidFill>
                <a:effectLst>
                  <a:outerShdw blurRad="38100" dist="38100" dir="2700000">
                    <a:srgbClr val="000000"/>
                  </a:outerShdw>
                </a:effectLst>
                <a:latin typeface="宋体" panose="02010600030101010101" pitchFamily="2" charset="-122"/>
              </a:rPr>
              <a:t>Butterfly Economics</a:t>
            </a:r>
            <a:r>
              <a:rPr lang="zh-CN" altLang="en-US" sz="3600" b="1" dirty="0">
                <a:solidFill>
                  <a:srgbClr val="FFFF00"/>
                </a:solidFill>
                <a:effectLst>
                  <a:outerShdw blurRad="38100" dist="38100" dir="2700000">
                    <a:srgbClr val="000000"/>
                  </a:outerShdw>
                </a:effectLst>
                <a:latin typeface="宋体" panose="02010600030101010101" pitchFamily="2" charset="-122"/>
              </a:rPr>
              <a:t>）一书中阐述了一个有趣的蚂蚁模型。</a:t>
            </a:r>
            <a:r>
              <a:rPr lang="en-US" altLang="zh-CN" sz="3600" b="1">
                <a:solidFill>
                  <a:srgbClr val="FFFF00"/>
                </a:solidFill>
                <a:effectLst>
                  <a:outerShdw blurRad="38100" dist="38100" dir="2700000">
                    <a:srgbClr val="000000"/>
                  </a:outerShdw>
                </a:effectLst>
                <a:latin typeface="宋体" panose="02010600030101010101" pitchFamily="2" charset="-122"/>
              </a:rPr>
              <a:t>20</a:t>
            </a:r>
            <a:r>
              <a:rPr lang="zh-CN" altLang="en-US" sz="3600" b="1" dirty="0">
                <a:solidFill>
                  <a:srgbClr val="FFFF00"/>
                </a:solidFill>
                <a:effectLst>
                  <a:outerShdw blurRad="38100" dist="38100" dir="2700000">
                    <a:srgbClr val="000000"/>
                  </a:outerShdw>
                </a:effectLst>
                <a:latin typeface="宋体" panose="02010600030101010101" pitchFamily="2" charset="-122"/>
              </a:rPr>
              <a:t>世纪</a:t>
            </a:r>
            <a:r>
              <a:rPr lang="en-US" altLang="zh-CN" sz="3600" b="1">
                <a:solidFill>
                  <a:srgbClr val="FFFF00"/>
                </a:solidFill>
                <a:effectLst>
                  <a:outerShdw blurRad="38100" dist="38100" dir="2700000">
                    <a:srgbClr val="000000"/>
                  </a:outerShdw>
                </a:effectLst>
                <a:latin typeface="宋体" panose="02010600030101010101" pitchFamily="2" charset="-122"/>
              </a:rPr>
              <a:t>80</a:t>
            </a:r>
            <a:r>
              <a:rPr lang="zh-CN" altLang="en-US" sz="3600" b="1" dirty="0">
                <a:solidFill>
                  <a:srgbClr val="FFFF00"/>
                </a:solidFill>
                <a:effectLst>
                  <a:outerShdw blurRad="38100" dist="38100" dir="2700000">
                    <a:srgbClr val="000000"/>
                  </a:outerShdw>
                </a:effectLst>
                <a:latin typeface="宋体" panose="02010600030101010101" pitchFamily="2" charset="-122"/>
              </a:rPr>
              <a:t>年代中期，昆虫学家对蚂蚁进行了一系列的实验研究。最开始设计这样一个实验：两堆同样的食物，放在离蚁窝同样的距离上，并不断地补充食物，使两堆食物总是保持一样多。以此来研究蚁群是如何搬运这两堆食物的。</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31426"/>
                                        </p:tgtEl>
                                        <p:attrNameLst>
                                          <p:attrName>style.visibility</p:attrName>
                                        </p:attrNameLst>
                                      </p:cBhvr>
                                      <p:to>
                                        <p:strVal val="visible"/>
                                      </p:to>
                                    </p:set>
                                    <p:animEffect transition="in" filter="wheel(4)">
                                      <p:cBhvr>
                                        <p:cTn id="7" dur="2000"/>
                                        <p:tgtEl>
                                          <p:spTgt spid="231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6"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2450" name="文本框 232449"/>
          <p:cNvSpPr txBox="1"/>
          <p:nvPr/>
        </p:nvSpPr>
        <p:spPr>
          <a:xfrm>
            <a:off x="685800" y="381000"/>
            <a:ext cx="78486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三、蝴蝶效应的行为表现</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（一）企业经营中的蝴蝶效应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成立于</a:t>
            </a:r>
            <a:r>
              <a:rPr lang="en-US" altLang="zh-CN" sz="3600" b="1">
                <a:solidFill>
                  <a:srgbClr val="FFFF00"/>
                </a:solidFill>
                <a:effectLst>
                  <a:outerShdw blurRad="38100" dist="38100" dir="2700000">
                    <a:srgbClr val="000000"/>
                  </a:outerShdw>
                </a:effectLst>
                <a:latin typeface="宋体" panose="02010600030101010101" pitchFamily="2" charset="-122"/>
              </a:rPr>
              <a:t>1908</a:t>
            </a:r>
            <a:r>
              <a:rPr lang="zh-CN" altLang="en-US" sz="3600" b="1" dirty="0">
                <a:solidFill>
                  <a:srgbClr val="FFFF00"/>
                </a:solidFill>
                <a:effectLst>
                  <a:outerShdw blurRad="38100" dist="38100" dir="2700000">
                    <a:srgbClr val="000000"/>
                  </a:outerShdw>
                </a:effectLst>
                <a:latin typeface="宋体" panose="02010600030101010101" pitchFamily="2" charset="-122"/>
              </a:rPr>
              <a:t>年的美国通用汽车公司从</a:t>
            </a:r>
            <a:r>
              <a:rPr lang="en-US" altLang="zh-CN" sz="3600" b="1">
                <a:solidFill>
                  <a:srgbClr val="FFFF00"/>
                </a:solidFill>
                <a:effectLst>
                  <a:outerShdw blurRad="38100" dist="38100" dir="2700000">
                    <a:srgbClr val="000000"/>
                  </a:outerShdw>
                </a:effectLst>
                <a:latin typeface="宋体" panose="02010600030101010101" pitchFamily="2" charset="-122"/>
              </a:rPr>
              <a:t>1927</a:t>
            </a:r>
            <a:r>
              <a:rPr lang="zh-CN" altLang="en-US" sz="3600" b="1" dirty="0">
                <a:solidFill>
                  <a:srgbClr val="FFFF00"/>
                </a:solidFill>
                <a:effectLst>
                  <a:outerShdw blurRad="38100" dist="38100" dir="2700000">
                    <a:srgbClr val="000000"/>
                  </a:outerShdw>
                </a:effectLst>
                <a:latin typeface="宋体" panose="02010600030101010101" pitchFamily="2" charset="-122"/>
              </a:rPr>
              <a:t>年起，连续八十二年都是全世界最大的汽车公司。通用汽车之所以能有这样的成就，是因为它一直以来深知蝴蝶效应的奥秘，并充分利用这一奥秘，注重细节，关心消费者。通用旗下品牌之一庞蒂亚克的“冰激淋过敏事件”就充分的体现了这一点。</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32450"/>
                                        </p:tgtEl>
                                        <p:attrNameLst>
                                          <p:attrName>style.visibility</p:attrName>
                                        </p:attrNameLst>
                                      </p:cBhvr>
                                      <p:to>
                                        <p:strVal val="visible"/>
                                      </p:to>
                                    </p:set>
                                    <p:animEffect transition="in" filter="wheel(4)">
                                      <p:cBhvr>
                                        <p:cTn id="7" dur="2000"/>
                                        <p:tgtEl>
                                          <p:spTgt spid="232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0"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3474" name="文本框 233473"/>
          <p:cNvSpPr txBox="1"/>
          <p:nvPr/>
        </p:nvSpPr>
        <p:spPr>
          <a:xfrm>
            <a:off x="457200" y="381000"/>
            <a:ext cx="8245475" cy="5940425"/>
          </a:xfrm>
          <a:prstGeom prst="rect">
            <a:avLst/>
          </a:prstGeom>
          <a:noFill/>
          <a:ln w="9525">
            <a:noFill/>
          </a:ln>
        </p:spPr>
        <p:txBody>
          <a:bodyPr>
            <a:spAutoFit/>
          </a:bodyPr>
          <a:p>
            <a:pPr marL="457200" indent="-457200"/>
            <a:r>
              <a:rPr lang="zh-CN" altLang="en-US" sz="3200" b="1" dirty="0">
                <a:solidFill>
                  <a:srgbClr val="FFFF00"/>
                </a:solidFill>
                <a:effectLst>
                  <a:outerShdw blurRad="38100" dist="38100" dir="2700000">
                    <a:srgbClr val="000000"/>
                  </a:outerShdw>
                </a:effectLst>
              </a:rPr>
              <a:t>（二）情绪管理中的蝴蝶效应</a:t>
            </a:r>
            <a:endParaRPr lang="zh-CN" altLang="en-US" sz="3200" b="1" dirty="0">
              <a:solidFill>
                <a:srgbClr val="FFFF00"/>
              </a:solidFill>
              <a:effectLst>
                <a:outerShdw blurRad="38100" dist="38100" dir="2700000">
                  <a:srgbClr val="000000"/>
                </a:outerShdw>
              </a:effectLst>
            </a:endParaRPr>
          </a:p>
          <a:p>
            <a:pPr marL="457200" indent="-457200"/>
            <a:r>
              <a:rPr lang="zh-CN" altLang="en-US" sz="3200" b="1" dirty="0">
                <a:solidFill>
                  <a:srgbClr val="FFFF00"/>
                </a:solidFill>
                <a:effectLst>
                  <a:outerShdw blurRad="38100" dist="38100" dir="2700000">
                    <a:srgbClr val="000000"/>
                  </a:outerShdw>
                </a:effectLst>
              </a:rPr>
              <a:t>           你永远不会知道你对他人的生活有什么影响。想象一下吧，蝴蝶轻展双翅，制造气旋，气旋不断增大，直至影响整个气象系统。你向陌生人展示的一个不经意的微笑可以有相同的效应。一个简单的微笑，你就有可能瞬间让他人心情舒畅，你就打开了一道出口，积极的心情会由一个人传到另一个人，一次又一次，就像那只蝴蝶一样，你就引起了具有无限可能的连锁反应。同样，消极的情绪也可能产生无限的负面连锁反应。</a:t>
            </a:r>
            <a:endParaRPr lang="zh-CN" altLang="en-US" sz="3200" b="1" dirty="0">
              <a:solidFill>
                <a:srgbClr val="FFFF00"/>
              </a:solidFill>
              <a:effectLst>
                <a:outerShdw blurRad="38100" dist="38100" dir="2700000">
                  <a:srgbClr val="000000"/>
                </a:outerShdw>
              </a:effectLst>
              <a:latin typeface="Verdana" panose="020B060403050404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33474"/>
                                        </p:tgtEl>
                                        <p:attrNameLst>
                                          <p:attrName>style.visibility</p:attrName>
                                        </p:attrNameLst>
                                      </p:cBhvr>
                                      <p:to>
                                        <p:strVal val="visible"/>
                                      </p:to>
                                    </p:set>
                                    <p:anim calcmode="lin" valueType="num">
                                      <p:cBhvr>
                                        <p:cTn id="7" dur="500" fill="hold"/>
                                        <p:tgtEl>
                                          <p:spTgt spid="23347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33474"/>
                                        </p:tgtEl>
                                        <p:attrNameLst>
                                          <p:attrName>ppt_y</p:attrName>
                                        </p:attrNameLst>
                                      </p:cBhvr>
                                      <p:tavLst>
                                        <p:tav tm="0">
                                          <p:val>
                                            <p:strVal val="#ppt_y"/>
                                          </p:val>
                                        </p:tav>
                                        <p:tav tm="100000">
                                          <p:val>
                                            <p:strVal val="#ppt_y"/>
                                          </p:val>
                                        </p:tav>
                                      </p:tavLst>
                                    </p:anim>
                                    <p:anim calcmode="lin" valueType="num">
                                      <p:cBhvr>
                                        <p:cTn id="9" dur="500" fill="hold"/>
                                        <p:tgtEl>
                                          <p:spTgt spid="23347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3347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33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4" name="文本框 10243"/>
          <p:cNvSpPr txBox="1"/>
          <p:nvPr/>
        </p:nvSpPr>
        <p:spPr>
          <a:xfrm>
            <a:off x="533400" y="914400"/>
            <a:ext cx="8229600" cy="4965700"/>
          </a:xfrm>
          <a:prstGeom prst="rect">
            <a:avLst/>
          </a:prstGeom>
          <a:noFill/>
          <a:ln w="9525">
            <a:noFill/>
          </a:ln>
        </p:spPr>
        <p:txBody>
          <a:bodyPr>
            <a:spAutoFit/>
          </a:bodyPr>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、有效市场的基本形态</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a:solidFill>
                  <a:srgbClr val="FFFF00"/>
                </a:solidFill>
                <a:effectLst>
                  <a:outerShdw blurRad="38100" dist="38100" dir="2700000">
                    <a:srgbClr val="000000"/>
                  </a:outerShdw>
                </a:effectLst>
                <a:latin typeface="宋体" panose="02010600030101010101" pitchFamily="2" charset="-122"/>
              </a:rPr>
              <a:t>    </a:t>
            </a:r>
            <a:r>
              <a:rPr lang="en-US" altLang="zh-CN" sz="3200" b="1" err="1">
                <a:solidFill>
                  <a:srgbClr val="FFFF00"/>
                </a:solidFill>
                <a:effectLst>
                  <a:outerShdw blurRad="38100" dist="38100" dir="2700000">
                    <a:srgbClr val="000000"/>
                  </a:outerShdw>
                </a:effectLst>
                <a:latin typeface="宋体" panose="02010600030101010101" pitchFamily="2" charset="-122"/>
              </a:rPr>
              <a:t>Fama</a:t>
            </a:r>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1970</a:t>
            </a:r>
            <a:r>
              <a:rPr lang="zh-CN" altLang="en-US" sz="3200" b="1" dirty="0">
                <a:solidFill>
                  <a:srgbClr val="FFFF00"/>
                </a:solidFill>
                <a:effectLst>
                  <a:outerShdw blurRad="38100" dist="38100" dir="2700000">
                    <a:srgbClr val="000000"/>
                  </a:outerShdw>
                </a:effectLst>
                <a:latin typeface="宋体" panose="02010600030101010101" pitchFamily="2" charset="-122"/>
              </a:rPr>
              <a:t>）把证券市场上的信息分为三类：一是历史信息，通常指证券过去的价格、成交量、公司特性等；二是公开信息，如红利公告等；三是内部信息，指非公开信息。依据证券价格所反映信息的不同，有效市场可以分为以下三种基本形态：</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）弱式（</a:t>
            </a:r>
            <a:r>
              <a:rPr lang="en-US" altLang="zh-CN" sz="3200" b="1">
                <a:solidFill>
                  <a:srgbClr val="FFFF00"/>
                </a:solidFill>
                <a:effectLst>
                  <a:outerShdw blurRad="38100" dist="38100" dir="2700000">
                    <a:srgbClr val="000000"/>
                  </a:outerShdw>
                </a:effectLst>
                <a:latin typeface="宋体" panose="02010600030101010101" pitchFamily="2" charset="-122"/>
              </a:rPr>
              <a:t>weak form</a:t>
            </a:r>
            <a:r>
              <a:rPr lang="zh-CN" altLang="en-US" sz="3200" b="1" dirty="0">
                <a:solidFill>
                  <a:srgbClr val="FFFF00"/>
                </a:solidFill>
                <a:effectLst>
                  <a:outerShdw blurRad="38100" dist="38100" dir="2700000">
                    <a:srgbClr val="000000"/>
                  </a:outerShdw>
                </a:effectLst>
                <a:latin typeface="宋体" panose="02010600030101010101" pitchFamily="2" charset="-122"/>
              </a:rPr>
              <a:t>）有效市场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）半强式（</a:t>
            </a:r>
            <a:r>
              <a:rPr lang="en-US" altLang="zh-CN" sz="3200" b="1">
                <a:solidFill>
                  <a:srgbClr val="FFFF00"/>
                </a:solidFill>
                <a:effectLst>
                  <a:outerShdw blurRad="38100" dist="38100" dir="2700000">
                    <a:srgbClr val="000000"/>
                  </a:outerShdw>
                </a:effectLst>
                <a:latin typeface="宋体" panose="02010600030101010101" pitchFamily="2" charset="-122"/>
              </a:rPr>
              <a:t>semi-strong form</a:t>
            </a:r>
            <a:r>
              <a:rPr lang="zh-CN" altLang="en-US" sz="3200" b="1" dirty="0">
                <a:solidFill>
                  <a:srgbClr val="FFFF00"/>
                </a:solidFill>
                <a:effectLst>
                  <a:outerShdw blurRad="38100" dist="38100" dir="2700000">
                    <a:srgbClr val="000000"/>
                  </a:outerShdw>
                </a:effectLst>
                <a:latin typeface="宋体" panose="02010600030101010101" pitchFamily="2" charset="-122"/>
              </a:rPr>
              <a:t>）有效市场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）强式（</a:t>
            </a:r>
            <a:r>
              <a:rPr lang="en-US" altLang="zh-CN" sz="3200" b="1">
                <a:solidFill>
                  <a:srgbClr val="FFFF00"/>
                </a:solidFill>
                <a:effectLst>
                  <a:outerShdw blurRad="38100" dist="38100" dir="2700000">
                    <a:srgbClr val="000000"/>
                  </a:outerShdw>
                </a:effectLst>
                <a:latin typeface="宋体" panose="02010600030101010101" pitchFamily="2" charset="-122"/>
              </a:rPr>
              <a:t>strong form</a:t>
            </a:r>
            <a:r>
              <a:rPr lang="zh-CN" altLang="en-US" sz="3200" b="1" dirty="0">
                <a:solidFill>
                  <a:srgbClr val="FFFF00"/>
                </a:solidFill>
                <a:effectLst>
                  <a:outerShdw blurRad="38100" dist="38100" dir="2700000">
                    <a:srgbClr val="000000"/>
                  </a:outerShdw>
                </a:effectLst>
                <a:latin typeface="宋体" panose="02010600030101010101" pitchFamily="2" charset="-122"/>
              </a:rPr>
              <a:t>）有效市场</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244"/>
                                        </p:tgtEl>
                                        <p:attrNameLst>
                                          <p:attrName>style.visibility</p:attrName>
                                        </p:attrNameLst>
                                      </p:cBhvr>
                                      <p:to>
                                        <p:strVal val="visible"/>
                                      </p:to>
                                    </p:set>
                                    <p:anim from="(-#ppt_w/2)" to="(#ppt_x)" calcmode="lin" valueType="num">
                                      <p:cBhvr>
                                        <p:cTn id="7" dur="600" fill="hold">
                                          <p:stCondLst>
                                            <p:cond delay="0"/>
                                          </p:stCondLst>
                                        </p:cTn>
                                        <p:tgtEl>
                                          <p:spTgt spid="10244"/>
                                        </p:tgtEl>
                                        <p:attrNameLst>
                                          <p:attrName>ppt_x</p:attrName>
                                        </p:attrNameLst>
                                      </p:cBhvr>
                                    </p:anim>
                                    <p:anim from="0" to="-1.0" calcmode="lin" valueType="num">
                                      <p:cBhvr>
                                        <p:cTn id="8" dur="200" decel="50000" autoRev="1" fill="hold">
                                          <p:stCondLst>
                                            <p:cond delay="600"/>
                                          </p:stCondLst>
                                        </p:cTn>
                                        <p:tgtEl>
                                          <p:spTgt spid="10244"/>
                                        </p:tgtEl>
                                        <p:attrNameLst>
                                          <p:attrName>xshear</p:attrName>
                                        </p:attrNameLst>
                                      </p:cBhvr>
                                    </p:anim>
                                    <p:animScale>
                                      <p:cBhvr>
                                        <p:cTn id="9" dur="200" decel="100000" autoRev="1" fill="hold">
                                          <p:stCondLst>
                                            <p:cond delay="600"/>
                                          </p:stCondLst>
                                        </p:cTn>
                                        <p:tgtEl>
                                          <p:spTgt spid="10244"/>
                                        </p:tgtEl>
                                      </p:cBhvr>
                                      <p:from x="100000" y="100000"/>
                                      <p:to x="80000" y="100000"/>
                                    </p:animScale>
                                    <p:anim by="(#ppt_h/3+#ppt_w*0.1)" calcmode="lin" valueType="num">
                                      <p:cBhvr additive="sum">
                                        <p:cTn id="10" dur="200" decel="100000" autoRev="1" fill="hold">
                                          <p:stCondLst>
                                            <p:cond delay="600"/>
                                          </p:stCondLst>
                                        </p:cTn>
                                        <p:tgtEl>
                                          <p:spTgt spid="1024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22" name="文本框 491521"/>
          <p:cNvSpPr txBox="1"/>
          <p:nvPr/>
        </p:nvSpPr>
        <p:spPr>
          <a:xfrm>
            <a:off x="533400" y="457200"/>
            <a:ext cx="8077200" cy="5940425"/>
          </a:xfrm>
          <a:prstGeom prst="rect">
            <a:avLst/>
          </a:prstGeom>
          <a:noFill/>
          <a:ln w="9525">
            <a:noFill/>
          </a:ln>
        </p:spPr>
        <p:txBody>
          <a:bodyPr>
            <a:spAutoFit/>
          </a:bodyPr>
          <a:p>
            <a:pPr algn="ctr"/>
            <a:r>
              <a:rPr lang="zh-CN" altLang="en-US" sz="3200" b="1" dirty="0">
                <a:solidFill>
                  <a:srgbClr val="FFFF00"/>
                </a:solidFill>
                <a:effectLst>
                  <a:outerShdw blurRad="38100" dist="38100" dir="2700000">
                    <a:srgbClr val="000000"/>
                  </a:outerShdw>
                </a:effectLst>
                <a:latin typeface="宋体" panose="02010600030101010101" pitchFamily="2" charset="-122"/>
              </a:rPr>
              <a:t>第二节  投资决策中的蝴蝶效应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一、投资组合的蝴蝶效应分析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zh-CN" altLang="en-US" sz="3200" b="1" dirty="0">
                <a:solidFill>
                  <a:srgbClr val="FFFF00"/>
                </a:solidFill>
                <a:effectLst>
                  <a:outerShdw blurRad="38100" dist="38100" dir="2700000">
                    <a:srgbClr val="000000"/>
                  </a:outerShdw>
                </a:effectLst>
                <a:latin typeface="宋体" panose="02010600030101010101" pitchFamily="2" charset="-122"/>
              </a:rPr>
              <a:t>    请问，您能想像得出一个美国人抽烟和中国的通货膨胀有什么关系吗？假设美国现在有一个人抽烟，不小心把没熄灭的烟头扔在了床边，然后出门上班了，大约</a:t>
            </a:r>
            <a:r>
              <a:rPr lang="en-US" altLang="zh-CN" sz="3200" b="1">
                <a:solidFill>
                  <a:srgbClr val="FFFF00"/>
                </a:solidFill>
                <a:effectLst>
                  <a:outerShdw blurRad="38100" dist="38100" dir="2700000">
                    <a:srgbClr val="000000"/>
                  </a:outerShdw>
                </a:effectLst>
                <a:latin typeface="宋体" panose="02010600030101010101" pitchFamily="2" charset="-122"/>
              </a:rPr>
              <a:t>20</a:t>
            </a:r>
            <a:r>
              <a:rPr lang="zh-CN" altLang="en-US" sz="3200" b="1" dirty="0">
                <a:solidFill>
                  <a:srgbClr val="FFFF00"/>
                </a:solidFill>
                <a:effectLst>
                  <a:outerShdw blurRad="38100" dist="38100" dir="2700000">
                    <a:srgbClr val="000000"/>
                  </a:outerShdw>
                </a:effectLst>
                <a:latin typeface="宋体" panose="02010600030101010101" pitchFamily="2" charset="-122"/>
              </a:rPr>
              <a:t>分钟后，烟头慢慢引燃床单，火越来越大，逐渐蔓延到左邻右舍，引起煤气罐的连环爆炸。这时的美国人已经对“恐怖袭击”胆战心惊，而这个肇事者</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扔烟头的人</a:t>
            </a:r>
            <a:r>
              <a:rPr lang="en-US" altLang="zh-CN" sz="3200" b="1">
                <a:solidFill>
                  <a:srgbClr val="FFFF00"/>
                </a:solidFill>
                <a:effectLst>
                  <a:outerShdw blurRad="38100" dist="38100" dir="2700000">
                    <a:srgbClr val="000000"/>
                  </a:outerShdw>
                </a:effectLst>
                <a:latin typeface="宋体" panose="02010600030101010101" pitchFamily="2" charset="-122"/>
              </a:rPr>
              <a:t>)</a:t>
            </a:r>
            <a:r>
              <a:rPr lang="zh-CN" altLang="en-US" sz="3200" b="1" dirty="0">
                <a:solidFill>
                  <a:srgbClr val="FFFF00"/>
                </a:solidFill>
                <a:effectLst>
                  <a:outerShdw blurRad="38100" dist="38100" dir="2700000">
                    <a:srgbClr val="000000"/>
                  </a:outerShdw>
                </a:effectLst>
                <a:latin typeface="宋体" panose="02010600030101010101" pitchFamily="2" charset="-122"/>
              </a:rPr>
              <a:t>却忘了自己曾扔过烟头，于是在一时无法查明原因的情况下，这一事故暂时被定性为“恐怖袭击”。</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91522"/>
                                        </p:tgtEl>
                                        <p:attrNameLst>
                                          <p:attrName>style.visibility</p:attrName>
                                        </p:attrNameLst>
                                      </p:cBhvr>
                                      <p:to>
                                        <p:strVal val="visible"/>
                                      </p:to>
                                    </p:set>
                                    <p:animEffect transition="in" filter="wheel(4)">
                                      <p:cBhvr>
                                        <p:cTn id="7" dur="2000"/>
                                        <p:tgtEl>
                                          <p:spTgt spid="491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2546" name="文本框 492545"/>
          <p:cNvSpPr txBox="1"/>
          <p:nvPr/>
        </p:nvSpPr>
        <p:spPr>
          <a:xfrm>
            <a:off x="533400" y="457200"/>
            <a:ext cx="8077200" cy="6070600"/>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二、货币政策的蝴蝶效应分析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货币政策是一国经济政策的重要组成部分</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是中央银行完成其任务</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实现其职能的核心所在</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也是经济理论研究、实践和争论的焦点。所谓货币政策，是指中央银行为实现经济增长、物价稳定、充分就业和国际收支平衡等宏观经济调控目标而采用的各种控制、调节货币供应量和信用量的方针与措施的总称。</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货币政策目标确定之后，中央银行运用适当的政策工具调控货币供求，通过对经济体系内的各种变量，影响到整个社会的经济活动，进而实现既定的货币政策目标。由货币政策工具启动到货币政策目标实现的经济运行过程，就是货币政策传导系统。</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92546"/>
                                        </p:tgtEl>
                                        <p:attrNameLst>
                                          <p:attrName>style.visibility</p:attrName>
                                        </p:attrNameLst>
                                      </p:cBhvr>
                                      <p:to>
                                        <p:strVal val="visible"/>
                                      </p:to>
                                    </p:set>
                                    <p:animEffect transition="in" filter="wheel(4)">
                                      <p:cBhvr>
                                        <p:cTn id="7" dur="2000"/>
                                        <p:tgtEl>
                                          <p:spTgt spid="492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4498" name="文本框 234497"/>
          <p:cNvSpPr txBox="1"/>
          <p:nvPr/>
        </p:nvSpPr>
        <p:spPr>
          <a:xfrm>
            <a:off x="457200" y="685800"/>
            <a:ext cx="8077200" cy="503555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rPr>
              <a:t>三、次贷危机的蝴蝶效应分析</a:t>
            </a:r>
            <a:endParaRPr lang="zh-CN" altLang="en-US" sz="3600" b="1" dirty="0">
              <a:solidFill>
                <a:srgbClr val="FFFF00"/>
              </a:solidFill>
              <a:effectLst>
                <a:outerShdw blurRad="38100" dist="38100" dir="2700000">
                  <a:srgbClr val="000000"/>
                </a:outerShdw>
              </a:effectLst>
            </a:endParaRPr>
          </a:p>
          <a:p>
            <a:r>
              <a:rPr lang="zh-CN" altLang="en-US" sz="3600" b="1" dirty="0">
                <a:solidFill>
                  <a:srgbClr val="FFFF00"/>
                </a:solidFill>
                <a:effectLst>
                  <a:outerShdw blurRad="38100" dist="38100" dir="2700000">
                    <a:srgbClr val="000000"/>
                  </a:outerShdw>
                </a:effectLst>
              </a:rPr>
              <a:t>       英国作家狄更斯在著作</a:t>
            </a:r>
            <a:r>
              <a:rPr lang="en-US" altLang="zh-CN" sz="3600" b="1">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双城记</a:t>
            </a:r>
            <a:r>
              <a:rPr lang="en-US" altLang="zh-CN" sz="3600" b="1">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里曾写下了这样一段耐人寻味的话：“这是最好的时代，这是最糟的时代；这是理性的时代，这是疑惑的时代；这是信仰的时代，这是迷茫的时代；这是希望之春，这是失望之冬；我们面前拥有一切，我们面前一无所有；我们将由此升入天空，我们将由此坠入地狱。”</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34498"/>
                                        </p:tgtEl>
                                        <p:attrNameLst>
                                          <p:attrName>style.visibility</p:attrName>
                                        </p:attrNameLst>
                                      </p:cBhvr>
                                      <p:to>
                                        <p:strVal val="visible"/>
                                      </p:to>
                                    </p:set>
                                    <p:animEffect transition="in" filter="wheel(4)">
                                      <p:cBhvr>
                                        <p:cTn id="7" dur="2000"/>
                                        <p:tgtEl>
                                          <p:spTgt spid="234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3570" name="文本框 493569"/>
          <p:cNvSpPr txBox="1"/>
          <p:nvPr/>
        </p:nvSpPr>
        <p:spPr>
          <a:xfrm>
            <a:off x="533400" y="533400"/>
            <a:ext cx="8077200" cy="5584825"/>
          </a:xfrm>
          <a:prstGeom prst="rect">
            <a:avLst/>
          </a:prstGeom>
          <a:noFill/>
          <a:ln w="9525">
            <a:noFill/>
          </a:ln>
        </p:spPr>
        <p:txBody>
          <a:bodyPr>
            <a:spAutoFit/>
          </a:bodyPr>
          <a:p>
            <a:pPr algn="ctr"/>
            <a:r>
              <a:rPr lang="zh-CN" altLang="en-US" sz="36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一、巴菲特与蝴蝶效应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美国媒体</a:t>
            </a:r>
            <a:r>
              <a:rPr lang="en-US" altLang="zh-CN" sz="3600" b="1">
                <a:solidFill>
                  <a:srgbClr val="FFFF00"/>
                </a:solidFill>
                <a:effectLst>
                  <a:outerShdw blurRad="38100" dist="38100" dir="2700000">
                    <a:srgbClr val="000000"/>
                  </a:outerShdw>
                </a:effectLst>
                <a:latin typeface="宋体" panose="02010600030101010101" pitchFamily="2" charset="-122"/>
              </a:rPr>
              <a:t>2009</a:t>
            </a:r>
            <a:r>
              <a:rPr lang="zh-CN" altLang="en-US" sz="3600" b="1" dirty="0">
                <a:solidFill>
                  <a:srgbClr val="FFFF00"/>
                </a:solidFill>
                <a:effectLst>
                  <a:outerShdw blurRad="38100" dist="38100" dir="2700000">
                    <a:srgbClr val="000000"/>
                  </a:outerShdw>
                </a:effectLst>
                <a:latin typeface="宋体" panose="02010600030101010101" pitchFamily="2" charset="-122"/>
              </a:rPr>
              <a:t>年</a:t>
            </a:r>
            <a:r>
              <a:rPr lang="en-US" altLang="zh-CN" sz="3600" b="1">
                <a:solidFill>
                  <a:srgbClr val="FFFF00"/>
                </a:solidFill>
                <a:effectLst>
                  <a:outerShdw blurRad="38100" dist="38100" dir="2700000">
                    <a:srgbClr val="000000"/>
                  </a:outerShdw>
                </a:effectLst>
                <a:latin typeface="宋体" panose="02010600030101010101" pitchFamily="2" charset="-122"/>
              </a:rPr>
              <a:t>9</a:t>
            </a:r>
            <a:r>
              <a:rPr lang="zh-CN" altLang="en-US" sz="3600" b="1" dirty="0">
                <a:solidFill>
                  <a:srgbClr val="FFFF00"/>
                </a:solidFill>
                <a:effectLst>
                  <a:outerShdw blurRad="38100" dist="38100" dir="2700000">
                    <a:srgbClr val="000000"/>
                  </a:outerShdw>
                </a:effectLst>
                <a:latin typeface="宋体" panose="02010600030101010101" pitchFamily="2" charset="-122"/>
              </a:rPr>
              <a:t>月</a:t>
            </a:r>
            <a:r>
              <a:rPr lang="en-US" altLang="zh-CN" sz="3600" b="1">
                <a:solidFill>
                  <a:srgbClr val="FFFF00"/>
                </a:solidFill>
                <a:effectLst>
                  <a:outerShdw blurRad="38100" dist="38100" dir="2700000">
                    <a:srgbClr val="000000"/>
                  </a:outerShdw>
                </a:effectLst>
                <a:latin typeface="宋体" panose="02010600030101010101" pitchFamily="2" charset="-122"/>
              </a:rPr>
              <a:t>16</a:t>
            </a:r>
            <a:r>
              <a:rPr lang="zh-CN" altLang="en-US" sz="3600" b="1" dirty="0">
                <a:solidFill>
                  <a:srgbClr val="FFFF00"/>
                </a:solidFill>
                <a:effectLst>
                  <a:outerShdw blurRad="38100" dist="38100" dir="2700000">
                    <a:srgbClr val="000000"/>
                  </a:outerShdw>
                </a:effectLst>
                <a:latin typeface="宋体" panose="02010600030101010101" pitchFamily="2" charset="-122"/>
              </a:rPr>
              <a:t>日报道了一个让人大跌眼镜的消息</a:t>
            </a:r>
            <a:r>
              <a:rPr lang="en-US" altLang="zh-CN" sz="3600" b="1">
                <a:solidFill>
                  <a:srgbClr val="FFFF00"/>
                </a:solidFill>
                <a:effectLst>
                  <a:outerShdw blurRad="38100" dist="38100" dir="2700000">
                    <a:srgbClr val="000000"/>
                  </a:outerShdw>
                </a:effectLst>
                <a:latin typeface="宋体" panose="02010600030101010101" pitchFamily="2" charset="-122"/>
              </a:rPr>
              <a:t>:2008</a:t>
            </a:r>
            <a:r>
              <a:rPr lang="zh-CN" altLang="en-US" sz="3600" b="1" dirty="0">
                <a:solidFill>
                  <a:srgbClr val="FFFF00"/>
                </a:solidFill>
                <a:effectLst>
                  <a:outerShdw blurRad="38100" dist="38100" dir="2700000">
                    <a:srgbClr val="000000"/>
                  </a:outerShdw>
                </a:effectLst>
                <a:latin typeface="宋体" panose="02010600030101010101" pitchFamily="2" charset="-122"/>
              </a:rPr>
              <a:t>年这场席卷全球的华尔街金融危机竟是因为漏读了一条短信所引发的！</a:t>
            </a:r>
            <a:r>
              <a:rPr lang="en-US" altLang="zh-CN" sz="3600" b="1">
                <a:solidFill>
                  <a:srgbClr val="FFFF00"/>
                </a:solidFill>
                <a:effectLst>
                  <a:outerShdw blurRad="38100" dist="38100" dir="2700000">
                    <a:srgbClr val="000000"/>
                  </a:outerShdw>
                </a:effectLst>
                <a:latin typeface="宋体" panose="02010600030101010101" pitchFamily="2" charset="-122"/>
              </a:rPr>
              <a:t>……</a:t>
            </a:r>
            <a:endParaRPr lang="en-US" altLang="zh-CN" sz="3600" b="1">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二、中国股市与蝴蝶效应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在我国股票市场中，也时常有蝴蝶效应的身影闪现，甚至对于部分个股的中短期股价走势会产生重大影响</a:t>
            </a:r>
            <a:r>
              <a:rPr lang="en-US" altLang="zh-CN" sz="3600" b="1">
                <a:solidFill>
                  <a:srgbClr val="FFFF00"/>
                </a:solidFill>
                <a:effectLst>
                  <a:outerShdw blurRad="38100" dist="38100" dir="2700000">
                    <a:srgbClr val="000000"/>
                  </a:outerShdw>
                </a:effectLst>
                <a:latin typeface="宋体" panose="02010600030101010101" pitchFamily="2" charset="-122"/>
              </a:rPr>
              <a:t>……</a:t>
            </a:r>
            <a:endParaRPr lang="en-US" altLang="zh-CN" sz="36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93570"/>
                                        </p:tgtEl>
                                        <p:attrNameLst>
                                          <p:attrName>style.visibility</p:attrName>
                                        </p:attrNameLst>
                                      </p:cBhvr>
                                      <p:to>
                                        <p:strVal val="visible"/>
                                      </p:to>
                                    </p:set>
                                    <p:animEffect transition="in" filter="wheel(4)">
                                      <p:cBhvr>
                                        <p:cTn id="7" dur="2000"/>
                                        <p:tgtEl>
                                          <p:spTgt spid="493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0"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9315" name="文本框 269314"/>
          <p:cNvSpPr txBox="1"/>
          <p:nvPr/>
        </p:nvSpPr>
        <p:spPr>
          <a:xfrm>
            <a:off x="609600" y="2438400"/>
            <a:ext cx="7772400" cy="1311275"/>
          </a:xfrm>
          <a:prstGeom prst="rect">
            <a:avLst/>
          </a:prstGeom>
          <a:noFill/>
          <a:ln w="9525">
            <a:noFill/>
          </a:ln>
        </p:spPr>
        <p:txBody>
          <a:bodyPr>
            <a:spAutoFit/>
          </a:bodyPr>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蝴蝶效应   混沌理论   </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蛛网模型   蚂蚁模型</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
        <p:nvSpPr>
          <p:cNvPr id="269316" name="矩形 269315"/>
          <p:cNvSpPr/>
          <p:nvPr/>
        </p:nvSpPr>
        <p:spPr>
          <a:xfrm>
            <a:off x="304800" y="914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本章关键词</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69316"/>
                                        </p:tgtEl>
                                        <p:attrNameLst>
                                          <p:attrName>style.visibility</p:attrName>
                                        </p:attrNameLst>
                                      </p:cBhvr>
                                      <p:to>
                                        <p:strVal val="visible"/>
                                      </p:to>
                                    </p:set>
                                    <p:anim calcmode="lin" valueType="num">
                                      <p:cBhvr>
                                        <p:cTn id="7" dur="500" fill="hold"/>
                                        <p:tgtEl>
                                          <p:spTgt spid="269316"/>
                                        </p:tgtEl>
                                        <p:attrNameLst>
                                          <p:attrName>ppt_w</p:attrName>
                                        </p:attrNameLst>
                                      </p:cBhvr>
                                      <p:tavLst>
                                        <p:tav tm="0">
                                          <p:val>
                                            <p:fltVal val="0.000000"/>
                                          </p:val>
                                        </p:tav>
                                        <p:tav tm="100000">
                                          <p:val>
                                            <p:strVal val="#ppt_w"/>
                                          </p:val>
                                        </p:tav>
                                      </p:tavLst>
                                    </p:anim>
                                    <p:anim calcmode="lin" valueType="num">
                                      <p:cBhvr>
                                        <p:cTn id="8" dur="500" fill="hold"/>
                                        <p:tgtEl>
                                          <p:spTgt spid="269316"/>
                                        </p:tgtEl>
                                        <p:attrNameLst>
                                          <p:attrName>ppt_h</p:attrName>
                                        </p:attrNameLst>
                                      </p:cBhvr>
                                      <p:tavLst>
                                        <p:tav tm="0">
                                          <p:val>
                                            <p:fltVal val="0.000000"/>
                                          </p:val>
                                        </p:tav>
                                        <p:tav tm="100000">
                                          <p:val>
                                            <p:strVal val="#ppt_h"/>
                                          </p:val>
                                        </p:tav>
                                      </p:tavLst>
                                    </p:anim>
                                    <p:anim calcmode="lin" valueType="num">
                                      <p:cBhvr>
                                        <p:cTn id="9" dur="500" fill="hold"/>
                                        <p:tgtEl>
                                          <p:spTgt spid="269316"/>
                                        </p:tgtEl>
                                        <p:attrNameLst>
                                          <p:attrName>style.rotation</p:attrName>
                                        </p:attrNameLst>
                                      </p:cBhvr>
                                      <p:tavLst>
                                        <p:tav tm="0">
                                          <p:val>
                                            <p:fltVal val="360.000000"/>
                                          </p:val>
                                        </p:tav>
                                        <p:tav tm="100000">
                                          <p:val>
                                            <p:fltVal val="0.000000"/>
                                          </p:val>
                                        </p:tav>
                                      </p:tavLst>
                                    </p:anim>
                                    <p:animEffect transition="in" filter="fade">
                                      <p:cBhvr>
                                        <p:cTn id="10" dur="500"/>
                                        <p:tgtEl>
                                          <p:spTgt spid="269316"/>
                                        </p:tgtEl>
                                      </p:cBhvr>
                                    </p:animEffect>
                                  </p:childTnLst>
                                </p:cTn>
                              </p:par>
                            </p:childTnLst>
                          </p:cTn>
                        </p:par>
                        <p:par>
                          <p:cTn id="11" fill="hold">
                            <p:stCondLst>
                              <p:cond delay="500"/>
                            </p:stCondLst>
                            <p:childTnLst>
                              <p:par>
                                <p:cTn id="12" presetID="27" presetClass="entr" presetSubtype="0" fill="hold" grpId="0" nodeType="afterEffect">
                                  <p:stCondLst>
                                    <p:cond delay="0"/>
                                  </p:stCondLst>
                                  <p:iterate type="lt">
                                    <p:tmPct val="50000"/>
                                  </p:iterate>
                                  <p:childTnLst>
                                    <p:set>
                                      <p:cBhvr>
                                        <p:cTn id="13" dur="1" fill="hold">
                                          <p:stCondLst>
                                            <p:cond delay="0"/>
                                          </p:stCondLst>
                                        </p:cTn>
                                        <p:tgtEl>
                                          <p:spTgt spid="269315"/>
                                        </p:tgtEl>
                                        <p:attrNameLst>
                                          <p:attrName>style.visibility</p:attrName>
                                        </p:attrNameLst>
                                      </p:cBhvr>
                                      <p:to>
                                        <p:strVal val="visible"/>
                                      </p:to>
                                    </p:set>
                                    <p:anim calcmode="discrete" valueType="clr">
                                      <p:cBhvr override="childStyle">
                                        <p:cTn id="14" dur="80"/>
                                        <p:tgtEl>
                                          <p:spTgt spid="26931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69315"/>
                                        </p:tgtEl>
                                        <p:attrNameLst>
                                          <p:attrName>fillcolor</p:attrName>
                                        </p:attrNameLst>
                                      </p:cBhvr>
                                      <p:tavLst>
                                        <p:tav tm="0">
                                          <p:val>
                                            <p:clrVal>
                                              <a:schemeClr val="accent2"/>
                                            </p:clrVal>
                                          </p:val>
                                        </p:tav>
                                        <p:tav tm="50000">
                                          <p:val>
                                            <p:clrVal>
                                              <a:schemeClr val="hlink"/>
                                            </p:clrVal>
                                          </p:val>
                                        </p:tav>
                                      </p:tavLst>
                                    </p:anim>
                                    <p:set>
                                      <p:cBhvr>
                                        <p:cTn id="16" dur="80"/>
                                        <p:tgtEl>
                                          <p:spTgt spid="2693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p:bldP spid="26931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0338" name="文本框 270337"/>
          <p:cNvSpPr txBox="1"/>
          <p:nvPr/>
        </p:nvSpPr>
        <p:spPr>
          <a:xfrm>
            <a:off x="609600" y="457200"/>
            <a:ext cx="4260850" cy="701675"/>
          </a:xfrm>
          <a:prstGeom prst="rect">
            <a:avLst/>
          </a:prstGeom>
          <a:noFill/>
          <a:ln w="9525">
            <a:noFill/>
          </a:ln>
        </p:spPr>
        <p:txBody>
          <a:bodyPr>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270339" name="文本框 270338"/>
          <p:cNvSpPr txBox="1"/>
          <p:nvPr/>
        </p:nvSpPr>
        <p:spPr>
          <a:xfrm>
            <a:off x="288925" y="860425"/>
            <a:ext cx="184150" cy="366713"/>
          </a:xfrm>
          <a:prstGeom prst="rect">
            <a:avLst/>
          </a:prstGeom>
          <a:noFill/>
          <a:ln w="9525">
            <a:noFill/>
          </a:ln>
        </p:spPr>
        <p:txBody>
          <a:bodyPr wrap="none" anchor="t" anchorCtr="0">
            <a:spAutoFit/>
          </a:bodyPr>
          <a:p>
            <a:pPr eaLnBrk="1" hangingPunct="1"/>
            <a:endParaRPr b="1" dirty="0">
              <a:latin typeface="Garamond" panose="02020404030301010803" pitchFamily="18" charset="0"/>
            </a:endParaRPr>
          </a:p>
        </p:txBody>
      </p:sp>
      <p:sp>
        <p:nvSpPr>
          <p:cNvPr id="270340" name="矩形 270339"/>
          <p:cNvSpPr/>
          <p:nvPr/>
        </p:nvSpPr>
        <p:spPr>
          <a:xfrm>
            <a:off x="838200" y="1282700"/>
            <a:ext cx="7391400" cy="4968875"/>
          </a:xfrm>
          <a:prstGeom prst="rect">
            <a:avLst/>
          </a:prstGeom>
          <a:noFill/>
          <a:ln w="9525">
            <a:noFill/>
          </a:ln>
        </p:spPr>
        <p:txBody>
          <a:bodyPr anchor="ctr" anchorCtr="0">
            <a:spAutoFit/>
          </a:bodyPr>
          <a:p>
            <a:pPr marL="342900" indent="-342900"/>
            <a:r>
              <a:rPr lang="en-US" altLang="zh-CN" sz="4000" b="1">
                <a:solidFill>
                  <a:srgbClr val="FFFF00"/>
                </a:solidFill>
                <a:effectLst>
                  <a:outerShdw blurRad="38100" dist="38100" dir="2700000">
                    <a:srgbClr val="000000"/>
                  </a:outerShdw>
                </a:effectLst>
                <a:latin typeface="宋体" panose="02010600030101010101" pitchFamily="2" charset="-122"/>
              </a:rPr>
              <a:t>1</a:t>
            </a:r>
            <a:r>
              <a:rPr lang="zh-CN" altLang="en-US" sz="4000" b="1" dirty="0">
                <a:solidFill>
                  <a:srgbClr val="FFFF00"/>
                </a:solidFill>
                <a:effectLst>
                  <a:outerShdw blurRad="38100" dist="38100" dir="2700000">
                    <a:srgbClr val="000000"/>
                  </a:outerShdw>
                </a:effectLst>
                <a:latin typeface="宋体" panose="02010600030101010101" pitchFamily="2" charset="-122"/>
              </a:rPr>
              <a:t>、</a:t>
            </a:r>
            <a:r>
              <a:rPr lang="zh-CN" altLang="en-US" sz="4000" b="1" dirty="0">
                <a:solidFill>
                  <a:srgbClr val="FFFF00"/>
                </a:solidFill>
                <a:effectLst>
                  <a:outerShdw blurRad="38100" dist="38100" dir="2700000">
                    <a:srgbClr val="000000"/>
                  </a:outerShdw>
                </a:effectLst>
              </a:rPr>
              <a:t>什么是蝴蝶效应？请举日常生活中的一个例子来进行解释。</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a:solidFill>
                  <a:srgbClr val="FFFF00"/>
                </a:solidFill>
                <a:effectLst>
                  <a:outerShdw blurRad="38100" dist="38100" dir="2700000">
                    <a:srgbClr val="000000"/>
                  </a:outerShdw>
                </a:effectLst>
              </a:rPr>
              <a:t>2</a:t>
            </a:r>
            <a:r>
              <a:rPr lang="zh-CN" altLang="en-US" sz="4000" b="1" dirty="0">
                <a:solidFill>
                  <a:srgbClr val="FFFF00"/>
                </a:solidFill>
                <a:effectLst>
                  <a:outerShdw blurRad="38100" dist="38100" dir="2700000">
                    <a:srgbClr val="000000"/>
                  </a:outerShdw>
                </a:effectLst>
              </a:rPr>
              <a:t>、试述蝴蝶效应的主要理论模型？</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a:solidFill>
                  <a:srgbClr val="FFFF00"/>
                </a:solidFill>
                <a:effectLst>
                  <a:outerShdw blurRad="38100" dist="38100" dir="2700000">
                    <a:srgbClr val="000000"/>
                  </a:outerShdw>
                </a:effectLst>
              </a:rPr>
              <a:t>3</a:t>
            </a:r>
            <a:r>
              <a:rPr lang="zh-CN" altLang="en-US" sz="4000" b="1" dirty="0">
                <a:solidFill>
                  <a:srgbClr val="FFFF00"/>
                </a:solidFill>
                <a:effectLst>
                  <a:outerShdw blurRad="38100" dist="38100" dir="2700000">
                    <a:srgbClr val="000000"/>
                  </a:outerShdw>
                </a:effectLst>
              </a:rPr>
              <a:t>、如何根据蝴蝶效应合理地构建自己的资产组合？</a:t>
            </a:r>
            <a:endParaRPr lang="zh-CN" altLang="en-US" sz="4000" b="1" dirty="0">
              <a:solidFill>
                <a:srgbClr val="FFFF00"/>
              </a:solidFill>
              <a:effectLst>
                <a:outerShdw blurRad="38100" dist="38100" dir="2700000">
                  <a:srgbClr val="000000"/>
                </a:outerShdw>
              </a:effectLst>
            </a:endParaRPr>
          </a:p>
          <a:p>
            <a:pPr marL="342900" indent="-342900"/>
            <a:r>
              <a:rPr lang="en-US" altLang="zh-CN" sz="4000" b="1">
                <a:solidFill>
                  <a:srgbClr val="FFFF00"/>
                </a:solidFill>
                <a:effectLst>
                  <a:outerShdw blurRad="38100" dist="38100" dir="2700000">
                    <a:srgbClr val="000000"/>
                  </a:outerShdw>
                </a:effectLst>
              </a:rPr>
              <a:t>4</a:t>
            </a:r>
            <a:r>
              <a:rPr lang="zh-CN" altLang="en-US" sz="4000" b="1" dirty="0">
                <a:solidFill>
                  <a:srgbClr val="FFFF00"/>
                </a:solidFill>
                <a:effectLst>
                  <a:outerShdw blurRad="38100" dist="38100" dir="2700000">
                    <a:srgbClr val="000000"/>
                  </a:outerShdw>
                </a:effectLst>
              </a:rPr>
              <a:t>、谈谈如何有效规避蝴蝶效应所引发的投资风险？</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70338"/>
                                        </p:tgtEl>
                                        <p:attrNameLst>
                                          <p:attrName>style.visibility</p:attrName>
                                        </p:attrNameLst>
                                      </p:cBhvr>
                                      <p:to>
                                        <p:strVal val="visible"/>
                                      </p:to>
                                    </p:set>
                                    <p:anim calcmode="lin" valueType="num">
                                      <p:cBhvr>
                                        <p:cTn id="7" dur="500" fill="hold"/>
                                        <p:tgtEl>
                                          <p:spTgt spid="270338"/>
                                        </p:tgtEl>
                                        <p:attrNameLst>
                                          <p:attrName>ppt_w</p:attrName>
                                        </p:attrNameLst>
                                      </p:cBhvr>
                                      <p:tavLst>
                                        <p:tav tm="0">
                                          <p:val>
                                            <p:fltVal val="0.000000"/>
                                          </p:val>
                                        </p:tav>
                                        <p:tav tm="100000">
                                          <p:val>
                                            <p:strVal val="#ppt_w"/>
                                          </p:val>
                                        </p:tav>
                                      </p:tavLst>
                                    </p:anim>
                                    <p:anim calcmode="lin" valueType="num">
                                      <p:cBhvr>
                                        <p:cTn id="8" dur="500" fill="hold"/>
                                        <p:tgtEl>
                                          <p:spTgt spid="270338"/>
                                        </p:tgtEl>
                                        <p:attrNameLst>
                                          <p:attrName>ppt_h</p:attrName>
                                        </p:attrNameLst>
                                      </p:cBhvr>
                                      <p:tavLst>
                                        <p:tav tm="0">
                                          <p:val>
                                            <p:fltVal val="0.000000"/>
                                          </p:val>
                                        </p:tav>
                                        <p:tav tm="100000">
                                          <p:val>
                                            <p:strVal val="#ppt_h"/>
                                          </p:val>
                                        </p:tav>
                                      </p:tavLst>
                                    </p:anim>
                                    <p:anim calcmode="lin" valueType="num">
                                      <p:cBhvr>
                                        <p:cTn id="9" dur="500" fill="hold"/>
                                        <p:tgtEl>
                                          <p:spTgt spid="270338"/>
                                        </p:tgtEl>
                                        <p:attrNameLst>
                                          <p:attrName>style.rotation</p:attrName>
                                        </p:attrNameLst>
                                      </p:cBhvr>
                                      <p:tavLst>
                                        <p:tav tm="0">
                                          <p:val>
                                            <p:fltVal val="360.000000"/>
                                          </p:val>
                                        </p:tav>
                                        <p:tav tm="100000">
                                          <p:val>
                                            <p:fltVal val="0.000000"/>
                                          </p:val>
                                        </p:tav>
                                      </p:tavLst>
                                    </p:anim>
                                    <p:animEffect transition="in" filter="fade">
                                      <p:cBhvr>
                                        <p:cTn id="10" dur="500"/>
                                        <p:tgtEl>
                                          <p:spTgt spid="270338"/>
                                        </p:tgtEl>
                                      </p:cBhvr>
                                    </p:animEffect>
                                  </p:childTnLst>
                                </p:cTn>
                              </p:par>
                            </p:childTnLst>
                          </p:cTn>
                        </p:par>
                        <p:par>
                          <p:cTn id="11" fill="hold">
                            <p:stCondLst>
                              <p:cond delay="5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270340"/>
                                        </p:tgtEl>
                                        <p:attrNameLst>
                                          <p:attrName>style.visibility</p:attrName>
                                        </p:attrNameLst>
                                      </p:cBhvr>
                                      <p:to>
                                        <p:strVal val="visible"/>
                                      </p:to>
                                    </p:set>
                                    <p:anim by="(-#ppt_w*2)" calcmode="lin" valueType="num">
                                      <p:cBhvr rctx="PPT">
                                        <p:cTn id="14" dur="500" autoRev="1" fill="hold">
                                          <p:stCondLst>
                                            <p:cond delay="0"/>
                                          </p:stCondLst>
                                        </p:cTn>
                                        <p:tgtEl>
                                          <p:spTgt spid="270340"/>
                                        </p:tgtEl>
                                        <p:attrNameLst>
                                          <p:attrName>ppt_w</p:attrName>
                                        </p:attrNameLst>
                                      </p:cBhvr>
                                    </p:anim>
                                    <p:anim by="(#ppt_w*0.50)" calcmode="lin" valueType="num">
                                      <p:cBhvr>
                                        <p:cTn id="15" dur="500" decel="50000" autoRev="1" fill="hold">
                                          <p:stCondLst>
                                            <p:cond delay="0"/>
                                          </p:stCondLst>
                                        </p:cTn>
                                        <p:tgtEl>
                                          <p:spTgt spid="270340"/>
                                        </p:tgtEl>
                                        <p:attrNameLst>
                                          <p:attrName>ppt_x</p:attrName>
                                        </p:attrNameLst>
                                      </p:cBhvr>
                                    </p:anim>
                                    <p:anim from="(-#ppt_h/2)" to="(#ppt_y)" calcmode="lin" valueType="num">
                                      <p:cBhvr>
                                        <p:cTn id="16" dur="1000" fill="hold">
                                          <p:stCondLst>
                                            <p:cond delay="0"/>
                                          </p:stCondLst>
                                        </p:cTn>
                                        <p:tgtEl>
                                          <p:spTgt spid="270340"/>
                                        </p:tgtEl>
                                        <p:attrNameLst>
                                          <p:attrName>ppt_y</p:attrName>
                                        </p:attrNameLst>
                                      </p:cBhvr>
                                    </p:anim>
                                    <p:animRot by="21600000">
                                      <p:cBhvr>
                                        <p:cTn id="17" dur="1000" fill="hold">
                                          <p:stCondLst>
                                            <p:cond delay="0"/>
                                          </p:stCondLst>
                                        </p:cTn>
                                        <p:tgtEl>
                                          <p:spTgt spid="2703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38" grpId="0"/>
      <p:bldP spid="270340"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2386" name="文本框 272385"/>
          <p:cNvSpPr txBox="1"/>
          <p:nvPr/>
        </p:nvSpPr>
        <p:spPr>
          <a:xfrm>
            <a:off x="1066800" y="381000"/>
            <a:ext cx="7189788"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第六章 过度自信与投资行为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272387" name="文本框 272386"/>
          <p:cNvSpPr txBox="1"/>
          <p:nvPr/>
        </p:nvSpPr>
        <p:spPr>
          <a:xfrm>
            <a:off x="304800" y="1295400"/>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272388" name="文本框 272387"/>
          <p:cNvSpPr txBox="1"/>
          <p:nvPr/>
        </p:nvSpPr>
        <p:spPr>
          <a:xfrm>
            <a:off x="533400" y="2209800"/>
            <a:ext cx="8001000" cy="3387725"/>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latin typeface="宋体" panose="02010600030101010101" pitchFamily="2" charset="-122"/>
              </a:rPr>
              <a:t>掌握过度自信的基本内涵及其产生原因。</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rPr>
              <a:t>◆</a:t>
            </a:r>
            <a:r>
              <a:rPr lang="en-US" altLang="zh-CN" sz="3600"/>
              <a:t> </a:t>
            </a:r>
            <a:r>
              <a:rPr lang="zh-CN" altLang="en-US" sz="3600" b="1" dirty="0">
                <a:solidFill>
                  <a:srgbClr val="FFFF00"/>
                </a:solidFill>
                <a:effectLst>
                  <a:outerShdw blurRad="38100" dist="38100" dir="2700000">
                    <a:srgbClr val="000000"/>
                  </a:outerShdw>
                </a:effectLst>
                <a:latin typeface="宋体" panose="02010600030101010101" pitchFamily="2" charset="-122"/>
              </a:rPr>
              <a:t>了解过度自信对投资行为的影响。</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rPr>
              <a:t>◆</a:t>
            </a:r>
            <a:r>
              <a:rPr lang="en-US" altLang="zh-CN" sz="3600"/>
              <a:t> </a:t>
            </a:r>
            <a:r>
              <a:rPr lang="zh-CN" altLang="en-US" sz="3600" b="1" dirty="0">
                <a:solidFill>
                  <a:srgbClr val="FFFF00"/>
                </a:solidFill>
                <a:effectLst>
                  <a:outerShdw blurRad="38100" dist="38100" dir="2700000">
                    <a:srgbClr val="000000"/>
                  </a:outerShdw>
                </a:effectLst>
                <a:latin typeface="宋体" panose="02010600030101010101" pitchFamily="2" charset="-122"/>
              </a:rPr>
              <a:t>了解后见之明现象的内涵。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rPr>
              <a:t>◆</a:t>
            </a:r>
            <a:r>
              <a:rPr lang="en-US" altLang="zh-CN" sz="3600"/>
              <a:t> </a:t>
            </a:r>
            <a:r>
              <a:rPr lang="zh-CN" altLang="en-US" sz="3600" b="1" dirty="0">
                <a:solidFill>
                  <a:srgbClr val="FFFF00"/>
                </a:solidFill>
                <a:effectLst>
                  <a:outerShdw blurRad="38100" dist="38100" dir="2700000">
                    <a:srgbClr val="000000"/>
                  </a:outerShdw>
                </a:effectLst>
                <a:latin typeface="宋体" panose="02010600030101010101" pitchFamily="2" charset="-122"/>
              </a:rPr>
              <a:t>了解赌场资金效应的内涵。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dirty="0">
                <a:solidFill>
                  <a:srgbClr val="FFFF00"/>
                </a:solidFill>
                <a:effectLst>
                  <a:outerShdw blurRad="38100" dist="38100" dir="2700000">
                    <a:srgbClr val="000000"/>
                  </a:outerShdw>
                </a:effectLst>
              </a:rPr>
              <a:t>◆</a:t>
            </a:r>
            <a:r>
              <a:rPr lang="en-US" altLang="zh-CN" sz="3600"/>
              <a:t> </a:t>
            </a:r>
            <a:r>
              <a:rPr lang="zh-CN" altLang="en-US" sz="3600" b="1" dirty="0">
                <a:solidFill>
                  <a:srgbClr val="FFFF00"/>
                </a:solidFill>
                <a:effectLst>
                  <a:outerShdw blurRad="38100" dist="38100" dir="2700000">
                    <a:srgbClr val="000000"/>
                  </a:outerShdw>
                </a:effectLst>
                <a:latin typeface="宋体" panose="02010600030101010101" pitchFamily="2" charset="-122"/>
              </a:rPr>
              <a:t>了解一月效应的内涵。</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2386"/>
                                        </p:tgtEl>
                                        <p:attrNameLst>
                                          <p:attrName>style.visibility</p:attrName>
                                        </p:attrNameLst>
                                      </p:cBhvr>
                                      <p:to>
                                        <p:strVal val="visible"/>
                                      </p:to>
                                    </p:set>
                                    <p:anim calcmode="lin" valueType="num">
                                      <p:cBhvr additive="base">
                                        <p:cTn id="7" dur="500" fill="hold"/>
                                        <p:tgtEl>
                                          <p:spTgt spid="272386"/>
                                        </p:tgtEl>
                                        <p:attrNameLst>
                                          <p:attrName>ppt_x</p:attrName>
                                        </p:attrNameLst>
                                      </p:cBhvr>
                                      <p:tavLst>
                                        <p:tav tm="0">
                                          <p:val>
                                            <p:strVal val="#ppt_x"/>
                                          </p:val>
                                        </p:tav>
                                        <p:tav tm="100000">
                                          <p:val>
                                            <p:strVal val="#ppt_x"/>
                                          </p:val>
                                        </p:tav>
                                      </p:tavLst>
                                    </p:anim>
                                    <p:anim calcmode="lin" valueType="num">
                                      <p:cBhvr additive="base">
                                        <p:cTn id="8" dur="500" fill="hold"/>
                                        <p:tgtEl>
                                          <p:spTgt spid="27238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 presetClass="entr" presetSubtype="16" fill="hold" grpId="0" nodeType="afterEffect">
                                  <p:stCondLst>
                                    <p:cond delay="0"/>
                                  </p:stCondLst>
                                  <p:childTnLst>
                                    <p:set>
                                      <p:cBhvr>
                                        <p:cTn id="11" dur="1" fill="hold">
                                          <p:stCondLst>
                                            <p:cond delay="0"/>
                                          </p:stCondLst>
                                        </p:cTn>
                                        <p:tgtEl>
                                          <p:spTgt spid="272387"/>
                                        </p:tgtEl>
                                        <p:attrNameLst>
                                          <p:attrName>style.visibility</p:attrName>
                                        </p:attrNameLst>
                                      </p:cBhvr>
                                      <p:to>
                                        <p:strVal val="visible"/>
                                      </p:to>
                                    </p:set>
                                    <p:animEffect transition="in" filter="box(in)">
                                      <p:cBhvr>
                                        <p:cTn id="12" dur="500"/>
                                        <p:tgtEl>
                                          <p:spTgt spid="272387"/>
                                        </p:tgtEl>
                                      </p:cBhvr>
                                    </p:animEffect>
                                  </p:childTnLst>
                                </p:cTn>
                              </p:par>
                            </p:childTnLst>
                          </p:cTn>
                        </p:par>
                        <p:par>
                          <p:cTn id="13" fill="hold">
                            <p:stCondLst>
                              <p:cond delay="10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72388"/>
                                        </p:tgtEl>
                                        <p:attrNameLst>
                                          <p:attrName>style.visibility</p:attrName>
                                        </p:attrNameLst>
                                      </p:cBhvr>
                                      <p:to>
                                        <p:strVal val="visible"/>
                                      </p:to>
                                    </p:set>
                                    <p:anim calcmode="lin" valueType="num">
                                      <p:cBhvr>
                                        <p:cTn id="16" dur="500" fill="hold"/>
                                        <p:tgtEl>
                                          <p:spTgt spid="272388"/>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72388"/>
                                        </p:tgtEl>
                                        <p:attrNameLst>
                                          <p:attrName>ppt_y</p:attrName>
                                        </p:attrNameLst>
                                      </p:cBhvr>
                                      <p:tavLst>
                                        <p:tav tm="0">
                                          <p:val>
                                            <p:strVal val="#ppt_y"/>
                                          </p:val>
                                        </p:tav>
                                        <p:tav tm="100000">
                                          <p:val>
                                            <p:strVal val="#ppt_y"/>
                                          </p:val>
                                        </p:tav>
                                      </p:tavLst>
                                    </p:anim>
                                    <p:anim calcmode="lin" valueType="num">
                                      <p:cBhvr>
                                        <p:cTn id="18" dur="500" fill="hold"/>
                                        <p:tgtEl>
                                          <p:spTgt spid="272388"/>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72388"/>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72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6" grpId="0"/>
      <p:bldP spid="272387" grpId="0"/>
      <p:bldP spid="27238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3410" name="文本框 273409"/>
          <p:cNvSpPr txBox="1"/>
          <p:nvPr/>
        </p:nvSpPr>
        <p:spPr>
          <a:xfrm>
            <a:off x="304800" y="533400"/>
            <a:ext cx="8489950" cy="5568950"/>
          </a:xfrm>
          <a:prstGeom prst="rect">
            <a:avLst/>
          </a:prstGeom>
          <a:noFill/>
          <a:ln w="9525">
            <a:noFill/>
          </a:ln>
        </p:spPr>
        <p:txBody>
          <a:bodyPr>
            <a:spAutoFit/>
          </a:bodyPr>
          <a:p>
            <a:pPr marL="342900" indent="-342900"/>
            <a:r>
              <a:rPr lang="en-US" altLang="zh-CN" sz="2400" b="1" dirty="0">
                <a:solidFill>
                  <a:srgbClr val="FFFF00"/>
                </a:solidFill>
                <a:effectLst>
                  <a:outerShdw blurRad="38100" dist="38100" dir="2700000">
                    <a:srgbClr val="000000"/>
                  </a:outerShdw>
                </a:effectLst>
                <a:latin typeface="宋体" panose="02010600030101010101" pitchFamily="2" charset="-122"/>
              </a:rPr>
              <a:t>    </a:t>
            </a:r>
            <a:r>
              <a:rPr lang="zh-CN" altLang="en-US" sz="2400" b="1" dirty="0">
                <a:solidFill>
                  <a:srgbClr val="FFFF00"/>
                </a:solidFill>
                <a:effectLst>
                  <a:outerShdw blurRad="38100" dist="38100" dir="2700000">
                    <a:srgbClr val="000000"/>
                  </a:outerShdw>
                </a:effectLst>
                <a:latin typeface="宋体" panose="02010600030101010101" pitchFamily="2" charset="-122"/>
              </a:rPr>
              <a:t>您过度自信了吗？请您回答以下</a:t>
            </a:r>
            <a:r>
              <a:rPr lang="en-US" altLang="zh-CN" sz="2400" b="1">
                <a:solidFill>
                  <a:srgbClr val="FFFF00"/>
                </a:solidFill>
                <a:effectLst>
                  <a:outerShdw blurRad="38100" dist="38100" dir="2700000">
                    <a:srgbClr val="000000"/>
                  </a:outerShdw>
                </a:effectLst>
                <a:latin typeface="宋体" panose="02010600030101010101" pitchFamily="2" charset="-122"/>
              </a:rPr>
              <a:t>10</a:t>
            </a:r>
            <a:r>
              <a:rPr lang="zh-CN" altLang="en-US" sz="2400" b="1" dirty="0">
                <a:solidFill>
                  <a:srgbClr val="FFFF00"/>
                </a:solidFill>
                <a:effectLst>
                  <a:outerShdw blurRad="38100" dist="38100" dir="2700000">
                    <a:srgbClr val="000000"/>
                  </a:outerShdw>
                </a:effectLst>
                <a:latin typeface="宋体" panose="02010600030101010101" pitchFamily="2" charset="-122"/>
              </a:rPr>
              <a:t>道题目，并且给出一个较高的估计值和一个较低的估计值，使得回答正确的答案数目落在估值区间中的概率在</a:t>
            </a:r>
            <a:r>
              <a:rPr lang="en-US" altLang="zh-CN" sz="2400" b="1">
                <a:solidFill>
                  <a:srgbClr val="FFFF00"/>
                </a:solidFill>
                <a:effectLst>
                  <a:outerShdw blurRad="38100" dist="38100" dir="2700000">
                    <a:srgbClr val="000000"/>
                  </a:outerShdw>
                </a:effectLst>
                <a:latin typeface="宋体" panose="02010600030101010101" pitchFamily="2" charset="-122"/>
              </a:rPr>
              <a:t>90%</a:t>
            </a:r>
            <a:r>
              <a:rPr lang="zh-CN" altLang="en-US" sz="2400" b="1" dirty="0">
                <a:solidFill>
                  <a:srgbClr val="FFFF00"/>
                </a:solidFill>
                <a:effectLst>
                  <a:outerShdw blurRad="38100" dist="38100" dir="2700000">
                    <a:srgbClr val="000000"/>
                  </a:outerShdw>
                </a:effectLst>
                <a:latin typeface="宋体" panose="02010600030101010101" pitchFamily="2" charset="-122"/>
              </a:rPr>
              <a:t>以上。您所设定的区间既不能过窄（过于自信），也不能过宽（缺乏自信）。如果您只有</a:t>
            </a:r>
            <a:r>
              <a:rPr lang="en-US" altLang="zh-CN" sz="2400" b="1">
                <a:solidFill>
                  <a:srgbClr val="FFFF00"/>
                </a:solidFill>
                <a:effectLst>
                  <a:outerShdw blurRad="38100" dist="38100" dir="2700000">
                    <a:srgbClr val="000000"/>
                  </a:outerShdw>
                </a:effectLst>
                <a:latin typeface="宋体" panose="02010600030101010101" pitchFamily="2" charset="-122"/>
              </a:rPr>
              <a:t>10%</a:t>
            </a:r>
            <a:r>
              <a:rPr lang="zh-CN" altLang="en-US" sz="2400" b="1" dirty="0">
                <a:solidFill>
                  <a:srgbClr val="FFFF00"/>
                </a:solidFill>
                <a:effectLst>
                  <a:outerShdw blurRad="38100" dist="38100" dir="2700000">
                    <a:srgbClr val="000000"/>
                  </a:outerShdw>
                </a:effectLst>
                <a:latin typeface="宋体" panose="02010600030101010101" pitchFamily="2" charset="-122"/>
              </a:rPr>
              <a:t>的错误率，也就是只答错一道题，你就获得了成功。</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、马丁</a:t>
            </a:r>
            <a:r>
              <a:rPr lang="en-US" altLang="zh-CN" sz="2400" b="1">
                <a:solidFill>
                  <a:srgbClr val="FFFF00"/>
                </a:solidFill>
                <a:effectLst>
                  <a:outerShdw blurRad="38100" dist="38100" dir="2700000">
                    <a:srgbClr val="000000"/>
                  </a:outerShdw>
                </a:effectLst>
                <a:latin typeface="宋体" panose="02010600030101010101" pitchFamily="2" charset="-122"/>
              </a:rPr>
              <a:t>·</a:t>
            </a:r>
            <a:r>
              <a:rPr lang="zh-CN" altLang="en-US" sz="2400" b="1" dirty="0">
                <a:solidFill>
                  <a:srgbClr val="FFFF00"/>
                </a:solidFill>
                <a:effectLst>
                  <a:outerShdw blurRad="38100" dist="38100" dir="2700000">
                    <a:srgbClr val="000000"/>
                  </a:outerShdw>
                </a:effectLst>
                <a:latin typeface="宋体" panose="02010600030101010101" pitchFamily="2" charset="-122"/>
              </a:rPr>
              <a:t>路德</a:t>
            </a:r>
            <a:r>
              <a:rPr lang="en-US" altLang="zh-CN" sz="2400" b="1">
                <a:solidFill>
                  <a:srgbClr val="FFFF00"/>
                </a:solidFill>
                <a:effectLst>
                  <a:outerShdw blurRad="38100" dist="38100" dir="2700000">
                    <a:srgbClr val="000000"/>
                  </a:outerShdw>
                </a:effectLst>
                <a:latin typeface="宋体" panose="02010600030101010101" pitchFamily="2" charset="-122"/>
              </a:rPr>
              <a:t>·</a:t>
            </a:r>
            <a:r>
              <a:rPr lang="zh-CN" altLang="en-US" sz="2400" b="1" dirty="0">
                <a:solidFill>
                  <a:srgbClr val="FFFF00"/>
                </a:solidFill>
                <a:effectLst>
                  <a:outerShdw blurRad="38100" dist="38100" dir="2700000">
                    <a:srgbClr val="000000"/>
                  </a:outerShdw>
                </a:effectLst>
                <a:latin typeface="宋体" panose="02010600030101010101" pitchFamily="2" charset="-122"/>
              </a:rPr>
              <a:t>金去世时的年龄是？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2</a:t>
            </a:r>
            <a:r>
              <a:rPr lang="zh-CN" altLang="en-US" sz="2400" b="1" dirty="0">
                <a:solidFill>
                  <a:srgbClr val="FFFF00"/>
                </a:solidFill>
                <a:effectLst>
                  <a:outerShdw blurRad="38100" dist="38100" dir="2700000">
                    <a:srgbClr val="000000"/>
                  </a:outerShdw>
                </a:effectLst>
                <a:latin typeface="宋体" panose="02010600030101010101" pitchFamily="2" charset="-122"/>
              </a:rPr>
              <a:t>、尼罗河的长度是？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3</a:t>
            </a:r>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OPEC</a:t>
            </a:r>
            <a:r>
              <a:rPr lang="zh-CN" altLang="en-US" sz="2400" b="1" dirty="0">
                <a:solidFill>
                  <a:srgbClr val="FFFF00"/>
                </a:solidFill>
                <a:effectLst>
                  <a:outerShdw blurRad="38100" dist="38100" dir="2700000">
                    <a:srgbClr val="000000"/>
                  </a:outerShdw>
                </a:effectLst>
                <a:latin typeface="宋体" panose="02010600030101010101" pitchFamily="2" charset="-122"/>
              </a:rPr>
              <a:t>（石油输出国组织成员国）的个数是？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4</a:t>
            </a:r>
            <a:r>
              <a:rPr lang="zh-CN" altLang="en-US" sz="2400" b="1" dirty="0">
                <a:solidFill>
                  <a:srgbClr val="FFFF00"/>
                </a:solidFill>
                <a:effectLst>
                  <a:outerShdw blurRad="38100" dist="38100" dir="2700000">
                    <a:srgbClr val="000000"/>
                  </a:outerShdw>
                </a:effectLst>
                <a:latin typeface="宋体" panose="02010600030101010101" pitchFamily="2" charset="-122"/>
              </a:rPr>
              <a:t>、基督教</a:t>
            </a:r>
            <a:r>
              <a:rPr lang="en-US" altLang="zh-CN" sz="2400" b="1">
                <a:solidFill>
                  <a:srgbClr val="FFFF00"/>
                </a:solidFill>
                <a:effectLst>
                  <a:outerShdw blurRad="38100" dist="38100" dir="2700000">
                    <a:srgbClr val="000000"/>
                  </a:outerShdw>
                </a:effectLst>
                <a:latin typeface="宋体" panose="02010600030101010101" pitchFamily="2" charset="-122"/>
              </a:rPr>
              <a:t>《</a:t>
            </a:r>
            <a:r>
              <a:rPr lang="zh-CN" altLang="en-US" sz="2400" b="1" dirty="0">
                <a:solidFill>
                  <a:srgbClr val="FFFF00"/>
                </a:solidFill>
                <a:effectLst>
                  <a:outerShdw blurRad="38100" dist="38100" dir="2700000">
                    <a:srgbClr val="000000"/>
                  </a:outerShdw>
                </a:effectLst>
                <a:latin typeface="宋体" panose="02010600030101010101" pitchFamily="2" charset="-122"/>
              </a:rPr>
              <a:t>旧约全书</a:t>
            </a:r>
            <a:r>
              <a:rPr lang="en-US" altLang="zh-CN" sz="2400" b="1">
                <a:solidFill>
                  <a:srgbClr val="FFFF00"/>
                </a:solidFill>
                <a:effectLst>
                  <a:outerShdw blurRad="38100" dist="38100" dir="2700000">
                    <a:srgbClr val="000000"/>
                  </a:outerShdw>
                </a:effectLst>
                <a:latin typeface="宋体" panose="02010600030101010101" pitchFamily="2" charset="-122"/>
              </a:rPr>
              <a:t>》</a:t>
            </a:r>
            <a:r>
              <a:rPr lang="zh-CN" altLang="en-US" sz="2400" b="1" dirty="0">
                <a:solidFill>
                  <a:srgbClr val="FFFF00"/>
                </a:solidFill>
                <a:effectLst>
                  <a:outerShdw blurRad="38100" dist="38100" dir="2700000">
                    <a:srgbClr val="000000"/>
                  </a:outerShdw>
                </a:effectLst>
                <a:latin typeface="宋体" panose="02010600030101010101" pitchFamily="2" charset="-122"/>
              </a:rPr>
              <a:t>的册数是？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5</a:t>
            </a:r>
            <a:r>
              <a:rPr lang="zh-CN" altLang="en-US" sz="2400" b="1" dirty="0">
                <a:solidFill>
                  <a:srgbClr val="FFFF00"/>
                </a:solidFill>
                <a:effectLst>
                  <a:outerShdw blurRad="38100" dist="38100" dir="2700000">
                    <a:srgbClr val="000000"/>
                  </a:outerShdw>
                </a:effectLst>
                <a:latin typeface="宋体" panose="02010600030101010101" pitchFamily="2" charset="-122"/>
              </a:rPr>
              <a:t>、月球直径的英里数是？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6</a:t>
            </a:r>
            <a:r>
              <a:rPr lang="zh-CN" altLang="en-US" sz="2400" b="1" dirty="0">
                <a:solidFill>
                  <a:srgbClr val="FFFF00"/>
                </a:solidFill>
                <a:effectLst>
                  <a:outerShdw blurRad="38100" dist="38100" dir="2700000">
                    <a:srgbClr val="000000"/>
                  </a:outerShdw>
                </a:effectLst>
                <a:latin typeface="宋体" panose="02010600030101010101" pitchFamily="2" charset="-122"/>
              </a:rPr>
              <a:t>、一架波音</a:t>
            </a:r>
            <a:r>
              <a:rPr lang="en-US" altLang="zh-CN" sz="2400" b="1">
                <a:solidFill>
                  <a:srgbClr val="FFFF00"/>
                </a:solidFill>
                <a:effectLst>
                  <a:outerShdw blurRad="38100" dist="38100" dir="2700000">
                    <a:srgbClr val="000000"/>
                  </a:outerShdw>
                </a:effectLst>
                <a:latin typeface="宋体" panose="02010600030101010101" pitchFamily="2" charset="-122"/>
              </a:rPr>
              <a:t>747</a:t>
            </a:r>
            <a:r>
              <a:rPr lang="zh-CN" altLang="en-US" sz="2400" b="1" dirty="0">
                <a:solidFill>
                  <a:srgbClr val="FFFF00"/>
                </a:solidFill>
                <a:effectLst>
                  <a:outerShdw blurRad="38100" dist="38100" dir="2700000">
                    <a:srgbClr val="000000"/>
                  </a:outerShdw>
                </a:effectLst>
                <a:latin typeface="宋体" panose="02010600030101010101" pitchFamily="2" charset="-122"/>
              </a:rPr>
              <a:t>的重量（磅）是？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7</a:t>
            </a:r>
            <a:r>
              <a:rPr lang="zh-CN" altLang="en-US" sz="2400" b="1" dirty="0">
                <a:solidFill>
                  <a:srgbClr val="FFFF00"/>
                </a:solidFill>
                <a:effectLst>
                  <a:outerShdw blurRad="38100" dist="38100" dir="2700000">
                    <a:srgbClr val="000000"/>
                  </a:outerShdw>
                </a:effectLst>
                <a:latin typeface="宋体" panose="02010600030101010101" pitchFamily="2" charset="-122"/>
              </a:rPr>
              <a:t>、莫扎特是那一年出生的？</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8</a:t>
            </a:r>
            <a:r>
              <a:rPr lang="zh-CN" altLang="en-US" sz="2400" b="1" dirty="0">
                <a:solidFill>
                  <a:srgbClr val="FFFF00"/>
                </a:solidFill>
                <a:effectLst>
                  <a:outerShdw blurRad="38100" dist="38100" dir="2700000">
                    <a:srgbClr val="000000"/>
                  </a:outerShdw>
                </a:effectLst>
                <a:latin typeface="宋体" panose="02010600030101010101" pitchFamily="2" charset="-122"/>
              </a:rPr>
              <a:t>、一头亚洲象妊娠的时间是？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9</a:t>
            </a:r>
            <a:r>
              <a:rPr lang="zh-CN" altLang="en-US" sz="2400" b="1" dirty="0">
                <a:solidFill>
                  <a:srgbClr val="FFFF00"/>
                </a:solidFill>
                <a:effectLst>
                  <a:outerShdw blurRad="38100" dist="38100" dir="2700000">
                    <a:srgbClr val="000000"/>
                  </a:outerShdw>
                </a:effectLst>
                <a:latin typeface="宋体" panose="02010600030101010101" pitchFamily="2" charset="-122"/>
              </a:rPr>
              <a:t>、伦敦到东京的飞行距离是？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2400" b="1">
                <a:solidFill>
                  <a:srgbClr val="FFFF00"/>
                </a:solidFill>
                <a:effectLst>
                  <a:outerShdw blurRad="38100" dist="38100" dir="2700000">
                    <a:srgbClr val="000000"/>
                  </a:outerShdw>
                </a:effectLst>
                <a:latin typeface="宋体" panose="02010600030101010101" pitchFamily="2" charset="-122"/>
              </a:rPr>
              <a:t>10</a:t>
            </a:r>
            <a:r>
              <a:rPr lang="zh-CN" altLang="en-US" sz="2400" b="1" dirty="0">
                <a:solidFill>
                  <a:srgbClr val="FFFF00"/>
                </a:solidFill>
                <a:effectLst>
                  <a:outerShdw blurRad="38100" dist="38100" dir="2700000">
                    <a:srgbClr val="000000"/>
                  </a:outerShdw>
                </a:effectLst>
                <a:latin typeface="宋体" panose="02010600030101010101" pitchFamily="2" charset="-122"/>
              </a:rPr>
              <a:t>、（已知的）最深的海洋深度（英尺）？</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73410"/>
                                        </p:tgtEl>
                                        <p:attrNameLst>
                                          <p:attrName>style.visibility</p:attrName>
                                        </p:attrNameLst>
                                      </p:cBhvr>
                                      <p:to>
                                        <p:strVal val="visible"/>
                                      </p:to>
                                    </p:set>
                                    <p:anim by="(-#ppt_w*2)" calcmode="lin" valueType="num">
                                      <p:cBhvr rctx="PPT">
                                        <p:cTn id="7" dur="500" autoRev="1" fill="hold">
                                          <p:stCondLst>
                                            <p:cond delay="0"/>
                                          </p:stCondLst>
                                        </p:cTn>
                                        <p:tgtEl>
                                          <p:spTgt spid="273410"/>
                                        </p:tgtEl>
                                        <p:attrNameLst>
                                          <p:attrName>ppt_w</p:attrName>
                                        </p:attrNameLst>
                                      </p:cBhvr>
                                    </p:anim>
                                    <p:anim by="(#ppt_w*0.50)" calcmode="lin" valueType="num">
                                      <p:cBhvr>
                                        <p:cTn id="8" dur="500" decel="50000" autoRev="1" fill="hold">
                                          <p:stCondLst>
                                            <p:cond delay="0"/>
                                          </p:stCondLst>
                                        </p:cTn>
                                        <p:tgtEl>
                                          <p:spTgt spid="273410"/>
                                        </p:tgtEl>
                                        <p:attrNameLst>
                                          <p:attrName>ppt_x</p:attrName>
                                        </p:attrNameLst>
                                      </p:cBhvr>
                                    </p:anim>
                                    <p:anim from="(-#ppt_h/2)" to="(#ppt_y)" calcmode="lin" valueType="num">
                                      <p:cBhvr>
                                        <p:cTn id="9" dur="1000" fill="hold">
                                          <p:stCondLst>
                                            <p:cond delay="0"/>
                                          </p:stCondLst>
                                        </p:cTn>
                                        <p:tgtEl>
                                          <p:spTgt spid="273410"/>
                                        </p:tgtEl>
                                        <p:attrNameLst>
                                          <p:attrName>ppt_y</p:attrName>
                                        </p:attrNameLst>
                                      </p:cBhvr>
                                    </p:anim>
                                    <p:animRot by="21600000">
                                      <p:cBhvr>
                                        <p:cTn id="10" dur="1000" fill="hold">
                                          <p:stCondLst>
                                            <p:cond delay="0"/>
                                          </p:stCondLst>
                                        </p:cTn>
                                        <p:tgtEl>
                                          <p:spTgt spid="2734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0"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4434" name="文本框 274433"/>
          <p:cNvSpPr txBox="1"/>
          <p:nvPr/>
        </p:nvSpPr>
        <p:spPr>
          <a:xfrm>
            <a:off x="381000" y="457200"/>
            <a:ext cx="8382000" cy="5578475"/>
          </a:xfrm>
          <a:prstGeom prst="rect">
            <a:avLst/>
          </a:prstGeom>
          <a:noFill/>
          <a:ln w="9525">
            <a:noFill/>
          </a:ln>
        </p:spPr>
        <p:txBody>
          <a:bodyPr>
            <a:spAutoFit/>
          </a:bodyPr>
          <a:p>
            <a:pPr marL="457200" indent="-457200" algn="ctr"/>
            <a:r>
              <a:rPr lang="zh-CN" altLang="en-US" sz="4000" b="1" dirty="0">
                <a:solidFill>
                  <a:srgbClr val="FFFF00"/>
                </a:solidFill>
                <a:effectLst>
                  <a:outerShdw blurRad="38100" dist="38100" dir="2700000">
                    <a:srgbClr val="000000"/>
                  </a:outerShdw>
                </a:effectLst>
                <a:latin typeface="宋体" panose="02010600030101010101" pitchFamily="2" charset="-122"/>
              </a:rPr>
              <a:t>第一节 过度自信的行为分析</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4000" b="1" dirty="0">
                <a:solidFill>
                  <a:srgbClr val="FFFF00"/>
                </a:solidFill>
                <a:effectLst>
                  <a:outerShdw blurRad="38100" dist="38100" dir="2700000">
                    <a:srgbClr val="000000"/>
                  </a:outerShdw>
                </a:effectLst>
                <a:latin typeface="宋体" panose="02010600030101010101" pitchFamily="2" charset="-122"/>
              </a:rPr>
              <a:t>一、过度自信的基本内涵</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4000" b="1" dirty="0">
                <a:solidFill>
                  <a:srgbClr val="FFFF00"/>
                </a:solidFill>
                <a:effectLst>
                  <a:outerShdw blurRad="38100" dist="38100" dir="2700000">
                    <a:srgbClr val="000000"/>
                  </a:outerShdw>
                </a:effectLst>
                <a:latin typeface="宋体" panose="02010600030101010101" pitchFamily="2" charset="-122"/>
              </a:rPr>
              <a:t>    过度自信不是自高自大、目中无人，而是指人们的独断性的意志品质，是与自觉性品质相反的一种行为偏差。这是一种认知偏差，是一般人的通病。许多心理学家研究发现，在和别人比较或自己做决定时，人们常常会对自己的知识和能力过于自信。</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4434"/>
                                        </p:tgtEl>
                                        <p:attrNameLst>
                                          <p:attrName>style.visibility</p:attrName>
                                        </p:attrNameLst>
                                      </p:cBhvr>
                                      <p:to>
                                        <p:strVal val="visible"/>
                                      </p:to>
                                    </p:set>
                                    <p:anim calcmode="lin" valueType="num">
                                      <p:cBhvr additive="base">
                                        <p:cTn id="7" dur="500" fill="hold"/>
                                        <p:tgtEl>
                                          <p:spTgt spid="274434"/>
                                        </p:tgtEl>
                                        <p:attrNameLst>
                                          <p:attrName>ppt_x</p:attrName>
                                        </p:attrNameLst>
                                      </p:cBhvr>
                                      <p:tavLst>
                                        <p:tav tm="0">
                                          <p:val>
                                            <p:strVal val="#ppt_x"/>
                                          </p:val>
                                        </p:tav>
                                        <p:tav tm="100000">
                                          <p:val>
                                            <p:strVal val="#ppt_x"/>
                                          </p:val>
                                        </p:tav>
                                      </p:tavLst>
                                    </p:anim>
                                    <p:anim calcmode="lin" valueType="num">
                                      <p:cBhvr additive="base">
                                        <p:cTn id="8" dur="500" fill="hold"/>
                                        <p:tgtEl>
                                          <p:spTgt spid="2744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5458" name="文本框 275457"/>
          <p:cNvSpPr txBox="1"/>
          <p:nvPr/>
        </p:nvSpPr>
        <p:spPr>
          <a:xfrm>
            <a:off x="0" y="228600"/>
            <a:ext cx="9144000" cy="6427788"/>
          </a:xfrm>
          <a:prstGeom prst="rect">
            <a:avLst/>
          </a:prstGeom>
          <a:noFill/>
          <a:ln w="9525">
            <a:noFill/>
          </a:ln>
        </p:spPr>
        <p:txBody>
          <a:bodyPr>
            <a:spAutoFit/>
          </a:bodyPr>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二、过度自信的理论分析</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    过度自信理论</a:t>
            </a:r>
            <a:r>
              <a:rPr lang="en-US" altLang="zh-CN" sz="3200" b="1">
                <a:solidFill>
                  <a:srgbClr val="FFFF00"/>
                </a:solidFill>
                <a:effectLst>
                  <a:outerShdw blurRad="38100" dist="38100" dir="2700000">
                    <a:srgbClr val="000000"/>
                  </a:outerShdw>
                </a:effectLst>
                <a:latin typeface="宋体" panose="02010600030101010101" pitchFamily="2" charset="-122"/>
              </a:rPr>
              <a:t>(overconfidence)</a:t>
            </a:r>
            <a:r>
              <a:rPr lang="zh-CN" altLang="en-US" sz="3200" b="1" dirty="0">
                <a:solidFill>
                  <a:srgbClr val="FFFF00"/>
                </a:solidFill>
                <a:effectLst>
                  <a:outerShdw blurRad="38100" dist="38100" dir="2700000">
                    <a:srgbClr val="000000"/>
                  </a:outerShdw>
                </a:effectLst>
                <a:latin typeface="宋体" panose="02010600030101010101" pitchFamily="2" charset="-122"/>
              </a:rPr>
              <a:t>发源于社会心理学文献，它是指由于受到诸如信念、情绪、偏见和感觉等主观心理因素的影响，人们常常过度相信自己的判断能力，高估自己成功的概率和私人信息的准确性。</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　　过度自信作为一种人的行为决策上的认知偏差，有着其内在的原因，下面让我们来分析一下是什么原因导致我们过度自信。具体如下：</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第一，知识幻觉会导致过度自信。</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第二，控制幻觉也会使人们过度自信。</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第三，证实偏见也是导致过度自信的原因之一。</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3200" b="1" dirty="0">
                <a:solidFill>
                  <a:srgbClr val="FFFF00"/>
                </a:solidFill>
                <a:effectLst>
                  <a:outerShdw blurRad="38100" dist="38100" dir="2700000">
                    <a:srgbClr val="000000"/>
                  </a:outerShdw>
                </a:effectLst>
                <a:latin typeface="宋体" panose="02010600030101010101" pitchFamily="2" charset="-122"/>
              </a:rPr>
              <a:t>第四，生理上的原因也会导致过度自信。</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5458"/>
                                        </p:tgtEl>
                                        <p:attrNameLst>
                                          <p:attrName>style.visibility</p:attrName>
                                        </p:attrNameLst>
                                      </p:cBhvr>
                                      <p:to>
                                        <p:strVal val="visible"/>
                                      </p:to>
                                    </p:set>
                                    <p:anim calcmode="lin" valueType="num">
                                      <p:cBhvr additive="base">
                                        <p:cTn id="7" dur="500" fill="hold"/>
                                        <p:tgtEl>
                                          <p:spTgt spid="275458"/>
                                        </p:tgtEl>
                                        <p:attrNameLst>
                                          <p:attrName>ppt_x</p:attrName>
                                        </p:attrNameLst>
                                      </p:cBhvr>
                                      <p:tavLst>
                                        <p:tav tm="0">
                                          <p:val>
                                            <p:strVal val="#ppt_x"/>
                                          </p:val>
                                        </p:tav>
                                        <p:tav tm="100000">
                                          <p:val>
                                            <p:strVal val="#ppt_x"/>
                                          </p:val>
                                        </p:tav>
                                      </p:tavLst>
                                    </p:anim>
                                    <p:anim calcmode="lin" valueType="num">
                                      <p:cBhvr additive="base">
                                        <p:cTn id="8" dur="500" fill="hold"/>
                                        <p:tgtEl>
                                          <p:spTgt spid="275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8" name="文本框 11267"/>
          <p:cNvSpPr txBox="1"/>
          <p:nvPr/>
        </p:nvSpPr>
        <p:spPr>
          <a:xfrm>
            <a:off x="152400" y="381000"/>
            <a:ext cx="8699500" cy="5940425"/>
          </a:xfrm>
          <a:prstGeom prst="rect">
            <a:avLst/>
          </a:prstGeom>
          <a:noFill/>
          <a:ln w="9525">
            <a:noFill/>
          </a:ln>
        </p:spPr>
        <p:txBody>
          <a:bodyPr>
            <a:spAutoFit/>
          </a:bodyPr>
          <a:p>
            <a:pPr eaLnBrk="1" hangingPunct="1"/>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、有效市场假说的理论基础</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a:solidFill>
                  <a:srgbClr val="FFFF00"/>
                </a:solidFill>
                <a:effectLst>
                  <a:outerShdw blurRad="38100" dist="38100" dir="2700000">
                    <a:srgbClr val="000000"/>
                  </a:outerShdw>
                </a:effectLst>
                <a:latin typeface="宋体" panose="02010600030101010101" pitchFamily="2" charset="-122"/>
              </a:rPr>
              <a:t>    </a:t>
            </a:r>
            <a:r>
              <a:rPr lang="en-US" altLang="zh-CN" sz="3200" b="1" err="1">
                <a:solidFill>
                  <a:srgbClr val="FFFF00"/>
                </a:solidFill>
                <a:effectLst>
                  <a:outerShdw blurRad="38100" dist="38100" dir="2700000">
                    <a:srgbClr val="000000"/>
                  </a:outerShdw>
                </a:effectLst>
                <a:latin typeface="宋体" panose="02010600030101010101" pitchFamily="2" charset="-122"/>
              </a:rPr>
              <a:t>Shleifer</a:t>
            </a:r>
            <a:r>
              <a:rPr lang="zh-CN" altLang="en-US" sz="3200" b="1" dirty="0">
                <a:solidFill>
                  <a:srgbClr val="FFFF00"/>
                </a:solidFill>
                <a:effectLst>
                  <a:outerShdw blurRad="38100" dist="38100" dir="2700000">
                    <a:srgbClr val="000000"/>
                  </a:outerShdw>
                </a:effectLst>
                <a:latin typeface="宋体" panose="02010600030101010101" pitchFamily="2" charset="-122"/>
              </a:rPr>
              <a:t>（</a:t>
            </a:r>
            <a:r>
              <a:rPr lang="en-US" altLang="zh-CN" sz="3200" b="1">
                <a:solidFill>
                  <a:srgbClr val="FFFF00"/>
                </a:solidFill>
                <a:effectLst>
                  <a:outerShdw blurRad="38100" dist="38100" dir="2700000">
                    <a:srgbClr val="000000"/>
                  </a:outerShdw>
                </a:effectLst>
                <a:latin typeface="宋体" panose="02010600030101010101" pitchFamily="2" charset="-122"/>
              </a:rPr>
              <a:t>2000</a:t>
            </a:r>
            <a:r>
              <a:rPr lang="zh-CN" altLang="en-US" sz="3200" b="1" dirty="0">
                <a:solidFill>
                  <a:srgbClr val="FFFF00"/>
                </a:solidFill>
                <a:effectLst>
                  <a:outerShdw blurRad="38100" dist="38100" dir="2700000">
                    <a:srgbClr val="000000"/>
                  </a:outerShdw>
                </a:effectLst>
                <a:latin typeface="宋体" panose="02010600030101010101" pitchFamily="2" charset="-122"/>
              </a:rPr>
              <a:t>）认为有效市场假说是建基于以下三个基本理论假设：</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第一，假设投资者是理性的，因此可以理性地评估资产价值。</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第二，即使部分投资者不是理性的，但由于其交易具有随机性，通过相互冲抵而不至于影响资产价格。</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3200" b="1" dirty="0">
                <a:solidFill>
                  <a:srgbClr val="FFFF00"/>
                </a:solidFill>
                <a:effectLst>
                  <a:outerShdw blurRad="38100" dist="38100" dir="2700000">
                    <a:srgbClr val="000000"/>
                  </a:outerShdw>
                </a:effectLst>
                <a:latin typeface="宋体" panose="02010600030101010101" pitchFamily="2" charset="-122"/>
              </a:rPr>
              <a:t>第三，即使投资者的非理性交易行为并非随机且具有相关性，然而其在市场交易过程中将遇到理性套利者，后者将自然消除前者对于价格的影响。</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wipe(down)">
                                      <p:cBhvr>
                                        <p:cTn id="7" dur="580">
                                          <p:stCondLst>
                                            <p:cond delay="0"/>
                                          </p:stCondLst>
                                        </p:cTn>
                                        <p:tgtEl>
                                          <p:spTgt spid="11268"/>
                                        </p:tgtEl>
                                      </p:cBhvr>
                                    </p:animEffect>
                                    <p:anim calcmode="lin" valueType="num">
                                      <p:cBhvr>
                                        <p:cTn id="8" dur="1822" tmFilter="0,0; 0.14,0.36; 0.43,0.73; 0.71,0.91; 1.0,1.0">
                                          <p:stCondLst>
                                            <p:cond delay="0"/>
                                          </p:stCondLst>
                                        </p:cTn>
                                        <p:tgtEl>
                                          <p:spTgt spid="1126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268"/>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11268"/>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11268"/>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11268"/>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11268"/>
                                        </p:tgtEl>
                                      </p:cBhvr>
                                      <p:to x="100000" y="60000"/>
                                    </p:animScale>
                                    <p:animScale>
                                      <p:cBhvr>
                                        <p:cTn id="14" dur="166" decel="50000">
                                          <p:stCondLst>
                                            <p:cond delay="676"/>
                                          </p:stCondLst>
                                        </p:cTn>
                                        <p:tgtEl>
                                          <p:spTgt spid="11268"/>
                                        </p:tgtEl>
                                      </p:cBhvr>
                                      <p:to x="100000" y="100000"/>
                                    </p:animScale>
                                    <p:animScale>
                                      <p:cBhvr>
                                        <p:cTn id="15" dur="26">
                                          <p:stCondLst>
                                            <p:cond delay="1312"/>
                                          </p:stCondLst>
                                        </p:cTn>
                                        <p:tgtEl>
                                          <p:spTgt spid="11268"/>
                                        </p:tgtEl>
                                      </p:cBhvr>
                                      <p:to x="100000" y="80000"/>
                                    </p:animScale>
                                    <p:animScale>
                                      <p:cBhvr>
                                        <p:cTn id="16" dur="166" decel="50000">
                                          <p:stCondLst>
                                            <p:cond delay="1338"/>
                                          </p:stCondLst>
                                        </p:cTn>
                                        <p:tgtEl>
                                          <p:spTgt spid="11268"/>
                                        </p:tgtEl>
                                      </p:cBhvr>
                                      <p:to x="100000" y="100000"/>
                                    </p:animScale>
                                    <p:animScale>
                                      <p:cBhvr>
                                        <p:cTn id="17" dur="26">
                                          <p:stCondLst>
                                            <p:cond delay="1642"/>
                                          </p:stCondLst>
                                        </p:cTn>
                                        <p:tgtEl>
                                          <p:spTgt spid="11268"/>
                                        </p:tgtEl>
                                      </p:cBhvr>
                                      <p:to x="100000" y="90000"/>
                                    </p:animScale>
                                    <p:animScale>
                                      <p:cBhvr>
                                        <p:cTn id="18" dur="166" decel="50000">
                                          <p:stCondLst>
                                            <p:cond delay="1668"/>
                                          </p:stCondLst>
                                        </p:cTn>
                                        <p:tgtEl>
                                          <p:spTgt spid="11268"/>
                                        </p:tgtEl>
                                      </p:cBhvr>
                                      <p:to x="100000" y="100000"/>
                                    </p:animScale>
                                    <p:animScale>
                                      <p:cBhvr>
                                        <p:cTn id="19" dur="26">
                                          <p:stCondLst>
                                            <p:cond delay="1808"/>
                                          </p:stCondLst>
                                        </p:cTn>
                                        <p:tgtEl>
                                          <p:spTgt spid="11268"/>
                                        </p:tgtEl>
                                      </p:cBhvr>
                                      <p:to x="100000" y="95000"/>
                                    </p:animScale>
                                    <p:animScale>
                                      <p:cBhvr>
                                        <p:cTn id="20" dur="166" decel="50000">
                                          <p:stCondLst>
                                            <p:cond delay="1834"/>
                                          </p:stCondLst>
                                        </p:cTn>
                                        <p:tgtEl>
                                          <p:spTgt spid="1126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82" name="文本框 276481"/>
          <p:cNvSpPr txBox="1"/>
          <p:nvPr/>
        </p:nvSpPr>
        <p:spPr>
          <a:xfrm>
            <a:off x="304800" y="457200"/>
            <a:ext cx="8534400" cy="5940425"/>
          </a:xfrm>
          <a:prstGeom prst="rect">
            <a:avLst/>
          </a:prstGeom>
          <a:noFill/>
          <a:ln w="9525">
            <a:noFill/>
          </a:ln>
        </p:spPr>
        <p:txBody>
          <a:bodyPr>
            <a:spAutoFit/>
          </a:bodyPr>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三、过度自信的行为表现	</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zh-CN" altLang="en-US" sz="3200" b="1" dirty="0">
                <a:solidFill>
                  <a:srgbClr val="FFFF00"/>
                </a:solidFill>
                <a:effectLst>
                  <a:outerShdw blurRad="38100" dist="38100" dir="2700000">
                    <a:srgbClr val="000000"/>
                  </a:outerShdw>
                </a:effectLst>
                <a:latin typeface="宋体" panose="02010600030101010101" pitchFamily="2" charset="-122"/>
              </a:rPr>
              <a:t>　    在金融市场上，投资者或公司高管的过度自信可归纳为以下三种表现形式：一是高估自身对证券价值的估价能力，而低估了估价过程中的预测误差；二是投资者过度自信导致对风险的低估，从而愿意持有较高风险的投资组合；三是投资者高估了私人信息产生的信号的准确性，即错误地认为私人信息产生的信号要比公共信息产生的信号更准确。不仅是在金融市场上，这种现象在日常生活中同样普遍存在，每个人都有可能犯的“错误”。</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6482"/>
                                        </p:tgtEl>
                                        <p:attrNameLst>
                                          <p:attrName>style.visibility</p:attrName>
                                        </p:attrNameLst>
                                      </p:cBhvr>
                                      <p:to>
                                        <p:strVal val="visible"/>
                                      </p:to>
                                    </p:set>
                                    <p:anim calcmode="lin" valueType="num">
                                      <p:cBhvr additive="base">
                                        <p:cTn id="7" dur="500" fill="hold"/>
                                        <p:tgtEl>
                                          <p:spTgt spid="276482"/>
                                        </p:tgtEl>
                                        <p:attrNameLst>
                                          <p:attrName>ppt_x</p:attrName>
                                        </p:attrNameLst>
                                      </p:cBhvr>
                                      <p:tavLst>
                                        <p:tav tm="0">
                                          <p:val>
                                            <p:strVal val="#ppt_x"/>
                                          </p:val>
                                        </p:tav>
                                        <p:tav tm="100000">
                                          <p:val>
                                            <p:strVal val="#ppt_x"/>
                                          </p:val>
                                        </p:tav>
                                      </p:tavLst>
                                    </p:anim>
                                    <p:anim calcmode="lin" valueType="num">
                                      <p:cBhvr additive="base">
                                        <p:cTn id="8" dur="500" fill="hold"/>
                                        <p:tgtEl>
                                          <p:spTgt spid="276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2"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7506" name="文本框 277505"/>
          <p:cNvSpPr txBox="1"/>
          <p:nvPr/>
        </p:nvSpPr>
        <p:spPr>
          <a:xfrm>
            <a:off x="0" y="152400"/>
            <a:ext cx="9144000" cy="6497638"/>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第二节 投资决策中的过度自信</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一、过度自信与频繁交易现象</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过度自信使得投资者对自身的判断能力确信无疑，过分相信自己能获得高于平均水平的投资回报率，从而倾向于过度交易。而过度自信在金融市场上主要表现为过度频繁的交易。过度自信包含了对凭借个人努力获得成功的过度乐观情绪。</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二、投资中的事后聪明偏差</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过度自信是导致“事后聪明偏差”</a:t>
            </a:r>
            <a:r>
              <a:rPr lang="en-US" altLang="zh-CN" sz="2800" b="1">
                <a:solidFill>
                  <a:srgbClr val="FFFF00"/>
                </a:solidFill>
                <a:effectLst>
                  <a:outerShdw blurRad="38100" dist="38100" dir="2700000">
                    <a:srgbClr val="000000"/>
                  </a:outerShdw>
                </a:effectLst>
                <a:latin typeface="宋体" panose="02010600030101010101" pitchFamily="2" charset="-122"/>
              </a:rPr>
              <a:t>(Hindsight Bias)</a:t>
            </a:r>
            <a:r>
              <a:rPr lang="zh-CN" altLang="en-US" sz="2800" b="1" dirty="0">
                <a:solidFill>
                  <a:srgbClr val="FFFF00"/>
                </a:solidFill>
                <a:effectLst>
                  <a:outerShdw blurRad="38100" dist="38100" dir="2700000">
                    <a:srgbClr val="000000"/>
                  </a:outerShdw>
                </a:effectLst>
                <a:latin typeface="宋体" panose="02010600030101010101" pitchFamily="2" charset="-122"/>
              </a:rPr>
              <a:t>的主要因素。事后聪明偏差也叫“后见之明”，指人们经常在不确定性的结果出现后，把已经发生的事情视为相对必然和明显的，而没有意识到对结果的回顾会影响人们的判断，它使人们认为世界实际上很容易预测，但人们无法说出是什么样的信息导致了结果的产生，从而使得人们认为自己具有“先知先觉”的能力。</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7506"/>
                                        </p:tgtEl>
                                        <p:attrNameLst>
                                          <p:attrName>style.visibility</p:attrName>
                                        </p:attrNameLst>
                                      </p:cBhvr>
                                      <p:to>
                                        <p:strVal val="visible"/>
                                      </p:to>
                                    </p:set>
                                    <p:anim calcmode="lin" valueType="num">
                                      <p:cBhvr additive="base">
                                        <p:cTn id="7" dur="500" fill="hold"/>
                                        <p:tgtEl>
                                          <p:spTgt spid="277506"/>
                                        </p:tgtEl>
                                        <p:attrNameLst>
                                          <p:attrName>ppt_x</p:attrName>
                                        </p:attrNameLst>
                                      </p:cBhvr>
                                      <p:tavLst>
                                        <p:tav tm="0">
                                          <p:val>
                                            <p:strVal val="#ppt_x"/>
                                          </p:val>
                                        </p:tav>
                                        <p:tav tm="100000">
                                          <p:val>
                                            <p:strVal val="#ppt_x"/>
                                          </p:val>
                                        </p:tav>
                                      </p:tavLst>
                                    </p:anim>
                                    <p:anim calcmode="lin" valueType="num">
                                      <p:cBhvr additive="base">
                                        <p:cTn id="8" dur="500" fill="hold"/>
                                        <p:tgtEl>
                                          <p:spTgt spid="277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8530" name="文本框 278529"/>
          <p:cNvSpPr txBox="1"/>
          <p:nvPr/>
        </p:nvSpPr>
        <p:spPr>
          <a:xfrm>
            <a:off x="228600" y="304800"/>
            <a:ext cx="8686800" cy="6299200"/>
          </a:xfrm>
          <a:prstGeom prst="rect">
            <a:avLst/>
          </a:prstGeom>
          <a:noFill/>
          <a:ln w="9525">
            <a:noFill/>
          </a:ln>
        </p:spPr>
        <p:txBody>
          <a:bodyPr>
            <a:spAutoFit/>
          </a:bodyPr>
          <a:p>
            <a:r>
              <a:rPr lang="zh-CN" altLang="en-US" sz="2400" b="1" dirty="0">
                <a:solidFill>
                  <a:srgbClr val="FFFF00"/>
                </a:solidFill>
                <a:effectLst>
                  <a:outerShdw blurRad="38100" dist="38100" dir="2700000">
                    <a:srgbClr val="000000"/>
                  </a:outerShdw>
                </a:effectLst>
                <a:latin typeface="宋体" panose="02010600030101010101" pitchFamily="2" charset="-122"/>
              </a:rPr>
              <a:t>三、爱冒风险及分散化不足</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过度自信还会影响投资者的冒险行为。理性的投资者会在最大化其收益的同时最小化其所承担的风险。然而，过分自信的投资者会错误地判断他们所承担的风险水平。这样，如果一个投资者深信自己所挑选的股票会有很高的回报率，那就不会意识到风险了。  </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四、赌场资金效应</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股票市场的繁荣往往导致更多的过度自信，人们会认为自己是很精明的，盛极一时的网络热潮就体现出了人们的过度自信。“骄傲”情绪会对个人的投资行为起着很大的影响作用，并在他获得一连串的成功之后进一步强化了其自信心。</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五、一月效应</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r>
              <a:rPr lang="zh-CN" altLang="en-US" sz="2400" b="1" dirty="0">
                <a:solidFill>
                  <a:srgbClr val="FFFF00"/>
                </a:solidFill>
                <a:effectLst>
                  <a:outerShdw blurRad="38100" dist="38100" dir="2700000">
                    <a:srgbClr val="000000"/>
                  </a:outerShdw>
                </a:effectLst>
                <a:latin typeface="宋体" panose="02010600030101010101" pitchFamily="2" charset="-122"/>
              </a:rPr>
              <a:t>    过度自信还可以有效解释处在跌势中的股票市场以及封闭式基金在一月份价格反弹的现象，当人们进入新的一年，他们感到面前还有整整</a:t>
            </a:r>
            <a:r>
              <a:rPr lang="en-US" altLang="zh-CN" sz="2400" b="1">
                <a:solidFill>
                  <a:srgbClr val="FFFF00"/>
                </a:solidFill>
                <a:effectLst>
                  <a:outerShdw blurRad="38100" dist="38100" dir="2700000">
                    <a:srgbClr val="000000"/>
                  </a:outerShdw>
                </a:effectLst>
                <a:latin typeface="宋体" panose="02010600030101010101" pitchFamily="2" charset="-122"/>
              </a:rPr>
              <a:t>12</a:t>
            </a:r>
            <a:r>
              <a:rPr lang="zh-CN" altLang="en-US" sz="2400" b="1" dirty="0">
                <a:solidFill>
                  <a:srgbClr val="FFFF00"/>
                </a:solidFill>
                <a:effectLst>
                  <a:outerShdw blurRad="38100" dist="38100" dir="2700000">
                    <a:srgbClr val="000000"/>
                  </a:outerShdw>
                </a:effectLst>
                <a:latin typeface="宋体" panose="02010600030101010101" pitchFamily="2" charset="-122"/>
              </a:rPr>
              <a:t>个月，如果你去赌上一把，即使是输了，还有足够的时间去赢回来，而随着时间的推进，这种自信心便会逐渐减少。</a:t>
            </a:r>
            <a:endParaRPr lang="zh-CN" altLang="en-US" sz="24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8530"/>
                                        </p:tgtEl>
                                        <p:attrNameLst>
                                          <p:attrName>style.visibility</p:attrName>
                                        </p:attrNameLst>
                                      </p:cBhvr>
                                      <p:to>
                                        <p:strVal val="visible"/>
                                      </p:to>
                                    </p:set>
                                    <p:anim calcmode="lin" valueType="num">
                                      <p:cBhvr additive="base">
                                        <p:cTn id="7" dur="500" fill="hold"/>
                                        <p:tgtEl>
                                          <p:spTgt spid="278530"/>
                                        </p:tgtEl>
                                        <p:attrNameLst>
                                          <p:attrName>ppt_x</p:attrName>
                                        </p:attrNameLst>
                                      </p:cBhvr>
                                      <p:tavLst>
                                        <p:tav tm="0">
                                          <p:val>
                                            <p:strVal val="#ppt_x"/>
                                          </p:val>
                                        </p:tav>
                                        <p:tav tm="100000">
                                          <p:val>
                                            <p:strVal val="#ppt_x"/>
                                          </p:val>
                                        </p:tav>
                                      </p:tavLst>
                                    </p:anim>
                                    <p:anim calcmode="lin" valueType="num">
                                      <p:cBhvr additive="base">
                                        <p:cTn id="8" dur="500" fill="hold"/>
                                        <p:tgtEl>
                                          <p:spTgt spid="2785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0"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9554" name="文本框 279553"/>
          <p:cNvSpPr txBox="1"/>
          <p:nvPr/>
        </p:nvSpPr>
        <p:spPr>
          <a:xfrm>
            <a:off x="228600" y="193675"/>
            <a:ext cx="8686800" cy="6299200"/>
          </a:xfrm>
          <a:prstGeom prst="rect">
            <a:avLst/>
          </a:prstGeom>
          <a:noFill/>
          <a:ln w="9525">
            <a:noFill/>
          </a:ln>
        </p:spPr>
        <p:txBody>
          <a:bodyPr>
            <a:spAutoFit/>
          </a:bodyPr>
          <a:p>
            <a:pPr marL="457200" indent="-457200" algn="ctr"/>
            <a:r>
              <a:rPr lang="zh-CN" altLang="en-US" sz="24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    过度自信就像一个美丽的陷阱，它使得投资者误以为自己的投资策略是最优的，而事实上他仅掌握着有限的信息和个人经验。因为即使是华尔街最精明的投资分析师也不敢保证，他所挑选的股票或共同基金要比那些路上行人随意购买的股票或基金更具有升值潜力。</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一、过度自信与美国在线时代华纳公司并购案</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    互联网巨头美国在线（</a:t>
            </a:r>
            <a:r>
              <a:rPr lang="en-US" altLang="zh-CN" sz="2400" b="1">
                <a:solidFill>
                  <a:srgbClr val="FFFF00"/>
                </a:solidFill>
                <a:effectLst>
                  <a:outerShdw blurRad="38100" dist="38100" dir="2700000">
                    <a:srgbClr val="000000"/>
                  </a:outerShdw>
                </a:effectLst>
                <a:latin typeface="宋体" panose="02010600030101010101" pitchFamily="2" charset="-122"/>
              </a:rPr>
              <a:t>AOL</a:t>
            </a:r>
            <a:r>
              <a:rPr lang="zh-CN" altLang="en-US" sz="2400" b="1" dirty="0">
                <a:solidFill>
                  <a:srgbClr val="FFFF00"/>
                </a:solidFill>
                <a:effectLst>
                  <a:outerShdw blurRad="38100" dist="38100" dir="2700000">
                    <a:srgbClr val="000000"/>
                  </a:outerShdw>
                </a:effectLst>
                <a:latin typeface="宋体" panose="02010600030101010101" pitchFamily="2" charset="-122"/>
              </a:rPr>
              <a:t>）与传媒巨人时代华纳（</a:t>
            </a:r>
            <a:r>
              <a:rPr lang="en-US" altLang="zh-CN" sz="2400" b="1">
                <a:solidFill>
                  <a:srgbClr val="FFFF00"/>
                </a:solidFill>
                <a:effectLst>
                  <a:outerShdw blurRad="38100" dist="38100" dir="2700000">
                    <a:srgbClr val="000000"/>
                  </a:outerShdw>
                </a:effectLst>
                <a:latin typeface="宋体" panose="02010600030101010101" pitchFamily="2" charset="-122"/>
              </a:rPr>
              <a:t>Time Warner</a:t>
            </a:r>
            <a:r>
              <a:rPr lang="zh-CN" altLang="en-US" sz="2400" b="1" dirty="0">
                <a:solidFill>
                  <a:srgbClr val="FFFF00"/>
                </a:solidFill>
                <a:effectLst>
                  <a:outerShdw blurRad="38100" dist="38100" dir="2700000">
                    <a:srgbClr val="000000"/>
                  </a:outerShdw>
                </a:effectLst>
                <a:latin typeface="宋体" panose="02010600030101010101" pitchFamily="2" charset="-122"/>
              </a:rPr>
              <a:t>）在</a:t>
            </a:r>
            <a:r>
              <a:rPr lang="en-US" altLang="zh-CN" sz="2400" b="1">
                <a:solidFill>
                  <a:srgbClr val="FFFF00"/>
                </a:solidFill>
                <a:effectLst>
                  <a:outerShdw blurRad="38100" dist="38100" dir="2700000">
                    <a:srgbClr val="000000"/>
                  </a:outerShdw>
                </a:effectLst>
                <a:latin typeface="宋体" panose="02010600030101010101" pitchFamily="2" charset="-122"/>
              </a:rPr>
              <a:t>2000</a:t>
            </a:r>
            <a:r>
              <a:rPr lang="zh-CN" altLang="en-US" sz="2400" b="1" dirty="0">
                <a:solidFill>
                  <a:srgbClr val="FFFF00"/>
                </a:solidFill>
                <a:effectLst>
                  <a:outerShdw blurRad="38100" dist="38100" dir="2700000">
                    <a:srgbClr val="000000"/>
                  </a:outerShdw>
                </a:effectLst>
                <a:latin typeface="宋体" panose="02010600030101010101" pitchFamily="2" charset="-122"/>
              </a:rPr>
              <a:t>年</a:t>
            </a:r>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月</a:t>
            </a:r>
            <a:r>
              <a:rPr lang="en-US" altLang="zh-CN" sz="2400" b="1">
                <a:solidFill>
                  <a:srgbClr val="FFFF00"/>
                </a:solidFill>
                <a:effectLst>
                  <a:outerShdw blurRad="38100" dist="38100" dir="2700000">
                    <a:srgbClr val="000000"/>
                  </a:outerShdw>
                </a:effectLst>
                <a:latin typeface="宋体" panose="02010600030101010101" pitchFamily="2" charset="-122"/>
              </a:rPr>
              <a:t>10</a:t>
            </a:r>
            <a:r>
              <a:rPr lang="zh-CN" altLang="en-US" sz="2400" b="1" dirty="0">
                <a:solidFill>
                  <a:srgbClr val="FFFF00"/>
                </a:solidFill>
                <a:effectLst>
                  <a:outerShdw blurRad="38100" dist="38100" dir="2700000">
                    <a:srgbClr val="000000"/>
                  </a:outerShdw>
                </a:effectLst>
                <a:latin typeface="宋体" panose="02010600030101010101" pitchFamily="2" charset="-122"/>
              </a:rPr>
              <a:t>日宣布了合并计划。合并后的新公司命名为“美国在线时代华纳公司”（</a:t>
            </a:r>
            <a:r>
              <a:rPr lang="en-US" altLang="zh-CN" sz="2400" b="1">
                <a:solidFill>
                  <a:srgbClr val="FFFF00"/>
                </a:solidFill>
                <a:effectLst>
                  <a:outerShdw blurRad="38100" dist="38100" dir="2700000">
                    <a:srgbClr val="000000"/>
                  </a:outerShdw>
                </a:effectLst>
                <a:latin typeface="宋体" panose="02010600030101010101" pitchFamily="2" charset="-122"/>
              </a:rPr>
              <a:t>AOL Time Warner</a:t>
            </a:r>
            <a:r>
              <a:rPr lang="zh-CN" altLang="en-US" sz="2400" b="1" dirty="0">
                <a:solidFill>
                  <a:srgbClr val="FFFF00"/>
                </a:solidFill>
                <a:effectLst>
                  <a:outerShdw blurRad="38100" dist="38100" dir="2700000">
                    <a:srgbClr val="000000"/>
                  </a:outerShdw>
                </a:effectLst>
                <a:latin typeface="宋体" panose="02010600030101010101" pitchFamily="2" charset="-122"/>
              </a:rPr>
              <a:t>），被媒体称为全球第一家面向互联网世纪的综合性大众传播及通信公司</a:t>
            </a:r>
            <a:r>
              <a:rPr lang="en-US" altLang="zh-CN" sz="2400" b="1">
                <a:solidFill>
                  <a:srgbClr val="FFFF00"/>
                </a:solidFill>
                <a:effectLst>
                  <a:outerShdw blurRad="38100" dist="38100" dir="2700000">
                    <a:srgbClr val="000000"/>
                  </a:outerShdw>
                </a:effectLst>
                <a:latin typeface="宋体" panose="02010600030101010101" pitchFamily="2" charset="-122"/>
              </a:rPr>
              <a:t>……</a:t>
            </a:r>
            <a:endParaRPr lang="en-US" altLang="zh-CN" sz="2400" b="1">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二、中国上市公司购并中的过度自信分析</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    自从</a:t>
            </a:r>
            <a:r>
              <a:rPr lang="en-US" altLang="zh-CN" sz="2400" b="1">
                <a:solidFill>
                  <a:srgbClr val="FFFF00"/>
                </a:solidFill>
                <a:effectLst>
                  <a:outerShdw blurRad="38100" dist="38100" dir="2700000">
                    <a:srgbClr val="000000"/>
                  </a:outerShdw>
                </a:effectLst>
                <a:latin typeface="宋体" panose="02010600030101010101" pitchFamily="2" charset="-122"/>
              </a:rPr>
              <a:t>20</a:t>
            </a:r>
            <a:r>
              <a:rPr lang="zh-CN" altLang="en-US" sz="2400" b="1" dirty="0">
                <a:solidFill>
                  <a:srgbClr val="FFFF00"/>
                </a:solidFill>
                <a:effectLst>
                  <a:outerShdw blurRad="38100" dist="38100" dir="2700000">
                    <a:srgbClr val="000000"/>
                  </a:outerShdw>
                </a:effectLst>
                <a:latin typeface="宋体" panose="02010600030101010101" pitchFamily="2" charset="-122"/>
              </a:rPr>
              <a:t>世纪</a:t>
            </a:r>
            <a:r>
              <a:rPr lang="en-US" altLang="zh-CN" sz="2400" b="1">
                <a:solidFill>
                  <a:srgbClr val="FFFF00"/>
                </a:solidFill>
                <a:effectLst>
                  <a:outerShdw blurRad="38100" dist="38100" dir="2700000">
                    <a:srgbClr val="000000"/>
                  </a:outerShdw>
                </a:effectLst>
                <a:latin typeface="宋体" panose="02010600030101010101" pitchFamily="2" charset="-122"/>
              </a:rPr>
              <a:t>90</a:t>
            </a:r>
            <a:r>
              <a:rPr lang="zh-CN" altLang="en-US" sz="2400" b="1" dirty="0">
                <a:solidFill>
                  <a:srgbClr val="FFFF00"/>
                </a:solidFill>
                <a:effectLst>
                  <a:outerShdw blurRad="38100" dist="38100" dir="2700000">
                    <a:srgbClr val="000000"/>
                  </a:outerShdw>
                </a:effectLst>
                <a:latin typeface="宋体" panose="02010600030101010101" pitchFamily="2" charset="-122"/>
              </a:rPr>
              <a:t>年代我国资本市场正式设立以来，上市公司的购并活动就一直持续不断。随着有关上市公司资产重组和股权收购法律法规的健全和完善，资本市场上的购并活动日渐活跃，并日益成为我国上市公司寻求快速发展的重要手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
        <p:nvSpPr>
          <p:cNvPr id="279557" name="文本框 279556"/>
          <p:cNvSpPr txBox="1"/>
          <p:nvPr/>
        </p:nvSpPr>
        <p:spPr>
          <a:xfrm>
            <a:off x="669925" y="5356225"/>
            <a:ext cx="184150" cy="366713"/>
          </a:xfrm>
          <a:prstGeom prst="rect">
            <a:avLst/>
          </a:prstGeom>
          <a:noFill/>
          <a:ln w="9525">
            <a:noFill/>
          </a:ln>
        </p:spPr>
        <p:txBody>
          <a:bodyPr wrap="none" anchor="t" anchorCtr="0">
            <a:spAutoFit/>
          </a:bodyPr>
          <a:p>
            <a:pPr eaLnBrk="1" hangingPunct="1"/>
            <a:endParaRPr b="1" dirty="0">
              <a:latin typeface="Garamond" panose="02020404030301010803" pitchFamily="18" charset="0"/>
            </a:endParaRPr>
          </a:p>
        </p:txBody>
      </p:sp>
      <p:sp>
        <p:nvSpPr>
          <p:cNvPr id="279558" name="矩形 279557"/>
          <p:cNvSpPr/>
          <p:nvPr/>
        </p:nvSpPr>
        <p:spPr>
          <a:xfrm>
            <a:off x="3902075" y="5608638"/>
            <a:ext cx="946150" cy="641350"/>
          </a:xfrm>
          <a:prstGeom prst="rect">
            <a:avLst/>
          </a:prstGeom>
          <a:noFill/>
          <a:ln w="9525">
            <a:noFill/>
          </a:ln>
        </p:spPr>
        <p:txBody>
          <a:bodyPr wrap="none" anchor="ctr" anchorCtr="0">
            <a:spAutoFit/>
          </a:bodyPr>
          <a:p>
            <a:pPr indent="304800" algn="ctr" eaLnBrk="1" hangingPunct="1"/>
            <a:r>
              <a:rPr lang="en-US" altLang="zh-CN" sz="3600" b="1">
                <a:latin typeface="Garamond" panose="02020404030301010803" pitchFamily="18" charset="0"/>
              </a:rPr>
              <a:t>    </a:t>
            </a:r>
            <a:endParaRPr lang="en-US" altLang="zh-CN" sz="3600" b="1" dirty="0">
              <a:solidFill>
                <a:srgbClr val="FFFF00"/>
              </a:solidFill>
              <a:latin typeface="Garamond" panose="02020404030301010803"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9554"/>
                                        </p:tgtEl>
                                        <p:attrNameLst>
                                          <p:attrName>style.visibility</p:attrName>
                                        </p:attrNameLst>
                                      </p:cBhvr>
                                      <p:to>
                                        <p:strVal val="visible"/>
                                      </p:to>
                                    </p:set>
                                    <p:anim calcmode="lin" valueType="num">
                                      <p:cBhvr additive="base">
                                        <p:cTn id="7" dur="500" fill="hold"/>
                                        <p:tgtEl>
                                          <p:spTgt spid="279554"/>
                                        </p:tgtEl>
                                        <p:attrNameLst>
                                          <p:attrName>ppt_x</p:attrName>
                                        </p:attrNameLst>
                                      </p:cBhvr>
                                      <p:tavLst>
                                        <p:tav tm="0">
                                          <p:val>
                                            <p:strVal val="#ppt_x"/>
                                          </p:val>
                                        </p:tav>
                                        <p:tav tm="100000">
                                          <p:val>
                                            <p:strVal val="#ppt_x"/>
                                          </p:val>
                                        </p:tav>
                                      </p:tavLst>
                                    </p:anim>
                                    <p:anim calcmode="lin" valueType="num">
                                      <p:cBhvr additive="base">
                                        <p:cTn id="8" dur="500" fill="hold"/>
                                        <p:tgtEl>
                                          <p:spTgt spid="27955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279558"/>
                                        </p:tgtEl>
                                        <p:attrNameLst>
                                          <p:attrName>style.visibility</p:attrName>
                                        </p:attrNameLst>
                                      </p:cBhvr>
                                      <p:to>
                                        <p:strVal val="visible"/>
                                      </p:to>
                                    </p:set>
                                    <p:anim calcmode="lin" valueType="num">
                                      <p:cBhvr>
                                        <p:cTn id="12" dur="500" fill="hold"/>
                                        <p:tgtEl>
                                          <p:spTgt spid="279558"/>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79558"/>
                                        </p:tgtEl>
                                        <p:attrNameLst>
                                          <p:attrName>ppt_y</p:attrName>
                                        </p:attrNameLst>
                                      </p:cBhvr>
                                      <p:tavLst>
                                        <p:tav tm="0">
                                          <p:val>
                                            <p:strVal val="#ppt_y"/>
                                          </p:val>
                                        </p:tav>
                                        <p:tav tm="100000">
                                          <p:val>
                                            <p:strVal val="#ppt_y"/>
                                          </p:val>
                                        </p:tav>
                                      </p:tavLst>
                                    </p:anim>
                                    <p:anim calcmode="lin" valueType="num">
                                      <p:cBhvr>
                                        <p:cTn id="14" dur="500" fill="hold"/>
                                        <p:tgtEl>
                                          <p:spTgt spid="279558"/>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79558"/>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79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4" grpId="0"/>
      <p:bldP spid="27955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0819" name="文本框 290818"/>
          <p:cNvSpPr txBox="1"/>
          <p:nvPr/>
        </p:nvSpPr>
        <p:spPr>
          <a:xfrm>
            <a:off x="304800" y="533400"/>
            <a:ext cx="4387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本章关键词</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 </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290820" name="文本框 290819"/>
          <p:cNvSpPr txBox="1"/>
          <p:nvPr/>
        </p:nvSpPr>
        <p:spPr>
          <a:xfrm>
            <a:off x="609600" y="1524000"/>
            <a:ext cx="7467600" cy="1311275"/>
          </a:xfrm>
          <a:prstGeom prst="rect">
            <a:avLst/>
          </a:prstGeom>
          <a:noFill/>
          <a:ln w="9525">
            <a:noFill/>
          </a:ln>
        </p:spPr>
        <p:txBody>
          <a:bodyPr>
            <a:spAutoFit/>
          </a:bodyPr>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过度自信  后见之明现象 </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赌场资金效应  一月效应</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
        <p:nvSpPr>
          <p:cNvPr id="290821" name="文本框 290820"/>
          <p:cNvSpPr txBox="1"/>
          <p:nvPr/>
        </p:nvSpPr>
        <p:spPr>
          <a:xfrm>
            <a:off x="304800" y="31242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290822" name="文本框 290821"/>
          <p:cNvSpPr txBox="1"/>
          <p:nvPr/>
        </p:nvSpPr>
        <p:spPr>
          <a:xfrm>
            <a:off x="457200" y="3962400"/>
            <a:ext cx="8123238" cy="2528888"/>
          </a:xfrm>
          <a:prstGeom prst="rect">
            <a:avLst/>
          </a:prstGeom>
          <a:noFill/>
          <a:ln w="9525">
            <a:noFill/>
          </a:ln>
        </p:spPr>
        <p:txBody>
          <a:bodyPr>
            <a:spAutoFit/>
          </a:bodyPr>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、什么是过度自信，它产生的原因是什么？</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、对投资者而言，过度自信会对投资行为有哪些影响 ？</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、什么是后见之明现象？</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90819"/>
                                        </p:tgtEl>
                                        <p:attrNameLst>
                                          <p:attrName>style.visibility</p:attrName>
                                        </p:attrNameLst>
                                      </p:cBhvr>
                                      <p:to>
                                        <p:strVal val="visible"/>
                                      </p:to>
                                    </p:set>
                                    <p:anim by="(-#ppt_w*2)" calcmode="lin" valueType="num">
                                      <p:cBhvr rctx="PPT">
                                        <p:cTn id="7" dur="500" autoRev="1" fill="hold">
                                          <p:stCondLst>
                                            <p:cond delay="0"/>
                                          </p:stCondLst>
                                        </p:cTn>
                                        <p:tgtEl>
                                          <p:spTgt spid="290819"/>
                                        </p:tgtEl>
                                        <p:attrNameLst>
                                          <p:attrName>ppt_w</p:attrName>
                                        </p:attrNameLst>
                                      </p:cBhvr>
                                    </p:anim>
                                    <p:anim by="(#ppt_w*0.50)" calcmode="lin" valueType="num">
                                      <p:cBhvr>
                                        <p:cTn id="8" dur="500" decel="50000" autoRev="1" fill="hold">
                                          <p:stCondLst>
                                            <p:cond delay="0"/>
                                          </p:stCondLst>
                                        </p:cTn>
                                        <p:tgtEl>
                                          <p:spTgt spid="290819"/>
                                        </p:tgtEl>
                                        <p:attrNameLst>
                                          <p:attrName>ppt_x</p:attrName>
                                        </p:attrNameLst>
                                      </p:cBhvr>
                                    </p:anim>
                                    <p:anim from="(-#ppt_h/2)" to="(#ppt_y)" calcmode="lin" valueType="num">
                                      <p:cBhvr>
                                        <p:cTn id="9" dur="1000" fill="hold">
                                          <p:stCondLst>
                                            <p:cond delay="0"/>
                                          </p:stCondLst>
                                        </p:cTn>
                                        <p:tgtEl>
                                          <p:spTgt spid="290819"/>
                                        </p:tgtEl>
                                        <p:attrNameLst>
                                          <p:attrName>ppt_y</p:attrName>
                                        </p:attrNameLst>
                                      </p:cBhvr>
                                    </p:anim>
                                    <p:animRot by="21600000">
                                      <p:cBhvr>
                                        <p:cTn id="10" dur="1000" fill="hold">
                                          <p:stCondLst>
                                            <p:cond delay="0"/>
                                          </p:stCondLst>
                                        </p:cTn>
                                        <p:tgtEl>
                                          <p:spTgt spid="290819"/>
                                        </p:tgtEl>
                                        <p:attrNameLst>
                                          <p:attrName>r</p:attrName>
                                        </p:attrNameLst>
                                      </p:cBhvr>
                                    </p:animRot>
                                  </p:childTnLst>
                                </p:cTn>
                              </p:par>
                            </p:childTnLst>
                          </p:cTn>
                        </p:par>
                        <p:par>
                          <p:cTn id="11" fill="hold">
                            <p:stCondLst>
                              <p:cond delay="1799"/>
                            </p:stCondLst>
                            <p:childTnLst>
                              <p:par>
                                <p:cTn id="12" presetID="27" presetClass="entr" presetSubtype="0" fill="hold" grpId="0" nodeType="afterEffect">
                                  <p:stCondLst>
                                    <p:cond delay="0"/>
                                  </p:stCondLst>
                                  <p:iterate type="lt">
                                    <p:tmPct val="50000"/>
                                  </p:iterate>
                                  <p:childTnLst>
                                    <p:set>
                                      <p:cBhvr>
                                        <p:cTn id="13" dur="1" fill="hold">
                                          <p:stCondLst>
                                            <p:cond delay="0"/>
                                          </p:stCondLst>
                                        </p:cTn>
                                        <p:tgtEl>
                                          <p:spTgt spid="290820"/>
                                        </p:tgtEl>
                                        <p:attrNameLst>
                                          <p:attrName>style.visibility</p:attrName>
                                        </p:attrNameLst>
                                      </p:cBhvr>
                                      <p:to>
                                        <p:strVal val="visible"/>
                                      </p:to>
                                    </p:set>
                                    <p:anim calcmode="discrete" valueType="clr">
                                      <p:cBhvr override="childStyle">
                                        <p:cTn id="14" dur="80"/>
                                        <p:tgtEl>
                                          <p:spTgt spid="29082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90820"/>
                                        </p:tgtEl>
                                        <p:attrNameLst>
                                          <p:attrName>fillcolor</p:attrName>
                                        </p:attrNameLst>
                                      </p:cBhvr>
                                      <p:tavLst>
                                        <p:tav tm="0">
                                          <p:val>
                                            <p:clrVal>
                                              <a:schemeClr val="accent2"/>
                                            </p:clrVal>
                                          </p:val>
                                        </p:tav>
                                        <p:tav tm="50000">
                                          <p:val>
                                            <p:clrVal>
                                              <a:schemeClr val="hlink"/>
                                            </p:clrVal>
                                          </p:val>
                                        </p:tav>
                                      </p:tavLst>
                                    </p:anim>
                                    <p:set>
                                      <p:cBhvr>
                                        <p:cTn id="16" dur="80"/>
                                        <p:tgtEl>
                                          <p:spTgt spid="290820"/>
                                        </p:tgtEl>
                                        <p:attrNameLst>
                                          <p:attrName>fill.type</p:attrName>
                                        </p:attrNameLst>
                                      </p:cBhvr>
                                      <p:to>
                                        <p:strVal val="solid"/>
                                      </p:to>
                                    </p:set>
                                  </p:childTnLst>
                                </p:cTn>
                              </p:par>
                            </p:childTnLst>
                          </p:cTn>
                        </p:par>
                        <p:par>
                          <p:cTn id="17" fill="hold">
                            <p:stCondLst>
                              <p:cond delay="2839"/>
                            </p:stCondLst>
                            <p:childTnLst>
                              <p:par>
                                <p:cTn id="18" presetID="56" presetClass="entr" presetSubtype="0" fill="hold" grpId="0" nodeType="afterEffect">
                                  <p:stCondLst>
                                    <p:cond delay="0"/>
                                  </p:stCondLst>
                                  <p:iterate type="lt">
                                    <p:tmPct val="10000"/>
                                  </p:iterate>
                                  <p:childTnLst>
                                    <p:set>
                                      <p:cBhvr>
                                        <p:cTn id="19" dur="1" fill="hold">
                                          <p:stCondLst>
                                            <p:cond delay="0"/>
                                          </p:stCondLst>
                                        </p:cTn>
                                        <p:tgtEl>
                                          <p:spTgt spid="290821"/>
                                        </p:tgtEl>
                                        <p:attrNameLst>
                                          <p:attrName>style.visibility</p:attrName>
                                        </p:attrNameLst>
                                      </p:cBhvr>
                                      <p:to>
                                        <p:strVal val="visible"/>
                                      </p:to>
                                    </p:set>
                                    <p:anim by="(-#ppt_w*2)" calcmode="lin" valueType="num">
                                      <p:cBhvr rctx="PPT">
                                        <p:cTn id="20" dur="500" autoRev="1" fill="hold">
                                          <p:stCondLst>
                                            <p:cond delay="0"/>
                                          </p:stCondLst>
                                        </p:cTn>
                                        <p:tgtEl>
                                          <p:spTgt spid="290821"/>
                                        </p:tgtEl>
                                        <p:attrNameLst>
                                          <p:attrName>ppt_w</p:attrName>
                                        </p:attrNameLst>
                                      </p:cBhvr>
                                    </p:anim>
                                    <p:anim by="(#ppt_w*0.50)" calcmode="lin" valueType="num">
                                      <p:cBhvr>
                                        <p:cTn id="21" dur="500" decel="50000" autoRev="1" fill="hold">
                                          <p:stCondLst>
                                            <p:cond delay="0"/>
                                          </p:stCondLst>
                                        </p:cTn>
                                        <p:tgtEl>
                                          <p:spTgt spid="290821"/>
                                        </p:tgtEl>
                                        <p:attrNameLst>
                                          <p:attrName>ppt_x</p:attrName>
                                        </p:attrNameLst>
                                      </p:cBhvr>
                                    </p:anim>
                                    <p:anim from="(-#ppt_h/2)" to="(#ppt_y)" calcmode="lin" valueType="num">
                                      <p:cBhvr>
                                        <p:cTn id="22" dur="1000" fill="hold">
                                          <p:stCondLst>
                                            <p:cond delay="0"/>
                                          </p:stCondLst>
                                        </p:cTn>
                                        <p:tgtEl>
                                          <p:spTgt spid="290821"/>
                                        </p:tgtEl>
                                        <p:attrNameLst>
                                          <p:attrName>ppt_y</p:attrName>
                                        </p:attrNameLst>
                                      </p:cBhvr>
                                    </p:anim>
                                    <p:animRot by="21600000">
                                      <p:cBhvr>
                                        <p:cTn id="23" dur="1000" fill="hold">
                                          <p:stCondLst>
                                            <p:cond delay="0"/>
                                          </p:stCondLst>
                                        </p:cTn>
                                        <p:tgtEl>
                                          <p:spTgt spid="290821"/>
                                        </p:tgtEl>
                                        <p:attrNameLst>
                                          <p:attrName>r</p:attrName>
                                        </p:attrNameLst>
                                      </p:cBhvr>
                                    </p:animRot>
                                  </p:childTnLst>
                                </p:cTn>
                              </p:par>
                            </p:childTnLst>
                          </p:cTn>
                        </p:par>
                        <p:par>
                          <p:cTn id="24" fill="hold">
                            <p:stCondLst>
                              <p:cond delay="4539"/>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290822"/>
                                        </p:tgtEl>
                                        <p:attrNameLst>
                                          <p:attrName>style.visibility</p:attrName>
                                        </p:attrNameLst>
                                      </p:cBhvr>
                                      <p:to>
                                        <p:strVal val="visible"/>
                                      </p:to>
                                    </p:set>
                                    <p:anim calcmode="lin" valueType="num">
                                      <p:cBhvr>
                                        <p:cTn id="27" dur="500" fill="hold"/>
                                        <p:tgtEl>
                                          <p:spTgt spid="290822"/>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290822"/>
                                        </p:tgtEl>
                                        <p:attrNameLst>
                                          <p:attrName>ppt_y</p:attrName>
                                        </p:attrNameLst>
                                      </p:cBhvr>
                                      <p:tavLst>
                                        <p:tav tm="0">
                                          <p:val>
                                            <p:strVal val="#ppt_y"/>
                                          </p:val>
                                        </p:tav>
                                        <p:tav tm="100000">
                                          <p:val>
                                            <p:strVal val="#ppt_y"/>
                                          </p:val>
                                        </p:tav>
                                      </p:tavLst>
                                    </p:anim>
                                    <p:anim calcmode="lin" valueType="num">
                                      <p:cBhvr>
                                        <p:cTn id="29" dur="500" fill="hold"/>
                                        <p:tgtEl>
                                          <p:spTgt spid="290822"/>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290822"/>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290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p:bldP spid="290820" grpId="0"/>
      <p:bldP spid="290821" grpId="0"/>
      <p:bldP spid="29082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1842" name="文本框 291841"/>
          <p:cNvSpPr txBox="1"/>
          <p:nvPr/>
        </p:nvSpPr>
        <p:spPr>
          <a:xfrm>
            <a:off x="533400" y="533400"/>
            <a:ext cx="8153400" cy="5095875"/>
          </a:xfrm>
          <a:prstGeom prst="rect">
            <a:avLst/>
          </a:prstGeom>
          <a:noFill/>
          <a:ln w="9525">
            <a:noFill/>
          </a:ln>
        </p:spPr>
        <p:txBody>
          <a:bodyPr>
            <a:spAutoFit/>
          </a:bodyPr>
          <a:p>
            <a:pPr marL="342900" indent="-342900"/>
            <a:r>
              <a:rPr lang="en-US" altLang="zh-CN" sz="3600" b="1">
                <a:solidFill>
                  <a:srgbClr val="FFFF00"/>
                </a:solidFill>
                <a:effectLst>
                  <a:outerShdw blurRad="38100" dist="38100" dir="2700000">
                    <a:srgbClr val="000000"/>
                  </a:outerShdw>
                </a:effectLst>
                <a:latin typeface="宋体" panose="02010600030101010101" pitchFamily="2" charset="-122"/>
              </a:rPr>
              <a:t>4</a:t>
            </a:r>
            <a:r>
              <a:rPr lang="zh-CN" altLang="en-US" sz="3600" b="1" dirty="0">
                <a:solidFill>
                  <a:srgbClr val="FFFF00"/>
                </a:solidFill>
                <a:effectLst>
                  <a:outerShdw blurRad="38100" dist="38100" dir="2700000">
                    <a:srgbClr val="000000"/>
                  </a:outerShdw>
                </a:effectLst>
                <a:latin typeface="宋体" panose="02010600030101010101" pitchFamily="2" charset="-122"/>
              </a:rPr>
              <a:t>、什么是赌场资金效应？	</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a:solidFill>
                  <a:srgbClr val="FFFF00"/>
                </a:solidFill>
                <a:effectLst>
                  <a:outerShdw blurRad="38100" dist="38100" dir="2700000">
                    <a:srgbClr val="000000"/>
                  </a:outerShdw>
                </a:effectLst>
                <a:latin typeface="宋体" panose="02010600030101010101" pitchFamily="2" charset="-122"/>
              </a:rPr>
              <a:t>5</a:t>
            </a:r>
            <a:r>
              <a:rPr lang="zh-CN" altLang="en-US" sz="3600" b="1" dirty="0">
                <a:solidFill>
                  <a:srgbClr val="FFFF00"/>
                </a:solidFill>
                <a:effectLst>
                  <a:outerShdw blurRad="38100" dist="38100" dir="2700000">
                    <a:srgbClr val="000000"/>
                  </a:outerShdw>
                </a:effectLst>
                <a:latin typeface="宋体" panose="02010600030101010101" pitchFamily="2" charset="-122"/>
              </a:rPr>
              <a:t>、什么是一月效应？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3600" b="1">
                <a:solidFill>
                  <a:srgbClr val="FFFF00"/>
                </a:solidFill>
                <a:effectLst>
                  <a:outerShdw blurRad="38100" dist="38100" dir="2700000">
                    <a:srgbClr val="000000"/>
                  </a:outerShdw>
                </a:effectLst>
                <a:latin typeface="宋体" panose="02010600030101010101" pitchFamily="2" charset="-122"/>
              </a:rPr>
              <a:t>6</a:t>
            </a:r>
            <a:r>
              <a:rPr lang="zh-CN" altLang="en-US" sz="3600" b="1" dirty="0">
                <a:solidFill>
                  <a:srgbClr val="FFFF00"/>
                </a:solidFill>
                <a:effectLst>
                  <a:outerShdw blurRad="38100" dist="38100" dir="2700000">
                    <a:srgbClr val="000000"/>
                  </a:outerShdw>
                </a:effectLst>
                <a:latin typeface="宋体" panose="02010600030101010101" pitchFamily="2" charset="-122"/>
              </a:rPr>
              <a:t>、通过以上案例分析，你对企业中管理层的过度自信有什么想法和建议？</a:t>
            </a:r>
            <a:r>
              <a:rPr lang="zh-CN" altLang="en-US" sz="3600" b="1" dirty="0">
                <a:effectLst>
                  <a:outerShdw blurRad="38100" dist="38100" dir="2700000">
                    <a:srgbClr val="000000"/>
                  </a:outerShdw>
                </a:effectLst>
                <a:latin typeface="宋体" panose="02010600030101010101" pitchFamily="2" charset="-122"/>
              </a:rPr>
              <a:t> </a:t>
            </a:r>
            <a:endParaRPr lang="zh-CN" altLang="en-US" sz="3600" b="1" dirty="0">
              <a:effectLst>
                <a:outerShdw blurRad="38100" dist="38100" dir="2700000">
                  <a:srgbClr val="000000"/>
                </a:outerShdw>
              </a:effectLst>
              <a:latin typeface="宋体" panose="02010600030101010101" pitchFamily="2" charset="-122"/>
            </a:endParaRPr>
          </a:p>
          <a:p>
            <a:pPr marL="342900" indent="-342900"/>
            <a:r>
              <a:rPr lang="zh-CN" altLang="en-US" sz="4000" b="1">
                <a:solidFill>
                  <a:srgbClr val="FF0000"/>
                </a:solidFill>
                <a:effectLst>
                  <a:outerShdw blurRad="38100" dist="38100" dir="2700000">
                    <a:srgbClr val="000000"/>
                  </a:outerShdw>
                </a:effectLst>
                <a:latin typeface="宋体" panose="02010600030101010101" pitchFamily="2" charset="-122"/>
              </a:rPr>
              <a:t>【</a:t>
            </a:r>
            <a:r>
              <a:rPr lang="zh-CN" altLang="en-US" sz="4000" b="1" dirty="0">
                <a:solidFill>
                  <a:srgbClr val="FF0000"/>
                </a:solidFill>
                <a:effectLst>
                  <a:outerShdw blurRad="38100" dist="38100" dir="2700000">
                    <a:srgbClr val="000000"/>
                  </a:outerShdw>
                </a:effectLst>
                <a:latin typeface="宋体" panose="02010600030101010101" pitchFamily="2" charset="-122"/>
              </a:rPr>
              <a:t>本章测试题的答案</a:t>
            </a:r>
            <a:r>
              <a:rPr lang="zh-CN" altLang="en-US" sz="4000" b="1">
                <a:solidFill>
                  <a:srgbClr val="FF0000"/>
                </a:solidFill>
                <a:effectLst>
                  <a:outerShdw blurRad="38100" dist="38100" dir="2700000">
                    <a:srgbClr val="000000"/>
                  </a:outerShdw>
                </a:effectLst>
                <a:latin typeface="宋体" panose="02010600030101010101" pitchFamily="2" charset="-122"/>
              </a:rPr>
              <a:t>】</a:t>
            </a:r>
            <a:r>
              <a:rPr lang="zh-CN" altLang="en-US" sz="4000" b="1" dirty="0">
                <a:solidFill>
                  <a:srgbClr val="FF0000"/>
                </a:solidFill>
                <a:effectLst>
                  <a:outerShdw blurRad="38100" dist="38100" dir="2700000">
                    <a:srgbClr val="000000"/>
                  </a:outerShdw>
                </a:effectLst>
                <a:latin typeface="宋体" panose="02010600030101010101" pitchFamily="2" charset="-122"/>
              </a:rPr>
              <a:t>：</a:t>
            </a:r>
            <a:endParaRPr lang="zh-CN" altLang="en-US" sz="4000" b="1" dirty="0">
              <a:solidFill>
                <a:srgbClr val="FF0000"/>
              </a:solidFill>
              <a:effectLst>
                <a:outerShdw blurRad="38100" dist="38100" dir="2700000">
                  <a:srgbClr val="000000"/>
                </a:outerShdw>
              </a:effectLst>
              <a:latin typeface="宋体" panose="02010600030101010101" pitchFamily="2" charset="-122"/>
            </a:endParaRPr>
          </a:p>
          <a:p>
            <a:pPr marL="342900" indent="-342900"/>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1</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39</a:t>
            </a:r>
            <a:r>
              <a:rPr lang="zh-CN" altLang="en-US" sz="3600" b="1" dirty="0">
                <a:solidFill>
                  <a:srgbClr val="FFFF00"/>
                </a:solidFill>
                <a:latin typeface="宋体" panose="02010600030101010101" pitchFamily="2" charset="-122"/>
              </a:rPr>
              <a:t>岁；</a:t>
            </a:r>
            <a:r>
              <a:rPr lang="en-US" altLang="zh-CN" sz="3600" b="1">
                <a:solidFill>
                  <a:srgbClr val="FFFF00"/>
                </a:solidFill>
                <a:latin typeface="宋体" panose="02010600030101010101" pitchFamily="2" charset="-122"/>
              </a:rPr>
              <a:t>(2)4187</a:t>
            </a:r>
            <a:r>
              <a:rPr lang="zh-CN" altLang="en-US" sz="3600" b="1" dirty="0">
                <a:solidFill>
                  <a:srgbClr val="FFFF00"/>
                </a:solidFill>
                <a:latin typeface="宋体" panose="02010600030101010101" pitchFamily="2" charset="-122"/>
              </a:rPr>
              <a:t>英里 ；（</a:t>
            </a:r>
            <a:r>
              <a:rPr lang="en-US" altLang="zh-CN" sz="3600" b="1">
                <a:solidFill>
                  <a:srgbClr val="FFFF00"/>
                </a:solidFill>
                <a:latin typeface="宋体" panose="02010600030101010101" pitchFamily="2" charset="-122"/>
              </a:rPr>
              <a:t>3</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13</a:t>
            </a:r>
            <a:r>
              <a:rPr lang="zh-CN" altLang="en-US" sz="3600" b="1" dirty="0">
                <a:solidFill>
                  <a:srgbClr val="FFFF00"/>
                </a:solidFill>
                <a:latin typeface="宋体" panose="02010600030101010101" pitchFamily="2" charset="-122"/>
              </a:rPr>
              <a:t>个国家；（</a:t>
            </a:r>
            <a:r>
              <a:rPr lang="en-US" altLang="zh-CN" sz="3600" b="1">
                <a:solidFill>
                  <a:srgbClr val="FFFF00"/>
                </a:solidFill>
                <a:latin typeface="宋体" panose="02010600030101010101" pitchFamily="2" charset="-122"/>
              </a:rPr>
              <a:t>4</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39</a:t>
            </a:r>
            <a:r>
              <a:rPr lang="zh-CN" altLang="en-US" sz="3600" b="1" dirty="0">
                <a:solidFill>
                  <a:srgbClr val="FFFF00"/>
                </a:solidFill>
                <a:latin typeface="宋体" panose="02010600030101010101" pitchFamily="2" charset="-122"/>
              </a:rPr>
              <a:t>册；（</a:t>
            </a:r>
            <a:r>
              <a:rPr lang="en-US" altLang="zh-CN" sz="3600" b="1">
                <a:solidFill>
                  <a:srgbClr val="FFFF00"/>
                </a:solidFill>
                <a:latin typeface="宋体" panose="02010600030101010101" pitchFamily="2" charset="-122"/>
              </a:rPr>
              <a:t>5</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2160</a:t>
            </a:r>
            <a:r>
              <a:rPr lang="zh-CN" altLang="en-US" sz="3600" b="1" dirty="0">
                <a:solidFill>
                  <a:srgbClr val="FFFF00"/>
                </a:solidFill>
                <a:latin typeface="宋体" panose="02010600030101010101" pitchFamily="2" charset="-122"/>
              </a:rPr>
              <a:t>英里；（</a:t>
            </a:r>
            <a:r>
              <a:rPr lang="en-US" altLang="zh-CN" sz="3600" b="1">
                <a:solidFill>
                  <a:srgbClr val="FFFF00"/>
                </a:solidFill>
                <a:latin typeface="宋体" panose="02010600030101010101" pitchFamily="2" charset="-122"/>
              </a:rPr>
              <a:t>6</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390000</a:t>
            </a:r>
            <a:r>
              <a:rPr lang="zh-CN" altLang="en-US" sz="3600" b="1" dirty="0">
                <a:solidFill>
                  <a:srgbClr val="FFFF00"/>
                </a:solidFill>
                <a:latin typeface="宋体" panose="02010600030101010101" pitchFamily="2" charset="-122"/>
              </a:rPr>
              <a:t>磅；（</a:t>
            </a:r>
            <a:r>
              <a:rPr lang="en-US" altLang="zh-CN" sz="3600" b="1">
                <a:solidFill>
                  <a:srgbClr val="FFFF00"/>
                </a:solidFill>
                <a:latin typeface="宋体" panose="02010600030101010101" pitchFamily="2" charset="-122"/>
              </a:rPr>
              <a:t>7</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1756</a:t>
            </a:r>
            <a:r>
              <a:rPr lang="zh-CN" altLang="en-US" sz="3600" b="1" dirty="0">
                <a:solidFill>
                  <a:srgbClr val="FFFF00"/>
                </a:solidFill>
                <a:latin typeface="宋体" panose="02010600030101010101" pitchFamily="2" charset="-122"/>
              </a:rPr>
              <a:t>年；（</a:t>
            </a:r>
            <a:r>
              <a:rPr lang="en-US" altLang="zh-CN" sz="3600" b="1">
                <a:solidFill>
                  <a:srgbClr val="FFFF00"/>
                </a:solidFill>
                <a:latin typeface="宋体" panose="02010600030101010101" pitchFamily="2" charset="-122"/>
              </a:rPr>
              <a:t>8</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645</a:t>
            </a:r>
            <a:r>
              <a:rPr lang="zh-CN" altLang="en-US" sz="3600" b="1" dirty="0">
                <a:solidFill>
                  <a:srgbClr val="FFFF00"/>
                </a:solidFill>
                <a:latin typeface="宋体" panose="02010600030101010101" pitchFamily="2" charset="-122"/>
              </a:rPr>
              <a:t>天；（</a:t>
            </a:r>
            <a:r>
              <a:rPr lang="en-US" altLang="zh-CN" sz="3600" b="1">
                <a:solidFill>
                  <a:srgbClr val="FFFF00"/>
                </a:solidFill>
                <a:latin typeface="宋体" panose="02010600030101010101" pitchFamily="2" charset="-122"/>
              </a:rPr>
              <a:t>9</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5959</a:t>
            </a:r>
            <a:r>
              <a:rPr lang="zh-CN" altLang="en-US" sz="3600" b="1" dirty="0">
                <a:solidFill>
                  <a:srgbClr val="FFFF00"/>
                </a:solidFill>
                <a:latin typeface="宋体" panose="02010600030101010101" pitchFamily="2" charset="-122"/>
              </a:rPr>
              <a:t>英里；（</a:t>
            </a:r>
            <a:r>
              <a:rPr lang="en-US" altLang="zh-CN" sz="3600" b="1">
                <a:solidFill>
                  <a:srgbClr val="FFFF00"/>
                </a:solidFill>
                <a:latin typeface="宋体" panose="02010600030101010101" pitchFamily="2" charset="-122"/>
              </a:rPr>
              <a:t>10</a:t>
            </a:r>
            <a:r>
              <a:rPr lang="zh-CN" altLang="en-US" sz="3600" b="1" dirty="0">
                <a:solidFill>
                  <a:srgbClr val="FFFF00"/>
                </a:solidFill>
                <a:latin typeface="宋体" panose="02010600030101010101" pitchFamily="2" charset="-122"/>
              </a:rPr>
              <a:t>）</a:t>
            </a:r>
            <a:r>
              <a:rPr lang="en-US" altLang="zh-CN" sz="3600" b="1">
                <a:solidFill>
                  <a:srgbClr val="FFFF00"/>
                </a:solidFill>
                <a:latin typeface="宋体" panose="02010600030101010101" pitchFamily="2" charset="-122"/>
              </a:rPr>
              <a:t>36198</a:t>
            </a:r>
            <a:r>
              <a:rPr lang="zh-CN" altLang="en-US" sz="3600" b="1" dirty="0">
                <a:solidFill>
                  <a:srgbClr val="FFFF00"/>
                </a:solidFill>
                <a:latin typeface="宋体" panose="02010600030101010101" pitchFamily="2" charset="-122"/>
              </a:rPr>
              <a:t>英尺</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91842"/>
                                        </p:tgtEl>
                                        <p:attrNameLst>
                                          <p:attrName>style.visibility</p:attrName>
                                        </p:attrNameLst>
                                      </p:cBhvr>
                                      <p:to>
                                        <p:strVal val="visible"/>
                                      </p:to>
                                    </p:set>
                                    <p:anim by="(-#ppt_w*2)" calcmode="lin" valueType="num">
                                      <p:cBhvr rctx="PPT">
                                        <p:cTn id="7" dur="500" autoRev="1" fill="hold">
                                          <p:stCondLst>
                                            <p:cond delay="0"/>
                                          </p:stCondLst>
                                        </p:cTn>
                                        <p:tgtEl>
                                          <p:spTgt spid="291842"/>
                                        </p:tgtEl>
                                        <p:attrNameLst>
                                          <p:attrName>ppt_w</p:attrName>
                                        </p:attrNameLst>
                                      </p:cBhvr>
                                    </p:anim>
                                    <p:anim by="(#ppt_w*0.50)" calcmode="lin" valueType="num">
                                      <p:cBhvr>
                                        <p:cTn id="8" dur="500" decel="50000" autoRev="1" fill="hold">
                                          <p:stCondLst>
                                            <p:cond delay="0"/>
                                          </p:stCondLst>
                                        </p:cTn>
                                        <p:tgtEl>
                                          <p:spTgt spid="291842"/>
                                        </p:tgtEl>
                                        <p:attrNameLst>
                                          <p:attrName>ppt_x</p:attrName>
                                        </p:attrNameLst>
                                      </p:cBhvr>
                                    </p:anim>
                                    <p:anim from="(-#ppt_h/2)" to="(#ppt_y)" calcmode="lin" valueType="num">
                                      <p:cBhvr>
                                        <p:cTn id="9" dur="1000" fill="hold">
                                          <p:stCondLst>
                                            <p:cond delay="0"/>
                                          </p:stCondLst>
                                        </p:cTn>
                                        <p:tgtEl>
                                          <p:spTgt spid="291842"/>
                                        </p:tgtEl>
                                        <p:attrNameLst>
                                          <p:attrName>ppt_y</p:attrName>
                                        </p:attrNameLst>
                                      </p:cBhvr>
                                    </p:anim>
                                    <p:animRot by="21600000">
                                      <p:cBhvr>
                                        <p:cTn id="10" dur="1000" fill="hold">
                                          <p:stCondLst>
                                            <p:cond delay="0"/>
                                          </p:stCondLst>
                                        </p:cTn>
                                        <p:tgtEl>
                                          <p:spTgt spid="2918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2866" name="文本框 292865"/>
          <p:cNvSpPr txBox="1"/>
          <p:nvPr/>
        </p:nvSpPr>
        <p:spPr>
          <a:xfrm>
            <a:off x="1066800" y="381000"/>
            <a:ext cx="7189788"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第七章 后悔厌恶与投资行为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292867" name="文本框 292866"/>
          <p:cNvSpPr txBox="1"/>
          <p:nvPr/>
        </p:nvSpPr>
        <p:spPr>
          <a:xfrm>
            <a:off x="228600" y="1295400"/>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292868" name="文本框 292867"/>
          <p:cNvSpPr txBox="1"/>
          <p:nvPr/>
        </p:nvSpPr>
        <p:spPr>
          <a:xfrm>
            <a:off x="381000" y="2128838"/>
            <a:ext cx="8305800" cy="3937000"/>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rPr>
              <a:t>掌握后悔厌恶的基本内涵。</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掌握后悔厌恶理论的核心内容。</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了解影响人们产生后悔情绪的因素。</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了解后悔理论与传统的期望效用理论的异同点。</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了解后悔心理的的时间模式。</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了解隔离效应的基本内涵。</a:t>
            </a:r>
            <a:endParaRPr lang="zh-CN" altLang="en-US" sz="3600" b="1" dirty="0">
              <a:solidFill>
                <a:srgbClr val="FFFF00"/>
              </a:solidFill>
              <a:effectLst>
                <a:outerShdw blurRad="38100" dist="38100" dir="2700000">
                  <a:srgbClr val="000000"/>
                </a:out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92866"/>
                                        </p:tgtEl>
                                        <p:attrNameLst>
                                          <p:attrName>style.visibility</p:attrName>
                                        </p:attrNameLst>
                                      </p:cBhvr>
                                      <p:to>
                                        <p:strVal val="visible"/>
                                      </p:to>
                                    </p:set>
                                    <p:animEffect transition="in" filter="randombar(horizontal)">
                                      <p:cBhvr>
                                        <p:cTn id="7" dur="500"/>
                                        <p:tgtEl>
                                          <p:spTgt spid="292866"/>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292867"/>
                                        </p:tgtEl>
                                        <p:attrNameLst>
                                          <p:attrName>style.visibility</p:attrName>
                                        </p:attrNameLst>
                                      </p:cBhvr>
                                      <p:to>
                                        <p:strVal val="visible"/>
                                      </p:to>
                                    </p:set>
                                    <p:animEffect transition="in" filter="slide(fromBottom)">
                                      <p:cBhvr>
                                        <p:cTn id="11" dur="500"/>
                                        <p:tgtEl>
                                          <p:spTgt spid="292867"/>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292868"/>
                                        </p:tgtEl>
                                        <p:attrNameLst>
                                          <p:attrName>style.visibility</p:attrName>
                                        </p:attrNameLst>
                                      </p:cBhvr>
                                      <p:to>
                                        <p:strVal val="visible"/>
                                      </p:to>
                                    </p:set>
                                    <p:anim calcmode="lin" valueType="num">
                                      <p:cBhvr>
                                        <p:cTn id="15" dur="500" fill="hold"/>
                                        <p:tgtEl>
                                          <p:spTgt spid="292868"/>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92868"/>
                                        </p:tgtEl>
                                        <p:attrNameLst>
                                          <p:attrName>ppt_y</p:attrName>
                                        </p:attrNameLst>
                                      </p:cBhvr>
                                      <p:tavLst>
                                        <p:tav tm="0">
                                          <p:val>
                                            <p:strVal val="#ppt_y"/>
                                          </p:val>
                                        </p:tav>
                                        <p:tav tm="100000">
                                          <p:val>
                                            <p:strVal val="#ppt_y"/>
                                          </p:val>
                                        </p:tav>
                                      </p:tavLst>
                                    </p:anim>
                                    <p:anim calcmode="lin" valueType="num">
                                      <p:cBhvr>
                                        <p:cTn id="17" dur="500" fill="hold"/>
                                        <p:tgtEl>
                                          <p:spTgt spid="292868"/>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92868"/>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92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p:bldP spid="292867" grpId="0"/>
      <p:bldP spid="29286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3890" name="文本框 293889"/>
          <p:cNvSpPr txBox="1"/>
          <p:nvPr/>
        </p:nvSpPr>
        <p:spPr>
          <a:xfrm>
            <a:off x="0" y="0"/>
            <a:ext cx="9144000" cy="6683375"/>
          </a:xfrm>
          <a:prstGeom prst="rect">
            <a:avLst/>
          </a:prstGeom>
          <a:noFill/>
          <a:ln w="9525">
            <a:noFill/>
          </a:ln>
        </p:spPr>
        <p:txBody>
          <a:bodyPr>
            <a:spAutoFit/>
          </a:bodyPr>
          <a:p>
            <a:r>
              <a:rPr lang="en-US" altLang="zh-CN" sz="3600" b="1" dirty="0">
                <a:solidFill>
                  <a:srgbClr val="FFFF00"/>
                </a:solidFill>
                <a:effectLst>
                  <a:outerShdw blurRad="38100" dist="38100" dir="2700000">
                    <a:srgbClr val="000000"/>
                  </a:outerShdw>
                </a:effectLst>
                <a:latin typeface="宋体" panose="02010600030101010101" pitchFamily="2" charset="-122"/>
              </a:rPr>
              <a:t>    </a:t>
            </a:r>
            <a:r>
              <a:rPr lang="zh-CN" altLang="en-US" sz="3600" b="1" dirty="0">
                <a:solidFill>
                  <a:srgbClr val="FFFF00"/>
                </a:solidFill>
                <a:effectLst>
                  <a:outerShdw blurRad="38100" dist="38100" dir="2700000">
                    <a:srgbClr val="000000"/>
                  </a:outerShdw>
                </a:effectLst>
                <a:latin typeface="宋体" panose="02010600030101010101" pitchFamily="2" charset="-122"/>
              </a:rPr>
              <a:t>让我们比较以下两个例子：（</a:t>
            </a:r>
            <a:r>
              <a:rPr lang="en-US" altLang="zh-CN" sz="3600" b="1">
                <a:solidFill>
                  <a:srgbClr val="FFFF00"/>
                </a:solidFill>
                <a:effectLst>
                  <a:outerShdw blurRad="38100" dist="38100" dir="2700000">
                    <a:srgbClr val="000000"/>
                  </a:outerShdw>
                </a:effectLst>
                <a:latin typeface="宋体" panose="02010600030101010101" pitchFamily="2" charset="-122"/>
              </a:rPr>
              <a:t>1</a:t>
            </a:r>
            <a:r>
              <a:rPr lang="zh-CN" altLang="en-US" sz="3600" b="1" dirty="0">
                <a:solidFill>
                  <a:srgbClr val="FFFF00"/>
                </a:solidFill>
                <a:effectLst>
                  <a:outerShdw blurRad="38100" dist="38100" dir="2700000">
                    <a:srgbClr val="000000"/>
                  </a:outerShdw>
                </a:effectLst>
                <a:latin typeface="宋体" panose="02010600030101010101" pitchFamily="2" charset="-122"/>
              </a:rPr>
              <a:t>）甲投资者收到现金股利</a:t>
            </a:r>
            <a:r>
              <a:rPr lang="en-US" altLang="zh-CN" sz="3600" b="1">
                <a:solidFill>
                  <a:srgbClr val="FFFF00"/>
                </a:solidFill>
                <a:effectLst>
                  <a:outerShdw blurRad="38100" dist="38100" dir="2700000">
                    <a:srgbClr val="000000"/>
                  </a:outerShdw>
                </a:effectLst>
                <a:latin typeface="宋体" panose="02010600030101010101" pitchFamily="2" charset="-122"/>
              </a:rPr>
              <a:t>600</a:t>
            </a:r>
            <a:r>
              <a:rPr lang="zh-CN" altLang="en-US" sz="3600" b="1" dirty="0">
                <a:solidFill>
                  <a:srgbClr val="FFFF00"/>
                </a:solidFill>
                <a:effectLst>
                  <a:outerShdw blurRad="38100" dist="38100" dir="2700000">
                    <a:srgbClr val="000000"/>
                  </a:outerShdw>
                </a:effectLst>
                <a:latin typeface="宋体" panose="02010600030101010101" pitchFamily="2" charset="-122"/>
              </a:rPr>
              <a:t>元，用它购买了一台电视机；（</a:t>
            </a:r>
            <a:r>
              <a:rPr lang="en-US" altLang="zh-CN" sz="3600" b="1">
                <a:solidFill>
                  <a:srgbClr val="FFFF00"/>
                </a:solidFill>
                <a:effectLst>
                  <a:outerShdw blurRad="38100" dist="38100" dir="2700000">
                    <a:srgbClr val="000000"/>
                  </a:outerShdw>
                </a:effectLst>
                <a:latin typeface="宋体" panose="02010600030101010101" pitchFamily="2" charset="-122"/>
              </a:rPr>
              <a:t>2</a:t>
            </a:r>
            <a:r>
              <a:rPr lang="zh-CN" altLang="en-US" sz="3600" b="1" dirty="0">
                <a:solidFill>
                  <a:srgbClr val="FFFF00"/>
                </a:solidFill>
                <a:effectLst>
                  <a:outerShdw blurRad="38100" dist="38100" dir="2700000">
                    <a:srgbClr val="000000"/>
                  </a:outerShdw>
                </a:effectLst>
                <a:latin typeface="宋体" panose="02010600030101010101" pitchFamily="2" charset="-122"/>
              </a:rPr>
              <a:t>）乙投资者出售价值</a:t>
            </a:r>
            <a:r>
              <a:rPr lang="en-US" altLang="zh-CN" sz="3600" b="1">
                <a:solidFill>
                  <a:srgbClr val="FFFF00"/>
                </a:solidFill>
                <a:effectLst>
                  <a:outerShdw blurRad="38100" dist="38100" dir="2700000">
                    <a:srgbClr val="000000"/>
                  </a:outerShdw>
                </a:effectLst>
                <a:latin typeface="宋体" panose="02010600030101010101" pitchFamily="2" charset="-122"/>
              </a:rPr>
              <a:t>600</a:t>
            </a:r>
            <a:r>
              <a:rPr lang="zh-CN" altLang="en-US" sz="3600" b="1" dirty="0">
                <a:solidFill>
                  <a:srgbClr val="FFFF00"/>
                </a:solidFill>
                <a:effectLst>
                  <a:outerShdw blurRad="38100" dist="38100" dir="2700000">
                    <a:srgbClr val="000000"/>
                  </a:outerShdw>
                </a:effectLst>
                <a:latin typeface="宋体" panose="02010600030101010101" pitchFamily="2" charset="-122"/>
              </a:rPr>
              <a:t>元的股票购买了一台电视机，随后股票价格大涨。两个例子中，哪一个投资者会后悔呢？</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dirty="0">
                <a:solidFill>
                  <a:srgbClr val="FFFF00"/>
                </a:solidFill>
                <a:effectLst>
                  <a:outerShdw blurRad="38100" dist="38100" dir="2700000">
                    <a:srgbClr val="000000"/>
                  </a:outerShdw>
                </a:effectLst>
                <a:latin typeface="宋体" panose="02010600030101010101" pitchFamily="2" charset="-122"/>
              </a:rPr>
              <a:t>    不言而喻，在不考虑税赋和交易费用的情况下，虽然现金股利和资本利得可以相互替代，但</a:t>
            </a:r>
            <a:r>
              <a:rPr lang="en-US" altLang="zh-CN" sz="3600" b="1" err="1">
                <a:solidFill>
                  <a:srgbClr val="FFFF00"/>
                </a:solidFill>
                <a:effectLst>
                  <a:outerShdw blurRad="38100" dist="38100" dir="2700000">
                    <a:srgbClr val="000000"/>
                  </a:outerShdw>
                </a:effectLst>
                <a:latin typeface="宋体" panose="02010600030101010101" pitchFamily="2" charset="-122"/>
              </a:rPr>
              <a:t>Kahneman</a:t>
            </a:r>
            <a:r>
              <a:rPr lang="zh-CN" altLang="en-US" sz="3600" b="1" dirty="0">
                <a:solidFill>
                  <a:srgbClr val="FFFF00"/>
                </a:solidFill>
                <a:effectLst>
                  <a:outerShdw blurRad="38100" dist="38100" dir="2700000">
                    <a:srgbClr val="000000"/>
                  </a:outerShdw>
                </a:effectLst>
                <a:latin typeface="宋体" panose="02010600030101010101" pitchFamily="2" charset="-122"/>
              </a:rPr>
              <a:t>和</a:t>
            </a:r>
            <a:r>
              <a:rPr lang="en-US" altLang="zh-CN" sz="3600" b="1">
                <a:solidFill>
                  <a:srgbClr val="FFFF00"/>
                </a:solidFill>
                <a:effectLst>
                  <a:outerShdw blurRad="38100" dist="38100" dir="2700000">
                    <a:srgbClr val="000000"/>
                  </a:outerShdw>
                </a:effectLst>
                <a:latin typeface="宋体" panose="02010600030101010101" pitchFamily="2" charset="-122"/>
              </a:rPr>
              <a:t>Tversky(1982)</a:t>
            </a:r>
            <a:r>
              <a:rPr lang="zh-CN" altLang="en-US" sz="3600" b="1" dirty="0">
                <a:solidFill>
                  <a:srgbClr val="FFFF00"/>
                </a:solidFill>
                <a:effectLst>
                  <a:outerShdw blurRad="38100" dist="38100" dir="2700000">
                    <a:srgbClr val="000000"/>
                  </a:outerShdw>
                </a:effectLst>
                <a:latin typeface="宋体" panose="02010600030101010101" pitchFamily="2" charset="-122"/>
              </a:rPr>
              <a:t>的调查显示，对大多数人来说出售股票会引起更大的后悔，因为他们会设想本来可以不采取这一行动的。由于投资者一般都是后悔厌恶型的，所以他们偏好现金股利。</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93890"/>
                                        </p:tgtEl>
                                        <p:attrNameLst>
                                          <p:attrName>style.visibility</p:attrName>
                                        </p:attrNameLst>
                                      </p:cBhvr>
                                      <p:to>
                                        <p:strVal val="visible"/>
                                      </p:to>
                                    </p:set>
                                    <p:anim calcmode="discrete" valueType="clr">
                                      <p:cBhvr override="childStyle">
                                        <p:cTn id="7" dur="80"/>
                                        <p:tgtEl>
                                          <p:spTgt spid="29389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93890"/>
                                        </p:tgtEl>
                                        <p:attrNameLst>
                                          <p:attrName>fillcolor</p:attrName>
                                        </p:attrNameLst>
                                      </p:cBhvr>
                                      <p:tavLst>
                                        <p:tav tm="0">
                                          <p:val>
                                            <p:clrVal>
                                              <a:schemeClr val="accent2"/>
                                            </p:clrVal>
                                          </p:val>
                                        </p:tav>
                                        <p:tav tm="50000">
                                          <p:val>
                                            <p:clrVal>
                                              <a:schemeClr val="hlink"/>
                                            </p:clrVal>
                                          </p:val>
                                        </p:tav>
                                      </p:tavLst>
                                    </p:anim>
                                    <p:set>
                                      <p:cBhvr>
                                        <p:cTn id="9" dur="80"/>
                                        <p:tgtEl>
                                          <p:spTgt spid="29389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0"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4914" name="文本框 294913"/>
          <p:cNvSpPr txBox="1"/>
          <p:nvPr/>
        </p:nvSpPr>
        <p:spPr>
          <a:xfrm>
            <a:off x="457200" y="381000"/>
            <a:ext cx="8229600" cy="6299200"/>
          </a:xfrm>
          <a:prstGeom prst="rect">
            <a:avLst/>
          </a:prstGeom>
          <a:noFill/>
          <a:ln w="9525">
            <a:noFill/>
          </a:ln>
        </p:spPr>
        <p:txBody>
          <a:bodyPr>
            <a:spAutoFit/>
          </a:bodyPr>
          <a:p>
            <a:pPr marL="457200" indent="-457200" algn="ctr"/>
            <a:r>
              <a:rPr lang="zh-CN" altLang="en-US" sz="2400" b="1" dirty="0">
                <a:solidFill>
                  <a:srgbClr val="FFFF00"/>
                </a:solidFill>
                <a:effectLst>
                  <a:outerShdw blurRad="38100" dist="38100" dir="2700000">
                    <a:srgbClr val="000000"/>
                  </a:outerShdw>
                </a:effectLst>
                <a:latin typeface="宋体" panose="02010600030101010101" pitchFamily="2" charset="-122"/>
              </a:rPr>
              <a:t>第一节 后悔厌恶的行为分析</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一、后悔厌恶的基本内涵</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       后悔是没有做出正确决策时的情绪体验，是认识到一个人本该做得更好而感到的痛苦。后悔比受到损失更加痛苦，因为这种痛苦让人觉得要为损失承担责任。后悔厌恶是指当人们做出错误的决策时，对自己的行为感到痛苦。为了避免后悔，人们常常做出一些非理性行为。例如，投资者趋向于获得一定的信息后，才做出决策，即使后来获得的信息对他们采取什么决策并没有影响。后悔厌恶是人性不可避免的弱点。后悔厌恶理论的核心主要是：</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1</a:t>
            </a:r>
            <a:r>
              <a:rPr lang="zh-CN" altLang="en-US" sz="2400" b="1" dirty="0">
                <a:solidFill>
                  <a:srgbClr val="FFFF00"/>
                </a:solidFill>
                <a:effectLst>
                  <a:outerShdw blurRad="38100" dist="38100" dir="2700000">
                    <a:srgbClr val="000000"/>
                  </a:outerShdw>
                </a:effectLst>
                <a:latin typeface="宋体" panose="02010600030101010101" pitchFamily="2" charset="-122"/>
              </a:rPr>
              <a:t>）胁迫情形下采取的行动所引起的后悔比非胁迫情形下的后悔要轻微。</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2</a:t>
            </a:r>
            <a:r>
              <a:rPr lang="zh-CN" altLang="en-US" sz="2400" b="1" dirty="0">
                <a:solidFill>
                  <a:srgbClr val="FFFF00"/>
                </a:solidFill>
                <a:effectLst>
                  <a:outerShdw blurRad="38100" dist="38100" dir="2700000">
                    <a:srgbClr val="000000"/>
                  </a:outerShdw>
                </a:effectLst>
                <a:latin typeface="宋体" panose="02010600030101010101" pitchFamily="2" charset="-122"/>
              </a:rPr>
              <a:t>）没有采取行动所引起的后悔比做了错误行动所引起的后悔要轻微。</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a:p>
            <a:pPr marL="457200" indent="-457200"/>
            <a:r>
              <a:rPr lang="zh-CN" altLang="en-US" sz="2400" b="1" dirty="0">
                <a:solidFill>
                  <a:srgbClr val="FFFF00"/>
                </a:solidFill>
                <a:effectLst>
                  <a:outerShdw blurRad="38100" dist="38100" dir="2700000">
                    <a:srgbClr val="000000"/>
                  </a:outerShdw>
                </a:effectLst>
                <a:latin typeface="宋体" panose="02010600030101010101" pitchFamily="2" charset="-122"/>
              </a:rPr>
              <a:t>（</a:t>
            </a:r>
            <a:r>
              <a:rPr lang="en-US" altLang="zh-CN" sz="2400" b="1">
                <a:solidFill>
                  <a:srgbClr val="FFFF00"/>
                </a:solidFill>
                <a:effectLst>
                  <a:outerShdw blurRad="38100" dist="38100" dir="2700000">
                    <a:srgbClr val="000000"/>
                  </a:outerShdw>
                </a:effectLst>
                <a:latin typeface="宋体" panose="02010600030101010101" pitchFamily="2" charset="-122"/>
              </a:rPr>
              <a:t>3</a:t>
            </a:r>
            <a:r>
              <a:rPr lang="zh-CN" altLang="en-US" sz="2400" b="1" dirty="0">
                <a:solidFill>
                  <a:srgbClr val="FFFF00"/>
                </a:solidFill>
                <a:effectLst>
                  <a:outerShdw blurRad="38100" dist="38100" dir="2700000">
                    <a:srgbClr val="000000"/>
                  </a:outerShdw>
                </a:effectLst>
                <a:latin typeface="宋体" panose="02010600030101010101" pitchFamily="2" charset="-122"/>
              </a:rPr>
              <a:t>）个体需对行动的最终结果承担责任情形下引起的后悔比无需承担责任情形下的后悔要强烈。</a:t>
            </a:r>
            <a:endParaRPr lang="zh-CN" altLang="en-US" sz="24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94914"/>
                                        </p:tgtEl>
                                        <p:attrNameLst>
                                          <p:attrName>style.visibility</p:attrName>
                                        </p:attrNameLst>
                                      </p:cBhvr>
                                      <p:to>
                                        <p:strVal val="visible"/>
                                      </p:to>
                                    </p:set>
                                    <p:anim calcmode="lin" valueType="num">
                                      <p:cBhvr>
                                        <p:cTn id="7" dur="500" fill="hold"/>
                                        <p:tgtEl>
                                          <p:spTgt spid="294914"/>
                                        </p:tgtEl>
                                        <p:attrNameLst>
                                          <p:attrName>ppt_w</p:attrName>
                                        </p:attrNameLst>
                                      </p:cBhvr>
                                      <p:tavLst>
                                        <p:tav tm="0">
                                          <p:val>
                                            <p:fltVal val="0.000000"/>
                                          </p:val>
                                        </p:tav>
                                        <p:tav tm="100000">
                                          <p:val>
                                            <p:strVal val="#ppt_w"/>
                                          </p:val>
                                        </p:tav>
                                      </p:tavLst>
                                    </p:anim>
                                    <p:anim calcmode="lin" valueType="num">
                                      <p:cBhvr>
                                        <p:cTn id="8" dur="500" fill="hold"/>
                                        <p:tgtEl>
                                          <p:spTgt spid="294914"/>
                                        </p:tgtEl>
                                        <p:attrNameLst>
                                          <p:attrName>ppt_h</p:attrName>
                                        </p:attrNameLst>
                                      </p:cBhvr>
                                      <p:tavLst>
                                        <p:tav tm="0">
                                          <p:val>
                                            <p:fltVal val="0.000000"/>
                                          </p:val>
                                        </p:tav>
                                        <p:tav tm="100000">
                                          <p:val>
                                            <p:strVal val="#ppt_h"/>
                                          </p:val>
                                        </p:tav>
                                      </p:tavLst>
                                    </p:anim>
                                    <p:anim calcmode="lin" valueType="num">
                                      <p:cBhvr>
                                        <p:cTn id="9" dur="500" fill="hold"/>
                                        <p:tgtEl>
                                          <p:spTgt spid="294914"/>
                                        </p:tgtEl>
                                        <p:attrNameLst>
                                          <p:attrName>style.rotation</p:attrName>
                                        </p:attrNameLst>
                                      </p:cBhvr>
                                      <p:tavLst>
                                        <p:tav tm="0">
                                          <p:val>
                                            <p:fltVal val="360.000000"/>
                                          </p:val>
                                        </p:tav>
                                        <p:tav tm="100000">
                                          <p:val>
                                            <p:fltVal val="0.000000"/>
                                          </p:val>
                                        </p:tav>
                                      </p:tavLst>
                                    </p:anim>
                                    <p:animEffect transition="in" filter="fade">
                                      <p:cBhvr>
                                        <p:cTn id="10" dur="500"/>
                                        <p:tgtEl>
                                          <p:spTgt spid="294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4"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5938" name="文本框 295937"/>
          <p:cNvSpPr txBox="1"/>
          <p:nvPr/>
        </p:nvSpPr>
        <p:spPr>
          <a:xfrm>
            <a:off x="381000" y="228600"/>
            <a:ext cx="8382000" cy="6427788"/>
          </a:xfrm>
          <a:prstGeom prst="rect">
            <a:avLst/>
          </a:prstGeom>
          <a:noFill/>
          <a:ln w="9525">
            <a:noFill/>
          </a:ln>
        </p:spPr>
        <p:txBody>
          <a:bodyPr>
            <a:spAutoFit/>
          </a:bodyPr>
          <a:p>
            <a:r>
              <a:rPr lang="zh-CN" altLang="en-US" sz="3200" b="1" dirty="0">
                <a:solidFill>
                  <a:srgbClr val="FFFF00"/>
                </a:solidFill>
                <a:effectLst>
                  <a:outerShdw blurRad="38100" dist="38100" dir="2700000">
                    <a:srgbClr val="000000"/>
                  </a:outerShdw>
                </a:effectLst>
                <a:latin typeface="宋体" panose="02010600030101010101" pitchFamily="2" charset="-122"/>
              </a:rPr>
              <a:t>研究发现主要由以下因素影响后悔：</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1</a:t>
            </a:r>
            <a:r>
              <a:rPr lang="zh-CN" altLang="en-US" sz="3200" b="1" dirty="0">
                <a:solidFill>
                  <a:srgbClr val="FFFF00"/>
                </a:solidFill>
                <a:effectLst>
                  <a:outerShdw blurRad="38100" dist="38100" dir="2700000">
                    <a:srgbClr val="000000"/>
                  </a:outerShdw>
                </a:effectLst>
                <a:latin typeface="宋体" panose="02010600030101010101" pitchFamily="2" charset="-122"/>
              </a:rPr>
              <a:t>．个体需对行动的最终结果承担责任情形下引起的后悔比无需承担责任情形下的后悔要强烈一些。</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2</a:t>
            </a:r>
            <a:r>
              <a:rPr lang="zh-CN" altLang="en-US" sz="3200" b="1" dirty="0">
                <a:solidFill>
                  <a:srgbClr val="FFFF00"/>
                </a:solidFill>
                <a:effectLst>
                  <a:outerShdw blurRad="38100" dist="38100" dir="2700000">
                    <a:srgbClr val="000000"/>
                  </a:outerShdw>
                </a:effectLst>
                <a:latin typeface="宋体" panose="02010600030101010101" pitchFamily="2" charset="-122"/>
              </a:rPr>
              <a:t>．如果决策伴随着相当大的约束，失调就大，后悔就明显。</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3</a:t>
            </a:r>
            <a:r>
              <a:rPr lang="zh-CN" altLang="en-US" sz="3200" b="1" dirty="0">
                <a:solidFill>
                  <a:srgbClr val="FFFF00"/>
                </a:solidFill>
                <a:effectLst>
                  <a:outerShdw blurRad="38100" dist="38100" dir="2700000">
                    <a:srgbClr val="000000"/>
                  </a:outerShdw>
                </a:effectLst>
                <a:latin typeface="宋体" panose="02010600030101010101" pitchFamily="2" charset="-122"/>
              </a:rPr>
              <a:t>．胁迫情形下采取行动所引起的后悔比非胁迫情形下的后悔要轻微。</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4</a:t>
            </a:r>
            <a:r>
              <a:rPr lang="zh-CN" altLang="en-US" sz="3200" b="1" dirty="0">
                <a:solidFill>
                  <a:srgbClr val="FFFF00"/>
                </a:solidFill>
                <a:effectLst>
                  <a:outerShdw blurRad="38100" dist="38100" dir="2700000">
                    <a:srgbClr val="000000"/>
                  </a:outerShdw>
                </a:effectLst>
                <a:latin typeface="宋体" panose="02010600030101010101" pitchFamily="2" charset="-122"/>
              </a:rPr>
              <a:t>．想象采取合适行动后的舒适是引发后悔的因素。</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a:p>
            <a:r>
              <a:rPr lang="en-US" altLang="zh-CN" sz="3200" b="1">
                <a:solidFill>
                  <a:srgbClr val="FFFF00"/>
                </a:solidFill>
                <a:effectLst>
                  <a:outerShdw blurRad="38100" dist="38100" dir="2700000">
                    <a:srgbClr val="000000"/>
                  </a:outerShdw>
                </a:effectLst>
                <a:latin typeface="宋体" panose="02010600030101010101" pitchFamily="2" charset="-122"/>
              </a:rPr>
              <a:t>5</a:t>
            </a:r>
            <a:r>
              <a:rPr lang="zh-CN" altLang="en-US" sz="3200" b="1" dirty="0">
                <a:solidFill>
                  <a:srgbClr val="FFFF00"/>
                </a:solidFill>
                <a:effectLst>
                  <a:outerShdw blurRad="38100" dist="38100" dir="2700000">
                    <a:srgbClr val="000000"/>
                  </a:outerShdw>
                </a:effectLst>
                <a:latin typeface="宋体" panose="02010600030101010101" pitchFamily="2" charset="-122"/>
              </a:rPr>
              <a:t>．后悔还与选择集中包含过多的选项有关。如果一个人的选择余地很小，就可能不存在后悔问题。</a:t>
            </a:r>
            <a:endParaRPr lang="zh-CN" altLang="en-US" sz="32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95938"/>
                                        </p:tgtEl>
                                        <p:attrNameLst>
                                          <p:attrName>style.visibility</p:attrName>
                                        </p:attrNameLst>
                                      </p:cBhvr>
                                      <p:to>
                                        <p:strVal val="visible"/>
                                      </p:to>
                                    </p:set>
                                    <p:animEffect transition="in" filter="fade">
                                      <p:cBhvr>
                                        <p:cTn id="7" dur="1000"/>
                                        <p:tgtEl>
                                          <p:spTgt spid="295938"/>
                                        </p:tgtEl>
                                      </p:cBhvr>
                                    </p:animEffect>
                                    <p:anim calcmode="lin" valueType="num">
                                      <p:cBhvr>
                                        <p:cTn id="8" dur="1000" fill="hold"/>
                                        <p:tgtEl>
                                          <p:spTgt spid="295938"/>
                                        </p:tgtEl>
                                        <p:attrNameLst>
                                          <p:attrName>ppt_x</p:attrName>
                                        </p:attrNameLst>
                                      </p:cBhvr>
                                      <p:tavLst>
                                        <p:tav tm="0">
                                          <p:val>
                                            <p:strVal val="#ppt_x"/>
                                          </p:val>
                                        </p:tav>
                                        <p:tav tm="100000">
                                          <p:val>
                                            <p:strVal val="#ppt_x"/>
                                          </p:val>
                                        </p:tav>
                                      </p:tavLst>
                                    </p:anim>
                                    <p:anim calcmode="lin" valueType="num">
                                      <p:cBhvr>
                                        <p:cTn id="9" dur="1000" fill="hold"/>
                                        <p:tgtEl>
                                          <p:spTgt spid="2959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2" name="文本框 12291"/>
          <p:cNvSpPr txBox="1"/>
          <p:nvPr/>
        </p:nvSpPr>
        <p:spPr>
          <a:xfrm>
            <a:off x="0" y="174625"/>
            <a:ext cx="9144000" cy="6134100"/>
          </a:xfrm>
          <a:prstGeom prst="rect">
            <a:avLst/>
          </a:prstGeom>
          <a:noFill/>
          <a:ln w="9525">
            <a:noFill/>
          </a:ln>
        </p:spPr>
        <p:txBody>
          <a:bodyPr>
            <a:spAutoFit/>
          </a:bodyPr>
          <a:p>
            <a:pPr eaLnBrk="1" hangingPunct="1"/>
            <a:r>
              <a:rPr lang="zh-CN" altLang="en-US" sz="3600" b="1" dirty="0">
                <a:solidFill>
                  <a:srgbClr val="FFFF00"/>
                </a:solidFill>
                <a:effectLst>
                  <a:outerShdw blurRad="38100" dist="38100" dir="2700000">
                    <a:srgbClr val="000000"/>
                  </a:outerShdw>
                </a:effectLst>
              </a:rPr>
              <a:t>（二）关于有效市场假说的质疑</a:t>
            </a:r>
            <a:endParaRPr lang="zh-CN" altLang="en-US" sz="3600" b="1" dirty="0">
              <a:solidFill>
                <a:srgbClr val="FFFF00"/>
              </a:solidFill>
              <a:effectLst>
                <a:outerShdw blurRad="38100" dist="38100" dir="2700000">
                  <a:srgbClr val="000000"/>
                </a:outerShdw>
              </a:effectLst>
            </a:endParaRPr>
          </a:p>
          <a:p>
            <a:pPr eaLnBrk="1" hangingPunct="1"/>
            <a:r>
              <a:rPr lang="zh-CN" altLang="en-US" sz="3600" b="1" dirty="0">
                <a:solidFill>
                  <a:srgbClr val="FFFF00"/>
                </a:solidFill>
                <a:effectLst>
                  <a:outerShdw blurRad="38100" dist="38100" dir="2700000">
                    <a:srgbClr val="000000"/>
                  </a:outerShdw>
                </a:effectLst>
              </a:rPr>
              <a:t>       在投资者是理性人这一基本假设下，传统投资学理论获得了巨大发展，建立起了明晰而严谨的科学化的理论体系。如果这些理论成果能够通过实证检验，获得市场认可，当然是一个相当完美的结果。然而，实际情况与传统投资理论的分析结果在某些方面相差甚远，甚至截然相反。这些领域的研究结果包括股票市场价格异常、股票市场上投资行为异常等，致使有效市场假说的三个基本理论假设都受到严峻的挑战。其具体如下：</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2292"/>
                                        </p:tgtEl>
                                        <p:attrNameLst>
                                          <p:attrName>style.visibility</p:attrName>
                                        </p:attrNameLst>
                                      </p:cBhvr>
                                      <p:to>
                                        <p:strVal val="visible"/>
                                      </p:to>
                                    </p:set>
                                    <p:anim calcmode="lin" valueType="num">
                                      <p:cBhvr>
                                        <p:cTn id="7" dur="500" fill="hold"/>
                                        <p:tgtEl>
                                          <p:spTgt spid="1229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2292"/>
                                        </p:tgtEl>
                                        <p:attrNameLst>
                                          <p:attrName>ppt_y</p:attrName>
                                        </p:attrNameLst>
                                      </p:cBhvr>
                                      <p:tavLst>
                                        <p:tav tm="0">
                                          <p:val>
                                            <p:strVal val="#ppt_y"/>
                                          </p:val>
                                        </p:tav>
                                        <p:tav tm="100000">
                                          <p:val>
                                            <p:strVal val="#ppt_y"/>
                                          </p:val>
                                        </p:tav>
                                      </p:tavLst>
                                    </p:anim>
                                    <p:anim calcmode="lin" valueType="num">
                                      <p:cBhvr>
                                        <p:cTn id="9" dur="500" fill="hold"/>
                                        <p:tgtEl>
                                          <p:spTgt spid="1229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229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62" name="文本框 296961"/>
          <p:cNvSpPr txBox="1"/>
          <p:nvPr/>
        </p:nvSpPr>
        <p:spPr>
          <a:xfrm>
            <a:off x="381000" y="439738"/>
            <a:ext cx="8382000" cy="6070600"/>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二、后悔厌恶的理论分析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（一）行为决策中的后悔理论概述</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在决策领域的研究中，</a:t>
            </a:r>
            <a:r>
              <a:rPr lang="en-US" altLang="zh-CN" sz="2800" b="1">
                <a:solidFill>
                  <a:srgbClr val="FFFF00"/>
                </a:solidFill>
                <a:effectLst>
                  <a:outerShdw blurRad="38100" dist="38100" dir="2700000">
                    <a:srgbClr val="000000"/>
                  </a:outerShdw>
                </a:effectLst>
                <a:latin typeface="宋体" panose="02010600030101010101" pitchFamily="2" charset="-122"/>
              </a:rPr>
              <a:t>20</a:t>
            </a:r>
            <a:r>
              <a:rPr lang="zh-CN" altLang="en-US" sz="2800" b="1" dirty="0">
                <a:solidFill>
                  <a:srgbClr val="FFFF00"/>
                </a:solidFill>
                <a:effectLst>
                  <a:outerShdw blurRad="38100" dist="38100" dir="2700000">
                    <a:srgbClr val="000000"/>
                  </a:outerShdw>
                </a:effectLst>
                <a:latin typeface="宋体" panose="02010600030101010101" pitchFamily="2" charset="-122"/>
              </a:rPr>
              <a:t>世纪</a:t>
            </a:r>
            <a:r>
              <a:rPr lang="en-US" altLang="zh-CN" sz="2800" b="1">
                <a:solidFill>
                  <a:srgbClr val="FFFF00"/>
                </a:solidFill>
                <a:effectLst>
                  <a:outerShdw blurRad="38100" dist="38100" dir="2700000">
                    <a:srgbClr val="000000"/>
                  </a:outerShdw>
                </a:effectLst>
                <a:latin typeface="宋体" panose="02010600030101010101" pitchFamily="2" charset="-122"/>
              </a:rPr>
              <a:t>70</a:t>
            </a:r>
            <a:r>
              <a:rPr lang="zh-CN" altLang="en-US" sz="2800" b="1" dirty="0">
                <a:solidFill>
                  <a:srgbClr val="FFFF00"/>
                </a:solidFill>
                <a:effectLst>
                  <a:outerShdw blurRad="38100" dist="38100" dir="2700000">
                    <a:srgbClr val="000000"/>
                  </a:outerShdw>
                </a:effectLst>
                <a:latin typeface="宋体" panose="02010600030101010101" pitchFamily="2" charset="-122"/>
              </a:rPr>
              <a:t>年代就有人开始研究特定的情绪反应可能对决策产生的影响。</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（二）后悔对于个体行为决策的影响分析</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在后悔理论中，反馈是一个非常重要的环节，因为后悔与愉悦的情绪都是通过将决策的结果与其他备选项的结果进行比较后得到的结果。</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（三）后悔心理的时间模式</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a:solidFill>
                  <a:srgbClr val="FFFF00"/>
                </a:solidFill>
                <a:effectLst>
                  <a:outerShdw blurRad="38100" dist="38100" dir="2700000">
                    <a:srgbClr val="000000"/>
                  </a:outerShdw>
                </a:effectLst>
                <a:latin typeface="宋体" panose="02010600030101010101" pitchFamily="2" charset="-122"/>
              </a:rPr>
              <a:t>    </a:t>
            </a:r>
            <a:r>
              <a:rPr lang="en-US" altLang="zh-CN" sz="2800" b="1" err="1">
                <a:solidFill>
                  <a:srgbClr val="FFFF00"/>
                </a:solidFill>
                <a:effectLst>
                  <a:outerShdw blurRad="38100" dist="38100" dir="2700000">
                    <a:srgbClr val="000000"/>
                  </a:outerShdw>
                </a:effectLst>
                <a:latin typeface="宋体" panose="02010600030101010101" pitchFamily="2" charset="-122"/>
              </a:rPr>
              <a:t>Kahneman</a:t>
            </a:r>
            <a:r>
              <a:rPr lang="en-US" altLang="zh-CN" sz="2800" b="1">
                <a:solidFill>
                  <a:srgbClr val="FFFF00"/>
                </a:solidFill>
                <a:effectLst>
                  <a:outerShdw blurRad="38100" dist="38100" dir="2700000">
                    <a:srgbClr val="000000"/>
                  </a:outerShdw>
                </a:effectLst>
                <a:latin typeface="宋体" panose="02010600030101010101" pitchFamily="2" charset="-122"/>
              </a:rPr>
              <a:t> </a:t>
            </a:r>
            <a:r>
              <a:rPr lang="zh-CN" altLang="en-US" sz="2800" b="1" dirty="0">
                <a:solidFill>
                  <a:srgbClr val="FFFF00"/>
                </a:solidFill>
                <a:effectLst>
                  <a:outerShdw blurRad="38100" dist="38100" dir="2700000">
                    <a:srgbClr val="000000"/>
                  </a:outerShdw>
                </a:effectLst>
                <a:latin typeface="宋体" panose="02010600030101010101" pitchFamily="2" charset="-122"/>
              </a:rPr>
              <a:t>和</a:t>
            </a:r>
            <a:r>
              <a:rPr lang="en-US" altLang="zh-CN" sz="2800" b="1" err="1">
                <a:solidFill>
                  <a:srgbClr val="FFFF00"/>
                </a:solidFill>
                <a:effectLst>
                  <a:outerShdw blurRad="38100" dist="38100" dir="2700000">
                    <a:srgbClr val="000000"/>
                  </a:outerShdw>
                </a:effectLst>
                <a:latin typeface="宋体" panose="02010600030101010101" pitchFamily="2" charset="-122"/>
              </a:rPr>
              <a:t>Tversky</a:t>
            </a:r>
            <a:r>
              <a:rPr lang="zh-CN" altLang="en-US" sz="2800" b="1" dirty="0">
                <a:solidFill>
                  <a:srgbClr val="FFFF00"/>
                </a:solidFill>
                <a:effectLst>
                  <a:outerShdw blurRad="38100" dist="38100" dir="2700000">
                    <a:srgbClr val="000000"/>
                  </a:outerShdw>
                </a:effectLst>
                <a:latin typeface="宋体" panose="02010600030101010101" pitchFamily="2" charset="-122"/>
              </a:rPr>
              <a:t>提出的“作为效应”指出人们对作为的后悔要大于不作为的后悔，许多相关的研究也验证了作为效应的存在。然而，日常生活中，人们对自己生命中最后悔的事，往往集中于“没有做什么”（不作为）。</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96962"/>
                                        </p:tgtEl>
                                        <p:attrNameLst>
                                          <p:attrName>style.visibility</p:attrName>
                                        </p:attrNameLst>
                                      </p:cBhvr>
                                      <p:to>
                                        <p:strVal val="visible"/>
                                      </p:to>
                                    </p:set>
                                    <p:animEffect transition="in" filter="fade">
                                      <p:cBhvr>
                                        <p:cTn id="7" dur="1000"/>
                                        <p:tgtEl>
                                          <p:spTgt spid="296962"/>
                                        </p:tgtEl>
                                      </p:cBhvr>
                                    </p:animEffect>
                                    <p:anim calcmode="lin" valueType="num">
                                      <p:cBhvr>
                                        <p:cTn id="8" dur="1000" fill="hold"/>
                                        <p:tgtEl>
                                          <p:spTgt spid="296962"/>
                                        </p:tgtEl>
                                        <p:attrNameLst>
                                          <p:attrName>ppt_x</p:attrName>
                                        </p:attrNameLst>
                                      </p:cBhvr>
                                      <p:tavLst>
                                        <p:tav tm="0">
                                          <p:val>
                                            <p:strVal val="#ppt_x"/>
                                          </p:val>
                                        </p:tav>
                                        <p:tav tm="100000">
                                          <p:val>
                                            <p:strVal val="#ppt_x"/>
                                          </p:val>
                                        </p:tav>
                                      </p:tavLst>
                                    </p:anim>
                                    <p:anim calcmode="lin" valueType="num">
                                      <p:cBhvr>
                                        <p:cTn id="9" dur="1000" fill="hold"/>
                                        <p:tgtEl>
                                          <p:spTgt spid="2969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2"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7986" name="文本框 297985"/>
          <p:cNvSpPr txBox="1"/>
          <p:nvPr/>
        </p:nvSpPr>
        <p:spPr>
          <a:xfrm>
            <a:off x="0" y="228600"/>
            <a:ext cx="9144000" cy="6188075"/>
          </a:xfrm>
          <a:prstGeom prst="rect">
            <a:avLst/>
          </a:prstGeom>
          <a:noFill/>
          <a:ln w="9525">
            <a:noFill/>
          </a:ln>
        </p:spPr>
        <p:txBody>
          <a:bodyPr>
            <a:spAutoFit/>
          </a:bodyPr>
          <a:p>
            <a:pPr algn="ctr"/>
            <a:r>
              <a:rPr lang="zh-CN" altLang="en-US" sz="4000" b="1" dirty="0">
                <a:solidFill>
                  <a:srgbClr val="FFFF00"/>
                </a:solidFill>
                <a:effectLst>
                  <a:outerShdw blurRad="38100" dist="38100" dir="2700000">
                    <a:srgbClr val="000000"/>
                  </a:outerShdw>
                </a:effectLst>
                <a:latin typeface="宋体" panose="02010600030101010101" pitchFamily="2" charset="-122"/>
              </a:rPr>
              <a:t>第二节 投资决策中的后悔厌恶</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一、投资中的确认偏差</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r>
              <a:rPr lang="zh-CN" altLang="en-US" sz="4000" b="1" dirty="0">
                <a:solidFill>
                  <a:srgbClr val="FFFF00"/>
                </a:solidFill>
                <a:effectLst>
                  <a:outerShdw blurRad="38100" dist="38100" dir="2700000">
                    <a:srgbClr val="000000"/>
                  </a:outerShdw>
                </a:effectLst>
                <a:latin typeface="宋体" panose="02010600030101010101" pitchFamily="2" charset="-122"/>
              </a:rPr>
              <a:t>    一旦形成一个信念较强的假设或设想，人们就会有意识地寻找有利于证实自身信念的各种证据，不再关注那些否定该设想的证据，并人为地扭曲新的信息。人们有一种寻找支持某个假设的证据的倾向，这种证实而不是证伪的倾向叫“确认偏差”（</a:t>
            </a:r>
            <a:r>
              <a:rPr lang="en-US" altLang="zh-CN" sz="4000" b="1">
                <a:solidFill>
                  <a:srgbClr val="FFFF00"/>
                </a:solidFill>
                <a:effectLst>
                  <a:outerShdw blurRad="38100" dist="38100" dir="2700000">
                    <a:srgbClr val="000000"/>
                  </a:outerShdw>
                </a:effectLst>
                <a:latin typeface="宋体" panose="02010600030101010101" pitchFamily="2" charset="-122"/>
              </a:rPr>
              <a:t>Confirmation Bias</a:t>
            </a:r>
            <a:r>
              <a:rPr lang="zh-CN" altLang="en-US" sz="4000" b="1" dirty="0">
                <a:solidFill>
                  <a:srgbClr val="FFFF00"/>
                </a:solidFill>
                <a:effectLst>
                  <a:outerShdw blurRad="38100" dist="38100" dir="2700000">
                    <a:srgbClr val="000000"/>
                  </a:outerShdw>
                </a:effectLst>
                <a:latin typeface="宋体" panose="02010600030101010101" pitchFamily="2" charset="-122"/>
              </a:rPr>
              <a:t>）。确认偏差的形成与后悔厌恶有关。</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97986"/>
                                        </p:tgtEl>
                                        <p:attrNameLst>
                                          <p:attrName>style.visibility</p:attrName>
                                        </p:attrNameLst>
                                      </p:cBhvr>
                                      <p:to>
                                        <p:strVal val="visible"/>
                                      </p:to>
                                    </p:set>
                                    <p:anim calcmode="lin" valueType="num">
                                      <p:cBhvr>
                                        <p:cTn id="7" dur="500" fill="hold"/>
                                        <p:tgtEl>
                                          <p:spTgt spid="29798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97986"/>
                                        </p:tgtEl>
                                        <p:attrNameLst>
                                          <p:attrName>ppt_y</p:attrName>
                                        </p:attrNameLst>
                                      </p:cBhvr>
                                      <p:tavLst>
                                        <p:tav tm="0">
                                          <p:val>
                                            <p:strVal val="#ppt_y"/>
                                          </p:val>
                                        </p:tav>
                                        <p:tav tm="100000">
                                          <p:val>
                                            <p:strVal val="#ppt_y"/>
                                          </p:val>
                                        </p:tav>
                                      </p:tavLst>
                                    </p:anim>
                                    <p:anim calcmode="lin" valueType="num">
                                      <p:cBhvr>
                                        <p:cTn id="9" dur="500" fill="hold"/>
                                        <p:tgtEl>
                                          <p:spTgt spid="29798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9798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97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9010" name="文本框 299009"/>
          <p:cNvSpPr txBox="1"/>
          <p:nvPr/>
        </p:nvSpPr>
        <p:spPr>
          <a:xfrm>
            <a:off x="228600" y="304800"/>
            <a:ext cx="8626475"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latin typeface="宋体" panose="02010600030101010101" pitchFamily="2" charset="-122"/>
              </a:rPr>
              <a:t>二、投资中的隔离效应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a:p>
            <a:r>
              <a:rPr lang="zh-CN" altLang="en-US" sz="3600" b="1">
                <a:solidFill>
                  <a:srgbClr val="FFFF00"/>
                </a:solidFill>
                <a:effectLst>
                  <a:outerShdw blurRad="38100" dist="38100" dir="2700000">
                    <a:srgbClr val="000000"/>
                  </a:outerShdw>
                </a:effectLst>
                <a:latin typeface="宋体" panose="02010600030101010101" pitchFamily="2" charset="-122"/>
              </a:rPr>
              <a:t>    </a:t>
            </a:r>
            <a:r>
              <a:rPr lang="en-US" altLang="zh-CN" sz="3600" b="1">
                <a:solidFill>
                  <a:srgbClr val="FFFF00"/>
                </a:solidFill>
                <a:effectLst>
                  <a:outerShdw blurRad="38100" dist="38100" dir="2700000">
                    <a:srgbClr val="000000"/>
                  </a:outerShdw>
                </a:effectLst>
                <a:latin typeface="宋体" panose="02010600030101010101" pitchFamily="2" charset="-122"/>
              </a:rPr>
              <a:t>Savage</a:t>
            </a:r>
            <a:r>
              <a:rPr lang="zh-CN" altLang="en-US" sz="3600" b="1" dirty="0">
                <a:solidFill>
                  <a:srgbClr val="FFFF00"/>
                </a:solidFill>
                <a:effectLst>
                  <a:outerShdw blurRad="38100" dist="38100" dir="2700000">
                    <a:srgbClr val="000000"/>
                  </a:outerShdw>
                </a:effectLst>
                <a:latin typeface="宋体" panose="02010600030101010101" pitchFamily="2" charset="-122"/>
              </a:rPr>
              <a:t>（</a:t>
            </a:r>
            <a:r>
              <a:rPr lang="en-US" altLang="zh-CN" sz="3600" b="1">
                <a:solidFill>
                  <a:srgbClr val="FFFF00"/>
                </a:solidFill>
                <a:effectLst>
                  <a:outerShdw blurRad="38100" dist="38100" dir="2700000">
                    <a:srgbClr val="000000"/>
                  </a:outerShdw>
                </a:effectLst>
                <a:latin typeface="宋体" panose="02010600030101010101" pitchFamily="2" charset="-122"/>
              </a:rPr>
              <a:t>1954</a:t>
            </a:r>
            <a:r>
              <a:rPr lang="zh-CN" altLang="en-US" sz="3600" b="1" dirty="0">
                <a:solidFill>
                  <a:srgbClr val="FFFF00"/>
                </a:solidFill>
                <a:effectLst>
                  <a:outerShdw blurRad="38100" dist="38100" dir="2700000">
                    <a:srgbClr val="000000"/>
                  </a:outerShdw>
                </a:effectLst>
                <a:latin typeface="宋体" panose="02010600030101010101" pitchFamily="2" charset="-122"/>
              </a:rPr>
              <a:t>）的确定性原理（</a:t>
            </a:r>
            <a:r>
              <a:rPr lang="en-US" altLang="zh-CN" sz="3600" b="1">
                <a:solidFill>
                  <a:srgbClr val="FFFF00"/>
                </a:solidFill>
                <a:effectLst>
                  <a:outerShdw blurRad="38100" dist="38100" dir="2700000">
                    <a:srgbClr val="000000"/>
                  </a:outerShdw>
                </a:effectLst>
                <a:latin typeface="宋体" panose="02010600030101010101" pitchFamily="2" charset="-122"/>
              </a:rPr>
              <a:t>Sure Thing Principle</a:t>
            </a:r>
            <a:r>
              <a:rPr lang="zh-CN" altLang="en-US" sz="3600" b="1" dirty="0">
                <a:solidFill>
                  <a:srgbClr val="FFFF00"/>
                </a:solidFill>
                <a:effectLst>
                  <a:outerShdw blurRad="38100" dist="38100" dir="2700000">
                    <a:srgbClr val="000000"/>
                  </a:outerShdw>
                </a:effectLst>
                <a:latin typeface="宋体" panose="02010600030101010101" pitchFamily="2" charset="-122"/>
              </a:rPr>
              <a:t>）是不确定性条件下理性决策的一个基本公理。它是指在事件</a:t>
            </a:r>
            <a:r>
              <a:rPr lang="en-US" altLang="zh-CN" sz="3600" b="1">
                <a:solidFill>
                  <a:srgbClr val="FFFF00"/>
                </a:solidFill>
                <a:effectLst>
                  <a:outerShdw blurRad="38100" dist="38100" dir="2700000">
                    <a:srgbClr val="000000"/>
                  </a:outerShdw>
                </a:effectLst>
                <a:latin typeface="宋体" panose="02010600030101010101" pitchFamily="2" charset="-122"/>
              </a:rPr>
              <a:t>E</a:t>
            </a:r>
            <a:r>
              <a:rPr lang="zh-CN" altLang="en-US" sz="3600" b="1" dirty="0">
                <a:solidFill>
                  <a:srgbClr val="FFFF00"/>
                </a:solidFill>
                <a:effectLst>
                  <a:outerShdw blurRad="38100" dist="38100" dir="2700000">
                    <a:srgbClr val="000000"/>
                  </a:outerShdw>
                </a:effectLst>
                <a:latin typeface="宋体" panose="02010600030101010101" pitchFamily="2" charset="-122"/>
              </a:rPr>
              <a:t>发生的情况下，期望</a:t>
            </a:r>
            <a:r>
              <a:rPr lang="en-US" altLang="zh-CN" sz="3600" b="1">
                <a:solidFill>
                  <a:srgbClr val="FFFF00"/>
                </a:solidFill>
                <a:effectLst>
                  <a:outerShdw blurRad="38100" dist="38100" dir="2700000">
                    <a:srgbClr val="000000"/>
                  </a:outerShdw>
                </a:effectLst>
                <a:latin typeface="宋体" panose="02010600030101010101" pitchFamily="2" charset="-122"/>
              </a:rPr>
              <a:t>x</a:t>
            </a:r>
            <a:r>
              <a:rPr lang="zh-CN" altLang="en-US" sz="3600" b="1" dirty="0">
                <a:solidFill>
                  <a:srgbClr val="FFFF00"/>
                </a:solidFill>
                <a:effectLst>
                  <a:outerShdw blurRad="38100" dist="38100" dir="2700000">
                    <a:srgbClr val="000000"/>
                  </a:outerShdw>
                </a:effectLst>
                <a:latin typeface="宋体" panose="02010600030101010101" pitchFamily="2" charset="-122"/>
              </a:rPr>
              <a:t>优先偏好于期望</a:t>
            </a:r>
            <a:r>
              <a:rPr lang="en-US" altLang="zh-CN" sz="3600" b="1">
                <a:solidFill>
                  <a:srgbClr val="FFFF00"/>
                </a:solidFill>
                <a:effectLst>
                  <a:outerShdw blurRad="38100" dist="38100" dir="2700000">
                    <a:srgbClr val="000000"/>
                  </a:outerShdw>
                </a:effectLst>
                <a:latin typeface="宋体" panose="02010600030101010101" pitchFamily="2" charset="-122"/>
              </a:rPr>
              <a:t>y</a:t>
            </a:r>
            <a:r>
              <a:rPr lang="zh-CN" altLang="en-US" sz="3600" b="1" dirty="0">
                <a:solidFill>
                  <a:srgbClr val="FFFF00"/>
                </a:solidFill>
                <a:effectLst>
                  <a:outerShdw blurRad="38100" dist="38100" dir="2700000">
                    <a:srgbClr val="000000"/>
                  </a:outerShdw>
                </a:effectLst>
                <a:latin typeface="宋体" panose="02010600030101010101" pitchFamily="2" charset="-122"/>
              </a:rPr>
              <a:t>，并且在</a:t>
            </a:r>
            <a:r>
              <a:rPr lang="en-US" altLang="zh-CN" sz="3600" b="1">
                <a:solidFill>
                  <a:srgbClr val="FFFF00"/>
                </a:solidFill>
                <a:effectLst>
                  <a:outerShdw blurRad="38100" dist="38100" dir="2700000">
                    <a:srgbClr val="000000"/>
                  </a:outerShdw>
                </a:effectLst>
                <a:latin typeface="宋体" panose="02010600030101010101" pitchFamily="2" charset="-122"/>
              </a:rPr>
              <a:t>E</a:t>
            </a:r>
            <a:r>
              <a:rPr lang="zh-CN" altLang="en-US" sz="3600" b="1" dirty="0">
                <a:solidFill>
                  <a:srgbClr val="FFFF00"/>
                </a:solidFill>
                <a:effectLst>
                  <a:outerShdw blurRad="38100" dist="38100" dir="2700000">
                    <a:srgbClr val="000000"/>
                  </a:outerShdw>
                </a:effectLst>
                <a:latin typeface="宋体" panose="02010600030101010101" pitchFamily="2" charset="-122"/>
              </a:rPr>
              <a:t>不发生的情况下，期望</a:t>
            </a:r>
            <a:r>
              <a:rPr lang="en-US" altLang="zh-CN" sz="3600" b="1">
                <a:solidFill>
                  <a:srgbClr val="FFFF00"/>
                </a:solidFill>
                <a:effectLst>
                  <a:outerShdw blurRad="38100" dist="38100" dir="2700000">
                    <a:srgbClr val="000000"/>
                  </a:outerShdw>
                </a:effectLst>
                <a:latin typeface="宋体" panose="02010600030101010101" pitchFamily="2" charset="-122"/>
              </a:rPr>
              <a:t>x</a:t>
            </a:r>
            <a:r>
              <a:rPr lang="zh-CN" altLang="en-US" sz="3600" b="1" dirty="0">
                <a:solidFill>
                  <a:srgbClr val="FFFF00"/>
                </a:solidFill>
                <a:effectLst>
                  <a:outerShdw blurRad="38100" dist="38100" dir="2700000">
                    <a:srgbClr val="000000"/>
                  </a:outerShdw>
                </a:effectLst>
                <a:latin typeface="宋体" panose="02010600030101010101" pitchFamily="2" charset="-122"/>
              </a:rPr>
              <a:t>也优先偏好于</a:t>
            </a:r>
            <a:r>
              <a:rPr lang="en-US" altLang="zh-CN" sz="3600" b="1">
                <a:solidFill>
                  <a:srgbClr val="FFFF00"/>
                </a:solidFill>
                <a:effectLst>
                  <a:outerShdw blurRad="38100" dist="38100" dir="2700000">
                    <a:srgbClr val="000000"/>
                  </a:outerShdw>
                </a:effectLst>
                <a:latin typeface="宋体" panose="02010600030101010101" pitchFamily="2" charset="-122"/>
              </a:rPr>
              <a:t>y</a:t>
            </a:r>
            <a:r>
              <a:rPr lang="zh-CN" altLang="en-US" sz="3600" b="1" dirty="0">
                <a:solidFill>
                  <a:srgbClr val="FFFF00"/>
                </a:solidFill>
                <a:effectLst>
                  <a:outerShdw blurRad="38100" dist="38100" dir="2700000">
                    <a:srgbClr val="000000"/>
                  </a:outerShdw>
                </a:effectLst>
                <a:latin typeface="宋体" panose="02010600030101010101" pitchFamily="2" charset="-122"/>
              </a:rPr>
              <a:t>，那么不管</a:t>
            </a:r>
            <a:r>
              <a:rPr lang="en-US" altLang="zh-CN" sz="3600" b="1">
                <a:solidFill>
                  <a:srgbClr val="FFFF00"/>
                </a:solidFill>
                <a:effectLst>
                  <a:outerShdw blurRad="38100" dist="38100" dir="2700000">
                    <a:srgbClr val="000000"/>
                  </a:outerShdw>
                </a:effectLst>
                <a:latin typeface="宋体" panose="02010600030101010101" pitchFamily="2" charset="-122"/>
              </a:rPr>
              <a:t>E</a:t>
            </a:r>
            <a:r>
              <a:rPr lang="zh-CN" altLang="en-US" sz="3600" b="1" dirty="0">
                <a:solidFill>
                  <a:srgbClr val="FFFF00"/>
                </a:solidFill>
                <a:effectLst>
                  <a:outerShdw blurRad="38100" dist="38100" dir="2700000">
                    <a:srgbClr val="000000"/>
                  </a:outerShdw>
                </a:effectLst>
                <a:latin typeface="宋体" panose="02010600030101010101" pitchFamily="2" charset="-122"/>
              </a:rPr>
              <a:t>是否发生，期望</a:t>
            </a:r>
            <a:r>
              <a:rPr lang="en-US" altLang="zh-CN" sz="3600" b="1">
                <a:solidFill>
                  <a:srgbClr val="FFFF00"/>
                </a:solidFill>
                <a:effectLst>
                  <a:outerShdw blurRad="38100" dist="38100" dir="2700000">
                    <a:srgbClr val="000000"/>
                  </a:outerShdw>
                </a:effectLst>
                <a:latin typeface="宋体" panose="02010600030101010101" pitchFamily="2" charset="-122"/>
              </a:rPr>
              <a:t>x</a:t>
            </a:r>
            <a:r>
              <a:rPr lang="zh-CN" altLang="en-US" sz="3600" b="1" dirty="0">
                <a:solidFill>
                  <a:srgbClr val="FFFF00"/>
                </a:solidFill>
                <a:effectLst>
                  <a:outerShdw blurRad="38100" dist="38100" dir="2700000">
                    <a:srgbClr val="000000"/>
                  </a:outerShdw>
                </a:effectLst>
                <a:latin typeface="宋体" panose="02010600030101010101" pitchFamily="2" charset="-122"/>
              </a:rPr>
              <a:t>都应该优先偏好于</a:t>
            </a:r>
            <a:r>
              <a:rPr lang="en-US" altLang="zh-CN" sz="3600" b="1">
                <a:solidFill>
                  <a:srgbClr val="FFFF00"/>
                </a:solidFill>
                <a:effectLst>
                  <a:outerShdw blurRad="38100" dist="38100" dir="2700000">
                    <a:srgbClr val="000000"/>
                  </a:outerShdw>
                </a:effectLst>
                <a:latin typeface="宋体" panose="02010600030101010101" pitchFamily="2" charset="-122"/>
              </a:rPr>
              <a:t>y</a:t>
            </a:r>
            <a:r>
              <a:rPr lang="zh-CN" altLang="en-US" sz="3600" b="1" dirty="0">
                <a:solidFill>
                  <a:srgbClr val="FFFF00"/>
                </a:solidFill>
                <a:effectLst>
                  <a:outerShdw blurRad="38100" dist="38100" dir="2700000">
                    <a:srgbClr val="000000"/>
                  </a:outerShdw>
                </a:effectLst>
                <a:latin typeface="宋体" panose="02010600030101010101" pitchFamily="2" charset="-122"/>
              </a:rPr>
              <a:t>。然而，</a:t>
            </a:r>
            <a:r>
              <a:rPr lang="en-US" altLang="zh-CN" sz="3600" b="1" err="1">
                <a:solidFill>
                  <a:srgbClr val="FFFF00"/>
                </a:solidFill>
                <a:effectLst>
                  <a:outerShdw blurRad="38100" dist="38100" dir="2700000">
                    <a:srgbClr val="000000"/>
                  </a:outerShdw>
                </a:effectLst>
                <a:latin typeface="宋体" panose="02010600030101010101" pitchFamily="2" charset="-122"/>
              </a:rPr>
              <a:t>Tversky</a:t>
            </a:r>
            <a:r>
              <a:rPr lang="zh-CN" altLang="en-US" sz="3600" b="1" dirty="0">
                <a:solidFill>
                  <a:srgbClr val="FFFF00"/>
                </a:solidFill>
                <a:effectLst>
                  <a:outerShdw blurRad="38100" dist="38100" dir="2700000">
                    <a:srgbClr val="000000"/>
                  </a:outerShdw>
                </a:effectLst>
                <a:latin typeface="宋体" panose="02010600030101010101" pitchFamily="2" charset="-122"/>
              </a:rPr>
              <a:t>和</a:t>
            </a:r>
            <a:r>
              <a:rPr lang="en-US" altLang="zh-CN" sz="3600" b="1" err="1">
                <a:solidFill>
                  <a:srgbClr val="FFFF00"/>
                </a:solidFill>
                <a:effectLst>
                  <a:outerShdw blurRad="38100" dist="38100" dir="2700000">
                    <a:srgbClr val="000000"/>
                  </a:outerShdw>
                </a:effectLst>
                <a:latin typeface="宋体" panose="02010600030101010101" pitchFamily="2" charset="-122"/>
              </a:rPr>
              <a:t>Shafir</a:t>
            </a:r>
            <a:r>
              <a:rPr lang="zh-CN" altLang="en-US" sz="3600" b="1" dirty="0">
                <a:solidFill>
                  <a:srgbClr val="FFFF00"/>
                </a:solidFill>
                <a:effectLst>
                  <a:outerShdw blurRad="38100" dist="38100" dir="2700000">
                    <a:srgbClr val="000000"/>
                  </a:outerShdw>
                </a:effectLst>
                <a:latin typeface="宋体" panose="02010600030101010101" pitchFamily="2" charset="-122"/>
              </a:rPr>
              <a:t>却在一个两阶段赌博中发现人们的决策背离了这个公理，便将这一现象定义为隔离效应。</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99010"/>
                                        </p:tgtEl>
                                        <p:attrNameLst>
                                          <p:attrName>style.visibility</p:attrName>
                                        </p:attrNameLst>
                                      </p:cBhvr>
                                      <p:to>
                                        <p:strVal val="visible"/>
                                      </p:to>
                                    </p:set>
                                    <p:anim calcmode="lin" valueType="num">
                                      <p:cBhvr>
                                        <p:cTn id="7" dur="500" fill="hold"/>
                                        <p:tgtEl>
                                          <p:spTgt spid="2990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99010"/>
                                        </p:tgtEl>
                                        <p:attrNameLst>
                                          <p:attrName>ppt_y</p:attrName>
                                        </p:attrNameLst>
                                      </p:cBhvr>
                                      <p:tavLst>
                                        <p:tav tm="0">
                                          <p:val>
                                            <p:strVal val="#ppt_y"/>
                                          </p:val>
                                        </p:tav>
                                        <p:tav tm="100000">
                                          <p:val>
                                            <p:strVal val="#ppt_y"/>
                                          </p:val>
                                        </p:tav>
                                      </p:tavLst>
                                    </p:anim>
                                    <p:anim calcmode="lin" valueType="num">
                                      <p:cBhvr>
                                        <p:cTn id="9" dur="500" fill="hold"/>
                                        <p:tgtEl>
                                          <p:spTgt spid="2990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990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990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0034" name="文本框 300033"/>
          <p:cNvSpPr txBox="1"/>
          <p:nvPr/>
        </p:nvSpPr>
        <p:spPr>
          <a:xfrm>
            <a:off x="0" y="381000"/>
            <a:ext cx="9144000" cy="6070600"/>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三、投资中的损失厌恶</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后悔厌恶的一个表现就是损失厌恶，人们厌恶损失，有部分原因是当人们的决策出现错误时，往往会带来损失，这会引发出投资者的后悔情绪，也就是说损失厌恶与避免后悔的倾向吻合，因为后悔通常由损失引致。损失厌恶（</a:t>
            </a:r>
            <a:r>
              <a:rPr lang="en-US" altLang="zh-CN" sz="2800" b="1">
                <a:solidFill>
                  <a:srgbClr val="FFFF00"/>
                </a:solidFill>
                <a:effectLst>
                  <a:outerShdw blurRad="38100" dist="38100" dir="2700000">
                    <a:srgbClr val="000000"/>
                  </a:outerShdw>
                </a:effectLst>
                <a:latin typeface="宋体" panose="02010600030101010101" pitchFamily="2" charset="-122"/>
              </a:rPr>
              <a:t>Lose Aversion</a:t>
            </a:r>
            <a:r>
              <a:rPr lang="zh-CN" altLang="en-US" sz="2800" b="1" dirty="0">
                <a:solidFill>
                  <a:srgbClr val="FFFF00"/>
                </a:solidFill>
                <a:effectLst>
                  <a:outerShdw blurRad="38100" dist="38100" dir="2700000">
                    <a:srgbClr val="000000"/>
                  </a:outerShdw>
                </a:effectLst>
                <a:latin typeface="宋体" panose="02010600030101010101" pitchFamily="2" charset="-122"/>
              </a:rPr>
              <a:t>）是指人们面对同样数量的收益和损失时，损失会使他们产生更大的情绪波动。</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a:solidFill>
                  <a:srgbClr val="FFFF00"/>
                </a:solidFill>
                <a:effectLst>
                  <a:outerShdw blurRad="38100" dist="38100" dir="2700000">
                    <a:srgbClr val="000000"/>
                  </a:outerShdw>
                </a:effectLst>
                <a:latin typeface="宋体" panose="02010600030101010101" pitchFamily="2" charset="-122"/>
              </a:rPr>
              <a:t>    </a:t>
            </a:r>
            <a:r>
              <a:rPr lang="en-US" altLang="zh-CN" sz="2800" b="1" err="1">
                <a:solidFill>
                  <a:srgbClr val="FFFF00"/>
                </a:solidFill>
                <a:effectLst>
                  <a:outerShdw blurRad="38100" dist="38100" dir="2700000">
                    <a:srgbClr val="000000"/>
                  </a:outerShdw>
                </a:effectLst>
                <a:latin typeface="宋体" panose="02010600030101010101" pitchFamily="2" charset="-122"/>
              </a:rPr>
              <a:t>Tversky</a:t>
            </a:r>
            <a:r>
              <a:rPr lang="zh-CN" altLang="en-US" sz="2800" b="1" dirty="0">
                <a:solidFill>
                  <a:srgbClr val="FFFF00"/>
                </a:solidFill>
                <a:effectLst>
                  <a:outerShdw blurRad="38100" dist="38100" dir="2700000">
                    <a:srgbClr val="000000"/>
                  </a:outerShdw>
                </a:effectLst>
                <a:latin typeface="宋体" panose="02010600030101010101" pitchFamily="2" charset="-122"/>
              </a:rPr>
              <a:t>和</a:t>
            </a:r>
            <a:r>
              <a:rPr lang="en-US" altLang="zh-CN" sz="2800" b="1" err="1">
                <a:solidFill>
                  <a:srgbClr val="FFFF00"/>
                </a:solidFill>
                <a:effectLst>
                  <a:outerShdw blurRad="38100" dist="38100" dir="2700000">
                    <a:srgbClr val="000000"/>
                  </a:outerShdw>
                </a:effectLst>
                <a:latin typeface="宋体" panose="02010600030101010101" pitchFamily="2" charset="-122"/>
              </a:rPr>
              <a:t>Kahnerman</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1979</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1992</a:t>
            </a:r>
            <a:r>
              <a:rPr lang="zh-CN" altLang="en-US" sz="2800" b="1" dirty="0">
                <a:solidFill>
                  <a:srgbClr val="FFFF00"/>
                </a:solidFill>
                <a:effectLst>
                  <a:outerShdw blurRad="38100" dist="38100" dir="2700000">
                    <a:srgbClr val="000000"/>
                  </a:outerShdw>
                </a:effectLst>
                <a:latin typeface="宋体" panose="02010600030101010101" pitchFamily="2" charset="-122"/>
              </a:rPr>
              <a:t>）的期望理论最重要的发现之一是人们在面对收益和损失的决策时表现出不对称性。与损失厌恶相关的行为偏差还有以下四种：</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）维持现状偏差（</a:t>
            </a:r>
            <a:r>
              <a:rPr lang="en-US" altLang="zh-CN" sz="2800" b="1">
                <a:solidFill>
                  <a:srgbClr val="FFFF00"/>
                </a:solidFill>
                <a:effectLst>
                  <a:outerShdw blurRad="38100" dist="38100" dir="2700000">
                    <a:srgbClr val="000000"/>
                  </a:outerShdw>
                </a:effectLst>
                <a:latin typeface="宋体" panose="02010600030101010101" pitchFamily="2" charset="-122"/>
              </a:rPr>
              <a:t>the Status Quo Bias</a:t>
            </a:r>
            <a:r>
              <a:rPr lang="zh-CN" altLang="en-US" sz="2800" b="1" dirty="0">
                <a:solidFill>
                  <a:srgbClr val="FFFF00"/>
                </a:solidFill>
                <a:effectLst>
                  <a:outerShdw blurRad="38100" dist="38100" dir="2700000">
                    <a:srgbClr val="000000"/>
                  </a:outerShdw>
                </a:effectLst>
                <a:latin typeface="宋体" panose="02010600030101010101" pitchFamily="2" charset="-122"/>
              </a:rPr>
              <a:t>）</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）赠与效应（</a:t>
            </a:r>
            <a:r>
              <a:rPr lang="en-US" altLang="zh-CN" sz="2800" b="1">
                <a:solidFill>
                  <a:srgbClr val="FFFF00"/>
                </a:solidFill>
                <a:effectLst>
                  <a:outerShdw blurRad="38100" dist="38100" dir="2700000">
                    <a:srgbClr val="000000"/>
                  </a:outerShdw>
                </a:effectLst>
                <a:latin typeface="宋体" panose="02010600030101010101" pitchFamily="2" charset="-122"/>
              </a:rPr>
              <a:t>the Endowment Effect</a:t>
            </a:r>
            <a:r>
              <a:rPr lang="zh-CN" altLang="en-US" sz="2800" b="1" dirty="0">
                <a:solidFill>
                  <a:srgbClr val="FFFF00"/>
                </a:solidFill>
                <a:effectLst>
                  <a:outerShdw blurRad="38100" dist="38100" dir="2700000">
                    <a:srgbClr val="000000"/>
                  </a:outerShdw>
                </a:effectLst>
                <a:latin typeface="宋体" panose="02010600030101010101" pitchFamily="2" charset="-122"/>
              </a:rPr>
              <a:t>）</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3</a:t>
            </a:r>
            <a:r>
              <a:rPr lang="zh-CN" altLang="en-US" sz="2800" b="1" dirty="0">
                <a:solidFill>
                  <a:srgbClr val="FFFF00"/>
                </a:solidFill>
                <a:effectLst>
                  <a:outerShdw blurRad="38100" dist="38100" dir="2700000">
                    <a:srgbClr val="000000"/>
                  </a:outerShdw>
                </a:effectLst>
                <a:latin typeface="宋体" panose="02010600030101010101" pitchFamily="2" charset="-122"/>
              </a:rPr>
              <a:t>）语义效应</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4</a:t>
            </a:r>
            <a:r>
              <a:rPr lang="zh-CN" altLang="en-US" sz="2800" b="1" dirty="0">
                <a:solidFill>
                  <a:srgbClr val="FFFF00"/>
                </a:solidFill>
                <a:effectLst>
                  <a:outerShdw blurRad="38100" dist="38100" dir="2700000">
                    <a:srgbClr val="000000"/>
                  </a:outerShdw>
                </a:effectLst>
                <a:latin typeface="宋体" panose="02010600030101010101" pitchFamily="2" charset="-122"/>
              </a:rPr>
              <a:t>）短视的损失厌恶</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300034"/>
                                        </p:tgtEl>
                                        <p:attrNameLst>
                                          <p:attrName>style.visibility</p:attrName>
                                        </p:attrNameLst>
                                      </p:cBhvr>
                                      <p:to>
                                        <p:strVal val="visible"/>
                                      </p:to>
                                    </p:set>
                                    <p:anim calcmode="lin" valueType="num">
                                      <p:cBhvr>
                                        <p:cTn id="7" dur="500" fill="hold"/>
                                        <p:tgtEl>
                                          <p:spTgt spid="300034"/>
                                        </p:tgtEl>
                                        <p:attrNameLst>
                                          <p:attrName>ppt_w</p:attrName>
                                        </p:attrNameLst>
                                      </p:cBhvr>
                                      <p:tavLst>
                                        <p:tav tm="0">
                                          <p:val>
                                            <p:fltVal val="0.000000"/>
                                          </p:val>
                                        </p:tav>
                                        <p:tav tm="100000">
                                          <p:val>
                                            <p:strVal val="#ppt_w"/>
                                          </p:val>
                                        </p:tav>
                                      </p:tavLst>
                                    </p:anim>
                                    <p:anim calcmode="lin" valueType="num">
                                      <p:cBhvr>
                                        <p:cTn id="8" dur="500" fill="hold"/>
                                        <p:tgtEl>
                                          <p:spTgt spid="300034"/>
                                        </p:tgtEl>
                                        <p:attrNameLst>
                                          <p:attrName>ppt_h</p:attrName>
                                        </p:attrNameLst>
                                      </p:cBhvr>
                                      <p:tavLst>
                                        <p:tav tm="0">
                                          <p:val>
                                            <p:fltVal val="0.000000"/>
                                          </p:val>
                                        </p:tav>
                                        <p:tav tm="100000">
                                          <p:val>
                                            <p:strVal val="#ppt_h"/>
                                          </p:val>
                                        </p:tav>
                                      </p:tavLst>
                                    </p:anim>
                                    <p:anim calcmode="lin" valueType="num">
                                      <p:cBhvr>
                                        <p:cTn id="9" dur="500" fill="hold"/>
                                        <p:tgtEl>
                                          <p:spTgt spid="300034"/>
                                        </p:tgtEl>
                                        <p:attrNameLst>
                                          <p:attrName>style.rotation</p:attrName>
                                        </p:attrNameLst>
                                      </p:cBhvr>
                                      <p:tavLst>
                                        <p:tav tm="0">
                                          <p:val>
                                            <p:fltVal val="360.000000"/>
                                          </p:val>
                                        </p:tav>
                                        <p:tav tm="100000">
                                          <p:val>
                                            <p:fltVal val="0.000000"/>
                                          </p:val>
                                        </p:tav>
                                      </p:tavLst>
                                    </p:anim>
                                    <p:animEffect transition="in" filter="fade">
                                      <p:cBhvr>
                                        <p:cTn id="10" dur="500"/>
                                        <p:tgtEl>
                                          <p:spTgt spid="300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4"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1058" name="文本框 301057"/>
          <p:cNvSpPr txBox="1"/>
          <p:nvPr/>
        </p:nvSpPr>
        <p:spPr>
          <a:xfrm>
            <a:off x="304800" y="381000"/>
            <a:ext cx="8458200" cy="6070600"/>
          </a:xfrm>
          <a:prstGeom prst="rect">
            <a:avLst/>
          </a:prstGeom>
          <a:noFill/>
          <a:ln w="9525">
            <a:noFill/>
          </a:ln>
        </p:spPr>
        <p:txBody>
          <a:bodyPr>
            <a:spAutoFit/>
          </a:bodyPr>
          <a:p>
            <a:r>
              <a:rPr lang="zh-CN" altLang="en-US" sz="2800" b="1" dirty="0">
                <a:solidFill>
                  <a:srgbClr val="FFFF00"/>
                </a:solidFill>
                <a:effectLst>
                  <a:outerShdw blurRad="38100" dist="38100" dir="2700000">
                    <a:srgbClr val="000000"/>
                  </a:outerShdw>
                </a:effectLst>
                <a:latin typeface="宋体" panose="02010600030101010101" pitchFamily="2" charset="-122"/>
              </a:rPr>
              <a:t>四、投资中的认知失调</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与后悔厌恶相关的是“认知失调”（</a:t>
            </a:r>
            <a:r>
              <a:rPr lang="en-US" altLang="zh-CN" sz="2800" b="1">
                <a:solidFill>
                  <a:srgbClr val="FFFF00"/>
                </a:solidFill>
                <a:effectLst>
                  <a:outerShdw blurRad="38100" dist="38100" dir="2700000">
                    <a:srgbClr val="000000"/>
                  </a:outerShdw>
                </a:effectLst>
                <a:latin typeface="宋体" panose="02010600030101010101" pitchFamily="2" charset="-122"/>
              </a:rPr>
              <a:t>Cognitive Dissonance</a:t>
            </a:r>
            <a:r>
              <a:rPr lang="zh-CN" altLang="en-US" sz="2800" b="1" dirty="0">
                <a:solidFill>
                  <a:srgbClr val="FFFF00"/>
                </a:solidFill>
                <a:effectLst>
                  <a:outerShdw blurRad="38100" dist="38100" dir="2700000">
                    <a:srgbClr val="000000"/>
                  </a:outerShdw>
                </a:effectLst>
                <a:latin typeface="宋体" panose="02010600030101010101" pitchFamily="2" charset="-122"/>
              </a:rPr>
              <a:t>）。认知失调是指当人们面对证明自己的信念或设想是错误的证据时所经历的心智冲突。人们不愿意接受自我否认达到了难以置信的程度。认知失调可以认为是一种后悔厌恶，即对错误观点的后悔。       和后悔理论结合后，认知失调理论认为，人们可能不愿意接受新信息或提出歪曲的理念以继续维持自己的信念或假设。很多实证研究表明人们经常犯认知失调带来的错误。</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    认知失调理论认为，个体在降低认知失调采取的心理调整过程包括以下三点：（</a:t>
            </a:r>
            <a:r>
              <a:rPr lang="en-US" altLang="zh-CN" sz="2800" b="1">
                <a:solidFill>
                  <a:srgbClr val="FFFF00"/>
                </a:solidFill>
                <a:effectLst>
                  <a:outerShdw blurRad="38100" dist="38100" dir="2700000">
                    <a:srgbClr val="000000"/>
                  </a:outerShdw>
                </a:effectLst>
                <a:latin typeface="宋体" panose="02010600030101010101" pitchFamily="2" charset="-122"/>
              </a:rPr>
              <a:t>1</a:t>
            </a:r>
            <a:r>
              <a:rPr lang="zh-CN" altLang="en-US" sz="2800" b="1" dirty="0">
                <a:solidFill>
                  <a:srgbClr val="FFFF00"/>
                </a:solidFill>
                <a:effectLst>
                  <a:outerShdw blurRad="38100" dist="38100" dir="2700000">
                    <a:srgbClr val="000000"/>
                  </a:outerShdw>
                </a:effectLst>
                <a:latin typeface="宋体" panose="02010600030101010101" pitchFamily="2" charset="-122"/>
              </a:rPr>
              <a:t>）改变原有认知。（</a:t>
            </a:r>
            <a:r>
              <a:rPr lang="en-US" altLang="zh-CN" sz="2800" b="1">
                <a:solidFill>
                  <a:srgbClr val="FFFF00"/>
                </a:solidFill>
                <a:effectLst>
                  <a:outerShdw blurRad="38100" dist="38100" dir="2700000">
                    <a:srgbClr val="000000"/>
                  </a:outerShdw>
                </a:effectLst>
                <a:latin typeface="宋体" panose="02010600030101010101" pitchFamily="2" charset="-122"/>
              </a:rPr>
              <a:t>2</a:t>
            </a:r>
            <a:r>
              <a:rPr lang="zh-CN" altLang="en-US" sz="2800" b="1" dirty="0">
                <a:solidFill>
                  <a:srgbClr val="FFFF00"/>
                </a:solidFill>
                <a:effectLst>
                  <a:outerShdw blurRad="38100" dist="38100" dir="2700000">
                    <a:srgbClr val="000000"/>
                  </a:outerShdw>
                </a:effectLst>
                <a:latin typeface="宋体" panose="02010600030101010101" pitchFamily="2" charset="-122"/>
              </a:rPr>
              <a:t>）增加彼此“调和”的认知的个数，减少“失调”的认知。（</a:t>
            </a:r>
            <a:r>
              <a:rPr lang="en-US" altLang="zh-CN" sz="2800" b="1">
                <a:solidFill>
                  <a:srgbClr val="FFFF00"/>
                </a:solidFill>
                <a:effectLst>
                  <a:outerShdw blurRad="38100" dist="38100" dir="2700000">
                    <a:srgbClr val="000000"/>
                  </a:outerShdw>
                </a:effectLst>
                <a:latin typeface="宋体" panose="02010600030101010101" pitchFamily="2" charset="-122"/>
              </a:rPr>
              <a:t>3</a:t>
            </a:r>
            <a:r>
              <a:rPr lang="zh-CN" altLang="en-US" sz="2800" b="1" dirty="0">
                <a:solidFill>
                  <a:srgbClr val="FFFF00"/>
                </a:solidFill>
                <a:effectLst>
                  <a:outerShdw blurRad="38100" dist="38100" dir="2700000">
                    <a:srgbClr val="000000"/>
                  </a:outerShdw>
                </a:effectLst>
                <a:latin typeface="宋体" panose="02010600030101010101" pitchFamily="2" charset="-122"/>
              </a:rPr>
              <a:t>）变动各个认知的相对“权重”。</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01058"/>
                                        </p:tgtEl>
                                        <p:attrNameLst>
                                          <p:attrName>style.visibility</p:attrName>
                                        </p:attrNameLst>
                                      </p:cBhvr>
                                      <p:to>
                                        <p:strVal val="visible"/>
                                      </p:to>
                                    </p:set>
                                    <p:anim calcmode="lin" valueType="num">
                                      <p:cBhvr additive="base">
                                        <p:cTn id="7" dur="500" fill="hold"/>
                                        <p:tgtEl>
                                          <p:spTgt spid="301058"/>
                                        </p:tgtEl>
                                        <p:attrNameLst>
                                          <p:attrName>ppt_x</p:attrName>
                                        </p:attrNameLst>
                                      </p:cBhvr>
                                      <p:tavLst>
                                        <p:tav tm="0">
                                          <p:val>
                                            <p:strVal val="#ppt_x"/>
                                          </p:val>
                                        </p:tav>
                                        <p:tav tm="100000">
                                          <p:val>
                                            <p:strVal val="#ppt_x"/>
                                          </p:val>
                                        </p:tav>
                                      </p:tavLst>
                                    </p:anim>
                                    <p:anim calcmode="lin" valueType="num">
                                      <p:cBhvr additive="base">
                                        <p:cTn id="8" dur="500" fill="hold"/>
                                        <p:tgtEl>
                                          <p:spTgt spid="3010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2082" name="文本框 302081"/>
          <p:cNvSpPr txBox="1"/>
          <p:nvPr/>
        </p:nvSpPr>
        <p:spPr>
          <a:xfrm>
            <a:off x="228600" y="152400"/>
            <a:ext cx="8763000" cy="6497638"/>
          </a:xfrm>
          <a:prstGeom prst="rect">
            <a:avLst/>
          </a:prstGeom>
          <a:noFill/>
          <a:ln w="9525">
            <a:noFill/>
          </a:ln>
        </p:spPr>
        <p:txBody>
          <a:bodyPr>
            <a:spAutoFit/>
          </a:bodyPr>
          <a:p>
            <a:pPr algn="ctr"/>
            <a:r>
              <a:rPr lang="zh-CN" altLang="en-US" sz="2800" b="1" dirty="0">
                <a:solidFill>
                  <a:srgbClr val="FFFF00"/>
                </a:solidFill>
                <a:effectLst>
                  <a:outerShdw blurRad="38100" dist="38100" dir="2700000">
                    <a:srgbClr val="000000"/>
                  </a:outerShdw>
                </a:effectLst>
                <a:latin typeface="宋体" panose="02010600030101010101" pitchFamily="2" charset="-122"/>
              </a:rPr>
              <a:t>第三节 案例分析与实践</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dirty="0">
                <a:solidFill>
                  <a:srgbClr val="FFFF00"/>
                </a:solidFill>
                <a:effectLst>
                  <a:outerShdw blurRad="38100" dist="38100" dir="2700000">
                    <a:srgbClr val="000000"/>
                  </a:outerShdw>
                </a:effectLst>
                <a:latin typeface="宋体" panose="02010600030101010101" pitchFamily="2" charset="-122"/>
              </a:rPr>
              <a:t>一、“别把鸡蛋放在同一个篮子里！”</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马科维茨为何知行不一？</a:t>
            </a:r>
            <a:endParaRPr lang="zh-CN" altLang="en-US" sz="2800" b="1" dirty="0">
              <a:solidFill>
                <a:srgbClr val="FFFF00"/>
              </a:solidFill>
              <a:effectLst>
                <a:outerShdw blurRad="38100" dist="38100" dir="2700000">
                  <a:srgbClr val="000000"/>
                </a:outerShdw>
              </a:effectLst>
              <a:latin typeface="宋体" panose="02010600030101010101" pitchFamily="2" charset="-122"/>
            </a:endParaRPr>
          </a:p>
          <a:p>
            <a:r>
              <a:rPr lang="zh-CN" altLang="en-US" sz="2800" b="1">
                <a:solidFill>
                  <a:srgbClr val="FFFF00"/>
                </a:solidFill>
                <a:effectLst>
                  <a:outerShdw blurRad="38100" dist="38100" dir="2700000">
                    <a:srgbClr val="000000"/>
                  </a:outerShdw>
                </a:effectLst>
                <a:latin typeface="宋体" panose="02010600030101010101" pitchFamily="2" charset="-122"/>
              </a:rPr>
              <a:t>    </a:t>
            </a:r>
            <a:r>
              <a:rPr lang="en-US" altLang="zh-CN" sz="2800" b="1">
                <a:solidFill>
                  <a:srgbClr val="FFFF00"/>
                </a:solidFill>
                <a:effectLst>
                  <a:outerShdw blurRad="38100" dist="38100" dir="2700000">
                    <a:srgbClr val="000000"/>
                  </a:outerShdw>
                </a:effectLst>
                <a:latin typeface="宋体" panose="02010600030101010101" pitchFamily="2" charset="-122"/>
              </a:rPr>
              <a:t>20</a:t>
            </a:r>
            <a:r>
              <a:rPr lang="zh-CN" altLang="en-US" sz="2800" b="1" dirty="0">
                <a:solidFill>
                  <a:srgbClr val="FFFF00"/>
                </a:solidFill>
                <a:effectLst>
                  <a:outerShdw blurRad="38100" dist="38100" dir="2700000">
                    <a:srgbClr val="000000"/>
                  </a:outerShdw>
                </a:effectLst>
                <a:latin typeface="宋体" panose="02010600030101010101" pitchFamily="2" charset="-122"/>
              </a:rPr>
              <a:t>世纪</a:t>
            </a:r>
            <a:r>
              <a:rPr lang="en-US" altLang="zh-CN" sz="2800" b="1">
                <a:solidFill>
                  <a:srgbClr val="FFFF00"/>
                </a:solidFill>
                <a:effectLst>
                  <a:outerShdw blurRad="38100" dist="38100" dir="2700000">
                    <a:srgbClr val="000000"/>
                  </a:outerShdw>
                </a:effectLst>
                <a:latin typeface="宋体" panose="02010600030101010101" pitchFamily="2" charset="-122"/>
              </a:rPr>
              <a:t>50</a:t>
            </a:r>
            <a:r>
              <a:rPr lang="zh-CN" altLang="en-US" sz="2800" b="1" dirty="0">
                <a:solidFill>
                  <a:srgbClr val="FFFF00"/>
                </a:solidFill>
                <a:effectLst>
                  <a:outerShdw blurRad="38100" dist="38100" dir="2700000">
                    <a:srgbClr val="000000"/>
                  </a:outerShdw>
                </a:effectLst>
                <a:latin typeface="宋体" panose="02010600030101010101" pitchFamily="2" charset="-122"/>
              </a:rPr>
              <a:t>年代，美国兰德公司的一位年轻研究员曾经思考这样一个问题：自己到底应该把多少退休金用做股票投资，多少用于债券投资。作为一名线性编程专家，他深知：“我应该计算出各种投资产品在以前的协方差系数，然后，再为自己确定一条有效边界。但是，假如股市真像我预测的那样一路上扬，而我没有置身其中；或是股市像我预计的那样一路下挫，而我深陷其中不能自拔，那么，我肯定会悔恨不已。我的目的无非就是要最大限度地减少未来的后悔，因此，我按</a:t>
            </a:r>
            <a:r>
              <a:rPr lang="en-US" altLang="zh-CN" sz="2800" b="1">
                <a:solidFill>
                  <a:srgbClr val="FFFF00"/>
                </a:solidFill>
                <a:effectLst>
                  <a:outerShdw blurRad="38100" dist="38100" dir="2700000">
                    <a:srgbClr val="000000"/>
                  </a:outerShdw>
                </a:effectLst>
                <a:latin typeface="宋体" panose="02010600030101010101" pitchFamily="2" charset="-122"/>
              </a:rPr>
              <a:t>5/5</a:t>
            </a:r>
            <a:r>
              <a:rPr lang="zh-CN" altLang="en-US" sz="2800" b="1" dirty="0">
                <a:solidFill>
                  <a:srgbClr val="FFFF00"/>
                </a:solidFill>
                <a:effectLst>
                  <a:outerShdw blurRad="38100" dist="38100" dir="2700000">
                    <a:srgbClr val="000000"/>
                  </a:outerShdw>
                </a:effectLst>
                <a:latin typeface="宋体" panose="02010600030101010101" pitchFamily="2" charset="-122"/>
              </a:rPr>
              <a:t>平分的原则，把全部投资平均分配在股票和债券上。”这位研究员就是著名金融学家哈里</a:t>
            </a:r>
            <a:r>
              <a:rPr lang="en-US" altLang="zh-CN" sz="2800" b="1">
                <a:solidFill>
                  <a:srgbClr val="FFFF00"/>
                </a:solidFill>
                <a:effectLst>
                  <a:outerShdw blurRad="38100" dist="38100" dir="2700000">
                    <a:srgbClr val="000000"/>
                  </a:outerShdw>
                </a:effectLst>
                <a:latin typeface="宋体" panose="02010600030101010101" pitchFamily="2" charset="-122"/>
              </a:rPr>
              <a:t>·</a:t>
            </a:r>
            <a:r>
              <a:rPr lang="zh-CN" altLang="en-US" sz="2800" b="1" dirty="0">
                <a:solidFill>
                  <a:srgbClr val="FFFF00"/>
                </a:solidFill>
                <a:effectLst>
                  <a:outerShdw blurRad="38100" dist="38100" dir="2700000">
                    <a:srgbClr val="000000"/>
                  </a:outerShdw>
                </a:effectLst>
                <a:latin typeface="宋体" panose="02010600030101010101" pitchFamily="2" charset="-122"/>
              </a:rPr>
              <a:t>马科维茨（</a:t>
            </a:r>
            <a:r>
              <a:rPr lang="en-US" altLang="zh-CN" sz="2800" b="1">
                <a:solidFill>
                  <a:srgbClr val="FFFF00"/>
                </a:solidFill>
                <a:effectLst>
                  <a:outerShdw blurRad="38100" dist="38100" dir="2700000">
                    <a:srgbClr val="000000"/>
                  </a:outerShdw>
                </a:effectLst>
                <a:latin typeface="宋体" panose="02010600030101010101" pitchFamily="2" charset="-122"/>
              </a:rPr>
              <a:t>Harry Markowitz</a:t>
            </a:r>
            <a:r>
              <a:rPr lang="zh-CN" altLang="en-US" sz="2800" b="1" dirty="0">
                <a:solidFill>
                  <a:srgbClr val="FFFF00"/>
                </a:solidFill>
                <a:effectLst>
                  <a:outerShdw blurRad="38100" dist="38100" dir="2700000">
                    <a:srgbClr val="000000"/>
                  </a:outerShdw>
                </a:effectLst>
                <a:latin typeface="宋体" panose="02010600030101010101" pitchFamily="2" charset="-122"/>
              </a:rPr>
              <a:t>）</a:t>
            </a:r>
            <a:r>
              <a:rPr lang="en-US" altLang="zh-CN" sz="2800" b="1">
                <a:solidFill>
                  <a:srgbClr val="FFFF00"/>
                </a:solidFill>
                <a:effectLst>
                  <a:outerShdw blurRad="38100" dist="38100" dir="2700000">
                    <a:srgbClr val="000000"/>
                  </a:outerShdw>
                </a:effectLst>
                <a:latin typeface="宋体" panose="02010600030101010101" pitchFamily="2" charset="-122"/>
              </a:rPr>
              <a:t>……</a:t>
            </a:r>
            <a:endParaRPr lang="en-US" altLang="zh-CN" sz="2800" b="1">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02082"/>
                                        </p:tgtEl>
                                        <p:attrNameLst>
                                          <p:attrName>style.visibility</p:attrName>
                                        </p:attrNameLst>
                                      </p:cBhvr>
                                      <p:to>
                                        <p:strVal val="visible"/>
                                      </p:to>
                                    </p:set>
                                    <p:anim calcmode="lin" valueType="num">
                                      <p:cBhvr>
                                        <p:cTn id="7" dur="500" fill="hold"/>
                                        <p:tgtEl>
                                          <p:spTgt spid="30208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02082"/>
                                        </p:tgtEl>
                                        <p:attrNameLst>
                                          <p:attrName>ppt_y</p:attrName>
                                        </p:attrNameLst>
                                      </p:cBhvr>
                                      <p:tavLst>
                                        <p:tav tm="0">
                                          <p:val>
                                            <p:strVal val="#ppt_y"/>
                                          </p:val>
                                        </p:tav>
                                        <p:tav tm="100000">
                                          <p:val>
                                            <p:strVal val="#ppt_y"/>
                                          </p:val>
                                        </p:tav>
                                      </p:tavLst>
                                    </p:anim>
                                    <p:anim calcmode="lin" valueType="num">
                                      <p:cBhvr>
                                        <p:cTn id="9" dur="500" fill="hold"/>
                                        <p:tgtEl>
                                          <p:spTgt spid="30208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0208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02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3106" name="文本框 303105"/>
          <p:cNvSpPr txBox="1"/>
          <p:nvPr/>
        </p:nvSpPr>
        <p:spPr>
          <a:xfrm>
            <a:off x="381000" y="381000"/>
            <a:ext cx="8382000" cy="6134100"/>
          </a:xfrm>
          <a:prstGeom prst="rect">
            <a:avLst/>
          </a:prstGeom>
          <a:noFill/>
          <a:ln w="9525">
            <a:noFill/>
          </a:ln>
        </p:spPr>
        <p:txBody>
          <a:bodyPr>
            <a:spAutoFit/>
          </a:bodyPr>
          <a:p>
            <a:r>
              <a:rPr lang="zh-CN" altLang="en-US" sz="3600" b="1" dirty="0">
                <a:solidFill>
                  <a:srgbClr val="FFFF00"/>
                </a:solidFill>
                <a:effectLst>
                  <a:outerShdw blurRad="38100" dist="38100" dir="2700000">
                    <a:srgbClr val="000000"/>
                  </a:outerShdw>
                </a:effectLst>
              </a:rPr>
              <a:t>二、后悔厌恶的行为表现分析</a:t>
            </a:r>
            <a:endParaRPr lang="zh-CN" altLang="en-US" sz="3600" b="1" dirty="0">
              <a:solidFill>
                <a:srgbClr val="FFFF00"/>
              </a:solidFill>
              <a:effectLst>
                <a:outerShdw blurRad="38100" dist="38100" dir="2700000">
                  <a:srgbClr val="000000"/>
                </a:outerShdw>
              </a:effectLst>
            </a:endParaRPr>
          </a:p>
          <a:p>
            <a:r>
              <a:rPr lang="zh-CN" altLang="en-US" sz="3600" b="1" dirty="0">
                <a:solidFill>
                  <a:srgbClr val="FFFF00"/>
                </a:solidFill>
                <a:effectLst>
                  <a:outerShdw blurRad="38100" dist="38100" dir="2700000">
                    <a:srgbClr val="000000"/>
                  </a:outerShdw>
                </a:effectLst>
              </a:rPr>
              <a:t>       后悔厌恶从很大程度上偏离了理性经济人以收益为最大化为目标的假定。以下介绍一些现实生活中后悔厌恶的表现。</a:t>
            </a:r>
            <a:endParaRPr lang="zh-CN" altLang="en-US" sz="3600" b="1" dirty="0">
              <a:solidFill>
                <a:srgbClr val="FFFF00"/>
              </a:solidFill>
              <a:effectLst>
                <a:outerShdw blurRad="38100" dist="38100" dir="2700000">
                  <a:srgbClr val="000000"/>
                </a:outerShdw>
              </a:effectLst>
            </a:endParaRPr>
          </a:p>
          <a:p>
            <a:r>
              <a:rPr lang="en-US" altLang="zh-CN" sz="3600" b="1">
                <a:solidFill>
                  <a:srgbClr val="FFFF00"/>
                </a:solidFill>
                <a:effectLst>
                  <a:outerShdw blurRad="38100" dist="38100" dir="2700000">
                    <a:srgbClr val="000000"/>
                  </a:outerShdw>
                </a:effectLst>
              </a:rPr>
              <a:t>1</a:t>
            </a:r>
            <a:r>
              <a:rPr lang="zh-CN" altLang="en-US" sz="3600" b="1" dirty="0">
                <a:solidFill>
                  <a:srgbClr val="FFFF00"/>
                </a:solidFill>
                <a:effectLst>
                  <a:outerShdw blurRad="38100" dist="38100" dir="2700000">
                    <a:srgbClr val="000000"/>
                  </a:outerShdw>
                </a:effectLst>
              </a:rPr>
              <a:t>、保守策略</a:t>
            </a:r>
            <a:endParaRPr lang="zh-CN" altLang="en-US" sz="3600" b="1" dirty="0">
              <a:solidFill>
                <a:srgbClr val="FFFF00"/>
              </a:solidFill>
              <a:effectLst>
                <a:outerShdw blurRad="38100" dist="38100" dir="2700000">
                  <a:srgbClr val="000000"/>
                </a:outerShdw>
              </a:effectLst>
            </a:endParaRPr>
          </a:p>
          <a:p>
            <a:r>
              <a:rPr lang="en-US" altLang="zh-CN" sz="3600" b="1">
                <a:solidFill>
                  <a:srgbClr val="FFFF00"/>
                </a:solidFill>
                <a:effectLst>
                  <a:outerShdw blurRad="38100" dist="38100" dir="2700000">
                    <a:srgbClr val="000000"/>
                  </a:outerShdw>
                </a:effectLst>
              </a:rPr>
              <a:t>2</a:t>
            </a:r>
            <a:r>
              <a:rPr lang="zh-CN" altLang="en-US" sz="3600" b="1" dirty="0">
                <a:solidFill>
                  <a:srgbClr val="FFFF00"/>
                </a:solidFill>
                <a:effectLst>
                  <a:outerShdw blurRad="38100" dist="38100" dir="2700000">
                    <a:srgbClr val="000000"/>
                  </a:outerShdw>
                </a:effectLst>
              </a:rPr>
              <a:t>、美元平均成本策略</a:t>
            </a:r>
            <a:endParaRPr lang="zh-CN" altLang="en-US" sz="3600" b="1" dirty="0">
              <a:solidFill>
                <a:srgbClr val="FFFF00"/>
              </a:solidFill>
              <a:effectLst>
                <a:outerShdw blurRad="38100" dist="38100" dir="2700000">
                  <a:srgbClr val="000000"/>
                </a:outerShdw>
              </a:effectLst>
            </a:endParaRPr>
          </a:p>
          <a:p>
            <a:r>
              <a:rPr lang="en-US" altLang="zh-CN" sz="3600" b="1">
                <a:solidFill>
                  <a:srgbClr val="FFFF00"/>
                </a:solidFill>
                <a:effectLst>
                  <a:outerShdw blurRad="38100" dist="38100" dir="2700000">
                    <a:srgbClr val="000000"/>
                  </a:outerShdw>
                </a:effectLst>
              </a:rPr>
              <a:t>3</a:t>
            </a:r>
            <a:r>
              <a:rPr lang="zh-CN" altLang="en-US" sz="3600" b="1" dirty="0">
                <a:solidFill>
                  <a:srgbClr val="FFFF00"/>
                </a:solidFill>
                <a:effectLst>
                  <a:outerShdw blurRad="38100" dist="38100" dir="2700000">
                    <a:srgbClr val="000000"/>
                  </a:outerShdw>
                </a:effectLst>
              </a:rPr>
              <a:t>、时间分散化策略</a:t>
            </a:r>
            <a:endParaRPr lang="zh-CN" altLang="en-US" sz="3600" b="1" dirty="0">
              <a:solidFill>
                <a:srgbClr val="FFFF00"/>
              </a:solidFill>
              <a:effectLst>
                <a:outerShdw blurRad="38100" dist="38100" dir="2700000">
                  <a:srgbClr val="000000"/>
                </a:outerShdw>
              </a:effectLst>
            </a:endParaRPr>
          </a:p>
          <a:p>
            <a:r>
              <a:rPr lang="en-US" altLang="zh-CN" sz="3600" b="1">
                <a:solidFill>
                  <a:srgbClr val="FFFF00"/>
                </a:solidFill>
                <a:effectLst>
                  <a:outerShdw blurRad="38100" dist="38100" dir="2700000">
                    <a:srgbClr val="000000"/>
                  </a:outerShdw>
                </a:effectLst>
              </a:rPr>
              <a:t>4</a:t>
            </a:r>
            <a:r>
              <a:rPr lang="zh-CN" altLang="en-US" sz="3600" b="1" dirty="0">
                <a:solidFill>
                  <a:srgbClr val="FFFF00"/>
                </a:solidFill>
                <a:effectLst>
                  <a:outerShdw blurRad="38100" dist="38100" dir="2700000">
                    <a:srgbClr val="000000"/>
                  </a:outerShdw>
                </a:effectLst>
              </a:rPr>
              <a:t>、转移责任策略</a:t>
            </a:r>
            <a:endParaRPr lang="zh-CN" altLang="en-US" sz="3600" b="1" dirty="0">
              <a:solidFill>
                <a:srgbClr val="FFFF00"/>
              </a:solidFill>
              <a:effectLst>
                <a:outerShdw blurRad="38100" dist="38100" dir="2700000">
                  <a:srgbClr val="000000"/>
                </a:outerShdw>
              </a:effectLst>
            </a:endParaRPr>
          </a:p>
          <a:p>
            <a:r>
              <a:rPr lang="en-US" altLang="zh-CN" sz="3600" b="1">
                <a:solidFill>
                  <a:srgbClr val="FFFF00"/>
                </a:solidFill>
                <a:effectLst>
                  <a:outerShdw blurRad="38100" dist="38100" dir="2700000">
                    <a:srgbClr val="000000"/>
                  </a:outerShdw>
                </a:effectLst>
              </a:rPr>
              <a:t>5</a:t>
            </a:r>
            <a:r>
              <a:rPr lang="zh-CN" altLang="en-US" sz="3600" b="1" dirty="0">
                <a:solidFill>
                  <a:srgbClr val="FFFF00"/>
                </a:solidFill>
                <a:effectLst>
                  <a:outerShdw blurRad="38100" dist="38100" dir="2700000">
                    <a:srgbClr val="000000"/>
                  </a:outerShdw>
                </a:effectLst>
              </a:rPr>
              <a:t>、无知策略</a:t>
            </a:r>
            <a:endParaRPr lang="zh-CN" altLang="en-US" sz="3600" b="1" dirty="0">
              <a:solidFill>
                <a:srgbClr val="FFFF00"/>
              </a:solidFill>
              <a:effectLst>
                <a:outerShdw blurRad="38100" dist="38100" dir="2700000">
                  <a:srgbClr val="000000"/>
                </a:outerShdw>
              </a:effectLst>
            </a:endParaRPr>
          </a:p>
          <a:p>
            <a:r>
              <a:rPr lang="en-US" altLang="zh-CN" sz="3600" b="1">
                <a:solidFill>
                  <a:srgbClr val="FFFF00"/>
                </a:solidFill>
                <a:effectLst>
                  <a:outerShdw blurRad="38100" dist="38100" dir="2700000">
                    <a:srgbClr val="000000"/>
                  </a:outerShdw>
                </a:effectLst>
              </a:rPr>
              <a:t>6</a:t>
            </a:r>
            <a:r>
              <a:rPr lang="zh-CN" altLang="en-US" sz="3600" b="1" dirty="0">
                <a:solidFill>
                  <a:srgbClr val="FFFF00"/>
                </a:solidFill>
                <a:effectLst>
                  <a:outerShdw blurRad="38100" dist="38100" dir="2700000">
                    <a:srgbClr val="000000"/>
                  </a:outerShdw>
                </a:effectLst>
              </a:rPr>
              <a:t>、限制选择集策略</a:t>
            </a:r>
            <a:endParaRPr lang="zh-CN" altLang="en-US" sz="36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03106"/>
                                        </p:tgtEl>
                                        <p:attrNameLst>
                                          <p:attrName>style.visibility</p:attrName>
                                        </p:attrNameLst>
                                      </p:cBhvr>
                                      <p:to>
                                        <p:strVal val="visible"/>
                                      </p:to>
                                    </p:set>
                                    <p:anim calcmode="lin" valueType="num">
                                      <p:cBhvr additive="base">
                                        <p:cTn id="7" dur="500" fill="hold"/>
                                        <p:tgtEl>
                                          <p:spTgt spid="303106"/>
                                        </p:tgtEl>
                                        <p:attrNameLst>
                                          <p:attrName>ppt_x</p:attrName>
                                        </p:attrNameLst>
                                      </p:cBhvr>
                                      <p:tavLst>
                                        <p:tav tm="0">
                                          <p:val>
                                            <p:strVal val="#ppt_x"/>
                                          </p:val>
                                        </p:tav>
                                        <p:tav tm="100000">
                                          <p:val>
                                            <p:strVal val="#ppt_x"/>
                                          </p:val>
                                        </p:tav>
                                      </p:tavLst>
                                    </p:anim>
                                    <p:anim calcmode="lin" valueType="num">
                                      <p:cBhvr additive="base">
                                        <p:cTn id="8" dur="500" fill="hold"/>
                                        <p:tgtEl>
                                          <p:spTgt spid="3031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6"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6354" name="文本框 356353"/>
          <p:cNvSpPr txBox="1"/>
          <p:nvPr/>
        </p:nvSpPr>
        <p:spPr>
          <a:xfrm>
            <a:off x="381000" y="1143000"/>
            <a:ext cx="4387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本章关键词</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 </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356355" name="文本框 356354"/>
          <p:cNvSpPr txBox="1"/>
          <p:nvPr/>
        </p:nvSpPr>
        <p:spPr>
          <a:xfrm>
            <a:off x="609600" y="2362200"/>
            <a:ext cx="7772400" cy="1311275"/>
          </a:xfrm>
          <a:prstGeom prst="rect">
            <a:avLst/>
          </a:prstGeom>
          <a:noFill/>
          <a:ln w="9525">
            <a:noFill/>
          </a:ln>
        </p:spPr>
        <p:txBody>
          <a:bodyPr>
            <a:spAutoFit/>
          </a:bodyPr>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后悔厌恶  后悔厌恶理论  </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eaLnBrk="1" hangingPunct="1"/>
            <a:r>
              <a:rPr lang="zh-CN" altLang="en-US" sz="4000" b="1" dirty="0">
                <a:solidFill>
                  <a:srgbClr val="FFFF00"/>
                </a:solidFill>
                <a:effectLst>
                  <a:outerShdw blurRad="38100" dist="38100" dir="2700000">
                    <a:srgbClr val="000000"/>
                  </a:outerShdw>
                </a:effectLst>
                <a:latin typeface="宋体" panose="02010600030101010101" pitchFamily="2" charset="-122"/>
              </a:rPr>
              <a:t>期望效用理论  隔离效应</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56354"/>
                                        </p:tgtEl>
                                        <p:attrNameLst>
                                          <p:attrName>style.visibility</p:attrName>
                                        </p:attrNameLst>
                                      </p:cBhvr>
                                      <p:to>
                                        <p:strVal val="visible"/>
                                      </p:to>
                                    </p:set>
                                    <p:animEffect transition="in" filter="slide(fromBottom)">
                                      <p:cBhvr>
                                        <p:cTn id="7" dur="500"/>
                                        <p:tgtEl>
                                          <p:spTgt spid="356354"/>
                                        </p:tgtEl>
                                      </p:cBhvr>
                                    </p:animEffect>
                                  </p:childTnLst>
                                </p:cTn>
                              </p:par>
                            </p:childTnLst>
                          </p:cTn>
                        </p:par>
                        <p:par>
                          <p:cTn id="8" fill="hold">
                            <p:stCondLst>
                              <p:cond delay="5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356355"/>
                                        </p:tgtEl>
                                        <p:attrNameLst>
                                          <p:attrName>style.visibility</p:attrName>
                                        </p:attrNameLst>
                                      </p:cBhvr>
                                      <p:to>
                                        <p:strVal val="visible"/>
                                      </p:to>
                                    </p:set>
                                    <p:anim by="(-#ppt_w*2)" calcmode="lin" valueType="num">
                                      <p:cBhvr rctx="PPT">
                                        <p:cTn id="11" dur="500" autoRev="1" fill="hold">
                                          <p:stCondLst>
                                            <p:cond delay="0"/>
                                          </p:stCondLst>
                                        </p:cTn>
                                        <p:tgtEl>
                                          <p:spTgt spid="356355"/>
                                        </p:tgtEl>
                                        <p:attrNameLst>
                                          <p:attrName>ppt_w</p:attrName>
                                        </p:attrNameLst>
                                      </p:cBhvr>
                                    </p:anim>
                                    <p:anim by="(#ppt_w*0.50)" calcmode="lin" valueType="num">
                                      <p:cBhvr>
                                        <p:cTn id="12" dur="500" decel="50000" autoRev="1" fill="hold">
                                          <p:stCondLst>
                                            <p:cond delay="0"/>
                                          </p:stCondLst>
                                        </p:cTn>
                                        <p:tgtEl>
                                          <p:spTgt spid="356355"/>
                                        </p:tgtEl>
                                        <p:attrNameLst>
                                          <p:attrName>ppt_x</p:attrName>
                                        </p:attrNameLst>
                                      </p:cBhvr>
                                    </p:anim>
                                    <p:anim from="(-#ppt_h/2)" to="(#ppt_y)" calcmode="lin" valueType="num">
                                      <p:cBhvr>
                                        <p:cTn id="13" dur="1000" fill="hold">
                                          <p:stCondLst>
                                            <p:cond delay="0"/>
                                          </p:stCondLst>
                                        </p:cTn>
                                        <p:tgtEl>
                                          <p:spTgt spid="356355"/>
                                        </p:tgtEl>
                                        <p:attrNameLst>
                                          <p:attrName>ppt_y</p:attrName>
                                        </p:attrNameLst>
                                      </p:cBhvr>
                                    </p:anim>
                                    <p:animRot by="21600000">
                                      <p:cBhvr>
                                        <p:cTn id="14" dur="1000" fill="hold">
                                          <p:stCondLst>
                                            <p:cond delay="0"/>
                                          </p:stCondLst>
                                        </p:cTn>
                                        <p:tgtEl>
                                          <p:spTgt spid="35635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4" grpId="0"/>
      <p:bldP spid="35635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7378" name="文本框 357377"/>
          <p:cNvSpPr txBox="1"/>
          <p:nvPr/>
        </p:nvSpPr>
        <p:spPr>
          <a:xfrm>
            <a:off x="0" y="152400"/>
            <a:ext cx="4260850"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思考与探索</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357379" name="文本框 357378"/>
          <p:cNvSpPr txBox="1"/>
          <p:nvPr/>
        </p:nvSpPr>
        <p:spPr>
          <a:xfrm>
            <a:off x="304800" y="990600"/>
            <a:ext cx="8474075" cy="5578475"/>
          </a:xfrm>
          <a:prstGeom prst="rect">
            <a:avLst/>
          </a:prstGeom>
          <a:noFill/>
          <a:ln w="9525">
            <a:noFill/>
          </a:ln>
        </p:spPr>
        <p:txBody>
          <a:bodyPr>
            <a:spAutoFit/>
          </a:bodyPr>
          <a:p>
            <a:pPr marL="342900" indent="-342900"/>
            <a:r>
              <a:rPr lang="en-US" altLang="zh-CN" sz="4000" b="1">
                <a:solidFill>
                  <a:srgbClr val="FFFF00"/>
                </a:solidFill>
                <a:effectLst>
                  <a:outerShdw blurRad="38100" dist="38100" dir="2700000">
                    <a:srgbClr val="000000"/>
                  </a:outerShdw>
                </a:effectLst>
                <a:latin typeface="宋体" panose="02010600030101010101" pitchFamily="2" charset="-122"/>
              </a:rPr>
              <a:t>1</a:t>
            </a:r>
            <a:r>
              <a:rPr lang="zh-CN" altLang="en-US" sz="4000" b="1" dirty="0">
                <a:solidFill>
                  <a:srgbClr val="FFFF00"/>
                </a:solidFill>
                <a:effectLst>
                  <a:outerShdw blurRad="38100" dist="38100" dir="2700000">
                    <a:srgbClr val="000000"/>
                  </a:outerShdw>
                </a:effectLst>
                <a:latin typeface="宋体" panose="02010600030101010101" pitchFamily="2" charset="-122"/>
              </a:rPr>
              <a:t>、后悔厌恶理论的核心内容是什么？</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4000" b="1">
                <a:solidFill>
                  <a:srgbClr val="FFFF00"/>
                </a:solidFill>
                <a:effectLst>
                  <a:outerShdw blurRad="38100" dist="38100" dir="2700000">
                    <a:srgbClr val="000000"/>
                  </a:outerShdw>
                </a:effectLst>
                <a:latin typeface="宋体" panose="02010600030101010101" pitchFamily="2" charset="-122"/>
              </a:rPr>
              <a:t>2</a:t>
            </a:r>
            <a:r>
              <a:rPr lang="zh-CN" altLang="en-US" sz="4000" b="1" dirty="0">
                <a:solidFill>
                  <a:srgbClr val="FFFF00"/>
                </a:solidFill>
                <a:effectLst>
                  <a:outerShdw blurRad="38100" dist="38100" dir="2700000">
                    <a:srgbClr val="000000"/>
                  </a:outerShdw>
                </a:effectLst>
                <a:latin typeface="宋体" panose="02010600030101010101" pitchFamily="2" charset="-122"/>
              </a:rPr>
              <a:t>、影响人们产生后悔情绪的因素有哪些？</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4000" b="1">
                <a:solidFill>
                  <a:srgbClr val="FFFF00"/>
                </a:solidFill>
                <a:effectLst>
                  <a:outerShdw blurRad="38100" dist="38100" dir="2700000">
                    <a:srgbClr val="000000"/>
                  </a:outerShdw>
                </a:effectLst>
                <a:latin typeface="宋体" panose="02010600030101010101" pitchFamily="2" charset="-122"/>
              </a:rPr>
              <a:t>3</a:t>
            </a:r>
            <a:r>
              <a:rPr lang="zh-CN" altLang="en-US" sz="4000" b="1" dirty="0">
                <a:solidFill>
                  <a:srgbClr val="FFFF00"/>
                </a:solidFill>
                <a:effectLst>
                  <a:outerShdw blurRad="38100" dist="38100" dir="2700000">
                    <a:srgbClr val="000000"/>
                  </a:outerShdw>
                </a:effectLst>
                <a:latin typeface="宋体" panose="02010600030101010101" pitchFamily="2" charset="-122"/>
              </a:rPr>
              <a:t>、简析后悔理论与传统的期望效用理论的异同点。</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4000" b="1">
                <a:solidFill>
                  <a:srgbClr val="FFFF00"/>
                </a:solidFill>
                <a:effectLst>
                  <a:outerShdw blurRad="38100" dist="38100" dir="2700000">
                    <a:srgbClr val="000000"/>
                  </a:outerShdw>
                </a:effectLst>
                <a:latin typeface="宋体" panose="02010600030101010101" pitchFamily="2" charset="-122"/>
              </a:rPr>
              <a:t>4</a:t>
            </a:r>
            <a:r>
              <a:rPr lang="zh-CN" altLang="en-US" sz="4000" b="1" dirty="0">
                <a:solidFill>
                  <a:srgbClr val="FFFF00"/>
                </a:solidFill>
                <a:effectLst>
                  <a:outerShdw blurRad="38100" dist="38100" dir="2700000">
                    <a:srgbClr val="000000"/>
                  </a:outerShdw>
                </a:effectLst>
                <a:latin typeface="宋体" panose="02010600030101010101" pitchFamily="2" charset="-122"/>
              </a:rPr>
              <a:t>、简析后悔心理的的时间模式。</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4000" b="1">
                <a:solidFill>
                  <a:srgbClr val="FFFF00"/>
                </a:solidFill>
                <a:effectLst>
                  <a:outerShdw blurRad="38100" dist="38100" dir="2700000">
                    <a:srgbClr val="000000"/>
                  </a:outerShdw>
                </a:effectLst>
                <a:latin typeface="宋体" panose="02010600030101010101" pitchFamily="2" charset="-122"/>
              </a:rPr>
              <a:t>5</a:t>
            </a:r>
            <a:r>
              <a:rPr lang="zh-CN" altLang="en-US" sz="4000" b="1" dirty="0">
                <a:solidFill>
                  <a:srgbClr val="FFFF00"/>
                </a:solidFill>
                <a:effectLst>
                  <a:outerShdw blurRad="38100" dist="38100" dir="2700000">
                    <a:srgbClr val="000000"/>
                  </a:outerShdw>
                </a:effectLst>
                <a:latin typeface="宋体" panose="02010600030101010101" pitchFamily="2" charset="-122"/>
              </a:rPr>
              <a:t>、后悔厌恶有哪些行为表现？</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a:p>
            <a:pPr marL="342900" indent="-342900"/>
            <a:r>
              <a:rPr lang="en-US" altLang="zh-CN" sz="4000" b="1">
                <a:solidFill>
                  <a:srgbClr val="FFFF00"/>
                </a:solidFill>
                <a:effectLst>
                  <a:outerShdw blurRad="38100" dist="38100" dir="2700000">
                    <a:srgbClr val="000000"/>
                  </a:outerShdw>
                </a:effectLst>
                <a:latin typeface="宋体" panose="02010600030101010101" pitchFamily="2" charset="-122"/>
              </a:rPr>
              <a:t>6</a:t>
            </a:r>
            <a:r>
              <a:rPr lang="zh-CN" altLang="en-US" sz="4000" b="1" dirty="0">
                <a:solidFill>
                  <a:srgbClr val="FFFF00"/>
                </a:solidFill>
                <a:effectLst>
                  <a:outerShdw blurRad="38100" dist="38100" dir="2700000">
                    <a:srgbClr val="000000"/>
                  </a:outerShdw>
                </a:effectLst>
                <a:latin typeface="宋体" panose="02010600030101010101" pitchFamily="2" charset="-122"/>
              </a:rPr>
              <a:t>、试述隔离效应的基本内涵？</a:t>
            </a:r>
            <a:endParaRPr lang="zh-CN" altLang="en-US" sz="4000" b="1" dirty="0">
              <a:solidFill>
                <a:srgbClr val="FFFF00"/>
              </a:solidFill>
              <a:effectLst>
                <a:outerShdw blurRad="38100" dist="38100" dir="2700000">
                  <a:srgbClr val="000000"/>
                </a:outerShdw>
              </a:effectLst>
              <a:latin typeface="宋体" panose="02010600030101010101" pitchFamily="2" charset="-122"/>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57378"/>
                                        </p:tgtEl>
                                        <p:attrNameLst>
                                          <p:attrName>style.visibility</p:attrName>
                                        </p:attrNameLst>
                                      </p:cBhvr>
                                      <p:to>
                                        <p:strVal val="visible"/>
                                      </p:to>
                                    </p:set>
                                    <p:animEffect transition="in" filter="slide(fromBottom)">
                                      <p:cBhvr>
                                        <p:cTn id="7" dur="500"/>
                                        <p:tgtEl>
                                          <p:spTgt spid="357378"/>
                                        </p:tgtEl>
                                      </p:cBhvr>
                                    </p:animEffect>
                                  </p:childTnLst>
                                </p:cTn>
                              </p:par>
                            </p:childTnLst>
                          </p:cTn>
                        </p:par>
                        <p:par>
                          <p:cTn id="8" fill="hold">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357379"/>
                                        </p:tgtEl>
                                        <p:attrNameLst>
                                          <p:attrName>style.visibility</p:attrName>
                                        </p:attrNameLst>
                                      </p:cBhvr>
                                      <p:to>
                                        <p:strVal val="visible"/>
                                      </p:to>
                                    </p:set>
                                    <p:anim calcmode="discrete" valueType="clr">
                                      <p:cBhvr override="childStyle">
                                        <p:cTn id="11" dur="80"/>
                                        <p:tgtEl>
                                          <p:spTgt spid="357379"/>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57379"/>
                                        </p:tgtEl>
                                        <p:attrNameLst>
                                          <p:attrName>fillcolor</p:attrName>
                                        </p:attrNameLst>
                                      </p:cBhvr>
                                      <p:tavLst>
                                        <p:tav tm="0">
                                          <p:val>
                                            <p:clrVal>
                                              <a:schemeClr val="accent2"/>
                                            </p:clrVal>
                                          </p:val>
                                        </p:tav>
                                        <p:tav tm="50000">
                                          <p:val>
                                            <p:clrVal>
                                              <a:schemeClr val="hlink"/>
                                            </p:clrVal>
                                          </p:val>
                                        </p:tav>
                                      </p:tavLst>
                                    </p:anim>
                                    <p:set>
                                      <p:cBhvr>
                                        <p:cTn id="13" dur="80"/>
                                        <p:tgtEl>
                                          <p:spTgt spid="35737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78" grpId="0"/>
      <p:bldP spid="357379"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9426" name="文本框 359425"/>
          <p:cNvSpPr txBox="1"/>
          <p:nvPr/>
        </p:nvSpPr>
        <p:spPr>
          <a:xfrm>
            <a:off x="1116013" y="549275"/>
            <a:ext cx="184150" cy="366713"/>
          </a:xfrm>
          <a:prstGeom prst="rect">
            <a:avLst/>
          </a:prstGeom>
          <a:noFill/>
          <a:ln w="9525">
            <a:noFill/>
          </a:ln>
        </p:spPr>
        <p:txBody>
          <a:bodyPr wrap="none" anchor="t" anchorCtr="0">
            <a:spAutoFit/>
          </a:bodyPr>
          <a:p>
            <a:pPr eaLnBrk="1" hangingPunct="1"/>
            <a:endParaRPr dirty="0">
              <a:latin typeface="Garamond" panose="02020404030301010803" pitchFamily="18" charset="0"/>
            </a:endParaRPr>
          </a:p>
        </p:txBody>
      </p:sp>
      <p:sp>
        <p:nvSpPr>
          <p:cNvPr id="359427" name="文本框 359426"/>
          <p:cNvSpPr txBox="1"/>
          <p:nvPr/>
        </p:nvSpPr>
        <p:spPr>
          <a:xfrm>
            <a:off x="990600" y="381000"/>
            <a:ext cx="7189788" cy="762000"/>
          </a:xfrm>
          <a:prstGeom prst="rect">
            <a:avLst/>
          </a:prstGeom>
          <a:noFill/>
          <a:ln w="9525">
            <a:noFill/>
          </a:ln>
        </p:spPr>
        <p:txBody>
          <a:bodyPr wrap="none" anchor="t" anchorCtr="0">
            <a:spAutoFit/>
          </a:bodyPr>
          <a:p>
            <a:pPr eaLnBrk="1" hangingPunct="1"/>
            <a:r>
              <a:rPr lang="zh-CN" altLang="en-US" sz="4400" b="1" dirty="0">
                <a:solidFill>
                  <a:srgbClr val="FFFF00"/>
                </a:solidFill>
                <a:effectLst>
                  <a:outerShdw blurRad="38100" dist="38100" dir="2700000">
                    <a:srgbClr val="000000"/>
                  </a:outerShdw>
                </a:effectLst>
                <a:latin typeface="宋体" panose="02010600030101010101" pitchFamily="2" charset="-122"/>
              </a:rPr>
              <a:t>第八章 框定偏差和投资行为</a:t>
            </a:r>
            <a:endParaRPr lang="zh-CN" altLang="en-US" sz="4400" b="1" dirty="0">
              <a:solidFill>
                <a:srgbClr val="FFFF00"/>
              </a:solidFill>
              <a:effectLst>
                <a:outerShdw blurRad="38100" dist="38100" dir="2700000">
                  <a:srgbClr val="000000"/>
                </a:outerShdw>
              </a:effectLst>
              <a:latin typeface="宋体" panose="02010600030101010101" pitchFamily="2" charset="-122"/>
            </a:endParaRPr>
          </a:p>
        </p:txBody>
      </p:sp>
      <p:sp>
        <p:nvSpPr>
          <p:cNvPr id="359428" name="文本框 359427"/>
          <p:cNvSpPr txBox="1"/>
          <p:nvPr/>
        </p:nvSpPr>
        <p:spPr>
          <a:xfrm>
            <a:off x="250825" y="1341438"/>
            <a:ext cx="3751263" cy="701675"/>
          </a:xfrm>
          <a:prstGeom prst="rect">
            <a:avLst/>
          </a:prstGeom>
          <a:noFill/>
          <a:ln w="9525">
            <a:noFill/>
          </a:ln>
        </p:spPr>
        <p:txBody>
          <a:bodyPr wrap="none" anchor="t" anchorCtr="0">
            <a:spAutoFit/>
          </a:bodyPr>
          <a:p>
            <a:pPr eaLnBrk="1" hangingPunct="1"/>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rPr>
              <a:t>学习要点</a:t>
            </a:r>
            <a:r>
              <a:rPr lang="zh-CN" altLang="en-US" sz="4000" b="1">
                <a:solidFill>
                  <a:srgbClr val="FF0000"/>
                </a:solidFill>
                <a:effectLst>
                  <a:outerShdw blurRad="38100" dist="38100" dir="2700000">
                    <a:srgbClr val="000000"/>
                  </a:outerShdw>
                </a:effectLst>
                <a:latin typeface="Garamond" panose="02020404030301010803" pitchFamily="18" charset="0"/>
              </a:rPr>
              <a:t>】</a:t>
            </a:r>
            <a:r>
              <a:rPr lang="zh-CN" altLang="en-US" sz="4000" b="1" dirty="0">
                <a:solidFill>
                  <a:srgbClr val="FF0000"/>
                </a:solidFill>
                <a:effectLst>
                  <a:outerShdw blurRad="38100" dist="38100" dir="2700000">
                    <a:srgbClr val="000000"/>
                  </a:outerShdw>
                </a:effectLst>
                <a:latin typeface="Garamond" panose="02020404030301010803" pitchFamily="18" charset="0"/>
              </a:rPr>
              <a:t>：</a:t>
            </a:r>
            <a:endParaRPr lang="zh-CN" altLang="en-US" sz="4000" b="1" dirty="0">
              <a:solidFill>
                <a:srgbClr val="FF0000"/>
              </a:solidFill>
              <a:effectLst>
                <a:outerShdw blurRad="38100" dist="38100" dir="2700000">
                  <a:srgbClr val="000000"/>
                </a:outerShdw>
              </a:effectLst>
              <a:latin typeface="Garamond" panose="02020404030301010803" pitchFamily="18" charset="0"/>
            </a:endParaRPr>
          </a:p>
        </p:txBody>
      </p:sp>
      <p:sp>
        <p:nvSpPr>
          <p:cNvPr id="359429" name="文本框 359428"/>
          <p:cNvSpPr txBox="1"/>
          <p:nvPr/>
        </p:nvSpPr>
        <p:spPr>
          <a:xfrm>
            <a:off x="457200" y="2279650"/>
            <a:ext cx="8229600" cy="3937000"/>
          </a:xfrm>
          <a:prstGeom prst="rect">
            <a:avLst/>
          </a:prstGeom>
          <a:noFill/>
          <a:ln w="9525">
            <a:noFill/>
          </a:ln>
        </p:spPr>
        <p:txBody>
          <a:bodyPr>
            <a:spAutoFit/>
          </a:bodyPr>
          <a:p>
            <a:pPr marL="342900" indent="-342900"/>
            <a:r>
              <a:rPr lang="en-US" altLang="zh-CN" sz="3600" b="1" dirty="0">
                <a:solidFill>
                  <a:srgbClr val="FFFF00"/>
                </a:solidFill>
                <a:effectLst>
                  <a:outerShdw blurRad="38100" dist="38100" dir="2700000">
                    <a:srgbClr val="000000"/>
                  </a:outerShdw>
                </a:effectLst>
                <a:latin typeface="宋体" panose="02010600030101010101" pitchFamily="2" charset="-122"/>
              </a:rPr>
              <a:t>◆</a:t>
            </a:r>
            <a:r>
              <a:rPr lang="zh-CN" altLang="en-US" sz="3600" b="1" dirty="0">
                <a:solidFill>
                  <a:srgbClr val="FFFF00"/>
                </a:solidFill>
                <a:effectLst>
                  <a:outerShdw blurRad="38100" dist="38100" dir="2700000">
                    <a:srgbClr val="000000"/>
                  </a:outerShdw>
                </a:effectLst>
              </a:rPr>
              <a:t>掌握框定偏差的基本内涵。</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掌握框定偏差的影响因素。</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了解框定偏差如何分类的。</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了解框定偏差的行为表现。</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了解首因效应与近因效应的区别与联系。</a:t>
            </a:r>
            <a:endParaRPr lang="zh-CN" altLang="en-US" sz="3600" b="1" dirty="0">
              <a:solidFill>
                <a:srgbClr val="FFFF00"/>
              </a:solidFill>
              <a:effectLst>
                <a:outerShdw blurRad="38100" dist="38100" dir="2700000">
                  <a:srgbClr val="000000"/>
                </a:outerShdw>
              </a:effectLst>
            </a:endParaRPr>
          </a:p>
          <a:p>
            <a:pPr marL="342900" indent="-342900"/>
            <a:r>
              <a:rPr lang="en-US" altLang="zh-CN" sz="3600" b="1" dirty="0">
                <a:solidFill>
                  <a:srgbClr val="FFFF00"/>
                </a:solidFill>
                <a:effectLst>
                  <a:outerShdw blurRad="38100" dist="38100" dir="2700000">
                    <a:srgbClr val="000000"/>
                  </a:outerShdw>
                </a:effectLst>
              </a:rPr>
              <a:t>◆</a:t>
            </a:r>
            <a:r>
              <a:rPr lang="zh-CN" altLang="en-US" sz="3600" b="1" dirty="0">
                <a:solidFill>
                  <a:srgbClr val="FFFF00"/>
                </a:solidFill>
                <a:effectLst>
                  <a:outerShdw blurRad="38100" dist="38100" dir="2700000">
                    <a:srgbClr val="000000"/>
                  </a:outerShdw>
                </a:effectLst>
              </a:rPr>
              <a:t>了解货币幻觉如何影响人们的决策。</a:t>
            </a:r>
            <a:endParaRPr lang="zh-CN" altLang="en-US" sz="3600" b="1" dirty="0">
              <a:solidFill>
                <a:srgbClr val="FFFF00"/>
              </a:solidFill>
              <a:effectLst>
                <a:outerShdw blurRad="38100" dist="38100" dir="2700000">
                  <a:srgbClr val="000000"/>
                </a:out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59427">
                                            <p:txEl>
                                              <p:charRg st="0" end="14"/>
                                            </p:txEl>
                                          </p:spTgt>
                                        </p:tgtEl>
                                        <p:attrNameLst>
                                          <p:attrName>style.visibility</p:attrName>
                                        </p:attrNameLst>
                                      </p:cBhvr>
                                      <p:to>
                                        <p:strVal val="visible"/>
                                      </p:to>
                                    </p:set>
                                    <p:anim calcmode="lin" valueType="num">
                                      <p:cBhvr additive="base">
                                        <p:cTn id="7" dur="500" fill="hold"/>
                                        <p:tgtEl>
                                          <p:spTgt spid="359427">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9427">
                                            <p:txEl>
                                              <p:charRg st="0" end="14"/>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59428"/>
                                        </p:tgtEl>
                                        <p:attrNameLst>
                                          <p:attrName>style.visibility</p:attrName>
                                        </p:attrNameLst>
                                      </p:cBhvr>
                                      <p:to>
                                        <p:strVal val="visible"/>
                                      </p:to>
                                    </p:set>
                                    <p:animEffect transition="in" filter="diamond(in)">
                                      <p:cBhvr>
                                        <p:cTn id="12" dur="2000"/>
                                        <p:tgtEl>
                                          <p:spTgt spid="359428"/>
                                        </p:tgtEl>
                                      </p:cBhvr>
                                    </p:animEffect>
                                  </p:childTnLst>
                                </p:cTn>
                              </p:par>
                            </p:childTnLst>
                          </p:cTn>
                        </p:par>
                        <p:par>
                          <p:cTn id="13" fill="hold">
                            <p:stCondLst>
                              <p:cond delay="2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359429"/>
                                        </p:tgtEl>
                                        <p:attrNameLst>
                                          <p:attrName>style.visibility</p:attrName>
                                        </p:attrNameLst>
                                      </p:cBhvr>
                                      <p:to>
                                        <p:strVal val="visible"/>
                                      </p:to>
                                    </p:set>
                                    <p:anim calcmode="lin" valueType="num">
                                      <p:cBhvr>
                                        <p:cTn id="16" dur="500" fill="hold"/>
                                        <p:tgtEl>
                                          <p:spTgt spid="359429"/>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59429"/>
                                        </p:tgtEl>
                                        <p:attrNameLst>
                                          <p:attrName>ppt_y</p:attrName>
                                        </p:attrNameLst>
                                      </p:cBhvr>
                                      <p:tavLst>
                                        <p:tav tm="0">
                                          <p:val>
                                            <p:strVal val="#ppt_y"/>
                                          </p:val>
                                        </p:tav>
                                        <p:tav tm="100000">
                                          <p:val>
                                            <p:strVal val="#ppt_y"/>
                                          </p:val>
                                        </p:tav>
                                      </p:tavLst>
                                    </p:anim>
                                    <p:anim calcmode="lin" valueType="num">
                                      <p:cBhvr>
                                        <p:cTn id="18" dur="500" fill="hold"/>
                                        <p:tgtEl>
                                          <p:spTgt spid="359429"/>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59429"/>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59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8" grpId="0"/>
      <p:bldP spid="359429" grpId="0"/>
    </p:bldLst>
  </p:timing>
</p:sld>
</file>

<file path=ppt/theme/theme1.xml><?xml version="1.0" encoding="utf-8"?>
<a:theme xmlns:a="http://schemas.openxmlformats.org/drawingml/2006/main" name="天坛月色">
  <a:themeElements>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clrMap bg1="lt1" tx1="dk1" bg2="lt2" tx2="dk2" accent1="accent1" accent2="accent2" accent3="accent3" accent4="accent4" accent5="accent5" accent6="accent6" hlink="hlink" folHlink="folHlink"/>
    </a:extraClrScheme>
    <a:extraClrScheme>
      <a:clrScheme name="">
        <a:dk1>
          <a:srgbClr val="FFFFFF"/>
        </a:dk1>
        <a:lt1>
          <a:srgbClr val="006699"/>
        </a:lt1>
        <a:dk2>
          <a:srgbClr val="FFFFFF"/>
        </a:dk2>
        <a:lt2>
          <a:srgbClr val="C0C0C0"/>
        </a:lt2>
        <a:accent1>
          <a:srgbClr val="93B090"/>
        </a:accent1>
        <a:accent2>
          <a:srgbClr val="CCECFF"/>
        </a:accent2>
        <a:accent3>
          <a:srgbClr val="AAB9CA"/>
        </a:accent3>
        <a:accent4>
          <a:srgbClr val="DCDCDC"/>
        </a:accent4>
        <a:accent5>
          <a:srgbClr val="C8D4C7"/>
        </a:accent5>
        <a:accent6>
          <a:srgbClr val="B7D3E5"/>
        </a:accent6>
        <a:hlink>
          <a:srgbClr val="FFFF66"/>
        </a:hlink>
        <a:folHlink>
          <a:srgbClr val="66FFFF"/>
        </a:folHlink>
      </a:clrScheme>
      <a:clrMap bg1="lt1" tx1="dk1" bg2="lt2" tx2="dk2" accent1="accent1" accent2="accent2" accent3="accent3" accent4="accent4" accent5="accent5" accent6="accent6" hlink="hlink" folHlink="folHlink"/>
    </a:extraClrScheme>
    <a:extraClrScheme>
      <a:clrScheme name="">
        <a:dk1>
          <a:srgbClr val="FFFFFF"/>
        </a:dk1>
        <a:lt1>
          <a:srgbClr val="7B7BA7"/>
        </a:lt1>
        <a:dk2>
          <a:srgbClr val="FFFF66"/>
        </a:dk2>
        <a:lt2>
          <a:srgbClr val="DDDDDD"/>
        </a:lt2>
        <a:accent1>
          <a:srgbClr val="78AE90"/>
        </a:accent1>
        <a:accent2>
          <a:srgbClr val="B8B8D0"/>
        </a:accent2>
        <a:accent3>
          <a:srgbClr val="BFBFD0"/>
        </a:accent3>
        <a:accent4>
          <a:srgbClr val="DCDCDC"/>
        </a:accent4>
        <a:accent5>
          <a:srgbClr val="BED3C7"/>
        </a:accent5>
        <a:accent6>
          <a:srgbClr val="A5A5BA"/>
        </a:accent6>
        <a:hlink>
          <a:srgbClr val="66FFCC"/>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00"/>
        </a:dk1>
        <a:lt1>
          <a:srgbClr val="6600CC"/>
        </a:lt1>
        <a:dk2>
          <a:srgbClr val="FFFFFF"/>
        </a:dk2>
        <a:lt2>
          <a:srgbClr val="DDDDDD"/>
        </a:lt2>
        <a:accent1>
          <a:srgbClr val="7296B6"/>
        </a:accent1>
        <a:accent2>
          <a:srgbClr val="FF6600"/>
        </a:accent2>
        <a:accent3>
          <a:srgbClr val="B9AAE2"/>
        </a:accent3>
        <a:accent4>
          <a:srgbClr val="DCDC00"/>
        </a:accent4>
        <a:accent5>
          <a:srgbClr val="BCC9D7"/>
        </a:accent5>
        <a:accent6>
          <a:srgbClr val="E55B00"/>
        </a:accent6>
        <a:hlink>
          <a:srgbClr val="99FFCC"/>
        </a:hlink>
        <a:folHlink>
          <a:srgbClr val="FFFFFF"/>
        </a:folHlink>
      </a:clrScheme>
      <a:clrMap bg1="lt1" tx1="dk1" bg2="lt2" tx2="dk2" accent1="accent1" accent2="accent2" accent3="accent3" accent4="accent4" accent5="accent5" accent6="accent6" hlink="hlink" folHlink="folHlink"/>
    </a:extraClrScheme>
    <a:extraClrScheme>
      <a:clrScheme name="">
        <a:dk1>
          <a:srgbClr val="FFFFFF"/>
        </a:dk1>
        <a:lt1>
          <a:srgbClr val="0099CC"/>
        </a:lt1>
        <a:dk2>
          <a:srgbClr val="CCECFF"/>
        </a:dk2>
        <a:lt2>
          <a:srgbClr val="DDDDDD"/>
        </a:lt2>
        <a:accent1>
          <a:srgbClr val="DD8A79"/>
        </a:accent1>
        <a:accent2>
          <a:srgbClr val="339966"/>
        </a:accent2>
        <a:accent3>
          <a:srgbClr val="AACAE2"/>
        </a:accent3>
        <a:accent4>
          <a:srgbClr val="DCDCDC"/>
        </a:accent4>
        <a:accent5>
          <a:srgbClr val="EBC4BE"/>
        </a:accent5>
        <a:accent6>
          <a:srgbClr val="2D895B"/>
        </a:accent6>
        <a:hlink>
          <a:srgbClr val="FFFF66"/>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FF"/>
        </a:dk1>
        <a:lt1>
          <a:srgbClr val="536DAD"/>
        </a:lt1>
        <a:dk2>
          <a:srgbClr val="66FF66"/>
        </a:dk2>
        <a:lt2>
          <a:srgbClr val="C0C0C0"/>
        </a:lt2>
        <a:accent1>
          <a:srgbClr val="C48AB6"/>
        </a:accent1>
        <a:accent2>
          <a:srgbClr val="FFCCFF"/>
        </a:accent2>
        <a:accent3>
          <a:srgbClr val="B4BBD3"/>
        </a:accent3>
        <a:accent4>
          <a:srgbClr val="DCDCDC"/>
        </a:accent4>
        <a:accent5>
          <a:srgbClr val="DEC4D7"/>
        </a:accent5>
        <a:accent6>
          <a:srgbClr val="E5B7E5"/>
        </a:accent6>
        <a:hlink>
          <a:srgbClr val="00FFFF"/>
        </a:hlink>
        <a:folHlink>
          <a:srgbClr val="FFFF66"/>
        </a:folHlink>
      </a:clrScheme>
      <a:clrMap bg1="lt1" tx1="dk1" bg2="lt2" tx2="dk2" accent1="accent1" accent2="accent2" accent3="accent3" accent4="accent4" accent5="accent5" accent6="accent6" hlink="hlink" folHlink="folHlink"/>
    </a:extraClrScheme>
    <a:extraClrScheme>
      <a:clrScheme name="">
        <a:dk1>
          <a:srgbClr val="FFFF00"/>
        </a:dk1>
        <a:lt1>
          <a:srgbClr val="996633"/>
        </a:lt1>
        <a:dk2>
          <a:srgbClr val="66FFFF"/>
        </a:dk2>
        <a:lt2>
          <a:srgbClr val="C0C0C0"/>
        </a:lt2>
        <a:accent1>
          <a:srgbClr val="CD7C73"/>
        </a:accent1>
        <a:accent2>
          <a:srgbClr val="B6B6CE"/>
        </a:accent2>
        <a:accent3>
          <a:srgbClr val="CAB9AD"/>
        </a:accent3>
        <a:accent4>
          <a:srgbClr val="DCDC00"/>
        </a:accent4>
        <a:accent5>
          <a:srgbClr val="E2BFBD"/>
        </a:accent5>
        <a:accent6>
          <a:srgbClr val="A3A3B8"/>
        </a:accent6>
        <a:hlink>
          <a:srgbClr val="000000"/>
        </a:hlink>
        <a:folHlink>
          <a:srgbClr val="CCECFF"/>
        </a:folHlink>
      </a:clrScheme>
      <a:clrMap bg1="lt1" tx1="dk1" bg2="lt2" tx2="dk2" accent1="accent1" accent2="accent2" accent3="accent3" accent4="accent4" accent5="accent5" accent6="accent6" hlink="hlink" folHlink="folHlink"/>
    </a:extraClrScheme>
    <a:extraClrScheme>
      <a:clrScheme name="">
        <a:dk1>
          <a:srgbClr val="FFFF66"/>
        </a:dk1>
        <a:lt1>
          <a:srgbClr val="008080"/>
        </a:lt1>
        <a:dk2>
          <a:srgbClr val="FFFF00"/>
        </a:dk2>
        <a:lt2>
          <a:srgbClr val="C0C0C0"/>
        </a:lt2>
        <a:accent1>
          <a:srgbClr val="859CC9"/>
        </a:accent1>
        <a:accent2>
          <a:srgbClr val="FFCCFF"/>
        </a:accent2>
        <a:accent3>
          <a:srgbClr val="AAC1C1"/>
        </a:accent3>
        <a:accent4>
          <a:srgbClr val="DCDC57"/>
        </a:accent4>
        <a:accent5>
          <a:srgbClr val="C3CBE0"/>
        </a:accent5>
        <a:accent6>
          <a:srgbClr val="E5B7E5"/>
        </a:accent6>
        <a:hlink>
          <a:srgbClr val="99FFCC"/>
        </a:hlink>
        <a:folHlink>
          <a:srgbClr val="CCE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37479</Words>
  <Application>WPS 演示</Application>
  <PresentationFormat>在屏幕上显示</PresentationFormat>
  <Paragraphs>1103</Paragraphs>
  <Slides>172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172</vt:i4>
      </vt:variant>
    </vt:vector>
  </HeadingPairs>
  <TitlesOfParts>
    <vt:vector size="182" baseType="lpstr">
      <vt:lpstr>Arial</vt:lpstr>
      <vt:lpstr>宋体</vt:lpstr>
      <vt:lpstr>Wingdings</vt:lpstr>
      <vt:lpstr>Wingdings 2</vt:lpstr>
      <vt:lpstr>Garamond</vt:lpstr>
      <vt:lpstr>Verdana</vt:lpstr>
      <vt:lpstr>微软雅黑</vt:lpstr>
      <vt:lpstr>Arial Unicode MS</vt:lpstr>
      <vt:lpstr>Calibri</vt:lpstr>
      <vt:lpstr>天坛月色</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mp</cp:lastModifiedBy>
  <cp:revision>322</cp:revision>
  <dcterms:created xsi:type="dcterms:W3CDTF">2022-02-18T07:30:28Z</dcterms:created>
  <dcterms:modified xsi:type="dcterms:W3CDTF">2022-02-18T07:31:13Z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F111907732784C598165AF0E1D46EF1F</vt:lpwstr>
  </property>
  <property fmtid="{D5CDD505-2E9C-101B-9397-08002B2CF9AE}" pid="4" name="KSOProductBuildVer">
    <vt:lpwstr>2052-11.1.0.11294</vt:lpwstr>
  </property>
</Properties>
</file>