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7" r:id="rId22"/>
    <p:sldId id="276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5D8"/>
    <a:srgbClr val="FF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49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FCC82-86D9-4E36-8ADB-62F1D5A56531}" type="datetimeFigureOut">
              <a:rPr lang="zh-CN" altLang="en-US" smtClean="0"/>
              <a:t>2019/12/20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1B503-7240-40C0-907B-52A8D76528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67386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FCC82-86D9-4E36-8ADB-62F1D5A56531}" type="datetimeFigureOut">
              <a:rPr lang="zh-CN" altLang="en-US" smtClean="0"/>
              <a:t>2019/12/20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1B503-7240-40C0-907B-52A8D76528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503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FCC82-86D9-4E36-8ADB-62F1D5A56531}" type="datetimeFigureOut">
              <a:rPr lang="zh-CN" altLang="en-US" smtClean="0"/>
              <a:t>2019/12/20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1B503-7240-40C0-907B-52A8D76528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82112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FCC82-86D9-4E36-8ADB-62F1D5A56531}" type="datetimeFigureOut">
              <a:rPr lang="zh-CN" altLang="en-US" smtClean="0"/>
              <a:t>2019/12/20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1B503-7240-40C0-907B-52A8D76528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33269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FCC82-86D9-4E36-8ADB-62F1D5A56531}" type="datetimeFigureOut">
              <a:rPr lang="zh-CN" altLang="en-US" smtClean="0"/>
              <a:t>2019/12/20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1B503-7240-40C0-907B-52A8D76528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4312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FCC82-86D9-4E36-8ADB-62F1D5A56531}" type="datetimeFigureOut">
              <a:rPr lang="zh-CN" altLang="en-US" smtClean="0"/>
              <a:t>2019/12/20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1B503-7240-40C0-907B-52A8D76528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49435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FCC82-86D9-4E36-8ADB-62F1D5A56531}" type="datetimeFigureOut">
              <a:rPr lang="zh-CN" altLang="en-US" smtClean="0"/>
              <a:t>2019/12/20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1B503-7240-40C0-907B-52A8D76528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3223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FCC82-86D9-4E36-8ADB-62F1D5A56531}" type="datetimeFigureOut">
              <a:rPr lang="zh-CN" altLang="en-US" smtClean="0"/>
              <a:t>2019/12/20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1B503-7240-40C0-907B-52A8D76528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23252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FCC82-86D9-4E36-8ADB-62F1D5A56531}" type="datetimeFigureOut">
              <a:rPr lang="zh-CN" altLang="en-US" smtClean="0"/>
              <a:t>2019/12/20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1B503-7240-40C0-907B-52A8D76528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1993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FCC82-86D9-4E36-8ADB-62F1D5A56531}" type="datetimeFigureOut">
              <a:rPr lang="zh-CN" altLang="en-US" smtClean="0"/>
              <a:t>2019/12/20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1B503-7240-40C0-907B-52A8D76528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65042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FCC82-86D9-4E36-8ADB-62F1D5A56531}" type="datetimeFigureOut">
              <a:rPr lang="zh-CN" altLang="en-US" smtClean="0"/>
              <a:t>2019/12/20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1B503-7240-40C0-907B-52A8D76528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73382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0FCC82-86D9-4E36-8ADB-62F1D5A56531}" type="datetimeFigureOut">
              <a:rPr lang="zh-CN" altLang="en-US" smtClean="0"/>
              <a:t>2019/12/20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91B503-7240-40C0-907B-52A8D76528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55828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&#28304;&#20195;&#30721;&#65288;JSP%20WEB&#31243;&#24207;&#35774;&#35745;&#23454;&#29992;&#25945;&#31243;&#31532;4&#29256;-&#24494;&#35838;&#29256;&#65289;/ch4/example4_5_receive.jsp" TargetMode="External"/><Relationship Id="rId2" Type="http://schemas.openxmlformats.org/officeDocument/2006/relationships/hyperlink" Target="&#28304;&#20195;&#30721;&#65288;JSP%20WEB&#31243;&#24207;&#35774;&#35745;&#23454;&#29992;&#25945;&#31243;&#31532;4&#29256;-&#24494;&#35838;&#29256;&#65289;/ch4/example4_5.jsp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&#28304;&#20195;&#30721;&#65288;JSP%20WEB&#31243;&#24207;&#35774;&#35745;&#23454;&#29992;&#25945;&#31243;&#31532;4&#29256;-&#24494;&#35838;&#29256;&#65289;/ch4/example4_6.jsp" TargetMode="Externa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&#28304;&#20195;&#30721;&#65288;JSP%20WEB&#31243;&#24207;&#35774;&#35745;&#23454;&#29992;&#25945;&#31243;&#31532;4&#29256;-&#24494;&#35838;&#29256;&#65289;/ch4/example4_7_showCalendar.jsp" TargetMode="External"/><Relationship Id="rId2" Type="http://schemas.openxmlformats.org/officeDocument/2006/relationships/hyperlink" Target="&#28304;&#20195;&#30721;&#65288;JSP%20WEB&#31243;&#24207;&#35774;&#35745;&#23454;&#29992;&#25945;&#31243;&#31532;4&#29256;-&#24494;&#35838;&#29256;&#65289;/ch4/example4_7.jsp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&#28304;&#20195;&#30721;&#65288;JSP%20WEB&#31243;&#24207;&#35774;&#35745;&#23454;&#29992;&#25945;&#31243;&#31532;4&#29256;-&#24494;&#35838;&#29256;&#65289;/ch4/example4_8_play_mp4.jsp" TargetMode="External"/><Relationship Id="rId2" Type="http://schemas.openxmlformats.org/officeDocument/2006/relationships/hyperlink" Target="&#28304;&#20195;&#30721;&#65288;JSP%20WEB&#31243;&#24207;&#35774;&#35745;&#23454;&#29992;&#25945;&#31243;&#31532;4&#29256;-&#24494;&#35838;&#29256;&#65289;/ch4/example4_8.jsp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&#28304;&#20195;&#30721;&#65288;JSP%20WEB&#31243;&#24207;&#35774;&#35745;&#23454;&#29992;&#25945;&#31243;&#31532;4&#29256;-&#24494;&#35838;&#29256;&#65289;/ch4/example4_9_receive.jsp" TargetMode="External"/><Relationship Id="rId2" Type="http://schemas.openxmlformats.org/officeDocument/2006/relationships/hyperlink" Target="&#28304;&#20195;&#30721;&#65288;JSP%20WEB&#31243;&#24207;&#35774;&#35745;&#23454;&#29992;&#25945;&#31243;&#31532;4&#29256;-&#24494;&#35838;&#29256;&#65289;/ch4/example4_9.jsp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&#28304;&#20195;&#30721;&#65288;JSP%20WEB&#31243;&#24207;&#35774;&#35745;&#23454;&#29992;&#25945;&#31243;&#31532;4&#29256;-&#24494;&#35838;&#29256;&#65289;/ch4/example4_10_show.jsp" TargetMode="External"/><Relationship Id="rId2" Type="http://schemas.openxmlformats.org/officeDocument/2006/relationships/hyperlink" Target="&#28304;&#20195;&#30721;&#65288;JSP%20WEB&#31243;&#24207;&#35774;&#35745;&#23454;&#29992;&#25945;&#31243;&#31532;4&#29256;-&#24494;&#35838;&#29256;&#65289;/ch4/example4_10.jsp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hyperlink" Target="&#28304;&#20195;&#30721;&#65288;JSP%20WEB&#31243;&#24207;&#35774;&#35745;&#23454;&#29992;&#25945;&#31243;&#31532;4&#29256;-&#24494;&#35838;&#29256;&#65289;/ch4/example4_11.jsp" TargetMode="Externa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file:///F:\&#22823;&#30005;&#33041;&#19978;&#19978;&#30340;&#20070;\JSP&#31243;&#24207;&#35774;&#35745;&#20351;&#29992;&#25945;&#31243;&#31532;4&#29256;-&#24494;&#35838;&#29256;-&#35838;&#20214;&#36164;&#26009;\JSP%20WEB&#31243;&#24207;&#35774;&#35745;&#31532;4&#29256;&#65288;&#24494;&#35838;&#29256;&#65289;&#35762;&#20041;PPT\&#28304;&#20195;&#30721;&#65288;JSP%20WEB&#31243;&#24207;&#35774;&#35745;&#23454;&#29992;&#25945;&#31243;&#31532;4&#29256;-&#24494;&#35838;&#29256;&#65289;\ch4\example4_1_computer.jsp" TargetMode="External"/><Relationship Id="rId2" Type="http://schemas.openxmlformats.org/officeDocument/2006/relationships/hyperlink" Target="file:///F:\&#22823;&#30005;&#33041;&#19978;&#19978;&#30340;&#20070;\JSP&#31243;&#24207;&#35774;&#35745;&#20351;&#29992;&#25945;&#31243;&#31532;4&#29256;-&#24494;&#35838;&#29256;-&#35838;&#20214;&#36164;&#26009;\JSP%20WEB&#31243;&#24207;&#35774;&#35745;&#31532;4&#29256;&#65288;&#24494;&#35838;&#29256;&#65289;&#35762;&#20041;PPT\&#28304;&#20195;&#30721;&#65288;JSP%20WEB&#31243;&#24207;&#35774;&#35745;&#23454;&#29992;&#25945;&#31243;&#31532;4&#29256;-&#24494;&#35838;&#29256;&#65289;\ch4\example4_1.jsp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hyperlink" Target="&#28304;&#20195;&#30721;&#65288;JSP%20WEB&#31243;&#24207;&#35774;&#35745;&#23454;&#29992;&#25945;&#31243;&#31532;4&#29256;-&#24494;&#35838;&#29256;&#65289;/ch4/example4_12.jsp" TargetMode="Externa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&#28304;&#20195;&#30721;&#65288;JSP%20WEB&#31243;&#24207;&#35774;&#35745;&#23454;&#29992;&#25945;&#31243;&#31532;4&#29256;-&#24494;&#35838;&#29256;&#65289;/ch4/example4_13_b.jsp" TargetMode="External"/><Relationship Id="rId2" Type="http://schemas.openxmlformats.org/officeDocument/2006/relationships/hyperlink" Target="&#28304;&#20195;&#30721;&#65288;JSP%20WEB&#31243;&#24207;&#35774;&#35745;&#23454;&#29992;&#25945;&#31243;&#31532;4&#29256;-&#24494;&#35838;&#29256;&#65289;/ch4/example4_13_a.jsp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hyperlink" Target="&#28304;&#20195;&#30721;&#65288;JSP%20WEB&#31243;&#24207;&#35774;&#35745;&#23454;&#29992;&#25945;&#31243;&#31532;4&#29256;-&#24494;&#35838;&#29256;&#65289;/ch4/example4_14.jsp" TargetMode="External"/><Relationship Id="rId7" Type="http://schemas.openxmlformats.org/officeDocument/2006/relationships/hyperlink" Target="&#28304;&#20195;&#30721;&#65288;JSP%20WEB&#31243;&#24207;&#35774;&#35745;&#23454;&#29992;&#25945;&#31243;&#31532;4&#29256;-&#24494;&#35838;&#29256;&#65289;/ch4/example4_14_success.jsp" TargetMode="Externa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6" Type="http://schemas.openxmlformats.org/officeDocument/2006/relationships/hyperlink" Target="&#28304;&#20195;&#30721;&#65288;JSP%20WEB&#31243;&#24207;&#35774;&#35745;&#23454;&#29992;&#25945;&#31243;&#31532;4&#29256;-&#24494;&#35838;&#29256;&#65289;/ch4/example4_14_large.jsp" TargetMode="External"/><Relationship Id="rId5" Type="http://schemas.openxmlformats.org/officeDocument/2006/relationships/hyperlink" Target="&#28304;&#20195;&#30721;&#65288;JSP%20WEB&#31243;&#24207;&#35774;&#35745;&#23454;&#29992;&#25945;&#31243;&#31532;4&#29256;-&#24494;&#35838;&#29256;&#65289;/ch4/example4_14_small.jsp" TargetMode="External"/><Relationship Id="rId10" Type="http://schemas.openxmlformats.org/officeDocument/2006/relationships/image" Target="../media/image22.png"/><Relationship Id="rId4" Type="http://schemas.openxmlformats.org/officeDocument/2006/relationships/hyperlink" Target="&#28304;&#20195;&#30721;&#65288;JSP%20WEB&#31243;&#24207;&#35774;&#35745;&#23454;&#29992;&#25945;&#31243;&#31532;4&#29256;-&#24494;&#35838;&#29256;&#65289;/ch4/example4_14_judge.jsp" TargetMode="External"/><Relationship Id="rId9" Type="http://schemas.openxmlformats.org/officeDocument/2006/relationships/image" Target="../media/image21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&#28304;&#20195;&#30721;&#65288;JSP%20WEB&#31243;&#24207;&#35774;&#35745;&#23454;&#29992;&#25945;&#31243;&#31532;4&#29256;-&#24494;&#35838;&#29256;&#65289;/ch4/example4_15.jsp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&#28304;&#20195;&#30721;&#65288;JSP%20WEB&#31243;&#24207;&#35774;&#35745;&#23454;&#29992;&#25945;&#31243;&#31532;4&#29256;-&#24494;&#35838;&#29256;&#65289;/ch4/example4_2.jsp" TargetMode="External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hyperlink" Target="&#28304;&#20195;&#30721;&#65288;JSP%20WEB&#31243;&#24207;&#35774;&#35745;&#23454;&#29992;&#25945;&#31243;&#31532;4&#29256;-&#24494;&#35838;&#29256;&#65289;/ch4/example4_16_pane.jsp" TargetMode="External"/><Relationship Id="rId7" Type="http://schemas.openxmlformats.org/officeDocument/2006/relationships/image" Target="../media/image26.png"/><Relationship Id="rId2" Type="http://schemas.openxmlformats.org/officeDocument/2006/relationships/hyperlink" Target="&#28304;&#20195;&#30721;&#65288;JSP%20WEB&#31243;&#24207;&#35774;&#35745;&#23454;&#29992;&#25945;&#31243;&#31532;4&#29256;-&#24494;&#35838;&#29256;&#65289;/ch4/example4_16.jsp" TargetMode="Externa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5.png"/><Relationship Id="rId5" Type="http://schemas.openxmlformats.org/officeDocument/2006/relationships/hyperlink" Target="&#28304;&#20195;&#30721;&#65288;JSP%20WEB&#31243;&#24207;&#35774;&#35745;&#23454;&#29992;&#25945;&#31243;&#31532;4&#29256;-&#24494;&#35838;&#29256;&#65289;/ch4/example4_16_delete.jsp" TargetMode="External"/><Relationship Id="rId4" Type="http://schemas.openxmlformats.org/officeDocument/2006/relationships/hyperlink" Target="&#28304;&#20195;&#30721;&#65288;JSP%20WEB&#31243;&#24207;&#35774;&#35745;&#23454;&#29992;&#25945;&#31243;&#31532;4&#29256;-&#24494;&#35838;&#29256;&#65289;/ch4/example4_16_show.jsp" TargetMode="External"/><Relationship Id="rId9" Type="http://schemas.openxmlformats.org/officeDocument/2006/relationships/image" Target="../media/image28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&#28304;&#20195;&#30721;&#65288;JSP%20WEB&#31243;&#24207;&#35774;&#35745;&#23454;&#29992;&#25945;&#31243;&#31532;4&#29256;-&#24494;&#35838;&#29256;&#65289;/ch4/example4_3.jsp" TargetMode="Externa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&#28304;&#20195;&#30721;&#65288;JSP%20WEB&#31243;&#24207;&#35774;&#35745;&#23454;&#29992;&#25945;&#31243;&#31532;4&#29256;-&#24494;&#35838;&#29256;&#65289;/ch4/example4_4.jsp" TargetMode="Externa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55576" y="1"/>
            <a:ext cx="7772400" cy="764704"/>
          </a:xfrm>
          <a:solidFill>
            <a:srgbClr val="FFC5D8"/>
          </a:solidFill>
        </p:spPr>
        <p:txBody>
          <a:bodyPr>
            <a:normAutofit/>
          </a:bodyPr>
          <a:lstStyle/>
          <a:p>
            <a:r>
              <a:rPr lang="zh-CN" altLang="zh-CN" b="1" dirty="0"/>
              <a:t>第</a:t>
            </a:r>
            <a:r>
              <a:rPr lang="en-US" altLang="zh-CN" b="1" dirty="0"/>
              <a:t>4</a:t>
            </a:r>
            <a:r>
              <a:rPr lang="zh-CN" altLang="zh-CN" b="1" dirty="0"/>
              <a:t>章 </a:t>
            </a:r>
            <a:r>
              <a:rPr lang="en-US" altLang="zh-CN" b="1" dirty="0"/>
              <a:t>JSP </a:t>
            </a:r>
            <a:r>
              <a:rPr lang="zh-CN" altLang="zh-CN" b="1" dirty="0"/>
              <a:t>内置</a:t>
            </a:r>
            <a:r>
              <a:rPr lang="zh-CN" altLang="zh-CN" b="1" dirty="0" smtClean="0"/>
              <a:t>对象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55576" y="764704"/>
            <a:ext cx="4572000" cy="489364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</a:rPr>
              <a:t>主要内容</a:t>
            </a:r>
            <a:endParaRPr lang="zh-CN" altLang="zh-CN" sz="2400" b="1" dirty="0">
              <a:solidFill>
                <a:srgbClr val="FF0000"/>
              </a:solidFill>
            </a:endParaRPr>
          </a:p>
          <a:p>
            <a:pPr marL="342900" lvl="0" indent="-342900">
              <a:buFont typeface="Arial" pitchFamily="34" charset="0"/>
              <a:buChar char="•"/>
            </a:pPr>
            <a:r>
              <a:rPr lang="en-US" altLang="zh-CN" sz="2400" dirty="0"/>
              <a:t>request</a:t>
            </a:r>
            <a:r>
              <a:rPr lang="zh-CN" altLang="zh-CN" sz="2400" dirty="0"/>
              <a:t>对象</a:t>
            </a:r>
            <a:endParaRPr lang="zh-CN" altLang="zh-CN" sz="2400" b="1" dirty="0"/>
          </a:p>
          <a:p>
            <a:pPr marL="342900" lvl="0" indent="-342900">
              <a:buFont typeface="Arial" pitchFamily="34" charset="0"/>
              <a:buChar char="•"/>
            </a:pPr>
            <a:r>
              <a:rPr lang="en-US" altLang="zh-CN" sz="2400" dirty="0"/>
              <a:t>response</a:t>
            </a:r>
            <a:r>
              <a:rPr lang="zh-CN" altLang="zh-CN" sz="2400" dirty="0"/>
              <a:t>对象</a:t>
            </a:r>
            <a:r>
              <a:rPr lang="en-US" altLang="zh-CN" sz="2400" dirty="0"/>
              <a:t> </a:t>
            </a:r>
            <a:endParaRPr lang="zh-CN" altLang="zh-CN" sz="2400" b="1" dirty="0"/>
          </a:p>
          <a:p>
            <a:pPr marL="342900" lvl="0" indent="-342900">
              <a:buFont typeface="Arial" pitchFamily="34" charset="0"/>
              <a:buChar char="•"/>
            </a:pPr>
            <a:r>
              <a:rPr lang="en-US" altLang="zh-CN" sz="2400" dirty="0"/>
              <a:t>session</a:t>
            </a:r>
            <a:r>
              <a:rPr lang="zh-CN" altLang="zh-CN" sz="2400" dirty="0"/>
              <a:t>对象</a:t>
            </a:r>
            <a:endParaRPr lang="zh-CN" altLang="zh-CN" sz="2400" b="1" dirty="0"/>
          </a:p>
          <a:p>
            <a:pPr marL="342900" lvl="0" indent="-342900">
              <a:buFont typeface="Arial" pitchFamily="34" charset="0"/>
              <a:buChar char="•"/>
            </a:pPr>
            <a:r>
              <a:rPr lang="en-US" altLang="zh-CN" sz="2400" dirty="0"/>
              <a:t>out</a:t>
            </a:r>
            <a:r>
              <a:rPr lang="zh-CN" altLang="zh-CN" sz="2400" dirty="0"/>
              <a:t>对象</a:t>
            </a:r>
            <a:endParaRPr lang="zh-CN" altLang="zh-CN" sz="2400" b="1" dirty="0"/>
          </a:p>
          <a:p>
            <a:pPr marL="342900" lvl="0" indent="-342900">
              <a:buFont typeface="Arial" pitchFamily="34" charset="0"/>
              <a:buChar char="•"/>
            </a:pPr>
            <a:r>
              <a:rPr lang="en-US" altLang="zh-CN" sz="2400" dirty="0"/>
              <a:t>application</a:t>
            </a:r>
            <a:r>
              <a:rPr lang="zh-CN" altLang="zh-CN" sz="2400" dirty="0"/>
              <a:t>对象</a:t>
            </a:r>
            <a:endParaRPr lang="zh-CN" altLang="zh-CN" sz="2400" b="1" dirty="0"/>
          </a:p>
          <a:p>
            <a:r>
              <a:rPr lang="zh-CN" altLang="zh-CN" sz="2400" dirty="0">
                <a:solidFill>
                  <a:srgbClr val="FF0000"/>
                </a:solidFill>
              </a:rPr>
              <a:t>难点</a:t>
            </a:r>
            <a:endParaRPr lang="zh-CN" altLang="zh-CN" sz="2400" b="1" dirty="0">
              <a:solidFill>
                <a:srgbClr val="FF0000"/>
              </a:solidFill>
            </a:endParaRPr>
          </a:p>
          <a:p>
            <a:pPr marL="342900" lvl="0" indent="-342900">
              <a:buFont typeface="Arial" pitchFamily="34" charset="0"/>
              <a:buChar char="•"/>
            </a:pPr>
            <a:r>
              <a:rPr lang="zh-CN" altLang="zh-CN" sz="2400" dirty="0"/>
              <a:t>理解</a:t>
            </a:r>
            <a:r>
              <a:rPr lang="en-US" altLang="zh-CN" sz="2400" dirty="0"/>
              <a:t>session</a:t>
            </a:r>
            <a:r>
              <a:rPr lang="zh-CN" altLang="zh-CN" sz="2400" dirty="0"/>
              <a:t>对象</a:t>
            </a:r>
            <a:endParaRPr lang="zh-CN" altLang="zh-CN" sz="2400" b="1" dirty="0"/>
          </a:p>
          <a:p>
            <a:pPr marL="342900" lvl="0" indent="-342900">
              <a:buFont typeface="Arial" pitchFamily="34" charset="0"/>
              <a:buChar char="•"/>
            </a:pPr>
            <a:r>
              <a:rPr lang="zh-CN" altLang="zh-CN" sz="2400" dirty="0"/>
              <a:t>使用</a:t>
            </a:r>
            <a:r>
              <a:rPr lang="en-US" altLang="zh-CN" sz="2400" dirty="0"/>
              <a:t>session</a:t>
            </a:r>
            <a:r>
              <a:rPr lang="zh-CN" altLang="zh-CN" sz="2400" dirty="0"/>
              <a:t>对象存储数据</a:t>
            </a:r>
            <a:endParaRPr lang="zh-CN" altLang="zh-CN" sz="2400" b="1" dirty="0"/>
          </a:p>
          <a:p>
            <a:r>
              <a:rPr lang="zh-CN" altLang="zh-CN" sz="2400" dirty="0">
                <a:solidFill>
                  <a:srgbClr val="FF0000"/>
                </a:solidFill>
              </a:rPr>
              <a:t>关键实践</a:t>
            </a:r>
            <a:endParaRPr lang="zh-CN" altLang="zh-CN" sz="2400" b="1" dirty="0">
              <a:solidFill>
                <a:srgbClr val="FF0000"/>
              </a:solidFill>
            </a:endParaRPr>
          </a:p>
          <a:p>
            <a:pPr marL="342900" lvl="0" indent="-342900">
              <a:buFont typeface="Arial" pitchFamily="34" charset="0"/>
              <a:buChar char="•"/>
            </a:pPr>
            <a:r>
              <a:rPr lang="zh-CN" altLang="zh-CN" sz="2400" dirty="0"/>
              <a:t>计算器</a:t>
            </a:r>
            <a:endParaRPr lang="zh-CN" altLang="zh-CN" sz="2400" b="1" dirty="0"/>
          </a:p>
          <a:p>
            <a:pPr marL="342900" lvl="0" indent="-342900">
              <a:buFont typeface="Arial" pitchFamily="34" charset="0"/>
              <a:buChar char="•"/>
            </a:pPr>
            <a:r>
              <a:rPr lang="zh-CN" altLang="zh-CN" sz="2400" dirty="0"/>
              <a:t>成绩与饼图</a:t>
            </a:r>
            <a:endParaRPr lang="zh-CN" altLang="zh-CN" sz="2400" b="1" dirty="0"/>
          </a:p>
          <a:p>
            <a:pPr marL="342900" lvl="0" indent="-342900">
              <a:buFont typeface="Arial" pitchFamily="34" charset="0"/>
              <a:buChar char="•"/>
            </a:pPr>
            <a:r>
              <a:rPr lang="zh-CN" altLang="zh-CN" sz="2400" dirty="0"/>
              <a:t>记忆测试</a:t>
            </a:r>
            <a:endParaRPr lang="zh-CN" altLang="zh-CN" sz="2400" b="1" dirty="0"/>
          </a:p>
        </p:txBody>
      </p:sp>
    </p:spTree>
    <p:extLst>
      <p:ext uri="{BB962C8B-B14F-4D97-AF65-F5344CB8AC3E}">
        <p14:creationId xmlns:p14="http://schemas.microsoft.com/office/powerpoint/2010/main" val="10228783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92696"/>
          </a:xfrm>
          <a:solidFill>
            <a:srgbClr val="FFC5D8"/>
          </a:solidFill>
        </p:spPr>
        <p:txBody>
          <a:bodyPr>
            <a:normAutofit/>
          </a:bodyPr>
          <a:lstStyle/>
          <a:p>
            <a:r>
              <a:rPr lang="en-US" altLang="zh-CN" sz="3200" dirty="0" smtClean="0"/>
              <a:t>4.1 request </a:t>
            </a:r>
            <a:r>
              <a:rPr lang="zh-CN" altLang="en-US" sz="3200" dirty="0" smtClean="0"/>
              <a:t>对象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469798" y="874247"/>
            <a:ext cx="4450257" cy="400110"/>
          </a:xfrm>
          <a:prstGeom prst="rect">
            <a:avLst/>
          </a:prstGeom>
          <a:solidFill>
            <a:srgbClr val="FFC5D8"/>
          </a:solidFill>
        </p:spPr>
        <p:txBody>
          <a:bodyPr wrap="none">
            <a:spAutoFit/>
          </a:bodyPr>
          <a:lstStyle/>
          <a:p>
            <a:r>
              <a:rPr lang="en-US" altLang="zh-CN" sz="2000" dirty="0" smtClean="0"/>
              <a:t>4.1.4 </a:t>
            </a:r>
            <a:r>
              <a:rPr lang="zh-CN" altLang="en-US" sz="2000" dirty="0" smtClean="0"/>
              <a:t>处理</a:t>
            </a:r>
            <a:r>
              <a:rPr lang="en-US" altLang="zh-CN" sz="2000" dirty="0" smtClean="0"/>
              <a:t>HTML</a:t>
            </a:r>
            <a:r>
              <a:rPr lang="zh-CN" altLang="en-US" sz="2000" dirty="0" smtClean="0"/>
              <a:t>标记（不区分大小写）</a:t>
            </a:r>
            <a:endParaRPr lang="zh-CN" altLang="en-US" sz="2000" dirty="0"/>
          </a:p>
        </p:txBody>
      </p:sp>
      <p:sp>
        <p:nvSpPr>
          <p:cNvPr id="3" name="矩形 2"/>
          <p:cNvSpPr/>
          <p:nvPr/>
        </p:nvSpPr>
        <p:spPr>
          <a:xfrm>
            <a:off x="469798" y="1274357"/>
            <a:ext cx="2553776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en-US" altLang="zh-CN" dirty="0" smtClean="0"/>
              <a:t>1</a:t>
            </a:r>
            <a:r>
              <a:rPr lang="zh-CN" altLang="en-US" dirty="0" smtClean="0"/>
              <a:t>．</a:t>
            </a:r>
            <a:r>
              <a:rPr lang="en-US" altLang="zh-CN" dirty="0" smtClean="0"/>
              <a:t>form </a:t>
            </a:r>
            <a:r>
              <a:rPr lang="zh-CN" altLang="en-US" dirty="0" smtClean="0"/>
              <a:t>标记</a:t>
            </a:r>
            <a:r>
              <a:rPr lang="en-US" altLang="zh-CN" dirty="0" smtClean="0"/>
              <a:t>(form</a:t>
            </a:r>
            <a:r>
              <a:rPr lang="zh-CN" altLang="en-US" dirty="0" smtClean="0"/>
              <a:t>表单</a:t>
            </a:r>
            <a:r>
              <a:rPr lang="en-US" altLang="zh-CN" dirty="0" smtClean="0"/>
              <a:t>)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69798" y="1643689"/>
            <a:ext cx="748657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/>
              <a:t>&lt;form  action= "</a:t>
            </a:r>
            <a:r>
              <a:rPr lang="zh-CN" altLang="en-US" sz="2000" dirty="0" smtClean="0"/>
              <a:t>请求访问的页面或</a:t>
            </a:r>
            <a:r>
              <a:rPr lang="en-US" altLang="zh-CN" sz="2000" dirty="0" smtClean="0"/>
              <a:t>servlet"  method = get | post  &gt;</a:t>
            </a:r>
          </a:p>
          <a:p>
            <a:r>
              <a:rPr lang="en-US" altLang="zh-CN" sz="2000" dirty="0" smtClean="0"/>
              <a:t>    </a:t>
            </a:r>
            <a:r>
              <a:rPr lang="zh-CN" altLang="en-US" sz="2000" dirty="0" smtClean="0"/>
              <a:t>各种提交手段</a:t>
            </a:r>
          </a:p>
          <a:p>
            <a:r>
              <a:rPr lang="zh-CN" altLang="en-US" sz="2000" dirty="0" smtClean="0"/>
              <a:t>    提交键</a:t>
            </a:r>
          </a:p>
          <a:p>
            <a:r>
              <a:rPr lang="en-US" altLang="zh-CN" sz="2000" dirty="0" smtClean="0"/>
              <a:t>&lt;/form&gt;</a:t>
            </a:r>
          </a:p>
          <a:p>
            <a:r>
              <a:rPr lang="zh-CN" altLang="en-US" sz="2000" dirty="0" smtClean="0"/>
              <a:t>例如：</a:t>
            </a:r>
            <a:endParaRPr lang="zh-CN" altLang="en-US" sz="2000" dirty="0"/>
          </a:p>
        </p:txBody>
      </p:sp>
      <p:sp>
        <p:nvSpPr>
          <p:cNvPr id="9" name="矩形 8"/>
          <p:cNvSpPr/>
          <p:nvPr/>
        </p:nvSpPr>
        <p:spPr>
          <a:xfrm>
            <a:off x="1278555" y="2996952"/>
            <a:ext cx="763284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 smtClean="0"/>
              <a:t>&lt;form action="</a:t>
            </a:r>
            <a:r>
              <a:rPr lang="en-US" altLang="zh-CN" sz="2000" b="1" dirty="0" err="1" smtClean="0"/>
              <a:t>tom.jsp</a:t>
            </a:r>
            <a:r>
              <a:rPr lang="en-US" altLang="zh-CN" sz="2000" b="1" dirty="0" smtClean="0"/>
              <a:t>" method="post" &gt;</a:t>
            </a:r>
          </a:p>
          <a:p>
            <a:r>
              <a:rPr lang="en-US" altLang="zh-CN" sz="2000" dirty="0" smtClean="0"/>
              <a:t>     &lt;input type="text" name="boy" value= "ok" /&gt; </a:t>
            </a:r>
          </a:p>
          <a:p>
            <a:r>
              <a:rPr lang="en-US" altLang="zh-CN" sz="2000" dirty="0" smtClean="0"/>
              <a:t>     &lt;input type="submit" name="submit" value="</a:t>
            </a:r>
            <a:r>
              <a:rPr lang="zh-CN" altLang="en-US" sz="2000" dirty="0" smtClean="0"/>
              <a:t>提交</a:t>
            </a:r>
            <a:r>
              <a:rPr lang="en-US" altLang="zh-CN" sz="2000" dirty="0" smtClean="0"/>
              <a:t>"/&gt;</a:t>
            </a:r>
          </a:p>
          <a:p>
            <a:r>
              <a:rPr lang="en-US" altLang="zh-CN" sz="2000" b="1" dirty="0" smtClean="0"/>
              <a:t>&lt;/form&gt; </a:t>
            </a:r>
            <a:endParaRPr lang="zh-CN" altLang="en-US" sz="2000" b="1" dirty="0"/>
          </a:p>
        </p:txBody>
      </p:sp>
      <p:sp>
        <p:nvSpPr>
          <p:cNvPr id="10" name="矩形 9"/>
          <p:cNvSpPr/>
          <p:nvPr/>
        </p:nvSpPr>
        <p:spPr>
          <a:xfrm>
            <a:off x="433616" y="4363751"/>
            <a:ext cx="849469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/>
              <a:t>form</a:t>
            </a:r>
            <a:r>
              <a:rPr lang="zh-CN" altLang="zh-CN" sz="2000" dirty="0"/>
              <a:t>表单标记经常将下列标记作为</a:t>
            </a:r>
            <a:r>
              <a:rPr lang="en-US" altLang="zh-CN" sz="2000" dirty="0"/>
              <a:t>form</a:t>
            </a:r>
            <a:r>
              <a:rPr lang="zh-CN" altLang="zh-CN" sz="2000" dirty="0"/>
              <a:t>表单的子标记，以便提供提交数据的手段，这些标记都以</a:t>
            </a:r>
            <a:r>
              <a:rPr lang="en-US" altLang="zh-CN" sz="2000" dirty="0"/>
              <a:t>GUI</a:t>
            </a:r>
            <a:r>
              <a:rPr lang="zh-CN" altLang="zh-CN" sz="2000" dirty="0"/>
              <a:t>形式出现，方便用户输入或选择数据，比如，文本框、下拉列表、滚动列表等。</a:t>
            </a:r>
            <a:endParaRPr lang="zh-CN" altLang="zh-CN" sz="2000" b="1" dirty="0"/>
          </a:p>
          <a:p>
            <a:pPr lvl="0"/>
            <a:r>
              <a:rPr lang="en-US" altLang="zh-CN" sz="2000" dirty="0"/>
              <a:t>&lt;input …../&gt;</a:t>
            </a:r>
            <a:endParaRPr lang="zh-CN" altLang="zh-CN" sz="2000" b="1" dirty="0"/>
          </a:p>
          <a:p>
            <a:pPr lvl="0"/>
            <a:r>
              <a:rPr lang="en-US" altLang="zh-CN" sz="2000" dirty="0"/>
              <a:t>&lt;select   …   &gt;&lt;/select&gt;</a:t>
            </a:r>
            <a:endParaRPr lang="zh-CN" altLang="zh-CN" sz="2000" b="1" dirty="0"/>
          </a:p>
          <a:p>
            <a:pPr lvl="0"/>
            <a:r>
              <a:rPr lang="en-US" altLang="zh-CN" sz="2000" dirty="0"/>
              <a:t>&lt;option …..&gt;  &lt;/option&gt;</a:t>
            </a:r>
            <a:endParaRPr lang="zh-CN" altLang="zh-CN" sz="2000" b="1" dirty="0"/>
          </a:p>
          <a:p>
            <a:pPr lvl="0"/>
            <a:r>
              <a:rPr lang="en-US" altLang="zh-CN" sz="2000" dirty="0"/>
              <a:t>&lt;</a:t>
            </a:r>
            <a:r>
              <a:rPr lang="en-US" altLang="zh-CN" sz="2000" dirty="0" err="1"/>
              <a:t>textArea</a:t>
            </a:r>
            <a:r>
              <a:rPr lang="en-US" altLang="zh-CN" sz="2000" dirty="0"/>
              <a:t> ….&gt; &lt;/</a:t>
            </a:r>
            <a:r>
              <a:rPr lang="en-US" altLang="zh-CN" sz="2000" dirty="0" err="1"/>
              <a:t>textArea</a:t>
            </a:r>
            <a:r>
              <a:rPr lang="en-US" altLang="zh-CN" sz="2000" dirty="0"/>
              <a:t>&gt;</a:t>
            </a:r>
            <a:endParaRPr lang="zh-CN" altLang="zh-CN" sz="2000" b="1" dirty="0"/>
          </a:p>
        </p:txBody>
      </p:sp>
    </p:spTree>
    <p:extLst>
      <p:ext uri="{BB962C8B-B14F-4D97-AF65-F5344CB8AC3E}">
        <p14:creationId xmlns:p14="http://schemas.microsoft.com/office/powerpoint/2010/main" val="2922152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92696"/>
          </a:xfrm>
          <a:solidFill>
            <a:srgbClr val="FFC5D8"/>
          </a:solidFill>
        </p:spPr>
        <p:txBody>
          <a:bodyPr>
            <a:normAutofit/>
          </a:bodyPr>
          <a:lstStyle/>
          <a:p>
            <a:r>
              <a:rPr lang="en-US" altLang="zh-CN" sz="3200" dirty="0" smtClean="0"/>
              <a:t>4.1 request </a:t>
            </a:r>
            <a:r>
              <a:rPr lang="zh-CN" altLang="en-US" sz="3200" dirty="0" smtClean="0"/>
              <a:t>对象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469798" y="874247"/>
            <a:ext cx="4450257" cy="400110"/>
          </a:xfrm>
          <a:prstGeom prst="rect">
            <a:avLst/>
          </a:prstGeom>
          <a:solidFill>
            <a:srgbClr val="FFC5D8"/>
          </a:solidFill>
        </p:spPr>
        <p:txBody>
          <a:bodyPr wrap="none">
            <a:spAutoFit/>
          </a:bodyPr>
          <a:lstStyle/>
          <a:p>
            <a:r>
              <a:rPr lang="en-US" altLang="zh-CN" sz="2000" dirty="0" smtClean="0"/>
              <a:t>4.1.4 </a:t>
            </a:r>
            <a:r>
              <a:rPr lang="zh-CN" altLang="en-US" sz="2000" dirty="0" smtClean="0"/>
              <a:t>处理</a:t>
            </a:r>
            <a:r>
              <a:rPr lang="en-US" altLang="zh-CN" sz="2000" dirty="0" smtClean="0"/>
              <a:t>HTML</a:t>
            </a:r>
            <a:r>
              <a:rPr lang="zh-CN" altLang="en-US" sz="2000" dirty="0" smtClean="0"/>
              <a:t>标记（不区分大小写）</a:t>
            </a:r>
            <a:endParaRPr lang="zh-CN" altLang="en-US" sz="2000" dirty="0"/>
          </a:p>
        </p:txBody>
      </p:sp>
      <p:sp>
        <p:nvSpPr>
          <p:cNvPr id="5" name="矩形 4"/>
          <p:cNvSpPr/>
          <p:nvPr/>
        </p:nvSpPr>
        <p:spPr>
          <a:xfrm>
            <a:off x="469798" y="1274357"/>
            <a:ext cx="1633781" cy="4001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en-US" altLang="zh-CN" sz="2000" dirty="0" smtClean="0"/>
              <a:t>2</a:t>
            </a:r>
            <a:r>
              <a:rPr lang="zh-CN" altLang="en-US" sz="2000" dirty="0" smtClean="0"/>
              <a:t>．</a:t>
            </a:r>
            <a:r>
              <a:rPr lang="en-US" altLang="zh-CN" sz="2000" dirty="0" smtClean="0"/>
              <a:t>input</a:t>
            </a:r>
            <a:r>
              <a:rPr lang="zh-CN" altLang="en-US" sz="2000" dirty="0" smtClean="0"/>
              <a:t>标记</a:t>
            </a:r>
            <a:endParaRPr lang="zh-CN" altLang="en-US" sz="2000" dirty="0"/>
          </a:p>
        </p:txBody>
      </p:sp>
      <p:sp>
        <p:nvSpPr>
          <p:cNvPr id="6" name="矩形 5"/>
          <p:cNvSpPr/>
          <p:nvPr/>
        </p:nvSpPr>
        <p:spPr>
          <a:xfrm>
            <a:off x="471488" y="1688759"/>
            <a:ext cx="8493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/>
              <a:t>&lt;input type="GUI</a:t>
            </a:r>
            <a:r>
              <a:rPr lang="zh-CN" altLang="en-US" sz="2000" dirty="0" smtClean="0"/>
              <a:t>对象</a:t>
            </a:r>
            <a:r>
              <a:rPr lang="en-US" altLang="zh-CN" sz="2000" dirty="0" smtClean="0"/>
              <a:t>" name= "GUI</a:t>
            </a:r>
            <a:r>
              <a:rPr lang="zh-CN" altLang="en-US" sz="2000" dirty="0" smtClean="0"/>
              <a:t>对象的名子</a:t>
            </a:r>
            <a:r>
              <a:rPr lang="en-US" altLang="zh-CN" sz="2000" dirty="0" smtClean="0"/>
              <a:t>" value="GUI</a:t>
            </a:r>
            <a:r>
              <a:rPr lang="zh-CN" altLang="en-US" sz="2000" dirty="0" smtClean="0"/>
              <a:t>中的默认值</a:t>
            </a:r>
            <a:r>
              <a:rPr lang="en-US" altLang="zh-CN" sz="2000" dirty="0" smtClean="0"/>
              <a:t>"/&gt;</a:t>
            </a:r>
            <a:endParaRPr lang="zh-CN" altLang="en-US" sz="2000" dirty="0"/>
          </a:p>
        </p:txBody>
      </p:sp>
      <p:sp>
        <p:nvSpPr>
          <p:cNvPr id="7" name="矩形 6"/>
          <p:cNvSpPr/>
          <p:nvPr/>
        </p:nvSpPr>
        <p:spPr>
          <a:xfrm>
            <a:off x="471488" y="2276872"/>
            <a:ext cx="80609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/>
              <a:t>■</a:t>
            </a:r>
            <a:r>
              <a:rPr lang="en-US" altLang="zh-CN" sz="2000" dirty="0" smtClean="0"/>
              <a:t>Tom</a:t>
            </a:r>
            <a:r>
              <a:rPr lang="zh-CN" altLang="en-US" sz="2000" dirty="0" smtClean="0"/>
              <a:t>服务器的内置对象</a:t>
            </a:r>
            <a:r>
              <a:rPr lang="en-US" altLang="zh-CN" sz="2000" dirty="0" smtClean="0"/>
              <a:t>request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通过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name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指定的名字</a:t>
            </a:r>
            <a:r>
              <a:rPr lang="zh-CN" altLang="en-US" sz="2000" dirty="0" smtClean="0"/>
              <a:t>来获取</a:t>
            </a:r>
            <a:r>
              <a:rPr lang="en-US" altLang="zh-CN" sz="2000" dirty="0" smtClean="0"/>
              <a:t>GUI</a:t>
            </a:r>
            <a:r>
              <a:rPr lang="zh-CN" altLang="en-US" sz="2000" dirty="0" smtClean="0"/>
              <a:t>对象中提交的数据</a:t>
            </a:r>
            <a:r>
              <a:rPr lang="en-US" altLang="zh-CN" sz="2000" dirty="0" smtClean="0"/>
              <a:t>.</a:t>
            </a:r>
            <a:endParaRPr lang="zh-CN" altLang="en-US" sz="2000" dirty="0"/>
          </a:p>
        </p:txBody>
      </p:sp>
      <p:sp>
        <p:nvSpPr>
          <p:cNvPr id="11" name="矩形 10"/>
          <p:cNvSpPr/>
          <p:nvPr/>
        </p:nvSpPr>
        <p:spPr>
          <a:xfrm>
            <a:off x="179512" y="3140968"/>
            <a:ext cx="89644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/>
              <a:t>（</a:t>
            </a:r>
            <a:r>
              <a:rPr lang="en-US" altLang="zh-CN" sz="2000" dirty="0" smtClean="0"/>
              <a:t>1</a:t>
            </a:r>
            <a:r>
              <a:rPr lang="zh-CN" altLang="en-US" sz="2000" dirty="0" smtClean="0"/>
              <a:t>）文本框</a:t>
            </a:r>
            <a:r>
              <a:rPr lang="en-US" altLang="zh-CN" sz="2000" dirty="0" smtClean="0"/>
              <a:t>text</a:t>
            </a:r>
          </a:p>
          <a:p>
            <a:r>
              <a:rPr lang="en-US" altLang="zh-CN" sz="2000" b="1" dirty="0" smtClean="0">
                <a:solidFill>
                  <a:srgbClr val="FF0000"/>
                </a:solidFill>
              </a:rPr>
              <a:t>&lt;input type="text" name="m" value="h" size="8" </a:t>
            </a:r>
            <a:r>
              <a:rPr lang="en-US" altLang="zh-CN" sz="2000" b="1" dirty="0" err="1" smtClean="0">
                <a:solidFill>
                  <a:srgbClr val="FF0000"/>
                </a:solidFill>
              </a:rPr>
              <a:t>algin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="left" </a:t>
            </a:r>
            <a:r>
              <a:rPr lang="en-US" altLang="zh-CN" sz="2000" b="1" dirty="0" err="1" smtClean="0">
                <a:solidFill>
                  <a:srgbClr val="FF0000"/>
                </a:solidFill>
              </a:rPr>
              <a:t>maxlength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="9"/&gt;</a:t>
            </a:r>
          </a:p>
          <a:p>
            <a:r>
              <a:rPr lang="zh-CN" altLang="en-US" sz="2000" dirty="0" smtClean="0"/>
              <a:t>如果用户没有在</a:t>
            </a:r>
            <a:r>
              <a:rPr lang="en-US" altLang="zh-CN" sz="2000" dirty="0" smtClean="0"/>
              <a:t>text</a:t>
            </a:r>
            <a:r>
              <a:rPr lang="zh-CN" altLang="en-US" sz="2000" dirty="0" smtClean="0"/>
              <a:t>输入任何信息，就单击</a:t>
            </a:r>
            <a:r>
              <a:rPr lang="en-US" altLang="zh-CN" sz="2000" dirty="0" smtClean="0"/>
              <a:t>form</a:t>
            </a:r>
            <a:r>
              <a:rPr lang="zh-CN" altLang="en-US" sz="2000" dirty="0" smtClean="0"/>
              <a:t>表单中的</a:t>
            </a:r>
            <a:r>
              <a:rPr lang="en-US" altLang="zh-CN" sz="2000" dirty="0" smtClean="0"/>
              <a:t>submit</a:t>
            </a:r>
            <a:r>
              <a:rPr lang="zh-CN" altLang="en-US" sz="2000" dirty="0" smtClean="0"/>
              <a:t>提交键，</a:t>
            </a:r>
            <a:r>
              <a:rPr lang="en-US" altLang="zh-CN" sz="2000" dirty="0" smtClean="0"/>
              <a:t>request</a:t>
            </a:r>
            <a:r>
              <a:rPr lang="zh-CN" altLang="en-US" sz="2000" dirty="0" smtClean="0"/>
              <a:t>对象调用</a:t>
            </a:r>
            <a:r>
              <a:rPr lang="en-US" altLang="zh-CN" sz="2000" dirty="0" err="1" smtClean="0"/>
              <a:t>getParameter</a:t>
            </a:r>
            <a:r>
              <a:rPr lang="zh-CN" altLang="en-US" sz="2000" dirty="0" smtClean="0"/>
              <a:t>方法将获取由</a:t>
            </a:r>
            <a:r>
              <a:rPr lang="en-US" altLang="zh-CN" sz="2000" dirty="0" smtClean="0"/>
              <a:t>value</a:t>
            </a:r>
            <a:r>
              <a:rPr lang="zh-CN" altLang="en-US" sz="2000" dirty="0" smtClean="0"/>
              <a:t>指定的默认值</a:t>
            </a:r>
            <a:r>
              <a:rPr lang="en-US" altLang="zh-CN" sz="2000" dirty="0" smtClean="0"/>
              <a:t>(text</a:t>
            </a:r>
            <a:r>
              <a:rPr lang="zh-CN" altLang="en-US" sz="2000" dirty="0" smtClean="0"/>
              <a:t>中显示的默认值</a:t>
            </a:r>
            <a:r>
              <a:rPr lang="en-US" altLang="zh-CN" sz="2000" dirty="0" smtClean="0"/>
              <a:t>)</a:t>
            </a:r>
            <a:r>
              <a:rPr lang="zh-CN" altLang="en-US" sz="2000" dirty="0" smtClean="0"/>
              <a:t>，如果</a:t>
            </a:r>
            <a:r>
              <a:rPr lang="en-US" altLang="zh-CN" sz="2000" dirty="0" smtClean="0"/>
              <a:t>value</a:t>
            </a:r>
            <a:r>
              <a:rPr lang="zh-CN" altLang="en-US" sz="2000" dirty="0" smtClean="0"/>
              <a:t>未指定任何值，</a:t>
            </a:r>
            <a:r>
              <a:rPr lang="en-US" altLang="zh-CN" sz="2000" dirty="0" err="1" smtClean="0"/>
              <a:t>getParameter</a:t>
            </a:r>
            <a:r>
              <a:rPr lang="zh-CN" altLang="en-US" sz="2000" dirty="0" smtClean="0"/>
              <a:t>方法获取的字符串的长度为</a:t>
            </a:r>
            <a:r>
              <a:rPr lang="en-US" altLang="zh-CN" sz="2000" dirty="0" smtClean="0"/>
              <a:t>0</a:t>
            </a:r>
            <a:r>
              <a:rPr lang="zh-CN" altLang="en-US" sz="2000" dirty="0" smtClean="0"/>
              <a:t>，即该字符串为</a:t>
            </a:r>
            <a:r>
              <a:rPr lang="en-US" altLang="zh-CN" sz="2000" dirty="0" smtClean="0"/>
              <a:t>""</a:t>
            </a:r>
            <a:r>
              <a:rPr lang="zh-CN" altLang="en-US" sz="2000" dirty="0" smtClean="0"/>
              <a:t>。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608504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92696"/>
          </a:xfrm>
          <a:solidFill>
            <a:srgbClr val="FFC5D8"/>
          </a:solidFill>
        </p:spPr>
        <p:txBody>
          <a:bodyPr>
            <a:normAutofit/>
          </a:bodyPr>
          <a:lstStyle/>
          <a:p>
            <a:r>
              <a:rPr lang="en-US" altLang="zh-CN" sz="3200" dirty="0" smtClean="0"/>
              <a:t>4.1 request </a:t>
            </a:r>
            <a:r>
              <a:rPr lang="zh-CN" altLang="en-US" sz="3200" dirty="0" smtClean="0"/>
              <a:t>对象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469798" y="874247"/>
            <a:ext cx="4450257" cy="400110"/>
          </a:xfrm>
          <a:prstGeom prst="rect">
            <a:avLst/>
          </a:prstGeom>
          <a:solidFill>
            <a:srgbClr val="FFC5D8"/>
          </a:solidFill>
        </p:spPr>
        <p:txBody>
          <a:bodyPr wrap="none">
            <a:spAutoFit/>
          </a:bodyPr>
          <a:lstStyle/>
          <a:p>
            <a:r>
              <a:rPr lang="en-US" altLang="zh-CN" sz="2000" dirty="0" smtClean="0"/>
              <a:t>4.1.4 </a:t>
            </a:r>
            <a:r>
              <a:rPr lang="zh-CN" altLang="en-US" sz="2000" dirty="0" smtClean="0"/>
              <a:t>处理</a:t>
            </a:r>
            <a:r>
              <a:rPr lang="en-US" altLang="zh-CN" sz="2000" dirty="0" smtClean="0"/>
              <a:t>HTML</a:t>
            </a:r>
            <a:r>
              <a:rPr lang="zh-CN" altLang="en-US" sz="2000" dirty="0" smtClean="0"/>
              <a:t>标记（不区分大小写）</a:t>
            </a:r>
            <a:endParaRPr lang="zh-CN" altLang="en-US" sz="2000" dirty="0"/>
          </a:p>
        </p:txBody>
      </p:sp>
      <p:sp>
        <p:nvSpPr>
          <p:cNvPr id="5" name="矩形 4"/>
          <p:cNvSpPr/>
          <p:nvPr/>
        </p:nvSpPr>
        <p:spPr>
          <a:xfrm>
            <a:off x="469798" y="1274357"/>
            <a:ext cx="1633781" cy="4001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en-US" altLang="zh-CN" sz="2000" dirty="0" smtClean="0"/>
              <a:t>2</a:t>
            </a:r>
            <a:r>
              <a:rPr lang="zh-CN" altLang="en-US" sz="2000" dirty="0" smtClean="0"/>
              <a:t>．</a:t>
            </a:r>
            <a:r>
              <a:rPr lang="en-US" altLang="zh-CN" sz="2000" dirty="0" smtClean="0"/>
              <a:t>input</a:t>
            </a:r>
            <a:r>
              <a:rPr lang="zh-CN" altLang="en-US" sz="2000" dirty="0" smtClean="0"/>
              <a:t>标记</a:t>
            </a:r>
            <a:endParaRPr lang="zh-CN" altLang="en-US" sz="2000" dirty="0"/>
          </a:p>
        </p:txBody>
      </p:sp>
      <p:sp>
        <p:nvSpPr>
          <p:cNvPr id="6" name="矩形 5"/>
          <p:cNvSpPr/>
          <p:nvPr/>
        </p:nvSpPr>
        <p:spPr>
          <a:xfrm>
            <a:off x="471488" y="1688759"/>
            <a:ext cx="8493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/>
              <a:t>&lt;input type="GUI</a:t>
            </a:r>
            <a:r>
              <a:rPr lang="zh-CN" altLang="en-US" sz="2000" dirty="0" smtClean="0"/>
              <a:t>对象</a:t>
            </a:r>
            <a:r>
              <a:rPr lang="en-US" altLang="zh-CN" sz="2000" dirty="0" smtClean="0"/>
              <a:t>" name= "GUI</a:t>
            </a:r>
            <a:r>
              <a:rPr lang="zh-CN" altLang="en-US" sz="2000" dirty="0" smtClean="0"/>
              <a:t>对象的名子</a:t>
            </a:r>
            <a:r>
              <a:rPr lang="en-US" altLang="zh-CN" sz="2000" dirty="0" smtClean="0"/>
              <a:t>" value="GUI</a:t>
            </a:r>
            <a:r>
              <a:rPr lang="zh-CN" altLang="en-US" sz="2000" dirty="0" smtClean="0"/>
              <a:t>中的默认值</a:t>
            </a:r>
            <a:r>
              <a:rPr lang="en-US" altLang="zh-CN" sz="2000" dirty="0" smtClean="0"/>
              <a:t>"/&gt;</a:t>
            </a:r>
            <a:endParaRPr lang="zh-CN" altLang="en-US" sz="2000" dirty="0"/>
          </a:p>
        </p:txBody>
      </p:sp>
      <p:sp>
        <p:nvSpPr>
          <p:cNvPr id="7" name="矩形 6"/>
          <p:cNvSpPr/>
          <p:nvPr/>
        </p:nvSpPr>
        <p:spPr>
          <a:xfrm>
            <a:off x="471488" y="2088869"/>
            <a:ext cx="80609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/>
              <a:t>■</a:t>
            </a:r>
            <a:r>
              <a:rPr lang="en-US" altLang="zh-CN" sz="2000" dirty="0" smtClean="0"/>
              <a:t>Tom</a:t>
            </a:r>
            <a:r>
              <a:rPr lang="zh-CN" altLang="en-US" sz="2000" dirty="0" smtClean="0"/>
              <a:t>服务器的内置对象</a:t>
            </a:r>
            <a:r>
              <a:rPr lang="en-US" altLang="zh-CN" sz="2000" dirty="0" smtClean="0"/>
              <a:t>request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通过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name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指定的名字</a:t>
            </a:r>
            <a:r>
              <a:rPr lang="zh-CN" altLang="en-US" sz="2000" dirty="0" smtClean="0"/>
              <a:t>来获取</a:t>
            </a:r>
            <a:r>
              <a:rPr lang="en-US" altLang="zh-CN" sz="2000" dirty="0" smtClean="0"/>
              <a:t>GUI</a:t>
            </a:r>
            <a:r>
              <a:rPr lang="zh-CN" altLang="en-US" sz="2000" dirty="0" smtClean="0"/>
              <a:t>对象中提交的数据</a:t>
            </a:r>
            <a:r>
              <a:rPr lang="en-US" altLang="zh-CN" sz="2000" dirty="0" smtClean="0"/>
              <a:t>.</a:t>
            </a:r>
            <a:endParaRPr lang="zh-CN" altLang="en-US" sz="2000" dirty="0"/>
          </a:p>
        </p:txBody>
      </p:sp>
      <p:sp>
        <p:nvSpPr>
          <p:cNvPr id="3" name="矩形 2"/>
          <p:cNvSpPr/>
          <p:nvPr/>
        </p:nvSpPr>
        <p:spPr>
          <a:xfrm>
            <a:off x="291468" y="2831453"/>
            <a:ext cx="885304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/>
              <a:t>（</a:t>
            </a:r>
            <a:r>
              <a:rPr lang="en-US" altLang="zh-CN" sz="2000" dirty="0" smtClean="0"/>
              <a:t>2</a:t>
            </a:r>
            <a:r>
              <a:rPr lang="zh-CN" altLang="en-US" sz="2000" dirty="0" smtClean="0"/>
              <a:t>）单选框</a:t>
            </a:r>
            <a:r>
              <a:rPr lang="en-US" altLang="zh-CN" sz="2000" dirty="0" smtClean="0"/>
              <a:t>radio</a:t>
            </a:r>
          </a:p>
          <a:p>
            <a:r>
              <a:rPr lang="en-US" altLang="zh-CN" sz="2000" b="1" dirty="0" smtClean="0">
                <a:solidFill>
                  <a:srgbClr val="002060"/>
                </a:solidFill>
              </a:rPr>
              <a:t>&lt;input type="radio" name="hi" value="</a:t>
            </a:r>
            <a:r>
              <a:rPr lang="zh-CN" altLang="en-US" sz="2000" b="1" dirty="0" smtClean="0">
                <a:solidFill>
                  <a:srgbClr val="002060"/>
                </a:solidFill>
              </a:rPr>
              <a:t>男</a:t>
            </a:r>
            <a:r>
              <a:rPr lang="en-US" altLang="zh-CN" sz="2000" b="1" dirty="0" smtClean="0">
                <a:solidFill>
                  <a:srgbClr val="002060"/>
                </a:solidFill>
              </a:rPr>
              <a:t>" </a:t>
            </a:r>
            <a:r>
              <a:rPr lang="en-US" altLang="zh-CN" sz="2000" b="1" dirty="0" err="1" smtClean="0">
                <a:solidFill>
                  <a:srgbClr val="002060"/>
                </a:solidFill>
              </a:rPr>
              <a:t>algin</a:t>
            </a:r>
            <a:r>
              <a:rPr lang="en-US" altLang="zh-CN" sz="2000" b="1" dirty="0" smtClean="0">
                <a:solidFill>
                  <a:srgbClr val="002060"/>
                </a:solidFill>
              </a:rPr>
              <a:t>= "top" checked="ok" /&gt;</a:t>
            </a:r>
            <a:r>
              <a:rPr lang="zh-CN" altLang="en-US" sz="2000" b="1" dirty="0" smtClean="0">
                <a:solidFill>
                  <a:srgbClr val="002060"/>
                </a:solidFill>
              </a:rPr>
              <a:t>男生</a:t>
            </a:r>
          </a:p>
          <a:p>
            <a:r>
              <a:rPr lang="en-US" altLang="zh-CN" sz="2000" b="1" dirty="0" smtClean="0">
                <a:solidFill>
                  <a:srgbClr val="002060"/>
                </a:solidFill>
              </a:rPr>
              <a:t>&lt;input type="radio" name="hi" value="</a:t>
            </a:r>
            <a:r>
              <a:rPr lang="zh-CN" altLang="en-US" sz="2000" b="1" dirty="0" smtClean="0">
                <a:solidFill>
                  <a:srgbClr val="002060"/>
                </a:solidFill>
              </a:rPr>
              <a:t>女</a:t>
            </a:r>
            <a:r>
              <a:rPr lang="en-US" altLang="zh-CN" sz="2000" b="1" dirty="0" smtClean="0">
                <a:solidFill>
                  <a:srgbClr val="002060"/>
                </a:solidFill>
              </a:rPr>
              <a:t>" </a:t>
            </a:r>
            <a:r>
              <a:rPr lang="en-US" altLang="zh-CN" sz="2000" b="1" dirty="0" err="1" smtClean="0">
                <a:solidFill>
                  <a:srgbClr val="002060"/>
                </a:solidFill>
              </a:rPr>
              <a:t>algin</a:t>
            </a:r>
            <a:r>
              <a:rPr lang="en-US" altLang="zh-CN" sz="2000" b="1" dirty="0" smtClean="0">
                <a:solidFill>
                  <a:srgbClr val="002060"/>
                </a:solidFill>
              </a:rPr>
              <a:t>= "top"  /&gt;</a:t>
            </a:r>
            <a:r>
              <a:rPr lang="zh-CN" altLang="en-US" sz="2000" b="1" dirty="0" smtClean="0">
                <a:solidFill>
                  <a:srgbClr val="002060"/>
                </a:solidFill>
              </a:rPr>
              <a:t>女生</a:t>
            </a:r>
          </a:p>
          <a:p>
            <a:r>
              <a:rPr lang="zh-CN" altLang="en-US" sz="2000" dirty="0" smtClean="0"/>
              <a:t>其中</a:t>
            </a:r>
            <a:r>
              <a:rPr lang="en-US" altLang="zh-CN" sz="2000" dirty="0" smtClean="0"/>
              <a:t>value</a:t>
            </a:r>
            <a:r>
              <a:rPr lang="zh-CN" altLang="en-US" sz="2000" dirty="0" smtClean="0"/>
              <a:t>指定</a:t>
            </a:r>
            <a:r>
              <a:rPr lang="en-US" altLang="zh-CN" sz="2000" dirty="0" smtClean="0"/>
              <a:t>radio</a:t>
            </a:r>
            <a:r>
              <a:rPr lang="zh-CN" altLang="en-US" sz="2000" dirty="0" smtClean="0"/>
              <a:t>的值，如果几个单选键的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name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取值相同</a:t>
            </a:r>
            <a:r>
              <a:rPr lang="zh-CN" altLang="en-US" sz="2000" dirty="0" smtClean="0"/>
              <a:t>，那么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同一时刻只能有一个被选中</a:t>
            </a:r>
            <a:r>
              <a:rPr lang="zh-CN" altLang="en-US" sz="2000" dirty="0" smtClean="0"/>
              <a:t>。</a:t>
            </a:r>
          </a:p>
          <a:p>
            <a:r>
              <a:rPr lang="en-US" altLang="zh-CN" sz="2000" dirty="0" smtClean="0"/>
              <a:t>request</a:t>
            </a:r>
            <a:r>
              <a:rPr lang="zh-CN" altLang="en-US" sz="2000" dirty="0" smtClean="0"/>
              <a:t>对象调用</a:t>
            </a:r>
            <a:r>
              <a:rPr lang="en-US" altLang="zh-CN" sz="2000" dirty="0" err="1" smtClean="0"/>
              <a:t>getParameter</a:t>
            </a:r>
            <a:r>
              <a:rPr lang="zh-CN" altLang="en-US" sz="2000" dirty="0" smtClean="0"/>
              <a:t>方法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获取被选中的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radio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中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value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属性指定的值</a:t>
            </a:r>
            <a:r>
              <a:rPr lang="zh-CN" altLang="en-US" sz="2000" dirty="0" smtClean="0"/>
              <a:t>。</a:t>
            </a:r>
            <a:r>
              <a:rPr lang="en-US" altLang="zh-CN" sz="2000" dirty="0" smtClean="0"/>
              <a:t>checked</a:t>
            </a:r>
            <a:r>
              <a:rPr lang="zh-CN" altLang="en-US" sz="2000" dirty="0" smtClean="0"/>
              <a:t>如果取值是一个非空的字符串，那么该单选框的初始状态就是选中状态。</a:t>
            </a:r>
          </a:p>
          <a:p>
            <a:r>
              <a:rPr lang="zh-CN" altLang="en-US" sz="2000" dirty="0" smtClean="0"/>
              <a:t>  </a:t>
            </a:r>
            <a:r>
              <a:rPr lang="en-US" altLang="zh-CN" sz="2000" b="1" dirty="0" smtClean="0">
                <a:solidFill>
                  <a:srgbClr val="002060"/>
                </a:solidFill>
              </a:rPr>
              <a:t>&lt;input type="radio" name="R" value="on" /&gt;</a:t>
            </a:r>
            <a:r>
              <a:rPr lang="zh-CN" altLang="en-US" sz="2000" b="1" dirty="0" smtClean="0">
                <a:solidFill>
                  <a:srgbClr val="002060"/>
                </a:solidFill>
              </a:rPr>
              <a:t>打开 </a:t>
            </a:r>
          </a:p>
          <a:p>
            <a:r>
              <a:rPr lang="zh-CN" altLang="en-US" sz="2000" b="1" dirty="0" smtClean="0">
                <a:solidFill>
                  <a:srgbClr val="002060"/>
                </a:solidFill>
              </a:rPr>
              <a:t>  </a:t>
            </a:r>
            <a:r>
              <a:rPr lang="en-US" altLang="zh-CN" sz="2000" b="1" dirty="0" smtClean="0">
                <a:solidFill>
                  <a:srgbClr val="002060"/>
                </a:solidFill>
              </a:rPr>
              <a:t>&lt;input type="radio" name="R" value="off" checked="default"&gt;</a:t>
            </a:r>
            <a:r>
              <a:rPr lang="zh-CN" altLang="en-US" sz="2000" b="1" dirty="0" smtClean="0">
                <a:solidFill>
                  <a:srgbClr val="002060"/>
                </a:solidFill>
              </a:rPr>
              <a:t>关闭</a:t>
            </a:r>
            <a:endParaRPr lang="zh-CN" altLang="en-US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0322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92696"/>
          </a:xfrm>
          <a:solidFill>
            <a:srgbClr val="FFC5D8"/>
          </a:solidFill>
        </p:spPr>
        <p:txBody>
          <a:bodyPr>
            <a:normAutofit/>
          </a:bodyPr>
          <a:lstStyle/>
          <a:p>
            <a:r>
              <a:rPr lang="en-US" altLang="zh-CN" sz="3200" dirty="0" smtClean="0"/>
              <a:t>4.1 request </a:t>
            </a:r>
            <a:r>
              <a:rPr lang="zh-CN" altLang="en-US" sz="3200" dirty="0" smtClean="0"/>
              <a:t>对象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469798" y="874247"/>
            <a:ext cx="4450257" cy="400110"/>
          </a:xfrm>
          <a:prstGeom prst="rect">
            <a:avLst/>
          </a:prstGeom>
          <a:solidFill>
            <a:srgbClr val="FFC5D8"/>
          </a:solidFill>
        </p:spPr>
        <p:txBody>
          <a:bodyPr wrap="none">
            <a:spAutoFit/>
          </a:bodyPr>
          <a:lstStyle/>
          <a:p>
            <a:r>
              <a:rPr lang="en-US" altLang="zh-CN" sz="2000" dirty="0" smtClean="0"/>
              <a:t>4.1.4 </a:t>
            </a:r>
            <a:r>
              <a:rPr lang="zh-CN" altLang="en-US" sz="2000" dirty="0" smtClean="0"/>
              <a:t>处理</a:t>
            </a:r>
            <a:r>
              <a:rPr lang="en-US" altLang="zh-CN" sz="2000" dirty="0" smtClean="0"/>
              <a:t>HTML</a:t>
            </a:r>
            <a:r>
              <a:rPr lang="zh-CN" altLang="en-US" sz="2000" dirty="0" smtClean="0"/>
              <a:t>标记（不区分大小写）</a:t>
            </a:r>
            <a:endParaRPr lang="zh-CN" altLang="en-US" sz="2000" dirty="0"/>
          </a:p>
        </p:txBody>
      </p:sp>
      <p:sp>
        <p:nvSpPr>
          <p:cNvPr id="5" name="矩形 4"/>
          <p:cNvSpPr/>
          <p:nvPr/>
        </p:nvSpPr>
        <p:spPr>
          <a:xfrm>
            <a:off x="469798" y="1274357"/>
            <a:ext cx="1633781" cy="4001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en-US" altLang="zh-CN" sz="2000" dirty="0" smtClean="0"/>
              <a:t>2</a:t>
            </a:r>
            <a:r>
              <a:rPr lang="zh-CN" altLang="en-US" sz="2000" dirty="0" smtClean="0"/>
              <a:t>．</a:t>
            </a:r>
            <a:r>
              <a:rPr lang="en-US" altLang="zh-CN" sz="2000" dirty="0" smtClean="0"/>
              <a:t>input</a:t>
            </a:r>
            <a:r>
              <a:rPr lang="zh-CN" altLang="en-US" sz="2000" dirty="0" smtClean="0"/>
              <a:t>标记</a:t>
            </a:r>
            <a:endParaRPr lang="zh-CN" altLang="en-US" sz="2000" dirty="0"/>
          </a:p>
        </p:txBody>
      </p:sp>
      <p:sp>
        <p:nvSpPr>
          <p:cNvPr id="6" name="矩形 5"/>
          <p:cNvSpPr/>
          <p:nvPr/>
        </p:nvSpPr>
        <p:spPr>
          <a:xfrm>
            <a:off x="471488" y="1688759"/>
            <a:ext cx="8493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/>
              <a:t>&lt;input type="GUI</a:t>
            </a:r>
            <a:r>
              <a:rPr lang="zh-CN" altLang="en-US" sz="2000" dirty="0" smtClean="0"/>
              <a:t>对象</a:t>
            </a:r>
            <a:r>
              <a:rPr lang="en-US" altLang="zh-CN" sz="2000" dirty="0" smtClean="0"/>
              <a:t>" name= "GUI</a:t>
            </a:r>
            <a:r>
              <a:rPr lang="zh-CN" altLang="en-US" sz="2000" dirty="0" smtClean="0"/>
              <a:t>对象的名子</a:t>
            </a:r>
            <a:r>
              <a:rPr lang="en-US" altLang="zh-CN" sz="2000" dirty="0" smtClean="0"/>
              <a:t>" value="GUI</a:t>
            </a:r>
            <a:r>
              <a:rPr lang="zh-CN" altLang="en-US" sz="2000" dirty="0" smtClean="0"/>
              <a:t>中的默认值</a:t>
            </a:r>
            <a:r>
              <a:rPr lang="en-US" altLang="zh-CN" sz="2000" dirty="0" smtClean="0"/>
              <a:t>"/&gt;</a:t>
            </a:r>
            <a:endParaRPr lang="zh-CN" altLang="en-US" sz="2000" dirty="0"/>
          </a:p>
        </p:txBody>
      </p:sp>
      <p:sp>
        <p:nvSpPr>
          <p:cNvPr id="7" name="矩形 6"/>
          <p:cNvSpPr/>
          <p:nvPr/>
        </p:nvSpPr>
        <p:spPr>
          <a:xfrm>
            <a:off x="471488" y="2088869"/>
            <a:ext cx="80609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/>
              <a:t>■</a:t>
            </a:r>
            <a:r>
              <a:rPr lang="en-US" altLang="zh-CN" sz="2000" dirty="0" smtClean="0"/>
              <a:t>Tom</a:t>
            </a:r>
            <a:r>
              <a:rPr lang="zh-CN" altLang="en-US" sz="2000" dirty="0" smtClean="0"/>
              <a:t>服务器的内置对象</a:t>
            </a:r>
            <a:r>
              <a:rPr lang="en-US" altLang="zh-CN" sz="2000" dirty="0" smtClean="0"/>
              <a:t>request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通过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name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指定的名字</a:t>
            </a:r>
            <a:r>
              <a:rPr lang="zh-CN" altLang="en-US" sz="2000" dirty="0" smtClean="0"/>
              <a:t>来获取</a:t>
            </a:r>
            <a:r>
              <a:rPr lang="en-US" altLang="zh-CN" sz="2000" dirty="0" smtClean="0"/>
              <a:t>GUI</a:t>
            </a:r>
            <a:r>
              <a:rPr lang="zh-CN" altLang="en-US" sz="2000" dirty="0" smtClean="0"/>
              <a:t>对象中提交的数据</a:t>
            </a:r>
            <a:r>
              <a:rPr lang="en-US" altLang="zh-CN" sz="2000" dirty="0" smtClean="0"/>
              <a:t>.</a:t>
            </a:r>
            <a:endParaRPr lang="zh-CN" altLang="en-US" sz="2000" dirty="0"/>
          </a:p>
        </p:txBody>
      </p:sp>
      <p:sp>
        <p:nvSpPr>
          <p:cNvPr id="3" name="矩形 2"/>
          <p:cNvSpPr/>
          <p:nvPr/>
        </p:nvSpPr>
        <p:spPr>
          <a:xfrm>
            <a:off x="0" y="2831453"/>
            <a:ext cx="914450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/>
              <a:t>（</a:t>
            </a:r>
            <a:r>
              <a:rPr lang="en-US" altLang="zh-CN" sz="2000" dirty="0" smtClean="0"/>
              <a:t>3</a:t>
            </a:r>
            <a:r>
              <a:rPr lang="zh-CN" altLang="en-US" sz="2000" dirty="0" smtClean="0"/>
              <a:t>）复选框</a:t>
            </a:r>
            <a:r>
              <a:rPr lang="en-US" altLang="zh-CN" sz="2000" dirty="0" smtClean="0"/>
              <a:t>checkbox</a:t>
            </a:r>
          </a:p>
          <a:p>
            <a:r>
              <a:rPr lang="en-US" altLang="zh-CN" b="1" dirty="0" smtClean="0">
                <a:solidFill>
                  <a:srgbClr val="002060"/>
                </a:solidFill>
              </a:rPr>
              <a:t>&lt;input type="checkbox" name= "item" value="A"  </a:t>
            </a:r>
            <a:r>
              <a:rPr lang="en-US" altLang="zh-CN" b="1" dirty="0" err="1" smtClean="0">
                <a:solidFill>
                  <a:srgbClr val="002060"/>
                </a:solidFill>
              </a:rPr>
              <a:t>algin</a:t>
            </a:r>
            <a:r>
              <a:rPr lang="en-US" altLang="zh-CN" b="1" dirty="0" smtClean="0">
                <a:solidFill>
                  <a:srgbClr val="002060"/>
                </a:solidFill>
              </a:rPr>
              <a:t>= "top" checked="ok" /&gt;</a:t>
            </a:r>
            <a:r>
              <a:rPr lang="zh-CN" altLang="en-US" b="1" dirty="0" smtClean="0">
                <a:solidFill>
                  <a:srgbClr val="002060"/>
                </a:solidFill>
              </a:rPr>
              <a:t>足球</a:t>
            </a:r>
          </a:p>
          <a:p>
            <a:r>
              <a:rPr lang="en-US" altLang="zh-CN" b="1" dirty="0" smtClean="0">
                <a:solidFill>
                  <a:srgbClr val="002060"/>
                </a:solidFill>
              </a:rPr>
              <a:t>&lt;input type="checkbox" name= "item" value="B"  </a:t>
            </a:r>
            <a:r>
              <a:rPr lang="en-US" altLang="zh-CN" b="1" dirty="0" err="1" smtClean="0">
                <a:solidFill>
                  <a:srgbClr val="002060"/>
                </a:solidFill>
              </a:rPr>
              <a:t>algin</a:t>
            </a:r>
            <a:r>
              <a:rPr lang="en-US" altLang="zh-CN" b="1" dirty="0" smtClean="0">
                <a:solidFill>
                  <a:srgbClr val="002060"/>
                </a:solidFill>
              </a:rPr>
              <a:t>= "top"  /&gt;</a:t>
            </a:r>
            <a:r>
              <a:rPr lang="zh-CN" altLang="en-US" b="1" dirty="0" smtClean="0">
                <a:solidFill>
                  <a:srgbClr val="002060"/>
                </a:solidFill>
              </a:rPr>
              <a:t>围棋</a:t>
            </a:r>
          </a:p>
          <a:p>
            <a:r>
              <a:rPr lang="en-US" altLang="zh-CN" b="1" dirty="0" smtClean="0">
                <a:solidFill>
                  <a:srgbClr val="002060"/>
                </a:solidFill>
              </a:rPr>
              <a:t>&lt;input type="checkbox" name= "item" value="C"  </a:t>
            </a:r>
            <a:r>
              <a:rPr lang="en-US" altLang="zh-CN" b="1" dirty="0" err="1" smtClean="0">
                <a:solidFill>
                  <a:srgbClr val="002060"/>
                </a:solidFill>
              </a:rPr>
              <a:t>algin</a:t>
            </a:r>
            <a:r>
              <a:rPr lang="en-US" altLang="zh-CN" b="1" dirty="0" smtClean="0">
                <a:solidFill>
                  <a:srgbClr val="002060"/>
                </a:solidFill>
              </a:rPr>
              <a:t>= "top" checked="ok" /&gt;</a:t>
            </a:r>
            <a:r>
              <a:rPr lang="zh-CN" altLang="en-US" b="1" dirty="0" smtClean="0">
                <a:solidFill>
                  <a:srgbClr val="002060"/>
                </a:solidFill>
              </a:rPr>
              <a:t>乒乓球</a:t>
            </a:r>
          </a:p>
          <a:p>
            <a:r>
              <a:rPr lang="en-US" altLang="zh-CN" b="1" dirty="0" smtClean="0">
                <a:solidFill>
                  <a:srgbClr val="002060"/>
                </a:solidFill>
              </a:rPr>
              <a:t>&lt;input type="checkbox" name= "item" value="D"  </a:t>
            </a:r>
            <a:r>
              <a:rPr lang="en-US" altLang="zh-CN" b="1" dirty="0" err="1" smtClean="0">
                <a:solidFill>
                  <a:srgbClr val="002060"/>
                </a:solidFill>
              </a:rPr>
              <a:t>algin</a:t>
            </a:r>
            <a:r>
              <a:rPr lang="en-US" altLang="zh-CN" b="1" dirty="0" smtClean="0">
                <a:solidFill>
                  <a:srgbClr val="002060"/>
                </a:solidFill>
              </a:rPr>
              <a:t>= "top"  /&gt;</a:t>
            </a:r>
            <a:r>
              <a:rPr lang="zh-CN" altLang="en-US" b="1" dirty="0" smtClean="0">
                <a:solidFill>
                  <a:srgbClr val="002060"/>
                </a:solidFill>
              </a:rPr>
              <a:t>篮球</a:t>
            </a:r>
          </a:p>
          <a:p>
            <a:r>
              <a:rPr lang="zh-CN" altLang="en-US" sz="2000" dirty="0" smtClean="0"/>
              <a:t>其中</a:t>
            </a:r>
            <a:r>
              <a:rPr lang="en-US" altLang="zh-CN" sz="2000" dirty="0" smtClean="0"/>
              <a:t>value</a:t>
            </a:r>
            <a:r>
              <a:rPr lang="zh-CN" altLang="en-US" sz="2000" dirty="0" smtClean="0"/>
              <a:t>指定</a:t>
            </a:r>
            <a:r>
              <a:rPr lang="en-US" altLang="zh-CN" sz="2000" dirty="0" smtClean="0"/>
              <a:t>checkbox</a:t>
            </a:r>
            <a:r>
              <a:rPr lang="zh-CN" altLang="en-US" sz="2000" dirty="0" smtClean="0"/>
              <a:t>的值。复选框与单选框的区别就是可以多选，即如果几个</a:t>
            </a:r>
            <a:r>
              <a:rPr lang="en-US" altLang="zh-CN" sz="2000" dirty="0" smtClean="0"/>
              <a:t>checkbox</a:t>
            </a:r>
            <a:r>
              <a:rPr lang="zh-CN" altLang="en-US" sz="2000" dirty="0" smtClean="0"/>
              <a:t>的</a:t>
            </a:r>
            <a:r>
              <a:rPr lang="en-US" altLang="zh-CN" sz="2000" dirty="0" smtClean="0"/>
              <a:t>name</a:t>
            </a:r>
            <a:r>
              <a:rPr lang="zh-CN" altLang="en-US" sz="2000" dirty="0" smtClean="0"/>
              <a:t>取值相同，那么同一时刻可有多个</a:t>
            </a:r>
            <a:r>
              <a:rPr lang="en-US" altLang="zh-CN" sz="2000" dirty="0" err="1" smtClean="0"/>
              <a:t>chekbox</a:t>
            </a:r>
            <a:r>
              <a:rPr lang="zh-CN" altLang="en-US" sz="2000" dirty="0" smtClean="0"/>
              <a:t>被选中。这时，</a:t>
            </a:r>
            <a:r>
              <a:rPr lang="en-US" altLang="zh-CN" sz="2000" dirty="0" smtClean="0"/>
              <a:t>request</a:t>
            </a:r>
            <a:r>
              <a:rPr lang="zh-CN" altLang="en-US" sz="2000" dirty="0" smtClean="0"/>
              <a:t>对象</a:t>
            </a:r>
            <a:r>
              <a:rPr lang="zh-CN" altLang="en-US" sz="2000" b="1" dirty="0" smtClean="0">
                <a:solidFill>
                  <a:srgbClr val="C00000"/>
                </a:solidFill>
              </a:rPr>
              <a:t>需调用</a:t>
            </a:r>
            <a:r>
              <a:rPr lang="en-US" altLang="zh-CN" sz="2000" b="1" dirty="0" err="1" smtClean="0">
                <a:solidFill>
                  <a:srgbClr val="C00000"/>
                </a:solidFill>
              </a:rPr>
              <a:t>getParameterValues</a:t>
            </a:r>
            <a:r>
              <a:rPr lang="zh-CN" altLang="en-US" sz="2000" b="1" dirty="0" smtClean="0">
                <a:solidFill>
                  <a:srgbClr val="C00000"/>
                </a:solidFill>
              </a:rPr>
              <a:t>方法</a:t>
            </a:r>
            <a:r>
              <a:rPr lang="zh-CN" altLang="en-US" sz="2000" dirty="0" smtClean="0"/>
              <a:t>（</a:t>
            </a:r>
            <a:r>
              <a:rPr lang="zh-CN" altLang="en-US" sz="2000" b="1" dirty="0" smtClean="0"/>
              <a:t>不是</a:t>
            </a:r>
            <a:r>
              <a:rPr lang="en-US" altLang="zh-CN" sz="2000" b="1" dirty="0" err="1" smtClean="0"/>
              <a:t>getParameter</a:t>
            </a:r>
            <a:r>
              <a:rPr lang="zh-CN" altLang="en-US" sz="2000" b="1" dirty="0" smtClean="0"/>
              <a:t>方法</a:t>
            </a:r>
            <a:r>
              <a:rPr lang="zh-CN" altLang="en-US" sz="2000" dirty="0" smtClean="0"/>
              <a:t>）获取被选中的多个</a:t>
            </a:r>
            <a:r>
              <a:rPr lang="en-US" altLang="zh-CN" sz="2000" dirty="0" smtClean="0"/>
              <a:t>checkbox</a:t>
            </a:r>
            <a:r>
              <a:rPr lang="zh-CN" altLang="en-US" sz="2000" dirty="0" smtClean="0"/>
              <a:t>中</a:t>
            </a:r>
            <a:r>
              <a:rPr lang="en-US" altLang="zh-CN" sz="2000" dirty="0" smtClean="0"/>
              <a:t>value</a:t>
            </a:r>
            <a:r>
              <a:rPr lang="zh-CN" altLang="en-US" sz="2000" dirty="0" smtClean="0"/>
              <a:t>属性指定的值。</a:t>
            </a:r>
            <a:r>
              <a:rPr lang="en-US" altLang="zh-CN" sz="2000" dirty="0" smtClean="0"/>
              <a:t>checked</a:t>
            </a:r>
            <a:r>
              <a:rPr lang="zh-CN" altLang="en-US" sz="2000" dirty="0" smtClean="0"/>
              <a:t>如果取值是一个非空的字符串，那么该复选框的初始状态就是选中状态。</a:t>
            </a:r>
            <a:endParaRPr lang="zh-CN" altLang="en-US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4460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92696"/>
          </a:xfrm>
          <a:solidFill>
            <a:srgbClr val="FFC5D8"/>
          </a:solidFill>
        </p:spPr>
        <p:txBody>
          <a:bodyPr>
            <a:normAutofit/>
          </a:bodyPr>
          <a:lstStyle/>
          <a:p>
            <a:r>
              <a:rPr lang="en-US" altLang="zh-CN" sz="3200" dirty="0" smtClean="0"/>
              <a:t>4.1 request </a:t>
            </a:r>
            <a:r>
              <a:rPr lang="zh-CN" altLang="en-US" sz="3200" dirty="0" smtClean="0"/>
              <a:t>对象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469798" y="874247"/>
            <a:ext cx="4450257" cy="400110"/>
          </a:xfrm>
          <a:prstGeom prst="rect">
            <a:avLst/>
          </a:prstGeom>
          <a:solidFill>
            <a:srgbClr val="FFC5D8"/>
          </a:solidFill>
        </p:spPr>
        <p:txBody>
          <a:bodyPr wrap="none">
            <a:spAutoFit/>
          </a:bodyPr>
          <a:lstStyle/>
          <a:p>
            <a:r>
              <a:rPr lang="en-US" altLang="zh-CN" sz="2000" dirty="0" smtClean="0"/>
              <a:t>4.1.4 </a:t>
            </a:r>
            <a:r>
              <a:rPr lang="zh-CN" altLang="en-US" sz="2000" dirty="0" smtClean="0"/>
              <a:t>处理</a:t>
            </a:r>
            <a:r>
              <a:rPr lang="en-US" altLang="zh-CN" sz="2000" dirty="0" smtClean="0"/>
              <a:t>HTML</a:t>
            </a:r>
            <a:r>
              <a:rPr lang="zh-CN" altLang="en-US" sz="2000" dirty="0" smtClean="0"/>
              <a:t>标记（不区分大小写）</a:t>
            </a:r>
            <a:endParaRPr lang="zh-CN" altLang="en-US" sz="2000" dirty="0"/>
          </a:p>
        </p:txBody>
      </p:sp>
      <p:sp>
        <p:nvSpPr>
          <p:cNvPr id="5" name="矩形 4"/>
          <p:cNvSpPr/>
          <p:nvPr/>
        </p:nvSpPr>
        <p:spPr>
          <a:xfrm>
            <a:off x="469798" y="1274357"/>
            <a:ext cx="1633781" cy="4001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en-US" altLang="zh-CN" sz="2000" dirty="0" smtClean="0"/>
              <a:t>2</a:t>
            </a:r>
            <a:r>
              <a:rPr lang="zh-CN" altLang="en-US" sz="2000" dirty="0" smtClean="0"/>
              <a:t>．</a:t>
            </a:r>
            <a:r>
              <a:rPr lang="en-US" altLang="zh-CN" sz="2000" dirty="0" smtClean="0"/>
              <a:t>input</a:t>
            </a:r>
            <a:r>
              <a:rPr lang="zh-CN" altLang="en-US" sz="2000" dirty="0" smtClean="0"/>
              <a:t>标记</a:t>
            </a:r>
            <a:endParaRPr lang="zh-CN" altLang="en-US" sz="2000" dirty="0"/>
          </a:p>
        </p:txBody>
      </p:sp>
      <p:sp>
        <p:nvSpPr>
          <p:cNvPr id="6" name="矩形 5"/>
          <p:cNvSpPr/>
          <p:nvPr/>
        </p:nvSpPr>
        <p:spPr>
          <a:xfrm>
            <a:off x="471488" y="1688759"/>
            <a:ext cx="8493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/>
              <a:t>&lt;input type="GUI</a:t>
            </a:r>
            <a:r>
              <a:rPr lang="zh-CN" altLang="en-US" sz="2000" dirty="0" smtClean="0"/>
              <a:t>对象</a:t>
            </a:r>
            <a:r>
              <a:rPr lang="en-US" altLang="zh-CN" sz="2000" dirty="0" smtClean="0"/>
              <a:t>" name= "GUI</a:t>
            </a:r>
            <a:r>
              <a:rPr lang="zh-CN" altLang="en-US" sz="2000" dirty="0" smtClean="0"/>
              <a:t>对象的名子</a:t>
            </a:r>
            <a:r>
              <a:rPr lang="en-US" altLang="zh-CN" sz="2000" dirty="0" smtClean="0"/>
              <a:t>" value="GUI</a:t>
            </a:r>
            <a:r>
              <a:rPr lang="zh-CN" altLang="en-US" sz="2000" dirty="0" smtClean="0"/>
              <a:t>中的默认值</a:t>
            </a:r>
            <a:r>
              <a:rPr lang="en-US" altLang="zh-CN" sz="2000" dirty="0" smtClean="0"/>
              <a:t>"/&gt;</a:t>
            </a:r>
            <a:endParaRPr lang="zh-CN" altLang="en-US" sz="2000" dirty="0"/>
          </a:p>
        </p:txBody>
      </p:sp>
      <p:sp>
        <p:nvSpPr>
          <p:cNvPr id="7" name="矩形 6"/>
          <p:cNvSpPr/>
          <p:nvPr/>
        </p:nvSpPr>
        <p:spPr>
          <a:xfrm>
            <a:off x="471488" y="2088869"/>
            <a:ext cx="80609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/>
              <a:t>■</a:t>
            </a:r>
            <a:r>
              <a:rPr lang="en-US" altLang="zh-CN" sz="2000" dirty="0" smtClean="0"/>
              <a:t>Tom</a:t>
            </a:r>
            <a:r>
              <a:rPr lang="zh-CN" altLang="en-US" sz="2000" dirty="0" smtClean="0"/>
              <a:t>服务器的内置对象</a:t>
            </a:r>
            <a:r>
              <a:rPr lang="en-US" altLang="zh-CN" sz="2000" dirty="0" smtClean="0"/>
              <a:t>request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通过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name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指定的名字</a:t>
            </a:r>
            <a:r>
              <a:rPr lang="zh-CN" altLang="en-US" sz="2000" dirty="0" smtClean="0"/>
              <a:t>来获取</a:t>
            </a:r>
            <a:r>
              <a:rPr lang="en-US" altLang="zh-CN" sz="2000" dirty="0" smtClean="0"/>
              <a:t>GUI</a:t>
            </a:r>
            <a:r>
              <a:rPr lang="zh-CN" altLang="en-US" sz="2000" dirty="0" smtClean="0"/>
              <a:t>对象中提交的数据</a:t>
            </a:r>
            <a:r>
              <a:rPr lang="en-US" altLang="zh-CN" sz="2000" dirty="0" smtClean="0"/>
              <a:t>.</a:t>
            </a:r>
            <a:endParaRPr lang="zh-CN" altLang="en-US" sz="2000" dirty="0"/>
          </a:p>
        </p:txBody>
      </p:sp>
      <p:sp>
        <p:nvSpPr>
          <p:cNvPr id="8" name="矩形 7"/>
          <p:cNvSpPr/>
          <p:nvPr/>
        </p:nvSpPr>
        <p:spPr>
          <a:xfrm>
            <a:off x="469798" y="2816969"/>
            <a:ext cx="849469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/>
              <a:t>（</a:t>
            </a:r>
            <a:r>
              <a:rPr lang="en-US" altLang="zh-CN" sz="2000" dirty="0" smtClean="0"/>
              <a:t>4</a:t>
            </a:r>
            <a:r>
              <a:rPr lang="zh-CN" altLang="en-US" sz="2000" dirty="0" smtClean="0"/>
              <a:t>）口令框</a:t>
            </a:r>
            <a:r>
              <a:rPr lang="en-US" altLang="zh-CN" sz="2000" dirty="0" smtClean="0"/>
              <a:t>password</a:t>
            </a:r>
          </a:p>
          <a:p>
            <a:r>
              <a:rPr lang="en-US" altLang="zh-CN" sz="2000" b="1" dirty="0" smtClean="0">
                <a:solidFill>
                  <a:srgbClr val="002060"/>
                </a:solidFill>
              </a:rPr>
              <a:t>&lt;input type= "password"  name= "me"  size= "12"  </a:t>
            </a:r>
            <a:r>
              <a:rPr lang="en-US" altLang="zh-CN" sz="2000" b="1" dirty="0" err="1" smtClean="0">
                <a:solidFill>
                  <a:srgbClr val="002060"/>
                </a:solidFill>
              </a:rPr>
              <a:t>maxlength</a:t>
            </a:r>
            <a:r>
              <a:rPr lang="en-US" altLang="zh-CN" sz="2000" b="1" dirty="0" smtClean="0">
                <a:solidFill>
                  <a:srgbClr val="002060"/>
                </a:solidFill>
              </a:rPr>
              <a:t>="30" /&gt;</a:t>
            </a:r>
          </a:p>
          <a:p>
            <a:r>
              <a:rPr lang="zh-CN" altLang="en-US" sz="2000" dirty="0" smtClean="0"/>
              <a:t>用户在口令框中输入</a:t>
            </a:r>
            <a:r>
              <a:rPr lang="en-US" altLang="zh-CN" sz="2000" dirty="0" smtClean="0"/>
              <a:t>tiger</a:t>
            </a:r>
            <a:r>
              <a:rPr lang="zh-CN" altLang="en-US" sz="2000" dirty="0" smtClean="0"/>
              <a:t>，单击提交键，</a:t>
            </a:r>
            <a:r>
              <a:rPr lang="en-US" altLang="zh-CN" sz="2000" dirty="0" smtClean="0"/>
              <a:t>tiger</a:t>
            </a:r>
            <a:r>
              <a:rPr lang="zh-CN" altLang="en-US" sz="2000" dirty="0" smtClean="0"/>
              <a:t>将被提交给</a:t>
            </a:r>
            <a:r>
              <a:rPr lang="en-US" altLang="zh-CN" sz="2000" dirty="0" smtClean="0"/>
              <a:t>form</a:t>
            </a:r>
            <a:r>
              <a:rPr lang="zh-CN" altLang="en-US" sz="2000" dirty="0" smtClean="0"/>
              <a:t>表单请求的页面，请求的页面的内置对象</a:t>
            </a:r>
            <a:r>
              <a:rPr lang="en-US" altLang="zh-CN" sz="2000" dirty="0" smtClean="0"/>
              <a:t>request</a:t>
            </a:r>
            <a:r>
              <a:rPr lang="zh-CN" altLang="en-US" sz="2000" dirty="0" smtClean="0"/>
              <a:t>调用</a:t>
            </a:r>
            <a:r>
              <a:rPr lang="en-US" altLang="zh-CN" sz="2000" dirty="0" err="1" smtClean="0"/>
              <a:t>getParameter</a:t>
            </a:r>
            <a:r>
              <a:rPr lang="zh-CN" altLang="en-US" sz="2000" dirty="0" smtClean="0"/>
              <a:t>方法获取</a:t>
            </a:r>
            <a:r>
              <a:rPr lang="en-US" altLang="zh-CN" sz="2000" dirty="0" smtClean="0"/>
              <a:t>password</a:t>
            </a:r>
            <a:r>
              <a:rPr lang="zh-CN" altLang="en-US" sz="2000" dirty="0" smtClean="0"/>
              <a:t>提交的值</a:t>
            </a:r>
            <a:r>
              <a:rPr lang="en-US" altLang="zh-CN" sz="2000" dirty="0" smtClean="0"/>
              <a:t>tiger</a:t>
            </a:r>
            <a:r>
              <a:rPr lang="zh-CN" altLang="en-US" sz="2000" dirty="0" smtClean="0"/>
              <a:t>（</a:t>
            </a:r>
            <a:r>
              <a:rPr lang="en-US" altLang="zh-CN" sz="2000" dirty="0" smtClean="0"/>
              <a:t>password</a:t>
            </a:r>
            <a:r>
              <a:rPr lang="zh-CN" altLang="en-US" sz="2000" dirty="0" smtClean="0"/>
              <a:t>仅仅起着不让别人偷看的作用，不提供加密措施）。 </a:t>
            </a:r>
          </a:p>
          <a:p>
            <a:r>
              <a:rPr lang="zh-CN" altLang="en-US" sz="2000" dirty="0" smtClean="0"/>
              <a:t>（</a:t>
            </a:r>
            <a:r>
              <a:rPr lang="en-US" altLang="zh-CN" sz="2000" dirty="0" smtClean="0"/>
              <a:t>5</a:t>
            </a:r>
            <a:r>
              <a:rPr lang="zh-CN" altLang="en-US" sz="2000" dirty="0" smtClean="0"/>
              <a:t>）隐藏</a:t>
            </a:r>
            <a:r>
              <a:rPr lang="en-US" altLang="zh-CN" sz="2000" dirty="0" smtClean="0"/>
              <a:t>hidden</a:t>
            </a:r>
          </a:p>
          <a:p>
            <a:r>
              <a:rPr lang="en-US" altLang="zh-CN" sz="2000" b="1" dirty="0" smtClean="0">
                <a:solidFill>
                  <a:srgbClr val="002060"/>
                </a:solidFill>
              </a:rPr>
              <a:t>&lt;input type= "hidden"  name="</a:t>
            </a:r>
            <a:r>
              <a:rPr lang="en-US" altLang="zh-CN" sz="2000" b="1" dirty="0" err="1" smtClean="0">
                <a:solidFill>
                  <a:srgbClr val="002060"/>
                </a:solidFill>
              </a:rPr>
              <a:t>nogui</a:t>
            </a:r>
            <a:r>
              <a:rPr lang="en-US" altLang="zh-CN" sz="2000" b="1" dirty="0" smtClean="0">
                <a:solidFill>
                  <a:srgbClr val="002060"/>
                </a:solidFill>
              </a:rPr>
              <a:t>"  value= "hello"  /&gt;</a:t>
            </a:r>
          </a:p>
          <a:p>
            <a:r>
              <a:rPr lang="zh-CN" altLang="en-US" sz="2000" dirty="0" smtClean="0"/>
              <a:t>用户单击</a:t>
            </a:r>
            <a:r>
              <a:rPr lang="en-US" altLang="zh-CN" sz="2000" dirty="0" smtClean="0"/>
              <a:t>form</a:t>
            </a:r>
            <a:r>
              <a:rPr lang="zh-CN" altLang="en-US" sz="2000" dirty="0" smtClean="0"/>
              <a:t>表单中的</a:t>
            </a:r>
            <a:r>
              <a:rPr lang="en-US" altLang="zh-CN" sz="2000" dirty="0" smtClean="0"/>
              <a:t>su</a:t>
            </a:r>
            <a:r>
              <a:rPr lang="en-US" altLang="zh-CN" sz="2000" dirty="0"/>
              <a:t>b</a:t>
            </a:r>
            <a:r>
              <a:rPr lang="en-US" altLang="zh-CN" sz="2000" dirty="0" smtClean="0"/>
              <a:t>mit</a:t>
            </a:r>
            <a:r>
              <a:rPr lang="zh-CN" altLang="en-US" sz="2000" dirty="0" smtClean="0"/>
              <a:t>提交键，那么</a:t>
            </a:r>
            <a:r>
              <a:rPr lang="en-US" altLang="zh-CN" sz="2000" dirty="0" smtClean="0"/>
              <a:t>form</a:t>
            </a:r>
            <a:r>
              <a:rPr lang="zh-CN" altLang="en-US" sz="2000" dirty="0" smtClean="0"/>
              <a:t>表单所请求的页面的内置对象</a:t>
            </a:r>
            <a:r>
              <a:rPr lang="en-US" altLang="zh-CN" sz="2000" dirty="0" smtClean="0"/>
              <a:t>request</a:t>
            </a:r>
            <a:r>
              <a:rPr lang="zh-CN" altLang="en-US" sz="2000" dirty="0" smtClean="0"/>
              <a:t>调用</a:t>
            </a:r>
            <a:r>
              <a:rPr lang="en-US" altLang="zh-CN" sz="2000" dirty="0" err="1" smtClean="0"/>
              <a:t>getParameter</a:t>
            </a:r>
            <a:r>
              <a:rPr lang="zh-CN" altLang="en-US" sz="2000" dirty="0" smtClean="0"/>
              <a:t>方法将获取由</a:t>
            </a:r>
            <a:r>
              <a:rPr lang="en-US" altLang="zh-CN" sz="2000" dirty="0" smtClean="0"/>
              <a:t>value</a:t>
            </a:r>
            <a:r>
              <a:rPr lang="zh-CN" altLang="en-US" sz="2000" dirty="0" smtClean="0"/>
              <a:t>指定的值</a:t>
            </a:r>
            <a:r>
              <a:rPr lang="en-US" altLang="zh-CN" sz="2000" dirty="0" smtClean="0"/>
              <a:t>hello</a:t>
            </a:r>
            <a:r>
              <a:rPr lang="zh-CN" altLang="en-US" sz="2000" dirty="0" smtClean="0"/>
              <a:t>。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948680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92696"/>
          </a:xfrm>
          <a:solidFill>
            <a:srgbClr val="FFC5D8"/>
          </a:solidFill>
        </p:spPr>
        <p:txBody>
          <a:bodyPr>
            <a:normAutofit/>
          </a:bodyPr>
          <a:lstStyle/>
          <a:p>
            <a:r>
              <a:rPr lang="en-US" altLang="zh-CN" sz="3200" dirty="0" smtClean="0"/>
              <a:t>4.1 request </a:t>
            </a:r>
            <a:r>
              <a:rPr lang="zh-CN" altLang="en-US" sz="3200" dirty="0" smtClean="0"/>
              <a:t>对象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469798" y="874247"/>
            <a:ext cx="4450257" cy="400110"/>
          </a:xfrm>
          <a:prstGeom prst="rect">
            <a:avLst/>
          </a:prstGeom>
          <a:solidFill>
            <a:srgbClr val="FFC5D8"/>
          </a:solidFill>
        </p:spPr>
        <p:txBody>
          <a:bodyPr wrap="none">
            <a:spAutoFit/>
          </a:bodyPr>
          <a:lstStyle/>
          <a:p>
            <a:r>
              <a:rPr lang="en-US" altLang="zh-CN" sz="2000" dirty="0" smtClean="0"/>
              <a:t>4.1.4 </a:t>
            </a:r>
            <a:r>
              <a:rPr lang="zh-CN" altLang="en-US" sz="2000" dirty="0" smtClean="0"/>
              <a:t>处理</a:t>
            </a:r>
            <a:r>
              <a:rPr lang="en-US" altLang="zh-CN" sz="2000" dirty="0" smtClean="0"/>
              <a:t>HTML</a:t>
            </a:r>
            <a:r>
              <a:rPr lang="zh-CN" altLang="en-US" sz="2000" dirty="0" smtClean="0"/>
              <a:t>标记（不区分大小写）</a:t>
            </a:r>
            <a:endParaRPr lang="zh-CN" altLang="en-US" sz="2000" dirty="0"/>
          </a:p>
        </p:txBody>
      </p:sp>
      <p:sp>
        <p:nvSpPr>
          <p:cNvPr id="5" name="矩形 4"/>
          <p:cNvSpPr/>
          <p:nvPr/>
        </p:nvSpPr>
        <p:spPr>
          <a:xfrm>
            <a:off x="469798" y="1274357"/>
            <a:ext cx="1633781" cy="4001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en-US" altLang="zh-CN" sz="2000" dirty="0" smtClean="0"/>
              <a:t>2</a:t>
            </a:r>
            <a:r>
              <a:rPr lang="zh-CN" altLang="en-US" sz="2000" dirty="0" smtClean="0"/>
              <a:t>．</a:t>
            </a:r>
            <a:r>
              <a:rPr lang="en-US" altLang="zh-CN" sz="2000" dirty="0" smtClean="0"/>
              <a:t>input</a:t>
            </a:r>
            <a:r>
              <a:rPr lang="zh-CN" altLang="en-US" sz="2000" dirty="0" smtClean="0"/>
              <a:t>标记</a:t>
            </a:r>
            <a:endParaRPr lang="zh-CN" altLang="en-US" sz="2000" dirty="0"/>
          </a:p>
        </p:txBody>
      </p:sp>
      <p:sp>
        <p:nvSpPr>
          <p:cNvPr id="6" name="矩形 5"/>
          <p:cNvSpPr/>
          <p:nvPr/>
        </p:nvSpPr>
        <p:spPr>
          <a:xfrm>
            <a:off x="471488" y="1688759"/>
            <a:ext cx="8493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/>
              <a:t>&lt;input type="GUI</a:t>
            </a:r>
            <a:r>
              <a:rPr lang="zh-CN" altLang="en-US" sz="2000" dirty="0" smtClean="0"/>
              <a:t>对象</a:t>
            </a:r>
            <a:r>
              <a:rPr lang="en-US" altLang="zh-CN" sz="2000" dirty="0" smtClean="0"/>
              <a:t>" name= "GUI</a:t>
            </a:r>
            <a:r>
              <a:rPr lang="zh-CN" altLang="en-US" sz="2000" dirty="0" smtClean="0"/>
              <a:t>对象的名子</a:t>
            </a:r>
            <a:r>
              <a:rPr lang="en-US" altLang="zh-CN" sz="2000" dirty="0" smtClean="0"/>
              <a:t>" value="GUI</a:t>
            </a:r>
            <a:r>
              <a:rPr lang="zh-CN" altLang="en-US" sz="2000" dirty="0" smtClean="0"/>
              <a:t>中的默认值</a:t>
            </a:r>
            <a:r>
              <a:rPr lang="en-US" altLang="zh-CN" sz="2000" dirty="0" smtClean="0"/>
              <a:t>"/&gt;</a:t>
            </a:r>
            <a:endParaRPr lang="zh-CN" altLang="en-US" sz="2000" dirty="0"/>
          </a:p>
        </p:txBody>
      </p:sp>
      <p:sp>
        <p:nvSpPr>
          <p:cNvPr id="7" name="矩形 6"/>
          <p:cNvSpPr/>
          <p:nvPr/>
        </p:nvSpPr>
        <p:spPr>
          <a:xfrm>
            <a:off x="471488" y="2088869"/>
            <a:ext cx="80609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/>
              <a:t>■</a:t>
            </a:r>
            <a:r>
              <a:rPr lang="en-US" altLang="zh-CN" sz="2000" dirty="0" smtClean="0"/>
              <a:t>Tom</a:t>
            </a:r>
            <a:r>
              <a:rPr lang="zh-CN" altLang="en-US" sz="2000" dirty="0" smtClean="0"/>
              <a:t>服务器的内置对象</a:t>
            </a:r>
            <a:r>
              <a:rPr lang="en-US" altLang="zh-CN" sz="2000" dirty="0" smtClean="0"/>
              <a:t>request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通过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name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指定的名字</a:t>
            </a:r>
            <a:r>
              <a:rPr lang="zh-CN" altLang="en-US" sz="2000" dirty="0" smtClean="0"/>
              <a:t>来获取</a:t>
            </a:r>
            <a:r>
              <a:rPr lang="en-US" altLang="zh-CN" sz="2000" dirty="0" smtClean="0"/>
              <a:t>GUI</a:t>
            </a:r>
            <a:r>
              <a:rPr lang="zh-CN" altLang="en-US" sz="2000" dirty="0" smtClean="0"/>
              <a:t>对象中提交的数据</a:t>
            </a:r>
            <a:r>
              <a:rPr lang="en-US" altLang="zh-CN" sz="2000" dirty="0" smtClean="0"/>
              <a:t>.</a:t>
            </a:r>
            <a:endParaRPr lang="zh-CN" altLang="en-US" sz="2000" dirty="0"/>
          </a:p>
        </p:txBody>
      </p:sp>
      <p:sp>
        <p:nvSpPr>
          <p:cNvPr id="8" name="矩形 7"/>
          <p:cNvSpPr/>
          <p:nvPr/>
        </p:nvSpPr>
        <p:spPr>
          <a:xfrm>
            <a:off x="323528" y="2816969"/>
            <a:ext cx="882047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/>
              <a:t>（</a:t>
            </a:r>
            <a:r>
              <a:rPr lang="en-US" altLang="zh-CN" sz="2000" dirty="0" smtClean="0"/>
              <a:t>6</a:t>
            </a:r>
            <a:r>
              <a:rPr lang="zh-CN" altLang="en-US" sz="2000" dirty="0" smtClean="0"/>
              <a:t>）提交键</a:t>
            </a:r>
            <a:r>
              <a:rPr lang="en-US" altLang="zh-CN" sz="2000" dirty="0" smtClean="0"/>
              <a:t>submit</a:t>
            </a:r>
          </a:p>
          <a:p>
            <a:r>
              <a:rPr lang="zh-CN" altLang="en-US" sz="2000" dirty="0" smtClean="0"/>
              <a:t>为了能把</a:t>
            </a:r>
            <a:r>
              <a:rPr lang="en-US" altLang="zh-CN" sz="2000" dirty="0" smtClean="0"/>
              <a:t>form</a:t>
            </a:r>
            <a:r>
              <a:rPr lang="zh-CN" altLang="en-US" sz="2000" dirty="0" smtClean="0"/>
              <a:t>表单的数据提交给服务器，一个</a:t>
            </a:r>
            <a:r>
              <a:rPr lang="en-US" altLang="zh-CN" sz="2000" dirty="0" smtClean="0"/>
              <a:t>form</a:t>
            </a:r>
            <a:r>
              <a:rPr lang="zh-CN" altLang="en-US" sz="2000" dirty="0" smtClean="0"/>
              <a:t>表单至少包含一个提交键（可以有多个提交键，见稍后的例子</a:t>
            </a:r>
            <a:r>
              <a:rPr lang="en-US" altLang="zh-CN" sz="2000" dirty="0" smtClean="0"/>
              <a:t>10</a:t>
            </a:r>
            <a:r>
              <a:rPr lang="zh-CN" altLang="en-US" sz="2000" dirty="0" smtClean="0"/>
              <a:t>），例如：</a:t>
            </a:r>
          </a:p>
          <a:p>
            <a:r>
              <a:rPr lang="en-US" altLang="zh-CN" sz="2000" b="1" dirty="0" smtClean="0">
                <a:solidFill>
                  <a:srgbClr val="002060"/>
                </a:solidFill>
              </a:rPr>
              <a:t>&lt;input type= "submit"  name="me"  value="</a:t>
            </a:r>
            <a:r>
              <a:rPr lang="zh-CN" altLang="en-US" sz="2000" b="1" dirty="0" smtClean="0">
                <a:solidFill>
                  <a:srgbClr val="002060"/>
                </a:solidFill>
              </a:rPr>
              <a:t>确定</a:t>
            </a:r>
            <a:r>
              <a:rPr lang="en-US" altLang="zh-CN" sz="2000" b="1" dirty="0" smtClean="0">
                <a:solidFill>
                  <a:srgbClr val="002060"/>
                </a:solidFill>
              </a:rPr>
              <a:t>"  size="12"  /&gt;</a:t>
            </a:r>
          </a:p>
          <a:p>
            <a:r>
              <a:rPr lang="zh-CN" altLang="en-US" sz="2000" dirty="0" smtClean="0"/>
              <a:t>单击提交键后，</a:t>
            </a:r>
            <a:r>
              <a:rPr lang="en-US" altLang="zh-CN" sz="2000" dirty="0" smtClean="0"/>
              <a:t>form</a:t>
            </a:r>
            <a:r>
              <a:rPr lang="zh-CN" altLang="en-US" sz="2000" dirty="0" smtClean="0"/>
              <a:t>表单请求的页面才有机会获取</a:t>
            </a:r>
            <a:r>
              <a:rPr lang="en-US" altLang="zh-CN" sz="2000" dirty="0" smtClean="0"/>
              <a:t>form</a:t>
            </a:r>
            <a:r>
              <a:rPr lang="zh-CN" altLang="en-US" sz="2000" dirty="0" smtClean="0"/>
              <a:t>表单提交的各个数据。</a:t>
            </a:r>
          </a:p>
          <a:p>
            <a:r>
              <a:rPr lang="zh-CN" altLang="en-US" sz="2000" dirty="0" smtClean="0"/>
              <a:t>（</a:t>
            </a:r>
            <a:r>
              <a:rPr lang="en-US" altLang="zh-CN" sz="2000" dirty="0" smtClean="0"/>
              <a:t>7</a:t>
            </a:r>
            <a:r>
              <a:rPr lang="zh-CN" altLang="en-US" sz="2000" dirty="0" smtClean="0"/>
              <a:t>）重置键：</a:t>
            </a:r>
            <a:r>
              <a:rPr lang="en-US" altLang="zh-CN" sz="2000" dirty="0" smtClean="0"/>
              <a:t>reset</a:t>
            </a:r>
          </a:p>
          <a:p>
            <a:r>
              <a:rPr lang="zh-CN" altLang="en-US" sz="2000" dirty="0" smtClean="0"/>
              <a:t>重置键将表单中输入的数据清空，以便重新输入数据，例如：</a:t>
            </a:r>
          </a:p>
          <a:p>
            <a:r>
              <a:rPr lang="en-US" altLang="zh-CN" sz="2000" b="1" dirty="0" smtClean="0">
                <a:solidFill>
                  <a:srgbClr val="002060"/>
                </a:solidFill>
              </a:rPr>
              <a:t>&lt;input type="reset" value="</a:t>
            </a:r>
            <a:r>
              <a:rPr lang="zh-CN" altLang="en-US" sz="2000" b="1" dirty="0" smtClean="0">
                <a:solidFill>
                  <a:srgbClr val="002060"/>
                </a:solidFill>
              </a:rPr>
              <a:t>重置</a:t>
            </a:r>
            <a:r>
              <a:rPr lang="en-US" altLang="zh-CN" sz="2000" b="1" dirty="0" smtClean="0">
                <a:solidFill>
                  <a:srgbClr val="002060"/>
                </a:solidFill>
              </a:rPr>
              <a:t>"/&gt;</a:t>
            </a:r>
            <a:endParaRPr lang="zh-CN" altLang="en-US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5509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92696"/>
          </a:xfrm>
          <a:solidFill>
            <a:srgbClr val="FFC5D8"/>
          </a:solidFill>
        </p:spPr>
        <p:txBody>
          <a:bodyPr>
            <a:normAutofit/>
          </a:bodyPr>
          <a:lstStyle/>
          <a:p>
            <a:r>
              <a:rPr lang="en-US" altLang="zh-CN" sz="3200" dirty="0" smtClean="0"/>
              <a:t>4.1 request </a:t>
            </a:r>
            <a:r>
              <a:rPr lang="zh-CN" altLang="en-US" sz="3200" dirty="0" smtClean="0"/>
              <a:t>对象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469798" y="874247"/>
            <a:ext cx="4450257" cy="400110"/>
          </a:xfrm>
          <a:prstGeom prst="rect">
            <a:avLst/>
          </a:prstGeom>
          <a:solidFill>
            <a:srgbClr val="FFC5D8"/>
          </a:solidFill>
        </p:spPr>
        <p:txBody>
          <a:bodyPr wrap="none">
            <a:spAutoFit/>
          </a:bodyPr>
          <a:lstStyle/>
          <a:p>
            <a:r>
              <a:rPr lang="en-US" altLang="zh-CN" sz="2000" dirty="0" smtClean="0"/>
              <a:t>4.1.4 </a:t>
            </a:r>
            <a:r>
              <a:rPr lang="zh-CN" altLang="en-US" sz="2000" dirty="0" smtClean="0"/>
              <a:t>处理</a:t>
            </a:r>
            <a:r>
              <a:rPr lang="en-US" altLang="zh-CN" sz="2000" dirty="0" smtClean="0"/>
              <a:t>HTML</a:t>
            </a:r>
            <a:r>
              <a:rPr lang="zh-CN" altLang="en-US" sz="2000" dirty="0" smtClean="0"/>
              <a:t>标记（不区分大小写）</a:t>
            </a:r>
            <a:endParaRPr lang="zh-CN" altLang="en-US" sz="2000" dirty="0"/>
          </a:p>
        </p:txBody>
      </p:sp>
      <p:sp>
        <p:nvSpPr>
          <p:cNvPr id="5" name="矩形 4"/>
          <p:cNvSpPr/>
          <p:nvPr/>
        </p:nvSpPr>
        <p:spPr>
          <a:xfrm>
            <a:off x="469798" y="1274357"/>
            <a:ext cx="1633781" cy="4001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en-US" altLang="zh-CN" sz="2000" dirty="0" smtClean="0"/>
              <a:t>2</a:t>
            </a:r>
            <a:r>
              <a:rPr lang="zh-CN" altLang="en-US" sz="2000" dirty="0" smtClean="0"/>
              <a:t>．</a:t>
            </a:r>
            <a:r>
              <a:rPr lang="en-US" altLang="zh-CN" sz="2000" dirty="0" smtClean="0"/>
              <a:t>input</a:t>
            </a:r>
            <a:r>
              <a:rPr lang="zh-CN" altLang="en-US" sz="2000" dirty="0" smtClean="0"/>
              <a:t>标记</a:t>
            </a:r>
            <a:endParaRPr lang="zh-CN" altLang="en-US" sz="2000" dirty="0"/>
          </a:p>
        </p:txBody>
      </p:sp>
      <p:sp>
        <p:nvSpPr>
          <p:cNvPr id="3" name="矩形 2"/>
          <p:cNvSpPr/>
          <p:nvPr/>
        </p:nvSpPr>
        <p:spPr>
          <a:xfrm>
            <a:off x="251520" y="1756942"/>
            <a:ext cx="86409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 smtClean="0"/>
              <a:t>例子</a:t>
            </a:r>
            <a:r>
              <a:rPr lang="en-US" altLang="zh-CN" sz="2000" dirty="0" smtClean="0"/>
              <a:t>4_5</a:t>
            </a:r>
            <a:r>
              <a:rPr lang="zh-CN" altLang="zh-CN" sz="2000" dirty="0" smtClean="0"/>
              <a:t>中</a:t>
            </a:r>
            <a:r>
              <a:rPr lang="en-US" altLang="zh-CN" sz="2000" dirty="0"/>
              <a:t>JSP</a:t>
            </a:r>
            <a:r>
              <a:rPr lang="zh-CN" altLang="zh-CN" sz="2000" dirty="0"/>
              <a:t>页面</a:t>
            </a:r>
            <a:r>
              <a:rPr lang="en-US" altLang="zh-CN" sz="2000" dirty="0"/>
              <a:t>example4_5.jsp</a:t>
            </a:r>
            <a:r>
              <a:rPr lang="zh-CN" altLang="zh-CN" sz="2000" dirty="0"/>
              <a:t>用</a:t>
            </a:r>
            <a:r>
              <a:rPr lang="en-US" altLang="zh-CN" sz="2000" dirty="0"/>
              <a:t>form</a:t>
            </a:r>
            <a:r>
              <a:rPr lang="zh-CN" altLang="zh-CN" sz="2000" dirty="0"/>
              <a:t>表单向</a:t>
            </a:r>
            <a:r>
              <a:rPr lang="en-US" altLang="zh-CN" sz="2000" dirty="0"/>
              <a:t>example4_5_receive.jsp</a:t>
            </a:r>
            <a:r>
              <a:rPr lang="zh-CN" altLang="zh-CN" sz="2000" dirty="0"/>
              <a:t>提交数据，</a:t>
            </a:r>
            <a:r>
              <a:rPr lang="en-US" altLang="zh-CN" sz="2000" dirty="0"/>
              <a:t>example4_5_receive.jsp</a:t>
            </a:r>
            <a:r>
              <a:rPr lang="zh-CN" altLang="zh-CN" sz="2000" dirty="0"/>
              <a:t>使用</a:t>
            </a:r>
            <a:r>
              <a:rPr lang="en-US" altLang="zh-CN" sz="2000" dirty="0"/>
              <a:t>request</a:t>
            </a:r>
            <a:r>
              <a:rPr lang="zh-CN" altLang="zh-CN" sz="2000" dirty="0"/>
              <a:t>对象获得</a:t>
            </a:r>
            <a:r>
              <a:rPr lang="en-US" altLang="zh-CN" sz="2000" dirty="0"/>
              <a:t>example4_5.jsp</a:t>
            </a:r>
            <a:r>
              <a:rPr lang="zh-CN" altLang="zh-CN" sz="2000" dirty="0"/>
              <a:t>提交的</a:t>
            </a:r>
            <a:r>
              <a:rPr lang="zh-CN" altLang="zh-CN" sz="2000" dirty="0" smtClean="0"/>
              <a:t>数据</a:t>
            </a:r>
            <a:r>
              <a:rPr lang="en-US" altLang="zh-CN" sz="2000" dirty="0" smtClean="0"/>
              <a:t>.</a:t>
            </a:r>
            <a:endParaRPr lang="zh-CN" altLang="en-US" sz="2000" dirty="0"/>
          </a:p>
        </p:txBody>
      </p:sp>
      <p:sp>
        <p:nvSpPr>
          <p:cNvPr id="9" name="矩形 8"/>
          <p:cNvSpPr/>
          <p:nvPr/>
        </p:nvSpPr>
        <p:spPr>
          <a:xfrm>
            <a:off x="348055" y="2459504"/>
            <a:ext cx="19916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b="1" dirty="0" smtClean="0"/>
              <a:t>例子</a:t>
            </a:r>
            <a:r>
              <a:rPr lang="en-US" altLang="zh-CN" b="1" dirty="0" smtClean="0"/>
              <a:t>4_5</a:t>
            </a:r>
            <a:endParaRPr lang="zh-CN" altLang="zh-CN" b="1" dirty="0"/>
          </a:p>
          <a:p>
            <a:r>
              <a:rPr lang="en-US" altLang="zh-CN" b="1" dirty="0">
                <a:hlinkClick r:id="rId2" action="ppaction://hlinkfile"/>
              </a:rPr>
              <a:t>example4_5.jsp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5076056" y="2736503"/>
            <a:ext cx="24795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hlinkClick r:id="rId3" action="ppaction://hlinkfile"/>
              </a:rPr>
              <a:t>example4_5_receive.jsp</a:t>
            </a:r>
            <a:endParaRPr lang="zh-CN" alt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00" y="3501008"/>
            <a:ext cx="3357443" cy="2088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6780" y="3335315"/>
            <a:ext cx="3818981" cy="24196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80953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92696"/>
          </a:xfrm>
          <a:solidFill>
            <a:srgbClr val="FFC5D8"/>
          </a:solidFill>
        </p:spPr>
        <p:txBody>
          <a:bodyPr>
            <a:normAutofit/>
          </a:bodyPr>
          <a:lstStyle/>
          <a:p>
            <a:r>
              <a:rPr lang="en-US" altLang="zh-CN" sz="3200" dirty="0" smtClean="0"/>
              <a:t>4.1 request </a:t>
            </a:r>
            <a:r>
              <a:rPr lang="zh-CN" altLang="en-US" sz="3200" dirty="0" smtClean="0"/>
              <a:t>对象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469798" y="874247"/>
            <a:ext cx="4450257" cy="400110"/>
          </a:xfrm>
          <a:prstGeom prst="rect">
            <a:avLst/>
          </a:prstGeom>
          <a:solidFill>
            <a:srgbClr val="FFC5D8"/>
          </a:solidFill>
        </p:spPr>
        <p:txBody>
          <a:bodyPr wrap="none">
            <a:spAutoFit/>
          </a:bodyPr>
          <a:lstStyle/>
          <a:p>
            <a:r>
              <a:rPr lang="en-US" altLang="zh-CN" sz="2000" dirty="0" smtClean="0"/>
              <a:t>4.1.4 </a:t>
            </a:r>
            <a:r>
              <a:rPr lang="zh-CN" altLang="en-US" sz="2000" dirty="0" smtClean="0"/>
              <a:t>处理</a:t>
            </a:r>
            <a:r>
              <a:rPr lang="en-US" altLang="zh-CN" sz="2000" dirty="0" smtClean="0"/>
              <a:t>HTML</a:t>
            </a:r>
            <a:r>
              <a:rPr lang="zh-CN" altLang="en-US" sz="2000" dirty="0" smtClean="0"/>
              <a:t>标记（不区分大小写）</a:t>
            </a:r>
            <a:endParaRPr lang="zh-CN" altLang="en-US" sz="2000" dirty="0"/>
          </a:p>
        </p:txBody>
      </p:sp>
      <p:sp>
        <p:nvSpPr>
          <p:cNvPr id="5" name="矩形 4"/>
          <p:cNvSpPr/>
          <p:nvPr/>
        </p:nvSpPr>
        <p:spPr>
          <a:xfrm>
            <a:off x="469798" y="1274357"/>
            <a:ext cx="5457391" cy="4001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en-US" altLang="zh-CN" sz="2000" dirty="0" smtClean="0"/>
              <a:t>3</a:t>
            </a:r>
            <a:r>
              <a:rPr lang="zh-CN" altLang="en-US" sz="2000" dirty="0" smtClean="0"/>
              <a:t>．</a:t>
            </a:r>
            <a:r>
              <a:rPr lang="en-US" altLang="zh-CN" sz="2000" dirty="0" smtClean="0"/>
              <a:t>select</a:t>
            </a:r>
            <a:r>
              <a:rPr lang="zh-CN" altLang="en-US" sz="2000" dirty="0" smtClean="0"/>
              <a:t>、</a:t>
            </a:r>
            <a:r>
              <a:rPr lang="en-US" altLang="zh-CN" sz="2000" dirty="0" smtClean="0"/>
              <a:t>option</a:t>
            </a:r>
            <a:r>
              <a:rPr lang="zh-CN" altLang="en-US" sz="2000" dirty="0" smtClean="0"/>
              <a:t>标记（下拉列表或滚动列表）</a:t>
            </a:r>
            <a:endParaRPr lang="zh-CN" altLang="en-US" sz="2000" dirty="0"/>
          </a:p>
        </p:txBody>
      </p:sp>
      <p:sp>
        <p:nvSpPr>
          <p:cNvPr id="7" name="矩形 6"/>
          <p:cNvSpPr/>
          <p:nvPr/>
        </p:nvSpPr>
        <p:spPr>
          <a:xfrm>
            <a:off x="469798" y="1734926"/>
            <a:ext cx="80609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/>
              <a:t>■</a:t>
            </a:r>
            <a:r>
              <a:rPr lang="en-US" altLang="zh-CN" sz="2000" dirty="0" smtClean="0"/>
              <a:t>Tom</a:t>
            </a:r>
            <a:r>
              <a:rPr lang="zh-CN" altLang="en-US" sz="2000" dirty="0" smtClean="0"/>
              <a:t>服务器的内置对象</a:t>
            </a:r>
            <a:r>
              <a:rPr lang="en-US" altLang="zh-CN" sz="2000" dirty="0" smtClean="0"/>
              <a:t>request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通过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name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指定的名字</a:t>
            </a:r>
            <a:r>
              <a:rPr lang="zh-CN" altLang="en-US" sz="2000" dirty="0" smtClean="0"/>
              <a:t>来获取</a:t>
            </a:r>
            <a:r>
              <a:rPr lang="en-US" altLang="zh-CN" sz="2000" dirty="0" smtClean="0"/>
              <a:t>GUI</a:t>
            </a:r>
            <a:r>
              <a:rPr lang="zh-CN" altLang="en-US" sz="2000" dirty="0" smtClean="0"/>
              <a:t>对象中提交的数据</a:t>
            </a:r>
            <a:r>
              <a:rPr lang="en-US" altLang="zh-CN" sz="2000" dirty="0" smtClean="0"/>
              <a:t>.</a:t>
            </a:r>
            <a:endParaRPr lang="zh-CN" altLang="en-US" sz="2000" dirty="0"/>
          </a:p>
        </p:txBody>
      </p:sp>
      <p:sp>
        <p:nvSpPr>
          <p:cNvPr id="3" name="矩形 2"/>
          <p:cNvSpPr/>
          <p:nvPr/>
        </p:nvSpPr>
        <p:spPr>
          <a:xfrm>
            <a:off x="595774" y="2470533"/>
            <a:ext cx="520543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solidFill>
                  <a:srgbClr val="0070C0"/>
                </a:solidFill>
              </a:rPr>
              <a:t>&lt;select  name="</a:t>
            </a:r>
            <a:r>
              <a:rPr lang="en-US" altLang="zh-CN" sz="2000" b="1" dirty="0" err="1" smtClean="0">
                <a:solidFill>
                  <a:srgbClr val="0070C0"/>
                </a:solidFill>
              </a:rPr>
              <a:t>myName</a:t>
            </a:r>
            <a:r>
              <a:rPr lang="en-US" altLang="zh-CN" sz="2000" b="1" dirty="0" smtClean="0">
                <a:solidFill>
                  <a:srgbClr val="0070C0"/>
                </a:solidFill>
              </a:rPr>
              <a:t>"&gt;</a:t>
            </a:r>
          </a:p>
          <a:p>
            <a:r>
              <a:rPr lang="en-US" altLang="zh-CN" sz="2000" dirty="0" smtClean="0"/>
              <a:t>  </a:t>
            </a:r>
            <a:r>
              <a:rPr lang="en-US" altLang="zh-CN" sz="2000" dirty="0" smtClean="0">
                <a:solidFill>
                  <a:srgbClr val="0070C0"/>
                </a:solidFill>
              </a:rPr>
              <a:t>&lt;option  value="item1"&gt;</a:t>
            </a:r>
            <a:r>
              <a:rPr lang="zh-CN" altLang="en-US" sz="2000" dirty="0" smtClean="0">
                <a:solidFill>
                  <a:srgbClr val="0070C0"/>
                </a:solidFill>
              </a:rPr>
              <a:t>文本描述</a:t>
            </a:r>
            <a:r>
              <a:rPr lang="en-US" altLang="zh-CN" sz="2000" dirty="0" smtClean="0">
                <a:solidFill>
                  <a:srgbClr val="0070C0"/>
                </a:solidFill>
              </a:rPr>
              <a:t>&lt;/option&gt;</a:t>
            </a:r>
          </a:p>
          <a:p>
            <a:r>
              <a:rPr lang="en-US" altLang="zh-CN" sz="2000" dirty="0" smtClean="0">
                <a:solidFill>
                  <a:srgbClr val="0070C0"/>
                </a:solidFill>
              </a:rPr>
              <a:t>  &lt;option  value="item2"&gt;</a:t>
            </a:r>
            <a:r>
              <a:rPr lang="zh-CN" altLang="en-US" sz="2000" dirty="0" smtClean="0">
                <a:solidFill>
                  <a:srgbClr val="0070C0"/>
                </a:solidFill>
              </a:rPr>
              <a:t>文本描述</a:t>
            </a:r>
            <a:r>
              <a:rPr lang="en-US" altLang="zh-CN" sz="2000" dirty="0" smtClean="0">
                <a:solidFill>
                  <a:srgbClr val="0070C0"/>
                </a:solidFill>
              </a:rPr>
              <a:t>&lt;/option&gt;</a:t>
            </a:r>
          </a:p>
          <a:p>
            <a:r>
              <a:rPr lang="en-US" altLang="zh-CN" sz="2000" dirty="0" smtClean="0"/>
              <a:t>   … …</a:t>
            </a:r>
          </a:p>
          <a:p>
            <a:r>
              <a:rPr lang="en-US" altLang="zh-CN" sz="2000" b="1" dirty="0" smtClean="0">
                <a:solidFill>
                  <a:srgbClr val="0070C0"/>
                </a:solidFill>
              </a:rPr>
              <a:t>&lt;/select&gt;</a:t>
            </a:r>
            <a:endParaRPr lang="zh-CN" altLang="en-US" sz="2000" b="1" dirty="0">
              <a:solidFill>
                <a:srgbClr val="0070C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88391" y="4102376"/>
            <a:ext cx="2286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/>
              <a:t>例子</a:t>
            </a:r>
            <a:r>
              <a:rPr lang="en-US" altLang="zh-CN" sz="2000" dirty="0"/>
              <a:t>6</a:t>
            </a:r>
            <a:r>
              <a:rPr lang="zh-CN" altLang="zh-CN" sz="2000" dirty="0"/>
              <a:t>中用户通过下拉列表为当前页面选择一首音乐、通过滚动列表为当前页面选择一幅图像。</a:t>
            </a:r>
            <a:endParaRPr lang="zh-CN" altLang="en-US" sz="2000" dirty="0"/>
          </a:p>
        </p:txBody>
      </p:sp>
      <p:sp>
        <p:nvSpPr>
          <p:cNvPr id="10" name="矩形 9"/>
          <p:cNvSpPr/>
          <p:nvPr/>
        </p:nvSpPr>
        <p:spPr>
          <a:xfrm>
            <a:off x="469798" y="6041368"/>
            <a:ext cx="25900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b="1" dirty="0" smtClean="0"/>
              <a:t>例子</a:t>
            </a:r>
            <a:r>
              <a:rPr lang="en-US" altLang="zh-CN" b="1" dirty="0" smtClean="0"/>
              <a:t>4_6</a:t>
            </a:r>
            <a:endParaRPr lang="zh-CN" altLang="zh-CN" b="1" dirty="0"/>
          </a:p>
          <a:p>
            <a:r>
              <a:rPr lang="en-US" altLang="zh-CN" b="1" dirty="0">
                <a:hlinkClick r:id="rId2" action="ppaction://hlinkfile"/>
              </a:rPr>
              <a:t>example4_6.jsp</a:t>
            </a:r>
            <a:endParaRPr lang="zh-CN" alt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1310" y="3861048"/>
            <a:ext cx="4099804" cy="2597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右箭头 10"/>
          <p:cNvSpPr/>
          <p:nvPr/>
        </p:nvSpPr>
        <p:spPr>
          <a:xfrm>
            <a:off x="3059832" y="6041368"/>
            <a:ext cx="360040" cy="19594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0626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92696"/>
          </a:xfrm>
          <a:solidFill>
            <a:srgbClr val="FFC5D8"/>
          </a:solidFill>
        </p:spPr>
        <p:txBody>
          <a:bodyPr>
            <a:normAutofit/>
          </a:bodyPr>
          <a:lstStyle/>
          <a:p>
            <a:r>
              <a:rPr lang="en-US" altLang="zh-CN" sz="3200" dirty="0" smtClean="0"/>
              <a:t>4.1 request </a:t>
            </a:r>
            <a:r>
              <a:rPr lang="zh-CN" altLang="en-US" sz="3200" dirty="0" smtClean="0"/>
              <a:t>对象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469798" y="874247"/>
            <a:ext cx="4450257" cy="400110"/>
          </a:xfrm>
          <a:prstGeom prst="rect">
            <a:avLst/>
          </a:prstGeom>
          <a:solidFill>
            <a:srgbClr val="FFC5D8"/>
          </a:solidFill>
        </p:spPr>
        <p:txBody>
          <a:bodyPr wrap="none">
            <a:spAutoFit/>
          </a:bodyPr>
          <a:lstStyle/>
          <a:p>
            <a:r>
              <a:rPr lang="en-US" altLang="zh-CN" sz="2000" dirty="0" smtClean="0"/>
              <a:t>4.1.4 </a:t>
            </a:r>
            <a:r>
              <a:rPr lang="zh-CN" altLang="en-US" sz="2000" dirty="0" smtClean="0"/>
              <a:t>处理</a:t>
            </a:r>
            <a:r>
              <a:rPr lang="en-US" altLang="zh-CN" sz="2000" dirty="0" smtClean="0"/>
              <a:t>HTML</a:t>
            </a:r>
            <a:r>
              <a:rPr lang="zh-CN" altLang="en-US" sz="2000" dirty="0" smtClean="0"/>
              <a:t>标记（不区分大小写）</a:t>
            </a:r>
            <a:endParaRPr lang="zh-CN" altLang="en-US" sz="2000" dirty="0"/>
          </a:p>
        </p:txBody>
      </p:sp>
      <p:sp>
        <p:nvSpPr>
          <p:cNvPr id="5" name="矩形 4"/>
          <p:cNvSpPr/>
          <p:nvPr/>
        </p:nvSpPr>
        <p:spPr>
          <a:xfrm>
            <a:off x="469798" y="1274357"/>
            <a:ext cx="1977144" cy="4001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en-US" altLang="zh-CN" sz="2000" dirty="0" smtClean="0"/>
              <a:t>4</a:t>
            </a:r>
            <a:r>
              <a:rPr lang="zh-CN" altLang="en-US" sz="2000" dirty="0" smtClean="0"/>
              <a:t>．</a:t>
            </a:r>
            <a:r>
              <a:rPr lang="en-US" altLang="zh-CN" sz="2000" dirty="0" err="1" smtClean="0"/>
              <a:t>textArea</a:t>
            </a:r>
            <a:r>
              <a:rPr lang="zh-CN" altLang="en-US" sz="2000" dirty="0" smtClean="0"/>
              <a:t>标记</a:t>
            </a:r>
            <a:endParaRPr lang="zh-CN" altLang="en-US" sz="2000" dirty="0"/>
          </a:p>
        </p:txBody>
      </p:sp>
      <p:sp>
        <p:nvSpPr>
          <p:cNvPr id="7" name="矩形 6"/>
          <p:cNvSpPr/>
          <p:nvPr/>
        </p:nvSpPr>
        <p:spPr>
          <a:xfrm>
            <a:off x="469798" y="1734926"/>
            <a:ext cx="80609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/>
              <a:t>■</a:t>
            </a:r>
            <a:r>
              <a:rPr lang="en-US" altLang="zh-CN" sz="2000" dirty="0" smtClean="0"/>
              <a:t>Tom</a:t>
            </a:r>
            <a:r>
              <a:rPr lang="zh-CN" altLang="en-US" sz="2000" dirty="0" smtClean="0"/>
              <a:t>服务器的内置对象</a:t>
            </a:r>
            <a:r>
              <a:rPr lang="en-US" altLang="zh-CN" sz="2000" dirty="0" smtClean="0"/>
              <a:t>request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通过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name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指定的名字</a:t>
            </a:r>
            <a:r>
              <a:rPr lang="zh-CN" altLang="en-US" sz="2000" dirty="0" smtClean="0"/>
              <a:t>来获取</a:t>
            </a:r>
            <a:r>
              <a:rPr lang="en-US" altLang="zh-CN" sz="2000" dirty="0" smtClean="0"/>
              <a:t>GUI</a:t>
            </a:r>
            <a:r>
              <a:rPr lang="zh-CN" altLang="en-US" sz="2000" dirty="0" smtClean="0"/>
              <a:t>对象中提交的数据</a:t>
            </a:r>
            <a:r>
              <a:rPr lang="en-US" altLang="zh-CN" sz="2000" dirty="0" smtClean="0"/>
              <a:t>.</a:t>
            </a:r>
            <a:endParaRPr lang="zh-CN" altLang="en-US" sz="2000" dirty="0"/>
          </a:p>
        </p:txBody>
      </p:sp>
      <p:sp>
        <p:nvSpPr>
          <p:cNvPr id="6" name="矩形 5"/>
          <p:cNvSpPr/>
          <p:nvPr/>
        </p:nvSpPr>
        <p:spPr>
          <a:xfrm>
            <a:off x="611560" y="2442812"/>
            <a:ext cx="806489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 smtClean="0"/>
              <a:t>&lt;</a:t>
            </a:r>
            <a:r>
              <a:rPr lang="en-US" altLang="zh-CN" sz="2000" b="1" dirty="0" err="1" smtClean="0"/>
              <a:t>textArea</a:t>
            </a:r>
            <a:r>
              <a:rPr lang="en-US" altLang="zh-CN" sz="2000" b="1" dirty="0" smtClean="0"/>
              <a:t>  </a:t>
            </a:r>
            <a:r>
              <a:rPr lang="en-US" altLang="zh-CN" sz="2000" dirty="0" smtClean="0"/>
              <a:t>name="</a:t>
            </a:r>
            <a:r>
              <a:rPr lang="zh-CN" altLang="en-US" sz="2000" dirty="0" smtClean="0"/>
              <a:t>名字</a:t>
            </a:r>
            <a:r>
              <a:rPr lang="en-US" altLang="zh-CN" sz="2000" dirty="0" smtClean="0"/>
              <a:t>"  rows= "</a:t>
            </a:r>
            <a:r>
              <a:rPr lang="zh-CN" altLang="en-US" sz="2000" dirty="0" smtClean="0"/>
              <a:t>文本可见行数</a:t>
            </a:r>
            <a:r>
              <a:rPr lang="en-US" altLang="zh-CN" sz="2000" dirty="0" smtClean="0"/>
              <a:t>"  cols= "</a:t>
            </a:r>
            <a:r>
              <a:rPr lang="zh-CN" altLang="en-US" sz="2000" dirty="0" smtClean="0"/>
              <a:t>文本可见列数</a:t>
            </a:r>
            <a:r>
              <a:rPr lang="en-US" altLang="zh-CN" sz="2000" dirty="0" smtClean="0"/>
              <a:t>" &gt;</a:t>
            </a:r>
          </a:p>
          <a:p>
            <a:r>
              <a:rPr lang="en-US" altLang="zh-CN" sz="2000" dirty="0" smtClean="0"/>
              <a:t>  </a:t>
            </a:r>
            <a:r>
              <a:rPr lang="zh-CN" altLang="en-US" sz="2000" dirty="0" smtClean="0"/>
              <a:t>提交或显示的数据</a:t>
            </a:r>
          </a:p>
          <a:p>
            <a:r>
              <a:rPr lang="en-US" altLang="zh-CN" sz="2000" b="1" dirty="0" smtClean="0"/>
              <a:t>&lt;/</a:t>
            </a:r>
            <a:r>
              <a:rPr lang="en-US" altLang="zh-CN" sz="2000" b="1" dirty="0" err="1" smtClean="0"/>
              <a:t>textArea</a:t>
            </a:r>
            <a:r>
              <a:rPr lang="en-US" altLang="zh-CN" sz="2000" b="1" dirty="0" smtClean="0"/>
              <a:t>&gt;</a:t>
            </a:r>
            <a:endParaRPr lang="zh-CN" altLang="en-US" sz="2000" b="1" dirty="0"/>
          </a:p>
        </p:txBody>
      </p:sp>
      <p:sp>
        <p:nvSpPr>
          <p:cNvPr id="8" name="矩形 7"/>
          <p:cNvSpPr/>
          <p:nvPr/>
        </p:nvSpPr>
        <p:spPr>
          <a:xfrm>
            <a:off x="469798" y="3466123"/>
            <a:ext cx="2084545" cy="4001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en-US" altLang="zh-CN" sz="2000" dirty="0" smtClean="0"/>
              <a:t>5</a:t>
            </a:r>
            <a:r>
              <a:rPr lang="zh-CN" altLang="en-US" sz="2000" dirty="0" smtClean="0"/>
              <a:t>．</a:t>
            </a:r>
            <a:r>
              <a:rPr lang="en-US" altLang="zh-CN" sz="2000" dirty="0" smtClean="0"/>
              <a:t>style</a:t>
            </a:r>
            <a:r>
              <a:rPr lang="zh-CN" altLang="en-US" sz="2000" dirty="0" smtClean="0"/>
              <a:t>样式标记</a:t>
            </a:r>
            <a:endParaRPr lang="zh-CN" altLang="en-US" sz="2000" dirty="0"/>
          </a:p>
        </p:txBody>
      </p:sp>
      <p:sp>
        <p:nvSpPr>
          <p:cNvPr id="12" name="矩形 11"/>
          <p:cNvSpPr/>
          <p:nvPr/>
        </p:nvSpPr>
        <p:spPr>
          <a:xfrm>
            <a:off x="469798" y="3866233"/>
            <a:ext cx="842268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/>
              <a:t>style</a:t>
            </a:r>
            <a:r>
              <a:rPr lang="zh-CN" altLang="en-US" sz="2000" dirty="0" smtClean="0"/>
              <a:t>标记可用于定义</a:t>
            </a:r>
            <a:r>
              <a:rPr lang="en-US" altLang="zh-CN" sz="2000" dirty="0" smtClean="0"/>
              <a:t>HTML</a:t>
            </a:r>
            <a:r>
              <a:rPr lang="zh-CN" altLang="en-US" sz="2000" dirty="0" smtClean="0"/>
              <a:t>其他标记中的字体样式，如，</a:t>
            </a:r>
            <a:r>
              <a:rPr lang="en-US" altLang="zh-CN" sz="2000" dirty="0" smtClean="0"/>
              <a:t>style</a:t>
            </a:r>
            <a:r>
              <a:rPr lang="zh-CN" altLang="en-US" sz="2000" dirty="0" smtClean="0"/>
              <a:t>标记给出样式</a:t>
            </a:r>
            <a:r>
              <a:rPr lang="en-US" altLang="zh-CN" sz="2000" dirty="0" smtClean="0"/>
              <a:t>:</a:t>
            </a:r>
          </a:p>
          <a:p>
            <a:r>
              <a:rPr lang="en-US" altLang="zh-CN" sz="2000" dirty="0" smtClean="0"/>
              <a:t>&lt;style&gt;</a:t>
            </a:r>
          </a:p>
          <a:p>
            <a:r>
              <a:rPr lang="en-US" altLang="zh-CN" sz="2000" dirty="0" smtClean="0"/>
              <a:t>   #</a:t>
            </a:r>
            <a:r>
              <a:rPr lang="en-US" altLang="zh-CN" sz="2000" dirty="0" err="1" smtClean="0"/>
              <a:t>textStyle</a:t>
            </a:r>
            <a:r>
              <a:rPr lang="en-US" altLang="zh-CN" sz="2000" dirty="0" smtClean="0"/>
              <a:t>{</a:t>
            </a:r>
          </a:p>
          <a:p>
            <a:r>
              <a:rPr lang="en-US" altLang="zh-CN" sz="2000" dirty="0" smtClean="0"/>
              <a:t>      font-family:</a:t>
            </a:r>
            <a:r>
              <a:rPr lang="zh-CN" altLang="en-US" sz="2000" dirty="0" smtClean="0"/>
              <a:t>宋体</a:t>
            </a:r>
            <a:r>
              <a:rPr lang="en-US" altLang="zh-CN" sz="2000" dirty="0" smtClean="0"/>
              <a:t>;font-size:18;color:blue </a:t>
            </a:r>
          </a:p>
          <a:p>
            <a:r>
              <a:rPr lang="en-US" altLang="zh-CN" sz="2000" dirty="0" smtClean="0"/>
              <a:t>   }</a:t>
            </a:r>
          </a:p>
          <a:p>
            <a:r>
              <a:rPr lang="en-US" altLang="zh-CN" sz="2000" dirty="0" smtClean="0"/>
              <a:t>   #tom{</a:t>
            </a:r>
          </a:p>
          <a:p>
            <a:r>
              <a:rPr lang="en-US" altLang="zh-CN" sz="2000" dirty="0" smtClean="0"/>
              <a:t>      font-family:</a:t>
            </a:r>
            <a:r>
              <a:rPr lang="zh-CN" altLang="en-US" sz="2000" dirty="0" smtClean="0"/>
              <a:t>黑体</a:t>
            </a:r>
            <a:r>
              <a:rPr lang="en-US" altLang="zh-CN" sz="2000" dirty="0" smtClean="0"/>
              <a:t>;font-size:16;color:black </a:t>
            </a:r>
          </a:p>
          <a:p>
            <a:r>
              <a:rPr lang="en-US" altLang="zh-CN" sz="2000" dirty="0" smtClean="0"/>
              <a:t>   }</a:t>
            </a:r>
          </a:p>
          <a:p>
            <a:r>
              <a:rPr lang="en-US" altLang="zh-CN" sz="2000" dirty="0" smtClean="0"/>
              <a:t>&lt;/style&gt;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034047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92696"/>
          </a:xfrm>
          <a:solidFill>
            <a:srgbClr val="FFC5D8"/>
          </a:solidFill>
        </p:spPr>
        <p:txBody>
          <a:bodyPr>
            <a:normAutofit/>
          </a:bodyPr>
          <a:lstStyle/>
          <a:p>
            <a:r>
              <a:rPr lang="en-US" altLang="zh-CN" sz="3200" dirty="0" smtClean="0"/>
              <a:t>4.1 request </a:t>
            </a:r>
            <a:r>
              <a:rPr lang="zh-CN" altLang="en-US" sz="3200" dirty="0" smtClean="0"/>
              <a:t>对象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469798" y="874247"/>
            <a:ext cx="4450257" cy="400110"/>
          </a:xfrm>
          <a:prstGeom prst="rect">
            <a:avLst/>
          </a:prstGeom>
          <a:solidFill>
            <a:srgbClr val="FFC5D8"/>
          </a:solidFill>
        </p:spPr>
        <p:txBody>
          <a:bodyPr wrap="none">
            <a:spAutoFit/>
          </a:bodyPr>
          <a:lstStyle/>
          <a:p>
            <a:r>
              <a:rPr lang="en-US" altLang="zh-CN" sz="2000" dirty="0" smtClean="0"/>
              <a:t>4.1.4 </a:t>
            </a:r>
            <a:r>
              <a:rPr lang="zh-CN" altLang="en-US" sz="2000" dirty="0" smtClean="0"/>
              <a:t>处理</a:t>
            </a:r>
            <a:r>
              <a:rPr lang="en-US" altLang="zh-CN" sz="2000" dirty="0" smtClean="0"/>
              <a:t>HTML</a:t>
            </a:r>
            <a:r>
              <a:rPr lang="zh-CN" altLang="en-US" sz="2000" dirty="0" smtClean="0"/>
              <a:t>标记（不区分大小写）</a:t>
            </a:r>
            <a:endParaRPr lang="zh-CN" altLang="en-US" sz="2000" dirty="0"/>
          </a:p>
        </p:txBody>
      </p:sp>
      <p:sp>
        <p:nvSpPr>
          <p:cNvPr id="8" name="矩形 7"/>
          <p:cNvSpPr/>
          <p:nvPr/>
        </p:nvSpPr>
        <p:spPr>
          <a:xfrm>
            <a:off x="469797" y="1315109"/>
            <a:ext cx="2084545" cy="4001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en-US" altLang="zh-CN" sz="2000" dirty="0" smtClean="0"/>
              <a:t>5</a:t>
            </a:r>
            <a:r>
              <a:rPr lang="zh-CN" altLang="en-US" sz="2000" dirty="0" smtClean="0"/>
              <a:t>．</a:t>
            </a:r>
            <a:r>
              <a:rPr lang="en-US" altLang="zh-CN" sz="2000" dirty="0" smtClean="0"/>
              <a:t>style</a:t>
            </a:r>
            <a:r>
              <a:rPr lang="zh-CN" altLang="en-US" sz="2000" dirty="0" smtClean="0"/>
              <a:t>样式标记</a:t>
            </a:r>
            <a:endParaRPr lang="zh-CN" altLang="en-US" sz="2000" dirty="0"/>
          </a:p>
        </p:txBody>
      </p:sp>
      <p:sp>
        <p:nvSpPr>
          <p:cNvPr id="3" name="矩形 2"/>
          <p:cNvSpPr/>
          <p:nvPr/>
        </p:nvSpPr>
        <p:spPr>
          <a:xfrm>
            <a:off x="408926" y="1844824"/>
            <a:ext cx="833953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/>
              <a:t>其中，</a:t>
            </a:r>
            <a:r>
              <a:rPr lang="en-US" altLang="zh-CN" sz="2000" dirty="0" smtClean="0"/>
              <a:t>#</a:t>
            </a:r>
            <a:r>
              <a:rPr lang="zh-CN" altLang="en-US" sz="2000" dirty="0" smtClean="0"/>
              <a:t>字符之后的字符序列是样式名称，例如</a:t>
            </a:r>
            <a:r>
              <a:rPr lang="en-US" altLang="zh-CN" sz="2000" dirty="0" smtClean="0"/>
              <a:t>#</a:t>
            </a:r>
            <a:r>
              <a:rPr lang="en-US" altLang="zh-CN" sz="2000" dirty="0" err="1" smtClean="0"/>
              <a:t>textStyle</a:t>
            </a:r>
            <a:r>
              <a:rPr lang="zh-CN" altLang="en-US" sz="2000" dirty="0" smtClean="0"/>
              <a:t>给出的样式名称是</a:t>
            </a:r>
            <a:r>
              <a:rPr lang="en-US" altLang="zh-CN" sz="2000" dirty="0" err="1" smtClean="0"/>
              <a:t>textStyle</a:t>
            </a:r>
            <a:r>
              <a:rPr lang="zh-CN" altLang="en-US" sz="2000" dirty="0" smtClean="0"/>
              <a:t>（起一个自己喜欢且容易理解的名字），其它</a:t>
            </a:r>
            <a:r>
              <a:rPr lang="en-US" altLang="zh-CN" sz="2000" dirty="0" smtClean="0"/>
              <a:t>html</a:t>
            </a:r>
            <a:r>
              <a:rPr lang="zh-CN" altLang="en-US" sz="2000" dirty="0" smtClean="0"/>
              <a:t>标记可以让其</a:t>
            </a:r>
            <a:r>
              <a:rPr lang="en-US" altLang="zh-CN" sz="2000" dirty="0" smtClean="0"/>
              <a:t>id</a:t>
            </a:r>
            <a:r>
              <a:rPr lang="zh-CN" altLang="en-US" sz="2000" dirty="0" smtClean="0"/>
              <a:t>属性值是样式名称来使用这个样式。例如，段落标记</a:t>
            </a:r>
            <a:r>
              <a:rPr lang="en-US" altLang="zh-CN" sz="2000" dirty="0" smtClean="0"/>
              <a:t>p</a:t>
            </a:r>
            <a:r>
              <a:rPr lang="zh-CN" altLang="en-US" sz="2000" dirty="0" smtClean="0"/>
              <a:t>就可以如下使用</a:t>
            </a:r>
            <a:r>
              <a:rPr lang="en-US" altLang="zh-CN" sz="2000" dirty="0" err="1" smtClean="0"/>
              <a:t>textStyle</a:t>
            </a:r>
            <a:r>
              <a:rPr lang="zh-CN" altLang="en-US" sz="2000" dirty="0" smtClean="0"/>
              <a:t>样式：</a:t>
            </a:r>
            <a:endParaRPr lang="zh-CN" altLang="en-US" sz="2000" dirty="0"/>
          </a:p>
        </p:txBody>
      </p:sp>
      <p:sp>
        <p:nvSpPr>
          <p:cNvPr id="9" name="矩形 8"/>
          <p:cNvSpPr/>
          <p:nvPr/>
        </p:nvSpPr>
        <p:spPr>
          <a:xfrm>
            <a:off x="1677104" y="3244334"/>
            <a:ext cx="319401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smtClean="0">
                <a:solidFill>
                  <a:srgbClr val="002060"/>
                </a:solidFill>
              </a:rPr>
              <a:t>&lt;p id = "</a:t>
            </a:r>
            <a:r>
              <a:rPr lang="en-US" altLang="zh-CN" sz="2000" dirty="0" err="1" smtClean="0">
                <a:solidFill>
                  <a:srgbClr val="002060"/>
                </a:solidFill>
              </a:rPr>
              <a:t>textStyle</a:t>
            </a:r>
            <a:r>
              <a:rPr lang="en-US" altLang="zh-CN" sz="2000" dirty="0" smtClean="0">
                <a:solidFill>
                  <a:srgbClr val="002060"/>
                </a:solidFill>
              </a:rPr>
              <a:t>"&gt;</a:t>
            </a:r>
            <a:r>
              <a:rPr lang="zh-CN" altLang="en-US" sz="2000" dirty="0" smtClean="0">
                <a:solidFill>
                  <a:srgbClr val="002060"/>
                </a:solidFill>
              </a:rPr>
              <a:t>你好</a:t>
            </a:r>
            <a:r>
              <a:rPr lang="en-US" altLang="zh-CN" sz="2000" dirty="0" smtClean="0">
                <a:solidFill>
                  <a:srgbClr val="002060"/>
                </a:solidFill>
              </a:rPr>
              <a:t>&lt;/p&gt;</a:t>
            </a:r>
            <a:endParaRPr lang="zh-CN" altLang="en-US" sz="2000" dirty="0">
              <a:solidFill>
                <a:srgbClr val="00206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87692" y="3679893"/>
            <a:ext cx="82607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err="1" smtClean="0"/>
              <a:t>textArea</a:t>
            </a:r>
            <a:r>
              <a:rPr lang="zh-CN" altLang="en-US" sz="2000" dirty="0" smtClean="0"/>
              <a:t>标记如下使用</a:t>
            </a:r>
            <a:r>
              <a:rPr lang="en-US" altLang="zh-CN" sz="2000" dirty="0" smtClean="0"/>
              <a:t>tom</a:t>
            </a:r>
            <a:r>
              <a:rPr lang="zh-CN" altLang="en-US" sz="2000" dirty="0" smtClean="0"/>
              <a:t>样式：</a:t>
            </a:r>
          </a:p>
          <a:p>
            <a:r>
              <a:rPr lang="en-US" altLang="zh-CN" sz="2000" dirty="0" smtClean="0">
                <a:solidFill>
                  <a:srgbClr val="C00000"/>
                </a:solidFill>
              </a:rPr>
              <a:t>&lt;</a:t>
            </a:r>
            <a:r>
              <a:rPr lang="en-US" altLang="zh-CN" sz="2000" dirty="0" err="1" smtClean="0">
                <a:solidFill>
                  <a:srgbClr val="C00000"/>
                </a:solidFill>
              </a:rPr>
              <a:t>textArea</a:t>
            </a:r>
            <a:r>
              <a:rPr lang="en-US" altLang="zh-CN" sz="2000" dirty="0" smtClean="0">
                <a:solidFill>
                  <a:srgbClr val="C00000"/>
                </a:solidFill>
              </a:rPr>
              <a:t>  name="</a:t>
            </a:r>
            <a:r>
              <a:rPr lang="en-US" altLang="zh-CN" sz="2000" dirty="0" err="1" smtClean="0">
                <a:solidFill>
                  <a:srgbClr val="C00000"/>
                </a:solidFill>
              </a:rPr>
              <a:t>english</a:t>
            </a:r>
            <a:r>
              <a:rPr lang="en-US" altLang="zh-CN" sz="2000" dirty="0" smtClean="0">
                <a:solidFill>
                  <a:srgbClr val="C00000"/>
                </a:solidFill>
              </a:rPr>
              <a:t>"  id = "tom" rows=5 cols=38&gt;</a:t>
            </a:r>
            <a:r>
              <a:rPr lang="zh-CN" altLang="en-US" sz="2000" dirty="0" smtClean="0">
                <a:solidFill>
                  <a:srgbClr val="C00000"/>
                </a:solidFill>
              </a:rPr>
              <a:t>大家好 </a:t>
            </a:r>
            <a:r>
              <a:rPr lang="en-US" altLang="zh-CN" sz="2000" dirty="0" smtClean="0">
                <a:solidFill>
                  <a:srgbClr val="C00000"/>
                </a:solidFill>
              </a:rPr>
              <a:t>&lt;/</a:t>
            </a:r>
            <a:r>
              <a:rPr lang="en-US" altLang="zh-CN" sz="2000" dirty="0" err="1" smtClean="0">
                <a:solidFill>
                  <a:srgbClr val="C00000"/>
                </a:solidFill>
              </a:rPr>
              <a:t>textArea</a:t>
            </a:r>
            <a:r>
              <a:rPr lang="en-US" altLang="zh-CN" sz="2000" dirty="0" smtClean="0">
                <a:solidFill>
                  <a:srgbClr val="C00000"/>
                </a:solidFill>
              </a:rPr>
              <a:t>&gt;</a:t>
            </a:r>
            <a:endParaRPr lang="zh-CN" altLang="en-US" sz="2000" dirty="0">
              <a:solidFill>
                <a:srgbClr val="C0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05022" y="4509120"/>
            <a:ext cx="824344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/>
              <a:t>input</a:t>
            </a:r>
            <a:r>
              <a:rPr lang="zh-CN" altLang="en-US" sz="2000" dirty="0" smtClean="0"/>
              <a:t>标记如下使用</a:t>
            </a:r>
            <a:r>
              <a:rPr lang="en-US" altLang="zh-CN" sz="2000" dirty="0" err="1" smtClean="0"/>
              <a:t>textStyle</a:t>
            </a:r>
            <a:r>
              <a:rPr lang="zh-CN" altLang="en-US" sz="2000" dirty="0" smtClean="0"/>
              <a:t>样式：</a:t>
            </a:r>
          </a:p>
          <a:p>
            <a:r>
              <a:rPr lang="en-US" altLang="zh-CN" sz="2000" b="1" dirty="0" smtClean="0">
                <a:solidFill>
                  <a:srgbClr val="00B050"/>
                </a:solidFill>
              </a:rPr>
              <a:t>&lt;input type="submit"  name="submit" id = "</a:t>
            </a:r>
            <a:r>
              <a:rPr lang="en-US" altLang="zh-CN" sz="2000" b="1" dirty="0" err="1" smtClean="0">
                <a:solidFill>
                  <a:srgbClr val="00B050"/>
                </a:solidFill>
              </a:rPr>
              <a:t>textStyle</a:t>
            </a:r>
            <a:r>
              <a:rPr lang="en-US" altLang="zh-CN" sz="2000" b="1" dirty="0" smtClean="0">
                <a:solidFill>
                  <a:srgbClr val="00B050"/>
                </a:solidFill>
              </a:rPr>
              <a:t>" value="</a:t>
            </a:r>
            <a:r>
              <a:rPr lang="zh-CN" altLang="en-US" sz="2000" b="1" dirty="0" smtClean="0">
                <a:solidFill>
                  <a:srgbClr val="00B050"/>
                </a:solidFill>
              </a:rPr>
              <a:t>提交</a:t>
            </a:r>
            <a:r>
              <a:rPr lang="en-US" altLang="zh-CN" sz="2000" b="1" dirty="0" smtClean="0">
                <a:solidFill>
                  <a:srgbClr val="00B050"/>
                </a:solidFill>
              </a:rPr>
              <a:t>"/&gt;</a:t>
            </a:r>
            <a:endParaRPr lang="zh-CN" altLang="en-US" sz="20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7062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92696"/>
          </a:xfrm>
          <a:solidFill>
            <a:srgbClr val="FFC5D8"/>
          </a:solidFill>
        </p:spPr>
        <p:txBody>
          <a:bodyPr>
            <a:normAutofit/>
          </a:bodyPr>
          <a:lstStyle/>
          <a:p>
            <a:r>
              <a:rPr lang="en-US" altLang="zh-CN" sz="3200" dirty="0" smtClean="0"/>
              <a:t>4.1 request </a:t>
            </a:r>
            <a:r>
              <a:rPr lang="zh-CN" altLang="en-US" sz="3200" dirty="0" smtClean="0"/>
              <a:t>对象</a:t>
            </a:r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467544" y="692696"/>
            <a:ext cx="828092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/>
              <a:t>HTTP</a:t>
            </a:r>
            <a:r>
              <a:rPr lang="zh-CN" altLang="en-US" sz="2000" dirty="0" smtClean="0"/>
              <a:t>通信协议是用户与服务器之间一种提交（请求）信息与响应信息（</a:t>
            </a:r>
            <a:r>
              <a:rPr lang="en-US" altLang="zh-CN" sz="2000" b="1" dirty="0" smtClean="0"/>
              <a:t>request/response</a:t>
            </a:r>
            <a:r>
              <a:rPr lang="zh-CN" altLang="en-US" sz="2000" dirty="0" smtClean="0"/>
              <a:t>）的通信协议。在</a:t>
            </a:r>
            <a:r>
              <a:rPr lang="en-US" altLang="zh-CN" sz="2000" dirty="0" smtClean="0"/>
              <a:t>JSP</a:t>
            </a:r>
            <a:r>
              <a:rPr lang="zh-CN" altLang="en-US" sz="2000" dirty="0" smtClean="0"/>
              <a:t>中，内置对象</a:t>
            </a:r>
            <a:r>
              <a:rPr lang="en-US" altLang="zh-CN" sz="2000" b="1" dirty="0" smtClean="0"/>
              <a:t>request</a:t>
            </a:r>
            <a:r>
              <a:rPr lang="zh-CN" altLang="en-US" sz="2000" dirty="0" smtClean="0"/>
              <a:t>封装了用户提交的信息，那么该对象调用相应的方法可以获取封装的信息，即使用该对象可以获取用户提交的信息。</a:t>
            </a:r>
          </a:p>
          <a:p>
            <a:r>
              <a:rPr lang="zh-CN" altLang="en-US" sz="2000" dirty="0" smtClean="0"/>
              <a:t>内置对象</a:t>
            </a:r>
            <a:r>
              <a:rPr lang="en-US" altLang="zh-CN" sz="2000" dirty="0" smtClean="0"/>
              <a:t>request</a:t>
            </a:r>
            <a:r>
              <a:rPr lang="zh-CN" altLang="en-US" sz="2000" dirty="0" smtClean="0"/>
              <a:t>对象是实现了</a:t>
            </a:r>
            <a:r>
              <a:rPr lang="en-US" altLang="zh-CN" sz="2000" dirty="0" err="1" smtClean="0"/>
              <a:t>ServletRequest</a:t>
            </a:r>
            <a:r>
              <a:rPr lang="zh-CN" altLang="en-US" sz="2000" dirty="0" smtClean="0"/>
              <a:t>接口类的一个实例，可以在</a:t>
            </a:r>
            <a:r>
              <a:rPr lang="en-US" altLang="zh-CN" sz="2000" dirty="0" smtClean="0"/>
              <a:t>Tomcat</a:t>
            </a:r>
            <a:r>
              <a:rPr lang="zh-CN" altLang="en-US" sz="2000" dirty="0" smtClean="0"/>
              <a:t>服务器的</a:t>
            </a:r>
            <a:r>
              <a:rPr lang="en-US" altLang="zh-CN" sz="2000" dirty="0" err="1" smtClean="0"/>
              <a:t>webapps</a:t>
            </a:r>
            <a:r>
              <a:rPr lang="en-US" altLang="zh-CN" sz="2000" dirty="0" smtClean="0"/>
              <a:t>\tomcat-docs\</a:t>
            </a:r>
            <a:r>
              <a:rPr lang="en-US" altLang="zh-CN" sz="2000" dirty="0" err="1" smtClean="0"/>
              <a:t>servletapi</a:t>
            </a:r>
            <a:r>
              <a:rPr lang="zh-CN" altLang="en-US" sz="2000" dirty="0" smtClean="0"/>
              <a:t>中查找</a:t>
            </a:r>
            <a:r>
              <a:rPr lang="en-US" altLang="zh-CN" sz="2000" dirty="0" err="1" smtClean="0"/>
              <a:t>ServletRequest</a:t>
            </a:r>
            <a:r>
              <a:rPr lang="zh-CN" altLang="en-US" sz="2000" dirty="0" smtClean="0"/>
              <a:t>接口的方法</a:t>
            </a:r>
            <a:endParaRPr lang="zh-CN" altLang="en-US" sz="2000" dirty="0"/>
          </a:p>
        </p:txBody>
      </p:sp>
      <p:sp>
        <p:nvSpPr>
          <p:cNvPr id="4" name="矩形 3"/>
          <p:cNvSpPr/>
          <p:nvPr/>
        </p:nvSpPr>
        <p:spPr>
          <a:xfrm>
            <a:off x="467544" y="2939465"/>
            <a:ext cx="3068469" cy="400110"/>
          </a:xfrm>
          <a:prstGeom prst="rect">
            <a:avLst/>
          </a:prstGeom>
          <a:solidFill>
            <a:srgbClr val="FFC5D8"/>
          </a:solidFill>
        </p:spPr>
        <p:txBody>
          <a:bodyPr wrap="none">
            <a:spAutoFit/>
          </a:bodyPr>
          <a:lstStyle/>
          <a:p>
            <a:r>
              <a:rPr lang="en-US" altLang="zh-CN" sz="2000" dirty="0" smtClean="0"/>
              <a:t>4.1.1 </a:t>
            </a:r>
            <a:r>
              <a:rPr lang="zh-CN" altLang="en-US" sz="2000" dirty="0" smtClean="0"/>
              <a:t>获取用户提交的信息</a:t>
            </a:r>
            <a:endParaRPr lang="zh-CN" altLang="en-US" sz="2000" dirty="0"/>
          </a:p>
        </p:txBody>
      </p:sp>
      <p:sp>
        <p:nvSpPr>
          <p:cNvPr id="5" name="矩形 4"/>
          <p:cNvSpPr/>
          <p:nvPr/>
        </p:nvSpPr>
        <p:spPr>
          <a:xfrm>
            <a:off x="469798" y="3339575"/>
            <a:ext cx="842268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/>
              <a:t>■用户通常使用</a:t>
            </a:r>
            <a:r>
              <a:rPr lang="en-US" altLang="zh-CN" sz="2000" dirty="0" smtClean="0"/>
              <a:t>HTML</a:t>
            </a:r>
            <a:r>
              <a:rPr lang="zh-CN" altLang="en-US" sz="2000" dirty="0" smtClean="0"/>
              <a:t>的</a:t>
            </a:r>
            <a:r>
              <a:rPr lang="en-US" altLang="zh-CN" sz="2000" dirty="0" smtClean="0"/>
              <a:t>form</a:t>
            </a:r>
            <a:r>
              <a:rPr lang="zh-CN" altLang="en-US" sz="2000" dirty="0" smtClean="0"/>
              <a:t>表单：</a:t>
            </a:r>
          </a:p>
          <a:p>
            <a:r>
              <a:rPr lang="en-US" altLang="zh-CN" sz="2000" b="1" dirty="0" smtClean="0"/>
              <a:t>&lt;form  action= "</a:t>
            </a:r>
            <a:r>
              <a:rPr lang="zh-CN" altLang="en-US" sz="2000" b="1" dirty="0" smtClean="0"/>
              <a:t>请求访问的页面或</a:t>
            </a:r>
            <a:r>
              <a:rPr lang="en-US" altLang="zh-CN" sz="2000" b="1" dirty="0" smtClean="0"/>
              <a:t>Servlet"  method= get | post  &gt;</a:t>
            </a:r>
          </a:p>
          <a:p>
            <a:r>
              <a:rPr lang="en-US" altLang="zh-CN" sz="2000" b="1" dirty="0" smtClean="0"/>
              <a:t>    </a:t>
            </a:r>
            <a:r>
              <a:rPr lang="zh-CN" altLang="en-US" sz="2000" b="1" dirty="0" smtClean="0"/>
              <a:t>提交手段</a:t>
            </a:r>
          </a:p>
          <a:p>
            <a:r>
              <a:rPr lang="en-US" altLang="zh-CN" sz="2000" b="1" dirty="0" smtClean="0"/>
              <a:t>&lt;/form&gt;</a:t>
            </a:r>
          </a:p>
          <a:p>
            <a:r>
              <a:rPr lang="zh-CN" altLang="en-US" sz="2000" dirty="0" smtClean="0"/>
              <a:t>例如：</a:t>
            </a:r>
            <a:endParaRPr lang="zh-CN" altLang="en-US" sz="2000" dirty="0"/>
          </a:p>
        </p:txBody>
      </p:sp>
      <p:sp>
        <p:nvSpPr>
          <p:cNvPr id="6" name="矩形 5"/>
          <p:cNvSpPr/>
          <p:nvPr/>
        </p:nvSpPr>
        <p:spPr>
          <a:xfrm>
            <a:off x="1250012" y="4581128"/>
            <a:ext cx="685037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 smtClean="0"/>
              <a:t>&lt;form action="</a:t>
            </a:r>
            <a:r>
              <a:rPr lang="en-US" altLang="zh-CN" sz="2000" b="1" dirty="0" err="1" smtClean="0"/>
              <a:t>tom.jsp</a:t>
            </a:r>
            <a:r>
              <a:rPr lang="en-US" altLang="zh-CN" sz="2000" b="1" dirty="0" smtClean="0"/>
              <a:t>" method= "post" &gt;</a:t>
            </a:r>
          </a:p>
          <a:p>
            <a:r>
              <a:rPr lang="en-US" altLang="zh-CN" sz="2000" b="1" dirty="0" smtClean="0"/>
              <a:t>     &lt;input type="text" name="boy" value= "ok" /&gt; </a:t>
            </a:r>
          </a:p>
          <a:p>
            <a:r>
              <a:rPr lang="en-US" altLang="zh-CN" sz="2000" b="1" dirty="0" smtClean="0"/>
              <a:t>     &lt;input type="submit" name="submit" value="</a:t>
            </a:r>
            <a:r>
              <a:rPr lang="zh-CN" altLang="en-US" sz="2000" b="1" dirty="0" smtClean="0"/>
              <a:t>提交</a:t>
            </a:r>
            <a:r>
              <a:rPr lang="en-US" altLang="zh-CN" sz="2000" b="1" dirty="0" smtClean="0"/>
              <a:t>"/&gt;</a:t>
            </a:r>
          </a:p>
          <a:p>
            <a:r>
              <a:rPr lang="en-US" altLang="zh-CN" sz="2000" b="1" dirty="0" smtClean="0"/>
              <a:t>&lt;/form&gt; </a:t>
            </a:r>
            <a:endParaRPr lang="zh-CN" altLang="en-US" sz="2000" b="1" dirty="0"/>
          </a:p>
        </p:txBody>
      </p:sp>
      <p:sp>
        <p:nvSpPr>
          <p:cNvPr id="7" name="矩形 6"/>
          <p:cNvSpPr/>
          <p:nvPr/>
        </p:nvSpPr>
        <p:spPr>
          <a:xfrm>
            <a:off x="469798" y="5904567"/>
            <a:ext cx="403187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/>
              <a:t>请求服务器上的资源并提交信息。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00322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92696"/>
          </a:xfrm>
          <a:solidFill>
            <a:srgbClr val="FFC5D8"/>
          </a:solidFill>
        </p:spPr>
        <p:txBody>
          <a:bodyPr>
            <a:normAutofit/>
          </a:bodyPr>
          <a:lstStyle/>
          <a:p>
            <a:r>
              <a:rPr lang="en-US" altLang="zh-CN" sz="3200" dirty="0" smtClean="0"/>
              <a:t>4.1 request </a:t>
            </a:r>
            <a:r>
              <a:rPr lang="zh-CN" altLang="en-US" sz="3200" dirty="0" smtClean="0"/>
              <a:t>对象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469798" y="874247"/>
            <a:ext cx="4450257" cy="400110"/>
          </a:xfrm>
          <a:prstGeom prst="rect">
            <a:avLst/>
          </a:prstGeom>
          <a:solidFill>
            <a:srgbClr val="FFC5D8"/>
          </a:solidFill>
        </p:spPr>
        <p:txBody>
          <a:bodyPr wrap="none">
            <a:spAutoFit/>
          </a:bodyPr>
          <a:lstStyle/>
          <a:p>
            <a:r>
              <a:rPr lang="en-US" altLang="zh-CN" sz="2000" dirty="0" smtClean="0"/>
              <a:t>4.1.4 </a:t>
            </a:r>
            <a:r>
              <a:rPr lang="zh-CN" altLang="en-US" sz="2000" dirty="0" smtClean="0"/>
              <a:t>处理</a:t>
            </a:r>
            <a:r>
              <a:rPr lang="en-US" altLang="zh-CN" sz="2000" dirty="0" smtClean="0"/>
              <a:t>HTML</a:t>
            </a:r>
            <a:r>
              <a:rPr lang="zh-CN" altLang="en-US" sz="2000" dirty="0" smtClean="0"/>
              <a:t>标记（不区分大小写）</a:t>
            </a:r>
            <a:endParaRPr lang="zh-CN" altLang="en-US" sz="2000" dirty="0"/>
          </a:p>
        </p:txBody>
      </p:sp>
      <p:sp>
        <p:nvSpPr>
          <p:cNvPr id="5" name="矩形 4"/>
          <p:cNvSpPr/>
          <p:nvPr/>
        </p:nvSpPr>
        <p:spPr>
          <a:xfrm>
            <a:off x="469798" y="1274357"/>
            <a:ext cx="5973174" cy="4001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en-US" altLang="zh-CN" sz="2000" dirty="0" smtClean="0"/>
              <a:t>6</a:t>
            </a:r>
            <a:r>
              <a:rPr lang="zh-CN" altLang="en-US" sz="2000" dirty="0" smtClean="0"/>
              <a:t>．</a:t>
            </a:r>
            <a:r>
              <a:rPr lang="en-US" altLang="zh-CN" sz="2000" dirty="0" smtClean="0"/>
              <a:t>table</a:t>
            </a:r>
            <a:r>
              <a:rPr lang="zh-CN" altLang="en-US" sz="2000" dirty="0" smtClean="0"/>
              <a:t>标记（主要用于显示数据，不能提交数据）</a:t>
            </a:r>
            <a:endParaRPr lang="zh-CN" altLang="en-US" sz="2000" dirty="0"/>
          </a:p>
        </p:txBody>
      </p:sp>
      <p:sp>
        <p:nvSpPr>
          <p:cNvPr id="3" name="矩形 2"/>
          <p:cNvSpPr/>
          <p:nvPr/>
        </p:nvSpPr>
        <p:spPr>
          <a:xfrm>
            <a:off x="469798" y="2060848"/>
            <a:ext cx="867420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/>
              <a:t>&lt;table  border ="</a:t>
            </a:r>
            <a:r>
              <a:rPr lang="zh-CN" altLang="en-US" sz="2000" dirty="0" smtClean="0"/>
              <a:t>边框的宽度</a:t>
            </a:r>
            <a:r>
              <a:rPr lang="en-US" altLang="zh-CN" sz="2000" dirty="0" smtClean="0"/>
              <a:t>"&gt;</a:t>
            </a:r>
          </a:p>
          <a:p>
            <a:r>
              <a:rPr lang="en-US" altLang="zh-CN" sz="2000" dirty="0" smtClean="0"/>
              <a:t>    &lt;</a:t>
            </a:r>
            <a:r>
              <a:rPr lang="en-US" altLang="zh-CN" sz="2000" dirty="0" err="1" smtClean="0"/>
              <a:t>tr</a:t>
            </a:r>
            <a:r>
              <a:rPr lang="en-US" altLang="zh-CN" sz="2000" dirty="0" smtClean="0"/>
              <a:t>  width="</a:t>
            </a:r>
            <a:r>
              <a:rPr lang="zh-CN" altLang="en-US" sz="2000" dirty="0" smtClean="0"/>
              <a:t>该行的宽度</a:t>
            </a:r>
            <a:r>
              <a:rPr lang="en-US" altLang="zh-CN" sz="2000" dirty="0" smtClean="0"/>
              <a:t>"&gt;</a:t>
            </a:r>
          </a:p>
          <a:p>
            <a:r>
              <a:rPr lang="en-US" altLang="zh-CN" sz="2000" dirty="0" smtClean="0"/>
              <a:t>        &lt;</a:t>
            </a:r>
            <a:r>
              <a:rPr lang="en-US" altLang="zh-CN" sz="2000" dirty="0" err="1" smtClean="0"/>
              <a:t>th</a:t>
            </a:r>
            <a:r>
              <a:rPr lang="en-US" altLang="zh-CN" sz="2000" dirty="0" smtClean="0"/>
              <a:t>  width="</a:t>
            </a:r>
            <a:r>
              <a:rPr lang="zh-CN" altLang="en-US" sz="2000" dirty="0" smtClean="0"/>
              <a:t>单元格的宽度</a:t>
            </a:r>
            <a:r>
              <a:rPr lang="en-US" altLang="zh-CN" sz="2000" dirty="0" smtClean="0"/>
              <a:t>" &gt;</a:t>
            </a:r>
            <a:r>
              <a:rPr lang="zh-CN" altLang="en-US" sz="2000" dirty="0" smtClean="0"/>
              <a:t>单元格中的数据</a:t>
            </a:r>
            <a:r>
              <a:rPr lang="en-US" altLang="zh-CN" sz="2000" dirty="0" smtClean="0"/>
              <a:t>&lt;/</a:t>
            </a:r>
            <a:r>
              <a:rPr lang="en-US" altLang="zh-CN" sz="2000" dirty="0" err="1" smtClean="0"/>
              <a:t>th</a:t>
            </a:r>
            <a:r>
              <a:rPr lang="en-US" altLang="zh-CN" sz="2000" dirty="0" smtClean="0"/>
              <a:t>&gt;</a:t>
            </a:r>
          </a:p>
          <a:p>
            <a:r>
              <a:rPr lang="en-US" altLang="zh-CN" sz="2000" dirty="0" smtClean="0"/>
              <a:t>         …</a:t>
            </a:r>
          </a:p>
          <a:p>
            <a:r>
              <a:rPr lang="en-US" altLang="zh-CN" sz="2000" dirty="0" smtClean="0"/>
              <a:t>        &lt;td  width= "</a:t>
            </a:r>
            <a:r>
              <a:rPr lang="zh-CN" altLang="en-US" sz="2000" dirty="0" smtClean="0"/>
              <a:t>单元格的宽度</a:t>
            </a:r>
            <a:r>
              <a:rPr lang="en-US" altLang="zh-CN" sz="2000" dirty="0" smtClean="0"/>
              <a:t>" &gt;</a:t>
            </a:r>
            <a:r>
              <a:rPr lang="zh-CN" altLang="en-US" sz="2000" dirty="0" smtClean="0"/>
              <a:t>单元格中的数据</a:t>
            </a:r>
            <a:r>
              <a:rPr lang="en-US" altLang="zh-CN" sz="2000" dirty="0" smtClean="0"/>
              <a:t>&lt;/td&gt; …</a:t>
            </a:r>
          </a:p>
          <a:p>
            <a:r>
              <a:rPr lang="en-US" altLang="zh-CN" sz="2000" dirty="0" smtClean="0"/>
              <a:t>    &lt;/</a:t>
            </a:r>
            <a:r>
              <a:rPr lang="en-US" altLang="zh-CN" sz="2000" dirty="0" err="1" smtClean="0"/>
              <a:t>tr</a:t>
            </a:r>
            <a:r>
              <a:rPr lang="en-US" altLang="zh-CN" sz="2000" dirty="0" smtClean="0"/>
              <a:t>&gt;</a:t>
            </a:r>
          </a:p>
          <a:p>
            <a:r>
              <a:rPr lang="en-US" altLang="zh-CN" sz="2000" dirty="0" smtClean="0"/>
              <a:t>… ….</a:t>
            </a:r>
          </a:p>
          <a:p>
            <a:r>
              <a:rPr lang="en-US" altLang="zh-CN" sz="2000" dirty="0" smtClean="0"/>
              <a:t>&lt;/table&gt;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863390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92696"/>
          </a:xfrm>
          <a:solidFill>
            <a:srgbClr val="FFC5D8"/>
          </a:solidFill>
        </p:spPr>
        <p:txBody>
          <a:bodyPr>
            <a:normAutofit/>
          </a:bodyPr>
          <a:lstStyle/>
          <a:p>
            <a:r>
              <a:rPr lang="en-US" altLang="zh-CN" sz="3200" dirty="0" smtClean="0"/>
              <a:t>4.1 request </a:t>
            </a:r>
            <a:r>
              <a:rPr lang="zh-CN" altLang="en-US" sz="3200" dirty="0" smtClean="0"/>
              <a:t>对象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469798" y="874247"/>
            <a:ext cx="4450257" cy="400110"/>
          </a:xfrm>
          <a:prstGeom prst="rect">
            <a:avLst/>
          </a:prstGeom>
          <a:solidFill>
            <a:srgbClr val="FFC5D8"/>
          </a:solidFill>
        </p:spPr>
        <p:txBody>
          <a:bodyPr wrap="none">
            <a:spAutoFit/>
          </a:bodyPr>
          <a:lstStyle/>
          <a:p>
            <a:r>
              <a:rPr lang="en-US" altLang="zh-CN" sz="2000" dirty="0" smtClean="0"/>
              <a:t>4.1.4 </a:t>
            </a:r>
            <a:r>
              <a:rPr lang="zh-CN" altLang="en-US" sz="2000" dirty="0" smtClean="0"/>
              <a:t>处理</a:t>
            </a:r>
            <a:r>
              <a:rPr lang="en-US" altLang="zh-CN" sz="2000" dirty="0" smtClean="0"/>
              <a:t>HTML</a:t>
            </a:r>
            <a:r>
              <a:rPr lang="zh-CN" altLang="en-US" sz="2000" dirty="0" smtClean="0"/>
              <a:t>标记（不区分大小写）</a:t>
            </a:r>
            <a:endParaRPr lang="zh-CN" altLang="en-US" sz="2000" dirty="0"/>
          </a:p>
        </p:txBody>
      </p:sp>
      <p:sp>
        <p:nvSpPr>
          <p:cNvPr id="5" name="矩形 4"/>
          <p:cNvSpPr/>
          <p:nvPr/>
        </p:nvSpPr>
        <p:spPr>
          <a:xfrm>
            <a:off x="469798" y="1274357"/>
            <a:ext cx="5973174" cy="4001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en-US" altLang="zh-CN" sz="2000" dirty="0" smtClean="0"/>
              <a:t>6</a:t>
            </a:r>
            <a:r>
              <a:rPr lang="zh-CN" altLang="en-US" sz="2000" dirty="0" smtClean="0"/>
              <a:t>．</a:t>
            </a:r>
            <a:r>
              <a:rPr lang="en-US" altLang="zh-CN" sz="2000" dirty="0" smtClean="0"/>
              <a:t>table</a:t>
            </a:r>
            <a:r>
              <a:rPr lang="zh-CN" altLang="en-US" sz="2000" dirty="0" smtClean="0"/>
              <a:t>标记（主要用于显示数据，不能提交数据）</a:t>
            </a:r>
            <a:endParaRPr lang="zh-CN" altLang="en-US" sz="2000" dirty="0"/>
          </a:p>
        </p:txBody>
      </p:sp>
      <p:sp>
        <p:nvSpPr>
          <p:cNvPr id="6" name="矩形 5"/>
          <p:cNvSpPr/>
          <p:nvPr/>
        </p:nvSpPr>
        <p:spPr>
          <a:xfrm>
            <a:off x="491072" y="1687532"/>
            <a:ext cx="84014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 smtClean="0"/>
              <a:t>例子</a:t>
            </a:r>
            <a:r>
              <a:rPr lang="en-US" altLang="zh-CN" dirty="0" smtClean="0"/>
              <a:t>4_7</a:t>
            </a:r>
            <a:r>
              <a:rPr lang="zh-CN" altLang="zh-CN" dirty="0"/>
              <a:t>中用户在</a:t>
            </a:r>
            <a:r>
              <a:rPr lang="en-US" altLang="zh-CN" dirty="0"/>
              <a:t>example4_7.jsp</a:t>
            </a:r>
            <a:r>
              <a:rPr lang="zh-CN" altLang="zh-CN" dirty="0"/>
              <a:t>输入年份和月份提交给</a:t>
            </a:r>
            <a:r>
              <a:rPr lang="en-US" altLang="zh-CN" dirty="0"/>
              <a:t>example4_7_showCalendar.jsp</a:t>
            </a:r>
            <a:r>
              <a:rPr lang="zh-CN" altLang="zh-CN" dirty="0"/>
              <a:t>，</a:t>
            </a:r>
            <a:r>
              <a:rPr lang="en-US" altLang="zh-CN" dirty="0"/>
              <a:t>example4_7_showCalendar.jsp</a:t>
            </a:r>
            <a:r>
              <a:rPr lang="zh-CN" altLang="zh-CN" dirty="0"/>
              <a:t>用</a:t>
            </a:r>
            <a:r>
              <a:rPr lang="en-US" altLang="zh-CN" dirty="0"/>
              <a:t>table</a:t>
            </a:r>
            <a:r>
              <a:rPr lang="zh-CN" altLang="zh-CN" dirty="0"/>
              <a:t>显示日历。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82193" y="2333863"/>
            <a:ext cx="286567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b="1" dirty="0"/>
              <a:t>例子</a:t>
            </a:r>
            <a:r>
              <a:rPr lang="en-US" altLang="zh-CN" b="1" dirty="0"/>
              <a:t>7</a:t>
            </a:r>
            <a:endParaRPr lang="zh-CN" altLang="zh-CN" b="1" dirty="0"/>
          </a:p>
          <a:p>
            <a:r>
              <a:rPr lang="en-US" altLang="zh-CN" b="1" dirty="0">
                <a:hlinkClick r:id="rId2" action="ppaction://hlinkfile"/>
              </a:rPr>
              <a:t>example4_7.jsp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021102" y="2650162"/>
            <a:ext cx="31335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hlinkClick r:id="rId3" action="ppaction://hlinkfile"/>
              </a:rPr>
              <a:t>example4_7_showCalendar.js</a:t>
            </a:r>
            <a:r>
              <a:rPr lang="en-US" altLang="zh-CN" b="1" dirty="0"/>
              <a:t>p</a:t>
            </a:r>
            <a:endParaRPr lang="zh-CN" altLang="en-US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97" y="3213472"/>
            <a:ext cx="4319787" cy="2521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1775" y="3213472"/>
            <a:ext cx="4202127" cy="2521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8087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92696"/>
          </a:xfrm>
          <a:solidFill>
            <a:srgbClr val="FFC5D8"/>
          </a:solidFill>
        </p:spPr>
        <p:txBody>
          <a:bodyPr>
            <a:normAutofit/>
          </a:bodyPr>
          <a:lstStyle/>
          <a:p>
            <a:r>
              <a:rPr lang="en-US" altLang="zh-CN" sz="3200" dirty="0" smtClean="0"/>
              <a:t>4.1 request </a:t>
            </a:r>
            <a:r>
              <a:rPr lang="zh-CN" altLang="en-US" sz="3200" dirty="0" smtClean="0"/>
              <a:t>对象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469798" y="874247"/>
            <a:ext cx="4450257" cy="400110"/>
          </a:xfrm>
          <a:prstGeom prst="rect">
            <a:avLst/>
          </a:prstGeom>
          <a:solidFill>
            <a:srgbClr val="FFC5D8"/>
          </a:solidFill>
        </p:spPr>
        <p:txBody>
          <a:bodyPr wrap="none">
            <a:spAutoFit/>
          </a:bodyPr>
          <a:lstStyle/>
          <a:p>
            <a:r>
              <a:rPr lang="en-US" altLang="zh-CN" sz="2000" dirty="0" smtClean="0"/>
              <a:t>4.1.4 </a:t>
            </a:r>
            <a:r>
              <a:rPr lang="zh-CN" altLang="en-US" sz="2000" dirty="0" smtClean="0"/>
              <a:t>处理</a:t>
            </a:r>
            <a:r>
              <a:rPr lang="en-US" altLang="zh-CN" sz="2000" dirty="0" smtClean="0"/>
              <a:t>HTML</a:t>
            </a:r>
            <a:r>
              <a:rPr lang="zh-CN" altLang="en-US" sz="2000" dirty="0" smtClean="0"/>
              <a:t>标记（不区分大小写）</a:t>
            </a:r>
            <a:endParaRPr lang="zh-CN" altLang="en-US" sz="2000" dirty="0"/>
          </a:p>
        </p:txBody>
      </p:sp>
      <p:sp>
        <p:nvSpPr>
          <p:cNvPr id="5" name="矩形 4"/>
          <p:cNvSpPr/>
          <p:nvPr/>
        </p:nvSpPr>
        <p:spPr>
          <a:xfrm>
            <a:off x="469798" y="2452604"/>
            <a:ext cx="1814920" cy="4001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en-US" altLang="zh-CN" sz="2000" dirty="0" smtClean="0"/>
              <a:t>8</a:t>
            </a:r>
            <a:r>
              <a:rPr lang="zh-CN" altLang="en-US" sz="2000" dirty="0" smtClean="0"/>
              <a:t>．</a:t>
            </a:r>
            <a:r>
              <a:rPr lang="en-US" altLang="zh-CN" sz="2000" dirty="0" smtClean="0"/>
              <a:t>embed</a:t>
            </a:r>
            <a:r>
              <a:rPr lang="zh-CN" altLang="en-US" sz="2000" dirty="0" smtClean="0"/>
              <a:t>标记</a:t>
            </a:r>
            <a:endParaRPr lang="zh-CN" altLang="en-US" sz="2000" dirty="0"/>
          </a:p>
        </p:txBody>
      </p:sp>
      <p:sp>
        <p:nvSpPr>
          <p:cNvPr id="8" name="矩形 7"/>
          <p:cNvSpPr/>
          <p:nvPr/>
        </p:nvSpPr>
        <p:spPr>
          <a:xfrm>
            <a:off x="463870" y="1274357"/>
            <a:ext cx="1974708" cy="4001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en-US" altLang="zh-CN" sz="2000" dirty="0" smtClean="0"/>
              <a:t>7</a:t>
            </a:r>
            <a:r>
              <a:rPr lang="zh-CN" altLang="en-US" sz="2000" dirty="0" smtClean="0"/>
              <a:t>．</a:t>
            </a:r>
            <a:r>
              <a:rPr lang="en-US" altLang="zh-CN" sz="2000" dirty="0" smtClean="0"/>
              <a:t>&lt;image&gt;</a:t>
            </a:r>
            <a:r>
              <a:rPr lang="zh-CN" altLang="en-US" sz="2000" dirty="0" smtClean="0"/>
              <a:t>标记</a:t>
            </a:r>
            <a:endParaRPr lang="zh-CN" altLang="en-US" sz="2000" dirty="0"/>
          </a:p>
        </p:txBody>
      </p:sp>
      <p:sp>
        <p:nvSpPr>
          <p:cNvPr id="11" name="矩形 10"/>
          <p:cNvSpPr/>
          <p:nvPr/>
        </p:nvSpPr>
        <p:spPr>
          <a:xfrm>
            <a:off x="463870" y="1738272"/>
            <a:ext cx="799063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/>
              <a:t>不能用于提交数据，用于显示图像。</a:t>
            </a:r>
            <a:endParaRPr lang="en-US" altLang="zh-CN" sz="2000" dirty="0" smtClean="0"/>
          </a:p>
          <a:p>
            <a:r>
              <a:rPr lang="en-US" altLang="zh-CN" sz="2000" dirty="0" smtClean="0">
                <a:solidFill>
                  <a:srgbClr val="002060"/>
                </a:solidFill>
              </a:rPr>
              <a:t>&lt;image  </a:t>
            </a:r>
            <a:r>
              <a:rPr lang="en-US" altLang="zh-CN" sz="2000" dirty="0" err="1" smtClean="0">
                <a:solidFill>
                  <a:srgbClr val="002060"/>
                </a:solidFill>
              </a:rPr>
              <a:t>src</a:t>
            </a:r>
            <a:r>
              <a:rPr lang="en-US" altLang="zh-CN" sz="2000" dirty="0" smtClean="0">
                <a:solidFill>
                  <a:srgbClr val="002060"/>
                </a:solidFill>
              </a:rPr>
              <a:t>="</a:t>
            </a:r>
            <a:r>
              <a:rPr lang="zh-CN" altLang="en-US" sz="2000" dirty="0" smtClean="0">
                <a:solidFill>
                  <a:srgbClr val="002060"/>
                </a:solidFill>
              </a:rPr>
              <a:t>图像文件的</a:t>
            </a:r>
            <a:r>
              <a:rPr lang="en-US" altLang="zh-CN" sz="2000" dirty="0" smtClean="0">
                <a:solidFill>
                  <a:srgbClr val="002060"/>
                </a:solidFill>
              </a:rPr>
              <a:t>URL" &gt;</a:t>
            </a:r>
            <a:r>
              <a:rPr lang="zh-CN" altLang="en-US" sz="2000" dirty="0" smtClean="0">
                <a:solidFill>
                  <a:srgbClr val="002060"/>
                </a:solidFill>
              </a:rPr>
              <a:t>描述文字</a:t>
            </a:r>
            <a:r>
              <a:rPr lang="en-US" altLang="zh-CN" sz="2000" dirty="0" smtClean="0">
                <a:solidFill>
                  <a:srgbClr val="002060"/>
                </a:solidFill>
              </a:rPr>
              <a:t>&lt;/image&gt; </a:t>
            </a:r>
            <a:endParaRPr lang="zh-CN" altLang="en-US" sz="2000" dirty="0">
              <a:solidFill>
                <a:srgbClr val="00206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95016" y="2996952"/>
            <a:ext cx="846947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不能用于提交数据。</a:t>
            </a:r>
            <a:r>
              <a:rPr lang="zh-CN" altLang="en-US" dirty="0" smtClean="0"/>
              <a:t>使用</a:t>
            </a:r>
            <a:r>
              <a:rPr lang="en-US" altLang="zh-CN" dirty="0" smtClean="0"/>
              <a:t>embed</a:t>
            </a:r>
            <a:r>
              <a:rPr lang="zh-CN" altLang="en-US" dirty="0" smtClean="0"/>
              <a:t>标记可以播放音乐和视频，当浏览器执行该标记时，会把浏览器所在机器上的默认播放器嵌入到浏览器中，以便播放音乐或视频文件。</a:t>
            </a:r>
            <a:r>
              <a:rPr lang="en-US" altLang="zh-CN" dirty="0" smtClean="0"/>
              <a:t>embed</a:t>
            </a:r>
            <a:r>
              <a:rPr lang="zh-CN" altLang="en-US" dirty="0" smtClean="0"/>
              <a:t>标记的基本格式为：</a:t>
            </a:r>
          </a:p>
          <a:p>
            <a:r>
              <a:rPr lang="en-US" altLang="zh-CN" b="1" dirty="0" smtClean="0">
                <a:solidFill>
                  <a:srgbClr val="C00000"/>
                </a:solidFill>
              </a:rPr>
              <a:t>&lt;embed  </a:t>
            </a:r>
            <a:r>
              <a:rPr lang="en-US" altLang="zh-CN" b="1" dirty="0" err="1" smtClean="0">
                <a:solidFill>
                  <a:srgbClr val="C00000"/>
                </a:solidFill>
              </a:rPr>
              <a:t>src</a:t>
            </a:r>
            <a:r>
              <a:rPr lang="en-US" altLang="zh-CN" b="1" dirty="0" smtClean="0">
                <a:solidFill>
                  <a:srgbClr val="C00000"/>
                </a:solidFill>
              </a:rPr>
              <a:t>="</a:t>
            </a:r>
            <a:r>
              <a:rPr lang="zh-CN" altLang="en-US" b="1" dirty="0" smtClean="0">
                <a:solidFill>
                  <a:srgbClr val="C00000"/>
                </a:solidFill>
              </a:rPr>
              <a:t>音乐或视频文件的</a:t>
            </a:r>
            <a:r>
              <a:rPr lang="en-US" altLang="zh-CN" b="1" dirty="0" smtClean="0">
                <a:solidFill>
                  <a:srgbClr val="C00000"/>
                </a:solidFill>
              </a:rPr>
              <a:t>URL" &gt;</a:t>
            </a:r>
            <a:r>
              <a:rPr lang="zh-CN" altLang="en-US" b="1" dirty="0" smtClean="0">
                <a:solidFill>
                  <a:srgbClr val="C00000"/>
                </a:solidFill>
              </a:rPr>
              <a:t>描述文字</a:t>
            </a:r>
            <a:r>
              <a:rPr lang="en-US" altLang="zh-CN" b="1" dirty="0" smtClean="0">
                <a:solidFill>
                  <a:srgbClr val="C00000"/>
                </a:solidFill>
              </a:rPr>
              <a:t>&lt;/embed &gt; </a:t>
            </a:r>
          </a:p>
          <a:p>
            <a:r>
              <a:rPr lang="zh-CN" altLang="en-US" dirty="0" smtClean="0"/>
              <a:t>或</a:t>
            </a:r>
          </a:p>
          <a:p>
            <a:r>
              <a:rPr lang="en-US" altLang="zh-CN" b="1" dirty="0" smtClean="0">
                <a:solidFill>
                  <a:srgbClr val="C00000"/>
                </a:solidFill>
              </a:rPr>
              <a:t>&lt;embed  </a:t>
            </a:r>
            <a:r>
              <a:rPr lang="en-US" altLang="zh-CN" b="1" dirty="0" err="1" smtClean="0">
                <a:solidFill>
                  <a:srgbClr val="C00000"/>
                </a:solidFill>
              </a:rPr>
              <a:t>src</a:t>
            </a:r>
            <a:r>
              <a:rPr lang="en-US" altLang="zh-CN" b="1" dirty="0" smtClean="0">
                <a:solidFill>
                  <a:srgbClr val="C00000"/>
                </a:solidFill>
              </a:rPr>
              <a:t>="</a:t>
            </a:r>
            <a:r>
              <a:rPr lang="zh-CN" altLang="en-US" b="1" dirty="0" smtClean="0">
                <a:solidFill>
                  <a:srgbClr val="C00000"/>
                </a:solidFill>
              </a:rPr>
              <a:t>音乐或视频文件的</a:t>
            </a:r>
            <a:r>
              <a:rPr lang="en-US" altLang="zh-CN" b="1" dirty="0" smtClean="0">
                <a:solidFill>
                  <a:srgbClr val="C00000"/>
                </a:solidFill>
              </a:rPr>
              <a:t>URL" /&gt; 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0439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92696"/>
          </a:xfrm>
          <a:solidFill>
            <a:srgbClr val="FFC5D8"/>
          </a:solidFill>
        </p:spPr>
        <p:txBody>
          <a:bodyPr>
            <a:normAutofit/>
          </a:bodyPr>
          <a:lstStyle/>
          <a:p>
            <a:r>
              <a:rPr lang="en-US" altLang="zh-CN" sz="3200" dirty="0" smtClean="0"/>
              <a:t>4.1 request </a:t>
            </a:r>
            <a:r>
              <a:rPr lang="zh-CN" altLang="en-US" sz="3200" dirty="0" smtClean="0"/>
              <a:t>对象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469798" y="874247"/>
            <a:ext cx="4450257" cy="400110"/>
          </a:xfrm>
          <a:prstGeom prst="rect">
            <a:avLst/>
          </a:prstGeom>
          <a:solidFill>
            <a:srgbClr val="FFC5D8"/>
          </a:solidFill>
        </p:spPr>
        <p:txBody>
          <a:bodyPr wrap="none">
            <a:spAutoFit/>
          </a:bodyPr>
          <a:lstStyle/>
          <a:p>
            <a:r>
              <a:rPr lang="en-US" altLang="zh-CN" sz="2000" dirty="0" smtClean="0"/>
              <a:t>4.1.4 </a:t>
            </a:r>
            <a:r>
              <a:rPr lang="zh-CN" altLang="en-US" sz="2000" dirty="0" smtClean="0"/>
              <a:t>处理</a:t>
            </a:r>
            <a:r>
              <a:rPr lang="en-US" altLang="zh-CN" sz="2000" dirty="0" smtClean="0"/>
              <a:t>HTML</a:t>
            </a:r>
            <a:r>
              <a:rPr lang="zh-CN" altLang="en-US" sz="2000" dirty="0" smtClean="0"/>
              <a:t>标记（不区分大小写）</a:t>
            </a:r>
            <a:endParaRPr lang="zh-CN" altLang="en-US" sz="2000" dirty="0"/>
          </a:p>
        </p:txBody>
      </p:sp>
      <p:sp>
        <p:nvSpPr>
          <p:cNvPr id="6" name="矩形 5"/>
          <p:cNvSpPr/>
          <p:nvPr/>
        </p:nvSpPr>
        <p:spPr>
          <a:xfrm>
            <a:off x="451046" y="1281366"/>
            <a:ext cx="846947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 smtClean="0"/>
              <a:t>例子</a:t>
            </a:r>
            <a:r>
              <a:rPr lang="en-US" altLang="zh-CN" sz="2000" dirty="0" smtClean="0"/>
              <a:t>4_8</a:t>
            </a:r>
            <a:r>
              <a:rPr lang="zh-CN" altLang="zh-CN" sz="2000" dirty="0"/>
              <a:t>中</a:t>
            </a:r>
            <a:r>
              <a:rPr lang="en-US" altLang="zh-CN" sz="2000" dirty="0"/>
              <a:t>example4_8.jsp</a:t>
            </a:r>
            <a:r>
              <a:rPr lang="zh-CN" altLang="zh-CN" sz="2000" dirty="0"/>
              <a:t>页面使用</a:t>
            </a:r>
            <a:r>
              <a:rPr lang="en-US" altLang="zh-CN" sz="2000" b="1" dirty="0"/>
              <a:t>image</a:t>
            </a:r>
            <a:r>
              <a:rPr lang="zh-CN" altLang="zh-CN" sz="2000" b="1" dirty="0"/>
              <a:t>标记</a:t>
            </a:r>
            <a:r>
              <a:rPr lang="zh-CN" altLang="zh-CN" sz="2000" dirty="0"/>
              <a:t>显示一幅图像，用户使用下拉列表选择要播放视频提交给</a:t>
            </a:r>
            <a:r>
              <a:rPr lang="en-US" altLang="zh-CN" sz="2000" dirty="0"/>
              <a:t>example4_8_play_mp4.jsp</a:t>
            </a:r>
            <a:r>
              <a:rPr lang="zh-CN" altLang="zh-CN" sz="2000" dirty="0"/>
              <a:t>，</a:t>
            </a:r>
            <a:r>
              <a:rPr lang="en-US" altLang="zh-CN" sz="2000" dirty="0"/>
              <a:t>example4_8_play_mp4.jsp</a:t>
            </a:r>
            <a:r>
              <a:rPr lang="zh-CN" altLang="zh-CN" sz="2000" dirty="0"/>
              <a:t>页面使用</a:t>
            </a:r>
            <a:r>
              <a:rPr lang="en-US" altLang="zh-CN" sz="2000" b="1" dirty="0"/>
              <a:t>embed</a:t>
            </a:r>
            <a:r>
              <a:rPr lang="zh-CN" altLang="zh-CN" sz="2000" b="1" dirty="0"/>
              <a:t>标记</a:t>
            </a:r>
            <a:r>
              <a:rPr lang="zh-CN" altLang="zh-CN" sz="2000" dirty="0"/>
              <a:t>播放用户选择的视频。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8926" y="2297029"/>
            <a:ext cx="2286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b="1" dirty="0"/>
              <a:t>例子</a:t>
            </a:r>
            <a:r>
              <a:rPr lang="en-US" altLang="zh-CN" b="1" dirty="0"/>
              <a:t>8</a:t>
            </a:r>
            <a:endParaRPr lang="zh-CN" altLang="zh-CN" b="1" dirty="0"/>
          </a:p>
          <a:p>
            <a:r>
              <a:rPr lang="en-US" altLang="zh-CN" b="1" dirty="0">
                <a:hlinkClick r:id="rId2" action="ppaction://hlinkfile"/>
              </a:rPr>
              <a:t>example4_8.jsp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076056" y="2574028"/>
            <a:ext cx="27365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hlinkClick r:id="rId3" action="ppaction://hlinkfile"/>
              </a:rPr>
              <a:t>example4_8_play_mp4.jsp</a:t>
            </a:r>
            <a:endParaRPr lang="zh-CN" altLang="en-US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913" y="3068960"/>
            <a:ext cx="3912958" cy="30716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9314" y="3068961"/>
            <a:ext cx="4511203" cy="30716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7882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92696"/>
          </a:xfrm>
          <a:solidFill>
            <a:srgbClr val="FFC5D8"/>
          </a:solidFill>
        </p:spPr>
        <p:txBody>
          <a:bodyPr>
            <a:normAutofit/>
          </a:bodyPr>
          <a:lstStyle/>
          <a:p>
            <a:r>
              <a:rPr lang="en-US" altLang="zh-CN" sz="3200" dirty="0" smtClean="0"/>
              <a:t>4.1 request </a:t>
            </a:r>
            <a:r>
              <a:rPr lang="zh-CN" altLang="en-US" sz="3200" dirty="0" smtClean="0"/>
              <a:t>对象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469798" y="874247"/>
            <a:ext cx="4450257" cy="400110"/>
          </a:xfrm>
          <a:prstGeom prst="rect">
            <a:avLst/>
          </a:prstGeom>
          <a:solidFill>
            <a:srgbClr val="FFC5D8"/>
          </a:solidFill>
        </p:spPr>
        <p:txBody>
          <a:bodyPr wrap="none">
            <a:spAutoFit/>
          </a:bodyPr>
          <a:lstStyle/>
          <a:p>
            <a:r>
              <a:rPr lang="en-US" altLang="zh-CN" sz="2000" dirty="0" smtClean="0"/>
              <a:t>4.1.4 </a:t>
            </a:r>
            <a:r>
              <a:rPr lang="zh-CN" altLang="en-US" sz="2000" dirty="0" smtClean="0"/>
              <a:t>处理</a:t>
            </a:r>
            <a:r>
              <a:rPr lang="en-US" altLang="zh-CN" sz="2000" dirty="0" smtClean="0"/>
              <a:t>HTML</a:t>
            </a:r>
            <a:r>
              <a:rPr lang="zh-CN" altLang="en-US" sz="2000" dirty="0" smtClean="0"/>
              <a:t>标记（不区分大小写）</a:t>
            </a:r>
            <a:endParaRPr lang="zh-CN" altLang="en-US" sz="2000" dirty="0"/>
          </a:p>
        </p:txBody>
      </p:sp>
      <p:sp>
        <p:nvSpPr>
          <p:cNvPr id="5" name="矩形 4"/>
          <p:cNvSpPr/>
          <p:nvPr/>
        </p:nvSpPr>
        <p:spPr>
          <a:xfrm>
            <a:off x="435974" y="1274357"/>
            <a:ext cx="2488182" cy="4001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en-US" altLang="zh-CN" sz="2000" dirty="0" smtClean="0"/>
              <a:t>9. </a:t>
            </a:r>
            <a:r>
              <a:rPr lang="zh-CN" altLang="en-US" sz="2000" dirty="0" smtClean="0"/>
              <a:t>属性值格式的说明</a:t>
            </a:r>
            <a:endParaRPr lang="zh-CN" altLang="en-US" sz="2000" dirty="0"/>
          </a:p>
        </p:txBody>
      </p:sp>
      <p:sp>
        <p:nvSpPr>
          <p:cNvPr id="8" name="矩形 7"/>
          <p:cNvSpPr/>
          <p:nvPr/>
        </p:nvSpPr>
        <p:spPr>
          <a:xfrm>
            <a:off x="408926" y="1916832"/>
            <a:ext cx="862757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/>
              <a:t>许多</a:t>
            </a:r>
            <a:r>
              <a:rPr lang="en-US" altLang="zh-CN" sz="2000" dirty="0" smtClean="0"/>
              <a:t>HTML</a:t>
            </a:r>
            <a:r>
              <a:rPr lang="zh-CN" altLang="en-US" sz="2000" dirty="0" smtClean="0"/>
              <a:t>标记的中都有属性，并指定属性的值，例如：</a:t>
            </a:r>
          </a:p>
          <a:p>
            <a:endParaRPr lang="en-US" altLang="zh-CN" sz="2000" b="1" dirty="0" smtClean="0">
              <a:solidFill>
                <a:srgbClr val="002060"/>
              </a:solidFill>
            </a:endParaRPr>
          </a:p>
          <a:p>
            <a:r>
              <a:rPr lang="en-US" altLang="zh-CN" sz="2000" b="1" dirty="0" smtClean="0">
                <a:solidFill>
                  <a:srgbClr val="002060"/>
                </a:solidFill>
              </a:rPr>
              <a:t>&lt;input type="text" name="</a:t>
            </a:r>
            <a:r>
              <a:rPr lang="en-US" altLang="zh-CN" sz="2000" b="1" dirty="0" err="1" smtClean="0">
                <a:solidFill>
                  <a:srgbClr val="002060"/>
                </a:solidFill>
              </a:rPr>
              <a:t>testAmount</a:t>
            </a:r>
            <a:r>
              <a:rPr lang="en-US" altLang="zh-CN" sz="2000" b="1" dirty="0" smtClean="0">
                <a:solidFill>
                  <a:srgbClr val="002060"/>
                </a:solidFill>
              </a:rPr>
              <a:t>" value=10 /&gt;</a:t>
            </a:r>
          </a:p>
          <a:p>
            <a:endParaRPr lang="en-US" altLang="zh-CN" sz="2000" dirty="0" smtClean="0"/>
          </a:p>
          <a:p>
            <a:r>
              <a:rPr lang="zh-CN" altLang="en-US" sz="2000" dirty="0" smtClean="0"/>
              <a:t>中的</a:t>
            </a:r>
            <a:r>
              <a:rPr lang="en-US" altLang="zh-CN" sz="2000" dirty="0" smtClean="0"/>
              <a:t>type</a:t>
            </a:r>
            <a:r>
              <a:rPr lang="zh-CN" altLang="en-US" sz="2000" dirty="0" smtClean="0"/>
              <a:t>，</a:t>
            </a:r>
            <a:r>
              <a:rPr lang="en-US" altLang="zh-CN" sz="2000" dirty="0" smtClean="0"/>
              <a:t>name </a:t>
            </a:r>
            <a:r>
              <a:rPr lang="zh-CN" altLang="en-US" sz="2000" dirty="0" smtClean="0"/>
              <a:t>，</a:t>
            </a:r>
            <a:r>
              <a:rPr lang="en-US" altLang="zh-CN" sz="2000" dirty="0" smtClean="0"/>
              <a:t>value</a:t>
            </a:r>
            <a:r>
              <a:rPr lang="zh-CN" altLang="en-US" sz="2000" dirty="0" smtClean="0"/>
              <a:t>都是</a:t>
            </a:r>
            <a:r>
              <a:rPr lang="en-US" altLang="zh-CN" sz="2000" dirty="0" smtClean="0"/>
              <a:t>input</a:t>
            </a:r>
            <a:r>
              <a:rPr lang="zh-CN" altLang="en-US" sz="2000" dirty="0" smtClean="0"/>
              <a:t>标记的属性，</a:t>
            </a:r>
            <a:endParaRPr lang="en-US" altLang="zh-CN" sz="2000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zh-CN" altLang="en-US" sz="2000" dirty="0" smtClean="0"/>
              <a:t>属性值可以用</a:t>
            </a:r>
            <a:r>
              <a:rPr lang="zh-CN" altLang="en-US" sz="2000" b="1" dirty="0" smtClean="0">
                <a:solidFill>
                  <a:srgbClr val="002060"/>
                </a:solidFill>
              </a:rPr>
              <a:t>双引号括起</a:t>
            </a:r>
            <a:r>
              <a:rPr lang="zh-CN" altLang="en-US" sz="2000" dirty="0" smtClean="0"/>
              <a:t>，</a:t>
            </a:r>
            <a:endParaRPr lang="en-US" altLang="zh-CN" sz="2000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zh-CN" altLang="en-US" sz="2000" dirty="0" smtClean="0"/>
              <a:t>也可以用</a:t>
            </a:r>
            <a:r>
              <a:rPr lang="zh-CN" altLang="en-US" sz="2000" b="1" dirty="0" smtClean="0">
                <a:solidFill>
                  <a:srgbClr val="002060"/>
                </a:solidFill>
              </a:rPr>
              <a:t>单引号括起</a:t>
            </a:r>
            <a:r>
              <a:rPr lang="en-US" altLang="zh-CN" sz="2000" b="1" dirty="0" smtClean="0">
                <a:solidFill>
                  <a:srgbClr val="002060"/>
                </a:solidFill>
              </a:rPr>
              <a:t>,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zh-CN" altLang="en-US" sz="2000" dirty="0" smtClean="0"/>
              <a:t>或者</a:t>
            </a:r>
            <a:r>
              <a:rPr lang="zh-CN" altLang="en-US" sz="2000" b="1" dirty="0" smtClean="0">
                <a:solidFill>
                  <a:srgbClr val="002060"/>
                </a:solidFill>
              </a:rPr>
              <a:t>不用任何符号</a:t>
            </a:r>
            <a:r>
              <a:rPr lang="en-US" altLang="zh-CN" sz="2000" dirty="0" smtClean="0"/>
              <a:t>.</a:t>
            </a:r>
            <a:r>
              <a:rPr lang="zh-CN" altLang="en-US" sz="2000" dirty="0" smtClean="0"/>
              <a:t> </a:t>
            </a:r>
            <a:endParaRPr lang="en-US" altLang="zh-CN" sz="2000" dirty="0" smtClean="0"/>
          </a:p>
          <a:p>
            <a:r>
              <a:rPr lang="zh-CN" altLang="en-US" sz="2000" dirty="0" smtClean="0"/>
              <a:t>     比如</a:t>
            </a:r>
            <a:r>
              <a:rPr lang="en-US" altLang="zh-CN" sz="2000" dirty="0" smtClean="0"/>
              <a:t>type</a:t>
            </a:r>
            <a:r>
              <a:rPr lang="zh-CN" altLang="en-US" sz="2000" dirty="0" smtClean="0"/>
              <a:t>属性的值可以用</a:t>
            </a:r>
            <a:r>
              <a:rPr lang="zh-CN" altLang="en-US" sz="2000" b="1" dirty="0" smtClean="0">
                <a:solidFill>
                  <a:srgbClr val="002060"/>
                </a:solidFill>
              </a:rPr>
              <a:t>双引号括起</a:t>
            </a:r>
            <a:r>
              <a:rPr lang="en-US" altLang="zh-CN" sz="2000" b="1" dirty="0" smtClean="0">
                <a:solidFill>
                  <a:srgbClr val="002060"/>
                </a:solidFill>
              </a:rPr>
              <a:t>"text"</a:t>
            </a:r>
            <a:r>
              <a:rPr lang="zh-CN" altLang="en-US" sz="2000" dirty="0" smtClean="0"/>
              <a:t>，也可以用</a:t>
            </a:r>
            <a:r>
              <a:rPr lang="zh-CN" altLang="en-US" sz="2000" b="1" dirty="0" smtClean="0">
                <a:solidFill>
                  <a:srgbClr val="002060"/>
                </a:solidFill>
              </a:rPr>
              <a:t>单引号括起</a:t>
            </a:r>
            <a:r>
              <a:rPr lang="en-US" altLang="zh-CN" sz="2000" b="1" dirty="0" smtClean="0">
                <a:solidFill>
                  <a:srgbClr val="002060"/>
                </a:solidFill>
              </a:rPr>
              <a:t>'text'</a:t>
            </a:r>
            <a:r>
              <a:rPr lang="zh-CN" altLang="en-US" sz="2000" dirty="0" smtClean="0"/>
              <a:t>或者</a:t>
            </a:r>
            <a:r>
              <a:rPr lang="zh-CN" altLang="en-US" sz="2000" b="1" dirty="0" smtClean="0">
                <a:solidFill>
                  <a:srgbClr val="002060"/>
                </a:solidFill>
              </a:rPr>
              <a:t>不用任何符号</a:t>
            </a:r>
            <a:r>
              <a:rPr lang="en-US" altLang="zh-CN" sz="2000" b="1" dirty="0" smtClean="0">
                <a:solidFill>
                  <a:srgbClr val="002060"/>
                </a:solidFill>
              </a:rPr>
              <a:t>text</a:t>
            </a:r>
            <a:r>
              <a:rPr lang="zh-CN" altLang="en-US" sz="2000" dirty="0" smtClean="0"/>
              <a:t>，一个</a:t>
            </a:r>
            <a:r>
              <a:rPr lang="zh-CN" altLang="en-US" sz="2000" b="1" dirty="0" smtClean="0">
                <a:solidFill>
                  <a:srgbClr val="C00000"/>
                </a:solidFill>
              </a:rPr>
              <a:t>好的习惯是用单引号括起</a:t>
            </a:r>
            <a:r>
              <a:rPr lang="zh-CN" altLang="en-US" sz="2000" dirty="0" smtClean="0"/>
              <a:t>。</a:t>
            </a:r>
            <a:endParaRPr lang="en-US" altLang="zh-CN" sz="2000" dirty="0" smtClean="0"/>
          </a:p>
          <a:p>
            <a:r>
              <a:rPr lang="zh-CN" altLang="en-US" sz="2000" dirty="0" smtClean="0"/>
              <a:t>例如，下列超链接标记中的</a:t>
            </a:r>
            <a:r>
              <a:rPr lang="en-US" altLang="zh-CN" sz="2000" dirty="0" err="1" smtClean="0"/>
              <a:t>href</a:t>
            </a:r>
            <a:r>
              <a:rPr lang="zh-CN" altLang="en-US" sz="2000" dirty="0" smtClean="0"/>
              <a:t>的属性值用单引号括起。</a:t>
            </a:r>
          </a:p>
          <a:p>
            <a:endParaRPr lang="en-US" altLang="zh-CN" sz="2000" b="1" dirty="0" smtClean="0">
              <a:solidFill>
                <a:srgbClr val="C00000"/>
              </a:solidFill>
            </a:endParaRPr>
          </a:p>
          <a:p>
            <a:r>
              <a:rPr lang="en-US" altLang="zh-CN" sz="2000" b="1" dirty="0" smtClean="0">
                <a:solidFill>
                  <a:srgbClr val="C00000"/>
                </a:solidFill>
              </a:rPr>
              <a:t>&lt;a </a:t>
            </a:r>
            <a:r>
              <a:rPr lang="en-US" altLang="zh-CN" sz="2000" b="1" dirty="0" err="1" smtClean="0">
                <a:solidFill>
                  <a:srgbClr val="C00000"/>
                </a:solidFill>
              </a:rPr>
              <a:t>href</a:t>
            </a:r>
            <a:r>
              <a:rPr lang="en-US" altLang="zh-CN" sz="2000" b="1" dirty="0" smtClean="0">
                <a:solidFill>
                  <a:srgbClr val="C00000"/>
                </a:solidFill>
              </a:rPr>
              <a:t> = ’example4_1.jsp’&gt;</a:t>
            </a:r>
            <a:r>
              <a:rPr lang="zh-CN" altLang="en-US" sz="2000" b="1" dirty="0" smtClean="0">
                <a:solidFill>
                  <a:srgbClr val="C00000"/>
                </a:solidFill>
              </a:rPr>
              <a:t>超链接</a:t>
            </a:r>
            <a:r>
              <a:rPr lang="en-US" altLang="zh-CN" sz="2000" b="1" dirty="0" smtClean="0">
                <a:solidFill>
                  <a:srgbClr val="C00000"/>
                </a:solidFill>
              </a:rPr>
              <a:t>&lt;/a&gt;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3976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92696"/>
          </a:xfrm>
          <a:solidFill>
            <a:srgbClr val="FFC5D8"/>
          </a:solidFill>
        </p:spPr>
        <p:txBody>
          <a:bodyPr>
            <a:normAutofit/>
          </a:bodyPr>
          <a:lstStyle/>
          <a:p>
            <a:r>
              <a:rPr lang="en-US" altLang="zh-CN" sz="3200" dirty="0" smtClean="0"/>
              <a:t>4.1 request </a:t>
            </a:r>
            <a:r>
              <a:rPr lang="zh-CN" altLang="en-US" sz="3200" dirty="0" smtClean="0"/>
              <a:t>对象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469798" y="874247"/>
            <a:ext cx="1984839" cy="400110"/>
          </a:xfrm>
          <a:prstGeom prst="rect">
            <a:avLst/>
          </a:prstGeom>
          <a:solidFill>
            <a:srgbClr val="FFC5D8"/>
          </a:solidFill>
        </p:spPr>
        <p:txBody>
          <a:bodyPr wrap="none">
            <a:spAutoFit/>
          </a:bodyPr>
          <a:lstStyle/>
          <a:p>
            <a:r>
              <a:rPr lang="en-US" altLang="zh-CN" sz="2000" dirty="0" smtClean="0"/>
              <a:t>4.1.5</a:t>
            </a:r>
            <a:r>
              <a:rPr lang="zh-CN" altLang="en-US" sz="2000" dirty="0" smtClean="0"/>
              <a:t>处理超链接</a:t>
            </a:r>
            <a:endParaRPr lang="zh-CN" altLang="en-US" sz="2000" dirty="0"/>
          </a:p>
        </p:txBody>
      </p:sp>
      <p:sp>
        <p:nvSpPr>
          <p:cNvPr id="3" name="矩形 2"/>
          <p:cNvSpPr/>
          <p:nvPr/>
        </p:nvSpPr>
        <p:spPr>
          <a:xfrm>
            <a:off x="478812" y="1286194"/>
            <a:ext cx="8557683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/>
              <a:t>超链接标记</a:t>
            </a:r>
          </a:p>
          <a:p>
            <a:r>
              <a:rPr lang="en-US" altLang="zh-CN" sz="2000" b="1" dirty="0" smtClean="0"/>
              <a:t>&lt;a </a:t>
            </a:r>
            <a:r>
              <a:rPr lang="en-US" altLang="zh-CN" sz="2000" b="1" dirty="0" err="1" smtClean="0"/>
              <a:t>href</a:t>
            </a:r>
            <a:r>
              <a:rPr lang="en-US" altLang="zh-CN" sz="2000" b="1" dirty="0" smtClean="0"/>
              <a:t>=</a:t>
            </a:r>
            <a:r>
              <a:rPr lang="zh-CN" altLang="en-US" sz="2000" b="1" dirty="0" smtClean="0"/>
              <a:t>链接的页面地址 </a:t>
            </a:r>
            <a:r>
              <a:rPr lang="en-US" altLang="zh-CN" sz="2000" b="1" dirty="0" smtClean="0"/>
              <a:t>&gt;</a:t>
            </a:r>
            <a:r>
              <a:rPr lang="zh-CN" altLang="en-US" sz="2000" b="1" dirty="0" smtClean="0"/>
              <a:t>文字说明</a:t>
            </a:r>
            <a:r>
              <a:rPr lang="en-US" altLang="zh-CN" sz="2000" b="1" dirty="0" smtClean="0"/>
              <a:t>&lt;/a&gt;</a:t>
            </a:r>
          </a:p>
          <a:p>
            <a:r>
              <a:rPr lang="zh-CN" altLang="en-US" sz="2000" dirty="0" smtClean="0"/>
              <a:t>是一个常用标记。例如：</a:t>
            </a:r>
          </a:p>
          <a:p>
            <a:r>
              <a:rPr lang="en-US" altLang="zh-CN" sz="2000" b="1" dirty="0" smtClean="0"/>
              <a:t>&lt;a </a:t>
            </a:r>
            <a:r>
              <a:rPr lang="en-US" altLang="zh-CN" sz="2000" b="1" dirty="0" err="1" smtClean="0"/>
              <a:t>href</a:t>
            </a:r>
            <a:r>
              <a:rPr lang="en-US" altLang="zh-CN" sz="2000" b="1" dirty="0" smtClean="0"/>
              <a:t> ="example4_9_receive.jsp&gt;</a:t>
            </a:r>
            <a:r>
              <a:rPr lang="zh-CN" altLang="en-US" sz="2000" b="1" dirty="0" smtClean="0"/>
              <a:t>购买</a:t>
            </a:r>
            <a:r>
              <a:rPr lang="en-US" altLang="zh-CN" sz="2000" b="1" dirty="0" smtClean="0"/>
              <a:t>&lt;/a&gt;</a:t>
            </a:r>
          </a:p>
          <a:p>
            <a:r>
              <a:rPr lang="zh-CN" altLang="en-US" sz="2000" dirty="0" smtClean="0"/>
              <a:t>用户单击超链接标记的文字说明，可以访问超链接给出的链接页面。</a:t>
            </a:r>
            <a:endParaRPr lang="zh-CN" altLang="en-US" sz="2000" dirty="0"/>
          </a:p>
        </p:txBody>
      </p:sp>
      <p:sp>
        <p:nvSpPr>
          <p:cNvPr id="6" name="矩形 5"/>
          <p:cNvSpPr/>
          <p:nvPr/>
        </p:nvSpPr>
        <p:spPr>
          <a:xfrm>
            <a:off x="478811" y="3140968"/>
            <a:ext cx="8557683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/>
              <a:t>使用超链接标记时还可以增加参数，以便向所链接的页面传递值，格式如下：</a:t>
            </a:r>
          </a:p>
          <a:p>
            <a:r>
              <a:rPr lang="en-US" altLang="zh-CN" sz="2000" b="1" dirty="0" smtClean="0"/>
              <a:t>&lt;a </a:t>
            </a:r>
            <a:r>
              <a:rPr lang="en-US" altLang="zh-CN" sz="2000" b="1" dirty="0" err="1" smtClean="0"/>
              <a:t>href</a:t>
            </a:r>
            <a:r>
              <a:rPr lang="en-US" altLang="zh-CN" sz="2000" b="1" dirty="0" smtClean="0"/>
              <a:t>=</a:t>
            </a:r>
            <a:r>
              <a:rPr lang="zh-CN" altLang="en-US" sz="2000" b="1" dirty="0" smtClean="0"/>
              <a:t>链接的页面地址</a:t>
            </a:r>
            <a:r>
              <a:rPr lang="en-US" altLang="zh-CN" sz="2000" b="1" dirty="0" smtClean="0"/>
              <a:t>?</a:t>
            </a:r>
            <a:r>
              <a:rPr lang="zh-CN" altLang="en-US" sz="2000" b="1" dirty="0" smtClean="0"/>
              <a:t>参数</a:t>
            </a:r>
            <a:r>
              <a:rPr lang="en-US" altLang="zh-CN" sz="2000" b="1" dirty="0" smtClean="0"/>
              <a:t>1=</a:t>
            </a:r>
            <a:r>
              <a:rPr lang="zh-CN" altLang="en-US" sz="2000" b="1" dirty="0" smtClean="0"/>
              <a:t>字符串</a:t>
            </a:r>
            <a:r>
              <a:rPr lang="en-US" altLang="zh-CN" sz="2000" b="1" dirty="0" smtClean="0"/>
              <a:t>1&amp;</a:t>
            </a:r>
            <a:r>
              <a:rPr lang="zh-CN" altLang="en-US" sz="2000" b="1" dirty="0" smtClean="0"/>
              <a:t>参数</a:t>
            </a:r>
            <a:r>
              <a:rPr lang="en-US" altLang="zh-CN" sz="2000" b="1" dirty="0" smtClean="0"/>
              <a:t>2=</a:t>
            </a:r>
            <a:r>
              <a:rPr lang="zh-CN" altLang="en-US" sz="2000" b="1" dirty="0" smtClean="0"/>
              <a:t>字符串</a:t>
            </a:r>
            <a:r>
              <a:rPr lang="en-US" altLang="zh-CN" sz="2000" b="1" dirty="0" smtClean="0"/>
              <a:t>2… &gt;</a:t>
            </a:r>
            <a:r>
              <a:rPr lang="zh-CN" altLang="en-US" sz="2000" b="1" dirty="0" smtClean="0"/>
              <a:t>文字说明</a:t>
            </a:r>
            <a:r>
              <a:rPr lang="en-US" altLang="zh-CN" sz="2000" b="1" dirty="0" smtClean="0"/>
              <a:t>&lt;/a&gt;</a:t>
            </a:r>
          </a:p>
          <a:p>
            <a:r>
              <a:rPr lang="zh-CN" altLang="en-US" sz="2000" dirty="0" smtClean="0"/>
              <a:t>例如：</a:t>
            </a:r>
          </a:p>
          <a:p>
            <a:r>
              <a:rPr lang="en-US" altLang="zh-CN" sz="2000" b="1" dirty="0" smtClean="0"/>
              <a:t>&lt;a </a:t>
            </a:r>
            <a:r>
              <a:rPr lang="en-US" altLang="zh-CN" sz="2000" b="1" dirty="0" err="1" smtClean="0"/>
              <a:t>href</a:t>
            </a:r>
            <a:r>
              <a:rPr lang="en-US" altLang="zh-CN" sz="2000" b="1" dirty="0" smtClean="0"/>
              <a:t> ="example4_9_receive.jsp?id=A1001&amp;price=8765"&gt;</a:t>
            </a:r>
            <a:r>
              <a:rPr lang="zh-CN" altLang="en-US" sz="2000" b="1" dirty="0" smtClean="0"/>
              <a:t>购买</a:t>
            </a:r>
            <a:r>
              <a:rPr lang="en-US" altLang="zh-CN" sz="2000" b="1" dirty="0" smtClean="0"/>
              <a:t>&lt;/a&gt;</a:t>
            </a:r>
          </a:p>
          <a:p>
            <a:r>
              <a:rPr lang="zh-CN" altLang="en-US" sz="2000" dirty="0" smtClean="0"/>
              <a:t>超链接所链接的页面，使用</a:t>
            </a:r>
            <a:r>
              <a:rPr lang="en-US" altLang="zh-CN" sz="2000" dirty="0" smtClean="0"/>
              <a:t>request</a:t>
            </a:r>
            <a:r>
              <a:rPr lang="zh-CN" altLang="en-US" sz="2000" dirty="0" smtClean="0"/>
              <a:t>调用</a:t>
            </a:r>
            <a:r>
              <a:rPr lang="en-US" altLang="zh-CN" sz="2000" dirty="0" err="1" smtClean="0"/>
              <a:t>getParameter</a:t>
            </a:r>
            <a:r>
              <a:rPr lang="en-US" altLang="zh-CN" sz="2000" dirty="0" smtClean="0"/>
              <a:t>("</a:t>
            </a:r>
            <a:r>
              <a:rPr lang="zh-CN" altLang="en-US" sz="2000" dirty="0" smtClean="0"/>
              <a:t>参数</a:t>
            </a:r>
            <a:r>
              <a:rPr lang="en-US" altLang="zh-CN" sz="2000" dirty="0" smtClean="0"/>
              <a:t>")</a:t>
            </a:r>
            <a:r>
              <a:rPr lang="zh-CN" altLang="en-US" sz="2000" dirty="0" smtClean="0"/>
              <a:t>获得超链接的参数传递过来的参数的值，即字符串。例如：</a:t>
            </a:r>
          </a:p>
          <a:p>
            <a:r>
              <a:rPr lang="en-US" altLang="zh-CN" sz="2000" b="1" dirty="0" smtClean="0">
                <a:solidFill>
                  <a:srgbClr val="C00000"/>
                </a:solidFill>
              </a:rPr>
              <a:t>String </a:t>
            </a:r>
            <a:r>
              <a:rPr lang="en-US" altLang="zh-CN" sz="2000" b="1" dirty="0" err="1" smtClean="0">
                <a:solidFill>
                  <a:srgbClr val="C00000"/>
                </a:solidFill>
              </a:rPr>
              <a:t>idStr</a:t>
            </a:r>
            <a:r>
              <a:rPr lang="en-US" altLang="zh-CN" sz="2000" b="1" dirty="0" smtClean="0">
                <a:solidFill>
                  <a:srgbClr val="C00000"/>
                </a:solidFill>
              </a:rPr>
              <a:t> = </a:t>
            </a:r>
            <a:r>
              <a:rPr lang="en-US" altLang="zh-CN" sz="2000" b="1" dirty="0" err="1" smtClean="0">
                <a:solidFill>
                  <a:srgbClr val="C00000"/>
                </a:solidFill>
              </a:rPr>
              <a:t>request.getParameter</a:t>
            </a:r>
            <a:r>
              <a:rPr lang="en-US" altLang="zh-CN" sz="2000" b="1" dirty="0" smtClean="0">
                <a:solidFill>
                  <a:srgbClr val="C00000"/>
                </a:solidFill>
              </a:rPr>
              <a:t>("id");</a:t>
            </a:r>
          </a:p>
          <a:p>
            <a:r>
              <a:rPr lang="zh-CN" altLang="en-US" sz="2000" dirty="0" smtClean="0"/>
              <a:t>需要注意的是，超链接标记向所链接的页面传递的参数的值，即字符串中</a:t>
            </a:r>
            <a:r>
              <a:rPr lang="zh-CN" altLang="en-US" sz="2000" b="1" dirty="0" smtClean="0">
                <a:solidFill>
                  <a:srgbClr val="002060"/>
                </a:solidFill>
              </a:rPr>
              <a:t>不允许含有非</a:t>
            </a:r>
            <a:r>
              <a:rPr lang="en-US" altLang="zh-CN" sz="2000" b="1" dirty="0" smtClean="0">
                <a:solidFill>
                  <a:srgbClr val="002060"/>
                </a:solidFill>
              </a:rPr>
              <a:t>ASCII</a:t>
            </a:r>
            <a:r>
              <a:rPr lang="zh-CN" altLang="en-US" sz="2000" b="1" dirty="0" smtClean="0">
                <a:solidFill>
                  <a:srgbClr val="002060"/>
                </a:solidFill>
              </a:rPr>
              <a:t>字符</a:t>
            </a:r>
            <a:r>
              <a:rPr lang="zh-CN" altLang="en-US" sz="2000" dirty="0" smtClean="0"/>
              <a:t>（例如汉字等）。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842804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92696"/>
          </a:xfrm>
          <a:solidFill>
            <a:srgbClr val="FFC5D8"/>
          </a:solidFill>
        </p:spPr>
        <p:txBody>
          <a:bodyPr>
            <a:normAutofit/>
          </a:bodyPr>
          <a:lstStyle/>
          <a:p>
            <a:r>
              <a:rPr lang="en-US" altLang="zh-CN" sz="3200" dirty="0" smtClean="0"/>
              <a:t>4.1 request </a:t>
            </a:r>
            <a:r>
              <a:rPr lang="zh-CN" altLang="en-US" sz="3200" dirty="0" smtClean="0"/>
              <a:t>对象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469798" y="874247"/>
            <a:ext cx="1984839" cy="400110"/>
          </a:xfrm>
          <a:prstGeom prst="rect">
            <a:avLst/>
          </a:prstGeom>
          <a:solidFill>
            <a:srgbClr val="FFC5D8"/>
          </a:solidFill>
        </p:spPr>
        <p:txBody>
          <a:bodyPr wrap="none">
            <a:spAutoFit/>
          </a:bodyPr>
          <a:lstStyle/>
          <a:p>
            <a:r>
              <a:rPr lang="en-US" altLang="zh-CN" sz="2000" dirty="0" smtClean="0"/>
              <a:t>4.1.5</a:t>
            </a:r>
            <a:r>
              <a:rPr lang="zh-CN" altLang="en-US" sz="2000" dirty="0" smtClean="0"/>
              <a:t>处理超链接</a:t>
            </a:r>
            <a:endParaRPr lang="zh-CN" altLang="en-US" sz="2000" dirty="0"/>
          </a:p>
        </p:txBody>
      </p:sp>
      <p:sp>
        <p:nvSpPr>
          <p:cNvPr id="5" name="矩形 4"/>
          <p:cNvSpPr/>
          <p:nvPr/>
        </p:nvSpPr>
        <p:spPr>
          <a:xfrm>
            <a:off x="469798" y="1280778"/>
            <a:ext cx="849469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/>
              <a:t>例子</a:t>
            </a:r>
            <a:r>
              <a:rPr lang="en-US" altLang="zh-CN" sz="2000" dirty="0" smtClean="0"/>
              <a:t>4_9</a:t>
            </a:r>
            <a:r>
              <a:rPr lang="zh-CN" altLang="en-US" sz="2000" dirty="0" smtClean="0"/>
              <a:t>中</a:t>
            </a:r>
            <a:r>
              <a:rPr lang="en-US" altLang="zh-CN" sz="2000" dirty="0" smtClean="0"/>
              <a:t>example4_9.jsp</a:t>
            </a:r>
            <a:r>
              <a:rPr lang="zh-CN" altLang="en-US" sz="2000" dirty="0" smtClean="0"/>
              <a:t>用超链接向</a:t>
            </a:r>
            <a:r>
              <a:rPr lang="en-US" altLang="zh-CN" sz="2000" dirty="0" smtClean="0"/>
              <a:t>example4_9_receive.jsp</a:t>
            </a:r>
            <a:r>
              <a:rPr lang="zh-CN" altLang="en-US" sz="2000" dirty="0" smtClean="0"/>
              <a:t>传递商品的编号和价格。</a:t>
            </a:r>
            <a:endParaRPr lang="zh-CN" altLang="en-US" sz="2000" dirty="0"/>
          </a:p>
        </p:txBody>
      </p:sp>
      <p:sp>
        <p:nvSpPr>
          <p:cNvPr id="7" name="矩形 6"/>
          <p:cNvSpPr/>
          <p:nvPr/>
        </p:nvSpPr>
        <p:spPr>
          <a:xfrm>
            <a:off x="469798" y="1988664"/>
            <a:ext cx="2286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b="1" dirty="0"/>
              <a:t>例子</a:t>
            </a:r>
            <a:r>
              <a:rPr lang="en-US" altLang="zh-CN" b="1" dirty="0"/>
              <a:t>9</a:t>
            </a:r>
            <a:endParaRPr lang="zh-CN" altLang="zh-CN" b="1" dirty="0"/>
          </a:p>
          <a:p>
            <a:r>
              <a:rPr lang="en-US" altLang="zh-CN" b="1" dirty="0" smtClean="0">
                <a:hlinkClick r:id="rId2" action="ppaction://hlinkfile"/>
              </a:rPr>
              <a:t>example4_9.jsp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364088" y="2265663"/>
            <a:ext cx="24795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hlinkClick r:id="rId3" action="ppaction://hlinkfile"/>
              </a:rPr>
              <a:t>example4_9_receive.jsp</a:t>
            </a:r>
            <a:endParaRPr lang="zh-CN" alt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2924944"/>
            <a:ext cx="4048708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5" y="2899406"/>
            <a:ext cx="4501442" cy="24018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9035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92696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en-US" altLang="zh-CN" sz="3200" dirty="0" smtClean="0"/>
              <a:t>4.2 response </a:t>
            </a:r>
            <a:r>
              <a:rPr lang="zh-CN" altLang="en-US" sz="3200" dirty="0" smtClean="0"/>
              <a:t>对象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469798" y="1484784"/>
            <a:ext cx="3595408" cy="40011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en-US" altLang="zh-CN" sz="2000" dirty="0" smtClean="0"/>
              <a:t>4.2.1 </a:t>
            </a:r>
            <a:r>
              <a:rPr lang="zh-CN" altLang="en-US" sz="2000" dirty="0" smtClean="0"/>
              <a:t>动态响应</a:t>
            </a:r>
            <a:r>
              <a:rPr lang="en-US" altLang="zh-CN" sz="2000" dirty="0" err="1" smtClean="0"/>
              <a:t>contentType</a:t>
            </a:r>
            <a:r>
              <a:rPr lang="zh-CN" altLang="en-US" sz="2000" dirty="0" smtClean="0"/>
              <a:t>属性</a:t>
            </a:r>
            <a:endParaRPr lang="zh-CN" altLang="en-US" sz="2000" dirty="0"/>
          </a:p>
        </p:txBody>
      </p:sp>
      <p:sp>
        <p:nvSpPr>
          <p:cNvPr id="3" name="矩形 2"/>
          <p:cNvSpPr/>
          <p:nvPr/>
        </p:nvSpPr>
        <p:spPr>
          <a:xfrm>
            <a:off x="478248" y="761509"/>
            <a:ext cx="81982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与</a:t>
            </a:r>
            <a:r>
              <a:rPr lang="en-US" altLang="zh-CN" dirty="0" smtClean="0"/>
              <a:t>request</a:t>
            </a:r>
            <a:r>
              <a:rPr lang="zh-CN" altLang="en-US" dirty="0" smtClean="0"/>
              <a:t>对象相对应的对象是</a:t>
            </a:r>
            <a:r>
              <a:rPr lang="en-US" altLang="zh-CN" dirty="0" smtClean="0"/>
              <a:t>response</a:t>
            </a:r>
            <a:r>
              <a:rPr lang="zh-CN" altLang="en-US" dirty="0" smtClean="0"/>
              <a:t>对象。可以用</a:t>
            </a:r>
            <a:r>
              <a:rPr lang="en-US" altLang="zh-CN" dirty="0" smtClean="0"/>
              <a:t>response</a:t>
            </a:r>
            <a:r>
              <a:rPr lang="zh-CN" altLang="en-US" dirty="0" smtClean="0"/>
              <a:t>对象对用户的请求作出动态响应，向用户端发送数据。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78247" y="2348880"/>
            <a:ext cx="819820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■</a:t>
            </a:r>
            <a:r>
              <a:rPr lang="zh-CN" altLang="en-US" sz="2000" dirty="0" smtClean="0"/>
              <a:t>页面用</a:t>
            </a:r>
            <a:r>
              <a:rPr lang="en-US" altLang="zh-CN" sz="2000" dirty="0" smtClean="0"/>
              <a:t>page</a:t>
            </a:r>
            <a:r>
              <a:rPr lang="zh-CN" altLang="en-US" sz="2000" dirty="0" smtClean="0"/>
              <a:t>指令设置页面的</a:t>
            </a:r>
            <a:r>
              <a:rPr lang="en-US" altLang="zh-CN" sz="2000" dirty="0" err="1" smtClean="0"/>
              <a:t>contentType</a:t>
            </a:r>
            <a:r>
              <a:rPr lang="zh-CN" altLang="en-US" sz="2000" dirty="0" smtClean="0"/>
              <a:t>属性的值，那么</a:t>
            </a:r>
            <a:r>
              <a:rPr lang="en-US" altLang="zh-CN" sz="2000" dirty="0" smtClean="0"/>
              <a:t>Tomcat</a:t>
            </a:r>
            <a:r>
              <a:rPr lang="zh-CN" altLang="en-US" sz="2000" dirty="0" smtClean="0"/>
              <a:t>服务器将按着这种属性值作出响应，将页面的静态部分返回给用户，用户浏览器接收到该响应就会使用相应的手段处理所收到的信息。</a:t>
            </a:r>
          </a:p>
          <a:p>
            <a:r>
              <a:rPr lang="zh-CN" altLang="en-US" sz="2000" dirty="0" smtClean="0"/>
              <a:t>■</a:t>
            </a:r>
            <a:r>
              <a:rPr lang="en-US" altLang="zh-CN" sz="2000" dirty="0" smtClean="0"/>
              <a:t>page</a:t>
            </a:r>
            <a:r>
              <a:rPr lang="zh-CN" altLang="en-US" sz="2000" dirty="0" smtClean="0"/>
              <a:t>指令</a:t>
            </a:r>
            <a:r>
              <a:rPr lang="zh-CN" altLang="en-US" sz="2000" b="1" dirty="0" smtClean="0">
                <a:solidFill>
                  <a:srgbClr val="002060"/>
                </a:solidFill>
              </a:rPr>
              <a:t>只能为</a:t>
            </a:r>
            <a:r>
              <a:rPr lang="en-US" altLang="zh-CN" sz="2000" b="1" dirty="0" err="1" smtClean="0">
                <a:solidFill>
                  <a:srgbClr val="002060"/>
                </a:solidFill>
              </a:rPr>
              <a:t>contentType</a:t>
            </a:r>
            <a:r>
              <a:rPr lang="zh-CN" altLang="en-US" sz="2000" b="1" dirty="0" smtClean="0">
                <a:solidFill>
                  <a:srgbClr val="002060"/>
                </a:solidFill>
              </a:rPr>
              <a:t>指定一个值来决定响应的</a:t>
            </a:r>
            <a:r>
              <a:rPr lang="en-US" altLang="zh-CN" sz="2000" b="1" dirty="0" smtClean="0">
                <a:solidFill>
                  <a:srgbClr val="002060"/>
                </a:solidFill>
              </a:rPr>
              <a:t>MIME</a:t>
            </a:r>
            <a:r>
              <a:rPr lang="zh-CN" altLang="en-US" sz="2000" b="1" dirty="0" smtClean="0">
                <a:solidFill>
                  <a:srgbClr val="002060"/>
                </a:solidFill>
              </a:rPr>
              <a:t>类型</a:t>
            </a:r>
            <a:r>
              <a:rPr lang="zh-CN" altLang="en-US" sz="2000" dirty="0" smtClean="0"/>
              <a:t>，如果想动态的改变这个属性的值来响应用户，就需要使用</a:t>
            </a:r>
            <a:r>
              <a:rPr lang="en-US" altLang="zh-CN" sz="2000" dirty="0" smtClean="0"/>
              <a:t>response</a:t>
            </a:r>
            <a:r>
              <a:rPr lang="zh-CN" altLang="en-US" sz="2000" dirty="0" smtClean="0"/>
              <a:t>对象的</a:t>
            </a:r>
            <a:r>
              <a:rPr lang="en-US" altLang="zh-CN" sz="2000" b="1" dirty="0" err="1" smtClean="0">
                <a:solidFill>
                  <a:srgbClr val="C00000"/>
                </a:solidFill>
              </a:rPr>
              <a:t>setContentType</a:t>
            </a:r>
            <a:r>
              <a:rPr lang="en-US" altLang="zh-CN" sz="2000" b="1" dirty="0" smtClean="0">
                <a:solidFill>
                  <a:srgbClr val="C00000"/>
                </a:solidFill>
              </a:rPr>
              <a:t>(String s)</a:t>
            </a:r>
            <a:r>
              <a:rPr lang="zh-CN" altLang="en-US" sz="2000" b="1" dirty="0" smtClean="0">
                <a:solidFill>
                  <a:srgbClr val="C00000"/>
                </a:solidFill>
              </a:rPr>
              <a:t>方法来改变</a:t>
            </a:r>
            <a:r>
              <a:rPr lang="en-US" altLang="zh-CN" sz="2000" b="1" dirty="0" err="1" smtClean="0">
                <a:solidFill>
                  <a:srgbClr val="C00000"/>
                </a:solidFill>
              </a:rPr>
              <a:t>contentType</a:t>
            </a:r>
            <a:r>
              <a:rPr lang="zh-CN" altLang="en-US" sz="2000" b="1" dirty="0" smtClean="0">
                <a:solidFill>
                  <a:srgbClr val="C00000"/>
                </a:solidFill>
              </a:rPr>
              <a:t>的属性值</a:t>
            </a:r>
          </a:p>
          <a:p>
            <a:r>
              <a:rPr lang="zh-CN" altLang="en-US" sz="2000" dirty="0" smtClean="0"/>
              <a:t>■当用</a:t>
            </a:r>
            <a:r>
              <a:rPr lang="en-US" altLang="zh-CN" sz="2000" dirty="0" err="1" smtClean="0"/>
              <a:t>setContentType</a:t>
            </a:r>
            <a:r>
              <a:rPr lang="en-US" altLang="zh-CN" sz="2000" dirty="0" smtClean="0"/>
              <a:t>(String s)</a:t>
            </a:r>
            <a:r>
              <a:rPr lang="zh-CN" altLang="en-US" sz="2000" dirty="0" smtClean="0"/>
              <a:t>方法动态改变了</a:t>
            </a:r>
            <a:r>
              <a:rPr lang="en-US" altLang="zh-CN" sz="2000" dirty="0" err="1" smtClean="0"/>
              <a:t>contentType</a:t>
            </a:r>
            <a:r>
              <a:rPr lang="zh-CN" altLang="en-US" sz="2000" dirty="0" smtClean="0"/>
              <a:t>的属性值，即响应的</a:t>
            </a:r>
            <a:r>
              <a:rPr lang="en-US" altLang="zh-CN" sz="2000" dirty="0" smtClean="0"/>
              <a:t>MIME</a:t>
            </a:r>
            <a:r>
              <a:rPr lang="zh-CN" altLang="en-US" sz="2000" dirty="0" smtClean="0"/>
              <a:t>类型，</a:t>
            </a:r>
            <a:r>
              <a:rPr lang="en-US" altLang="zh-CN" sz="2000" dirty="0" smtClean="0"/>
              <a:t>Tomcat</a:t>
            </a:r>
            <a:r>
              <a:rPr lang="zh-CN" altLang="en-US" sz="2000" dirty="0" smtClean="0"/>
              <a:t>服务器就会按着新的</a:t>
            </a:r>
            <a:r>
              <a:rPr lang="en-US" altLang="zh-CN" sz="2000" dirty="0" smtClean="0"/>
              <a:t>MIME</a:t>
            </a:r>
            <a:r>
              <a:rPr lang="zh-CN" altLang="en-US" sz="2000" dirty="0" smtClean="0"/>
              <a:t>类型将</a:t>
            </a:r>
            <a:r>
              <a:rPr lang="en-US" altLang="zh-CN" sz="2000" dirty="0" smtClean="0"/>
              <a:t>JSP</a:t>
            </a:r>
            <a:r>
              <a:rPr lang="zh-CN" altLang="en-US" sz="2000" dirty="0" smtClean="0"/>
              <a:t>页面的输出结果返回给用户。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892702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92696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en-US" altLang="zh-CN" sz="3200" dirty="0" smtClean="0"/>
              <a:t>4.2 response </a:t>
            </a:r>
            <a:r>
              <a:rPr lang="zh-CN" altLang="en-US" sz="3200" dirty="0" smtClean="0"/>
              <a:t>对象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469798" y="888761"/>
            <a:ext cx="3595408" cy="40011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en-US" altLang="zh-CN" sz="2000" dirty="0" smtClean="0"/>
              <a:t>4.2.1 </a:t>
            </a:r>
            <a:r>
              <a:rPr lang="zh-CN" altLang="en-US" sz="2000" dirty="0" smtClean="0"/>
              <a:t>动态响应</a:t>
            </a:r>
            <a:r>
              <a:rPr lang="en-US" altLang="zh-CN" sz="2000" dirty="0" err="1" smtClean="0"/>
              <a:t>contentType</a:t>
            </a:r>
            <a:r>
              <a:rPr lang="zh-CN" altLang="en-US" sz="2000" dirty="0" smtClean="0"/>
              <a:t>属性</a:t>
            </a:r>
            <a:endParaRPr lang="zh-CN" altLang="en-US" sz="2000" dirty="0"/>
          </a:p>
        </p:txBody>
      </p:sp>
      <p:sp>
        <p:nvSpPr>
          <p:cNvPr id="5" name="矩形 4"/>
          <p:cNvSpPr/>
          <p:nvPr/>
        </p:nvSpPr>
        <p:spPr>
          <a:xfrm>
            <a:off x="469798" y="1298253"/>
            <a:ext cx="835067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例子</a:t>
            </a:r>
            <a:r>
              <a:rPr lang="en-US" altLang="zh-CN" dirty="0" smtClean="0"/>
              <a:t>10</a:t>
            </a:r>
            <a:r>
              <a:rPr lang="zh-CN" altLang="en-US" dirty="0" smtClean="0"/>
              <a:t>中用户在</a:t>
            </a:r>
            <a:r>
              <a:rPr lang="en-US" altLang="zh-CN" dirty="0" smtClean="0"/>
              <a:t>example4_10.jsp</a:t>
            </a:r>
            <a:r>
              <a:rPr lang="zh-CN" altLang="en-US" dirty="0" smtClean="0"/>
              <a:t>页面输入圆半径，然后单击名字“提交看面积”提交键，请求访问</a:t>
            </a:r>
            <a:r>
              <a:rPr lang="en-US" altLang="zh-CN" dirty="0" smtClean="0"/>
              <a:t>example4_10_show.jsp</a:t>
            </a:r>
            <a:r>
              <a:rPr lang="zh-CN" altLang="en-US" dirty="0" smtClean="0"/>
              <a:t>页面，该页面显示圆的面积。</a:t>
            </a:r>
          </a:p>
          <a:p>
            <a:r>
              <a:rPr lang="zh-CN" altLang="en-US" dirty="0" smtClean="0"/>
              <a:t>但是，如果</a:t>
            </a:r>
            <a:r>
              <a:rPr lang="zh-CN" altLang="en-US" b="1" dirty="0" smtClean="0"/>
              <a:t>用户输入圆半径单击名字“提交看圆形”</a:t>
            </a:r>
            <a:r>
              <a:rPr lang="zh-CN" altLang="en-US" dirty="0" smtClean="0"/>
              <a:t>提交键，那么</a:t>
            </a:r>
            <a:r>
              <a:rPr lang="en-US" altLang="zh-CN" dirty="0" smtClean="0"/>
              <a:t>example4_10_show.jsp</a:t>
            </a:r>
            <a:r>
              <a:rPr lang="zh-CN" altLang="en-US" dirty="0" smtClean="0"/>
              <a:t>的内置对象</a:t>
            </a:r>
            <a:r>
              <a:rPr lang="en-US" altLang="zh-CN" b="1" dirty="0" smtClean="0">
                <a:solidFill>
                  <a:srgbClr val="C00000"/>
                </a:solidFill>
              </a:rPr>
              <a:t>response</a:t>
            </a:r>
            <a:r>
              <a:rPr lang="zh-CN" altLang="en-US" b="1" dirty="0" smtClean="0">
                <a:solidFill>
                  <a:srgbClr val="C00000"/>
                </a:solidFill>
              </a:rPr>
              <a:t>将默认的</a:t>
            </a:r>
            <a:r>
              <a:rPr lang="en-US" altLang="zh-CN" b="1" dirty="0" smtClean="0">
                <a:solidFill>
                  <a:srgbClr val="C00000"/>
                </a:solidFill>
              </a:rPr>
              <a:t>MIME</a:t>
            </a:r>
            <a:r>
              <a:rPr lang="zh-CN" altLang="en-US" b="1" dirty="0" smtClean="0">
                <a:solidFill>
                  <a:srgbClr val="C00000"/>
                </a:solidFill>
              </a:rPr>
              <a:t>类型</a:t>
            </a:r>
            <a:r>
              <a:rPr lang="en-US" altLang="zh-CN" b="1" dirty="0" smtClean="0">
                <a:solidFill>
                  <a:srgbClr val="C00000"/>
                </a:solidFill>
              </a:rPr>
              <a:t>text/html</a:t>
            </a:r>
            <a:r>
              <a:rPr lang="zh-CN" altLang="en-US" b="1" dirty="0" smtClean="0">
                <a:solidFill>
                  <a:srgbClr val="C00000"/>
                </a:solidFill>
              </a:rPr>
              <a:t>改变成</a:t>
            </a:r>
            <a:r>
              <a:rPr lang="en-US" altLang="zh-CN" b="1" dirty="0" smtClean="0">
                <a:solidFill>
                  <a:srgbClr val="C00000"/>
                </a:solidFill>
              </a:rPr>
              <a:t>image/jpeg</a:t>
            </a:r>
            <a:r>
              <a:rPr lang="zh-CN" altLang="en-US" dirty="0" smtClean="0"/>
              <a:t>，以便用户的浏览器启用相应的图形解码器显示服务器发来的图形。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81067" y="2782669"/>
            <a:ext cx="2286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/>
              <a:t>例子</a:t>
            </a:r>
            <a:r>
              <a:rPr lang="en-US" altLang="zh-CN" b="1" dirty="0" smtClean="0"/>
              <a:t>10</a:t>
            </a:r>
          </a:p>
          <a:p>
            <a:r>
              <a:rPr lang="en-US" altLang="zh-CN" b="1" dirty="0" smtClean="0">
                <a:hlinkClick r:id="rId2" action="ppaction://hlinkfile"/>
              </a:rPr>
              <a:t>example4_10.jsp</a:t>
            </a:r>
            <a:endParaRPr lang="en-US" altLang="zh-CN" b="1" dirty="0"/>
          </a:p>
        </p:txBody>
      </p:sp>
      <p:sp>
        <p:nvSpPr>
          <p:cNvPr id="8" name="矩形 7"/>
          <p:cNvSpPr/>
          <p:nvPr/>
        </p:nvSpPr>
        <p:spPr>
          <a:xfrm>
            <a:off x="5508104" y="3059668"/>
            <a:ext cx="24078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hlinkClick r:id="rId3" action="ppaction://hlinkfile"/>
              </a:rPr>
              <a:t>example4_10_show.jsp</a:t>
            </a:r>
            <a:endParaRPr lang="zh-CN" alt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8069" y="3573016"/>
            <a:ext cx="3667907" cy="2052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756" y="3609819"/>
            <a:ext cx="3437774" cy="20299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81771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92696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en-US" altLang="zh-CN" sz="3200" dirty="0" smtClean="0"/>
              <a:t>4.2 response </a:t>
            </a:r>
            <a:r>
              <a:rPr lang="zh-CN" altLang="en-US" sz="3200" dirty="0" smtClean="0"/>
              <a:t>对象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469798" y="888761"/>
            <a:ext cx="3281796" cy="40011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en-US" altLang="zh-CN" sz="2000" dirty="0" smtClean="0"/>
              <a:t>4.2.2 response</a:t>
            </a:r>
            <a:r>
              <a:rPr lang="zh-CN" altLang="en-US" sz="2000" dirty="0" smtClean="0"/>
              <a:t>的</a:t>
            </a:r>
            <a:r>
              <a:rPr lang="en-US" altLang="zh-CN" sz="2000" dirty="0" smtClean="0"/>
              <a:t>HTTP</a:t>
            </a:r>
            <a:r>
              <a:rPr lang="zh-CN" altLang="en-US" sz="2000" dirty="0" smtClean="0"/>
              <a:t>文件头</a:t>
            </a:r>
            <a:endParaRPr lang="zh-CN" altLang="en-US" sz="2000" dirty="0"/>
          </a:p>
        </p:txBody>
      </p:sp>
      <p:sp>
        <p:nvSpPr>
          <p:cNvPr id="5" name="矩形 4"/>
          <p:cNvSpPr/>
          <p:nvPr/>
        </p:nvSpPr>
        <p:spPr>
          <a:xfrm>
            <a:off x="469798" y="1298253"/>
            <a:ext cx="835067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/>
              <a:t>response</a:t>
            </a:r>
            <a:r>
              <a:rPr lang="zh-CN" altLang="en-US" sz="2000" dirty="0" smtClean="0"/>
              <a:t>对象可以使用方法</a:t>
            </a:r>
          </a:p>
          <a:p>
            <a:r>
              <a:rPr lang="en-US" altLang="zh-CN" sz="2000" b="1" dirty="0" err="1" smtClean="0"/>
              <a:t>addHeader</a:t>
            </a:r>
            <a:r>
              <a:rPr lang="en-US" altLang="zh-CN" sz="2000" b="1" dirty="0" smtClean="0"/>
              <a:t>(String  </a:t>
            </a:r>
            <a:r>
              <a:rPr lang="en-US" altLang="zh-CN" sz="2000" b="1" dirty="0" err="1" smtClean="0"/>
              <a:t>head,String</a:t>
            </a:r>
            <a:r>
              <a:rPr lang="en-US" altLang="zh-CN" sz="2000" b="1" dirty="0" smtClean="0"/>
              <a:t> value);</a:t>
            </a:r>
          </a:p>
          <a:p>
            <a:r>
              <a:rPr lang="zh-CN" altLang="en-US" sz="2000" dirty="0" smtClean="0"/>
              <a:t>或</a:t>
            </a:r>
          </a:p>
          <a:p>
            <a:r>
              <a:rPr lang="en-US" altLang="zh-CN" sz="2000" b="1" dirty="0" err="1" smtClean="0"/>
              <a:t>setHeader</a:t>
            </a:r>
            <a:r>
              <a:rPr lang="en-US" altLang="zh-CN" sz="2000" b="1" dirty="0" smtClean="0"/>
              <a:t>(String head ,String value);</a:t>
            </a:r>
          </a:p>
          <a:p>
            <a:r>
              <a:rPr lang="zh-CN" altLang="en-US" sz="2000" dirty="0" smtClean="0"/>
              <a:t>动态添加新的响应头和头的值，将这些头发送给用户的浏览器。如果添加的头已经存在，则先前的头被覆盖</a:t>
            </a:r>
            <a:endParaRPr lang="zh-CN" altLang="en-US" sz="2000" dirty="0"/>
          </a:p>
        </p:txBody>
      </p:sp>
      <p:sp>
        <p:nvSpPr>
          <p:cNvPr id="3" name="矩形 2"/>
          <p:cNvSpPr/>
          <p:nvPr/>
        </p:nvSpPr>
        <p:spPr>
          <a:xfrm>
            <a:off x="469798" y="3293852"/>
            <a:ext cx="835067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/>
              <a:t>例子</a:t>
            </a:r>
            <a:r>
              <a:rPr lang="en-US" altLang="zh-CN" sz="2000" dirty="0" smtClean="0"/>
              <a:t>11</a:t>
            </a:r>
            <a:r>
              <a:rPr lang="zh-CN" altLang="en-US" sz="2000" dirty="0" smtClean="0"/>
              <a:t>中，</a:t>
            </a:r>
            <a:r>
              <a:rPr lang="en-US" altLang="zh-CN" sz="2000" dirty="0" smtClean="0"/>
              <a:t>response</a:t>
            </a:r>
            <a:r>
              <a:rPr lang="zh-CN" altLang="en-US" sz="2000" dirty="0" smtClean="0"/>
              <a:t>对象添加一个响应头</a:t>
            </a:r>
            <a:r>
              <a:rPr lang="en-US" altLang="zh-CN" sz="2000" dirty="0" smtClean="0"/>
              <a:t>refresh</a:t>
            </a:r>
            <a:r>
              <a:rPr lang="zh-CN" altLang="en-US" sz="2000" dirty="0" smtClean="0"/>
              <a:t>，其头值是</a:t>
            </a:r>
            <a:r>
              <a:rPr lang="en-US" altLang="zh-CN" sz="2000" dirty="0" smtClean="0"/>
              <a:t>5</a:t>
            </a:r>
            <a:r>
              <a:rPr lang="zh-CN" altLang="en-US" sz="2000" dirty="0" smtClean="0"/>
              <a:t>。那么用户收到这个头之后，</a:t>
            </a:r>
            <a:r>
              <a:rPr lang="en-US" altLang="zh-CN" sz="2000" dirty="0" smtClean="0"/>
              <a:t>5</a:t>
            </a:r>
            <a:r>
              <a:rPr lang="zh-CN" altLang="en-US" sz="2000" dirty="0" smtClean="0"/>
              <a:t>秒钟后将再次刷新该页面，导致该网页每</a:t>
            </a:r>
            <a:r>
              <a:rPr lang="en-US" altLang="zh-CN" sz="2000" dirty="0" smtClean="0"/>
              <a:t>5</a:t>
            </a:r>
            <a:r>
              <a:rPr lang="zh-CN" altLang="en-US" sz="2000" dirty="0" smtClean="0"/>
              <a:t>秒刷新一次</a:t>
            </a:r>
            <a:r>
              <a:rPr lang="en-US" altLang="zh-CN" sz="2000" dirty="0" smtClean="0"/>
              <a:t>.</a:t>
            </a:r>
            <a:endParaRPr lang="zh-CN" altLang="en-US" sz="2000" dirty="0"/>
          </a:p>
        </p:txBody>
      </p:sp>
      <p:sp>
        <p:nvSpPr>
          <p:cNvPr id="6" name="矩形 5"/>
          <p:cNvSpPr/>
          <p:nvPr/>
        </p:nvSpPr>
        <p:spPr>
          <a:xfrm>
            <a:off x="611560" y="429309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b="1" dirty="0"/>
              <a:t>例子</a:t>
            </a:r>
            <a:r>
              <a:rPr lang="en-US" altLang="zh-CN" b="1" dirty="0"/>
              <a:t>11</a:t>
            </a:r>
            <a:endParaRPr lang="zh-CN" altLang="zh-CN" b="1" dirty="0"/>
          </a:p>
          <a:p>
            <a:r>
              <a:rPr lang="en-US" altLang="zh-CN" b="1" dirty="0">
                <a:hlinkClick r:id="rId2" action="ppaction://hlinkfile"/>
              </a:rPr>
              <a:t>example4_11.jsp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3680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92696"/>
          </a:xfrm>
          <a:solidFill>
            <a:srgbClr val="FFC5D8"/>
          </a:solidFill>
        </p:spPr>
        <p:txBody>
          <a:bodyPr>
            <a:normAutofit/>
          </a:bodyPr>
          <a:lstStyle/>
          <a:p>
            <a:r>
              <a:rPr lang="en-US" altLang="zh-CN" sz="3200" dirty="0" smtClean="0"/>
              <a:t>4.1 request </a:t>
            </a:r>
            <a:r>
              <a:rPr lang="zh-CN" altLang="en-US" sz="3200" dirty="0" smtClean="0"/>
              <a:t>对象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469798" y="874247"/>
            <a:ext cx="3068469" cy="400110"/>
          </a:xfrm>
          <a:prstGeom prst="rect">
            <a:avLst/>
          </a:prstGeom>
          <a:solidFill>
            <a:srgbClr val="FFC5D8"/>
          </a:solidFill>
        </p:spPr>
        <p:txBody>
          <a:bodyPr wrap="none">
            <a:spAutoFit/>
          </a:bodyPr>
          <a:lstStyle/>
          <a:p>
            <a:r>
              <a:rPr lang="en-US" altLang="zh-CN" sz="2000" dirty="0" smtClean="0"/>
              <a:t>4.1.1 </a:t>
            </a:r>
            <a:r>
              <a:rPr lang="zh-CN" altLang="en-US" sz="2000" dirty="0" smtClean="0"/>
              <a:t>获取用户提交的信息</a:t>
            </a:r>
            <a:endParaRPr lang="zh-CN" altLang="en-US" sz="2000" dirty="0"/>
          </a:p>
        </p:txBody>
      </p:sp>
      <p:sp>
        <p:nvSpPr>
          <p:cNvPr id="8" name="矩形 7"/>
          <p:cNvSpPr/>
          <p:nvPr/>
        </p:nvSpPr>
        <p:spPr>
          <a:xfrm>
            <a:off x="469798" y="1444714"/>
            <a:ext cx="85744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/>
              <a:t>■</a:t>
            </a:r>
            <a:r>
              <a:rPr lang="en-US" altLang="zh-CN" sz="2000" dirty="0" smtClean="0"/>
              <a:t>request</a:t>
            </a:r>
            <a:r>
              <a:rPr lang="zh-CN" altLang="en-US" sz="2000" dirty="0" smtClean="0"/>
              <a:t>对象获取用户提交信息的最常用的方法是</a:t>
            </a:r>
            <a:r>
              <a:rPr lang="en-US" altLang="zh-CN" sz="2000" b="1" dirty="0" err="1" smtClean="0">
                <a:solidFill>
                  <a:srgbClr val="FF0000"/>
                </a:solidFill>
              </a:rPr>
              <a:t>getParameter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(String s)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7552" y="1988840"/>
            <a:ext cx="856669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 smtClean="0"/>
              <a:t>例子</a:t>
            </a:r>
            <a:r>
              <a:rPr lang="en-US" altLang="zh-CN" sz="2000" dirty="0" smtClean="0"/>
              <a:t>4_1</a:t>
            </a:r>
            <a:r>
              <a:rPr lang="zh-CN" altLang="zh-CN" sz="2000" dirty="0"/>
              <a:t>中，</a:t>
            </a:r>
            <a:r>
              <a:rPr lang="en-US" altLang="zh-CN" sz="2000" dirty="0"/>
              <a:t>example4_1.jsp</a:t>
            </a:r>
            <a:r>
              <a:rPr lang="zh-CN" altLang="zh-CN" sz="2000" dirty="0"/>
              <a:t>通过表单向</a:t>
            </a:r>
            <a:r>
              <a:rPr lang="en-US" altLang="zh-CN" sz="2000" dirty="0"/>
              <a:t>example4_1_computer.jsp</a:t>
            </a:r>
            <a:r>
              <a:rPr lang="zh-CN" altLang="zh-CN" sz="2000" dirty="0"/>
              <a:t>提交三角形三边的长度，</a:t>
            </a:r>
            <a:r>
              <a:rPr lang="en-US" altLang="zh-CN" sz="2000" dirty="0"/>
              <a:t>example4_1_computer.jsp</a:t>
            </a:r>
            <a:r>
              <a:rPr lang="zh-CN" altLang="zh-CN" sz="2000" dirty="0"/>
              <a:t>负责计算并显示三角形的面积。</a:t>
            </a:r>
            <a:endParaRPr lang="zh-CN" altLang="zh-CN" sz="2000" b="1" dirty="0"/>
          </a:p>
        </p:txBody>
      </p:sp>
      <p:sp>
        <p:nvSpPr>
          <p:cNvPr id="10" name="矩形 9"/>
          <p:cNvSpPr/>
          <p:nvPr/>
        </p:nvSpPr>
        <p:spPr>
          <a:xfrm>
            <a:off x="611560" y="2711018"/>
            <a:ext cx="20882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b="1" dirty="0"/>
              <a:t>例子</a:t>
            </a:r>
            <a:r>
              <a:rPr lang="en-US" altLang="zh-CN" b="1" dirty="0"/>
              <a:t>4_1</a:t>
            </a:r>
            <a:endParaRPr lang="zh-CN" altLang="zh-CN" b="1" dirty="0"/>
          </a:p>
          <a:p>
            <a:r>
              <a:rPr lang="en-US" altLang="zh-CN" b="1" dirty="0">
                <a:hlinkClick r:id="rId2" action="ppaction://hlinkfile"/>
              </a:rPr>
              <a:t>example4_1.jsp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5292080" y="2988017"/>
            <a:ext cx="27020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hlinkClick r:id="rId3" action="ppaction://hlinkfile"/>
              </a:rPr>
              <a:t>example4_1_computer.jsp</a:t>
            </a:r>
            <a:endParaRPr lang="zh-CN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449" y="3789040"/>
            <a:ext cx="3467905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下箭头 11"/>
          <p:cNvSpPr/>
          <p:nvPr/>
        </p:nvSpPr>
        <p:spPr>
          <a:xfrm>
            <a:off x="1187624" y="3357349"/>
            <a:ext cx="288032" cy="21566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789040"/>
            <a:ext cx="4215621" cy="2100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下箭头 12"/>
          <p:cNvSpPr/>
          <p:nvPr/>
        </p:nvSpPr>
        <p:spPr>
          <a:xfrm>
            <a:off x="6391778" y="3357349"/>
            <a:ext cx="251313" cy="21566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2733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92696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en-US" altLang="zh-CN" sz="3200" dirty="0" smtClean="0"/>
              <a:t>4.2 response </a:t>
            </a:r>
            <a:r>
              <a:rPr lang="zh-CN" altLang="en-US" sz="3200" dirty="0" smtClean="0"/>
              <a:t>对象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469798" y="888761"/>
            <a:ext cx="2478371" cy="40011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en-US" altLang="zh-CN" sz="2000" dirty="0" smtClean="0"/>
              <a:t>4.2.3 response</a:t>
            </a:r>
            <a:r>
              <a:rPr lang="zh-CN" altLang="en-US" sz="2000" dirty="0" smtClean="0"/>
              <a:t>重定向</a:t>
            </a:r>
            <a:endParaRPr lang="zh-CN" altLang="en-US" sz="2000" dirty="0"/>
          </a:p>
        </p:txBody>
      </p:sp>
      <p:sp>
        <p:nvSpPr>
          <p:cNvPr id="5" name="矩形 4"/>
          <p:cNvSpPr/>
          <p:nvPr/>
        </p:nvSpPr>
        <p:spPr>
          <a:xfrm>
            <a:off x="469798" y="1298253"/>
            <a:ext cx="835067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/>
              <a:t>■</a:t>
            </a:r>
            <a:r>
              <a:rPr lang="en-US" altLang="zh-CN" sz="2000" dirty="0" smtClean="0"/>
              <a:t>response</a:t>
            </a:r>
            <a:r>
              <a:rPr lang="zh-CN" altLang="en-US" sz="2000" dirty="0" smtClean="0"/>
              <a:t>的</a:t>
            </a:r>
            <a:r>
              <a:rPr lang="en-US" altLang="zh-CN" sz="2000" dirty="0" err="1" smtClean="0"/>
              <a:t>sendRedirect</a:t>
            </a:r>
            <a:r>
              <a:rPr lang="en-US" altLang="zh-CN" sz="2000" dirty="0" smtClean="0"/>
              <a:t>(URL </a:t>
            </a:r>
            <a:r>
              <a:rPr lang="en-US" altLang="zh-CN" sz="2000" dirty="0" err="1" smtClean="0"/>
              <a:t>url</a:t>
            </a:r>
            <a:r>
              <a:rPr lang="en-US" altLang="zh-CN" sz="2000" dirty="0" smtClean="0"/>
              <a:t>)</a:t>
            </a:r>
            <a:r>
              <a:rPr lang="zh-CN" altLang="en-US" sz="2000" dirty="0" smtClean="0"/>
              <a:t>方法实现用户的重定向，即让用户从一个页面跳转到</a:t>
            </a:r>
            <a:r>
              <a:rPr lang="en-US" altLang="zh-CN" sz="2000" dirty="0" err="1" smtClean="0"/>
              <a:t>sendRedirect</a:t>
            </a:r>
            <a:r>
              <a:rPr lang="en-US" altLang="zh-CN" sz="2000" dirty="0" smtClean="0"/>
              <a:t>(URL: </a:t>
            </a:r>
            <a:r>
              <a:rPr lang="en-US" altLang="zh-CN" sz="2000" dirty="0" err="1" smtClean="0"/>
              <a:t>url</a:t>
            </a:r>
            <a:r>
              <a:rPr lang="en-US" altLang="zh-CN" sz="2000" dirty="0" smtClean="0"/>
              <a:t>)</a:t>
            </a:r>
            <a:r>
              <a:rPr lang="zh-CN" altLang="en-US" sz="2000" dirty="0" smtClean="0"/>
              <a:t>中</a:t>
            </a:r>
            <a:r>
              <a:rPr lang="en-US" altLang="zh-CN" sz="2000" dirty="0" err="1" smtClean="0"/>
              <a:t>url</a:t>
            </a:r>
            <a:r>
              <a:rPr lang="zh-CN" altLang="en-US" sz="2000" dirty="0" smtClean="0"/>
              <a:t>指定的页面。</a:t>
            </a:r>
          </a:p>
          <a:p>
            <a:r>
              <a:rPr lang="zh-CN" altLang="en-US" sz="2000" dirty="0" smtClean="0"/>
              <a:t>■当使用</a:t>
            </a:r>
            <a:r>
              <a:rPr lang="en-US" altLang="zh-CN" sz="2000" dirty="0" err="1" smtClean="0"/>
              <a:t>sendRedirect</a:t>
            </a:r>
            <a:r>
              <a:rPr lang="en-US" altLang="zh-CN" sz="2000" dirty="0" smtClean="0"/>
              <a:t>(URL </a:t>
            </a:r>
            <a:r>
              <a:rPr lang="en-US" altLang="zh-CN" sz="2000" dirty="0" err="1" smtClean="0"/>
              <a:t>url</a:t>
            </a:r>
            <a:r>
              <a:rPr lang="en-US" altLang="zh-CN" sz="2000" dirty="0" smtClean="0"/>
              <a:t>)</a:t>
            </a:r>
            <a:r>
              <a:rPr lang="zh-CN" altLang="en-US" sz="2000" dirty="0" smtClean="0"/>
              <a:t>方法将用户从当前页面重定向另一个页面时，</a:t>
            </a:r>
            <a:r>
              <a:rPr lang="en-US" altLang="zh-CN" sz="2000" dirty="0" smtClean="0"/>
              <a:t>Tomcat</a:t>
            </a:r>
            <a:r>
              <a:rPr lang="zh-CN" altLang="en-US" sz="2000" b="1" dirty="0" smtClean="0">
                <a:solidFill>
                  <a:srgbClr val="C00000"/>
                </a:solidFill>
              </a:rPr>
              <a:t>服务器还是要把当前</a:t>
            </a:r>
            <a:r>
              <a:rPr lang="en-US" altLang="zh-CN" sz="2000" b="1" dirty="0" smtClean="0">
                <a:solidFill>
                  <a:srgbClr val="C00000"/>
                </a:solidFill>
              </a:rPr>
              <a:t>JSP</a:t>
            </a:r>
            <a:r>
              <a:rPr lang="zh-CN" altLang="en-US" sz="2000" b="1" dirty="0" smtClean="0">
                <a:solidFill>
                  <a:srgbClr val="C00000"/>
                </a:solidFill>
              </a:rPr>
              <a:t>页面执行完毕后才实施重定向（跳转）</a:t>
            </a:r>
            <a:r>
              <a:rPr lang="zh-CN" altLang="en-US" sz="2000" dirty="0" smtClean="0"/>
              <a:t>操作，但</a:t>
            </a:r>
            <a:r>
              <a:rPr lang="en-US" altLang="zh-CN" sz="2000" dirty="0" smtClean="0"/>
              <a:t>Tomcat</a:t>
            </a:r>
            <a:r>
              <a:rPr lang="zh-CN" altLang="en-US" sz="2000" dirty="0" smtClean="0"/>
              <a:t>服务器不再给用户看当前页面的执行效果。</a:t>
            </a:r>
          </a:p>
          <a:p>
            <a:r>
              <a:rPr lang="zh-CN" altLang="en-US" sz="2000" dirty="0" smtClean="0"/>
              <a:t>■如果在执行</a:t>
            </a:r>
            <a:r>
              <a:rPr lang="en-US" altLang="zh-CN" sz="2000" dirty="0" err="1" smtClean="0"/>
              <a:t>sendRedirect</a:t>
            </a:r>
            <a:r>
              <a:rPr lang="en-US" altLang="zh-CN" sz="2000" dirty="0" smtClean="0"/>
              <a:t>(URL </a:t>
            </a:r>
            <a:r>
              <a:rPr lang="en-US" altLang="zh-CN" sz="2000" dirty="0" err="1" smtClean="0"/>
              <a:t>url</a:t>
            </a:r>
            <a:r>
              <a:rPr lang="en-US" altLang="zh-CN" sz="2000" dirty="0" smtClean="0"/>
              <a:t>)</a:t>
            </a:r>
            <a:r>
              <a:rPr lang="zh-CN" altLang="en-US" sz="2000" dirty="0" smtClean="0"/>
              <a:t>方法后，紧接着执行了</a:t>
            </a:r>
            <a:r>
              <a:rPr lang="en-US" altLang="zh-CN" sz="2000" dirty="0" smtClean="0"/>
              <a:t>return</a:t>
            </a:r>
            <a:r>
              <a:rPr lang="zh-CN" altLang="en-US" sz="2000" dirty="0" smtClean="0"/>
              <a:t>返回语句，那么</a:t>
            </a:r>
            <a:r>
              <a:rPr lang="en-US" altLang="zh-CN" sz="2000" dirty="0" smtClean="0"/>
              <a:t>Tomcat</a:t>
            </a:r>
            <a:r>
              <a:rPr lang="zh-CN" altLang="en-US" sz="2000" dirty="0" smtClean="0"/>
              <a:t>服务器会立刻结束当前</a:t>
            </a:r>
            <a:r>
              <a:rPr lang="en-US" altLang="zh-CN" sz="2000" dirty="0" smtClean="0"/>
              <a:t>JSP</a:t>
            </a:r>
            <a:r>
              <a:rPr lang="zh-CN" altLang="en-US" sz="2000" dirty="0" smtClean="0"/>
              <a:t>页面的执行。</a:t>
            </a:r>
            <a:endParaRPr lang="zh-CN" altLang="en-US" sz="2000" dirty="0"/>
          </a:p>
        </p:txBody>
      </p:sp>
      <p:sp>
        <p:nvSpPr>
          <p:cNvPr id="7" name="矩形 6"/>
          <p:cNvSpPr/>
          <p:nvPr/>
        </p:nvSpPr>
        <p:spPr>
          <a:xfrm>
            <a:off x="478248" y="3717032"/>
            <a:ext cx="819820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/>
              <a:t>例子</a:t>
            </a:r>
            <a:r>
              <a:rPr lang="en-US" altLang="zh-CN" sz="2000" dirty="0" smtClean="0"/>
              <a:t>12</a:t>
            </a:r>
            <a:r>
              <a:rPr lang="zh-CN" altLang="en-US" sz="2000" dirty="0" smtClean="0"/>
              <a:t>中，用户在</a:t>
            </a:r>
            <a:r>
              <a:rPr lang="en-US" altLang="zh-CN" sz="2000" dirty="0" smtClean="0"/>
              <a:t>example4_12.jsp</a:t>
            </a:r>
            <a:r>
              <a:rPr lang="zh-CN" altLang="en-US" sz="2000" dirty="0" smtClean="0"/>
              <a:t>页面的</a:t>
            </a:r>
            <a:r>
              <a:rPr lang="en-US" altLang="zh-CN" sz="2000" dirty="0" smtClean="0"/>
              <a:t>form</a:t>
            </a:r>
            <a:r>
              <a:rPr lang="zh-CN" altLang="en-US" sz="2000" dirty="0" smtClean="0"/>
              <a:t>表单中输入姓名提交给</a:t>
            </a:r>
            <a:r>
              <a:rPr lang="en-US" altLang="zh-CN" sz="2000" dirty="0" smtClean="0"/>
              <a:t>example4_12_receive.jsp</a:t>
            </a:r>
            <a:r>
              <a:rPr lang="zh-CN" altLang="en-US" sz="2000" dirty="0" smtClean="0"/>
              <a:t>页面，如果未输入姓名就提交</a:t>
            </a:r>
            <a:r>
              <a:rPr lang="en-US" altLang="zh-CN" sz="2000" dirty="0" smtClean="0"/>
              <a:t>form</a:t>
            </a:r>
            <a:r>
              <a:rPr lang="zh-CN" altLang="en-US" sz="2000" dirty="0" smtClean="0"/>
              <a:t>表单就会重新定向到</a:t>
            </a:r>
            <a:r>
              <a:rPr lang="en-US" altLang="zh-CN" sz="2000" dirty="0" smtClean="0"/>
              <a:t>example4_12.jsp</a:t>
            </a:r>
            <a:r>
              <a:rPr lang="zh-CN" altLang="en-US" sz="2000" dirty="0" smtClean="0"/>
              <a:t>页面。</a:t>
            </a:r>
            <a:endParaRPr lang="zh-CN" altLang="en-US" sz="2000" dirty="0"/>
          </a:p>
        </p:txBody>
      </p:sp>
      <p:sp>
        <p:nvSpPr>
          <p:cNvPr id="8" name="矩形 7"/>
          <p:cNvSpPr/>
          <p:nvPr/>
        </p:nvSpPr>
        <p:spPr>
          <a:xfrm>
            <a:off x="662169" y="508518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b="1" dirty="0"/>
              <a:t>例子</a:t>
            </a:r>
            <a:r>
              <a:rPr lang="en-US" altLang="zh-CN" b="1" dirty="0"/>
              <a:t>12</a:t>
            </a:r>
            <a:endParaRPr lang="zh-CN" altLang="zh-CN" b="1" dirty="0"/>
          </a:p>
          <a:p>
            <a:r>
              <a:rPr lang="en-US" altLang="zh-CN" b="1" dirty="0">
                <a:hlinkClick r:id="rId2" action="ppaction://hlinkfile"/>
              </a:rPr>
              <a:t>example4_12.jsp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52997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92696"/>
          </a:xfrm>
          <a:solidFill>
            <a:srgbClr val="FFC5D8"/>
          </a:solidFill>
        </p:spPr>
        <p:txBody>
          <a:bodyPr>
            <a:normAutofit/>
          </a:bodyPr>
          <a:lstStyle/>
          <a:p>
            <a:r>
              <a:rPr lang="en-US" altLang="zh-CN" sz="3200" dirty="0" smtClean="0"/>
              <a:t>4.3 session</a:t>
            </a:r>
            <a:r>
              <a:rPr lang="zh-CN" altLang="en-US" sz="3200" dirty="0" smtClean="0"/>
              <a:t>对象</a:t>
            </a:r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364179" y="1196752"/>
            <a:ext cx="835292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/>
              <a:t>HTTP</a:t>
            </a:r>
            <a:r>
              <a:rPr lang="zh-CN" altLang="en-US" sz="2000" dirty="0" smtClean="0"/>
              <a:t>协议是一种无状态协议。一个用户向服务器发出请求（</a:t>
            </a:r>
            <a:r>
              <a:rPr lang="en-US" altLang="zh-CN" sz="2000" dirty="0" smtClean="0"/>
              <a:t>request</a:t>
            </a:r>
            <a:r>
              <a:rPr lang="zh-CN" altLang="en-US" sz="2000" dirty="0" smtClean="0"/>
              <a:t>），然后服务器返回响应（</a:t>
            </a:r>
            <a:r>
              <a:rPr lang="en-US" altLang="zh-CN" sz="2000" dirty="0" smtClean="0"/>
              <a:t>response</a:t>
            </a:r>
            <a:r>
              <a:rPr lang="zh-CN" altLang="en-US" sz="2000" dirty="0" smtClean="0"/>
              <a:t>），在服务器端不保留用户的有关信息，因此当下一次发出请求时，服务器无法判断这一次请求和以前的请求是否属于同一用户。</a:t>
            </a:r>
            <a:endParaRPr lang="zh-CN" altLang="en-US" sz="2000" dirty="0"/>
          </a:p>
        </p:txBody>
      </p:sp>
      <p:sp>
        <p:nvSpPr>
          <p:cNvPr id="6" name="矩形 5"/>
          <p:cNvSpPr/>
          <p:nvPr/>
        </p:nvSpPr>
        <p:spPr>
          <a:xfrm>
            <a:off x="390256" y="2840742"/>
            <a:ext cx="816055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/>
              <a:t>★</a:t>
            </a:r>
            <a:r>
              <a:rPr lang="en-US" altLang="zh-CN" sz="2000" dirty="0" smtClean="0"/>
              <a:t>Tomcat</a:t>
            </a:r>
            <a:r>
              <a:rPr lang="zh-CN" altLang="en-US" sz="2000" dirty="0" smtClean="0"/>
              <a:t>服务器可以使用</a:t>
            </a:r>
            <a:r>
              <a:rPr lang="zh-CN" altLang="en-US" sz="2000" b="1" dirty="0" smtClean="0">
                <a:solidFill>
                  <a:srgbClr val="C00000"/>
                </a:solidFill>
              </a:rPr>
              <a:t>内置</a:t>
            </a:r>
            <a:r>
              <a:rPr lang="en-US" altLang="zh-CN" sz="2000" b="1" dirty="0" smtClean="0">
                <a:solidFill>
                  <a:srgbClr val="C00000"/>
                </a:solidFill>
              </a:rPr>
              <a:t>session</a:t>
            </a:r>
            <a:r>
              <a:rPr lang="zh-CN" altLang="en-US" sz="2000" b="1" dirty="0" smtClean="0">
                <a:solidFill>
                  <a:srgbClr val="C00000"/>
                </a:solidFill>
              </a:rPr>
              <a:t>对象（会话）</a:t>
            </a:r>
            <a:r>
              <a:rPr lang="zh-CN" altLang="en-US" sz="2000" dirty="0" smtClean="0"/>
              <a:t>记录用户的信息。内置对象</a:t>
            </a:r>
            <a:r>
              <a:rPr lang="en-US" altLang="zh-CN" sz="2000" dirty="0" smtClean="0"/>
              <a:t>session</a:t>
            </a:r>
            <a:r>
              <a:rPr lang="zh-CN" altLang="en-US" sz="2000" dirty="0" smtClean="0"/>
              <a:t>由</a:t>
            </a:r>
            <a:r>
              <a:rPr lang="en-US" altLang="zh-CN" sz="2000" dirty="0" smtClean="0"/>
              <a:t>Tomcat</a:t>
            </a:r>
            <a:r>
              <a:rPr lang="zh-CN" altLang="en-US" sz="2000" dirty="0" smtClean="0"/>
              <a:t>服务器负责创建</a:t>
            </a:r>
            <a:r>
              <a:rPr lang="en-US" altLang="zh-CN" sz="2000" dirty="0" smtClean="0"/>
              <a:t>.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206310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92696"/>
          </a:xfrm>
          <a:solidFill>
            <a:srgbClr val="FFC5D8"/>
          </a:solidFill>
        </p:spPr>
        <p:txBody>
          <a:bodyPr>
            <a:normAutofit/>
          </a:bodyPr>
          <a:lstStyle/>
          <a:p>
            <a:r>
              <a:rPr lang="en-US" altLang="zh-CN" sz="3200" dirty="0" smtClean="0"/>
              <a:t>4.3 session</a:t>
            </a:r>
            <a:r>
              <a:rPr lang="zh-CN" altLang="en-US" sz="3200" dirty="0" smtClean="0"/>
              <a:t>对象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455073" y="764704"/>
            <a:ext cx="2478371" cy="400110"/>
          </a:xfrm>
          <a:prstGeom prst="rect">
            <a:avLst/>
          </a:prstGeom>
          <a:solidFill>
            <a:srgbClr val="FFC5D8"/>
          </a:solidFill>
        </p:spPr>
        <p:txBody>
          <a:bodyPr wrap="none">
            <a:spAutoFit/>
          </a:bodyPr>
          <a:lstStyle/>
          <a:p>
            <a:r>
              <a:rPr lang="en-US" altLang="zh-CN" sz="2000" dirty="0" smtClean="0"/>
              <a:t>4.3.1 session</a:t>
            </a:r>
            <a:r>
              <a:rPr lang="zh-CN" altLang="en-US" sz="2000" dirty="0" smtClean="0"/>
              <a:t>对象的</a:t>
            </a:r>
            <a:r>
              <a:rPr lang="en-US" altLang="zh-CN" sz="2000" dirty="0" smtClean="0"/>
              <a:t>id</a:t>
            </a:r>
            <a:endParaRPr lang="zh-CN" altLang="en-US" sz="2000" dirty="0"/>
          </a:p>
        </p:txBody>
      </p:sp>
      <p:sp>
        <p:nvSpPr>
          <p:cNvPr id="9" name="矩形 8"/>
          <p:cNvSpPr/>
          <p:nvPr/>
        </p:nvSpPr>
        <p:spPr>
          <a:xfrm>
            <a:off x="151746" y="1213247"/>
            <a:ext cx="8856984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/>
              <a:t>■当一个用户</a:t>
            </a:r>
            <a:r>
              <a:rPr lang="zh-CN" altLang="en-US" sz="2000" b="1" dirty="0" smtClean="0"/>
              <a:t>首次访问</a:t>
            </a:r>
            <a:r>
              <a:rPr lang="en-US" altLang="zh-CN" sz="2000" b="1" dirty="0" smtClean="0"/>
              <a:t>web</a:t>
            </a:r>
            <a:r>
              <a:rPr lang="zh-CN" altLang="en-US" sz="2000" b="1" dirty="0" smtClean="0"/>
              <a:t>服务目录</a:t>
            </a:r>
            <a:r>
              <a:rPr lang="zh-CN" altLang="en-US" sz="2000" dirty="0" smtClean="0"/>
              <a:t>中的一个</a:t>
            </a:r>
            <a:r>
              <a:rPr lang="en-US" altLang="zh-CN" sz="2000" dirty="0" smtClean="0"/>
              <a:t>JSP</a:t>
            </a:r>
            <a:r>
              <a:rPr lang="zh-CN" altLang="en-US" sz="2000" dirty="0" smtClean="0"/>
              <a:t>页面时，</a:t>
            </a:r>
            <a:r>
              <a:rPr lang="en-US" altLang="zh-CN" sz="2000" dirty="0" smtClean="0"/>
              <a:t>Tomcat</a:t>
            </a:r>
            <a:r>
              <a:rPr lang="zh-CN" altLang="en-US" sz="2000" b="1" dirty="0" smtClean="0"/>
              <a:t>服务器产生一个</a:t>
            </a:r>
            <a:r>
              <a:rPr lang="en-US" altLang="zh-CN" sz="2000" b="1" dirty="0" smtClean="0"/>
              <a:t>session</a:t>
            </a:r>
            <a:r>
              <a:rPr lang="zh-CN" altLang="en-US" sz="2000" dirty="0" smtClean="0"/>
              <a:t>对象，这个</a:t>
            </a:r>
            <a:r>
              <a:rPr lang="en-US" altLang="zh-CN" sz="2000" dirty="0" smtClean="0"/>
              <a:t>session</a:t>
            </a:r>
            <a:r>
              <a:rPr lang="zh-CN" altLang="en-US" sz="2000" dirty="0" smtClean="0"/>
              <a:t>对象调用相应的方法可以存储用户在访问该</a:t>
            </a:r>
            <a:r>
              <a:rPr lang="en-US" altLang="zh-CN" sz="2000" dirty="0" smtClean="0"/>
              <a:t>web</a:t>
            </a:r>
            <a:r>
              <a:rPr lang="zh-CN" altLang="en-US" sz="2000" dirty="0" smtClean="0"/>
              <a:t>服务目录中各个页面期间提交的各种信息。</a:t>
            </a:r>
          </a:p>
          <a:p>
            <a:r>
              <a:rPr lang="zh-CN" altLang="en-US" sz="2000" dirty="0" smtClean="0"/>
              <a:t>■这个</a:t>
            </a:r>
            <a:r>
              <a:rPr lang="en-US" altLang="zh-CN" sz="2000" dirty="0" smtClean="0"/>
              <a:t>session</a:t>
            </a:r>
            <a:r>
              <a:rPr lang="zh-CN" altLang="en-US" sz="2000" dirty="0" smtClean="0"/>
              <a:t>对象被分配了一个</a:t>
            </a:r>
            <a:r>
              <a:rPr lang="en-US" altLang="zh-CN" sz="2000" dirty="0" smtClean="0"/>
              <a:t>String</a:t>
            </a:r>
            <a:r>
              <a:rPr lang="zh-CN" altLang="en-US" sz="2000" dirty="0" smtClean="0"/>
              <a:t>类型的</a:t>
            </a:r>
            <a:r>
              <a:rPr lang="en-US" altLang="zh-CN" sz="2000" dirty="0" smtClean="0"/>
              <a:t>id</a:t>
            </a:r>
            <a:r>
              <a:rPr lang="zh-CN" altLang="en-US" sz="2000" dirty="0" smtClean="0"/>
              <a:t>号，</a:t>
            </a:r>
            <a:r>
              <a:rPr lang="en-US" altLang="zh-CN" sz="2000" dirty="0" smtClean="0"/>
              <a:t>Tomcat</a:t>
            </a:r>
            <a:r>
              <a:rPr lang="zh-CN" altLang="en-US" sz="2000" dirty="0" smtClean="0"/>
              <a:t>服务器同时将这个</a:t>
            </a:r>
            <a:r>
              <a:rPr lang="en-US" altLang="zh-CN" sz="2000" dirty="0" smtClean="0"/>
              <a:t>id</a:t>
            </a:r>
            <a:r>
              <a:rPr lang="zh-CN" altLang="en-US" sz="2000" dirty="0" smtClean="0"/>
              <a:t>号发送到用户端，存放在用户（浏览器）的</a:t>
            </a:r>
            <a:r>
              <a:rPr lang="en-US" altLang="zh-CN" sz="2000" dirty="0" smtClean="0"/>
              <a:t>Cookie</a:t>
            </a:r>
            <a:r>
              <a:rPr lang="zh-CN" altLang="en-US" sz="2000" dirty="0" smtClean="0"/>
              <a:t>中。这样，</a:t>
            </a:r>
            <a:r>
              <a:rPr lang="en-US" altLang="zh-CN" sz="2000" dirty="0" smtClean="0"/>
              <a:t>session</a:t>
            </a:r>
            <a:r>
              <a:rPr lang="zh-CN" altLang="en-US" sz="2000" dirty="0" smtClean="0"/>
              <a:t>对象和用户之间就建立起一一对应的关系，即</a:t>
            </a:r>
            <a:r>
              <a:rPr lang="zh-CN" altLang="en-US" sz="2000" b="1" dirty="0" smtClean="0">
                <a:solidFill>
                  <a:srgbClr val="C00000"/>
                </a:solidFill>
              </a:rPr>
              <a:t>每个用户都对应着一个</a:t>
            </a:r>
            <a:r>
              <a:rPr lang="en-US" altLang="zh-CN" sz="2000" b="1" dirty="0" smtClean="0">
                <a:solidFill>
                  <a:srgbClr val="C00000"/>
                </a:solidFill>
              </a:rPr>
              <a:t>session</a:t>
            </a:r>
            <a:r>
              <a:rPr lang="zh-CN" altLang="en-US" sz="2000" b="1" dirty="0" smtClean="0">
                <a:solidFill>
                  <a:srgbClr val="C00000"/>
                </a:solidFill>
              </a:rPr>
              <a:t>对象</a:t>
            </a:r>
            <a:r>
              <a:rPr lang="zh-CN" altLang="en-US" sz="2000" dirty="0" smtClean="0"/>
              <a:t>（称作用户的会话），</a:t>
            </a:r>
            <a:r>
              <a:rPr lang="zh-CN" altLang="en-US" sz="2000" b="1" dirty="0" smtClean="0">
                <a:solidFill>
                  <a:srgbClr val="C00000"/>
                </a:solidFill>
              </a:rPr>
              <a:t>不同用户（不同浏览器）的</a:t>
            </a:r>
            <a:r>
              <a:rPr lang="en-US" altLang="zh-CN" sz="2000" b="1" dirty="0" smtClean="0">
                <a:solidFill>
                  <a:srgbClr val="C00000"/>
                </a:solidFill>
              </a:rPr>
              <a:t>session</a:t>
            </a:r>
            <a:r>
              <a:rPr lang="zh-CN" altLang="en-US" sz="2000" b="1" dirty="0" smtClean="0">
                <a:solidFill>
                  <a:srgbClr val="C00000"/>
                </a:solidFill>
              </a:rPr>
              <a:t>对象互不相同</a:t>
            </a:r>
            <a:r>
              <a:rPr lang="zh-CN" altLang="en-US" sz="2000" dirty="0" smtClean="0"/>
              <a:t>，具有不同的</a:t>
            </a:r>
            <a:r>
              <a:rPr lang="en-US" altLang="zh-CN" sz="2000" dirty="0" smtClean="0"/>
              <a:t>id</a:t>
            </a:r>
            <a:r>
              <a:rPr lang="zh-CN" altLang="en-US" sz="2000" dirty="0" smtClean="0"/>
              <a:t>号码。</a:t>
            </a:r>
          </a:p>
          <a:p>
            <a:r>
              <a:rPr lang="zh-CN" altLang="en-US" sz="2000" dirty="0" smtClean="0"/>
              <a:t>■当用户再访问该</a:t>
            </a:r>
            <a:r>
              <a:rPr lang="en-US" altLang="zh-CN" sz="2000" dirty="0" smtClean="0"/>
              <a:t>Web</a:t>
            </a:r>
            <a:r>
              <a:rPr lang="zh-CN" altLang="en-US" sz="2000" dirty="0" smtClean="0"/>
              <a:t>服务目录的其它页面时，</a:t>
            </a:r>
            <a:r>
              <a:rPr lang="en-US" altLang="zh-CN" sz="2000" dirty="0" smtClean="0"/>
              <a:t>Tomcat</a:t>
            </a:r>
            <a:r>
              <a:rPr lang="zh-CN" altLang="en-US" sz="2000" dirty="0" smtClean="0"/>
              <a:t>服务器不再分配给用户的新</a:t>
            </a:r>
            <a:r>
              <a:rPr lang="en-US" altLang="zh-CN" sz="2000" dirty="0" smtClean="0"/>
              <a:t>session</a:t>
            </a:r>
            <a:r>
              <a:rPr lang="zh-CN" altLang="en-US" sz="2000" dirty="0" smtClean="0"/>
              <a:t>对象，而是使用完全相同的一个，直到</a:t>
            </a:r>
            <a:r>
              <a:rPr lang="en-US" altLang="zh-CN" sz="2000" dirty="0" smtClean="0"/>
              <a:t>session</a:t>
            </a:r>
            <a:r>
              <a:rPr lang="zh-CN" altLang="en-US" sz="2000" dirty="0" smtClean="0"/>
              <a:t>对象达到了最大生存时间或用户关闭自己的浏览器或</a:t>
            </a:r>
            <a:r>
              <a:rPr lang="en-US" altLang="zh-CN" sz="2000" dirty="0" smtClean="0"/>
              <a:t>Tomcat</a:t>
            </a:r>
            <a:r>
              <a:rPr lang="zh-CN" altLang="en-US" sz="2000" dirty="0" smtClean="0"/>
              <a:t>服务器关闭，</a:t>
            </a:r>
            <a:r>
              <a:rPr lang="en-US" altLang="zh-CN" sz="2000" dirty="0" smtClean="0"/>
              <a:t>Tomcat</a:t>
            </a:r>
            <a:r>
              <a:rPr lang="zh-CN" altLang="en-US" sz="2000" dirty="0" smtClean="0"/>
              <a:t>服务器将销毁用户的</a:t>
            </a:r>
            <a:r>
              <a:rPr lang="en-US" altLang="zh-CN" sz="2000" dirty="0" smtClean="0"/>
              <a:t>session</a:t>
            </a:r>
            <a:r>
              <a:rPr lang="zh-CN" altLang="en-US" sz="2000" dirty="0" smtClean="0"/>
              <a:t>对象</a:t>
            </a:r>
          </a:p>
          <a:p>
            <a:r>
              <a:rPr lang="zh-CN" altLang="en-US" sz="2000" dirty="0" smtClean="0"/>
              <a:t>★简单地说，用户（浏览器）在访问一个</a:t>
            </a:r>
            <a:r>
              <a:rPr lang="en-US" altLang="zh-CN" sz="2000" dirty="0" smtClean="0"/>
              <a:t>Web</a:t>
            </a:r>
            <a:r>
              <a:rPr lang="zh-CN" altLang="en-US" sz="2000" dirty="0" smtClean="0"/>
              <a:t>服务目录期间，</a:t>
            </a:r>
            <a:r>
              <a:rPr lang="zh-CN" altLang="en-US" sz="2000" b="1" dirty="0" smtClean="0">
                <a:solidFill>
                  <a:srgbClr val="C00000"/>
                </a:solidFill>
              </a:rPr>
              <a:t>服务器为该用户分配一个</a:t>
            </a:r>
            <a:r>
              <a:rPr lang="en-US" altLang="zh-CN" sz="2000" b="1" dirty="0" smtClean="0">
                <a:solidFill>
                  <a:srgbClr val="C00000"/>
                </a:solidFill>
              </a:rPr>
              <a:t>session</a:t>
            </a:r>
            <a:r>
              <a:rPr lang="zh-CN" altLang="en-US" sz="2000" b="1" dirty="0" smtClean="0">
                <a:solidFill>
                  <a:srgbClr val="C00000"/>
                </a:solidFill>
              </a:rPr>
              <a:t>对象（称作和该用户的会话），服务器可以在各个页面使用这个</a:t>
            </a:r>
            <a:r>
              <a:rPr lang="en-US" altLang="zh-CN" sz="2000" b="1" dirty="0" smtClean="0">
                <a:solidFill>
                  <a:srgbClr val="C00000"/>
                </a:solidFill>
              </a:rPr>
              <a:t>session</a:t>
            </a:r>
            <a:r>
              <a:rPr lang="zh-CN" altLang="en-US" sz="2000" b="1" dirty="0" smtClean="0">
                <a:solidFill>
                  <a:srgbClr val="C00000"/>
                </a:solidFill>
              </a:rPr>
              <a:t>记录当前用户的有关信息。而且服务器保证不同用户的</a:t>
            </a:r>
            <a:r>
              <a:rPr lang="en-US" altLang="zh-CN" sz="2000" b="1" dirty="0" smtClean="0">
                <a:solidFill>
                  <a:srgbClr val="C00000"/>
                </a:solidFill>
              </a:rPr>
              <a:t>session</a:t>
            </a:r>
            <a:r>
              <a:rPr lang="zh-CN" altLang="en-US" sz="2000" b="1" dirty="0" smtClean="0">
                <a:solidFill>
                  <a:srgbClr val="C00000"/>
                </a:solidFill>
              </a:rPr>
              <a:t>对象互不相同。 </a:t>
            </a:r>
          </a:p>
          <a:p>
            <a:r>
              <a:rPr lang="zh-CN" altLang="en-US" sz="2000" dirty="0" smtClean="0"/>
              <a:t>注</a:t>
            </a:r>
            <a:r>
              <a:rPr lang="en-US" altLang="zh-CN" sz="2000" dirty="0" smtClean="0"/>
              <a:t>---</a:t>
            </a:r>
            <a:r>
              <a:rPr lang="zh-CN" altLang="en-US" sz="2000" dirty="0" smtClean="0"/>
              <a:t> </a:t>
            </a:r>
            <a:r>
              <a:rPr lang="zh-CN" altLang="en-US" sz="2000" b="1" dirty="0" smtClean="0">
                <a:solidFill>
                  <a:srgbClr val="7030A0"/>
                </a:solidFill>
              </a:rPr>
              <a:t>同一个用户在不同的</a:t>
            </a:r>
            <a:r>
              <a:rPr lang="en-US" altLang="zh-CN" sz="2000" b="1" dirty="0" smtClean="0">
                <a:solidFill>
                  <a:srgbClr val="7030A0"/>
                </a:solidFill>
              </a:rPr>
              <a:t>Web</a:t>
            </a:r>
            <a:r>
              <a:rPr lang="zh-CN" altLang="en-US" sz="2000" b="1" dirty="0" smtClean="0">
                <a:solidFill>
                  <a:srgbClr val="7030A0"/>
                </a:solidFill>
              </a:rPr>
              <a:t>服务目录中的</a:t>
            </a:r>
            <a:r>
              <a:rPr lang="en-US" altLang="zh-CN" sz="2000" b="1" dirty="0" smtClean="0">
                <a:solidFill>
                  <a:srgbClr val="7030A0"/>
                </a:solidFill>
              </a:rPr>
              <a:t>session</a:t>
            </a:r>
            <a:r>
              <a:rPr lang="zh-CN" altLang="en-US" sz="2000" b="1" dirty="0" smtClean="0">
                <a:solidFill>
                  <a:srgbClr val="7030A0"/>
                </a:solidFill>
              </a:rPr>
              <a:t>是互不相同的</a:t>
            </a:r>
            <a:r>
              <a:rPr lang="zh-CN" altLang="en-US" sz="2000" dirty="0" smtClean="0"/>
              <a:t>。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650884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92696"/>
          </a:xfrm>
          <a:solidFill>
            <a:srgbClr val="FFC5D8"/>
          </a:solidFill>
        </p:spPr>
        <p:txBody>
          <a:bodyPr>
            <a:normAutofit/>
          </a:bodyPr>
          <a:lstStyle/>
          <a:p>
            <a:r>
              <a:rPr lang="en-US" altLang="zh-CN" sz="3200" dirty="0" smtClean="0"/>
              <a:t>4.3 session</a:t>
            </a:r>
            <a:r>
              <a:rPr lang="zh-CN" altLang="en-US" sz="3200" dirty="0" smtClean="0"/>
              <a:t>对象</a:t>
            </a:r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455073" y="764704"/>
            <a:ext cx="2478371" cy="400110"/>
          </a:xfrm>
          <a:prstGeom prst="rect">
            <a:avLst/>
          </a:prstGeom>
          <a:solidFill>
            <a:srgbClr val="FFC5D8"/>
          </a:solidFill>
        </p:spPr>
        <p:txBody>
          <a:bodyPr wrap="none">
            <a:spAutoFit/>
          </a:bodyPr>
          <a:lstStyle/>
          <a:p>
            <a:r>
              <a:rPr lang="en-US" altLang="zh-CN" sz="2000" dirty="0" smtClean="0"/>
              <a:t>4.3.1 session</a:t>
            </a:r>
            <a:r>
              <a:rPr lang="zh-CN" altLang="en-US" sz="2000" dirty="0" smtClean="0"/>
              <a:t>对象的</a:t>
            </a:r>
            <a:r>
              <a:rPr lang="en-US" altLang="zh-CN" sz="2000" dirty="0" smtClean="0"/>
              <a:t>id</a:t>
            </a:r>
            <a:endParaRPr lang="zh-CN" altLang="en-US" sz="2000" dirty="0"/>
          </a:p>
        </p:txBody>
      </p:sp>
      <p:sp>
        <p:nvSpPr>
          <p:cNvPr id="4" name="矩形 3"/>
          <p:cNvSpPr/>
          <p:nvPr/>
        </p:nvSpPr>
        <p:spPr>
          <a:xfrm>
            <a:off x="455072" y="1268760"/>
            <a:ext cx="829339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/>
              <a:t>例子</a:t>
            </a:r>
            <a:r>
              <a:rPr lang="en-US" altLang="zh-CN" sz="2000" dirty="0"/>
              <a:t>13</a:t>
            </a:r>
            <a:r>
              <a:rPr lang="zh-CN" altLang="zh-CN" sz="2000" dirty="0"/>
              <a:t>中用户在服务器的某个</a:t>
            </a:r>
            <a:r>
              <a:rPr lang="en-US" altLang="zh-CN" sz="2000" dirty="0"/>
              <a:t>Web</a:t>
            </a:r>
            <a:r>
              <a:rPr lang="zh-CN" altLang="zh-CN" sz="2000" dirty="0"/>
              <a:t>服务目录中的</a:t>
            </a:r>
            <a:r>
              <a:rPr lang="en-US" altLang="zh-CN" sz="2000" dirty="0"/>
              <a:t>2</a:t>
            </a:r>
            <a:r>
              <a:rPr lang="zh-CN" altLang="zh-CN" sz="2000" dirty="0"/>
              <a:t>个页面</a:t>
            </a:r>
            <a:r>
              <a:rPr lang="en-US" altLang="zh-CN" sz="2000" dirty="0"/>
              <a:t>example4_13_a.jsp</a:t>
            </a:r>
            <a:r>
              <a:rPr lang="zh-CN" altLang="zh-CN" sz="2000" dirty="0"/>
              <a:t>和</a:t>
            </a:r>
            <a:r>
              <a:rPr lang="en-US" altLang="zh-CN" sz="2000" dirty="0"/>
              <a:t>example4_13_b.jsp</a:t>
            </a:r>
            <a:r>
              <a:rPr lang="zh-CN" altLang="zh-CN" sz="2000" dirty="0"/>
              <a:t>进行链接，</a:t>
            </a:r>
            <a:r>
              <a:rPr lang="en-US" altLang="zh-CN" sz="2000" dirty="0"/>
              <a:t>2</a:t>
            </a:r>
            <a:r>
              <a:rPr lang="zh-CN" altLang="zh-CN" sz="2000" dirty="0"/>
              <a:t>个页面的</a:t>
            </a:r>
            <a:r>
              <a:rPr lang="en-US" altLang="zh-CN" sz="2000" dirty="0"/>
              <a:t>session</a:t>
            </a:r>
            <a:r>
              <a:rPr lang="zh-CN" altLang="zh-CN" sz="2000" dirty="0"/>
              <a:t>对象是完全相同</a:t>
            </a:r>
            <a:r>
              <a:rPr lang="zh-CN" altLang="zh-CN" sz="2000" dirty="0" smtClean="0"/>
              <a:t>的</a:t>
            </a:r>
            <a:r>
              <a:rPr lang="en-US" altLang="zh-CN" sz="2000" dirty="0" smtClean="0"/>
              <a:t>.</a:t>
            </a:r>
            <a:endParaRPr lang="zh-CN" altLang="en-US" sz="2000" dirty="0"/>
          </a:p>
        </p:txBody>
      </p:sp>
      <p:sp>
        <p:nvSpPr>
          <p:cNvPr id="7" name="矩形 6"/>
          <p:cNvSpPr/>
          <p:nvPr/>
        </p:nvSpPr>
        <p:spPr>
          <a:xfrm>
            <a:off x="455073" y="2276498"/>
            <a:ext cx="260475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b="1" dirty="0"/>
              <a:t>例子</a:t>
            </a:r>
            <a:r>
              <a:rPr lang="en-US" altLang="zh-CN" b="1" dirty="0"/>
              <a:t>13</a:t>
            </a:r>
            <a:endParaRPr lang="zh-CN" altLang="zh-CN" b="1" dirty="0"/>
          </a:p>
          <a:p>
            <a:r>
              <a:rPr lang="en-US" altLang="zh-CN" b="1" dirty="0">
                <a:hlinkClick r:id="rId2" action="ppaction://hlinkfile"/>
              </a:rPr>
              <a:t>example4_13_a.jsp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292080" y="2599663"/>
            <a:ext cx="20882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hlinkClick r:id="rId3" action="ppaction://hlinkfile"/>
              </a:rPr>
              <a:t>example4_13_b.jsp</a:t>
            </a:r>
            <a:r>
              <a:rPr lang="en-US" altLang="zh-CN" dirty="0">
                <a:hlinkClick r:id="rId3" action="ppaction://hlinkfile"/>
              </a:rPr>
              <a:t> </a:t>
            </a:r>
            <a:endParaRPr lang="zh-CN" altLang="en-US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235" y="3636821"/>
            <a:ext cx="3745475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645024"/>
            <a:ext cx="3745475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86011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92696"/>
          </a:xfrm>
          <a:solidFill>
            <a:srgbClr val="FFC5D8"/>
          </a:solidFill>
        </p:spPr>
        <p:txBody>
          <a:bodyPr>
            <a:normAutofit/>
          </a:bodyPr>
          <a:lstStyle/>
          <a:p>
            <a:r>
              <a:rPr lang="en-US" altLang="zh-CN" sz="3200" dirty="0" smtClean="0"/>
              <a:t>4.3 session</a:t>
            </a:r>
            <a:r>
              <a:rPr lang="zh-CN" altLang="en-US" sz="3200" dirty="0" smtClean="0"/>
              <a:t>对象</a:t>
            </a:r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455073" y="764704"/>
            <a:ext cx="3214341" cy="400110"/>
          </a:xfrm>
          <a:prstGeom prst="rect">
            <a:avLst/>
          </a:prstGeom>
          <a:solidFill>
            <a:srgbClr val="FFC5D8"/>
          </a:solidFill>
        </p:spPr>
        <p:txBody>
          <a:bodyPr wrap="none">
            <a:spAutoFit/>
          </a:bodyPr>
          <a:lstStyle/>
          <a:p>
            <a:r>
              <a:rPr lang="en-US" altLang="zh-CN" sz="2000" dirty="0" smtClean="0"/>
              <a:t>4.3.2 session</a:t>
            </a:r>
            <a:r>
              <a:rPr lang="zh-CN" altLang="en-US" sz="2000" dirty="0" smtClean="0"/>
              <a:t>对象与</a:t>
            </a:r>
            <a:r>
              <a:rPr lang="en-US" altLang="zh-CN" sz="2000" dirty="0" smtClean="0"/>
              <a:t>URL</a:t>
            </a:r>
            <a:r>
              <a:rPr lang="zh-CN" altLang="en-US" sz="2000" dirty="0" smtClean="0"/>
              <a:t>重写</a:t>
            </a:r>
            <a:endParaRPr lang="zh-CN" altLang="en-US" sz="2000" dirty="0"/>
          </a:p>
        </p:txBody>
      </p:sp>
      <p:sp>
        <p:nvSpPr>
          <p:cNvPr id="4" name="矩形 3"/>
          <p:cNvSpPr/>
          <p:nvPr/>
        </p:nvSpPr>
        <p:spPr>
          <a:xfrm>
            <a:off x="107504" y="1268760"/>
            <a:ext cx="90364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/>
              <a:t>■</a:t>
            </a:r>
            <a:r>
              <a:rPr lang="en-US" altLang="zh-CN" sz="2000" dirty="0" smtClean="0"/>
              <a:t>session</a:t>
            </a:r>
            <a:r>
              <a:rPr lang="zh-CN" altLang="en-US" sz="2000" dirty="0" smtClean="0"/>
              <a:t>对象能和用户建立起一一对应关系依赖于用户浏览器是否支持</a:t>
            </a:r>
            <a:r>
              <a:rPr lang="en-US" altLang="zh-CN" sz="2000" dirty="0" smtClean="0"/>
              <a:t>Cookie</a:t>
            </a:r>
            <a:r>
              <a:rPr lang="zh-CN" altLang="en-US" sz="2000" dirty="0" smtClean="0"/>
              <a:t>。</a:t>
            </a:r>
          </a:p>
          <a:p>
            <a:r>
              <a:rPr lang="zh-CN" altLang="en-US" sz="2000" dirty="0" smtClean="0"/>
              <a:t>■如果用户不支持</a:t>
            </a:r>
            <a:r>
              <a:rPr lang="en-US" altLang="zh-CN" sz="2000" dirty="0" smtClean="0"/>
              <a:t>Cookie</a:t>
            </a:r>
            <a:r>
              <a:rPr lang="zh-CN" altLang="en-US" sz="2000" dirty="0" smtClean="0"/>
              <a:t>，</a:t>
            </a:r>
            <a:r>
              <a:rPr lang="en-US" altLang="zh-CN" sz="2000" dirty="0" smtClean="0"/>
              <a:t>JSP</a:t>
            </a:r>
            <a:r>
              <a:rPr lang="zh-CN" altLang="en-US" sz="2000" dirty="0" smtClean="0"/>
              <a:t>页面可以通过</a:t>
            </a:r>
            <a:r>
              <a:rPr lang="en-US" altLang="zh-CN" sz="2000" dirty="0" smtClean="0"/>
              <a:t>URL</a:t>
            </a:r>
            <a:r>
              <a:rPr lang="zh-CN" altLang="en-US" sz="2000" dirty="0" smtClean="0"/>
              <a:t>重写来实现</a:t>
            </a:r>
            <a:r>
              <a:rPr lang="en-US" altLang="zh-CN" sz="2000" dirty="0" smtClean="0"/>
              <a:t>session</a:t>
            </a:r>
            <a:r>
              <a:rPr lang="zh-CN" altLang="en-US" sz="2000" dirty="0" smtClean="0"/>
              <a:t>对象的唯一性。</a:t>
            </a:r>
            <a:endParaRPr lang="zh-CN" altLang="en-US" sz="2000" dirty="0"/>
          </a:p>
        </p:txBody>
      </p:sp>
      <p:sp>
        <p:nvSpPr>
          <p:cNvPr id="3" name="矩形 2"/>
          <p:cNvSpPr/>
          <p:nvPr/>
        </p:nvSpPr>
        <p:spPr>
          <a:xfrm>
            <a:off x="455072" y="2256250"/>
            <a:ext cx="850941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solidFill>
                  <a:srgbClr val="7030A0"/>
                </a:solidFill>
              </a:rPr>
              <a:t>String </a:t>
            </a:r>
            <a:r>
              <a:rPr lang="en-US" altLang="zh-CN" sz="2000" b="1" dirty="0" err="1" smtClean="0">
                <a:solidFill>
                  <a:srgbClr val="7030A0"/>
                </a:solidFill>
              </a:rPr>
              <a:t>str</a:t>
            </a:r>
            <a:r>
              <a:rPr lang="en-US" altLang="zh-CN" sz="2000" b="1" dirty="0" smtClean="0">
                <a:solidFill>
                  <a:srgbClr val="7030A0"/>
                </a:solidFill>
              </a:rPr>
              <a:t>=</a:t>
            </a:r>
            <a:r>
              <a:rPr lang="en-US" altLang="zh-CN" sz="2000" b="1" dirty="0" err="1" smtClean="0">
                <a:solidFill>
                  <a:srgbClr val="7030A0"/>
                </a:solidFill>
              </a:rPr>
              <a:t>response.encodeRedirectURL</a:t>
            </a:r>
            <a:r>
              <a:rPr lang="en-US" altLang="zh-CN" sz="2000" b="1" dirty="0" smtClean="0">
                <a:solidFill>
                  <a:srgbClr val="7030A0"/>
                </a:solidFill>
              </a:rPr>
              <a:t>("example4_13_b.jsp");</a:t>
            </a:r>
          </a:p>
          <a:p>
            <a:endParaRPr lang="en-US" altLang="zh-CN" sz="2000" b="1" dirty="0" smtClean="0">
              <a:solidFill>
                <a:srgbClr val="7030A0"/>
              </a:solidFill>
            </a:endParaRPr>
          </a:p>
          <a:p>
            <a:r>
              <a:rPr lang="zh-CN" altLang="en-US" sz="2000" dirty="0" smtClean="0"/>
              <a:t>然后将连接目标写成</a:t>
            </a:r>
            <a:r>
              <a:rPr lang="en-US" altLang="zh-CN" sz="2000" b="1" dirty="0" smtClean="0">
                <a:solidFill>
                  <a:srgbClr val="C00000"/>
                </a:solidFill>
              </a:rPr>
              <a:t>&lt;%= </a:t>
            </a:r>
            <a:r>
              <a:rPr lang="en-US" altLang="zh-CN" sz="2000" b="1" dirty="0" err="1" smtClean="0">
                <a:solidFill>
                  <a:srgbClr val="C00000"/>
                </a:solidFill>
              </a:rPr>
              <a:t>str</a:t>
            </a:r>
            <a:r>
              <a:rPr lang="en-US" altLang="zh-CN" sz="2000" b="1" dirty="0" smtClean="0">
                <a:solidFill>
                  <a:srgbClr val="C00000"/>
                </a:solidFill>
              </a:rPr>
              <a:t> %&gt; 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5791" y="3645024"/>
            <a:ext cx="847869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/>
              <a:t>例如：</a:t>
            </a:r>
          </a:p>
          <a:p>
            <a:r>
              <a:rPr lang="en-US" altLang="zh-CN" sz="2000" b="1" dirty="0" smtClean="0"/>
              <a:t>&lt;form action="example4_13_b.jsp"  method=post &gt;</a:t>
            </a:r>
          </a:p>
          <a:p>
            <a:r>
              <a:rPr lang="zh-CN" altLang="en-US" sz="2000" dirty="0" smtClean="0"/>
              <a:t>更改为：</a:t>
            </a:r>
          </a:p>
          <a:p>
            <a:r>
              <a:rPr lang="en-US" altLang="zh-CN" sz="2000" b="1" dirty="0" smtClean="0">
                <a:solidFill>
                  <a:srgbClr val="C00000"/>
                </a:solidFill>
              </a:rPr>
              <a:t>&lt;form action=&lt;%= </a:t>
            </a:r>
            <a:r>
              <a:rPr lang="en-US" altLang="zh-CN" sz="2000" b="1" dirty="0" err="1" smtClean="0">
                <a:solidFill>
                  <a:srgbClr val="C00000"/>
                </a:solidFill>
              </a:rPr>
              <a:t>str</a:t>
            </a:r>
            <a:r>
              <a:rPr lang="en-US" altLang="zh-CN" sz="2000" b="1" dirty="0" smtClean="0">
                <a:solidFill>
                  <a:srgbClr val="C00000"/>
                </a:solidFill>
              </a:rPr>
              <a:t> %&gt;  method=post &gt;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4289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92696"/>
          </a:xfrm>
          <a:solidFill>
            <a:srgbClr val="FFC5D8"/>
          </a:solidFill>
        </p:spPr>
        <p:txBody>
          <a:bodyPr>
            <a:normAutofit/>
          </a:bodyPr>
          <a:lstStyle/>
          <a:p>
            <a:r>
              <a:rPr lang="en-US" altLang="zh-CN" sz="3200" dirty="0" smtClean="0"/>
              <a:t>4.3 session</a:t>
            </a:r>
            <a:r>
              <a:rPr lang="zh-CN" altLang="en-US" sz="3200" dirty="0" smtClean="0"/>
              <a:t>对象</a:t>
            </a:r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455073" y="764704"/>
            <a:ext cx="3058851" cy="400110"/>
          </a:xfrm>
          <a:prstGeom prst="rect">
            <a:avLst/>
          </a:prstGeom>
          <a:solidFill>
            <a:srgbClr val="FFC5D8"/>
          </a:solidFill>
        </p:spPr>
        <p:txBody>
          <a:bodyPr wrap="none">
            <a:spAutoFit/>
          </a:bodyPr>
          <a:lstStyle/>
          <a:p>
            <a:r>
              <a:rPr lang="en-US" altLang="zh-CN" sz="2000" dirty="0" smtClean="0"/>
              <a:t>4.3.3 session</a:t>
            </a:r>
            <a:r>
              <a:rPr lang="zh-CN" altLang="en-US" sz="2000" dirty="0" smtClean="0"/>
              <a:t>对象存储数据</a:t>
            </a:r>
            <a:endParaRPr lang="zh-CN" altLang="en-US" sz="2000" dirty="0"/>
          </a:p>
        </p:txBody>
      </p:sp>
      <p:sp>
        <p:nvSpPr>
          <p:cNvPr id="4" name="矩形 3"/>
          <p:cNvSpPr/>
          <p:nvPr/>
        </p:nvSpPr>
        <p:spPr>
          <a:xfrm>
            <a:off x="107504" y="1268760"/>
            <a:ext cx="90364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/>
              <a:t>（</a:t>
            </a:r>
            <a:r>
              <a:rPr lang="en-US" altLang="zh-CN" sz="2000" dirty="0" smtClean="0"/>
              <a:t>1</a:t>
            </a:r>
            <a:r>
              <a:rPr lang="zh-CN" altLang="en-US" sz="2000" dirty="0" smtClean="0"/>
              <a:t>）</a:t>
            </a:r>
            <a:r>
              <a:rPr lang="en-US" altLang="zh-CN" sz="2000" dirty="0" smtClean="0"/>
              <a:t>public void </a:t>
            </a:r>
            <a:r>
              <a:rPr lang="en-US" altLang="zh-CN" sz="2000" dirty="0" err="1" smtClean="0"/>
              <a:t>setAttribute</a:t>
            </a:r>
            <a:r>
              <a:rPr lang="en-US" altLang="zh-CN" sz="2000" dirty="0" smtClean="0"/>
              <a:t> (String  key ,Object  </a:t>
            </a:r>
            <a:r>
              <a:rPr lang="en-US" altLang="zh-CN" sz="2000" dirty="0" err="1" smtClean="0"/>
              <a:t>obj</a:t>
            </a:r>
            <a:r>
              <a:rPr lang="en-US" altLang="zh-CN" sz="2000" dirty="0" smtClean="0"/>
              <a:t>)</a:t>
            </a:r>
            <a:r>
              <a:rPr lang="zh-CN" altLang="en-US" sz="2000" dirty="0" smtClean="0"/>
              <a:t>。 </a:t>
            </a:r>
            <a:r>
              <a:rPr lang="en-US" altLang="zh-CN" sz="2000" dirty="0" smtClean="0"/>
              <a:t>session</a:t>
            </a:r>
            <a:r>
              <a:rPr lang="zh-CN" altLang="en-US" sz="2000" dirty="0" smtClean="0"/>
              <a:t>对象可以调用该方法将参数</a:t>
            </a:r>
            <a:r>
              <a:rPr lang="en-US" altLang="zh-CN" sz="2000" dirty="0" smtClean="0"/>
              <a:t>Object</a:t>
            </a:r>
            <a:r>
              <a:rPr lang="zh-CN" altLang="en-US" sz="2000" dirty="0" smtClean="0"/>
              <a:t>指定的对象</a:t>
            </a:r>
            <a:r>
              <a:rPr lang="en-US" altLang="zh-CN" sz="2000" dirty="0" err="1" smtClean="0"/>
              <a:t>obj</a:t>
            </a:r>
            <a:r>
              <a:rPr lang="zh-CN" altLang="en-US" sz="2000" dirty="0" smtClean="0"/>
              <a:t>添加到</a:t>
            </a:r>
            <a:r>
              <a:rPr lang="en-US" altLang="zh-CN" sz="2000" dirty="0" smtClean="0"/>
              <a:t>session</a:t>
            </a:r>
            <a:r>
              <a:rPr lang="zh-CN" altLang="en-US" sz="2000" dirty="0" smtClean="0"/>
              <a:t>对象中，并为添加的对象指定了一个索引关键字，如果添加的两个对象的关键字相同，则先前添加的对象被清除。</a:t>
            </a:r>
          </a:p>
          <a:p>
            <a:r>
              <a:rPr lang="zh-CN" altLang="en-US" sz="2000" dirty="0" smtClean="0"/>
              <a:t>（</a:t>
            </a:r>
            <a:r>
              <a:rPr lang="en-US" altLang="zh-CN" sz="2000" dirty="0" smtClean="0"/>
              <a:t>2</a:t>
            </a:r>
            <a:r>
              <a:rPr lang="zh-CN" altLang="en-US" sz="2000" dirty="0" smtClean="0"/>
              <a:t>）</a:t>
            </a:r>
            <a:r>
              <a:rPr lang="en-US" altLang="zh-CN" sz="2000" dirty="0" smtClean="0"/>
              <a:t>public Object </a:t>
            </a:r>
            <a:r>
              <a:rPr lang="en-US" altLang="zh-CN" sz="2000" dirty="0" err="1" smtClean="0"/>
              <a:t>getAttribute</a:t>
            </a:r>
            <a:r>
              <a:rPr lang="en-US" altLang="zh-CN" sz="2000" dirty="0" smtClean="0"/>
              <a:t>(String key)</a:t>
            </a:r>
            <a:r>
              <a:rPr lang="zh-CN" altLang="en-US" sz="2000" dirty="0" smtClean="0"/>
              <a:t>。获取</a:t>
            </a:r>
            <a:r>
              <a:rPr lang="en-US" altLang="zh-CN" sz="2000" dirty="0" smtClean="0"/>
              <a:t>session</a:t>
            </a:r>
            <a:r>
              <a:rPr lang="zh-CN" altLang="en-US" sz="2000" dirty="0" smtClean="0"/>
              <a:t>对象索引关键字是</a:t>
            </a:r>
            <a:r>
              <a:rPr lang="en-US" altLang="zh-CN" sz="2000" dirty="0" smtClean="0"/>
              <a:t>key</a:t>
            </a:r>
            <a:r>
              <a:rPr lang="zh-CN" altLang="en-US" sz="2000" dirty="0" smtClean="0"/>
              <a:t>的对象。</a:t>
            </a:r>
            <a:r>
              <a:rPr lang="zh-CN" altLang="zh-CN" sz="2000" dirty="0"/>
              <a:t>由于任何对象都可以添加到</a:t>
            </a:r>
            <a:r>
              <a:rPr lang="en-US" altLang="zh-CN" sz="2000" dirty="0"/>
              <a:t>session</a:t>
            </a:r>
            <a:r>
              <a:rPr lang="zh-CN" altLang="zh-CN" sz="2000" dirty="0"/>
              <a:t>对象中，因此用该方法取回对象时，应</a:t>
            </a:r>
            <a:r>
              <a:rPr lang="zh-CN" altLang="zh-CN" sz="2000" b="1" dirty="0"/>
              <a:t>显式转化为原来的类型</a:t>
            </a:r>
            <a:r>
              <a:rPr lang="zh-CN" altLang="zh-CN" sz="2000" dirty="0"/>
              <a:t>。</a:t>
            </a:r>
            <a:endParaRPr lang="zh-CN" altLang="en-US" sz="2000" dirty="0"/>
          </a:p>
        </p:txBody>
      </p:sp>
      <p:sp>
        <p:nvSpPr>
          <p:cNvPr id="7" name="矩形 6"/>
          <p:cNvSpPr/>
          <p:nvPr/>
        </p:nvSpPr>
        <p:spPr>
          <a:xfrm>
            <a:off x="182241" y="3429000"/>
            <a:ext cx="8380905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/>
              <a:t>例子</a:t>
            </a:r>
            <a:r>
              <a:rPr lang="en-US" altLang="zh-CN" sz="2000" dirty="0"/>
              <a:t>14</a:t>
            </a:r>
            <a:r>
              <a:rPr lang="zh-CN" altLang="zh-CN" sz="2000" dirty="0"/>
              <a:t>实现猜数字游戏。当用户访问</a:t>
            </a:r>
            <a:r>
              <a:rPr lang="en-US" altLang="zh-CN" sz="2000" dirty="0"/>
              <a:t>example4_14.jsp</a:t>
            </a:r>
            <a:r>
              <a:rPr lang="zh-CN" altLang="zh-CN" sz="2000" dirty="0"/>
              <a:t>时，随机分配给用户一个</a:t>
            </a:r>
            <a:r>
              <a:rPr lang="en-US" altLang="zh-CN" sz="2000" dirty="0"/>
              <a:t>1</a:t>
            </a:r>
            <a:r>
              <a:rPr lang="zh-CN" altLang="zh-CN" sz="2000" dirty="0"/>
              <a:t>到</a:t>
            </a:r>
            <a:r>
              <a:rPr lang="en-US" altLang="zh-CN" sz="2000" dirty="0"/>
              <a:t>100</a:t>
            </a:r>
            <a:r>
              <a:rPr lang="zh-CN" altLang="zh-CN" sz="2000" dirty="0"/>
              <a:t>之间的整数，然后将这个</a:t>
            </a:r>
            <a:r>
              <a:rPr lang="zh-CN" altLang="zh-CN" sz="2000" b="1" dirty="0">
                <a:solidFill>
                  <a:srgbClr val="C00000"/>
                </a:solidFill>
              </a:rPr>
              <a:t>整数存在用户的</a:t>
            </a:r>
            <a:r>
              <a:rPr lang="en-US" altLang="zh-CN" sz="2000" b="1" dirty="0">
                <a:solidFill>
                  <a:srgbClr val="C00000"/>
                </a:solidFill>
              </a:rPr>
              <a:t>session</a:t>
            </a:r>
            <a:r>
              <a:rPr lang="zh-CN" altLang="zh-CN" sz="2000" b="1" dirty="0">
                <a:solidFill>
                  <a:srgbClr val="C00000"/>
                </a:solidFill>
              </a:rPr>
              <a:t>对象</a:t>
            </a:r>
            <a:r>
              <a:rPr lang="zh-CN" altLang="zh-CN" sz="2000" dirty="0"/>
              <a:t>中。用户在</a:t>
            </a:r>
            <a:r>
              <a:rPr lang="en-US" altLang="zh-CN" sz="2000" dirty="0"/>
              <a:t>form</a:t>
            </a:r>
            <a:r>
              <a:rPr lang="zh-CN" altLang="zh-CN" sz="2000" dirty="0"/>
              <a:t>表单的</a:t>
            </a:r>
            <a:r>
              <a:rPr lang="en-US" altLang="zh-CN" sz="2000" dirty="0"/>
              <a:t>text</a:t>
            </a:r>
            <a:r>
              <a:rPr lang="zh-CN" altLang="zh-CN" sz="2000" dirty="0"/>
              <a:t>里输入自己的猜测。用户输入猜测后单击提交键，访问</a:t>
            </a:r>
            <a:r>
              <a:rPr lang="en-US" altLang="zh-CN" sz="2000" dirty="0"/>
              <a:t>example4_14_judge.jsp</a:t>
            </a:r>
            <a:r>
              <a:rPr lang="zh-CN" altLang="zh-CN" sz="2000" dirty="0"/>
              <a:t>页面，该页面负责</a:t>
            </a:r>
            <a:r>
              <a:rPr lang="zh-CN" altLang="zh-CN" sz="2000" b="1" dirty="0">
                <a:solidFill>
                  <a:srgbClr val="C00000"/>
                </a:solidFill>
              </a:rPr>
              <a:t>判断用户给出的猜测是否和用户的</a:t>
            </a:r>
            <a:r>
              <a:rPr lang="en-US" altLang="zh-CN" sz="2000" b="1" dirty="0">
                <a:solidFill>
                  <a:srgbClr val="C00000"/>
                </a:solidFill>
              </a:rPr>
              <a:t>session</a:t>
            </a:r>
            <a:r>
              <a:rPr lang="zh-CN" altLang="zh-CN" sz="2000" b="1" dirty="0">
                <a:solidFill>
                  <a:srgbClr val="C00000"/>
                </a:solidFill>
              </a:rPr>
              <a:t>对象中存放的那个整数相同</a:t>
            </a:r>
            <a:r>
              <a:rPr lang="zh-CN" altLang="zh-CN" sz="2000" dirty="0"/>
              <a:t>，如果</a:t>
            </a:r>
            <a:r>
              <a:rPr lang="zh-CN" altLang="zh-CN" sz="2000" b="1" dirty="0">
                <a:solidFill>
                  <a:srgbClr val="C00000"/>
                </a:solidFill>
              </a:rPr>
              <a:t>相同就将用户定向到</a:t>
            </a:r>
            <a:r>
              <a:rPr lang="en-US" altLang="zh-CN" sz="2000" b="1" dirty="0">
                <a:solidFill>
                  <a:srgbClr val="C00000"/>
                </a:solidFill>
              </a:rPr>
              <a:t>example4_14_success.jsp</a:t>
            </a:r>
            <a:r>
              <a:rPr lang="zh-CN" altLang="zh-CN" sz="2000" dirty="0">
                <a:solidFill>
                  <a:srgbClr val="C00000"/>
                </a:solidFill>
              </a:rPr>
              <a:t>，如果</a:t>
            </a:r>
            <a:r>
              <a:rPr lang="zh-CN" altLang="zh-CN" sz="2000" b="1" dirty="0">
                <a:solidFill>
                  <a:srgbClr val="C00000"/>
                </a:solidFill>
              </a:rPr>
              <a:t>不相同就就将用户定向到</a:t>
            </a:r>
            <a:r>
              <a:rPr lang="en-US" altLang="zh-CN" sz="2000" b="1" dirty="0">
                <a:solidFill>
                  <a:srgbClr val="C00000"/>
                </a:solidFill>
              </a:rPr>
              <a:t>example4_14_large.jsp</a:t>
            </a:r>
            <a:r>
              <a:rPr lang="zh-CN" altLang="zh-CN" sz="2000" b="1" dirty="0">
                <a:solidFill>
                  <a:srgbClr val="C00000"/>
                </a:solidFill>
              </a:rPr>
              <a:t>或</a:t>
            </a:r>
            <a:r>
              <a:rPr lang="en-US" altLang="zh-CN" sz="2000" b="1" dirty="0">
                <a:solidFill>
                  <a:srgbClr val="C00000"/>
                </a:solidFill>
              </a:rPr>
              <a:t>example4_14_small.jsp</a:t>
            </a:r>
            <a:r>
              <a:rPr lang="zh-CN" altLang="zh-CN" sz="2000" dirty="0"/>
              <a:t>，然后，用户在这些页面再重新提交新的猜测给</a:t>
            </a:r>
            <a:r>
              <a:rPr lang="en-US" altLang="zh-CN" sz="2000" dirty="0"/>
              <a:t>example4_14_judge.jsp</a:t>
            </a:r>
            <a:r>
              <a:rPr lang="zh-CN" altLang="zh-CN" sz="2000" dirty="0"/>
              <a:t>页面。 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906204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92696"/>
          </a:xfrm>
          <a:solidFill>
            <a:srgbClr val="FFC5D8"/>
          </a:solidFill>
        </p:spPr>
        <p:txBody>
          <a:bodyPr>
            <a:normAutofit/>
          </a:bodyPr>
          <a:lstStyle/>
          <a:p>
            <a:r>
              <a:rPr lang="en-US" altLang="zh-CN" sz="3200" dirty="0" smtClean="0"/>
              <a:t>4.3 session</a:t>
            </a:r>
            <a:r>
              <a:rPr lang="zh-CN" altLang="en-US" sz="3200" dirty="0" smtClean="0"/>
              <a:t>对象</a:t>
            </a:r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455073" y="764704"/>
            <a:ext cx="3058851" cy="400110"/>
          </a:xfrm>
          <a:prstGeom prst="rect">
            <a:avLst/>
          </a:prstGeom>
          <a:solidFill>
            <a:srgbClr val="FFC5D8"/>
          </a:solidFill>
        </p:spPr>
        <p:txBody>
          <a:bodyPr wrap="none">
            <a:spAutoFit/>
          </a:bodyPr>
          <a:lstStyle/>
          <a:p>
            <a:r>
              <a:rPr lang="en-US" altLang="zh-CN" sz="2000" dirty="0" smtClean="0"/>
              <a:t>4.3.3 session</a:t>
            </a:r>
            <a:r>
              <a:rPr lang="zh-CN" altLang="en-US" sz="2000" dirty="0" smtClean="0"/>
              <a:t>对象存储数据</a:t>
            </a:r>
            <a:endParaRPr lang="zh-CN" altLang="en-US" sz="2000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073" y="1988840"/>
            <a:ext cx="3468855" cy="19072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455073" y="1164814"/>
            <a:ext cx="30588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b="1" dirty="0"/>
              <a:t>例子</a:t>
            </a:r>
            <a:r>
              <a:rPr lang="en-US" altLang="zh-CN" b="1" dirty="0"/>
              <a:t>14</a:t>
            </a:r>
            <a:endParaRPr lang="zh-CN" altLang="zh-CN" b="1" dirty="0"/>
          </a:p>
          <a:p>
            <a:r>
              <a:rPr lang="en-US" altLang="zh-CN" b="1" dirty="0">
                <a:hlinkClick r:id="rId3" action="ppaction://hlinkfile"/>
              </a:rPr>
              <a:t>example4_14.jsp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293910" y="1439845"/>
            <a:ext cx="24400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hlinkClick r:id="rId4" action="ppaction://hlinkfile"/>
              </a:rPr>
              <a:t>example4_14_judge.jsp</a:t>
            </a:r>
            <a:endParaRPr lang="zh-CN" altLang="en-US" b="1" dirty="0"/>
          </a:p>
        </p:txBody>
      </p:sp>
      <p:sp>
        <p:nvSpPr>
          <p:cNvPr id="8" name="矩形 7"/>
          <p:cNvSpPr/>
          <p:nvPr/>
        </p:nvSpPr>
        <p:spPr>
          <a:xfrm>
            <a:off x="5508104" y="1487979"/>
            <a:ext cx="24168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hlinkClick r:id="rId5" action="ppaction://hlinkfile"/>
              </a:rPr>
              <a:t>example4_14_small.jsp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93082" y="4123793"/>
            <a:ext cx="23828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hlinkClick r:id="rId6" action="ppaction://hlinkfile"/>
              </a:rPr>
              <a:t>example4_14_large.jsp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5280819" y="4107273"/>
            <a:ext cx="26172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hlinkClick r:id="rId7" action="ppaction://hlinkfile"/>
              </a:rPr>
              <a:t>example4_14_success.jsp</a:t>
            </a:r>
            <a:endParaRPr lang="zh-CN" altLang="en-US" dirty="0"/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072007"/>
            <a:ext cx="3184773" cy="18733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300" y="4509645"/>
            <a:ext cx="3600400" cy="2117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3642" y="4578644"/>
            <a:ext cx="3365803" cy="1979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1809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92696"/>
          </a:xfrm>
          <a:solidFill>
            <a:srgbClr val="FFC5D8"/>
          </a:solidFill>
        </p:spPr>
        <p:txBody>
          <a:bodyPr>
            <a:normAutofit/>
          </a:bodyPr>
          <a:lstStyle/>
          <a:p>
            <a:r>
              <a:rPr lang="en-US" altLang="zh-CN" sz="3200" dirty="0" smtClean="0"/>
              <a:t>4.3 session</a:t>
            </a:r>
            <a:r>
              <a:rPr lang="zh-CN" altLang="en-US" sz="3200" dirty="0" smtClean="0"/>
              <a:t>对象</a:t>
            </a:r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455073" y="764704"/>
            <a:ext cx="3315331" cy="400110"/>
          </a:xfrm>
          <a:prstGeom prst="rect">
            <a:avLst/>
          </a:prstGeom>
          <a:solidFill>
            <a:srgbClr val="FFC5D8"/>
          </a:solidFill>
        </p:spPr>
        <p:txBody>
          <a:bodyPr wrap="none">
            <a:spAutoFit/>
          </a:bodyPr>
          <a:lstStyle/>
          <a:p>
            <a:r>
              <a:rPr lang="en-US" altLang="zh-CN" sz="2000" dirty="0" smtClean="0"/>
              <a:t>4.3.4 session</a:t>
            </a:r>
            <a:r>
              <a:rPr lang="zh-CN" altLang="en-US" sz="2000" dirty="0" smtClean="0"/>
              <a:t>对象的生存期限</a:t>
            </a:r>
            <a:endParaRPr lang="zh-CN" altLang="en-US" sz="2000" dirty="0"/>
          </a:p>
        </p:txBody>
      </p:sp>
      <p:sp>
        <p:nvSpPr>
          <p:cNvPr id="4" name="矩形 3"/>
          <p:cNvSpPr/>
          <p:nvPr/>
        </p:nvSpPr>
        <p:spPr>
          <a:xfrm>
            <a:off x="107504" y="1412776"/>
            <a:ext cx="903649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/>
              <a:t>■</a:t>
            </a:r>
            <a:r>
              <a:rPr lang="en-US" altLang="zh-CN" sz="2000" dirty="0"/>
              <a:t>session</a:t>
            </a:r>
            <a:r>
              <a:rPr lang="zh-CN" altLang="zh-CN" sz="2000" dirty="0"/>
              <a:t>对象的生存</a:t>
            </a:r>
            <a:r>
              <a:rPr lang="zh-CN" altLang="zh-CN" sz="2000" dirty="0" smtClean="0"/>
              <a:t>期限</a:t>
            </a:r>
            <a:r>
              <a:rPr lang="zh-CN" altLang="en-US" sz="2000" dirty="0" smtClean="0"/>
              <a:t>依赖于</a:t>
            </a:r>
            <a:r>
              <a:rPr lang="en-US" altLang="zh-CN" sz="2000" dirty="0" smtClean="0"/>
              <a:t>session</a:t>
            </a:r>
            <a:r>
              <a:rPr lang="zh-CN" altLang="en-US" sz="2000" dirty="0" smtClean="0"/>
              <a:t>对象是否调用</a:t>
            </a:r>
            <a:r>
              <a:rPr lang="en-US" altLang="zh-CN" sz="2000" dirty="0" smtClean="0"/>
              <a:t>invalidate()</a:t>
            </a:r>
            <a:r>
              <a:rPr lang="zh-CN" altLang="en-US" sz="2000" dirty="0" smtClean="0"/>
              <a:t>方法使得</a:t>
            </a:r>
            <a:r>
              <a:rPr lang="en-US" altLang="zh-CN" sz="2000" dirty="0" smtClean="0"/>
              <a:t>session</a:t>
            </a:r>
            <a:r>
              <a:rPr lang="zh-CN" altLang="en-US" sz="2000" dirty="0" smtClean="0"/>
              <a:t>无效或</a:t>
            </a:r>
            <a:r>
              <a:rPr lang="en-US" altLang="zh-CN" sz="2000" dirty="0" smtClean="0"/>
              <a:t>session</a:t>
            </a:r>
            <a:r>
              <a:rPr lang="zh-CN" altLang="en-US" sz="2000" dirty="0" smtClean="0"/>
              <a:t>对象达到了设置的最长的“发呆”状态时间以及用户是否关闭浏览器或服务器被关闭。</a:t>
            </a:r>
          </a:p>
          <a:p>
            <a:r>
              <a:rPr lang="zh-CN" altLang="en-US" sz="2000" dirty="0" smtClean="0"/>
              <a:t>▲所谓“发呆”状态时间是指用户对某个</a:t>
            </a:r>
            <a:r>
              <a:rPr lang="en-US" altLang="zh-CN" sz="2000" dirty="0" smtClean="0"/>
              <a:t>Web</a:t>
            </a:r>
            <a:r>
              <a:rPr lang="zh-CN" altLang="en-US" sz="2000" dirty="0" smtClean="0"/>
              <a:t>服务目录发出的两次请求之间的间隔时间（默认的发呆时间是</a:t>
            </a:r>
            <a:r>
              <a:rPr lang="en-US" altLang="zh-CN" sz="2000" dirty="0" smtClean="0"/>
              <a:t>30</a:t>
            </a:r>
            <a:r>
              <a:rPr lang="zh-CN" altLang="en-US" sz="2000" dirty="0" smtClean="0"/>
              <a:t>分钟）。</a:t>
            </a:r>
          </a:p>
          <a:p>
            <a:r>
              <a:rPr lang="zh-CN" altLang="en-US" sz="2000" dirty="0" smtClean="0"/>
              <a:t>▲打开</a:t>
            </a:r>
            <a:r>
              <a:rPr lang="en-US" altLang="zh-CN" sz="2000" dirty="0" smtClean="0"/>
              <a:t>Tomcat</a:t>
            </a:r>
            <a:r>
              <a:rPr lang="zh-CN" altLang="en-US" sz="2000" dirty="0" smtClean="0"/>
              <a:t>安装目录中</a:t>
            </a:r>
            <a:r>
              <a:rPr lang="en-US" altLang="zh-CN" sz="2000" dirty="0" err="1" smtClean="0"/>
              <a:t>conf</a:t>
            </a:r>
            <a:r>
              <a:rPr lang="zh-CN" altLang="en-US" sz="2000" dirty="0" smtClean="0"/>
              <a:t>文件下的配置文件</a:t>
            </a:r>
            <a:r>
              <a:rPr lang="en-US" altLang="zh-CN" sz="2000" dirty="0" smtClean="0"/>
              <a:t>web.xml</a:t>
            </a:r>
            <a:r>
              <a:rPr lang="zh-CN" altLang="en-US" sz="2000" dirty="0" smtClean="0"/>
              <a:t>，找到</a:t>
            </a:r>
          </a:p>
          <a:p>
            <a:r>
              <a:rPr lang="en-US" altLang="zh-CN" sz="2000" dirty="0" smtClean="0">
                <a:solidFill>
                  <a:srgbClr val="0070C0"/>
                </a:solidFill>
              </a:rPr>
              <a:t>&lt;session-</a:t>
            </a:r>
            <a:r>
              <a:rPr lang="en-US" altLang="zh-CN" sz="2000" dirty="0" err="1" smtClean="0">
                <a:solidFill>
                  <a:srgbClr val="0070C0"/>
                </a:solidFill>
              </a:rPr>
              <a:t>config</a:t>
            </a:r>
            <a:r>
              <a:rPr lang="en-US" altLang="zh-CN" sz="2000" dirty="0" smtClean="0">
                <a:solidFill>
                  <a:srgbClr val="0070C0"/>
                </a:solidFill>
              </a:rPr>
              <a:t>&gt;</a:t>
            </a:r>
          </a:p>
          <a:p>
            <a:r>
              <a:rPr lang="en-US" altLang="zh-CN" sz="2000" dirty="0" smtClean="0">
                <a:solidFill>
                  <a:srgbClr val="0070C0"/>
                </a:solidFill>
              </a:rPr>
              <a:t>        &lt;session-timeout&gt;</a:t>
            </a:r>
            <a:r>
              <a:rPr lang="en-US" altLang="zh-CN" sz="2000" b="1" dirty="0" smtClean="0">
                <a:solidFill>
                  <a:srgbClr val="C00000"/>
                </a:solidFill>
              </a:rPr>
              <a:t>30</a:t>
            </a:r>
            <a:r>
              <a:rPr lang="en-US" altLang="zh-CN" sz="2000" dirty="0" smtClean="0">
                <a:solidFill>
                  <a:srgbClr val="0070C0"/>
                </a:solidFill>
              </a:rPr>
              <a:t>&lt;/session-timeout&gt;</a:t>
            </a:r>
          </a:p>
          <a:p>
            <a:r>
              <a:rPr lang="en-US" altLang="zh-CN" sz="2000" dirty="0" smtClean="0">
                <a:solidFill>
                  <a:srgbClr val="0070C0"/>
                </a:solidFill>
              </a:rPr>
              <a:t> &lt;/session-</a:t>
            </a:r>
            <a:r>
              <a:rPr lang="en-US" altLang="zh-CN" sz="2000" dirty="0" err="1" smtClean="0">
                <a:solidFill>
                  <a:srgbClr val="0070C0"/>
                </a:solidFill>
              </a:rPr>
              <a:t>config</a:t>
            </a:r>
            <a:r>
              <a:rPr lang="en-US" altLang="zh-CN" sz="2000" dirty="0" smtClean="0">
                <a:solidFill>
                  <a:srgbClr val="0070C0"/>
                </a:solidFill>
              </a:rPr>
              <a:t>&gt;</a:t>
            </a:r>
          </a:p>
          <a:p>
            <a:r>
              <a:rPr lang="zh-CN" altLang="en-US" sz="2000" dirty="0" smtClean="0"/>
              <a:t>将其中的</a:t>
            </a:r>
            <a:r>
              <a:rPr lang="en-US" altLang="zh-CN" sz="2000" dirty="0" smtClean="0"/>
              <a:t>30</a:t>
            </a:r>
            <a:r>
              <a:rPr lang="zh-CN" altLang="en-US" sz="2000" dirty="0" smtClean="0"/>
              <a:t>修改成所要求的值即可（单位为分钟）。。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169165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92696"/>
          </a:xfrm>
          <a:solidFill>
            <a:srgbClr val="FFC5D8"/>
          </a:solidFill>
        </p:spPr>
        <p:txBody>
          <a:bodyPr>
            <a:normAutofit/>
          </a:bodyPr>
          <a:lstStyle/>
          <a:p>
            <a:r>
              <a:rPr lang="en-US" altLang="zh-CN" sz="3200" dirty="0" smtClean="0"/>
              <a:t>4.3 session</a:t>
            </a:r>
            <a:r>
              <a:rPr lang="zh-CN" altLang="en-US" sz="3200" dirty="0" smtClean="0"/>
              <a:t>对象</a:t>
            </a:r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455073" y="764704"/>
            <a:ext cx="3315331" cy="400110"/>
          </a:xfrm>
          <a:prstGeom prst="rect">
            <a:avLst/>
          </a:prstGeom>
          <a:solidFill>
            <a:srgbClr val="FFC5D8"/>
          </a:solidFill>
        </p:spPr>
        <p:txBody>
          <a:bodyPr wrap="none">
            <a:spAutoFit/>
          </a:bodyPr>
          <a:lstStyle/>
          <a:p>
            <a:r>
              <a:rPr lang="en-US" altLang="zh-CN" sz="2000" dirty="0" smtClean="0"/>
              <a:t>4.3.4 session</a:t>
            </a:r>
            <a:r>
              <a:rPr lang="zh-CN" altLang="en-US" sz="2000" dirty="0" smtClean="0"/>
              <a:t>对象的生存期限</a:t>
            </a:r>
            <a:endParaRPr lang="zh-CN" altLang="en-US" sz="2000" dirty="0"/>
          </a:p>
        </p:txBody>
      </p:sp>
      <p:sp>
        <p:nvSpPr>
          <p:cNvPr id="7" name="矩形 6"/>
          <p:cNvSpPr/>
          <p:nvPr/>
        </p:nvSpPr>
        <p:spPr>
          <a:xfrm>
            <a:off x="431032" y="1179656"/>
            <a:ext cx="871296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/>
              <a:t>例子</a:t>
            </a:r>
            <a:r>
              <a:rPr lang="en-US" altLang="zh-CN" sz="2000" dirty="0" smtClean="0"/>
              <a:t>15</a:t>
            </a:r>
            <a:r>
              <a:rPr lang="zh-CN" altLang="en-US" sz="2000" dirty="0" smtClean="0"/>
              <a:t>中</a:t>
            </a:r>
            <a:r>
              <a:rPr lang="en-US" altLang="zh-CN" sz="2000" dirty="0" smtClean="0"/>
              <a:t>session</a:t>
            </a:r>
            <a:r>
              <a:rPr lang="zh-CN" altLang="en-US" sz="2000" dirty="0" smtClean="0"/>
              <a:t>对象使用</a:t>
            </a:r>
            <a:r>
              <a:rPr lang="en-US" altLang="zh-CN" sz="2000" dirty="0" err="1" smtClean="0"/>
              <a:t>setMaxInactiveInterval</a:t>
            </a:r>
            <a:r>
              <a:rPr lang="en-US" altLang="zh-CN" sz="2000" dirty="0" smtClean="0"/>
              <a:t>(</a:t>
            </a:r>
            <a:r>
              <a:rPr lang="en-US" altLang="zh-CN" sz="2000" dirty="0" err="1" smtClean="0"/>
              <a:t>int</a:t>
            </a:r>
            <a:r>
              <a:rPr lang="en-US" altLang="zh-CN" sz="2000" dirty="0" smtClean="0"/>
              <a:t> interval)</a:t>
            </a:r>
            <a:r>
              <a:rPr lang="zh-CN" altLang="en-US" sz="2000" dirty="0" smtClean="0"/>
              <a:t>方法设置最长的“发呆”状态时间为</a:t>
            </a:r>
            <a:r>
              <a:rPr lang="en-US" altLang="zh-CN" sz="2000" dirty="0" smtClean="0"/>
              <a:t>6</a:t>
            </a:r>
            <a:r>
              <a:rPr lang="zh-CN" altLang="en-US" sz="2000" dirty="0" smtClean="0"/>
              <a:t>秒。用户可以通过刷新页面检查是否达到了最长的“发呆”时间，如果两次刷新之间的间隔超过</a:t>
            </a:r>
            <a:r>
              <a:rPr lang="en-US" altLang="zh-CN" sz="2000" dirty="0" smtClean="0"/>
              <a:t>6</a:t>
            </a:r>
            <a:r>
              <a:rPr lang="zh-CN" altLang="en-US" sz="2000" dirty="0" smtClean="0"/>
              <a:t>秒，用户先前的</a:t>
            </a:r>
            <a:r>
              <a:rPr lang="en-US" altLang="zh-CN" sz="2000" dirty="0" smtClean="0"/>
              <a:t>session</a:t>
            </a:r>
            <a:r>
              <a:rPr lang="zh-CN" altLang="en-US" sz="2000" dirty="0" smtClean="0"/>
              <a:t>将被取消，用户将获得一个新的</a:t>
            </a:r>
            <a:r>
              <a:rPr lang="en-US" altLang="zh-CN" sz="2000" dirty="0" smtClean="0"/>
              <a:t>session</a:t>
            </a:r>
            <a:r>
              <a:rPr lang="zh-CN" altLang="en-US" sz="2000" dirty="0" smtClean="0"/>
              <a:t>对象。</a:t>
            </a:r>
            <a:endParaRPr lang="zh-CN" altLang="en-US" sz="2000" dirty="0"/>
          </a:p>
        </p:txBody>
      </p:sp>
      <p:sp>
        <p:nvSpPr>
          <p:cNvPr id="3" name="矩形 2"/>
          <p:cNvSpPr/>
          <p:nvPr/>
        </p:nvSpPr>
        <p:spPr>
          <a:xfrm>
            <a:off x="481983" y="250309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b="1" dirty="0"/>
              <a:t>例子</a:t>
            </a:r>
            <a:r>
              <a:rPr lang="en-US" altLang="zh-CN" b="1" dirty="0"/>
              <a:t>15</a:t>
            </a:r>
            <a:endParaRPr lang="zh-CN" altLang="zh-CN" b="1" dirty="0"/>
          </a:p>
          <a:p>
            <a:r>
              <a:rPr lang="en-US" altLang="zh-CN" b="1" dirty="0">
                <a:hlinkClick r:id="rId2" action="ppaction://hlinkfile"/>
              </a:rPr>
              <a:t>example4_15.jsp</a:t>
            </a:r>
            <a:endParaRPr lang="zh-CN" altLang="en-US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429000"/>
            <a:ext cx="4529303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381" y="3429000"/>
            <a:ext cx="4281314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0035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92696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en-US" altLang="zh-CN" sz="3200" dirty="0" smtClean="0"/>
              <a:t>4.4 application</a:t>
            </a:r>
            <a:r>
              <a:rPr lang="zh-CN" altLang="en-US" sz="3200" dirty="0" smtClean="0"/>
              <a:t>对象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601125" y="2785151"/>
            <a:ext cx="3767698" cy="40011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en-US" altLang="zh-CN" sz="2000" dirty="0" smtClean="0"/>
              <a:t>4.4.1 application </a:t>
            </a:r>
            <a:r>
              <a:rPr lang="zh-CN" altLang="en-US" sz="2000" dirty="0" smtClean="0"/>
              <a:t>对象的常用方法</a:t>
            </a:r>
            <a:endParaRPr lang="zh-CN" altLang="en-US" sz="2000" dirty="0"/>
          </a:p>
        </p:txBody>
      </p:sp>
      <p:sp>
        <p:nvSpPr>
          <p:cNvPr id="5" name="矩形 4"/>
          <p:cNvSpPr/>
          <p:nvPr/>
        </p:nvSpPr>
        <p:spPr>
          <a:xfrm>
            <a:off x="469798" y="803320"/>
            <a:ext cx="835067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/>
              <a:t>4.3</a:t>
            </a:r>
            <a:r>
              <a:rPr lang="zh-CN" altLang="en-US" sz="2000" dirty="0" smtClean="0"/>
              <a:t>节学习了</a:t>
            </a:r>
            <a:r>
              <a:rPr lang="en-US" altLang="zh-CN" sz="2000" dirty="0" smtClean="0"/>
              <a:t>session</a:t>
            </a:r>
            <a:r>
              <a:rPr lang="zh-CN" altLang="en-US" sz="2000" dirty="0" smtClean="0"/>
              <a:t>对象，用户第一次访问</a:t>
            </a:r>
            <a:r>
              <a:rPr lang="en-US" altLang="zh-CN" sz="2000" dirty="0" smtClean="0"/>
              <a:t>Web</a:t>
            </a:r>
            <a:r>
              <a:rPr lang="zh-CN" altLang="en-US" sz="2000" dirty="0" smtClean="0"/>
              <a:t>服务目录时，</a:t>
            </a:r>
            <a:r>
              <a:rPr lang="en-US" altLang="zh-CN" sz="2000" dirty="0" smtClean="0"/>
              <a:t>Tomcat</a:t>
            </a:r>
            <a:r>
              <a:rPr lang="zh-CN" altLang="en-US" sz="2000" dirty="0" smtClean="0"/>
              <a:t>服务器创建和该用户相对应的</a:t>
            </a:r>
            <a:r>
              <a:rPr lang="en-US" altLang="zh-CN" sz="2000" dirty="0" smtClean="0"/>
              <a:t>session</a:t>
            </a:r>
            <a:r>
              <a:rPr lang="zh-CN" altLang="en-US" sz="2000" dirty="0" smtClean="0"/>
              <a:t>对象，当用户在所访问的</a:t>
            </a:r>
            <a:r>
              <a:rPr lang="en-US" altLang="zh-CN" sz="2000" dirty="0" smtClean="0"/>
              <a:t>Web</a:t>
            </a:r>
            <a:r>
              <a:rPr lang="zh-CN" altLang="en-US" sz="2000" dirty="0" smtClean="0"/>
              <a:t>服务目录的各个页面之间浏览时，这个</a:t>
            </a:r>
            <a:r>
              <a:rPr lang="en-US" altLang="zh-CN" sz="2000" dirty="0" smtClean="0"/>
              <a:t>session</a:t>
            </a:r>
            <a:r>
              <a:rPr lang="zh-CN" altLang="en-US" sz="2000" dirty="0" smtClean="0"/>
              <a:t>对象都是同一个，而且不同用户的</a:t>
            </a:r>
            <a:r>
              <a:rPr lang="en-US" altLang="zh-CN" sz="2000" dirty="0" smtClean="0"/>
              <a:t>session</a:t>
            </a:r>
            <a:r>
              <a:rPr lang="zh-CN" altLang="en-US" sz="2000" dirty="0" smtClean="0"/>
              <a:t>对象是互不相同的。本节学习的</a:t>
            </a:r>
            <a:r>
              <a:rPr lang="en-US" altLang="zh-CN" sz="2000" dirty="0" smtClean="0"/>
              <a:t>application</a:t>
            </a:r>
            <a:r>
              <a:rPr lang="zh-CN" altLang="en-US" sz="2000" dirty="0" smtClean="0"/>
              <a:t>对象也是由</a:t>
            </a:r>
            <a:r>
              <a:rPr lang="en-US" altLang="zh-CN" sz="2000" dirty="0" smtClean="0"/>
              <a:t>Tomcat</a:t>
            </a:r>
            <a:r>
              <a:rPr lang="zh-CN" altLang="en-US" sz="2000" dirty="0" smtClean="0"/>
              <a:t>服务器负责创建，但与</a:t>
            </a:r>
            <a:r>
              <a:rPr lang="en-US" altLang="zh-CN" sz="2000" dirty="0" smtClean="0"/>
              <a:t>session</a:t>
            </a:r>
            <a:r>
              <a:rPr lang="zh-CN" altLang="en-US" sz="2000" dirty="0" smtClean="0"/>
              <a:t>对象不同的是，</a:t>
            </a:r>
            <a:r>
              <a:rPr lang="en-US" altLang="zh-CN" sz="2000" b="1" dirty="0" smtClean="0">
                <a:solidFill>
                  <a:srgbClr val="C00000"/>
                </a:solidFill>
              </a:rPr>
              <a:t>application</a:t>
            </a:r>
            <a:r>
              <a:rPr lang="zh-CN" altLang="en-US" sz="2000" b="1" dirty="0" smtClean="0">
                <a:solidFill>
                  <a:srgbClr val="C00000"/>
                </a:solidFill>
              </a:rPr>
              <a:t>对象被访问该</a:t>
            </a:r>
            <a:r>
              <a:rPr lang="en-US" altLang="zh-CN" sz="2000" b="1" dirty="0" smtClean="0">
                <a:solidFill>
                  <a:srgbClr val="C00000"/>
                </a:solidFill>
              </a:rPr>
              <a:t>Web</a:t>
            </a:r>
            <a:r>
              <a:rPr lang="zh-CN" altLang="en-US" sz="2000" b="1" dirty="0" smtClean="0">
                <a:solidFill>
                  <a:srgbClr val="C00000"/>
                </a:solidFill>
              </a:rPr>
              <a:t>服务目录的所有的用户共享，但不同</a:t>
            </a:r>
            <a:r>
              <a:rPr lang="en-US" altLang="zh-CN" sz="2000" b="1" dirty="0" smtClean="0">
                <a:solidFill>
                  <a:srgbClr val="C00000"/>
                </a:solidFill>
              </a:rPr>
              <a:t>Web</a:t>
            </a:r>
            <a:r>
              <a:rPr lang="zh-CN" altLang="en-US" sz="2000" b="1" dirty="0" smtClean="0">
                <a:solidFill>
                  <a:srgbClr val="C00000"/>
                </a:solidFill>
              </a:rPr>
              <a:t>服务目录下的</a:t>
            </a:r>
            <a:r>
              <a:rPr lang="en-US" altLang="zh-CN" sz="2000" b="1" dirty="0" smtClean="0">
                <a:solidFill>
                  <a:srgbClr val="C00000"/>
                </a:solidFill>
              </a:rPr>
              <a:t>application</a:t>
            </a:r>
            <a:r>
              <a:rPr lang="zh-CN" altLang="en-US" sz="2000" b="1" dirty="0" smtClean="0">
                <a:solidFill>
                  <a:srgbClr val="C00000"/>
                </a:solidFill>
              </a:rPr>
              <a:t>互不相同</a:t>
            </a:r>
            <a:r>
              <a:rPr lang="zh-CN" altLang="en-US" sz="2000" dirty="0" smtClean="0"/>
              <a:t>。</a:t>
            </a:r>
            <a:endParaRPr lang="zh-CN" altLang="en-US" sz="2000" dirty="0"/>
          </a:p>
        </p:txBody>
      </p:sp>
      <p:sp>
        <p:nvSpPr>
          <p:cNvPr id="3" name="矩形 2"/>
          <p:cNvSpPr/>
          <p:nvPr/>
        </p:nvSpPr>
        <p:spPr>
          <a:xfrm>
            <a:off x="571104" y="3284984"/>
            <a:ext cx="835067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/>
              <a:t>（</a:t>
            </a:r>
            <a:r>
              <a:rPr lang="en-US" altLang="zh-CN" sz="2000" dirty="0" smtClean="0"/>
              <a:t>1</a:t>
            </a:r>
            <a:r>
              <a:rPr lang="zh-CN" altLang="en-US" sz="2000" dirty="0" smtClean="0"/>
              <a:t>）</a:t>
            </a:r>
            <a:r>
              <a:rPr lang="en-US" altLang="zh-CN" sz="2000" dirty="0" smtClean="0"/>
              <a:t>public void </a:t>
            </a:r>
            <a:r>
              <a:rPr lang="en-US" altLang="zh-CN" sz="2000" dirty="0" err="1" smtClean="0"/>
              <a:t>setAttribute</a:t>
            </a:r>
            <a:r>
              <a:rPr lang="en-US" altLang="zh-CN" sz="2000" dirty="0" smtClean="0"/>
              <a:t>(String  key ,Object  </a:t>
            </a:r>
            <a:r>
              <a:rPr lang="en-US" altLang="zh-CN" sz="2000" dirty="0" err="1" smtClean="0"/>
              <a:t>obj</a:t>
            </a:r>
            <a:r>
              <a:rPr lang="en-US" altLang="zh-CN" sz="2000" dirty="0" smtClean="0"/>
              <a:t>)</a:t>
            </a:r>
            <a:r>
              <a:rPr lang="zh-CN" altLang="en-US" sz="2000" dirty="0" smtClean="0"/>
              <a:t>。</a:t>
            </a:r>
            <a:r>
              <a:rPr lang="en-US" altLang="zh-CN" sz="2000" dirty="0" smtClean="0"/>
              <a:t>application</a:t>
            </a:r>
            <a:r>
              <a:rPr lang="zh-CN" altLang="en-US" sz="2000" dirty="0" smtClean="0"/>
              <a:t>对象可以调用该方法将参数</a:t>
            </a:r>
            <a:r>
              <a:rPr lang="en-US" altLang="zh-CN" sz="2000" dirty="0" smtClean="0"/>
              <a:t>Object </a:t>
            </a:r>
            <a:r>
              <a:rPr lang="zh-CN" altLang="en-US" sz="2000" dirty="0" smtClean="0"/>
              <a:t>指定的对象 </a:t>
            </a:r>
            <a:r>
              <a:rPr lang="en-US" altLang="zh-CN" sz="2000" dirty="0" err="1" smtClean="0"/>
              <a:t>obj</a:t>
            </a:r>
            <a:r>
              <a:rPr lang="zh-CN" altLang="en-US" sz="2000" dirty="0" smtClean="0"/>
              <a:t>添加到</a:t>
            </a:r>
            <a:r>
              <a:rPr lang="en-US" altLang="zh-CN" sz="2000" dirty="0" smtClean="0"/>
              <a:t>application</a:t>
            </a:r>
            <a:r>
              <a:rPr lang="zh-CN" altLang="en-US" sz="2000" dirty="0" smtClean="0"/>
              <a:t>对象中，并为添加的对象指定了一个索引关键字，如果添加的两个对象的关键字相同，则先前添加对象被清除。</a:t>
            </a:r>
          </a:p>
          <a:p>
            <a:r>
              <a:rPr lang="zh-CN" altLang="en-US" sz="2000" dirty="0" smtClean="0"/>
              <a:t>（</a:t>
            </a:r>
            <a:r>
              <a:rPr lang="en-US" altLang="zh-CN" sz="2000" dirty="0" smtClean="0"/>
              <a:t>2</a:t>
            </a:r>
            <a:r>
              <a:rPr lang="zh-CN" altLang="en-US" sz="2000" dirty="0" smtClean="0"/>
              <a:t>）</a:t>
            </a:r>
            <a:r>
              <a:rPr lang="en-US" altLang="zh-CN" sz="2000" dirty="0" smtClean="0"/>
              <a:t>public Object </a:t>
            </a:r>
            <a:r>
              <a:rPr lang="en-US" altLang="zh-CN" sz="2000" dirty="0" err="1" smtClean="0"/>
              <a:t>getAttibute</a:t>
            </a:r>
            <a:r>
              <a:rPr lang="en-US" altLang="zh-CN" sz="2000" dirty="0" smtClean="0"/>
              <a:t>(String key)</a:t>
            </a:r>
            <a:r>
              <a:rPr lang="zh-CN" altLang="en-US" sz="2000" dirty="0" smtClean="0"/>
              <a:t>。获取</a:t>
            </a:r>
            <a:r>
              <a:rPr lang="en-US" altLang="zh-CN" sz="2000" dirty="0" smtClean="0"/>
              <a:t>application</a:t>
            </a:r>
            <a:r>
              <a:rPr lang="zh-CN" altLang="en-US" sz="2000" dirty="0" smtClean="0"/>
              <a:t>对象含有的关键字是</a:t>
            </a:r>
            <a:r>
              <a:rPr lang="en-US" altLang="zh-CN" sz="2000" dirty="0" smtClean="0"/>
              <a:t>key</a:t>
            </a:r>
            <a:r>
              <a:rPr lang="zh-CN" altLang="en-US" sz="2000" dirty="0" smtClean="0"/>
              <a:t>的对象。由于任何对象都可以添加到</a:t>
            </a:r>
            <a:r>
              <a:rPr lang="en-US" altLang="zh-CN" sz="2000" dirty="0" smtClean="0"/>
              <a:t>application</a:t>
            </a:r>
            <a:r>
              <a:rPr lang="zh-CN" altLang="en-US" sz="2000" dirty="0" smtClean="0"/>
              <a:t>对象中，因此用该方法取回对象时，应显式转化为原来的类型。</a:t>
            </a:r>
            <a:endParaRPr lang="zh-CN" altLang="en-US" sz="2000" dirty="0"/>
          </a:p>
        </p:txBody>
      </p:sp>
      <p:sp>
        <p:nvSpPr>
          <p:cNvPr id="7" name="矩形 6"/>
          <p:cNvSpPr/>
          <p:nvPr/>
        </p:nvSpPr>
        <p:spPr>
          <a:xfrm>
            <a:off x="259149" y="5661247"/>
            <a:ext cx="821934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■</a:t>
            </a:r>
            <a:r>
              <a:rPr lang="zh-CN" altLang="en-US" sz="2000" dirty="0" smtClean="0"/>
              <a:t>由于</a:t>
            </a:r>
            <a:r>
              <a:rPr lang="en-US" altLang="zh-CN" sz="2000" dirty="0" smtClean="0"/>
              <a:t>application</a:t>
            </a:r>
            <a:r>
              <a:rPr lang="zh-CN" altLang="en-US" sz="2000" dirty="0" smtClean="0"/>
              <a:t>对象对所有的用户都是相同的，因此，在某些情况下，对该对象的操作需要实现同步（</a:t>
            </a:r>
            <a:r>
              <a:rPr lang="en-US" altLang="zh-CN" sz="2000" dirty="0" smtClean="0"/>
              <a:t>synchronized</a:t>
            </a:r>
            <a:r>
              <a:rPr lang="zh-CN" altLang="en-US" sz="2000" dirty="0" smtClean="0"/>
              <a:t>）处理。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550647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92696"/>
          </a:xfrm>
          <a:solidFill>
            <a:srgbClr val="FFC5D8"/>
          </a:solidFill>
        </p:spPr>
        <p:txBody>
          <a:bodyPr>
            <a:normAutofit/>
          </a:bodyPr>
          <a:lstStyle/>
          <a:p>
            <a:r>
              <a:rPr lang="en-US" altLang="zh-CN" sz="3200" dirty="0" smtClean="0"/>
              <a:t>4.1 request </a:t>
            </a:r>
            <a:r>
              <a:rPr lang="zh-CN" altLang="en-US" sz="3200" dirty="0" smtClean="0"/>
              <a:t>对象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469798" y="874247"/>
            <a:ext cx="3068469" cy="400110"/>
          </a:xfrm>
          <a:prstGeom prst="rect">
            <a:avLst/>
          </a:prstGeom>
          <a:solidFill>
            <a:srgbClr val="FFC5D8"/>
          </a:solidFill>
        </p:spPr>
        <p:txBody>
          <a:bodyPr wrap="none">
            <a:spAutoFit/>
          </a:bodyPr>
          <a:lstStyle/>
          <a:p>
            <a:r>
              <a:rPr lang="en-US" altLang="zh-CN" sz="2000" dirty="0" smtClean="0"/>
              <a:t>4.1.1 </a:t>
            </a:r>
            <a:r>
              <a:rPr lang="zh-CN" altLang="en-US" sz="2000" dirty="0" smtClean="0"/>
              <a:t>获取用户提交的信息</a:t>
            </a:r>
            <a:endParaRPr lang="zh-CN" altLang="en-US" sz="2000" dirty="0"/>
          </a:p>
        </p:txBody>
      </p:sp>
      <p:sp>
        <p:nvSpPr>
          <p:cNvPr id="8" name="矩形 7"/>
          <p:cNvSpPr/>
          <p:nvPr/>
        </p:nvSpPr>
        <p:spPr>
          <a:xfrm>
            <a:off x="469798" y="1444714"/>
            <a:ext cx="85744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/>
              <a:t>■</a:t>
            </a:r>
            <a:r>
              <a:rPr lang="en-US" altLang="zh-CN" sz="2000" dirty="0" smtClean="0"/>
              <a:t>request</a:t>
            </a:r>
            <a:r>
              <a:rPr lang="zh-CN" altLang="en-US" sz="2000" dirty="0" smtClean="0"/>
              <a:t>对象获取用户提交信息的最常用的方法是</a:t>
            </a:r>
            <a:r>
              <a:rPr lang="en-US" altLang="zh-CN" sz="2000" b="1" dirty="0" err="1" smtClean="0">
                <a:solidFill>
                  <a:srgbClr val="FF0000"/>
                </a:solidFill>
              </a:rPr>
              <a:t>getParameter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(String s)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3528" y="1988840"/>
            <a:ext cx="8720721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 smtClean="0"/>
              <a:t>例子</a:t>
            </a:r>
            <a:r>
              <a:rPr lang="en-US" altLang="zh-CN" sz="2000" dirty="0" smtClean="0"/>
              <a:t>4_2</a:t>
            </a:r>
            <a:r>
              <a:rPr lang="zh-CN" altLang="zh-CN" sz="2000" dirty="0" smtClean="0"/>
              <a:t>中，</a:t>
            </a:r>
            <a:r>
              <a:rPr lang="en-US" altLang="zh-CN" sz="2000" dirty="0" smtClean="0"/>
              <a:t>example4_2.jsp</a:t>
            </a:r>
            <a:r>
              <a:rPr lang="zh-CN" altLang="en-US" sz="2000" dirty="0" smtClean="0"/>
              <a:t>通过表单向当前页面提交购物小票，当前页面自己负责计算购物小票的价格总和。如果</a:t>
            </a:r>
            <a:r>
              <a:rPr lang="en-US" altLang="zh-CN" sz="2000" dirty="0" smtClean="0"/>
              <a:t>form</a:t>
            </a:r>
            <a:r>
              <a:rPr lang="zh-CN" altLang="en-US" sz="2000" dirty="0" smtClean="0"/>
              <a:t>表单中的</a:t>
            </a:r>
            <a:r>
              <a:rPr lang="en-US" altLang="zh-CN" sz="2000" dirty="0" smtClean="0"/>
              <a:t>action</a:t>
            </a:r>
            <a:r>
              <a:rPr lang="zh-CN" altLang="en-US" sz="2000" dirty="0" smtClean="0"/>
              <a:t>请求的页面是当前页面，可以用双引号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""</a:t>
            </a:r>
            <a:r>
              <a:rPr lang="zh-CN" altLang="en-US" sz="2000" dirty="0" smtClean="0"/>
              <a:t>或单引号代替当前页面，即写成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action=""</a:t>
            </a:r>
            <a:r>
              <a:rPr lang="zh-CN" altLang="en-US" sz="2000" dirty="0" smtClean="0"/>
              <a:t>或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action =''</a:t>
            </a:r>
            <a:r>
              <a:rPr lang="zh-CN" altLang="en-US" sz="2000" dirty="0" smtClean="0"/>
              <a:t>，注意双引号或单引号中不能含有空格。也可省略</a:t>
            </a:r>
            <a:r>
              <a:rPr lang="en-US" altLang="zh-CN" sz="2000" dirty="0" smtClean="0"/>
              <a:t>action</a:t>
            </a:r>
            <a:r>
              <a:rPr lang="zh-CN" altLang="en-US" sz="2000" dirty="0" smtClean="0"/>
              <a:t>参数，即不显式写出</a:t>
            </a:r>
            <a:r>
              <a:rPr lang="en-US" altLang="zh-CN" sz="2000" dirty="0" smtClean="0"/>
              <a:t>action</a:t>
            </a:r>
            <a:r>
              <a:rPr lang="zh-CN" altLang="en-US" sz="2000" dirty="0" smtClean="0"/>
              <a:t>参数。</a:t>
            </a:r>
            <a:endParaRPr lang="zh-CN" altLang="zh-CN" sz="2000" b="1" dirty="0"/>
          </a:p>
        </p:txBody>
      </p:sp>
      <p:sp>
        <p:nvSpPr>
          <p:cNvPr id="10" name="矩形 9"/>
          <p:cNvSpPr/>
          <p:nvPr/>
        </p:nvSpPr>
        <p:spPr>
          <a:xfrm>
            <a:off x="469798" y="4077072"/>
            <a:ext cx="20882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b="1" dirty="0"/>
              <a:t>例子</a:t>
            </a:r>
            <a:r>
              <a:rPr lang="en-US" altLang="zh-CN" b="1" dirty="0" smtClean="0"/>
              <a:t>4_2</a:t>
            </a:r>
            <a:endParaRPr lang="zh-CN" altLang="zh-CN" b="1" dirty="0"/>
          </a:p>
          <a:p>
            <a:r>
              <a:rPr lang="en-US" altLang="zh-CN" b="1" dirty="0" smtClean="0">
                <a:hlinkClick r:id="rId2" action="ppaction://hlinkfile"/>
              </a:rPr>
              <a:t>example4_2.jsp</a:t>
            </a:r>
            <a:endParaRPr lang="zh-CN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620056"/>
            <a:ext cx="4459975" cy="2222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右箭头 2"/>
          <p:cNvSpPr/>
          <p:nvPr/>
        </p:nvSpPr>
        <p:spPr>
          <a:xfrm>
            <a:off x="2411760" y="4581128"/>
            <a:ext cx="288032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4786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92696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en-US" altLang="zh-CN" sz="3200" dirty="0" smtClean="0"/>
              <a:t>4.4 application</a:t>
            </a:r>
            <a:r>
              <a:rPr lang="zh-CN" altLang="en-US" sz="3200" dirty="0" smtClean="0"/>
              <a:t>对象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467544" y="836712"/>
            <a:ext cx="2741776" cy="40011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en-US" altLang="zh-CN" sz="2000" dirty="0" smtClean="0"/>
              <a:t>4.4.2 application </a:t>
            </a:r>
            <a:r>
              <a:rPr lang="zh-CN" altLang="en-US" sz="2000" dirty="0" smtClean="0"/>
              <a:t>留言板</a:t>
            </a:r>
            <a:endParaRPr lang="zh-CN" altLang="en-US" sz="2000" dirty="0"/>
          </a:p>
        </p:txBody>
      </p:sp>
      <p:sp>
        <p:nvSpPr>
          <p:cNvPr id="3" name="矩形 2"/>
          <p:cNvSpPr/>
          <p:nvPr/>
        </p:nvSpPr>
        <p:spPr>
          <a:xfrm>
            <a:off x="467544" y="1340768"/>
            <a:ext cx="835067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/>
              <a:t>例子</a:t>
            </a:r>
            <a:r>
              <a:rPr lang="en-US" altLang="zh-CN" sz="2000" dirty="0" smtClean="0"/>
              <a:t>16</a:t>
            </a:r>
            <a:r>
              <a:rPr lang="zh-CN" altLang="en-US" sz="2000" dirty="0" smtClean="0"/>
              <a:t>是为了练习使用</a:t>
            </a:r>
            <a:r>
              <a:rPr lang="en-US" altLang="zh-CN" sz="2000" dirty="0" smtClean="0"/>
              <a:t>application</a:t>
            </a:r>
            <a:r>
              <a:rPr lang="zh-CN" altLang="en-US" sz="2000" dirty="0" smtClean="0"/>
              <a:t>内置对象，让其担当留言板的角色，并设置留言板上最多可留言</a:t>
            </a:r>
            <a:r>
              <a:rPr lang="en-US" altLang="zh-CN" sz="2000" dirty="0" smtClean="0"/>
              <a:t>99999</a:t>
            </a:r>
            <a:r>
              <a:rPr lang="zh-CN" altLang="en-US" sz="2000" dirty="0" smtClean="0"/>
              <a:t>条。</a:t>
            </a:r>
            <a:endParaRPr lang="zh-CN" altLang="en-US" sz="2000" dirty="0"/>
          </a:p>
        </p:txBody>
      </p:sp>
      <p:sp>
        <p:nvSpPr>
          <p:cNvPr id="6" name="矩形 5"/>
          <p:cNvSpPr/>
          <p:nvPr/>
        </p:nvSpPr>
        <p:spPr>
          <a:xfrm>
            <a:off x="491636" y="2048654"/>
            <a:ext cx="818481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让</a:t>
            </a:r>
            <a:r>
              <a:rPr lang="en-US" altLang="zh-CN" dirty="0" smtClean="0"/>
              <a:t>application</a:t>
            </a:r>
            <a:r>
              <a:rPr lang="zh-CN" altLang="en-US" dirty="0" smtClean="0"/>
              <a:t>对象用</a:t>
            </a:r>
            <a:r>
              <a:rPr lang="en-US" altLang="zh-CN" dirty="0" smtClean="0"/>
              <a:t>1</a:t>
            </a:r>
            <a:r>
              <a:rPr lang="zh-CN" altLang="en-US" dirty="0" smtClean="0"/>
              <a:t>至</a:t>
            </a:r>
            <a:r>
              <a:rPr lang="en-US" altLang="zh-CN" dirty="0" smtClean="0"/>
              <a:t>99999</a:t>
            </a:r>
            <a:r>
              <a:rPr lang="zh-CN" altLang="en-US" dirty="0" smtClean="0"/>
              <a:t>之间的一个整数作为关键字（</a:t>
            </a:r>
            <a:r>
              <a:rPr lang="en-US" altLang="zh-CN" dirty="0" smtClean="0"/>
              <a:t>key</a:t>
            </a:r>
            <a:r>
              <a:rPr lang="zh-CN" altLang="en-US" dirty="0" smtClean="0"/>
              <a:t>）存放一条留言。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11559" y="2780928"/>
            <a:ext cx="806489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/>
              <a:t>★用户通过</a:t>
            </a:r>
            <a:r>
              <a:rPr lang="en-US" altLang="zh-CN" sz="2000" dirty="0" smtClean="0"/>
              <a:t>example4_16.jsp</a:t>
            </a:r>
            <a:r>
              <a:rPr lang="zh-CN" altLang="en-US" sz="2000" dirty="0" smtClean="0"/>
              <a:t>向</a:t>
            </a:r>
            <a:r>
              <a:rPr lang="en-US" altLang="zh-CN" sz="2000" dirty="0" smtClean="0"/>
              <a:t>example4_16_pane.jsp</a:t>
            </a:r>
            <a:r>
              <a:rPr lang="zh-CN" altLang="en-US" sz="2000" dirty="0" smtClean="0"/>
              <a:t>提交姓名、留言标题和留言内容，</a:t>
            </a:r>
            <a:r>
              <a:rPr lang="en-US" altLang="zh-CN" sz="2000" dirty="0" smtClean="0"/>
              <a:t>example4_16_pane.jsp</a:t>
            </a:r>
            <a:r>
              <a:rPr lang="zh-CN" altLang="en-US" sz="2000" dirty="0" smtClean="0"/>
              <a:t>页面用</a:t>
            </a:r>
            <a:r>
              <a:rPr lang="en-US" altLang="zh-CN" sz="2000" dirty="0" smtClean="0"/>
              <a:t>application</a:t>
            </a:r>
            <a:r>
              <a:rPr lang="zh-CN" altLang="en-US" sz="2000" dirty="0" smtClean="0"/>
              <a:t>存放这些内容，查找这些内容所使用的关键字是</a:t>
            </a:r>
            <a:r>
              <a:rPr lang="en-US" altLang="zh-CN" sz="2000" dirty="0" smtClean="0"/>
              <a:t>1</a:t>
            </a:r>
            <a:r>
              <a:rPr lang="zh-CN" altLang="en-US" sz="2000" dirty="0" smtClean="0"/>
              <a:t>至</a:t>
            </a:r>
            <a:r>
              <a:rPr lang="en-US" altLang="zh-CN" sz="2000" dirty="0" smtClean="0"/>
              <a:t>99999</a:t>
            </a:r>
            <a:r>
              <a:rPr lang="zh-CN" altLang="en-US" sz="2000" dirty="0" smtClean="0"/>
              <a:t>之间的某个整数。</a:t>
            </a:r>
          </a:p>
          <a:p>
            <a:r>
              <a:rPr lang="zh-CN" altLang="en-US" sz="2000" dirty="0" smtClean="0"/>
              <a:t>当留言数目超过</a:t>
            </a:r>
            <a:r>
              <a:rPr lang="en-US" altLang="zh-CN" sz="2000" dirty="0" smtClean="0"/>
              <a:t>99999</a:t>
            </a:r>
            <a:r>
              <a:rPr lang="zh-CN" altLang="en-US" sz="2000" dirty="0" smtClean="0"/>
              <a:t>时，提示用户无法再留言。</a:t>
            </a:r>
          </a:p>
          <a:p>
            <a:r>
              <a:rPr lang="zh-CN" altLang="en-US" sz="2000" dirty="0" smtClean="0"/>
              <a:t>★</a:t>
            </a:r>
            <a:r>
              <a:rPr lang="en-US" altLang="zh-CN" sz="2000" dirty="0" smtClean="0"/>
              <a:t>example4_16_show.jsp</a:t>
            </a:r>
            <a:r>
              <a:rPr lang="zh-CN" altLang="en-US" sz="2000" dirty="0" smtClean="0"/>
              <a:t>负责显示全部留言。</a:t>
            </a:r>
          </a:p>
          <a:p>
            <a:r>
              <a:rPr lang="zh-CN" altLang="en-US" sz="2000" dirty="0" smtClean="0"/>
              <a:t>★</a:t>
            </a:r>
            <a:r>
              <a:rPr lang="en-US" altLang="zh-CN" sz="2000" dirty="0" smtClean="0"/>
              <a:t>example4_16_delete.jsp</a:t>
            </a:r>
            <a:r>
              <a:rPr lang="zh-CN" altLang="en-US" sz="2000" dirty="0" smtClean="0"/>
              <a:t>页面负责删除留言（删除留言时需要输入密码</a:t>
            </a:r>
            <a:r>
              <a:rPr lang="en-US" altLang="zh-CN" sz="2000" dirty="0" smtClean="0"/>
              <a:t>123456</a:t>
            </a:r>
            <a:r>
              <a:rPr lang="zh-CN" altLang="en-US" sz="2000" dirty="0" smtClean="0"/>
              <a:t>，这个密码可以只让管理者知道）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472639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92696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en-US" altLang="zh-CN" sz="3200" dirty="0" smtClean="0"/>
              <a:t>4.4 application</a:t>
            </a:r>
            <a:r>
              <a:rPr lang="zh-CN" altLang="en-US" sz="3200" dirty="0" smtClean="0"/>
              <a:t>对象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467544" y="836712"/>
            <a:ext cx="2741776" cy="40011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en-US" altLang="zh-CN" sz="2000" dirty="0" smtClean="0"/>
              <a:t>4.4.2 application </a:t>
            </a:r>
            <a:r>
              <a:rPr lang="zh-CN" altLang="en-US" sz="2000" dirty="0" smtClean="0"/>
              <a:t>留言板</a:t>
            </a:r>
            <a:endParaRPr lang="zh-CN" altLang="en-US" sz="2000" dirty="0"/>
          </a:p>
        </p:txBody>
      </p:sp>
      <p:sp>
        <p:nvSpPr>
          <p:cNvPr id="5" name="矩形 4"/>
          <p:cNvSpPr/>
          <p:nvPr/>
        </p:nvSpPr>
        <p:spPr>
          <a:xfrm>
            <a:off x="467544" y="1340768"/>
            <a:ext cx="8835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/>
              <a:t>例子</a:t>
            </a:r>
            <a:r>
              <a:rPr lang="en-US" altLang="zh-CN" b="1" dirty="0" smtClean="0"/>
              <a:t>16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94319" y="1710100"/>
            <a:ext cx="17965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hlinkClick r:id="rId2" action="ppaction://hlinkfile"/>
              </a:rPr>
              <a:t>example4_16.jsp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5051400" y="1710100"/>
            <a:ext cx="23880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hlinkClick r:id="rId3" action="ppaction://hlinkfile"/>
              </a:rPr>
              <a:t>example4_16_pane.jsp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469234" y="4221088"/>
            <a:ext cx="24078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hlinkClick r:id="rId4" action="ppaction://hlinkfile"/>
              </a:rPr>
              <a:t>example4_16_show.jsp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5292080" y="4221088"/>
            <a:ext cx="25134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hlinkClick r:id="rId5" action="ppaction://hlinkfile"/>
              </a:rPr>
              <a:t>example4_16_delete.jsp</a:t>
            </a:r>
            <a:endParaRPr lang="zh-CN" altLang="en-US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319" y="2079432"/>
            <a:ext cx="2853545" cy="19197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4646" y="2217559"/>
            <a:ext cx="2648229" cy="1781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725144"/>
            <a:ext cx="2930489" cy="19715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1215" y="4775814"/>
            <a:ext cx="2855171" cy="1920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7376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92696"/>
          </a:xfrm>
          <a:solidFill>
            <a:srgbClr val="FFC5D8"/>
          </a:solidFill>
        </p:spPr>
        <p:txBody>
          <a:bodyPr>
            <a:normAutofit/>
          </a:bodyPr>
          <a:lstStyle/>
          <a:p>
            <a:r>
              <a:rPr lang="en-US" altLang="zh-CN" sz="3200" dirty="0" smtClean="0"/>
              <a:t>4.5 out</a:t>
            </a:r>
            <a:r>
              <a:rPr lang="zh-CN" altLang="en-US" sz="3200" dirty="0" smtClean="0"/>
              <a:t>对象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107504" y="1124744"/>
            <a:ext cx="903649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/>
              <a:t>out</a:t>
            </a:r>
            <a:r>
              <a:rPr lang="zh-CN" altLang="zh-CN" sz="2000" dirty="0"/>
              <a:t>对象是一个输出流，用来向用户端输出数据。在前面的许多例子里曾多次使用</a:t>
            </a:r>
            <a:r>
              <a:rPr lang="en-US" altLang="zh-CN" sz="2000" dirty="0"/>
              <a:t>out</a:t>
            </a:r>
            <a:r>
              <a:rPr lang="zh-CN" altLang="zh-CN" sz="2000" dirty="0"/>
              <a:t>对象进行数据的输出。</a:t>
            </a:r>
            <a:r>
              <a:rPr lang="en-US" altLang="zh-CN" sz="2000" dirty="0"/>
              <a:t>out</a:t>
            </a:r>
            <a:r>
              <a:rPr lang="zh-CN" altLang="zh-CN" sz="2000" dirty="0"/>
              <a:t>对象可调用如下的方法用于各种数据的输出</a:t>
            </a:r>
            <a:r>
              <a:rPr lang="zh-CN" altLang="zh-CN" sz="2000" dirty="0" smtClean="0"/>
              <a:t>，</a:t>
            </a:r>
            <a:endParaRPr lang="en-US" altLang="zh-CN" sz="2000" dirty="0" smtClean="0"/>
          </a:p>
          <a:p>
            <a:r>
              <a:rPr lang="zh-CN" altLang="zh-CN" sz="2000" dirty="0" smtClean="0"/>
              <a:t>例如</a:t>
            </a:r>
            <a:r>
              <a:rPr lang="zh-CN" altLang="zh-CN" sz="2000" dirty="0"/>
              <a:t>：</a:t>
            </a:r>
            <a:endParaRPr lang="zh-CN" altLang="zh-CN" sz="2000" b="1" dirty="0"/>
          </a:p>
          <a:p>
            <a:pPr lvl="0"/>
            <a:r>
              <a:rPr lang="en-US" altLang="zh-CN" sz="2000" dirty="0" err="1">
                <a:solidFill>
                  <a:srgbClr val="0070C0"/>
                </a:solidFill>
              </a:rPr>
              <a:t>out.print</a:t>
            </a:r>
            <a:r>
              <a:rPr lang="en-US" altLang="zh-CN" sz="2000" dirty="0">
                <a:solidFill>
                  <a:srgbClr val="0070C0"/>
                </a:solidFill>
              </a:rPr>
              <a:t>(</a:t>
            </a:r>
            <a:r>
              <a:rPr lang="en-US" altLang="zh-CN" sz="2000" dirty="0" err="1">
                <a:solidFill>
                  <a:srgbClr val="0070C0"/>
                </a:solidFill>
              </a:rPr>
              <a:t>boolean</a:t>
            </a:r>
            <a:r>
              <a:rPr lang="en-US" altLang="zh-CN" sz="2000" dirty="0">
                <a:solidFill>
                  <a:srgbClr val="0070C0"/>
                </a:solidFill>
              </a:rPr>
              <a:t>)</a:t>
            </a:r>
            <a:r>
              <a:rPr lang="zh-CN" altLang="zh-CN" sz="2000" dirty="0">
                <a:solidFill>
                  <a:srgbClr val="0070C0"/>
                </a:solidFill>
              </a:rPr>
              <a:t>或</a:t>
            </a:r>
            <a:r>
              <a:rPr lang="en-US" altLang="zh-CN" sz="2000" dirty="0" err="1">
                <a:solidFill>
                  <a:srgbClr val="0070C0"/>
                </a:solidFill>
              </a:rPr>
              <a:t>out.println</a:t>
            </a:r>
            <a:r>
              <a:rPr lang="en-US" altLang="zh-CN" sz="2000" dirty="0">
                <a:solidFill>
                  <a:srgbClr val="0070C0"/>
                </a:solidFill>
              </a:rPr>
              <a:t>(</a:t>
            </a:r>
            <a:r>
              <a:rPr lang="en-US" altLang="zh-CN" sz="2000" dirty="0" err="1">
                <a:solidFill>
                  <a:srgbClr val="0070C0"/>
                </a:solidFill>
              </a:rPr>
              <a:t>boolean</a:t>
            </a:r>
            <a:r>
              <a:rPr lang="en-US" altLang="zh-CN" sz="2000" dirty="0">
                <a:solidFill>
                  <a:srgbClr val="0070C0"/>
                </a:solidFill>
              </a:rPr>
              <a:t>) </a:t>
            </a:r>
            <a:r>
              <a:rPr lang="zh-CN" altLang="zh-CN" sz="2000" dirty="0">
                <a:solidFill>
                  <a:srgbClr val="0070C0"/>
                </a:solidFill>
              </a:rPr>
              <a:t>用于输出一个布尔值。</a:t>
            </a:r>
            <a:endParaRPr lang="zh-CN" altLang="zh-CN" sz="2000" b="1" dirty="0">
              <a:solidFill>
                <a:srgbClr val="0070C0"/>
              </a:solidFill>
            </a:endParaRPr>
          </a:p>
          <a:p>
            <a:pPr lvl="0"/>
            <a:r>
              <a:rPr lang="en-US" altLang="zh-CN" sz="2000" dirty="0" err="1">
                <a:solidFill>
                  <a:srgbClr val="0070C0"/>
                </a:solidFill>
              </a:rPr>
              <a:t>out.print</a:t>
            </a:r>
            <a:r>
              <a:rPr lang="en-US" altLang="zh-CN" sz="2000" dirty="0">
                <a:solidFill>
                  <a:srgbClr val="0070C0"/>
                </a:solidFill>
              </a:rPr>
              <a:t>(char) </a:t>
            </a:r>
            <a:r>
              <a:rPr lang="zh-CN" altLang="zh-CN" sz="2000" dirty="0">
                <a:solidFill>
                  <a:srgbClr val="0070C0"/>
                </a:solidFill>
              </a:rPr>
              <a:t>或</a:t>
            </a:r>
            <a:r>
              <a:rPr lang="en-US" altLang="zh-CN" sz="2000" dirty="0" err="1">
                <a:solidFill>
                  <a:srgbClr val="0070C0"/>
                </a:solidFill>
              </a:rPr>
              <a:t>out.println</a:t>
            </a:r>
            <a:r>
              <a:rPr lang="en-US" altLang="zh-CN" sz="2000" dirty="0">
                <a:solidFill>
                  <a:srgbClr val="0070C0"/>
                </a:solidFill>
              </a:rPr>
              <a:t>(char) </a:t>
            </a:r>
            <a:r>
              <a:rPr lang="zh-CN" altLang="zh-CN" sz="2000" dirty="0">
                <a:solidFill>
                  <a:srgbClr val="0070C0"/>
                </a:solidFill>
              </a:rPr>
              <a:t>输出一个字符。</a:t>
            </a:r>
            <a:endParaRPr lang="zh-CN" altLang="zh-CN" sz="2000" b="1" dirty="0">
              <a:solidFill>
                <a:srgbClr val="0070C0"/>
              </a:solidFill>
            </a:endParaRPr>
          </a:p>
          <a:p>
            <a:pPr lvl="0"/>
            <a:r>
              <a:rPr lang="en-US" altLang="zh-CN" sz="2000" dirty="0" err="1">
                <a:solidFill>
                  <a:srgbClr val="0070C0"/>
                </a:solidFill>
              </a:rPr>
              <a:t>out.print</a:t>
            </a:r>
            <a:r>
              <a:rPr lang="en-US" altLang="zh-CN" sz="2000" dirty="0">
                <a:solidFill>
                  <a:srgbClr val="0070C0"/>
                </a:solidFill>
              </a:rPr>
              <a:t>(double) </a:t>
            </a:r>
            <a:r>
              <a:rPr lang="zh-CN" altLang="zh-CN" sz="2000" dirty="0">
                <a:solidFill>
                  <a:srgbClr val="0070C0"/>
                </a:solidFill>
              </a:rPr>
              <a:t>或</a:t>
            </a:r>
            <a:r>
              <a:rPr lang="en-US" altLang="zh-CN" sz="2000" dirty="0" err="1">
                <a:solidFill>
                  <a:srgbClr val="0070C0"/>
                </a:solidFill>
              </a:rPr>
              <a:t>out.println</a:t>
            </a:r>
            <a:r>
              <a:rPr lang="en-US" altLang="zh-CN" sz="2000" dirty="0">
                <a:solidFill>
                  <a:srgbClr val="0070C0"/>
                </a:solidFill>
              </a:rPr>
              <a:t>(double)</a:t>
            </a:r>
            <a:r>
              <a:rPr lang="zh-CN" altLang="zh-CN" sz="2000" dirty="0">
                <a:solidFill>
                  <a:srgbClr val="0070C0"/>
                </a:solidFill>
              </a:rPr>
              <a:t>输出一个双精度的浮点数。</a:t>
            </a:r>
            <a:endParaRPr lang="zh-CN" altLang="zh-CN" sz="2000" b="1" dirty="0">
              <a:solidFill>
                <a:srgbClr val="0070C0"/>
              </a:solidFill>
            </a:endParaRPr>
          </a:p>
          <a:p>
            <a:pPr lvl="0"/>
            <a:r>
              <a:rPr lang="en-US" altLang="zh-CN" sz="2000" dirty="0" err="1">
                <a:solidFill>
                  <a:srgbClr val="0070C0"/>
                </a:solidFill>
              </a:rPr>
              <a:t>out.print</a:t>
            </a:r>
            <a:r>
              <a:rPr lang="en-US" altLang="zh-CN" sz="2000" dirty="0">
                <a:solidFill>
                  <a:srgbClr val="0070C0"/>
                </a:solidFill>
              </a:rPr>
              <a:t>(</a:t>
            </a:r>
            <a:r>
              <a:rPr lang="en-US" altLang="zh-CN" sz="2000" dirty="0" err="1">
                <a:solidFill>
                  <a:srgbClr val="0070C0"/>
                </a:solidFill>
              </a:rPr>
              <a:t>fload</a:t>
            </a:r>
            <a:r>
              <a:rPr lang="en-US" altLang="zh-CN" sz="2000" dirty="0">
                <a:solidFill>
                  <a:srgbClr val="0070C0"/>
                </a:solidFill>
              </a:rPr>
              <a:t>) </a:t>
            </a:r>
            <a:r>
              <a:rPr lang="zh-CN" altLang="zh-CN" sz="2000" dirty="0">
                <a:solidFill>
                  <a:srgbClr val="0070C0"/>
                </a:solidFill>
              </a:rPr>
              <a:t>或</a:t>
            </a:r>
            <a:r>
              <a:rPr lang="en-US" altLang="zh-CN" sz="2000" dirty="0" err="1">
                <a:solidFill>
                  <a:srgbClr val="0070C0"/>
                </a:solidFill>
              </a:rPr>
              <a:t>out.println</a:t>
            </a:r>
            <a:r>
              <a:rPr lang="en-US" altLang="zh-CN" sz="2000" dirty="0">
                <a:solidFill>
                  <a:srgbClr val="0070C0"/>
                </a:solidFill>
              </a:rPr>
              <a:t>(float)</a:t>
            </a:r>
            <a:r>
              <a:rPr lang="zh-CN" altLang="zh-CN" sz="2000" dirty="0">
                <a:solidFill>
                  <a:srgbClr val="0070C0"/>
                </a:solidFill>
              </a:rPr>
              <a:t>用于输出一个单精度的浮点数。</a:t>
            </a:r>
            <a:endParaRPr lang="zh-CN" altLang="zh-CN" sz="2000" b="1" dirty="0">
              <a:solidFill>
                <a:srgbClr val="0070C0"/>
              </a:solidFill>
            </a:endParaRPr>
          </a:p>
          <a:p>
            <a:pPr lvl="0"/>
            <a:r>
              <a:rPr lang="en-US" altLang="zh-CN" sz="2000" dirty="0" err="1">
                <a:solidFill>
                  <a:srgbClr val="0070C0"/>
                </a:solidFill>
              </a:rPr>
              <a:t>out.print</a:t>
            </a:r>
            <a:r>
              <a:rPr lang="en-US" altLang="zh-CN" sz="2000" dirty="0">
                <a:solidFill>
                  <a:srgbClr val="0070C0"/>
                </a:solidFill>
              </a:rPr>
              <a:t>(long) </a:t>
            </a:r>
            <a:r>
              <a:rPr lang="zh-CN" altLang="zh-CN" sz="2000" dirty="0">
                <a:solidFill>
                  <a:srgbClr val="0070C0"/>
                </a:solidFill>
              </a:rPr>
              <a:t>或</a:t>
            </a:r>
            <a:r>
              <a:rPr lang="en-US" altLang="zh-CN" sz="2000" dirty="0" err="1">
                <a:solidFill>
                  <a:srgbClr val="0070C0"/>
                </a:solidFill>
              </a:rPr>
              <a:t>out.println</a:t>
            </a:r>
            <a:r>
              <a:rPr lang="en-US" altLang="zh-CN" sz="2000" dirty="0">
                <a:solidFill>
                  <a:srgbClr val="0070C0"/>
                </a:solidFill>
              </a:rPr>
              <a:t>(long)</a:t>
            </a:r>
            <a:r>
              <a:rPr lang="zh-CN" altLang="zh-CN" sz="2000" dirty="0">
                <a:solidFill>
                  <a:srgbClr val="0070C0"/>
                </a:solidFill>
              </a:rPr>
              <a:t>输出一个长整型数据。</a:t>
            </a:r>
            <a:endParaRPr lang="zh-CN" altLang="zh-CN" sz="2000" b="1" dirty="0">
              <a:solidFill>
                <a:srgbClr val="0070C0"/>
              </a:solidFill>
            </a:endParaRPr>
          </a:p>
          <a:p>
            <a:pPr lvl="0"/>
            <a:r>
              <a:rPr lang="en-US" altLang="zh-CN" sz="2000" dirty="0" err="1">
                <a:solidFill>
                  <a:srgbClr val="0070C0"/>
                </a:solidFill>
              </a:rPr>
              <a:t>out.print</a:t>
            </a:r>
            <a:r>
              <a:rPr lang="en-US" altLang="zh-CN" sz="2000" dirty="0">
                <a:solidFill>
                  <a:srgbClr val="0070C0"/>
                </a:solidFill>
              </a:rPr>
              <a:t>(String) </a:t>
            </a:r>
            <a:r>
              <a:rPr lang="zh-CN" altLang="zh-CN" sz="2000" dirty="0">
                <a:solidFill>
                  <a:srgbClr val="0070C0"/>
                </a:solidFill>
              </a:rPr>
              <a:t>或</a:t>
            </a:r>
            <a:r>
              <a:rPr lang="en-US" altLang="zh-CN" sz="2000" dirty="0" err="1">
                <a:solidFill>
                  <a:srgbClr val="0070C0"/>
                </a:solidFill>
              </a:rPr>
              <a:t>out.println</a:t>
            </a:r>
            <a:r>
              <a:rPr lang="en-US" altLang="zh-CN" sz="2000" dirty="0">
                <a:solidFill>
                  <a:srgbClr val="0070C0"/>
                </a:solidFill>
              </a:rPr>
              <a:t>(String)</a:t>
            </a:r>
            <a:r>
              <a:rPr lang="zh-CN" altLang="zh-CN" sz="2000" dirty="0">
                <a:solidFill>
                  <a:srgbClr val="0070C0"/>
                </a:solidFill>
              </a:rPr>
              <a:t>输出一个</a:t>
            </a:r>
            <a:r>
              <a:rPr lang="en-US" altLang="zh-CN" sz="2000" dirty="0">
                <a:solidFill>
                  <a:srgbClr val="0070C0"/>
                </a:solidFill>
              </a:rPr>
              <a:t>String</a:t>
            </a:r>
            <a:r>
              <a:rPr lang="zh-CN" altLang="zh-CN" sz="2000" dirty="0">
                <a:solidFill>
                  <a:srgbClr val="0070C0"/>
                </a:solidFill>
              </a:rPr>
              <a:t>对象的字符序列。</a:t>
            </a:r>
            <a:endParaRPr lang="zh-CN" altLang="zh-CN" sz="2000" b="1" dirty="0">
              <a:solidFill>
                <a:srgbClr val="0070C0"/>
              </a:solidFill>
            </a:endParaRPr>
          </a:p>
          <a:p>
            <a:r>
              <a:rPr lang="zh-CN" altLang="zh-CN" sz="2000" dirty="0"/>
              <a:t>方法</a:t>
            </a:r>
            <a:r>
              <a:rPr lang="en-US" altLang="zh-CN" sz="2000" dirty="0" err="1"/>
              <a:t>println</a:t>
            </a:r>
            <a:r>
              <a:rPr lang="zh-CN" altLang="zh-CN" sz="2000" dirty="0"/>
              <a:t>和</a:t>
            </a:r>
            <a:r>
              <a:rPr lang="en-US" altLang="zh-CN" sz="2000" dirty="0"/>
              <a:t>print</a:t>
            </a:r>
            <a:r>
              <a:rPr lang="zh-CN" altLang="zh-CN" sz="2000" dirty="0"/>
              <a:t>的区别是：</a:t>
            </a:r>
            <a:r>
              <a:rPr lang="en-US" altLang="zh-CN" sz="2000" dirty="0" err="1"/>
              <a:t>println</a:t>
            </a:r>
            <a:r>
              <a:rPr lang="zh-CN" altLang="zh-CN" sz="2000" dirty="0"/>
              <a:t>会向缓存区写入一个换行，而</a:t>
            </a:r>
            <a:r>
              <a:rPr lang="en-US" altLang="zh-CN" sz="2000" dirty="0"/>
              <a:t>print</a:t>
            </a:r>
            <a:r>
              <a:rPr lang="zh-CN" altLang="zh-CN" sz="2000" dirty="0"/>
              <a:t>不写入换行。但是浏览器的显示区域目前不识别</a:t>
            </a:r>
            <a:r>
              <a:rPr lang="en-US" altLang="zh-CN" sz="2000" dirty="0" err="1"/>
              <a:t>println</a:t>
            </a:r>
            <a:r>
              <a:rPr lang="zh-CN" altLang="zh-CN" sz="2000" dirty="0"/>
              <a:t>写入的换行，如果希望浏览器显示换行，应当</a:t>
            </a:r>
            <a:r>
              <a:rPr lang="zh-CN" altLang="zh-CN" sz="2000" b="1" dirty="0">
                <a:solidFill>
                  <a:srgbClr val="C00000"/>
                </a:solidFill>
              </a:rPr>
              <a:t>向浏览器写入</a:t>
            </a:r>
            <a:r>
              <a:rPr lang="en-US" altLang="zh-CN" sz="2000" b="1" dirty="0">
                <a:solidFill>
                  <a:srgbClr val="C00000"/>
                </a:solidFill>
              </a:rPr>
              <a:t>"&lt;</a:t>
            </a:r>
            <a:r>
              <a:rPr lang="en-US" altLang="zh-CN" sz="2000" b="1" dirty="0" err="1">
                <a:solidFill>
                  <a:srgbClr val="C00000"/>
                </a:solidFill>
              </a:rPr>
              <a:t>br</a:t>
            </a:r>
            <a:r>
              <a:rPr lang="en-US" altLang="zh-CN" sz="2000" b="1" dirty="0">
                <a:solidFill>
                  <a:srgbClr val="C00000"/>
                </a:solidFill>
              </a:rPr>
              <a:t>&gt;"</a:t>
            </a:r>
            <a:r>
              <a:rPr lang="zh-CN" altLang="zh-CN" sz="2000" b="1" dirty="0">
                <a:solidFill>
                  <a:srgbClr val="C00000"/>
                </a:solidFill>
              </a:rPr>
              <a:t>实现换行</a:t>
            </a:r>
            <a:r>
              <a:rPr lang="zh-CN" altLang="zh-CN" sz="2000" dirty="0"/>
              <a:t>。</a:t>
            </a:r>
            <a:endParaRPr lang="zh-CN" altLang="zh-CN" sz="2000" b="1" dirty="0"/>
          </a:p>
        </p:txBody>
      </p:sp>
    </p:spTree>
    <p:extLst>
      <p:ext uri="{BB962C8B-B14F-4D97-AF65-F5344CB8AC3E}">
        <p14:creationId xmlns:p14="http://schemas.microsoft.com/office/powerpoint/2010/main" val="1470761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92696"/>
          </a:xfrm>
          <a:solidFill>
            <a:srgbClr val="FFC5D8"/>
          </a:solidFill>
        </p:spPr>
        <p:txBody>
          <a:bodyPr>
            <a:normAutofit/>
          </a:bodyPr>
          <a:lstStyle/>
          <a:p>
            <a:r>
              <a:rPr lang="en-US" altLang="zh-CN" sz="3200" dirty="0" smtClean="0"/>
              <a:t>4.1 request </a:t>
            </a:r>
            <a:r>
              <a:rPr lang="zh-CN" altLang="en-US" sz="3200" dirty="0" smtClean="0"/>
              <a:t>对象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469798" y="874247"/>
            <a:ext cx="3068469" cy="400110"/>
          </a:xfrm>
          <a:prstGeom prst="rect">
            <a:avLst/>
          </a:prstGeom>
          <a:solidFill>
            <a:srgbClr val="FFC5D8"/>
          </a:solidFill>
        </p:spPr>
        <p:txBody>
          <a:bodyPr wrap="none">
            <a:spAutoFit/>
          </a:bodyPr>
          <a:lstStyle/>
          <a:p>
            <a:r>
              <a:rPr lang="en-US" altLang="zh-CN" sz="2000" dirty="0" smtClean="0"/>
              <a:t>4.1.1 </a:t>
            </a:r>
            <a:r>
              <a:rPr lang="zh-CN" altLang="en-US" sz="2000" dirty="0" smtClean="0"/>
              <a:t>获取用户提交的信息</a:t>
            </a:r>
            <a:endParaRPr lang="zh-CN" altLang="en-US" sz="2000" dirty="0"/>
          </a:p>
        </p:txBody>
      </p:sp>
      <p:sp>
        <p:nvSpPr>
          <p:cNvPr id="8" name="矩形 7"/>
          <p:cNvSpPr/>
          <p:nvPr/>
        </p:nvSpPr>
        <p:spPr>
          <a:xfrm>
            <a:off x="469798" y="1444714"/>
            <a:ext cx="85744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/>
              <a:t>■</a:t>
            </a:r>
            <a:r>
              <a:rPr lang="en-US" altLang="zh-CN" sz="2000" dirty="0" smtClean="0"/>
              <a:t>request</a:t>
            </a:r>
            <a:r>
              <a:rPr lang="zh-CN" altLang="en-US" sz="2000" dirty="0" smtClean="0"/>
              <a:t>对象获取用户提交信息的最常用的方法是</a:t>
            </a:r>
            <a:r>
              <a:rPr lang="en-US" altLang="zh-CN" sz="2000" b="1" dirty="0" err="1" smtClean="0">
                <a:solidFill>
                  <a:srgbClr val="FF0000"/>
                </a:solidFill>
              </a:rPr>
              <a:t>getParameter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(String s)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574376" y="2060848"/>
            <a:ext cx="8281321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/>
              <a:t>使用</a:t>
            </a:r>
            <a:r>
              <a:rPr lang="en-US" altLang="zh-CN" sz="2000" dirty="0"/>
              <a:t>request</a:t>
            </a:r>
            <a:r>
              <a:rPr lang="zh-CN" altLang="zh-CN" sz="2000" dirty="0"/>
              <a:t>对象获取当前页面提交的信息时要格外小心，在上面的</a:t>
            </a:r>
            <a:r>
              <a:rPr lang="zh-CN" altLang="zh-CN" sz="2000" dirty="0" smtClean="0"/>
              <a:t>例子</a:t>
            </a:r>
            <a:r>
              <a:rPr lang="en-US" altLang="zh-CN" sz="2000" dirty="0" smtClean="0"/>
              <a:t>4_2</a:t>
            </a:r>
            <a:r>
              <a:rPr lang="zh-CN" altLang="zh-CN" sz="2000" dirty="0"/>
              <a:t>中</a:t>
            </a:r>
            <a:r>
              <a:rPr lang="en-US" altLang="zh-CN" sz="2000" dirty="0"/>
              <a:t>,</a:t>
            </a:r>
            <a:r>
              <a:rPr lang="zh-CN" altLang="zh-CN" sz="2000" dirty="0"/>
              <a:t>当用户在浏览器中输入页面地址请求页面时，用户还没有机会提交数据</a:t>
            </a:r>
            <a:r>
              <a:rPr lang="en-US" altLang="zh-CN" sz="2000" dirty="0"/>
              <a:t>,</a:t>
            </a:r>
            <a:r>
              <a:rPr lang="zh-CN" altLang="zh-CN" sz="2000" dirty="0"/>
              <a:t>那么页面在执行</a:t>
            </a:r>
            <a:endParaRPr lang="zh-CN" altLang="zh-CN" sz="2000" b="1" dirty="0"/>
          </a:p>
          <a:p>
            <a:r>
              <a:rPr lang="en-US" altLang="zh-CN" sz="2000" b="1" dirty="0">
                <a:solidFill>
                  <a:srgbClr val="FF0000"/>
                </a:solidFill>
              </a:rPr>
              <a:t>String </a:t>
            </a:r>
            <a:r>
              <a:rPr lang="en-US" altLang="zh-CN" sz="2000" b="1" dirty="0" err="1">
                <a:solidFill>
                  <a:srgbClr val="FF0000"/>
                </a:solidFill>
              </a:rPr>
              <a:t>shoppingReceipt</a:t>
            </a:r>
            <a:r>
              <a:rPr lang="en-US" altLang="zh-CN" sz="2000" b="1" dirty="0">
                <a:solidFill>
                  <a:srgbClr val="FF0000"/>
                </a:solidFill>
              </a:rPr>
              <a:t>=</a:t>
            </a:r>
            <a:r>
              <a:rPr lang="en-US" altLang="zh-CN" sz="2000" b="1" dirty="0" err="1">
                <a:solidFill>
                  <a:srgbClr val="FF0000"/>
                </a:solidFill>
              </a:rPr>
              <a:t>request.getParameter</a:t>
            </a:r>
            <a:r>
              <a:rPr lang="en-US" altLang="zh-CN" sz="2000" b="1" dirty="0">
                <a:solidFill>
                  <a:srgbClr val="FF0000"/>
                </a:solidFill>
              </a:rPr>
              <a:t>("shopping");</a:t>
            </a:r>
            <a:endParaRPr lang="zh-CN" altLang="zh-CN" sz="2000" b="1" dirty="0">
              <a:solidFill>
                <a:srgbClr val="FF0000"/>
              </a:solidFill>
            </a:endParaRPr>
          </a:p>
          <a:p>
            <a:r>
              <a:rPr lang="zh-CN" altLang="zh-CN" sz="2000" dirty="0"/>
              <a:t>时得到的</a:t>
            </a:r>
            <a:r>
              <a:rPr lang="en-US" altLang="zh-CN" sz="2000" dirty="0" err="1"/>
              <a:t>shoppingReceipt</a:t>
            </a:r>
            <a:r>
              <a:rPr lang="zh-CN" altLang="zh-CN" sz="2000" dirty="0"/>
              <a:t>就是空对象。如果程序使用了空对象，</a:t>
            </a:r>
            <a:r>
              <a:rPr lang="en-US" altLang="zh-CN" sz="2000" dirty="0"/>
              <a:t>Java</a:t>
            </a:r>
            <a:r>
              <a:rPr lang="zh-CN" altLang="zh-CN" sz="2000" dirty="0"/>
              <a:t>解释器就会提示出现了</a:t>
            </a:r>
            <a:r>
              <a:rPr lang="en-US" altLang="zh-CN" sz="2000" dirty="0" err="1"/>
              <a:t>NullPointerException</a:t>
            </a:r>
            <a:r>
              <a:rPr lang="zh-CN" altLang="zh-CN" sz="2000" dirty="0"/>
              <a:t>异常。因此，在上述例子</a:t>
            </a:r>
            <a:r>
              <a:rPr lang="en-US" altLang="zh-CN" sz="2000" dirty="0"/>
              <a:t>2</a:t>
            </a:r>
            <a:r>
              <a:rPr lang="zh-CN" altLang="zh-CN" sz="2000" dirty="0"/>
              <a:t>中为了避免在运行时出现</a:t>
            </a:r>
            <a:r>
              <a:rPr lang="en-US" altLang="zh-CN" sz="2000" dirty="0" err="1"/>
              <a:t>NullPointerException</a:t>
            </a:r>
            <a:r>
              <a:rPr lang="zh-CN" altLang="zh-CN" sz="2000" dirty="0"/>
              <a:t>异常，使用了如下代码：</a:t>
            </a:r>
            <a:endParaRPr lang="zh-CN" altLang="zh-CN" sz="2000" b="1" dirty="0"/>
          </a:p>
          <a:p>
            <a:r>
              <a:rPr lang="en-US" altLang="zh-CN" sz="2000" b="1" dirty="0">
                <a:solidFill>
                  <a:srgbClr val="FF0000"/>
                </a:solidFill>
              </a:rPr>
              <a:t>String </a:t>
            </a:r>
            <a:r>
              <a:rPr lang="en-US" altLang="zh-CN" sz="2000" b="1" dirty="0" err="1">
                <a:solidFill>
                  <a:srgbClr val="FF0000"/>
                </a:solidFill>
              </a:rPr>
              <a:t>shoppingReceipt</a:t>
            </a:r>
            <a:r>
              <a:rPr lang="en-US" altLang="zh-CN" sz="2000" b="1" dirty="0">
                <a:solidFill>
                  <a:srgbClr val="FF0000"/>
                </a:solidFill>
              </a:rPr>
              <a:t>=</a:t>
            </a:r>
            <a:r>
              <a:rPr lang="en-US" altLang="zh-CN" sz="2000" b="1" dirty="0" err="1">
                <a:solidFill>
                  <a:srgbClr val="FF0000"/>
                </a:solidFill>
              </a:rPr>
              <a:t>request.getParameter</a:t>
            </a:r>
            <a:r>
              <a:rPr lang="en-US" altLang="zh-CN" sz="2000" b="1" dirty="0">
                <a:solidFill>
                  <a:srgbClr val="FF0000"/>
                </a:solidFill>
              </a:rPr>
              <a:t>("shopping");</a:t>
            </a:r>
            <a:endParaRPr lang="zh-CN" altLang="zh-CN" sz="2000" b="1" dirty="0">
              <a:solidFill>
                <a:srgbClr val="FF0000"/>
              </a:solidFill>
            </a:endParaRPr>
          </a:p>
          <a:p>
            <a:r>
              <a:rPr lang="en-US" altLang="zh-CN" sz="2000" b="1" dirty="0">
                <a:solidFill>
                  <a:srgbClr val="FF0000"/>
                </a:solidFill>
              </a:rPr>
              <a:t>if(</a:t>
            </a:r>
            <a:r>
              <a:rPr lang="en-US" altLang="zh-CN" sz="2000" b="1" dirty="0" err="1">
                <a:solidFill>
                  <a:srgbClr val="FF0000"/>
                </a:solidFill>
              </a:rPr>
              <a:t>shoppingReceipt</a:t>
            </a:r>
            <a:r>
              <a:rPr lang="en-US" altLang="zh-CN" sz="2000" b="1" dirty="0">
                <a:solidFill>
                  <a:srgbClr val="FF0000"/>
                </a:solidFill>
              </a:rPr>
              <a:t>==null) {</a:t>
            </a:r>
            <a:endParaRPr lang="zh-CN" altLang="zh-CN" sz="2000" b="1" dirty="0">
              <a:solidFill>
                <a:srgbClr val="FF0000"/>
              </a:solidFill>
            </a:endParaRPr>
          </a:p>
          <a:p>
            <a:r>
              <a:rPr lang="en-US" altLang="zh-CN" sz="2000" b="1" dirty="0">
                <a:solidFill>
                  <a:srgbClr val="FF0000"/>
                </a:solidFill>
              </a:rPr>
              <a:t>         </a:t>
            </a:r>
            <a:r>
              <a:rPr lang="en-US" altLang="zh-CN" sz="2000" b="1" dirty="0" err="1">
                <a:solidFill>
                  <a:srgbClr val="FF0000"/>
                </a:solidFill>
              </a:rPr>
              <a:t>shoppingReceipt</a:t>
            </a:r>
            <a:r>
              <a:rPr lang="en-US" altLang="zh-CN" sz="2000" b="1" dirty="0">
                <a:solidFill>
                  <a:srgbClr val="FF0000"/>
                </a:solidFill>
              </a:rPr>
              <a:t>="0";</a:t>
            </a:r>
            <a:endParaRPr lang="zh-CN" altLang="zh-CN" sz="2000" b="1" dirty="0">
              <a:solidFill>
                <a:srgbClr val="FF0000"/>
              </a:solidFill>
            </a:endParaRPr>
          </a:p>
          <a:p>
            <a:r>
              <a:rPr lang="en-US" altLang="zh-CN" sz="2000" b="1" dirty="0">
                <a:solidFill>
                  <a:srgbClr val="FF0000"/>
                </a:solidFill>
              </a:rPr>
              <a:t>}</a:t>
            </a:r>
            <a:endParaRPr lang="zh-CN" altLang="zh-CN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7124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92696"/>
          </a:xfrm>
          <a:solidFill>
            <a:srgbClr val="FFC5D8"/>
          </a:solidFill>
        </p:spPr>
        <p:txBody>
          <a:bodyPr>
            <a:normAutofit/>
          </a:bodyPr>
          <a:lstStyle/>
          <a:p>
            <a:r>
              <a:rPr lang="en-US" altLang="zh-CN" sz="3200" dirty="0" smtClean="0"/>
              <a:t>4.1 request </a:t>
            </a:r>
            <a:r>
              <a:rPr lang="zh-CN" altLang="en-US" sz="3200" dirty="0" smtClean="0"/>
              <a:t>对象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469798" y="874247"/>
            <a:ext cx="2299027" cy="400110"/>
          </a:xfrm>
          <a:prstGeom prst="rect">
            <a:avLst/>
          </a:prstGeom>
          <a:solidFill>
            <a:srgbClr val="FFC5D8"/>
          </a:solidFill>
        </p:spPr>
        <p:txBody>
          <a:bodyPr wrap="none">
            <a:spAutoFit/>
          </a:bodyPr>
          <a:lstStyle/>
          <a:p>
            <a:r>
              <a:rPr lang="en-US" altLang="zh-CN" sz="2000" dirty="0" smtClean="0"/>
              <a:t>4.1.2 </a:t>
            </a:r>
            <a:r>
              <a:rPr lang="zh-CN" altLang="en-US" sz="2000" dirty="0" smtClean="0"/>
              <a:t>处理汉字信息</a:t>
            </a:r>
            <a:endParaRPr lang="zh-CN" altLang="en-US" sz="2000" dirty="0"/>
          </a:p>
        </p:txBody>
      </p:sp>
      <p:sp>
        <p:nvSpPr>
          <p:cNvPr id="8" name="矩形 7"/>
          <p:cNvSpPr/>
          <p:nvPr/>
        </p:nvSpPr>
        <p:spPr>
          <a:xfrm>
            <a:off x="469798" y="1444714"/>
            <a:ext cx="857445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/>
              <a:t>用户提交的信息中如果含有汉字字符或其他非</a:t>
            </a:r>
            <a:r>
              <a:rPr lang="en-US" altLang="zh-CN" sz="2000" dirty="0" smtClean="0"/>
              <a:t>ASCII</a:t>
            </a:r>
            <a:r>
              <a:rPr lang="zh-CN" altLang="en-US" sz="2000" dirty="0" smtClean="0"/>
              <a:t>字符的信息，就必须进行特殊的处理方式，防止出乱码现象。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6362" y="2348880"/>
            <a:ext cx="828132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/>
              <a:t>● 处理汉字信息</a:t>
            </a:r>
          </a:p>
          <a:p>
            <a:pPr marL="457200" indent="-457200">
              <a:buFont typeface="+mj-ea"/>
              <a:buAutoNum type="circleNumDbPlain"/>
            </a:pPr>
            <a:r>
              <a:rPr lang="en-US" altLang="zh-CN" sz="2000" dirty="0" smtClean="0"/>
              <a:t>JSP</a:t>
            </a:r>
            <a:r>
              <a:rPr lang="zh-CN" altLang="en-US" sz="2000" dirty="0" smtClean="0"/>
              <a:t>页面文件的编码为</a:t>
            </a:r>
            <a:r>
              <a:rPr lang="en-US" altLang="zh-CN" sz="2000" dirty="0" smtClean="0"/>
              <a:t>utf-8</a:t>
            </a:r>
            <a:r>
              <a:rPr lang="zh-CN" altLang="en-US" sz="2000" dirty="0" smtClean="0"/>
              <a:t>编码。</a:t>
            </a:r>
          </a:p>
          <a:p>
            <a:pPr marL="457200" indent="-457200">
              <a:buFont typeface="+mj-ea"/>
              <a:buAutoNum type="circleNumDbPlain"/>
            </a:pPr>
            <a:r>
              <a:rPr lang="zh-CN" altLang="en-US" sz="2000" dirty="0" smtClean="0"/>
              <a:t>内置对象</a:t>
            </a:r>
            <a:r>
              <a:rPr lang="en-US" altLang="zh-CN" sz="2000" dirty="0" smtClean="0"/>
              <a:t>request</a:t>
            </a:r>
            <a:r>
              <a:rPr lang="zh-CN" altLang="en-US" sz="2000" dirty="0" smtClean="0"/>
              <a:t>在获取信息之前调用</a:t>
            </a:r>
            <a:r>
              <a:rPr lang="en-US" altLang="zh-CN" sz="2000" dirty="0" err="1" smtClean="0"/>
              <a:t>setCharacterEncoding</a:t>
            </a:r>
            <a:r>
              <a:rPr lang="zh-CN" altLang="en-US" sz="2000" dirty="0" smtClean="0"/>
              <a:t>方法设置编码为</a:t>
            </a:r>
            <a:r>
              <a:rPr lang="en-US" altLang="zh-CN" sz="2000" dirty="0" smtClean="0"/>
              <a:t>utf-8</a:t>
            </a:r>
            <a:r>
              <a:rPr lang="zh-CN" altLang="en-US" sz="2000" dirty="0" smtClean="0"/>
              <a:t>（默认是</a:t>
            </a:r>
            <a:r>
              <a:rPr lang="en-US" altLang="zh-CN" sz="2000" dirty="0" smtClean="0"/>
              <a:t>iso-8859-1</a:t>
            </a:r>
            <a:r>
              <a:rPr lang="zh-CN" altLang="en-US" sz="2000" dirty="0" smtClean="0"/>
              <a:t>）就可以避免乱码现象</a:t>
            </a:r>
            <a:endParaRPr lang="zh-CN" altLang="zh-CN" sz="2000" b="1" dirty="0">
              <a:solidFill>
                <a:srgbClr val="FF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697159" y="3672319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000" dirty="0" smtClean="0"/>
              <a:t>代码如下：</a:t>
            </a:r>
          </a:p>
          <a:p>
            <a:r>
              <a:rPr lang="en-US" altLang="zh-CN" sz="2000" b="1" dirty="0" err="1" smtClean="0">
                <a:solidFill>
                  <a:srgbClr val="FF0000"/>
                </a:solidFill>
              </a:rPr>
              <a:t>request.setCharacterEncoding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("utf-8");</a:t>
            </a:r>
            <a:endParaRPr lang="zh-CN" altLang="zh-CN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5811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92696"/>
          </a:xfrm>
          <a:solidFill>
            <a:srgbClr val="FFC5D8"/>
          </a:solidFill>
        </p:spPr>
        <p:txBody>
          <a:bodyPr>
            <a:normAutofit/>
          </a:bodyPr>
          <a:lstStyle/>
          <a:p>
            <a:r>
              <a:rPr lang="en-US" altLang="zh-CN" sz="3200" dirty="0" smtClean="0"/>
              <a:t>4.1 request </a:t>
            </a:r>
            <a:r>
              <a:rPr lang="zh-CN" altLang="en-US" sz="3200" dirty="0" smtClean="0"/>
              <a:t>对象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469798" y="874247"/>
            <a:ext cx="2299027" cy="400110"/>
          </a:xfrm>
          <a:prstGeom prst="rect">
            <a:avLst/>
          </a:prstGeom>
          <a:solidFill>
            <a:srgbClr val="FFC5D8"/>
          </a:solidFill>
        </p:spPr>
        <p:txBody>
          <a:bodyPr wrap="none">
            <a:spAutoFit/>
          </a:bodyPr>
          <a:lstStyle/>
          <a:p>
            <a:r>
              <a:rPr lang="en-US" altLang="zh-CN" sz="2000" dirty="0" smtClean="0"/>
              <a:t>4.1.2 </a:t>
            </a:r>
            <a:r>
              <a:rPr lang="zh-CN" altLang="en-US" sz="2000" dirty="0" smtClean="0"/>
              <a:t>处理汉字信息</a:t>
            </a:r>
            <a:endParaRPr lang="zh-CN" altLang="en-US" sz="2000" dirty="0"/>
          </a:p>
        </p:txBody>
      </p:sp>
      <p:sp>
        <p:nvSpPr>
          <p:cNvPr id="6" name="矩形 5"/>
          <p:cNvSpPr/>
          <p:nvPr/>
        </p:nvSpPr>
        <p:spPr>
          <a:xfrm>
            <a:off x="469798" y="1274357"/>
            <a:ext cx="835067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/>
              <a:t>例子</a:t>
            </a:r>
            <a:r>
              <a:rPr lang="en-US" altLang="zh-CN" sz="2000" dirty="0" smtClean="0"/>
              <a:t>4_3</a:t>
            </a:r>
            <a:r>
              <a:rPr lang="zh-CN" altLang="en-US" sz="2000" dirty="0" smtClean="0"/>
              <a:t>中</a:t>
            </a:r>
            <a:r>
              <a:rPr lang="en-US" altLang="zh-CN" sz="2000" dirty="0" smtClean="0"/>
              <a:t>example4_3.jsp</a:t>
            </a:r>
            <a:r>
              <a:rPr lang="zh-CN" altLang="en-US" sz="2000" dirty="0" smtClean="0"/>
              <a:t>通过表单向自己提交不同语言的问候语，内置对象</a:t>
            </a:r>
            <a:r>
              <a:rPr lang="en-US" altLang="zh-CN" sz="2000" dirty="0" smtClean="0"/>
              <a:t>request</a:t>
            </a:r>
            <a:r>
              <a:rPr lang="zh-CN" altLang="en-US" sz="2000" dirty="0" smtClean="0"/>
              <a:t>在获取信息之前调用</a:t>
            </a:r>
            <a:r>
              <a:rPr lang="en-US" altLang="zh-CN" sz="2000" dirty="0" err="1" smtClean="0"/>
              <a:t>setCharacterEncoding</a:t>
            </a:r>
            <a:r>
              <a:rPr lang="zh-CN" altLang="en-US" sz="2000" dirty="0" smtClean="0"/>
              <a:t>方法设置编码为</a:t>
            </a:r>
            <a:r>
              <a:rPr lang="en-US" altLang="zh-CN" sz="2000" dirty="0" smtClean="0"/>
              <a:t>utf-8</a:t>
            </a:r>
            <a:r>
              <a:rPr lang="zh-CN" altLang="en-US" sz="2000" dirty="0" smtClean="0"/>
              <a:t>，然后再获取数据。</a:t>
            </a:r>
            <a:endParaRPr lang="zh-CN" altLang="en-US" sz="2000" dirty="0"/>
          </a:p>
        </p:txBody>
      </p:sp>
      <p:sp>
        <p:nvSpPr>
          <p:cNvPr id="7" name="矩形 6"/>
          <p:cNvSpPr/>
          <p:nvPr/>
        </p:nvSpPr>
        <p:spPr>
          <a:xfrm>
            <a:off x="560748" y="2278913"/>
            <a:ext cx="211712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b="1" dirty="0" smtClean="0"/>
              <a:t>例子</a:t>
            </a:r>
            <a:r>
              <a:rPr lang="en-US" altLang="zh-CN" b="1" dirty="0" smtClean="0"/>
              <a:t>4_3</a:t>
            </a:r>
            <a:endParaRPr lang="zh-CN" altLang="zh-CN" b="1" dirty="0"/>
          </a:p>
          <a:p>
            <a:r>
              <a:rPr lang="en-US" altLang="zh-CN" b="1" dirty="0">
                <a:hlinkClick r:id="rId2" action="ppaction://hlinkfile"/>
              </a:rPr>
              <a:t>example4_3.jsp</a:t>
            </a:r>
            <a:endParaRPr lang="zh-CN" alt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9076" y="3068960"/>
            <a:ext cx="5632117" cy="3102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61200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92696"/>
          </a:xfrm>
          <a:solidFill>
            <a:srgbClr val="FFC5D8"/>
          </a:solidFill>
        </p:spPr>
        <p:txBody>
          <a:bodyPr>
            <a:normAutofit/>
          </a:bodyPr>
          <a:lstStyle/>
          <a:p>
            <a:r>
              <a:rPr lang="en-US" altLang="zh-CN" sz="3200" dirty="0" smtClean="0"/>
              <a:t>4.1 request </a:t>
            </a:r>
            <a:r>
              <a:rPr lang="zh-CN" altLang="en-US" sz="3200" dirty="0" smtClean="0"/>
              <a:t>对象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469798" y="874247"/>
            <a:ext cx="2299027" cy="400110"/>
          </a:xfrm>
          <a:prstGeom prst="rect">
            <a:avLst/>
          </a:prstGeom>
          <a:solidFill>
            <a:srgbClr val="FFC5D8"/>
          </a:solidFill>
        </p:spPr>
        <p:txBody>
          <a:bodyPr wrap="none">
            <a:spAutoFit/>
          </a:bodyPr>
          <a:lstStyle/>
          <a:p>
            <a:r>
              <a:rPr lang="en-US" altLang="zh-CN" sz="2000" dirty="0" smtClean="0"/>
              <a:t>4.1.3 </a:t>
            </a:r>
            <a:r>
              <a:rPr lang="zh-CN" altLang="en-US" sz="2000" dirty="0" smtClean="0"/>
              <a:t>常用方法举例</a:t>
            </a:r>
            <a:endParaRPr lang="zh-CN" altLang="en-US" sz="2000" dirty="0"/>
          </a:p>
        </p:txBody>
      </p:sp>
      <p:sp>
        <p:nvSpPr>
          <p:cNvPr id="6" name="矩形 5"/>
          <p:cNvSpPr/>
          <p:nvPr/>
        </p:nvSpPr>
        <p:spPr>
          <a:xfrm>
            <a:off x="469798" y="1274357"/>
            <a:ext cx="835067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/>
              <a:t>request</a:t>
            </a:r>
            <a:r>
              <a:rPr lang="zh-CN" altLang="en-US" sz="2000" dirty="0" smtClean="0"/>
              <a:t>的</a:t>
            </a:r>
            <a:r>
              <a:rPr lang="en-US" altLang="zh-CN" sz="2000" dirty="0" err="1" smtClean="0"/>
              <a:t>getParameter</a:t>
            </a:r>
            <a:r>
              <a:rPr lang="zh-CN" altLang="en-US" sz="2000" dirty="0" smtClean="0"/>
              <a:t>方法获取</a:t>
            </a:r>
            <a:r>
              <a:rPr lang="en-US" altLang="zh-CN" sz="2000" dirty="0" smtClean="0"/>
              <a:t>form</a:t>
            </a:r>
            <a:r>
              <a:rPr lang="zh-CN" altLang="en-US" sz="2000" dirty="0" smtClean="0"/>
              <a:t>表单提交的有关信息</a:t>
            </a:r>
            <a:r>
              <a:rPr lang="zh-CN" altLang="en-US" sz="2000" dirty="0"/>
              <a:t>，</a:t>
            </a:r>
            <a:r>
              <a:rPr lang="zh-CN" altLang="en-US" sz="2000" dirty="0" smtClean="0"/>
              <a:t>但实际上，</a:t>
            </a:r>
            <a:r>
              <a:rPr lang="en-US" altLang="zh-CN" sz="2000" dirty="0" smtClean="0"/>
              <a:t>request</a:t>
            </a:r>
            <a:r>
              <a:rPr lang="zh-CN" altLang="en-US" sz="2000" dirty="0" smtClean="0"/>
              <a:t>对象调用相关方法可以获取请求的许多细节信息。内置对象</a:t>
            </a:r>
            <a:r>
              <a:rPr lang="en-US" altLang="zh-CN" sz="2000" dirty="0" smtClean="0"/>
              <a:t>request</a:t>
            </a:r>
            <a:r>
              <a:rPr lang="zh-CN" altLang="en-US" sz="2000" dirty="0" smtClean="0"/>
              <a:t>常用方法如下：</a:t>
            </a:r>
            <a:endParaRPr lang="zh-CN" altLang="en-US" sz="2000" dirty="0"/>
          </a:p>
        </p:txBody>
      </p:sp>
      <p:sp>
        <p:nvSpPr>
          <p:cNvPr id="3" name="矩形 2"/>
          <p:cNvSpPr/>
          <p:nvPr/>
        </p:nvSpPr>
        <p:spPr>
          <a:xfrm>
            <a:off x="314547" y="2331392"/>
            <a:ext cx="8661175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/>
              <a:t>1) String </a:t>
            </a:r>
            <a:r>
              <a:rPr lang="en-US" altLang="zh-CN" sz="2000" dirty="0" err="1" smtClean="0"/>
              <a:t>getProtocol</a:t>
            </a:r>
            <a:r>
              <a:rPr lang="en-US" altLang="zh-CN" sz="2000" dirty="0" smtClean="0"/>
              <a:t>()  </a:t>
            </a:r>
            <a:r>
              <a:rPr lang="zh-CN" altLang="en-US" sz="2000" dirty="0" smtClean="0"/>
              <a:t>获取用户向服务器提交信息所使用的通信协议，比如</a:t>
            </a:r>
            <a:r>
              <a:rPr lang="en-US" altLang="zh-CN" sz="2000" dirty="0" smtClean="0"/>
              <a:t>http/1.1</a:t>
            </a:r>
            <a:r>
              <a:rPr lang="zh-CN" altLang="en-US" sz="2000" dirty="0" smtClean="0"/>
              <a:t>等。</a:t>
            </a:r>
          </a:p>
          <a:p>
            <a:r>
              <a:rPr lang="en-US" altLang="zh-CN" sz="2000" dirty="0" smtClean="0"/>
              <a:t>2) String </a:t>
            </a:r>
            <a:r>
              <a:rPr lang="en-US" altLang="zh-CN" sz="2000" dirty="0" err="1" smtClean="0"/>
              <a:t>getServletPath</a:t>
            </a:r>
            <a:r>
              <a:rPr lang="en-US" altLang="zh-CN" sz="2000" dirty="0" smtClean="0"/>
              <a:t>()  </a:t>
            </a:r>
            <a:r>
              <a:rPr lang="zh-CN" altLang="en-US" sz="2000" dirty="0" smtClean="0"/>
              <a:t>获取用户请求的</a:t>
            </a:r>
            <a:r>
              <a:rPr lang="en-US" altLang="zh-CN" sz="2000" dirty="0" smtClean="0"/>
              <a:t>JSP</a:t>
            </a:r>
            <a:r>
              <a:rPr lang="zh-CN" altLang="en-US" sz="2000" dirty="0" smtClean="0"/>
              <a:t>页面文的名字（带目录符号</a:t>
            </a:r>
            <a:r>
              <a:rPr lang="en-US" altLang="zh-CN" sz="2000" dirty="0" smtClean="0"/>
              <a:t>\</a:t>
            </a:r>
            <a:r>
              <a:rPr lang="zh-CN" altLang="en-US" sz="2000" dirty="0" smtClean="0"/>
              <a:t>，例如</a:t>
            </a:r>
            <a:r>
              <a:rPr lang="en-US" altLang="zh-CN" sz="2000" dirty="0" smtClean="0"/>
              <a:t>\</a:t>
            </a:r>
            <a:r>
              <a:rPr lang="en-US" altLang="zh-CN" sz="2000" dirty="0" err="1" smtClean="0"/>
              <a:t>hello.jsp</a:t>
            </a:r>
            <a:r>
              <a:rPr lang="zh-CN" altLang="en-US" sz="2000" dirty="0" smtClean="0"/>
              <a:t>）。</a:t>
            </a:r>
          </a:p>
          <a:p>
            <a:r>
              <a:rPr lang="en-US" altLang="zh-CN" sz="2000" dirty="0" smtClean="0"/>
              <a:t>3) String </a:t>
            </a:r>
            <a:r>
              <a:rPr lang="en-US" altLang="zh-CN" sz="2000" dirty="0" err="1" smtClean="0"/>
              <a:t>getContextPath</a:t>
            </a:r>
            <a:r>
              <a:rPr lang="en-US" altLang="zh-CN" sz="2000" dirty="0" smtClean="0"/>
              <a:t>() </a:t>
            </a:r>
            <a:r>
              <a:rPr lang="zh-CN" altLang="en-US" sz="2000" dirty="0" smtClean="0"/>
              <a:t>获取用户请求的当前</a:t>
            </a:r>
            <a:r>
              <a:rPr lang="en-US" altLang="zh-CN" sz="2000" dirty="0" smtClean="0"/>
              <a:t>Web</a:t>
            </a:r>
            <a:r>
              <a:rPr lang="zh-CN" altLang="en-US" sz="2000" dirty="0" smtClean="0"/>
              <a:t>服务目录（例如</a:t>
            </a:r>
            <a:r>
              <a:rPr lang="en-US" altLang="zh-CN" sz="2000" dirty="0" smtClean="0"/>
              <a:t>ch4</a:t>
            </a:r>
            <a:r>
              <a:rPr lang="zh-CN" altLang="en-US" sz="2000" dirty="0" smtClean="0"/>
              <a:t>）。</a:t>
            </a:r>
          </a:p>
          <a:p>
            <a:r>
              <a:rPr lang="en-US" altLang="zh-CN" sz="2000" dirty="0" smtClean="0"/>
              <a:t>4) </a:t>
            </a:r>
            <a:r>
              <a:rPr lang="en-US" altLang="zh-CN" sz="2000" dirty="0" err="1" smtClean="0"/>
              <a:t>int</a:t>
            </a:r>
            <a:r>
              <a:rPr lang="en-US" altLang="zh-CN" sz="2000" dirty="0" smtClean="0"/>
              <a:t> </a:t>
            </a:r>
            <a:r>
              <a:rPr lang="en-US" altLang="zh-CN" sz="2000" dirty="0" err="1" smtClean="0"/>
              <a:t>getContentLength</a:t>
            </a:r>
            <a:r>
              <a:rPr lang="en-US" altLang="zh-CN" sz="2000" dirty="0" smtClean="0"/>
              <a:t>()  </a:t>
            </a:r>
            <a:r>
              <a:rPr lang="zh-CN" altLang="en-US" sz="2000" dirty="0" smtClean="0"/>
              <a:t>获取用户提交的整个信息的长度。</a:t>
            </a:r>
          </a:p>
          <a:p>
            <a:r>
              <a:rPr lang="en-US" altLang="zh-CN" sz="2000" dirty="0" smtClean="0"/>
              <a:t>5) String </a:t>
            </a:r>
            <a:r>
              <a:rPr lang="en-US" altLang="zh-CN" sz="2000" dirty="0" err="1" smtClean="0"/>
              <a:t>getMethod</a:t>
            </a:r>
            <a:r>
              <a:rPr lang="en-US" altLang="zh-CN" sz="2000" dirty="0" smtClean="0"/>
              <a:t>()  </a:t>
            </a:r>
            <a:r>
              <a:rPr lang="zh-CN" altLang="en-US" sz="2000" dirty="0" smtClean="0"/>
              <a:t>获取用户提交信息的方式，比如：</a:t>
            </a:r>
            <a:r>
              <a:rPr lang="en-US" altLang="zh-CN" sz="2000" dirty="0" smtClean="0"/>
              <a:t>post</a:t>
            </a:r>
            <a:r>
              <a:rPr lang="zh-CN" altLang="en-US" sz="2000" dirty="0" smtClean="0"/>
              <a:t>或</a:t>
            </a:r>
            <a:r>
              <a:rPr lang="en-US" altLang="zh-CN" sz="2000" dirty="0" smtClean="0"/>
              <a:t>get.</a:t>
            </a:r>
          </a:p>
          <a:p>
            <a:r>
              <a:rPr lang="en-US" altLang="zh-CN" sz="2000" dirty="0" smtClean="0"/>
              <a:t>6) String </a:t>
            </a:r>
            <a:r>
              <a:rPr lang="en-US" altLang="zh-CN" sz="2000" dirty="0" err="1" smtClean="0"/>
              <a:t>getRemoteAddr</a:t>
            </a:r>
            <a:r>
              <a:rPr lang="en-US" altLang="zh-CN" sz="2000" dirty="0" smtClean="0"/>
              <a:t>()  </a:t>
            </a:r>
            <a:r>
              <a:rPr lang="zh-CN" altLang="en-US" sz="2000" dirty="0" smtClean="0"/>
              <a:t>获取用户的</a:t>
            </a:r>
            <a:r>
              <a:rPr lang="en-US" altLang="zh-CN" sz="2000" dirty="0" smtClean="0"/>
              <a:t>IP</a:t>
            </a:r>
            <a:r>
              <a:rPr lang="zh-CN" altLang="en-US" sz="2000" dirty="0" smtClean="0"/>
              <a:t>地址。</a:t>
            </a:r>
          </a:p>
          <a:p>
            <a:r>
              <a:rPr lang="en-US" altLang="zh-CN" sz="2000" dirty="0" smtClean="0"/>
              <a:t>7) String </a:t>
            </a:r>
            <a:r>
              <a:rPr lang="en-US" altLang="zh-CN" sz="2000" dirty="0" err="1" smtClean="0"/>
              <a:t>getRemoteHost</a:t>
            </a:r>
            <a:r>
              <a:rPr lang="en-US" altLang="zh-CN" sz="2000" dirty="0" smtClean="0"/>
              <a:t>()  </a:t>
            </a:r>
            <a:r>
              <a:rPr lang="zh-CN" altLang="en-US" sz="2000" dirty="0" smtClean="0"/>
              <a:t>获取用户机的名称（如果获取不到，就获取</a:t>
            </a:r>
            <a:r>
              <a:rPr lang="en-US" altLang="zh-CN" sz="2000" dirty="0" smtClean="0"/>
              <a:t>IP</a:t>
            </a:r>
            <a:r>
              <a:rPr lang="zh-CN" altLang="en-US" sz="2000" dirty="0" smtClean="0"/>
              <a:t>地址）。</a:t>
            </a:r>
          </a:p>
          <a:p>
            <a:r>
              <a:rPr lang="en-US" altLang="zh-CN" sz="2000" dirty="0" smtClean="0"/>
              <a:t>8) String </a:t>
            </a:r>
            <a:r>
              <a:rPr lang="en-US" altLang="zh-CN" sz="2000" dirty="0" err="1" smtClean="0"/>
              <a:t>getServerName</a:t>
            </a:r>
            <a:r>
              <a:rPr lang="en-US" altLang="zh-CN" sz="2000" dirty="0" smtClean="0"/>
              <a:t>()  </a:t>
            </a:r>
            <a:r>
              <a:rPr lang="zh-CN" altLang="en-US" sz="2000" dirty="0" smtClean="0"/>
              <a:t>获取服务器的名称。</a:t>
            </a:r>
          </a:p>
          <a:p>
            <a:r>
              <a:rPr lang="en-US" altLang="zh-CN" sz="2000" dirty="0" smtClean="0"/>
              <a:t>9) String </a:t>
            </a:r>
            <a:r>
              <a:rPr lang="en-US" altLang="zh-CN" sz="2000" dirty="0" err="1" smtClean="0"/>
              <a:t>getServerPort</a:t>
            </a:r>
            <a:r>
              <a:rPr lang="en-US" altLang="zh-CN" sz="2000" dirty="0" smtClean="0"/>
              <a:t>()  </a:t>
            </a:r>
            <a:r>
              <a:rPr lang="zh-CN" altLang="en-US" sz="2000" dirty="0" smtClean="0"/>
              <a:t>获取服务器的端口号。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528197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92696"/>
          </a:xfrm>
          <a:solidFill>
            <a:srgbClr val="FFC5D8"/>
          </a:solidFill>
        </p:spPr>
        <p:txBody>
          <a:bodyPr>
            <a:normAutofit/>
          </a:bodyPr>
          <a:lstStyle/>
          <a:p>
            <a:r>
              <a:rPr lang="en-US" altLang="zh-CN" sz="3200" dirty="0" smtClean="0"/>
              <a:t>4.1 request </a:t>
            </a:r>
            <a:r>
              <a:rPr lang="zh-CN" altLang="en-US" sz="3200" dirty="0" smtClean="0"/>
              <a:t>对象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469798" y="874247"/>
            <a:ext cx="2299027" cy="400110"/>
          </a:xfrm>
          <a:prstGeom prst="rect">
            <a:avLst/>
          </a:prstGeom>
          <a:solidFill>
            <a:srgbClr val="FFC5D8"/>
          </a:solidFill>
        </p:spPr>
        <p:txBody>
          <a:bodyPr wrap="none">
            <a:spAutoFit/>
          </a:bodyPr>
          <a:lstStyle/>
          <a:p>
            <a:r>
              <a:rPr lang="en-US" altLang="zh-CN" sz="2000" dirty="0" smtClean="0"/>
              <a:t>4.1.3 </a:t>
            </a:r>
            <a:r>
              <a:rPr lang="zh-CN" altLang="en-US" sz="2000" dirty="0" smtClean="0"/>
              <a:t>常用方法举例</a:t>
            </a:r>
            <a:endParaRPr lang="zh-CN" altLang="en-US" sz="2000" dirty="0"/>
          </a:p>
        </p:txBody>
      </p:sp>
      <p:sp>
        <p:nvSpPr>
          <p:cNvPr id="6" name="矩形 5"/>
          <p:cNvSpPr/>
          <p:nvPr/>
        </p:nvSpPr>
        <p:spPr>
          <a:xfrm>
            <a:off x="469798" y="1274357"/>
            <a:ext cx="835067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/>
              <a:t>request</a:t>
            </a:r>
            <a:r>
              <a:rPr lang="zh-CN" altLang="en-US" sz="2000" dirty="0" smtClean="0"/>
              <a:t>对象调用相关方法可以获取请求的许多细节信息。</a:t>
            </a:r>
            <a:endParaRPr lang="zh-CN" altLang="en-US" sz="2000" dirty="0"/>
          </a:p>
        </p:txBody>
      </p:sp>
      <p:sp>
        <p:nvSpPr>
          <p:cNvPr id="5" name="矩形 4"/>
          <p:cNvSpPr/>
          <p:nvPr/>
        </p:nvSpPr>
        <p:spPr>
          <a:xfrm>
            <a:off x="479805" y="1674467"/>
            <a:ext cx="40775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例子</a:t>
            </a:r>
            <a:r>
              <a:rPr lang="en-US" altLang="zh-CN" dirty="0" smtClean="0"/>
              <a:t>4_4</a:t>
            </a:r>
            <a:r>
              <a:rPr lang="zh-CN" altLang="en-US" dirty="0" smtClean="0"/>
              <a:t>使用了</a:t>
            </a:r>
            <a:r>
              <a:rPr lang="en-US" altLang="zh-CN" dirty="0" smtClean="0"/>
              <a:t>request</a:t>
            </a:r>
            <a:r>
              <a:rPr lang="zh-CN" altLang="en-US" dirty="0" smtClean="0"/>
              <a:t>的一些常用方法</a:t>
            </a:r>
            <a:r>
              <a:rPr lang="en-US" altLang="zh-CN" dirty="0" smtClean="0"/>
              <a:t>.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82825" y="2087120"/>
            <a:ext cx="214495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b="1" dirty="0"/>
              <a:t>例子</a:t>
            </a:r>
            <a:r>
              <a:rPr lang="en-US" altLang="zh-CN" b="1" dirty="0" smtClean="0"/>
              <a:t>4_4</a:t>
            </a:r>
            <a:endParaRPr lang="zh-CN" altLang="zh-CN" b="1" dirty="0"/>
          </a:p>
          <a:p>
            <a:r>
              <a:rPr lang="en-US" altLang="zh-CN" b="1" dirty="0">
                <a:hlinkClick r:id="rId2" action="ppaction://hlinkfile"/>
              </a:rPr>
              <a:t>example4_4.jsp</a:t>
            </a:r>
            <a:endParaRPr lang="zh-CN" alt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6734" y="2912368"/>
            <a:ext cx="5040560" cy="3135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0891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9066</TotalTime>
  <Words>5244</Words>
  <Application>Microsoft Office PowerPoint</Application>
  <PresentationFormat>全屏显示(4:3)</PresentationFormat>
  <Paragraphs>383</Paragraphs>
  <Slides>42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43" baseType="lpstr">
      <vt:lpstr>Office 主题​​</vt:lpstr>
      <vt:lpstr>第4章 JSP 内置对象</vt:lpstr>
      <vt:lpstr>4.1 request 对象</vt:lpstr>
      <vt:lpstr>4.1 request 对象</vt:lpstr>
      <vt:lpstr>4.1 request 对象</vt:lpstr>
      <vt:lpstr>4.1 request 对象</vt:lpstr>
      <vt:lpstr>4.1 request 对象</vt:lpstr>
      <vt:lpstr>4.1 request 对象</vt:lpstr>
      <vt:lpstr>4.1 request 对象</vt:lpstr>
      <vt:lpstr>4.1 request 对象</vt:lpstr>
      <vt:lpstr>4.1 request 对象</vt:lpstr>
      <vt:lpstr>4.1 request 对象</vt:lpstr>
      <vt:lpstr>4.1 request 对象</vt:lpstr>
      <vt:lpstr>4.1 request 对象</vt:lpstr>
      <vt:lpstr>4.1 request 对象</vt:lpstr>
      <vt:lpstr>4.1 request 对象</vt:lpstr>
      <vt:lpstr>4.1 request 对象</vt:lpstr>
      <vt:lpstr>4.1 request 对象</vt:lpstr>
      <vt:lpstr>4.1 request 对象</vt:lpstr>
      <vt:lpstr>4.1 request 对象</vt:lpstr>
      <vt:lpstr>4.1 request 对象</vt:lpstr>
      <vt:lpstr>4.1 request 对象</vt:lpstr>
      <vt:lpstr>4.1 request 对象</vt:lpstr>
      <vt:lpstr>4.1 request 对象</vt:lpstr>
      <vt:lpstr>4.1 request 对象</vt:lpstr>
      <vt:lpstr>4.1 request 对象</vt:lpstr>
      <vt:lpstr>4.1 request 对象</vt:lpstr>
      <vt:lpstr>4.2 response 对象</vt:lpstr>
      <vt:lpstr>4.2 response 对象</vt:lpstr>
      <vt:lpstr>4.2 response 对象</vt:lpstr>
      <vt:lpstr>4.2 response 对象</vt:lpstr>
      <vt:lpstr>4.3 session对象</vt:lpstr>
      <vt:lpstr>4.3 session对象</vt:lpstr>
      <vt:lpstr>4.3 session对象</vt:lpstr>
      <vt:lpstr>4.3 session对象</vt:lpstr>
      <vt:lpstr>4.3 session对象</vt:lpstr>
      <vt:lpstr>4.3 session对象</vt:lpstr>
      <vt:lpstr>4.3 session对象</vt:lpstr>
      <vt:lpstr>4.3 session对象</vt:lpstr>
      <vt:lpstr>4.4 application对象</vt:lpstr>
      <vt:lpstr>4.4 application对象</vt:lpstr>
      <vt:lpstr>4.4 application对象</vt:lpstr>
      <vt:lpstr>4.5 out对象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第4章 JSP 内置对象</dc:title>
  <dc:creator>admin</dc:creator>
  <cp:lastModifiedBy>admin</cp:lastModifiedBy>
  <cp:revision>29</cp:revision>
  <dcterms:created xsi:type="dcterms:W3CDTF">2019-12-19T23:38:55Z</dcterms:created>
  <dcterms:modified xsi:type="dcterms:W3CDTF">2019-12-26T06:45:06Z</dcterms:modified>
</cp:coreProperties>
</file>