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812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330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956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842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2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192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793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504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326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778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312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1BBEB-9347-4DC5-B751-F51EC329CF3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490CB-D129-435D-987A-CF02DC2E6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728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2/example2_6.js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8304;&#20195;&#30721;&#65288;JSP%20WEB&#31243;&#24207;&#35774;&#35745;&#23454;&#29992;&#25945;&#31243;&#31532;4&#29256;-&#24494;&#35838;&#29256;&#65289;/ch2/example2_7.js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2/example2_8.js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2/example2_9.js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2/example2_10_a.jsp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2/myfile/ok.tx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hyperlink" Target="&#28304;&#20195;&#30721;&#65288;JSP%20WEB&#31243;&#24207;&#35774;&#35745;&#23454;&#29992;&#25945;&#31243;&#31532;4&#29256;-&#24494;&#35838;&#29256;&#65289;/ch2/example2_10_b.jsp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2/example2_11.js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hyperlink" Target="&#28304;&#20195;&#30721;&#65288;JSP%20WEB&#31243;&#24207;&#35774;&#35745;&#23454;&#29992;&#25945;&#31243;&#31532;4&#29256;-&#24494;&#35838;&#29256;&#65289;/ch2/myfile/triangle.jsp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28304;&#20195;&#30721;&#65288;JSP%20WEB&#31243;&#24207;&#35774;&#35745;&#23454;&#29992;&#25945;&#31243;&#31532;4&#29256;-&#24494;&#35838;&#29256;&#65289;/ch2/example2_12_a.jsp" TargetMode="External"/><Relationship Id="rId2" Type="http://schemas.openxmlformats.org/officeDocument/2006/relationships/hyperlink" Target="&#28304;&#20195;&#30721;&#65288;JSP%20WEB&#31243;&#24207;&#35774;&#35745;&#23454;&#29992;&#25945;&#31243;&#31532;4&#29256;-&#24494;&#35838;&#29256;&#65289;/ch2/example2_12.js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&#28304;&#20195;&#30721;&#65288;JSP%20WEB&#31243;&#24207;&#35774;&#35745;&#23454;&#29992;&#25945;&#31243;&#31532;4&#29256;-&#24494;&#35838;&#29256;&#65289;/ch2/example2_12_b.js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2/example2_1.js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2/example2_2.js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&#28304;&#20195;&#30721;&#65288;JSP%20WEB&#31243;&#24207;&#35774;&#35745;&#23454;&#29992;&#25945;&#31243;&#31532;4&#29256;-&#24494;&#35838;&#29256;&#65289;/ch2/example2_3.js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2/example2_4.js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2/example2_5.js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"/>
            <a:ext cx="7772400" cy="1196752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lvl="0"/>
            <a:r>
              <a:rPr lang="zh-CN" altLang="en-US" b="1" dirty="0" smtClean="0"/>
              <a:t>第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章 </a:t>
            </a:r>
            <a:r>
              <a:rPr lang="x-none" altLang="zh-CN" b="1" dirty="0" smtClean="0"/>
              <a:t>JSP语法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2861" y="1196752"/>
            <a:ext cx="81369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主要内容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JSP</a:t>
            </a:r>
            <a:r>
              <a:rPr lang="zh-CN" altLang="zh-CN" sz="2400" dirty="0"/>
              <a:t>页面的基本结构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zh-CN" altLang="zh-CN" sz="2400" dirty="0"/>
              <a:t>声明变量和定义方法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Java</a:t>
            </a:r>
            <a:r>
              <a:rPr lang="zh-CN" altLang="zh-CN" sz="2400" dirty="0"/>
              <a:t>程序片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Java</a:t>
            </a:r>
            <a:r>
              <a:rPr lang="zh-CN" altLang="zh-CN" sz="2400" dirty="0"/>
              <a:t>表达式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JSP</a:t>
            </a:r>
            <a:r>
              <a:rPr lang="zh-CN" altLang="zh-CN" sz="2400" dirty="0"/>
              <a:t>指令标记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JSP</a:t>
            </a:r>
            <a:r>
              <a:rPr lang="zh-CN" altLang="zh-CN" sz="2400" dirty="0"/>
              <a:t>动作标记</a:t>
            </a:r>
            <a:endParaRPr lang="zh-CN" altLang="zh-CN" sz="2400" b="1" dirty="0"/>
          </a:p>
          <a:p>
            <a:r>
              <a:rPr lang="zh-CN" altLang="zh-CN" sz="2400" dirty="0">
                <a:solidFill>
                  <a:srgbClr val="FF0000"/>
                </a:solidFill>
              </a:rPr>
              <a:t>难点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Java</a:t>
            </a:r>
            <a:r>
              <a:rPr lang="zh-CN" altLang="zh-CN" sz="2400" dirty="0"/>
              <a:t>程序片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zh-CN" sz="2400" dirty="0"/>
              <a:t>JSP</a:t>
            </a:r>
            <a:r>
              <a:rPr lang="zh-CN" altLang="zh-CN" sz="2400" dirty="0"/>
              <a:t>动作标记</a:t>
            </a:r>
            <a:endParaRPr lang="zh-CN" altLang="zh-CN" sz="2400" b="1" dirty="0"/>
          </a:p>
          <a:p>
            <a:r>
              <a:rPr lang="zh-CN" altLang="zh-CN" sz="2400" dirty="0">
                <a:solidFill>
                  <a:srgbClr val="FF0000"/>
                </a:solidFill>
              </a:rPr>
              <a:t>关键实践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zh-CN" altLang="zh-CN" sz="2400" dirty="0"/>
              <a:t>消费总和</a:t>
            </a:r>
            <a:endParaRPr lang="zh-CN" altLang="zh-CN" sz="2400" b="1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zh-CN" altLang="zh-CN" sz="2400" dirty="0"/>
              <a:t>听英语</a:t>
            </a: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3422960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2.4	Java</a:t>
            </a:r>
            <a:r>
              <a:rPr lang="zh-CN" altLang="en-US" sz="3200" dirty="0" smtClean="0"/>
              <a:t>表达式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395536" y="836712"/>
            <a:ext cx="244827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&lt;=% …  …%&gt;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395536" y="1236822"/>
            <a:ext cx="8748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可以在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&lt;%=</a:t>
            </a:r>
            <a:r>
              <a:rPr lang="zh-CN" altLang="en-US" sz="2000" dirty="0" smtClean="0"/>
              <a:t>和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%&gt;</a:t>
            </a:r>
            <a:r>
              <a:rPr lang="zh-CN" altLang="en-US" sz="2000" dirty="0" smtClean="0"/>
              <a:t>之间插入一个可求值的表达式（</a:t>
            </a:r>
            <a:r>
              <a:rPr lang="zh-CN" altLang="en-US" sz="2000" b="1" dirty="0" smtClean="0"/>
              <a:t>注意</a:t>
            </a:r>
            <a:r>
              <a:rPr lang="zh-CN" altLang="en-US" sz="2000" dirty="0" smtClean="0"/>
              <a:t>：不可插入语句，</a:t>
            </a:r>
            <a:endParaRPr lang="en-US" altLang="zh-CN" sz="2000" dirty="0" smtClean="0"/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&lt;%=</a:t>
            </a:r>
            <a:r>
              <a:rPr lang="zh-CN" altLang="en-US" sz="2000" dirty="0" smtClean="0"/>
              <a:t>是一个完整的符号，“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&lt;%</a:t>
            </a:r>
            <a:r>
              <a:rPr lang="en-US" altLang="zh-CN" sz="2000" dirty="0" smtClean="0"/>
              <a:t>”</a:t>
            </a:r>
            <a:r>
              <a:rPr lang="zh-CN" altLang="en-US" sz="2000" dirty="0" smtClean="0"/>
              <a:t>和“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=</a:t>
            </a:r>
            <a:r>
              <a:rPr lang="en-US" altLang="zh-CN" sz="2000" dirty="0" smtClean="0"/>
              <a:t>”</a:t>
            </a:r>
            <a:r>
              <a:rPr lang="zh-CN" altLang="en-US" sz="2000" dirty="0" smtClean="0"/>
              <a:t>之间不要有空格）。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395536" y="1957773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★表达式的值由服务器负责计算，并将计算结果用字符串形式发送到用户端显示。</a:t>
            </a:r>
          </a:p>
          <a:p>
            <a:r>
              <a:rPr lang="zh-CN" altLang="en-US" sz="2000" dirty="0" smtClean="0"/>
              <a:t>★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表达式可以写在</a:t>
            </a:r>
            <a:r>
              <a:rPr lang="en-US" altLang="zh-CN" sz="2000" dirty="0" smtClean="0"/>
              <a:t>&lt;HTML&gt;</a:t>
            </a:r>
            <a:r>
              <a:rPr lang="zh-CN" altLang="en-US" sz="2000" dirty="0" smtClean="0"/>
              <a:t>之前，也可以写在</a:t>
            </a:r>
            <a:r>
              <a:rPr lang="en-US" altLang="zh-CN" sz="2000" dirty="0" smtClean="0"/>
              <a:t>&lt;HTML&gt;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&lt;/HTML&gt;</a:t>
            </a:r>
            <a:r>
              <a:rPr lang="zh-CN" altLang="en-US" sz="2000" dirty="0" smtClean="0"/>
              <a:t>之间或</a:t>
            </a:r>
            <a:r>
              <a:rPr lang="en-US" altLang="zh-CN" sz="2000" dirty="0" smtClean="0"/>
              <a:t>&lt;/HTML&gt;</a:t>
            </a:r>
            <a:r>
              <a:rPr lang="zh-CN" altLang="en-US" sz="2000" dirty="0" smtClean="0"/>
              <a:t>之后。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417374" y="3286405"/>
            <a:ext cx="84751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●在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页面中，表达式的值被表示成一个字符串的形式，即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服务器将表达式的结果转换成字符串，然后发送给用户的浏览器。因此，在编写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页面时，要把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表达式按普通的文本来使用。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417374" y="4324231"/>
            <a:ext cx="1944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dirty="0"/>
              <a:t>2_6</a:t>
            </a:r>
            <a:r>
              <a:rPr lang="zh-CN" altLang="zh-CN" sz="2000" dirty="0"/>
              <a:t>计算几个表达式的值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417374" y="5157192"/>
            <a:ext cx="26424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例子</a:t>
            </a:r>
            <a:r>
              <a:rPr lang="en-US" altLang="zh-CN" sz="2000" b="1" dirty="0"/>
              <a:t>2_6</a:t>
            </a:r>
            <a:endParaRPr lang="zh-CN" altLang="zh-CN" sz="2000" b="1" dirty="0"/>
          </a:p>
          <a:p>
            <a:r>
              <a:rPr lang="en-US" altLang="zh-CN" sz="2000" b="1" dirty="0">
                <a:hlinkClick r:id="rId2" action="ppaction://hlinkfile"/>
              </a:rPr>
              <a:t>example2_6.jsp</a:t>
            </a:r>
            <a:endParaRPr lang="zh-CN" altLang="en-US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078" y="4388182"/>
            <a:ext cx="4824536" cy="2245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右箭头 11"/>
          <p:cNvSpPr/>
          <p:nvPr/>
        </p:nvSpPr>
        <p:spPr>
          <a:xfrm>
            <a:off x="2361590" y="5511135"/>
            <a:ext cx="338202" cy="35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515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2.5	JSP</a:t>
            </a:r>
            <a:r>
              <a:rPr lang="zh-CN" altLang="en-US" sz="3200" dirty="0" smtClean="0"/>
              <a:t>中的注释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449288" y="1559504"/>
            <a:ext cx="1588897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&lt;!--  …  …   --&gt;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467544" y="2117522"/>
            <a:ext cx="87484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/>
              <a:t>HTML</a:t>
            </a:r>
            <a:r>
              <a:rPr lang="zh-CN" altLang="en-US" sz="2000" b="1" dirty="0" smtClean="0"/>
              <a:t>注释</a:t>
            </a:r>
            <a:r>
              <a:rPr lang="zh-CN" altLang="en-US" sz="2000" dirty="0" smtClean="0"/>
              <a:t>：在标记符号“</a:t>
            </a:r>
            <a:r>
              <a:rPr lang="en-US" altLang="zh-CN" sz="2000" dirty="0" smtClean="0"/>
              <a:t>&lt;!--”</a:t>
            </a:r>
            <a:r>
              <a:rPr lang="zh-CN" altLang="en-US" sz="2000" dirty="0" smtClean="0"/>
              <a:t>和“</a:t>
            </a:r>
            <a:r>
              <a:rPr lang="en-US" altLang="zh-CN" sz="2000" dirty="0" smtClean="0"/>
              <a:t>--&gt;”</a:t>
            </a:r>
            <a:r>
              <a:rPr lang="zh-CN" altLang="en-US" sz="2000" dirty="0" smtClean="0"/>
              <a:t>之间加入注释内容：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&lt;!--   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注释内容    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--&gt;</a:t>
            </a:r>
          </a:p>
          <a:p>
            <a:r>
              <a:rPr lang="en-US" altLang="zh-CN" sz="2000" dirty="0" smtClean="0"/>
              <a:t>JSP</a:t>
            </a:r>
            <a:r>
              <a:rPr lang="zh-CN" altLang="en-US" sz="2000" dirty="0" smtClean="0"/>
              <a:t>引擎把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注释交给用户，因此用户通过浏览器查看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页面的源文件时，能够看到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注释。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8496944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注释可以增强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页面的可读性，使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页面易于维护。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页面中的注释可分为两种。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67544" y="3613666"/>
            <a:ext cx="1588897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&lt;%-- … …--%&gt;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72614" y="4068137"/>
            <a:ext cx="8275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</a:t>
            </a:r>
            <a:r>
              <a:rPr lang="en-US" altLang="zh-CN" sz="2000" b="1" dirty="0" smtClean="0"/>
              <a:t>JSP </a:t>
            </a:r>
            <a:r>
              <a:rPr lang="zh-CN" altLang="en-US" sz="2000" b="1" dirty="0" smtClean="0"/>
              <a:t>注释</a:t>
            </a:r>
            <a:r>
              <a:rPr lang="zh-CN" altLang="en-US" sz="2000" dirty="0" smtClean="0"/>
              <a:t>：在标记符号“</a:t>
            </a:r>
            <a:r>
              <a:rPr lang="en-US" altLang="zh-CN" sz="2000" dirty="0" smtClean="0"/>
              <a:t>&lt;%--”</a:t>
            </a:r>
            <a:r>
              <a:rPr lang="zh-CN" altLang="en-US" sz="2000" dirty="0" smtClean="0"/>
              <a:t>和“</a:t>
            </a:r>
            <a:r>
              <a:rPr lang="en-US" altLang="zh-CN" sz="2000" dirty="0" smtClean="0"/>
              <a:t>--%&gt;”</a:t>
            </a:r>
            <a:r>
              <a:rPr lang="zh-CN" altLang="en-US" sz="2000" dirty="0" smtClean="0"/>
              <a:t>之间加入注释内容：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&lt;%-- 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注释内容 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--%&gt;  </a:t>
            </a:r>
          </a:p>
          <a:p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服务器忽略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注释，即在编译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页面时忽略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注释。</a:t>
            </a:r>
            <a:endParaRPr lang="zh-CN" altLang="en-US" sz="2000" dirty="0"/>
          </a:p>
        </p:txBody>
      </p:sp>
      <p:sp>
        <p:nvSpPr>
          <p:cNvPr id="13" name="矩形 12"/>
          <p:cNvSpPr/>
          <p:nvPr/>
        </p:nvSpPr>
        <p:spPr>
          <a:xfrm>
            <a:off x="519672" y="5180712"/>
            <a:ext cx="35702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dirty="0"/>
              <a:t>2_7</a:t>
            </a:r>
            <a:r>
              <a:rPr lang="zh-CN" altLang="zh-CN" sz="2000" dirty="0"/>
              <a:t>使用了</a:t>
            </a:r>
            <a:r>
              <a:rPr lang="en-US" altLang="zh-CN" sz="2000" dirty="0"/>
              <a:t>HTML</a:t>
            </a:r>
            <a:r>
              <a:rPr lang="zh-CN" altLang="zh-CN" sz="2000" dirty="0"/>
              <a:t>和</a:t>
            </a:r>
            <a:r>
              <a:rPr lang="en-US" altLang="zh-CN" sz="2000" dirty="0"/>
              <a:t>JSP</a:t>
            </a:r>
            <a:r>
              <a:rPr lang="zh-CN" altLang="zh-CN" sz="2000" dirty="0"/>
              <a:t>注释</a:t>
            </a:r>
            <a:endParaRPr lang="zh-CN" altLang="en-US" sz="2000" dirty="0"/>
          </a:p>
        </p:txBody>
      </p:sp>
      <p:sp>
        <p:nvSpPr>
          <p:cNvPr id="14" name="矩形 13"/>
          <p:cNvSpPr/>
          <p:nvPr/>
        </p:nvSpPr>
        <p:spPr>
          <a:xfrm>
            <a:off x="519672" y="559755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b="1" dirty="0"/>
              <a:t>例子</a:t>
            </a:r>
            <a:r>
              <a:rPr lang="en-US" altLang="zh-CN" sz="2000" b="1" dirty="0"/>
              <a:t>2_7</a:t>
            </a:r>
            <a:endParaRPr lang="zh-CN" altLang="zh-CN" sz="2000" b="1" dirty="0"/>
          </a:p>
          <a:p>
            <a:r>
              <a:rPr lang="en-US" altLang="zh-CN" sz="2000" b="1" dirty="0">
                <a:hlinkClick r:id="rId2" action="ppaction://hlinkfile"/>
              </a:rPr>
              <a:t>example2_7.jsp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89270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2.6	JSP</a:t>
            </a:r>
            <a:r>
              <a:rPr lang="zh-CN" altLang="en-US" sz="3200" dirty="0" smtClean="0"/>
              <a:t>指令标记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3330624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/>
            <a:r>
              <a:rPr lang="en-US" altLang="zh-CN" sz="2000" b="1" dirty="0" smtClean="0"/>
              <a:t>2.6.1 </a:t>
            </a:r>
            <a:r>
              <a:rPr lang="x-none" altLang="zh-CN" sz="2000" b="1" dirty="0" smtClean="0"/>
              <a:t>page </a:t>
            </a:r>
            <a:r>
              <a:rPr lang="x-none" altLang="zh-CN" sz="2000" b="1" dirty="0"/>
              <a:t>指令标记</a:t>
            </a:r>
            <a:endParaRPr lang="zh-CN" altLang="zh-CN" sz="2000" b="1" dirty="0"/>
          </a:p>
        </p:txBody>
      </p:sp>
      <p:sp>
        <p:nvSpPr>
          <p:cNvPr id="8" name="矩形 7"/>
          <p:cNvSpPr/>
          <p:nvPr/>
        </p:nvSpPr>
        <p:spPr>
          <a:xfrm>
            <a:off x="463374" y="1246220"/>
            <a:ext cx="85731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page </a:t>
            </a:r>
            <a:r>
              <a:rPr lang="zh-CN" altLang="en-US" sz="2000" dirty="0" smtClean="0"/>
              <a:t>指令用来定义整个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页面的一些属性和这些属性的值。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page  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1="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的值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  %&gt;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page  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2="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的值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  %&gt;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… …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page  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n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的值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  %&gt;</a:t>
            </a:r>
          </a:p>
          <a:p>
            <a:r>
              <a:rPr lang="zh-CN" altLang="en-US" sz="2000" dirty="0" smtClean="0"/>
              <a:t>也可以用一个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指令指定多个属性的值，如：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page  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1="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的值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 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2= 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的值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  ……%&gt;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3374" y="3645023"/>
            <a:ext cx="82850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指令的作用对整个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页面有效，与其书写的位置无关。习惯上把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指令写在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页面的最前面。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611560" y="4509120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page </a:t>
            </a:r>
            <a:r>
              <a:rPr lang="zh-CN" altLang="en-US" sz="2000" dirty="0" smtClean="0"/>
              <a:t>指令标记可以指定属性：</a:t>
            </a:r>
          </a:p>
          <a:p>
            <a:r>
              <a:rPr lang="en-US" altLang="zh-CN" sz="2000" b="1" dirty="0" err="1" smtClean="0">
                <a:solidFill>
                  <a:srgbClr val="FF0000"/>
                </a:solidFill>
              </a:rPr>
              <a:t>contentType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import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language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session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buffer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auotFlush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isThreadSafe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pageEncoding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、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inform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566124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的</a:t>
            </a:r>
            <a:r>
              <a:rPr lang="zh-CN" altLang="zh-CN" dirty="0" smtClean="0"/>
              <a:t>值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3728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2.6	JSP</a:t>
            </a:r>
            <a:r>
              <a:rPr lang="zh-CN" altLang="en-US" sz="3200" dirty="0" smtClean="0"/>
              <a:t>指令标记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3330624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/>
            <a:r>
              <a:rPr lang="en-US" altLang="zh-CN" sz="2000" b="1" dirty="0" smtClean="0"/>
              <a:t>2.6.1 </a:t>
            </a:r>
            <a:r>
              <a:rPr lang="x-none" altLang="zh-CN" sz="2000" b="1" dirty="0" smtClean="0"/>
              <a:t>page </a:t>
            </a:r>
            <a:r>
              <a:rPr lang="x-none" altLang="zh-CN" sz="2000" b="1" dirty="0"/>
              <a:t>指令标记</a:t>
            </a:r>
            <a:endParaRPr lang="zh-CN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449288" y="1246220"/>
            <a:ext cx="263681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属性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22783" y="2690337"/>
            <a:ext cx="75566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例如</a:t>
            </a:r>
          </a:p>
          <a:p>
            <a:r>
              <a:rPr lang="zh-CN" altLang="en-US" sz="2000" dirty="0" smtClean="0"/>
              <a:t>  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&lt;%@ page 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contentType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="text/html " %&gt;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662" y="1674674"/>
            <a:ext cx="83778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页面设置响应的</a:t>
            </a:r>
            <a:r>
              <a:rPr lang="en-US" altLang="zh-CN" sz="2000" dirty="0" smtClean="0"/>
              <a:t>MIME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Multipurpose Internet Mail </a:t>
            </a:r>
            <a:r>
              <a:rPr lang="en-US" altLang="zh-CN" sz="2000" dirty="0" err="1" smtClean="0"/>
              <a:t>Extention</a:t>
            </a:r>
            <a:r>
              <a:rPr lang="zh-CN" altLang="en-US" sz="2000" dirty="0" smtClean="0"/>
              <a:t>）类型，即设置</a:t>
            </a:r>
            <a:r>
              <a:rPr lang="en-US" altLang="zh-CN" sz="2000" dirty="0" err="1" smtClean="0"/>
              <a:t>contentType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属性的值。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属性值确定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页面响应的</a:t>
            </a:r>
            <a:r>
              <a:rPr lang="en-US" altLang="zh-CN" sz="2000" dirty="0" smtClean="0"/>
              <a:t>MIME</a:t>
            </a:r>
            <a:r>
              <a:rPr lang="zh-CN" altLang="en-US" sz="2000" dirty="0" smtClean="0"/>
              <a:t>类型。属性值的一般形式是： </a:t>
            </a:r>
            <a:r>
              <a:rPr lang="en-US" altLang="zh-CN" sz="2000" dirty="0" smtClean="0"/>
              <a:t>"MIME</a:t>
            </a:r>
            <a:r>
              <a:rPr lang="zh-CN" altLang="en-US" sz="2000" dirty="0" smtClean="0"/>
              <a:t>类型</a:t>
            </a:r>
            <a:r>
              <a:rPr lang="en-US" altLang="zh-CN" sz="2000" dirty="0" smtClean="0"/>
              <a:t>"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564410" y="3502637"/>
            <a:ext cx="8134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浏览器启用</a:t>
            </a:r>
            <a:r>
              <a:rPr lang="en-US" altLang="zh-CN" dirty="0" smtClean="0"/>
              <a:t>HTML</a:t>
            </a:r>
            <a:r>
              <a:rPr lang="zh-CN" altLang="en-US" dirty="0" smtClean="0"/>
              <a:t>解析器来解析执行所接收到的信息。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27111" y="4077072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fr-FR" sz="2000" dirty="0" smtClean="0"/>
              <a:t>如果希望用户的浏览器启用本地的</a:t>
            </a:r>
            <a:r>
              <a:rPr lang="fr-FR" altLang="zh-CN" sz="2000" dirty="0" smtClean="0"/>
              <a:t>MS-Word</a:t>
            </a:r>
            <a:r>
              <a:rPr lang="zh-CN" altLang="fr-FR" sz="2000" dirty="0" smtClean="0"/>
              <a:t>应用程序来解析执行收到的信息，就可以如下设置</a:t>
            </a:r>
            <a:r>
              <a:rPr lang="fr-FR" altLang="zh-CN" sz="2000" dirty="0" smtClean="0"/>
              <a:t>contentType</a:t>
            </a:r>
            <a:r>
              <a:rPr lang="zh-CN" altLang="fr-FR" sz="2000" dirty="0" smtClean="0"/>
              <a:t>属性的值：</a:t>
            </a:r>
          </a:p>
          <a:p>
            <a:r>
              <a:rPr lang="fr-FR" altLang="zh-CN" sz="2000" b="1" dirty="0" smtClean="0">
                <a:solidFill>
                  <a:srgbClr val="FF0000"/>
                </a:solidFill>
              </a:rPr>
              <a:t>&lt;%@ page contentType="application/msword" %&gt;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72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2.6	JSP</a:t>
            </a:r>
            <a:r>
              <a:rPr lang="zh-CN" altLang="en-US" sz="3200" dirty="0" smtClean="0"/>
              <a:t>指令标记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3330624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/>
            <a:r>
              <a:rPr lang="en-US" altLang="zh-CN" sz="2000" b="1" dirty="0" smtClean="0"/>
              <a:t>2.6.1 </a:t>
            </a:r>
            <a:r>
              <a:rPr lang="x-none" altLang="zh-CN" sz="2000" b="1" dirty="0" smtClean="0"/>
              <a:t>page </a:t>
            </a:r>
            <a:r>
              <a:rPr lang="x-none" altLang="zh-CN" sz="2000" b="1" dirty="0"/>
              <a:t>指令标记</a:t>
            </a:r>
            <a:endParaRPr lang="zh-CN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449288" y="1246220"/>
            <a:ext cx="263681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属性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49288" y="1695573"/>
            <a:ext cx="86947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 可以使用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指令为</a:t>
            </a:r>
            <a:r>
              <a:rPr lang="en-US" altLang="zh-CN" sz="2000" dirty="0" err="1" smtClean="0"/>
              <a:t>contentType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属性指定的值有：</a:t>
            </a:r>
            <a:r>
              <a:rPr lang="en-US" altLang="zh-CN" sz="2000" dirty="0" smtClean="0"/>
              <a:t>text/html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text/plain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image/gif</a:t>
            </a:r>
            <a:r>
              <a:rPr lang="zh-CN" altLang="en-US" sz="2000" dirty="0" smtClean="0"/>
              <a:t>、 </a:t>
            </a:r>
            <a:r>
              <a:rPr lang="en-US" altLang="zh-CN" sz="2000" dirty="0" smtClean="0"/>
              <a:t>image/x-</a:t>
            </a:r>
            <a:r>
              <a:rPr lang="en-US" altLang="zh-CN" sz="2000" dirty="0" err="1" smtClean="0"/>
              <a:t>xbitmap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image/jpeg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image/</a:t>
            </a:r>
            <a:r>
              <a:rPr lang="en-US" altLang="zh-CN" sz="2000" dirty="0" err="1" smtClean="0"/>
              <a:t>pjpeg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application/x-shockwave-flash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application/vnd.ms-</a:t>
            </a:r>
            <a:r>
              <a:rPr lang="en-US" altLang="zh-CN" sz="2000" dirty="0" err="1" smtClean="0"/>
              <a:t>powerpoint</a:t>
            </a:r>
            <a:r>
              <a:rPr lang="zh-CN" altLang="en-US" sz="2000" dirty="0" smtClean="0"/>
              <a:t>、 </a:t>
            </a:r>
            <a:r>
              <a:rPr lang="en-US" altLang="zh-CN" sz="2000" dirty="0" smtClean="0"/>
              <a:t>application/vnd.ms-excel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application/</a:t>
            </a:r>
            <a:r>
              <a:rPr lang="en-US" altLang="zh-CN" sz="2000" dirty="0" err="1" smtClean="0"/>
              <a:t>msword</a:t>
            </a:r>
            <a:r>
              <a:rPr lang="zh-CN" altLang="en-US" sz="2000" dirty="0" smtClean="0"/>
              <a:t>等</a:t>
            </a:r>
          </a:p>
          <a:p>
            <a:r>
              <a:rPr lang="zh-CN" altLang="en-US" sz="2000" dirty="0" smtClean="0"/>
              <a:t>■ 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指令只能为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指定一个值，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不允许两次使用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page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指令给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contentType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属性指定不同的属性值。</a:t>
            </a:r>
          </a:p>
          <a:p>
            <a:r>
              <a:rPr lang="zh-CN" altLang="en-US" sz="2000" dirty="0" smtClean="0"/>
              <a:t>■ 用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指令为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指定一个值的同时，也可以为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的附加属性</a:t>
            </a:r>
            <a:r>
              <a:rPr lang="en-US" altLang="zh-CN" sz="2000" dirty="0" smtClean="0"/>
              <a:t>charset</a:t>
            </a:r>
            <a:r>
              <a:rPr lang="zh-CN" altLang="en-US" sz="2000" dirty="0" smtClean="0"/>
              <a:t>指定一个值（默认值是</a:t>
            </a:r>
            <a:r>
              <a:rPr lang="en-US" altLang="zh-CN" sz="2000" dirty="0" smtClean="0"/>
              <a:t>iso-8859-1</a:t>
            </a:r>
            <a:r>
              <a:rPr lang="zh-CN" altLang="en-US" sz="2000" dirty="0" smtClean="0"/>
              <a:t>），例如：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page 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contentType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="text/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html;charset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=gb2312" %&gt;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182" y="4557895"/>
            <a:ext cx="86768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的附加属性</a:t>
            </a:r>
            <a:r>
              <a:rPr lang="en-US" altLang="zh-CN" sz="2000" dirty="0" smtClean="0"/>
              <a:t>charset</a:t>
            </a:r>
            <a:r>
              <a:rPr lang="zh-CN" altLang="en-US" sz="2000" dirty="0" smtClean="0"/>
              <a:t>的值是通知用户浏览器用怎样的编码解析收到的字符， 当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页面用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指令指定设置</a:t>
            </a:r>
            <a:r>
              <a:rPr lang="en-US" altLang="zh-CN" sz="2000" dirty="0" smtClean="0"/>
              <a:t>charset</a:t>
            </a:r>
            <a:r>
              <a:rPr lang="zh-CN" altLang="en-US" sz="2000" dirty="0" smtClean="0"/>
              <a:t>的值是</a:t>
            </a:r>
            <a:r>
              <a:rPr lang="en-US" altLang="zh-CN" sz="2000" dirty="0" smtClean="0"/>
              <a:t>gb2312</a:t>
            </a:r>
            <a:r>
              <a:rPr lang="zh-CN" altLang="en-US" sz="2000" dirty="0" smtClean="0"/>
              <a:t>时，浏览器会将编码切换成</a:t>
            </a:r>
            <a:r>
              <a:rPr lang="en-US" altLang="zh-CN" sz="2000" dirty="0" smtClean="0"/>
              <a:t>gb2312</a:t>
            </a:r>
            <a:r>
              <a:rPr lang="zh-CN" altLang="en-US" sz="2000" dirty="0" smtClean="0"/>
              <a:t>。但是，如果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页面用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指定了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的页面本身的编码，例如：</a:t>
            </a:r>
            <a:r>
              <a:rPr lang="en-US" altLang="zh-CN" sz="2000" dirty="0" smtClean="0"/>
              <a:t>&lt;%@ page </a:t>
            </a:r>
            <a:r>
              <a:rPr lang="en-US" altLang="zh-CN" sz="2000" dirty="0" err="1" smtClean="0"/>
              <a:t>pageEncoding</a:t>
            </a:r>
            <a:r>
              <a:rPr lang="en-US" altLang="zh-CN" sz="2000" dirty="0" smtClean="0"/>
              <a:t> = "utf-8" %&gt;</a:t>
            </a:r>
            <a:r>
              <a:rPr lang="zh-CN" altLang="en-US" sz="2000" dirty="0" smtClean="0"/>
              <a:t>，那么</a:t>
            </a:r>
            <a:r>
              <a:rPr lang="en-US" altLang="zh-CN" sz="2000" dirty="0" smtClean="0"/>
              <a:t>charset</a:t>
            </a:r>
            <a:r>
              <a:rPr lang="zh-CN" altLang="en-US" sz="2000" dirty="0" smtClean="0"/>
              <a:t>的值和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的页面编码保持一致，即也是</a:t>
            </a:r>
            <a:r>
              <a:rPr lang="en-US" altLang="zh-CN" sz="2000" dirty="0" smtClean="0"/>
              <a:t>utf-8</a:t>
            </a:r>
            <a:r>
              <a:rPr lang="zh-CN" altLang="en-US" sz="2000" dirty="0" smtClean="0"/>
              <a:t>（</a:t>
            </a:r>
            <a:r>
              <a:rPr lang="zh-CN" altLang="en-US" sz="2000" b="1" dirty="0" smtClean="0"/>
              <a:t>目前的浏览器都支持</a:t>
            </a:r>
            <a:r>
              <a:rPr lang="en-US" altLang="zh-CN" sz="2000" b="1" dirty="0" smtClean="0"/>
              <a:t>utf-8</a:t>
            </a:r>
            <a:r>
              <a:rPr lang="zh-CN" altLang="en-US" sz="2000" b="1" dirty="0" smtClean="0"/>
              <a:t>编码，所以一般不需要再指定</a:t>
            </a:r>
            <a:r>
              <a:rPr lang="en-US" altLang="zh-CN" sz="2000" b="1" dirty="0" smtClean="0"/>
              <a:t>charset</a:t>
            </a:r>
            <a:r>
              <a:rPr lang="zh-CN" altLang="en-US" sz="2000" b="1" dirty="0" smtClean="0"/>
              <a:t>的值，使其和</a:t>
            </a:r>
            <a:r>
              <a:rPr lang="en-US" altLang="zh-CN" sz="2000" b="1" dirty="0" smtClean="0"/>
              <a:t>JSP</a:t>
            </a:r>
            <a:r>
              <a:rPr lang="zh-CN" altLang="en-US" sz="2000" b="1" dirty="0" smtClean="0"/>
              <a:t>的页面编码保持一致即可</a:t>
            </a:r>
            <a:r>
              <a:rPr lang="zh-CN" altLang="en-US" sz="2000" dirty="0" smtClean="0"/>
              <a:t>）。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02667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2.6	JSP</a:t>
            </a:r>
            <a:r>
              <a:rPr lang="zh-CN" altLang="en-US" sz="3200" dirty="0" smtClean="0"/>
              <a:t>指令标记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3330624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/>
            <a:r>
              <a:rPr lang="en-US" altLang="zh-CN" sz="2000" b="1" dirty="0" smtClean="0"/>
              <a:t>2.6.1 </a:t>
            </a:r>
            <a:r>
              <a:rPr lang="x-none" altLang="zh-CN" sz="2000" b="1" dirty="0" smtClean="0"/>
              <a:t>page </a:t>
            </a:r>
            <a:r>
              <a:rPr lang="x-none" altLang="zh-CN" sz="2000" b="1" dirty="0"/>
              <a:t>指令标记</a:t>
            </a:r>
            <a:endParaRPr lang="zh-CN" altLang="zh-CN" sz="2000" b="1" dirty="0"/>
          </a:p>
        </p:txBody>
      </p:sp>
      <p:sp>
        <p:nvSpPr>
          <p:cNvPr id="3" name="矩形 2"/>
          <p:cNvSpPr/>
          <p:nvPr/>
        </p:nvSpPr>
        <p:spPr>
          <a:xfrm>
            <a:off x="449288" y="1246220"/>
            <a:ext cx="263681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属性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49288" y="1666037"/>
            <a:ext cx="81551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2_8</a:t>
            </a:r>
            <a:r>
              <a:rPr lang="zh-CN" altLang="en-US" sz="2000" dirty="0" smtClean="0"/>
              <a:t>中</a:t>
            </a:r>
            <a:r>
              <a:rPr lang="en-US" altLang="zh-CN" sz="2000" dirty="0" smtClean="0"/>
              <a:t>example2_8.jsp</a:t>
            </a:r>
            <a:r>
              <a:rPr lang="zh-CN" altLang="en-US" sz="2000" dirty="0" smtClean="0"/>
              <a:t>页面使用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指令设置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属性的值是</a:t>
            </a:r>
            <a:r>
              <a:rPr lang="en-US" altLang="zh-CN" sz="2000" dirty="0" smtClean="0"/>
              <a:t>"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image/jpeg</a:t>
            </a:r>
            <a:r>
              <a:rPr lang="en-US" altLang="zh-CN" sz="2000" dirty="0" smtClean="0"/>
              <a:t>"</a:t>
            </a:r>
            <a:r>
              <a:rPr lang="zh-CN" altLang="en-US" sz="2000" dirty="0" smtClean="0"/>
              <a:t>，当用户请求</a:t>
            </a:r>
            <a:r>
              <a:rPr lang="en-US" altLang="zh-CN" sz="2000" dirty="0" smtClean="0"/>
              <a:t>example2_8.jsp</a:t>
            </a:r>
            <a:r>
              <a:rPr lang="zh-CN" altLang="en-US" sz="2000" dirty="0" smtClean="0"/>
              <a:t>页面时，用户的浏览器将启用图形解码器来解析执行收到的信息。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539552" y="2852936"/>
            <a:ext cx="2160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例子</a:t>
            </a:r>
            <a:r>
              <a:rPr lang="en-US" altLang="zh-CN" sz="2000" b="1" dirty="0"/>
              <a:t>2_8</a:t>
            </a:r>
            <a:endParaRPr lang="zh-CN" altLang="zh-CN" sz="2000" b="1" dirty="0"/>
          </a:p>
          <a:p>
            <a:r>
              <a:rPr lang="en-US" altLang="zh-CN" sz="2000" b="1" dirty="0">
                <a:hlinkClick r:id="rId2" action="ppaction://hlinkfile"/>
              </a:rPr>
              <a:t>example2_8.jsp</a:t>
            </a:r>
            <a:endParaRPr lang="zh-CN" altLang="en-US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10215"/>
            <a:ext cx="4953000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右箭头 6"/>
          <p:cNvSpPr/>
          <p:nvPr/>
        </p:nvSpPr>
        <p:spPr>
          <a:xfrm>
            <a:off x="2339752" y="4005064"/>
            <a:ext cx="36004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633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2.6	JSP</a:t>
            </a:r>
            <a:r>
              <a:rPr lang="zh-CN" altLang="en-US" sz="3200" dirty="0" smtClean="0"/>
              <a:t>指令标记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3330624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/>
            <a:r>
              <a:rPr lang="en-US" altLang="zh-CN" sz="2000" b="1" dirty="0" smtClean="0"/>
              <a:t>2.6.1 </a:t>
            </a:r>
            <a:r>
              <a:rPr lang="x-none" altLang="zh-CN" sz="2000" b="1" dirty="0" smtClean="0"/>
              <a:t>page </a:t>
            </a:r>
            <a:r>
              <a:rPr lang="x-none" altLang="zh-CN" sz="2000" b="1" dirty="0"/>
              <a:t>指令标记</a:t>
            </a:r>
            <a:endParaRPr lang="zh-CN" altLang="zh-CN" sz="2000" b="1" dirty="0"/>
          </a:p>
        </p:txBody>
      </p:sp>
      <p:sp>
        <p:nvSpPr>
          <p:cNvPr id="8" name="矩形 7"/>
          <p:cNvSpPr/>
          <p:nvPr/>
        </p:nvSpPr>
        <p:spPr>
          <a:xfrm>
            <a:off x="437591" y="1268383"/>
            <a:ext cx="285264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</a:t>
            </a:r>
            <a:r>
              <a:rPr lang="en-US" altLang="zh-CN" sz="2000" dirty="0" err="1" smtClean="0"/>
              <a:t>pageEncoding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属性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449288" y="1718457"/>
            <a:ext cx="8694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只能为</a:t>
            </a:r>
            <a:r>
              <a:rPr lang="en-US" altLang="zh-CN" sz="2000" dirty="0" err="1" smtClean="0"/>
              <a:t>pageEncoding</a:t>
            </a:r>
            <a:r>
              <a:rPr lang="zh-CN" altLang="en-US" sz="2000" dirty="0" smtClean="0"/>
              <a:t>指定一个值，不允许两次使用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指令给</a:t>
            </a:r>
            <a:r>
              <a:rPr lang="en-US" altLang="zh-CN" sz="2000" dirty="0" err="1" smtClean="0"/>
              <a:t>pageEncoding</a:t>
            </a:r>
            <a:r>
              <a:rPr lang="zh-CN" altLang="en-US" sz="2000" dirty="0" smtClean="0"/>
              <a:t>属性指定不同的或相同的属性值。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471396" y="2426343"/>
            <a:ext cx="76375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例如：</a:t>
            </a:r>
            <a:endParaRPr lang="en-US" altLang="zh-CN" sz="2000" dirty="0" smtClean="0"/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page 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pageEncoding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= "utf-8" %&gt;</a:t>
            </a:r>
          </a:p>
          <a:p>
            <a:r>
              <a:rPr lang="zh-CN" altLang="en-US" sz="2000" dirty="0" smtClean="0"/>
              <a:t>那么保存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页面应当将“编码”选择为“</a:t>
            </a:r>
            <a:r>
              <a:rPr lang="en-US" altLang="zh-CN" sz="2000" dirty="0" smtClean="0"/>
              <a:t>utf-8”</a:t>
            </a:r>
            <a:endParaRPr lang="zh-CN" altLang="en-US" sz="2000" dirty="0"/>
          </a:p>
        </p:txBody>
      </p:sp>
      <p:sp>
        <p:nvSpPr>
          <p:cNvPr id="14" name="矩形 13"/>
          <p:cNvSpPr/>
          <p:nvPr/>
        </p:nvSpPr>
        <p:spPr>
          <a:xfrm>
            <a:off x="611560" y="3442006"/>
            <a:ext cx="2145844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b="1" dirty="0" smtClean="0"/>
              <a:t>（</a:t>
            </a:r>
            <a:r>
              <a:rPr lang="x-none" altLang="zh-CN" b="1" dirty="0" smtClean="0"/>
              <a:t>3</a:t>
            </a:r>
            <a:r>
              <a:rPr lang="zh-CN" altLang="en-US" b="1" dirty="0" smtClean="0"/>
              <a:t>）</a:t>
            </a:r>
            <a:r>
              <a:rPr lang="x-none" altLang="zh-CN" b="1" dirty="0" smtClean="0"/>
              <a:t> </a:t>
            </a:r>
            <a:r>
              <a:rPr lang="x-none" altLang="zh-CN" b="1" dirty="0"/>
              <a:t>language</a:t>
            </a:r>
            <a:r>
              <a:rPr lang="zh-CN" altLang="zh-CN" b="1" dirty="0"/>
              <a:t>属性</a:t>
            </a:r>
          </a:p>
        </p:txBody>
      </p:sp>
      <p:sp>
        <p:nvSpPr>
          <p:cNvPr id="15" name="矩形 14"/>
          <p:cNvSpPr/>
          <p:nvPr/>
        </p:nvSpPr>
        <p:spPr>
          <a:xfrm>
            <a:off x="608742" y="3828591"/>
            <a:ext cx="799570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language</a:t>
            </a:r>
            <a:r>
              <a:rPr lang="zh-CN" altLang="zh-CN" sz="2000" dirty="0"/>
              <a:t>属性定义</a:t>
            </a:r>
            <a:r>
              <a:rPr lang="en-US" altLang="zh-CN" sz="2000" dirty="0"/>
              <a:t>JSP</a:t>
            </a:r>
            <a:r>
              <a:rPr lang="zh-CN" altLang="zh-CN" sz="2000" dirty="0"/>
              <a:t>页面使用的脚本语言，该属性的值目前只能取</a:t>
            </a:r>
            <a:r>
              <a:rPr lang="en-US" altLang="zh-CN" sz="2000" dirty="0"/>
              <a:t>"java"</a:t>
            </a:r>
            <a:r>
              <a:rPr lang="zh-CN" altLang="zh-CN" sz="2000" dirty="0"/>
              <a:t>。</a:t>
            </a:r>
            <a:endParaRPr lang="zh-CN" altLang="zh-CN" sz="2000" b="1" dirty="0"/>
          </a:p>
          <a:p>
            <a:r>
              <a:rPr lang="zh-CN" altLang="zh-CN" sz="2000" dirty="0"/>
              <a:t>为</a:t>
            </a:r>
            <a:r>
              <a:rPr lang="en-US" altLang="zh-CN" sz="2000" dirty="0"/>
              <a:t>language</a:t>
            </a:r>
            <a:r>
              <a:rPr lang="zh-CN" altLang="zh-CN" sz="2000" dirty="0"/>
              <a:t>属性指定值的格式是：</a:t>
            </a:r>
            <a:endParaRPr lang="zh-CN" altLang="zh-CN" sz="2000" b="1" dirty="0"/>
          </a:p>
          <a:p>
            <a:r>
              <a:rPr lang="en-US" altLang="zh-CN" sz="2000" b="1" dirty="0">
                <a:solidFill>
                  <a:srgbClr val="FF0000"/>
                </a:solidFill>
              </a:rPr>
              <a:t>&lt;%@ page  language="java" %&gt;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dirty="0"/>
              <a:t>language</a:t>
            </a:r>
            <a:r>
              <a:rPr lang="zh-CN" altLang="zh-CN" sz="2000" dirty="0"/>
              <a:t>属性的默认值是</a:t>
            </a:r>
            <a:r>
              <a:rPr lang="en-US" altLang="zh-CN" sz="2000" dirty="0"/>
              <a:t>"java"</a:t>
            </a:r>
            <a:r>
              <a:rPr lang="zh-CN" altLang="zh-CN" sz="2000" dirty="0"/>
              <a:t>，即如果在</a:t>
            </a:r>
            <a:r>
              <a:rPr lang="en-US" altLang="zh-CN" sz="2000" dirty="0"/>
              <a:t>JSP</a:t>
            </a:r>
            <a:r>
              <a:rPr lang="zh-CN" altLang="zh-CN" sz="2000" dirty="0"/>
              <a:t>页面中没有使用</a:t>
            </a:r>
            <a:r>
              <a:rPr lang="en-US" altLang="zh-CN" sz="2000" dirty="0"/>
              <a:t>page</a:t>
            </a:r>
            <a:r>
              <a:rPr lang="zh-CN" altLang="zh-CN" sz="2000" dirty="0"/>
              <a:t>指令指定该属性的值的，那么，</a:t>
            </a:r>
            <a:r>
              <a:rPr lang="en-US" altLang="zh-CN" sz="2000" dirty="0"/>
              <a:t>JSP</a:t>
            </a:r>
            <a:r>
              <a:rPr lang="zh-CN" altLang="zh-CN" sz="2000" dirty="0"/>
              <a:t>页面默认有如下的</a:t>
            </a:r>
            <a:r>
              <a:rPr lang="en-US" altLang="zh-CN" sz="2000" dirty="0"/>
              <a:t>page</a:t>
            </a:r>
            <a:r>
              <a:rPr lang="zh-CN" altLang="zh-CN" sz="2000" dirty="0"/>
              <a:t>指令：</a:t>
            </a:r>
            <a:endParaRPr lang="zh-CN" altLang="zh-CN" sz="2000" b="1" dirty="0"/>
          </a:p>
          <a:p>
            <a:r>
              <a:rPr lang="en-US" altLang="zh-CN" sz="2000" b="1" dirty="0">
                <a:solidFill>
                  <a:srgbClr val="FF0000"/>
                </a:solidFill>
              </a:rPr>
              <a:t>&lt;%@ page  language="java" %&gt;</a:t>
            </a:r>
            <a:endParaRPr lang="zh-CN" altLang="zh-CN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703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2.6	JSP</a:t>
            </a:r>
            <a:r>
              <a:rPr lang="zh-CN" altLang="en-US" sz="3200" dirty="0" smtClean="0"/>
              <a:t>指令标记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3330624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/>
            <a:r>
              <a:rPr lang="en-US" altLang="zh-CN" sz="2000" b="1" dirty="0" smtClean="0"/>
              <a:t>2.6.1 </a:t>
            </a:r>
            <a:r>
              <a:rPr lang="x-none" altLang="zh-CN" sz="2000" b="1" dirty="0" smtClean="0"/>
              <a:t>page </a:t>
            </a:r>
            <a:r>
              <a:rPr lang="x-none" altLang="zh-CN" sz="2000" b="1" dirty="0"/>
              <a:t>指令标记</a:t>
            </a:r>
            <a:endParaRPr lang="zh-CN" altLang="zh-CN" sz="2000" b="1" dirty="0"/>
          </a:p>
        </p:txBody>
      </p:sp>
      <p:sp>
        <p:nvSpPr>
          <p:cNvPr id="8" name="矩形 7"/>
          <p:cNvSpPr/>
          <p:nvPr/>
        </p:nvSpPr>
        <p:spPr>
          <a:xfrm>
            <a:off x="437591" y="1268383"/>
            <a:ext cx="2108269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）</a:t>
            </a:r>
            <a:r>
              <a:rPr lang="en-US" altLang="zh-CN" sz="2000" dirty="0"/>
              <a:t>import </a:t>
            </a:r>
            <a:r>
              <a:rPr lang="zh-CN" altLang="zh-CN" sz="2000" dirty="0"/>
              <a:t>属性</a:t>
            </a:r>
            <a:endParaRPr lang="zh-CN" altLang="en-US" sz="2000" dirty="0"/>
          </a:p>
        </p:txBody>
      </p:sp>
      <p:sp>
        <p:nvSpPr>
          <p:cNvPr id="14" name="矩形 13"/>
          <p:cNvSpPr/>
          <p:nvPr/>
        </p:nvSpPr>
        <p:spPr>
          <a:xfrm>
            <a:off x="541498" y="4397974"/>
            <a:ext cx="1965603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b="1" dirty="0" smtClean="0"/>
              <a:t>（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）</a:t>
            </a:r>
            <a:r>
              <a:rPr lang="x-none" altLang="zh-CN" b="1" dirty="0" smtClean="0"/>
              <a:t> </a:t>
            </a:r>
            <a:r>
              <a:rPr lang="en-US" altLang="zh-CN" b="1" dirty="0"/>
              <a:t>session</a:t>
            </a:r>
            <a:r>
              <a:rPr lang="zh-CN" altLang="zh-CN" b="1" dirty="0" smtClean="0"/>
              <a:t>属性</a:t>
            </a:r>
            <a:endParaRPr lang="zh-CN" altLang="zh-CN" b="1" dirty="0"/>
          </a:p>
        </p:txBody>
      </p:sp>
      <p:sp>
        <p:nvSpPr>
          <p:cNvPr id="3" name="矩形 2"/>
          <p:cNvSpPr/>
          <p:nvPr/>
        </p:nvSpPr>
        <p:spPr>
          <a:xfrm>
            <a:off x="471404" y="1668493"/>
            <a:ext cx="8672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该属性的作用是为</a:t>
            </a:r>
            <a:r>
              <a:rPr lang="en-US" altLang="zh-CN" dirty="0"/>
              <a:t>JSP</a:t>
            </a:r>
            <a:r>
              <a:rPr lang="zh-CN" altLang="zh-CN" dirty="0"/>
              <a:t>页面引入</a:t>
            </a:r>
            <a:r>
              <a:rPr lang="en-US" altLang="zh-CN" dirty="0"/>
              <a:t>Java</a:t>
            </a:r>
            <a:r>
              <a:rPr lang="zh-CN" altLang="zh-CN" dirty="0"/>
              <a:t>运行环境提供的包中的</a:t>
            </a:r>
            <a:r>
              <a:rPr lang="zh-CN" altLang="zh-CN" dirty="0" smtClean="0"/>
              <a:t>类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1404" y="2037825"/>
            <a:ext cx="84930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例如：</a:t>
            </a:r>
            <a:endParaRPr lang="zh-CN" altLang="zh-CN" sz="2000" b="1" dirty="0"/>
          </a:p>
          <a:p>
            <a:r>
              <a:rPr lang="en-US" altLang="zh-CN" sz="2000" b="1" dirty="0">
                <a:solidFill>
                  <a:srgbClr val="FF0000"/>
                </a:solidFill>
              </a:rPr>
              <a:t>&lt;%@ page  import="java.io.*", "</a:t>
            </a:r>
            <a:r>
              <a:rPr lang="en-US" altLang="zh-CN" sz="2000" b="1" dirty="0" err="1">
                <a:solidFill>
                  <a:srgbClr val="FF0000"/>
                </a:solidFill>
              </a:rPr>
              <a:t>java.time.LocalDate</a:t>
            </a:r>
            <a:r>
              <a:rPr lang="en-US" altLang="zh-CN" sz="2000" b="1" dirty="0">
                <a:solidFill>
                  <a:srgbClr val="FF0000"/>
                </a:solidFill>
              </a:rPr>
              <a:t>" %&gt;</a:t>
            </a:r>
            <a:endParaRPr lang="zh-CN" altLang="zh-CN" sz="20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3361486"/>
            <a:ext cx="78430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JSP</a:t>
            </a:r>
            <a:r>
              <a:rPr lang="zh-CN" altLang="zh-CN" sz="2000" dirty="0"/>
              <a:t>页面默认</a:t>
            </a:r>
            <a:r>
              <a:rPr lang="en-US" altLang="zh-CN" sz="2000" dirty="0"/>
              <a:t>import</a:t>
            </a:r>
            <a:r>
              <a:rPr lang="zh-CN" altLang="zh-CN" sz="2000" dirty="0"/>
              <a:t>属性已经有如下的值：</a:t>
            </a:r>
          </a:p>
          <a:p>
            <a:r>
              <a:rPr lang="en-US" altLang="zh-CN" sz="2000" dirty="0"/>
              <a:t>" </a:t>
            </a:r>
            <a:r>
              <a:rPr lang="en-US" altLang="zh-CN" sz="2000" dirty="0" err="1"/>
              <a:t>java.lang</a:t>
            </a:r>
            <a:r>
              <a:rPr lang="en-US" altLang="zh-CN" sz="2000" dirty="0"/>
              <a:t>.*"</a:t>
            </a:r>
            <a:r>
              <a:rPr lang="zh-CN" altLang="zh-CN" sz="2000" dirty="0"/>
              <a:t>、</a:t>
            </a:r>
            <a:r>
              <a:rPr lang="en-US" altLang="zh-CN" sz="2000" dirty="0"/>
              <a:t> "</a:t>
            </a:r>
            <a:r>
              <a:rPr lang="en-US" altLang="zh-CN" sz="2000" dirty="0" err="1"/>
              <a:t>javax.servlet</a:t>
            </a:r>
            <a:r>
              <a:rPr lang="en-US" altLang="zh-CN" sz="2000" dirty="0"/>
              <a:t>.*"</a:t>
            </a:r>
            <a:r>
              <a:rPr lang="zh-CN" altLang="zh-CN" sz="2000" dirty="0"/>
              <a:t>、</a:t>
            </a:r>
            <a:r>
              <a:rPr lang="en-US" altLang="zh-CN" sz="2000" dirty="0"/>
              <a:t>"</a:t>
            </a:r>
            <a:r>
              <a:rPr lang="en-US" altLang="zh-CN" sz="2000" dirty="0" err="1"/>
              <a:t>javax.servlet.jsp</a:t>
            </a:r>
            <a:r>
              <a:rPr lang="en-US" altLang="zh-CN" sz="2000" dirty="0"/>
              <a:t>.*"</a:t>
            </a:r>
            <a:r>
              <a:rPr lang="zh-CN" altLang="zh-CN" sz="2000" dirty="0"/>
              <a:t>、</a:t>
            </a:r>
            <a:r>
              <a:rPr lang="en-US" altLang="zh-CN" sz="2000" dirty="0"/>
              <a:t>"</a:t>
            </a:r>
            <a:r>
              <a:rPr lang="en-US" altLang="zh-CN" sz="2000" dirty="0" err="1"/>
              <a:t>javax.servlet.http</a:t>
            </a:r>
            <a:r>
              <a:rPr lang="en-US" altLang="zh-CN" sz="2000" dirty="0"/>
              <a:t>.*"</a:t>
            </a:r>
            <a:r>
              <a:rPr lang="zh-CN" altLang="zh-CN" sz="2000" dirty="0"/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531738" y="2636912"/>
            <a:ext cx="5904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&lt;%@ page  import="</a:t>
            </a:r>
            <a:r>
              <a:rPr lang="en-US" altLang="zh-CN" sz="2000" b="1" dirty="0" err="1">
                <a:solidFill>
                  <a:srgbClr val="FF0000"/>
                </a:solidFill>
              </a:rPr>
              <a:t>java.util</a:t>
            </a:r>
            <a:r>
              <a:rPr lang="en-US" altLang="zh-CN" sz="2000" b="1" dirty="0">
                <a:solidFill>
                  <a:srgbClr val="FF0000"/>
                </a:solidFill>
              </a:rPr>
              <a:t>.*" %&gt;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&lt;%@ page  import="java.io.*"  %&gt;</a:t>
            </a:r>
            <a:endParaRPr lang="zh-CN" altLang="zh-CN" sz="20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8012" y="4817270"/>
            <a:ext cx="78685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session </a:t>
            </a:r>
            <a:r>
              <a:rPr lang="zh-CN" altLang="zh-CN" sz="2000" dirty="0"/>
              <a:t>属性用于设置是否需要使用内置的</a:t>
            </a:r>
            <a:r>
              <a:rPr lang="en-US" altLang="zh-CN" sz="2000" dirty="0"/>
              <a:t>session</a:t>
            </a:r>
            <a:r>
              <a:rPr lang="zh-CN" altLang="zh-CN" sz="2000" dirty="0"/>
              <a:t>对象。</a:t>
            </a:r>
            <a:r>
              <a:rPr lang="en-US" altLang="zh-CN" sz="2000" dirty="0"/>
              <a:t>session</a:t>
            </a:r>
            <a:r>
              <a:rPr lang="zh-CN" altLang="zh-CN" sz="2000" dirty="0"/>
              <a:t>的属性值可以是</a:t>
            </a:r>
            <a:r>
              <a:rPr lang="en-US" altLang="zh-CN" sz="2000" dirty="0"/>
              <a:t>true</a:t>
            </a:r>
            <a:r>
              <a:rPr lang="zh-CN" altLang="zh-CN" sz="2000" dirty="0"/>
              <a:t>或</a:t>
            </a:r>
            <a:r>
              <a:rPr lang="en-US" altLang="zh-CN" sz="2000" dirty="0"/>
              <a:t>false</a:t>
            </a:r>
            <a:r>
              <a:rPr lang="zh-CN" altLang="zh-CN" sz="2000" dirty="0"/>
              <a:t>。</a:t>
            </a:r>
            <a:r>
              <a:rPr lang="en-US" altLang="zh-CN" sz="2000" dirty="0"/>
              <a:t>session</a:t>
            </a:r>
            <a:r>
              <a:rPr lang="zh-CN" altLang="zh-CN" sz="2000" dirty="0"/>
              <a:t>属性默认的属性值是</a:t>
            </a:r>
            <a:r>
              <a:rPr lang="en-US" altLang="zh-CN" sz="2000" dirty="0"/>
              <a:t>true</a:t>
            </a:r>
            <a:r>
              <a:rPr lang="zh-CN" altLang="zh-CN" sz="2000" dirty="0"/>
              <a:t>。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3766122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2.6	JSP</a:t>
            </a:r>
            <a:r>
              <a:rPr lang="zh-CN" altLang="en-US" sz="3200" dirty="0" smtClean="0"/>
              <a:t>指令标记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3330624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/>
            <a:r>
              <a:rPr lang="en-US" altLang="zh-CN" sz="2000" b="1" dirty="0" smtClean="0"/>
              <a:t>2.6.1 </a:t>
            </a:r>
            <a:r>
              <a:rPr lang="x-none" altLang="zh-CN" sz="2000" b="1" dirty="0" smtClean="0"/>
              <a:t>page </a:t>
            </a:r>
            <a:r>
              <a:rPr lang="x-none" altLang="zh-CN" sz="2000" b="1" dirty="0"/>
              <a:t>指令标记</a:t>
            </a:r>
            <a:endParaRPr lang="zh-CN" altLang="zh-CN" sz="2000" b="1" dirty="0"/>
          </a:p>
        </p:txBody>
      </p:sp>
      <p:sp>
        <p:nvSpPr>
          <p:cNvPr id="8" name="矩形 7"/>
          <p:cNvSpPr/>
          <p:nvPr/>
        </p:nvSpPr>
        <p:spPr>
          <a:xfrm>
            <a:off x="437591" y="1268383"/>
            <a:ext cx="1975926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）</a:t>
            </a:r>
            <a:r>
              <a:rPr lang="en-US" altLang="zh-CN" sz="2000" dirty="0"/>
              <a:t>buffer</a:t>
            </a:r>
            <a:r>
              <a:rPr lang="zh-CN" altLang="zh-CN" sz="2000" dirty="0" smtClean="0"/>
              <a:t>属性</a:t>
            </a:r>
            <a:endParaRPr lang="zh-CN" altLang="en-US" sz="2000" dirty="0"/>
          </a:p>
        </p:txBody>
      </p:sp>
      <p:sp>
        <p:nvSpPr>
          <p:cNvPr id="14" name="矩形 13"/>
          <p:cNvSpPr/>
          <p:nvPr/>
        </p:nvSpPr>
        <p:spPr>
          <a:xfrm>
            <a:off x="541498" y="3012773"/>
            <a:ext cx="2205412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b="1" dirty="0" smtClean="0"/>
              <a:t>（</a:t>
            </a:r>
            <a:r>
              <a:rPr lang="en-US" altLang="zh-CN" b="1" dirty="0" smtClean="0"/>
              <a:t>7</a:t>
            </a:r>
            <a:r>
              <a:rPr lang="zh-CN" altLang="en-US" b="1" dirty="0" smtClean="0"/>
              <a:t>）</a:t>
            </a:r>
            <a:r>
              <a:rPr lang="x-none" altLang="zh-CN" b="1" dirty="0" smtClean="0"/>
              <a:t> </a:t>
            </a:r>
            <a:r>
              <a:rPr lang="en-US" altLang="zh-CN" b="1" dirty="0" err="1"/>
              <a:t>autoFlush</a:t>
            </a:r>
            <a:r>
              <a:rPr lang="zh-CN" altLang="zh-CN" b="1" dirty="0" smtClean="0"/>
              <a:t>属性</a:t>
            </a:r>
            <a:endParaRPr lang="zh-CN" altLang="zh-CN" b="1" dirty="0"/>
          </a:p>
        </p:txBody>
      </p:sp>
      <p:sp>
        <p:nvSpPr>
          <p:cNvPr id="9" name="矩形 8"/>
          <p:cNvSpPr/>
          <p:nvPr/>
        </p:nvSpPr>
        <p:spPr>
          <a:xfrm>
            <a:off x="449288" y="1674674"/>
            <a:ext cx="84431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内置输出流对象</a:t>
            </a:r>
            <a:r>
              <a:rPr lang="en-US" altLang="zh-CN" sz="2000" dirty="0"/>
              <a:t>out</a:t>
            </a:r>
            <a:r>
              <a:rPr lang="zh-CN" altLang="zh-CN" sz="2000" dirty="0"/>
              <a:t>负责将服务器的某些信息或运行结果发送到用户端显示。</a:t>
            </a:r>
            <a:r>
              <a:rPr lang="en-US" altLang="zh-CN" sz="2000" dirty="0"/>
              <a:t>buffer</a:t>
            </a:r>
            <a:r>
              <a:rPr lang="zh-CN" altLang="zh-CN" sz="2000" dirty="0"/>
              <a:t>属性用来指定</a:t>
            </a:r>
            <a:r>
              <a:rPr lang="en-US" altLang="zh-CN" sz="2000" dirty="0"/>
              <a:t>out</a:t>
            </a:r>
            <a:r>
              <a:rPr lang="zh-CN" altLang="zh-CN" sz="2000" dirty="0"/>
              <a:t>设置的缓冲区的大小或不使用缓冲区。例如：</a:t>
            </a:r>
            <a:endParaRPr lang="zh-CN" altLang="zh-CN" sz="2000" b="1" dirty="0"/>
          </a:p>
          <a:p>
            <a:r>
              <a:rPr lang="en-US" altLang="zh-CN" sz="2000" b="1" dirty="0">
                <a:solidFill>
                  <a:srgbClr val="FF0000"/>
                </a:solidFill>
              </a:rPr>
              <a:t>&lt;%@ page buffer= "24kb" %&gt;</a:t>
            </a:r>
            <a:endParaRPr lang="zh-CN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dirty="0"/>
              <a:t>buffer</a:t>
            </a:r>
            <a:r>
              <a:rPr lang="zh-CN" altLang="zh-CN" sz="2000" dirty="0"/>
              <a:t>属性的默认值是</a:t>
            </a:r>
            <a:r>
              <a:rPr lang="en-US" altLang="zh-CN" sz="2000" dirty="0"/>
              <a:t>8kb </a:t>
            </a:r>
            <a:r>
              <a:rPr lang="zh-CN" altLang="zh-CN" sz="2000" dirty="0"/>
              <a:t>。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541498" y="3429000"/>
            <a:ext cx="82069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err="1"/>
              <a:t>autoFlush</a:t>
            </a:r>
            <a:r>
              <a:rPr lang="zh-CN" altLang="zh-CN" sz="2000" dirty="0"/>
              <a:t>可以取值</a:t>
            </a:r>
            <a:r>
              <a:rPr lang="en-US" altLang="zh-CN" sz="2000" dirty="0"/>
              <a:t>true</a:t>
            </a:r>
            <a:r>
              <a:rPr lang="zh-CN" altLang="zh-CN" sz="2000" dirty="0"/>
              <a:t>或</a:t>
            </a:r>
            <a:r>
              <a:rPr lang="en-US" altLang="zh-CN" sz="2000" dirty="0"/>
              <a:t>false</a:t>
            </a:r>
            <a:r>
              <a:rPr lang="zh-CN" altLang="zh-CN" sz="2000" dirty="0"/>
              <a:t>。</a:t>
            </a:r>
            <a:r>
              <a:rPr lang="en-US" altLang="zh-CN" sz="2000" dirty="0" err="1"/>
              <a:t>autoFlush</a:t>
            </a:r>
            <a:r>
              <a:rPr lang="zh-CN" altLang="zh-CN" sz="2000" dirty="0"/>
              <a:t>属性的默认值是</a:t>
            </a:r>
            <a:r>
              <a:rPr lang="en-US" altLang="zh-CN" sz="2000" dirty="0"/>
              <a:t>true</a:t>
            </a:r>
            <a:r>
              <a:rPr lang="zh-CN" altLang="zh-CN" sz="2000" dirty="0"/>
              <a:t>。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515691" y="3861303"/>
            <a:ext cx="247484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8</a:t>
            </a:r>
            <a:r>
              <a:rPr lang="zh-CN" altLang="en-US" dirty="0" smtClean="0"/>
              <a:t>）</a:t>
            </a:r>
            <a:r>
              <a:rPr lang="en-US" altLang="zh-CN" dirty="0" err="1" smtClean="0"/>
              <a:t>isThreadSafe</a:t>
            </a:r>
            <a:r>
              <a:rPr lang="en-US" altLang="zh-CN" dirty="0" smtClean="0"/>
              <a:t> </a:t>
            </a:r>
            <a:r>
              <a:rPr lang="zh-CN" altLang="zh-CN" dirty="0"/>
              <a:t>属性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15691" y="4238283"/>
            <a:ext cx="4494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err="1"/>
              <a:t>isThreadSafe</a:t>
            </a:r>
            <a:r>
              <a:rPr lang="zh-CN" altLang="zh-CN" sz="2000" dirty="0"/>
              <a:t>的属性值可取</a:t>
            </a:r>
            <a:r>
              <a:rPr lang="en-US" altLang="zh-CN" sz="2000" dirty="0"/>
              <a:t>true</a:t>
            </a:r>
            <a:r>
              <a:rPr lang="zh-CN" altLang="zh-CN" sz="2000" dirty="0"/>
              <a:t>或</a:t>
            </a:r>
            <a:r>
              <a:rPr lang="en-US" altLang="zh-CN" sz="2000" dirty="0"/>
              <a:t>false</a:t>
            </a:r>
            <a:r>
              <a:rPr lang="zh-CN" altLang="zh-CN" sz="2000" dirty="0"/>
              <a:t>。</a:t>
            </a:r>
            <a:endParaRPr lang="zh-CN" altLang="en-US" sz="2000" dirty="0"/>
          </a:p>
        </p:txBody>
      </p:sp>
      <p:sp>
        <p:nvSpPr>
          <p:cNvPr id="15" name="矩形 14"/>
          <p:cNvSpPr/>
          <p:nvPr/>
        </p:nvSpPr>
        <p:spPr>
          <a:xfrm>
            <a:off x="553758" y="4638393"/>
            <a:ext cx="79786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err="1"/>
              <a:t>isThreadSafe</a:t>
            </a:r>
            <a:r>
              <a:rPr lang="zh-CN" altLang="zh-CN" sz="2000" dirty="0"/>
              <a:t>属性值为</a:t>
            </a:r>
            <a:r>
              <a:rPr lang="en-US" altLang="zh-CN" sz="2000" dirty="0"/>
              <a:t>true</a:t>
            </a:r>
            <a:r>
              <a:rPr lang="zh-CN" altLang="zh-CN" sz="2000" dirty="0"/>
              <a:t>时，</a:t>
            </a:r>
            <a:r>
              <a:rPr lang="en-US" altLang="zh-CN" sz="2000" dirty="0"/>
              <a:t>CPU</a:t>
            </a:r>
            <a:r>
              <a:rPr lang="zh-CN" altLang="zh-CN" sz="2000" dirty="0"/>
              <a:t>的使用权在各个线程间快速</a:t>
            </a:r>
            <a:r>
              <a:rPr lang="zh-CN" altLang="zh-CN" sz="2000" dirty="0" smtClean="0"/>
              <a:t>切换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553758" y="5157192"/>
            <a:ext cx="83387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err="1"/>
              <a:t>isThreadSafe</a:t>
            </a:r>
            <a:r>
              <a:rPr lang="zh-CN" altLang="zh-CN" sz="2000" dirty="0"/>
              <a:t>属性值设置成</a:t>
            </a:r>
            <a:r>
              <a:rPr lang="en-US" altLang="zh-CN" sz="2000" dirty="0"/>
              <a:t>false</a:t>
            </a:r>
            <a:r>
              <a:rPr lang="zh-CN" altLang="zh-CN" sz="2000" dirty="0"/>
              <a:t>时，该</a:t>
            </a:r>
            <a:r>
              <a:rPr lang="en-US" altLang="zh-CN" sz="2000" dirty="0"/>
              <a:t>JSP</a:t>
            </a:r>
            <a:r>
              <a:rPr lang="zh-CN" altLang="zh-CN" sz="2000" dirty="0"/>
              <a:t>页面同一时刻只能响应一个用户的请求，其他用户须排队等待。也就是说，</a:t>
            </a:r>
            <a:r>
              <a:rPr lang="en-US" altLang="zh-CN" sz="2000" dirty="0"/>
              <a:t>CUP</a:t>
            </a:r>
            <a:r>
              <a:rPr lang="zh-CN" altLang="zh-CN" sz="2000" dirty="0"/>
              <a:t>要保证一个线程将</a:t>
            </a:r>
            <a:r>
              <a:rPr lang="en-US" altLang="zh-CN" sz="2000" dirty="0"/>
              <a:t>JSP</a:t>
            </a:r>
            <a:r>
              <a:rPr lang="zh-CN" altLang="zh-CN" sz="2000" dirty="0"/>
              <a:t>页面执行完毕才会把</a:t>
            </a:r>
            <a:r>
              <a:rPr lang="en-US" altLang="zh-CN" sz="2000" dirty="0"/>
              <a:t>CPU</a:t>
            </a:r>
            <a:r>
              <a:rPr lang="zh-CN" altLang="zh-CN" sz="2000" dirty="0"/>
              <a:t>使用权切换给其他线程。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361045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2.6	JSP</a:t>
            </a:r>
            <a:r>
              <a:rPr lang="zh-CN" altLang="en-US" sz="3200" dirty="0" smtClean="0"/>
              <a:t>指令标记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3330624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/>
            <a:r>
              <a:rPr lang="en-US" altLang="zh-CN" sz="2000" b="1" dirty="0" smtClean="0"/>
              <a:t>2.6.1 </a:t>
            </a:r>
            <a:r>
              <a:rPr lang="x-none" altLang="zh-CN" sz="2000" b="1" dirty="0" smtClean="0"/>
              <a:t>page </a:t>
            </a:r>
            <a:r>
              <a:rPr lang="x-none" altLang="zh-CN" sz="2000" b="1" dirty="0"/>
              <a:t>指令标记</a:t>
            </a:r>
            <a:endParaRPr lang="zh-CN" altLang="zh-CN" sz="2000" b="1" dirty="0"/>
          </a:p>
        </p:txBody>
      </p:sp>
      <p:sp>
        <p:nvSpPr>
          <p:cNvPr id="8" name="矩形 7"/>
          <p:cNvSpPr/>
          <p:nvPr/>
        </p:nvSpPr>
        <p:spPr>
          <a:xfrm>
            <a:off x="437591" y="1268383"/>
            <a:ext cx="179844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9</a:t>
            </a:r>
            <a:r>
              <a:rPr lang="zh-CN" altLang="en-US" sz="2000" dirty="0" smtClean="0"/>
              <a:t>）</a:t>
            </a:r>
            <a:r>
              <a:rPr lang="en-US" altLang="zh-CN" sz="2000" dirty="0" smtClean="0"/>
              <a:t>info </a:t>
            </a:r>
            <a:r>
              <a:rPr lang="zh-CN" altLang="en-US" sz="2000" dirty="0" smtClean="0"/>
              <a:t>属性</a:t>
            </a:r>
            <a:endParaRPr lang="zh-CN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437591" y="1687628"/>
            <a:ext cx="83387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info</a:t>
            </a:r>
            <a:r>
              <a:rPr lang="zh-CN" altLang="en-US" sz="2000" dirty="0" smtClean="0"/>
              <a:t>属性的属性值是一个字符串，其目的是为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页面准备一个常用但可能要经常修改的字符串。例如，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page info= "we are students" %&gt;</a:t>
            </a:r>
          </a:p>
          <a:p>
            <a:r>
              <a:rPr lang="zh-CN" altLang="en-US" sz="2000" dirty="0" smtClean="0"/>
              <a:t>可以在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页面中使用方法：</a:t>
            </a:r>
          </a:p>
          <a:p>
            <a:r>
              <a:rPr lang="en-US" altLang="zh-CN" sz="2000" b="1" dirty="0" err="1" smtClean="0">
                <a:solidFill>
                  <a:srgbClr val="FF0000"/>
                </a:solidFill>
              </a:rPr>
              <a:t>getServletInfo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();</a:t>
            </a:r>
          </a:p>
          <a:p>
            <a:r>
              <a:rPr lang="zh-CN" altLang="en-US" sz="2000" dirty="0" smtClean="0"/>
              <a:t>获取</a:t>
            </a:r>
            <a:r>
              <a:rPr lang="en-US" altLang="zh-CN" sz="2000" dirty="0" smtClean="0"/>
              <a:t>info</a:t>
            </a:r>
            <a:r>
              <a:rPr lang="zh-CN" altLang="en-US" sz="2000" dirty="0" smtClean="0"/>
              <a:t>属性的属性值。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457176" y="3640912"/>
            <a:ext cx="28906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2_9</a:t>
            </a:r>
            <a:r>
              <a:rPr lang="zh-CN" altLang="en-US" sz="2000" dirty="0" smtClean="0"/>
              <a:t>使用</a:t>
            </a:r>
            <a:r>
              <a:rPr lang="en-US" altLang="zh-CN" sz="2000" dirty="0" err="1" smtClean="0"/>
              <a:t>getServletInfo</a:t>
            </a:r>
            <a:r>
              <a:rPr lang="en-US" altLang="zh-CN" sz="2000" dirty="0" smtClean="0"/>
              <a:t>()</a:t>
            </a:r>
            <a:r>
              <a:rPr lang="zh-CN" altLang="en-US" sz="2000" dirty="0" smtClean="0"/>
              <a:t>方法获取</a:t>
            </a:r>
            <a:r>
              <a:rPr lang="en-US" altLang="zh-CN" sz="2000" dirty="0" smtClean="0"/>
              <a:t>info</a:t>
            </a:r>
            <a:r>
              <a:rPr lang="zh-CN" altLang="en-US" sz="2000" dirty="0" smtClean="0"/>
              <a:t>的属性值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91275" y="4797152"/>
            <a:ext cx="228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例子</a:t>
            </a:r>
            <a:r>
              <a:rPr lang="en-US" altLang="zh-CN" sz="2000" b="1" dirty="0"/>
              <a:t>2_9</a:t>
            </a:r>
            <a:endParaRPr lang="zh-CN" altLang="zh-CN" sz="2000" b="1" dirty="0"/>
          </a:p>
          <a:p>
            <a:r>
              <a:rPr lang="en-US" altLang="zh-CN" sz="2000" b="1" dirty="0">
                <a:hlinkClick r:id="rId2" action="ppaction://hlinkfile"/>
              </a:rPr>
              <a:t>example2_9.jsp</a:t>
            </a:r>
            <a:endParaRPr lang="zh-CN" altLang="en-US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84984"/>
            <a:ext cx="4322373" cy="2493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右箭头 5"/>
          <p:cNvSpPr/>
          <p:nvPr/>
        </p:nvSpPr>
        <p:spPr>
          <a:xfrm>
            <a:off x="2777275" y="5151095"/>
            <a:ext cx="282557" cy="35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565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2.1 JSP</a:t>
            </a:r>
            <a:r>
              <a:rPr lang="zh-CN" altLang="en-US" sz="3200" dirty="0" smtClean="0"/>
              <a:t>页面的基本结构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95536" y="908720"/>
            <a:ext cx="4354077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●  一个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页面可由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种元素组合而成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395536" y="1308830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(1) </a:t>
            </a:r>
            <a:r>
              <a:rPr lang="zh-CN" altLang="en-US" sz="2000" dirty="0" smtClean="0"/>
              <a:t>普通的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标记和</a:t>
            </a:r>
            <a:r>
              <a:rPr lang="en-US" altLang="zh-CN" sz="2000" dirty="0" smtClean="0"/>
              <a:t>JavaScript</a:t>
            </a:r>
            <a:r>
              <a:rPr lang="zh-CN" altLang="en-US" sz="2000" dirty="0" smtClean="0"/>
              <a:t>标记。</a:t>
            </a:r>
          </a:p>
          <a:p>
            <a:r>
              <a:rPr lang="en-US" altLang="zh-CN" sz="2000" dirty="0" smtClean="0"/>
              <a:t>(2) JSP</a:t>
            </a:r>
            <a:r>
              <a:rPr lang="zh-CN" altLang="en-US" sz="2000" dirty="0" smtClean="0"/>
              <a:t>标记，如指令标记、动作标记。</a:t>
            </a:r>
          </a:p>
          <a:p>
            <a:r>
              <a:rPr lang="en-US" altLang="zh-CN" sz="2000" dirty="0" smtClean="0"/>
              <a:t>(3) </a:t>
            </a:r>
            <a:r>
              <a:rPr lang="zh-CN" altLang="en-US" sz="2000" dirty="0" smtClean="0"/>
              <a:t>变量和方法的声明。</a:t>
            </a:r>
          </a:p>
          <a:p>
            <a:r>
              <a:rPr lang="en-US" altLang="zh-CN" sz="2000" dirty="0" smtClean="0"/>
              <a:t>(4) Java </a:t>
            </a:r>
            <a:r>
              <a:rPr lang="zh-CN" altLang="en-US" sz="2000" dirty="0" smtClean="0"/>
              <a:t>程序片。</a:t>
            </a:r>
          </a:p>
          <a:p>
            <a:r>
              <a:rPr lang="en-US" altLang="zh-CN" sz="2000" dirty="0" smtClean="0"/>
              <a:t>(5) Java </a:t>
            </a:r>
            <a:r>
              <a:rPr lang="zh-CN" altLang="en-US" sz="2000" dirty="0" smtClean="0"/>
              <a:t>表达式。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519943" y="3140101"/>
            <a:ext cx="1011815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● 原理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395536" y="3573016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★一个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页面被第一次请求执行时，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服务器首先将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页面文件转译成一个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文件，再将这个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文件编译生成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字节码文件</a:t>
            </a:r>
            <a:r>
              <a:rPr lang="zh-CN" altLang="en-US" sz="2000" dirty="0" smtClean="0"/>
              <a:t>，然后通过执行字节码文件响应用户的请求。</a:t>
            </a:r>
          </a:p>
          <a:p>
            <a:r>
              <a:rPr lang="zh-CN" altLang="en-US" sz="2000" dirty="0" smtClean="0"/>
              <a:t>★当多个用户请求一个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页面时，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服务器为每个用户启动一个线程，该线程负责执行常驻内存的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字节码文件</a:t>
            </a:r>
            <a:r>
              <a:rPr lang="zh-CN" altLang="en-US" sz="2000" dirty="0" smtClean="0"/>
              <a:t>来响应相应用户的请求。这些线程由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服务器来管理，将</a:t>
            </a:r>
            <a:r>
              <a:rPr lang="en-US" altLang="zh-CN" sz="2000" dirty="0" smtClean="0"/>
              <a:t>CPU</a:t>
            </a:r>
            <a:r>
              <a:rPr lang="zh-CN" altLang="en-US" sz="2000" dirty="0" smtClean="0"/>
              <a:t>的使用权在各个线程之间快速切换，以保证每个线程都有机会执行字节码文件。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884055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2.6	JSP</a:t>
            </a:r>
            <a:r>
              <a:rPr lang="zh-CN" altLang="en-US" sz="3200" dirty="0" smtClean="0"/>
              <a:t>指令标记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397869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/>
            <a:r>
              <a:rPr lang="en-US" altLang="zh-CN" sz="2000" b="1" dirty="0" smtClean="0"/>
              <a:t>2.6.2 </a:t>
            </a:r>
            <a:r>
              <a:rPr lang="en-US" altLang="zh-CN" sz="2000" b="1" dirty="0"/>
              <a:t>include </a:t>
            </a:r>
            <a:r>
              <a:rPr lang="zh-CN" altLang="zh-CN" sz="2000" b="1" dirty="0"/>
              <a:t>指令标记</a:t>
            </a:r>
          </a:p>
        </p:txBody>
      </p:sp>
      <p:sp>
        <p:nvSpPr>
          <p:cNvPr id="7" name="矩形 6"/>
          <p:cNvSpPr/>
          <p:nvPr/>
        </p:nvSpPr>
        <p:spPr>
          <a:xfrm>
            <a:off x="449288" y="1273799"/>
            <a:ext cx="86947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如果需要在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页面内某处整体嵌入一个文件，就可以考虑使用</a:t>
            </a:r>
            <a:r>
              <a:rPr lang="en-US" altLang="zh-CN" sz="2000" dirty="0" smtClean="0"/>
              <a:t>include</a:t>
            </a:r>
            <a:r>
              <a:rPr lang="zh-CN" altLang="en-US" sz="2000" dirty="0" smtClean="0"/>
              <a:t>指令标记，其语法格式如下：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&lt;%@ include file= 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文件的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URL " %&gt;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498" y="2345348"/>
            <a:ext cx="856099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 嵌入的文件的编码必须和当前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页面一致，比如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二者都是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utf-8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编码</a:t>
            </a:r>
            <a:r>
              <a:rPr lang="zh-CN" altLang="en-US" sz="2000" dirty="0" smtClean="0"/>
              <a:t>。</a:t>
            </a:r>
          </a:p>
          <a:p>
            <a:r>
              <a:rPr lang="zh-CN" altLang="en-US" sz="2000" dirty="0" smtClean="0"/>
              <a:t>■ 所谓静态嵌入，就是当前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页面和嵌入的文件合并成一个新的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页面，然后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服务器再将这个新的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页面转译成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文件。因此，嵌入文件后，必须保证新合并成的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页面符合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语法规则，即能够成为一个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页面文件。</a:t>
            </a:r>
          </a:p>
          <a:p>
            <a:r>
              <a:rPr lang="zh-CN" altLang="en-US" sz="2000" dirty="0" smtClean="0"/>
              <a:t>■</a:t>
            </a:r>
            <a:r>
              <a:rPr lang="en-US" altLang="zh-CN" sz="2000" dirty="0" smtClean="0"/>
              <a:t>include</a:t>
            </a:r>
            <a:r>
              <a:rPr lang="zh-CN" altLang="en-US" sz="2000" dirty="0" smtClean="0"/>
              <a:t>指令可以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实现代码的复用</a:t>
            </a:r>
            <a:r>
              <a:rPr lang="zh-CN" altLang="en-US" sz="2000" dirty="0" smtClean="0"/>
              <a:t>。比如，每个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页面上都可能都需要一个导航条，以便用户在各个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页面之间方便地切换，那么每个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页面都可以使用</a:t>
            </a:r>
            <a:r>
              <a:rPr lang="en-US" altLang="zh-CN" sz="2000" dirty="0" smtClean="0"/>
              <a:t>include</a:t>
            </a:r>
            <a:r>
              <a:rPr lang="zh-CN" altLang="en-US" sz="2000" dirty="0" smtClean="0"/>
              <a:t>指令在页面的适当位置整体嵌入一个相同的文件。</a:t>
            </a:r>
          </a:p>
          <a:p>
            <a:r>
              <a:rPr lang="zh-CN" altLang="en-US" sz="2000" dirty="0" smtClean="0"/>
              <a:t>■允许被嵌入的文件使用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指令指定</a:t>
            </a:r>
            <a:r>
              <a:rPr lang="en-US" altLang="zh-CN" sz="2000" dirty="0" err="1" smtClean="0"/>
              <a:t>contentType</a:t>
            </a:r>
            <a:r>
              <a:rPr lang="zh-CN" altLang="en-US" sz="2000" dirty="0" smtClean="0"/>
              <a:t>属性的值，但指定的值要与嵌入该文件的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页面中的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指令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指定的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contentType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属性的值相同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49544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2.6	JSP</a:t>
            </a:r>
            <a:r>
              <a:rPr lang="zh-CN" altLang="en-US" sz="3200" dirty="0" smtClean="0"/>
              <a:t>指令标记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49288" y="846110"/>
            <a:ext cx="3978696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2"/>
            <a:r>
              <a:rPr lang="en-US" altLang="zh-CN" sz="2000" b="1" dirty="0" smtClean="0"/>
              <a:t>2.6.2 </a:t>
            </a:r>
            <a:r>
              <a:rPr lang="en-US" altLang="zh-CN" sz="2000" b="1" dirty="0"/>
              <a:t>include </a:t>
            </a:r>
            <a:r>
              <a:rPr lang="zh-CN" altLang="zh-CN" sz="2000" b="1" dirty="0"/>
              <a:t>指令标记</a:t>
            </a:r>
          </a:p>
        </p:txBody>
      </p:sp>
      <p:sp>
        <p:nvSpPr>
          <p:cNvPr id="3" name="矩形 2"/>
          <p:cNvSpPr/>
          <p:nvPr/>
        </p:nvSpPr>
        <p:spPr>
          <a:xfrm>
            <a:off x="449288" y="1280442"/>
            <a:ext cx="84431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2_10</a:t>
            </a:r>
            <a:r>
              <a:rPr lang="zh-CN" altLang="en-US" sz="2000" dirty="0" smtClean="0"/>
              <a:t>中两个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页面使用</a:t>
            </a:r>
            <a:r>
              <a:rPr lang="en-US" altLang="zh-CN" sz="2000" dirty="0" smtClean="0"/>
              <a:t>include</a:t>
            </a:r>
            <a:r>
              <a:rPr lang="zh-CN" altLang="en-US" sz="2000" dirty="0" smtClean="0"/>
              <a:t>指令标记嵌入同一个文本文件：</a:t>
            </a:r>
            <a:r>
              <a:rPr lang="en-US" altLang="zh-CN" sz="2000" dirty="0" smtClean="0"/>
              <a:t>ok.txt</a:t>
            </a:r>
            <a:r>
              <a:rPr lang="zh-CN" altLang="en-US" sz="2000" dirty="0" smtClean="0"/>
              <a:t>，该文本文件的内容是关于这两个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页面之间（北京大学与清华大学之间）的超链接。例子</a:t>
            </a:r>
            <a:r>
              <a:rPr lang="en-US" altLang="zh-CN" sz="2000" dirty="0" smtClean="0"/>
              <a:t>2_10</a:t>
            </a:r>
            <a:r>
              <a:rPr lang="zh-CN" altLang="en-US" sz="2000" dirty="0" smtClean="0"/>
              <a:t>中的</a:t>
            </a:r>
            <a:r>
              <a:rPr lang="en-US" altLang="zh-CN" sz="2000" dirty="0" smtClean="0"/>
              <a:t>ok.txt</a:t>
            </a:r>
            <a:r>
              <a:rPr lang="zh-CN" altLang="en-US" sz="2000" dirty="0" smtClean="0"/>
              <a:t>文件用</a:t>
            </a:r>
            <a:r>
              <a:rPr lang="en-US" altLang="zh-CN" sz="2000" dirty="0" smtClean="0"/>
              <a:t>utf-8</a:t>
            </a:r>
            <a:r>
              <a:rPr lang="zh-CN" altLang="en-US" sz="2000" dirty="0" smtClean="0"/>
              <a:t>编码保存。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485213" y="2461013"/>
            <a:ext cx="2286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例子</a:t>
            </a:r>
            <a:r>
              <a:rPr lang="en-US" altLang="zh-CN" sz="2000" b="1" dirty="0" smtClean="0"/>
              <a:t>2_10</a:t>
            </a:r>
          </a:p>
          <a:p>
            <a:r>
              <a:rPr lang="en-US" altLang="zh-CN" sz="2000" b="1" dirty="0">
                <a:hlinkClick r:id="rId2" action="ppaction://hlinkfile"/>
              </a:rPr>
              <a:t>ok.txt</a:t>
            </a:r>
            <a:endParaRPr lang="zh-CN" altLang="zh-CN" sz="2000" b="1" dirty="0"/>
          </a:p>
          <a:p>
            <a:endParaRPr lang="zh-CN" altLang="zh-CN" sz="2000" b="1" dirty="0"/>
          </a:p>
          <a:p>
            <a:r>
              <a:rPr lang="en-US" altLang="zh-CN" sz="2000" b="1" dirty="0">
                <a:hlinkClick r:id="rId3" action="ppaction://hlinkfile"/>
              </a:rPr>
              <a:t>example2_10_a.jsp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31099" y="5229200"/>
            <a:ext cx="22492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hlinkClick r:id="rId4" action="ppaction://hlinkfile"/>
              </a:rPr>
              <a:t>example2_10_b.jsp</a:t>
            </a:r>
            <a:endParaRPr lang="zh-CN" altLang="en-US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340572"/>
            <a:ext cx="3349436" cy="186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右箭头 7"/>
          <p:cNvSpPr/>
          <p:nvPr/>
        </p:nvSpPr>
        <p:spPr>
          <a:xfrm>
            <a:off x="2987824" y="3501008"/>
            <a:ext cx="36004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2987824" y="5329227"/>
            <a:ext cx="360040" cy="200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376" y="4496940"/>
            <a:ext cx="3356332" cy="1864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973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2.7	JSP</a:t>
            </a:r>
            <a:r>
              <a:rPr lang="zh-CN" altLang="en-US" sz="3200" dirty="0" smtClean="0"/>
              <a:t>动作标记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323528" y="846110"/>
            <a:ext cx="7930685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动作标记是一种特殊的标记，它影响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运行时的功能。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323528" y="1246220"/>
            <a:ext cx="260359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2.7.1 include </a:t>
            </a:r>
            <a:r>
              <a:rPr lang="zh-CN" altLang="en-US" sz="2000" dirty="0" smtClean="0"/>
              <a:t>动作标记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329162" y="1657482"/>
            <a:ext cx="83472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include </a:t>
            </a:r>
            <a:r>
              <a:rPr lang="zh-CN" altLang="en-US" sz="2000" dirty="0" smtClean="0"/>
              <a:t>动作标记语法格式为：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jsp:include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page= 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文件的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URL" /&gt;</a:t>
            </a:r>
          </a:p>
          <a:p>
            <a:r>
              <a:rPr lang="zh-CN" altLang="en-US" sz="2000" dirty="0" smtClean="0"/>
              <a:t>或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jsp:include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page= 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文件的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URL" &gt;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param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子标记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&lt;/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jsp:include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&gt;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6500" y="3717032"/>
            <a:ext cx="853598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include</a:t>
            </a:r>
            <a:r>
              <a:rPr lang="zh-CN" altLang="en-US" sz="2000" dirty="0" smtClean="0"/>
              <a:t>动作标记告诉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动态包含一个文件</a:t>
            </a:r>
            <a:r>
              <a:rPr lang="zh-CN" altLang="en-US" sz="2000" dirty="0" smtClean="0"/>
              <a:t>，即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页面运行时才将文件加入。与静态嵌入文件的</a:t>
            </a:r>
            <a:r>
              <a:rPr lang="en-US" altLang="zh-CN" sz="2000" dirty="0" smtClean="0"/>
              <a:t>include</a:t>
            </a:r>
            <a:r>
              <a:rPr lang="zh-CN" altLang="en-US" sz="2000" dirty="0" smtClean="0"/>
              <a:t>指令标记不同，当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服务器根据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页面产生成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文件时，</a:t>
            </a:r>
            <a:r>
              <a:rPr lang="zh-CN" altLang="en-US" sz="2000" b="1" dirty="0" smtClean="0"/>
              <a:t>不把</a:t>
            </a:r>
            <a:r>
              <a:rPr lang="en-US" altLang="zh-CN" sz="2000" b="1" dirty="0" smtClean="0"/>
              <a:t>JSP</a:t>
            </a:r>
            <a:r>
              <a:rPr lang="zh-CN" altLang="en-US" sz="2000" b="1" dirty="0" smtClean="0"/>
              <a:t>页面中动作指令</a:t>
            </a:r>
            <a:r>
              <a:rPr lang="en-US" altLang="zh-CN" sz="2000" b="1" dirty="0" smtClean="0"/>
              <a:t>include</a:t>
            </a:r>
            <a:r>
              <a:rPr lang="zh-CN" altLang="en-US" sz="2000" b="1" dirty="0" smtClean="0"/>
              <a:t>所包含的文件与原</a:t>
            </a:r>
            <a:r>
              <a:rPr lang="en-US" altLang="zh-CN" sz="2000" b="1" dirty="0" smtClean="0"/>
              <a:t>JSP</a:t>
            </a:r>
            <a:r>
              <a:rPr lang="zh-CN" altLang="en-US" sz="2000" b="1" dirty="0" smtClean="0"/>
              <a:t>页面合并为一个新的</a:t>
            </a:r>
            <a:r>
              <a:rPr lang="en-US" altLang="zh-CN" sz="2000" b="1" dirty="0" smtClean="0"/>
              <a:t>JSP</a:t>
            </a:r>
            <a:r>
              <a:rPr lang="zh-CN" altLang="en-US" sz="2000" b="1" dirty="0" smtClean="0"/>
              <a:t>页面</a:t>
            </a:r>
            <a:r>
              <a:rPr lang="zh-CN" altLang="en-US" sz="2000" dirty="0" smtClean="0"/>
              <a:t>，而是告诉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解释器，这个文件在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JSP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运行（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Java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文件的字节码文件被加载执行）时才包含进来</a:t>
            </a:r>
            <a:r>
              <a:rPr lang="zh-CN" altLang="en-US" sz="2000" dirty="0" smtClean="0"/>
              <a:t>。如果包含的文件是普通的文本文件，就将文件的内容发送到用户端，由用户端的浏览器负责显示；如果包含的文件是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文件，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服务器就执行这个</a:t>
            </a:r>
            <a:r>
              <a:rPr lang="zh-CN" altLang="en-US" dirty="0" smtClean="0"/>
              <a:t>文件，然后将执行的结果发送到用户端，并由用户端的浏览器负责显示这些结果。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40898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2.7	JSP</a:t>
            </a:r>
            <a:r>
              <a:rPr lang="zh-CN" altLang="en-US" sz="3200" dirty="0" smtClean="0"/>
              <a:t>动作标记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323528" y="846110"/>
            <a:ext cx="7930685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动作标记是一种特殊的标记，它影响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运行时的功能。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323528" y="1246220"/>
            <a:ext cx="247773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2.7.2 </a:t>
            </a:r>
            <a:r>
              <a:rPr lang="en-US" altLang="zh-CN" sz="2000" b="1" dirty="0" err="1"/>
              <a:t>param</a:t>
            </a:r>
            <a:r>
              <a:rPr lang="zh-CN" altLang="zh-CN" sz="2000" b="1" dirty="0"/>
              <a:t>动作标记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290417" y="2589737"/>
            <a:ext cx="86375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2_11</a:t>
            </a:r>
            <a:r>
              <a:rPr lang="zh-CN" altLang="en-US" sz="2000" dirty="0" smtClean="0"/>
              <a:t>中，</a:t>
            </a:r>
            <a:r>
              <a:rPr lang="en-US" altLang="zh-CN" sz="2000" dirty="0" smtClean="0"/>
              <a:t>example2_11.jsp</a:t>
            </a:r>
            <a:r>
              <a:rPr lang="zh-CN" altLang="en-US" sz="2000" dirty="0" smtClean="0"/>
              <a:t>使用</a:t>
            </a:r>
            <a:r>
              <a:rPr lang="en-US" altLang="zh-CN" sz="2000" dirty="0" smtClean="0"/>
              <a:t>include</a:t>
            </a:r>
            <a:r>
              <a:rPr lang="zh-CN" altLang="en-US" sz="2000" dirty="0" smtClean="0"/>
              <a:t>动作标记加载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文件</a:t>
            </a:r>
            <a:r>
              <a:rPr lang="en-US" altLang="zh-CN" sz="2000" dirty="0" err="1" smtClean="0"/>
              <a:t>triangle.jsp</a:t>
            </a:r>
            <a:r>
              <a:rPr lang="zh-CN" altLang="en-US" sz="2000" dirty="0" smtClean="0"/>
              <a:t>，</a:t>
            </a:r>
            <a:r>
              <a:rPr lang="en-US" altLang="zh-CN" sz="2000" dirty="0" err="1" smtClean="0"/>
              <a:t>triangle.jsp</a:t>
            </a:r>
            <a:r>
              <a:rPr lang="zh-CN" altLang="en-US" sz="2000" dirty="0" smtClean="0"/>
              <a:t>页面保存在当前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服务目录</a:t>
            </a:r>
            <a:r>
              <a:rPr lang="en-US" altLang="zh-CN" sz="2000" dirty="0" smtClean="0"/>
              <a:t>ch2</a:t>
            </a:r>
            <a:r>
              <a:rPr lang="zh-CN" altLang="en-US" sz="2000" dirty="0" smtClean="0"/>
              <a:t>的子目录</a:t>
            </a:r>
            <a:r>
              <a:rPr lang="en-US" altLang="zh-CN" sz="2000" dirty="0" err="1" smtClean="0"/>
              <a:t>myfile</a:t>
            </a:r>
            <a:r>
              <a:rPr lang="zh-CN" altLang="en-US" sz="2000" dirty="0" smtClean="0"/>
              <a:t>中。</a:t>
            </a:r>
            <a:r>
              <a:rPr lang="en-US" altLang="zh-CN" sz="2000" dirty="0" err="1" smtClean="0"/>
              <a:t>triangle.jsp</a:t>
            </a:r>
            <a:r>
              <a:rPr lang="zh-CN" altLang="en-US" sz="2000" dirty="0" smtClean="0"/>
              <a:t>页面可以计算并显示三角形的面积，当</a:t>
            </a:r>
            <a:r>
              <a:rPr lang="en-US" altLang="zh-CN" sz="2000" dirty="0" err="1" smtClean="0"/>
              <a:t>triangle.jsp</a:t>
            </a:r>
            <a:r>
              <a:rPr lang="zh-CN" altLang="en-US" sz="2000" dirty="0" smtClean="0"/>
              <a:t>被加载时获取</a:t>
            </a:r>
            <a:r>
              <a:rPr lang="en-US" altLang="zh-CN" sz="2000" dirty="0" smtClean="0"/>
              <a:t>example2_11.jsp</a:t>
            </a:r>
            <a:r>
              <a:rPr lang="zh-CN" altLang="en-US" sz="2000" dirty="0" smtClean="0"/>
              <a:t>页面</a:t>
            </a:r>
            <a:r>
              <a:rPr lang="en-US" altLang="zh-CN" sz="2000" dirty="0" smtClean="0"/>
              <a:t>include</a:t>
            </a:r>
            <a:r>
              <a:rPr lang="zh-CN" altLang="en-US" sz="2000" dirty="0" smtClean="0"/>
              <a:t>动作标记的</a:t>
            </a:r>
            <a:r>
              <a:rPr lang="en-US" altLang="zh-CN" sz="2000" dirty="0" err="1" smtClean="0"/>
              <a:t>param</a:t>
            </a:r>
            <a:r>
              <a:rPr lang="zh-CN" altLang="en-US" sz="2000" dirty="0" smtClean="0"/>
              <a:t>子标记提供的三角形三边的长度。</a:t>
            </a:r>
            <a:endParaRPr lang="en-US" altLang="zh-CN" sz="2000" dirty="0" smtClean="0"/>
          </a:p>
        </p:txBody>
      </p:sp>
      <p:sp>
        <p:nvSpPr>
          <p:cNvPr id="4" name="矩形 3"/>
          <p:cNvSpPr/>
          <p:nvPr/>
        </p:nvSpPr>
        <p:spPr>
          <a:xfrm>
            <a:off x="289563" y="5286908"/>
            <a:ext cx="28769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/>
              <a:t>例子</a:t>
            </a:r>
            <a:r>
              <a:rPr lang="en-US" altLang="zh-CN" sz="2000" b="1" dirty="0"/>
              <a:t>2_11</a:t>
            </a:r>
            <a:endParaRPr lang="zh-CN" altLang="zh-CN" sz="2000" b="1" dirty="0"/>
          </a:p>
          <a:p>
            <a:r>
              <a:rPr lang="en-US" altLang="zh-CN" sz="2000" b="1" dirty="0">
                <a:hlinkClick r:id="rId2" action="ppaction://hlinkfile"/>
              </a:rPr>
              <a:t>example2_11.jsp</a:t>
            </a:r>
            <a:endParaRPr lang="zh-CN" altLang="en-US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3" y="4236211"/>
            <a:ext cx="4749148" cy="1050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63926" y="6106644"/>
            <a:ext cx="21198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hlinkClick r:id="rId4" action="ppaction://hlinkfile"/>
              </a:rPr>
              <a:t>triangle.jsp</a:t>
            </a:r>
            <a:endParaRPr lang="zh-CN" altLang="en-US" sz="20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304" y="4117496"/>
            <a:ext cx="3068829" cy="238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32136" y="1755225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err="1"/>
              <a:t>param</a:t>
            </a:r>
            <a:r>
              <a:rPr lang="zh-CN" altLang="zh-CN" sz="2000" dirty="0"/>
              <a:t>标记以“名字—值”对的形式为其他标记提供附加</a:t>
            </a:r>
            <a:r>
              <a:rPr lang="zh-CN" altLang="zh-CN" sz="2000" dirty="0" smtClean="0"/>
              <a:t>信息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66710" y="2155113"/>
            <a:ext cx="69136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&lt;</a:t>
            </a:r>
            <a:r>
              <a:rPr lang="en-US" altLang="zh-CN" sz="2000" b="1" dirty="0" err="1">
                <a:solidFill>
                  <a:srgbClr val="FF0000"/>
                </a:solidFill>
              </a:rPr>
              <a:t>jsp:param</a:t>
            </a:r>
            <a:r>
              <a:rPr lang="en-US" altLang="zh-CN" sz="2000" b="1" dirty="0">
                <a:solidFill>
                  <a:srgbClr val="FF0000"/>
                </a:solidFill>
              </a:rPr>
              <a:t>  name= "</a:t>
            </a:r>
            <a:r>
              <a:rPr lang="zh-CN" altLang="zh-CN" sz="2000" b="1" dirty="0">
                <a:solidFill>
                  <a:srgbClr val="FF0000"/>
                </a:solidFill>
              </a:rPr>
              <a:t>参数</a:t>
            </a:r>
            <a:r>
              <a:rPr lang="en-US" altLang="zh-CN" sz="2000" b="1" dirty="0">
                <a:solidFill>
                  <a:srgbClr val="FF0000"/>
                </a:solidFill>
              </a:rPr>
              <a:t>"  value= " </a:t>
            </a:r>
            <a:r>
              <a:rPr lang="zh-CN" altLang="zh-CN" sz="2000" b="1" dirty="0">
                <a:solidFill>
                  <a:srgbClr val="FF0000"/>
                </a:solidFill>
              </a:rPr>
              <a:t>参数的值</a:t>
            </a:r>
            <a:r>
              <a:rPr lang="en-US" altLang="zh-CN" sz="2000" b="1" dirty="0">
                <a:solidFill>
                  <a:srgbClr val="FF0000"/>
                </a:solidFill>
              </a:rPr>
              <a:t>" /&gt;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0359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2.7	JSP</a:t>
            </a:r>
            <a:r>
              <a:rPr lang="zh-CN" altLang="en-US" sz="3200" dirty="0" smtClean="0"/>
              <a:t>动作标记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323528" y="846110"/>
            <a:ext cx="7930685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动作标记是一种特殊的标记，它影响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运行时的功能。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323528" y="1246220"/>
            <a:ext cx="266688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2.7.3 forward </a:t>
            </a:r>
            <a:r>
              <a:rPr lang="zh-CN" altLang="en-US" sz="2000" dirty="0" smtClean="0"/>
              <a:t>动作标记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326908" y="1646330"/>
            <a:ext cx="863757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</a:rPr>
              <a:t>&lt;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jsp:forward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page="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要转向的页面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 /&gt;</a:t>
            </a:r>
          </a:p>
          <a:p>
            <a:r>
              <a:rPr lang="zh-CN" altLang="en-US" sz="2000" dirty="0" smtClean="0"/>
              <a:t>或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jsp:forward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 page="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要转向的页面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" &gt;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   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param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子标记</a:t>
            </a:r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&lt;/</a:t>
            </a:r>
            <a:r>
              <a:rPr lang="en-US" altLang="zh-CN" sz="2000" b="1" dirty="0" err="1" smtClean="0">
                <a:solidFill>
                  <a:srgbClr val="FF0000"/>
                </a:solidFill>
              </a:rPr>
              <a:t>jsp:forward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&gt;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7206" y="3645024"/>
            <a:ext cx="885698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指令的作用是：从该指令处停止当前页面的执行，而转向执行</a:t>
            </a:r>
            <a:r>
              <a:rPr lang="en-US" altLang="zh-CN" sz="2000" dirty="0" smtClean="0"/>
              <a:t>page</a:t>
            </a:r>
            <a:r>
              <a:rPr lang="zh-CN" altLang="en-US" sz="2000" dirty="0" smtClean="0"/>
              <a:t>属性指定的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页面。需要注意的是，当前页面使用</a:t>
            </a:r>
            <a:r>
              <a:rPr lang="en-US" altLang="zh-CN" sz="2000" dirty="0" smtClean="0"/>
              <a:t>forward</a:t>
            </a:r>
            <a:r>
              <a:rPr lang="zh-CN" altLang="en-US" sz="2000" dirty="0" smtClean="0"/>
              <a:t>动作标记转向后，尽管用户看到了转向后的页面的效果，但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浏览器地址栏中显示的仍然是转向前的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JSP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页面的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URL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地址</a:t>
            </a:r>
            <a:r>
              <a:rPr lang="zh-CN" altLang="en-US" sz="2000" dirty="0" smtClean="0"/>
              <a:t>，因此，如果刷新浏览器的显示，将再次执行当前浏览器地址栏中显示的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36843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2.7	JSP</a:t>
            </a:r>
            <a:r>
              <a:rPr lang="zh-CN" altLang="en-US" sz="3200" dirty="0" smtClean="0"/>
              <a:t>动作标记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179512" y="846110"/>
            <a:ext cx="8640960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动作标记是一种特殊的标记，它影响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运行时的功能。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323528" y="1246220"/>
            <a:ext cx="266688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2.7.3 forward </a:t>
            </a:r>
            <a:r>
              <a:rPr lang="zh-CN" altLang="en-US" sz="2000" dirty="0" smtClean="0"/>
              <a:t>动作标记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323528" y="1707669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example2_12.jsp</a:t>
            </a:r>
            <a:r>
              <a:rPr lang="zh-CN" altLang="en-US" sz="2000" dirty="0" smtClean="0"/>
              <a:t>使用</a:t>
            </a:r>
            <a:r>
              <a:rPr lang="en-US" altLang="zh-CN" sz="2000" dirty="0" smtClean="0"/>
              <a:t>forward</a:t>
            </a:r>
            <a:r>
              <a:rPr lang="zh-CN" altLang="en-US" sz="2000" dirty="0" smtClean="0"/>
              <a:t>标记转向</a:t>
            </a:r>
            <a:r>
              <a:rPr lang="en-US" altLang="zh-CN" sz="2000" dirty="0" smtClean="0"/>
              <a:t>example2_12_a.jsp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example2_12_b.jsp</a:t>
            </a:r>
            <a:r>
              <a:rPr lang="zh-CN" altLang="en-US" sz="2000" dirty="0" smtClean="0"/>
              <a:t>页面。在</a:t>
            </a:r>
            <a:r>
              <a:rPr lang="en-US" altLang="zh-CN" sz="2000" dirty="0" smtClean="0"/>
              <a:t>example2_12.jsp</a:t>
            </a:r>
            <a:r>
              <a:rPr lang="zh-CN" altLang="en-US" sz="2000" dirty="0" smtClean="0"/>
              <a:t>页面随机产生一个</a:t>
            </a:r>
            <a:r>
              <a:rPr lang="en-US" altLang="zh-CN" sz="2000" dirty="0" smtClean="0"/>
              <a:t>1~10</a:t>
            </a:r>
            <a:r>
              <a:rPr lang="zh-CN" altLang="en-US" sz="2000" dirty="0" smtClean="0"/>
              <a:t>之间的随机数，若该数</a:t>
            </a:r>
            <a:r>
              <a:rPr lang="zh-CN" altLang="en-US" sz="2000" b="1" dirty="0" smtClean="0"/>
              <a:t>大于</a:t>
            </a:r>
            <a:r>
              <a:rPr lang="en-US" altLang="zh-CN" sz="2000" b="1" dirty="0" smtClean="0"/>
              <a:t>5</a:t>
            </a:r>
            <a:r>
              <a:rPr lang="zh-CN" altLang="en-US" sz="2000" b="1" dirty="0" smtClean="0"/>
              <a:t>就转向页面</a:t>
            </a:r>
            <a:r>
              <a:rPr lang="en-US" altLang="zh-CN" sz="2000" b="1" dirty="0" smtClean="0"/>
              <a:t>example2_12_a.jsp</a:t>
            </a:r>
            <a:r>
              <a:rPr lang="zh-CN" altLang="en-US" sz="2000" dirty="0" smtClean="0"/>
              <a:t>，</a:t>
            </a:r>
            <a:r>
              <a:rPr lang="zh-CN" altLang="en-US" sz="2000" b="1" dirty="0" smtClean="0"/>
              <a:t>否则转向页面</a:t>
            </a:r>
            <a:r>
              <a:rPr lang="en-US" altLang="zh-CN" sz="2000" b="1" dirty="0" smtClean="0"/>
              <a:t>example2_12_b.jsp</a:t>
            </a:r>
            <a:r>
              <a:rPr lang="zh-CN" altLang="en-US" sz="2000" dirty="0" smtClean="0"/>
              <a:t>。</a:t>
            </a:r>
            <a:r>
              <a:rPr lang="en-US" altLang="zh-CN" sz="2000" dirty="0" smtClean="0"/>
              <a:t>example2_12.jsp</a:t>
            </a:r>
            <a:r>
              <a:rPr lang="zh-CN" altLang="en-US" sz="2000" dirty="0" smtClean="0"/>
              <a:t>使用</a:t>
            </a:r>
            <a:r>
              <a:rPr lang="en-US" altLang="zh-CN" sz="2000" dirty="0" err="1" smtClean="0"/>
              <a:t>param</a:t>
            </a:r>
            <a:r>
              <a:rPr lang="zh-CN" altLang="en-US" sz="2000" dirty="0" smtClean="0"/>
              <a:t>子标记将随机数传递给要转向的页面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333106" y="3327999"/>
            <a:ext cx="23666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2_12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example2_12.jsp</a:t>
            </a:r>
            <a:endParaRPr lang="zh-CN" altLang="zh-CN" b="1" dirty="0"/>
          </a:p>
        </p:txBody>
      </p:sp>
      <p:sp>
        <p:nvSpPr>
          <p:cNvPr id="8" name="矩形 7"/>
          <p:cNvSpPr/>
          <p:nvPr/>
        </p:nvSpPr>
        <p:spPr>
          <a:xfrm>
            <a:off x="2274392" y="3305456"/>
            <a:ext cx="2025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3" action="ppaction://hlinkfile"/>
              </a:rPr>
              <a:t>example2_12_a.jsp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724128" y="3352419"/>
            <a:ext cx="2035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4" action="ppaction://hlinkfile"/>
              </a:rPr>
              <a:t>example2_12_b.jsp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524" y="3974330"/>
            <a:ext cx="3252436" cy="250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下箭头 9"/>
          <p:cNvSpPr/>
          <p:nvPr/>
        </p:nvSpPr>
        <p:spPr>
          <a:xfrm>
            <a:off x="6588224" y="3721751"/>
            <a:ext cx="290680" cy="2525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2990412" y="3651164"/>
            <a:ext cx="296853" cy="3231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672" y="3999663"/>
            <a:ext cx="3186397" cy="2454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485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2.1 JSP</a:t>
            </a:r>
            <a:r>
              <a:rPr lang="zh-CN" altLang="en-US" sz="3200" dirty="0" smtClean="0"/>
              <a:t>页面的基本结构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323528" y="836712"/>
            <a:ext cx="2037737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● 字节码的任务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323528" y="1236822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 ★把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页面中普通的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标记和</a:t>
            </a:r>
            <a:r>
              <a:rPr lang="en-US" altLang="zh-CN" sz="2000" dirty="0" smtClean="0"/>
              <a:t>JavaScript</a:t>
            </a:r>
            <a:r>
              <a:rPr lang="zh-CN" altLang="en-US" sz="2000" dirty="0" smtClean="0"/>
              <a:t>标记，交给用户端浏览器执行显示。</a:t>
            </a:r>
          </a:p>
          <a:p>
            <a:r>
              <a:rPr lang="zh-CN" altLang="en-US" sz="2000" dirty="0" smtClean="0"/>
              <a:t> ★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标记、方法的定义、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程序片由服务器负责处理和执行，将需要显示的结果发送给用户端浏览器。</a:t>
            </a:r>
          </a:p>
          <a:p>
            <a:r>
              <a:rPr lang="zh-CN" altLang="en-US" sz="2000" dirty="0" smtClean="0"/>
              <a:t> ★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表达式由服务器负责计算，并将结果转化为字符串，然后交给用户端浏览器负责显示。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2267744" y="3482052"/>
            <a:ext cx="3958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example2_1.jsp</a:t>
            </a:r>
            <a:r>
              <a:rPr lang="zh-CN" altLang="en-US" dirty="0" smtClean="0"/>
              <a:t>页面包含了５种元素。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75752" y="3205053"/>
            <a:ext cx="21169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例子</a:t>
            </a:r>
            <a:r>
              <a:rPr lang="en-US" altLang="zh-CN" dirty="0" smtClean="0"/>
              <a:t>2_1</a:t>
            </a:r>
          </a:p>
          <a:p>
            <a:r>
              <a:rPr lang="en-US" altLang="zh-CN" dirty="0" smtClean="0">
                <a:hlinkClick r:id="rId2" action="ppaction://hlinkfile"/>
              </a:rPr>
              <a:t>example2_1.jsp</a:t>
            </a:r>
            <a:endParaRPr lang="zh-CN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62" y="3946128"/>
            <a:ext cx="7632848" cy="262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1521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2.2 </a:t>
            </a:r>
            <a:r>
              <a:rPr lang="zh-CN" altLang="en-US" sz="3200" dirty="0" smtClean="0"/>
              <a:t>声明变量和定义方法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323528" y="836712"/>
            <a:ext cx="150233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● </a:t>
            </a:r>
            <a:r>
              <a:rPr lang="en-US" altLang="zh-CN" sz="2000" dirty="0" smtClean="0"/>
              <a:t>&lt;%! ….%&gt;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323528" y="1236822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&lt;%!</a:t>
            </a:r>
            <a:r>
              <a:rPr lang="zh-CN" altLang="en-US" sz="2000" dirty="0" smtClean="0"/>
              <a:t>和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%&gt;</a:t>
            </a:r>
            <a:r>
              <a:rPr lang="zh-CN" altLang="en-US" sz="2000" dirty="0" smtClean="0"/>
              <a:t>标记符号之间</a:t>
            </a:r>
            <a:r>
              <a:rPr lang="zh-CN" altLang="en-US" sz="2000" b="1" dirty="0" smtClean="0"/>
              <a:t>声明变量</a:t>
            </a:r>
            <a:r>
              <a:rPr lang="zh-CN" altLang="en-US" sz="2000" dirty="0" smtClean="0"/>
              <a:t>，</a:t>
            </a:r>
            <a:r>
              <a:rPr lang="zh-CN" altLang="en-US" sz="2000" b="1" dirty="0" smtClean="0"/>
              <a:t>定义方法</a:t>
            </a:r>
            <a:r>
              <a:rPr lang="zh-CN" altLang="en-US" sz="2000" dirty="0" smtClean="0"/>
              <a:t>以及</a:t>
            </a:r>
            <a:r>
              <a:rPr lang="zh-CN" altLang="en-US" sz="2000" b="1" dirty="0" smtClean="0"/>
              <a:t>定义类</a:t>
            </a:r>
            <a:r>
              <a:rPr lang="zh-CN" altLang="en-US" sz="2000" dirty="0" smtClean="0"/>
              <a:t>。</a:t>
            </a:r>
          </a:p>
          <a:p>
            <a:r>
              <a:rPr lang="zh-CN" altLang="en-US" sz="2000" dirty="0" smtClean="0"/>
              <a:t>  </a:t>
            </a:r>
            <a:r>
              <a:rPr lang="en-US" altLang="zh-CN" sz="2000" dirty="0" smtClean="0"/>
              <a:t>&lt;%!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%&gt;</a:t>
            </a:r>
            <a:r>
              <a:rPr lang="zh-CN" altLang="en-US" sz="2000" dirty="0" smtClean="0"/>
              <a:t>标记符号的内容习惯上放在</a:t>
            </a:r>
            <a:r>
              <a:rPr lang="en-US" altLang="zh-CN" sz="2000" dirty="0" smtClean="0"/>
              <a:t>JSP </a:t>
            </a:r>
            <a:r>
              <a:rPr lang="zh-CN" altLang="en-US" sz="2000" dirty="0" smtClean="0"/>
              <a:t>页面指令之后，</a:t>
            </a:r>
            <a:r>
              <a:rPr lang="en-US" altLang="zh-CN" sz="2000" dirty="0" smtClean="0"/>
              <a:t>&lt;HTML&gt;</a:t>
            </a:r>
            <a:r>
              <a:rPr lang="zh-CN" altLang="en-US" sz="2000" dirty="0" smtClean="0"/>
              <a:t>之前，也可以写在</a:t>
            </a:r>
            <a:r>
              <a:rPr lang="en-US" altLang="zh-CN" sz="2000" dirty="0" smtClean="0"/>
              <a:t>&lt;HTML&gt;</a:t>
            </a:r>
            <a:r>
              <a:rPr lang="zh-CN" altLang="en-US" sz="2000" dirty="0" smtClean="0"/>
              <a:t>与</a:t>
            </a:r>
            <a:r>
              <a:rPr lang="en-US" altLang="zh-CN" sz="2000" dirty="0" smtClean="0"/>
              <a:t>&lt;/HTML&gt;</a:t>
            </a:r>
            <a:r>
              <a:rPr lang="zh-CN" altLang="en-US" sz="2000" dirty="0" smtClean="0"/>
              <a:t>之间。</a:t>
            </a:r>
            <a:endParaRPr lang="zh-CN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0" y="2132856"/>
            <a:ext cx="90364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     ■ </a:t>
            </a:r>
            <a:r>
              <a:rPr lang="en-US" altLang="zh-CN" sz="2000" dirty="0" smtClean="0"/>
              <a:t>&lt;%!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%&gt;</a:t>
            </a:r>
            <a:r>
              <a:rPr lang="zh-CN" altLang="en-US" sz="2000" dirty="0" smtClean="0"/>
              <a:t>之间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声明的变量在整个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JSP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页面内都有效</a:t>
            </a:r>
            <a:r>
              <a:rPr lang="zh-CN" altLang="en-US" sz="2000" dirty="0" smtClean="0"/>
              <a:t>，与标记符在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页面中所在的书写位置无关，但习惯上把</a:t>
            </a:r>
            <a:r>
              <a:rPr lang="en-US" altLang="zh-CN" sz="2000" dirty="0" smtClean="0"/>
              <a:t>&lt;%!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%&gt; </a:t>
            </a:r>
            <a:r>
              <a:rPr lang="zh-CN" altLang="en-US" sz="2000" dirty="0" smtClean="0"/>
              <a:t>标记符写在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页面的前面。</a:t>
            </a:r>
          </a:p>
          <a:p>
            <a:r>
              <a:rPr lang="zh-CN" altLang="en-US" sz="2000" dirty="0" smtClean="0"/>
              <a:t>     ■对于在“</a:t>
            </a:r>
            <a:r>
              <a:rPr lang="en-US" altLang="zh-CN" sz="2000" dirty="0" smtClean="0"/>
              <a:t>&lt;%!”</a:t>
            </a:r>
            <a:r>
              <a:rPr lang="zh-CN" altLang="en-US" sz="2000" dirty="0" smtClean="0"/>
              <a:t>和“</a:t>
            </a:r>
            <a:r>
              <a:rPr lang="en-US" altLang="zh-CN" sz="2000" dirty="0" smtClean="0"/>
              <a:t>%&gt;”</a:t>
            </a:r>
            <a:r>
              <a:rPr lang="zh-CN" altLang="en-US" sz="2000" dirty="0" smtClean="0"/>
              <a:t>标记符号之间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定义方法，可以在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Java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程序片中调用该方法</a:t>
            </a:r>
            <a:r>
              <a:rPr lang="zh-CN" altLang="en-US" sz="2000" dirty="0" smtClean="0"/>
              <a:t>。方法内声明的变量只在该方法内有效，当方法被调用时，方法内声明的变量被分配内存，方法被调用完毕即可释放这些变量所占的内存。</a:t>
            </a:r>
          </a:p>
          <a:p>
            <a:r>
              <a:rPr lang="zh-CN" altLang="en-US" sz="2000" dirty="0" smtClean="0"/>
              <a:t>     ■对于在“</a:t>
            </a:r>
            <a:r>
              <a:rPr lang="en-US" altLang="zh-CN" sz="2000" dirty="0" smtClean="0"/>
              <a:t>&lt;%!”</a:t>
            </a:r>
            <a:r>
              <a:rPr lang="zh-CN" altLang="en-US" sz="2000" dirty="0" smtClean="0"/>
              <a:t>和“</a:t>
            </a:r>
            <a:r>
              <a:rPr lang="en-US" altLang="zh-CN" sz="2000" dirty="0" smtClean="0"/>
              <a:t>%&gt;”</a:t>
            </a:r>
            <a:r>
              <a:rPr lang="zh-CN" altLang="en-US" sz="2000" dirty="0" smtClean="0"/>
              <a:t>标记符号之间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定义类</a:t>
            </a:r>
            <a:r>
              <a:rPr lang="zh-CN" altLang="en-US" sz="2000" dirty="0" smtClean="0"/>
              <a:t>，可以在</a:t>
            </a:r>
            <a:r>
              <a:rPr lang="en-US" altLang="zh-CN" sz="2000" dirty="0" smtClean="0"/>
              <a:t>Java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程序片中使用该类创建对象。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836" y="4379625"/>
            <a:ext cx="87146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★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服务器将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页面转译成</a:t>
            </a:r>
            <a:r>
              <a:rPr lang="en-US" altLang="zh-CN" sz="2000" dirty="0" smtClean="0"/>
              <a:t>Java </a:t>
            </a:r>
            <a:r>
              <a:rPr lang="zh-CN" altLang="en-US" sz="2000" dirty="0" smtClean="0"/>
              <a:t>文件时，将“</a:t>
            </a:r>
            <a:r>
              <a:rPr lang="en-US" altLang="zh-CN" sz="2000" dirty="0" smtClean="0"/>
              <a:t>&lt;%!”</a:t>
            </a:r>
            <a:r>
              <a:rPr lang="zh-CN" altLang="en-US" sz="2000" dirty="0" smtClean="0"/>
              <a:t>、“</a:t>
            </a:r>
            <a:r>
              <a:rPr lang="en-US" altLang="zh-CN" sz="2000" dirty="0" smtClean="0"/>
              <a:t>%&gt;” </a:t>
            </a:r>
            <a:r>
              <a:rPr lang="zh-CN" altLang="en-US" sz="2000" dirty="0" smtClean="0"/>
              <a:t>标记符之间声明的变量作为</a:t>
            </a:r>
            <a:r>
              <a:rPr lang="zh-CN" altLang="en-US" sz="2000" b="1" dirty="0" smtClean="0"/>
              <a:t>类的成员变量</a:t>
            </a:r>
            <a:r>
              <a:rPr lang="zh-CN" altLang="en-US" sz="2000" dirty="0" smtClean="0"/>
              <a:t>，这些变量占有的内存空间直到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服务器关闭才释放。</a:t>
            </a:r>
          </a:p>
          <a:p>
            <a:r>
              <a:rPr lang="zh-CN" altLang="en-US" sz="2000" dirty="0" smtClean="0"/>
              <a:t>★当</a:t>
            </a:r>
            <a:r>
              <a:rPr lang="zh-CN" altLang="en-US" sz="2000" b="1" dirty="0" smtClean="0"/>
              <a:t>多个用户</a:t>
            </a:r>
            <a:r>
              <a:rPr lang="zh-CN" altLang="en-US" sz="2000" dirty="0" smtClean="0"/>
              <a:t>请求一个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页面时，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服务器为每个用户启动一个线程，这些线程由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服务器来管理，这些线程</a:t>
            </a:r>
            <a:r>
              <a:rPr lang="zh-CN" altLang="en-US" sz="2000" b="1" dirty="0" smtClean="0"/>
              <a:t>共享</a:t>
            </a:r>
            <a:r>
              <a:rPr lang="en-US" altLang="zh-CN" sz="2000" b="1" dirty="0" smtClean="0"/>
              <a:t>JSP</a:t>
            </a:r>
            <a:r>
              <a:rPr lang="zh-CN" altLang="en-US" sz="2000" b="1" dirty="0" smtClean="0"/>
              <a:t>页面的成员变量</a:t>
            </a:r>
            <a:r>
              <a:rPr lang="zh-CN" altLang="en-US" sz="2000" dirty="0" smtClean="0"/>
              <a:t>，因此任何一个用户对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页面成员变量操作的结果，都会影响到其他用户。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80349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2.2 </a:t>
            </a:r>
            <a:r>
              <a:rPr lang="zh-CN" altLang="en-US" sz="3200" dirty="0" smtClean="0"/>
              <a:t>声明变量和定义方法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323528" y="836712"/>
            <a:ext cx="1502334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● </a:t>
            </a:r>
            <a:r>
              <a:rPr lang="en-US" altLang="zh-CN" sz="2000" dirty="0" smtClean="0"/>
              <a:t>&lt;%! ….%&gt;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323528" y="1251114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例子</a:t>
            </a:r>
            <a:r>
              <a:rPr lang="en-US" altLang="zh-CN" dirty="0" smtClean="0"/>
              <a:t>2_2</a:t>
            </a:r>
            <a:r>
              <a:rPr lang="zh-CN" altLang="en-US" dirty="0" smtClean="0"/>
              <a:t>利用成员变量被所有用户共享这一性质，实现了一个简单的计数器。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5536" y="2132856"/>
            <a:ext cx="280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2_2</a:t>
            </a:r>
          </a:p>
          <a:p>
            <a:r>
              <a:rPr lang="en-US" altLang="zh-CN" sz="2000" dirty="0" smtClean="0">
                <a:hlinkClick r:id="rId2" action="ppaction://hlinkfile"/>
              </a:rPr>
              <a:t>example2_2.jsp</a:t>
            </a:r>
            <a:endParaRPr lang="en-US" altLang="zh-CN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43096"/>
            <a:ext cx="3804840" cy="204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右箭头 6"/>
          <p:cNvSpPr/>
          <p:nvPr/>
        </p:nvSpPr>
        <p:spPr>
          <a:xfrm>
            <a:off x="2843808" y="2486799"/>
            <a:ext cx="360040" cy="35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7060" y="3068960"/>
            <a:ext cx="317385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2_3</a:t>
            </a:r>
            <a:r>
              <a:rPr lang="zh-CN" altLang="en-US" sz="2000" dirty="0" smtClean="0"/>
              <a:t>在“</a:t>
            </a:r>
            <a:r>
              <a:rPr lang="en-US" altLang="zh-CN" sz="2000" dirty="0" smtClean="0"/>
              <a:t>&lt;%!”</a:t>
            </a:r>
            <a:r>
              <a:rPr lang="zh-CN" altLang="en-US" sz="2000" dirty="0" smtClean="0"/>
              <a:t>和“</a:t>
            </a:r>
            <a:r>
              <a:rPr lang="en-US" altLang="zh-CN" sz="2000" dirty="0" smtClean="0"/>
              <a:t>%&gt;”</a:t>
            </a:r>
            <a:r>
              <a:rPr lang="zh-CN" altLang="en-US" sz="2000" dirty="0" smtClean="0"/>
              <a:t>之间定义了两个方法</a:t>
            </a:r>
            <a:r>
              <a:rPr lang="en-US" altLang="zh-CN" sz="2000" dirty="0" smtClean="0"/>
              <a:t>multi 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x,int</a:t>
            </a:r>
            <a:r>
              <a:rPr lang="en-US" altLang="zh-CN" sz="2000" dirty="0" smtClean="0"/>
              <a:t> y)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div 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x,int</a:t>
            </a:r>
            <a:r>
              <a:rPr lang="en-US" altLang="zh-CN" sz="2000" dirty="0" smtClean="0"/>
              <a:t> y)</a:t>
            </a:r>
            <a:r>
              <a:rPr lang="zh-CN" altLang="en-US" sz="2000" dirty="0" smtClean="0"/>
              <a:t>，然后在程序片中调用这两个方法。在“</a:t>
            </a:r>
            <a:r>
              <a:rPr lang="en-US" altLang="zh-CN" sz="2000" dirty="0" smtClean="0"/>
              <a:t>&lt;%!”</a:t>
            </a:r>
            <a:r>
              <a:rPr lang="zh-CN" altLang="en-US" sz="2000" dirty="0" smtClean="0"/>
              <a:t>和“</a:t>
            </a:r>
            <a:r>
              <a:rPr lang="en-US" altLang="zh-CN" sz="2000" dirty="0" smtClean="0"/>
              <a:t>%&gt;”</a:t>
            </a:r>
            <a:r>
              <a:rPr lang="zh-CN" altLang="en-US" sz="2000" dirty="0" smtClean="0"/>
              <a:t>之间定义了一个</a:t>
            </a:r>
            <a:r>
              <a:rPr lang="en-US" altLang="zh-CN" sz="2000" dirty="0" smtClean="0"/>
              <a:t>Circle</a:t>
            </a:r>
            <a:r>
              <a:rPr lang="zh-CN" altLang="en-US" sz="2000" dirty="0" smtClean="0"/>
              <a:t>类，然后在程序片中使用该类创建对象，计算了圆的面积。</a:t>
            </a:r>
            <a:endParaRPr lang="zh-CN" altLang="en-US" sz="2000" dirty="0"/>
          </a:p>
        </p:txBody>
      </p:sp>
      <p:sp>
        <p:nvSpPr>
          <p:cNvPr id="11" name="矩形 10"/>
          <p:cNvSpPr/>
          <p:nvPr/>
        </p:nvSpPr>
        <p:spPr>
          <a:xfrm>
            <a:off x="404728" y="5931282"/>
            <a:ext cx="30151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例子</a:t>
            </a:r>
            <a:r>
              <a:rPr lang="en-US" altLang="zh-CN" sz="2000" dirty="0" smtClean="0"/>
              <a:t>2_3</a:t>
            </a:r>
          </a:p>
          <a:p>
            <a:r>
              <a:rPr lang="en-US" altLang="zh-CN" sz="2000" dirty="0" smtClean="0">
                <a:hlinkClick r:id="rId4" action="ppaction://hlinkfile"/>
              </a:rPr>
              <a:t>example2_3.jsp</a:t>
            </a:r>
            <a:endParaRPr lang="en-US" altLang="zh-CN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573" y="4124429"/>
            <a:ext cx="3973274" cy="2175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右箭头 11"/>
          <p:cNvSpPr/>
          <p:nvPr/>
        </p:nvSpPr>
        <p:spPr>
          <a:xfrm>
            <a:off x="2843808" y="5931282"/>
            <a:ext cx="576064" cy="353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9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2.3	Java </a:t>
            </a:r>
            <a:r>
              <a:rPr lang="zh-CN" altLang="en-US" sz="3200" dirty="0" smtClean="0"/>
              <a:t>程序片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395536" y="836712"/>
            <a:ext cx="244827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&lt;% …  …%&gt;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359880" y="1206044"/>
            <a:ext cx="867661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●可以在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&lt;%</a:t>
            </a:r>
            <a:r>
              <a:rPr lang="zh-CN" altLang="en-US" sz="2000" dirty="0" smtClean="0"/>
              <a:t>和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%&gt;</a:t>
            </a:r>
            <a:r>
              <a:rPr lang="zh-CN" altLang="en-US" sz="2000" dirty="0" smtClean="0"/>
              <a:t>之间插入</a:t>
            </a:r>
            <a:r>
              <a:rPr lang="en-US" altLang="zh-CN" sz="2000" dirty="0" smtClean="0"/>
              <a:t>Java </a:t>
            </a:r>
            <a:r>
              <a:rPr lang="zh-CN" altLang="en-US" sz="2000" dirty="0" smtClean="0"/>
              <a:t>程序片。</a:t>
            </a:r>
          </a:p>
          <a:p>
            <a:r>
              <a:rPr lang="zh-CN" altLang="en-US" sz="2000" dirty="0" smtClean="0"/>
              <a:t>●一个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可以有许多程序片</a:t>
            </a:r>
            <a:r>
              <a:rPr lang="zh-CN" altLang="en-US" sz="2000" dirty="0" smtClean="0"/>
              <a:t>，这些程序片将被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服务器按顺序执行。</a:t>
            </a:r>
          </a:p>
          <a:p>
            <a:r>
              <a:rPr lang="zh-CN" altLang="en-US" sz="2000" dirty="0" smtClean="0"/>
              <a:t>●在程序片中声明的变量称作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局部变量</a:t>
            </a:r>
            <a:r>
              <a:rPr lang="zh-CN" altLang="en-US" sz="2000" dirty="0" smtClean="0"/>
              <a:t>。局部变量的有效范围与其声明的位置有关，即局部变量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在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JSP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页面后继的所有程序片以及表达式部分内都有效。</a:t>
            </a:r>
          </a:p>
        </p:txBody>
      </p:sp>
      <p:sp>
        <p:nvSpPr>
          <p:cNvPr id="9" name="矩形 8"/>
          <p:cNvSpPr/>
          <p:nvPr/>
        </p:nvSpPr>
        <p:spPr>
          <a:xfrm>
            <a:off x="395535" y="2827386"/>
            <a:ext cx="86409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■当多个用户请求一个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页面时，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</a:t>
            </a:r>
            <a:r>
              <a:rPr lang="zh-CN" altLang="en-US" sz="2000" b="1" dirty="0" smtClean="0"/>
              <a:t>为每个用户启动一个线程</a:t>
            </a:r>
            <a:r>
              <a:rPr lang="zh-CN" altLang="en-US" sz="2000" dirty="0" smtClean="0"/>
              <a:t>，该线程负责执行字节码文件响应用户的请求。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服务器使用多线程来处理程序片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837663"/>
            <a:ext cx="7200800" cy="2772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390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2.3	Java </a:t>
            </a:r>
            <a:r>
              <a:rPr lang="zh-CN" altLang="en-US" sz="3200" dirty="0" smtClean="0"/>
              <a:t>程序片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395536" y="836712"/>
            <a:ext cx="244827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&lt;% …  …%&gt;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387782" y="1213008"/>
            <a:ext cx="85046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★操作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页面的成员变量。</a:t>
            </a:r>
          </a:p>
          <a:p>
            <a:r>
              <a:rPr lang="en-US" altLang="zh-CN" sz="2000" dirty="0" smtClean="0"/>
              <a:t>Java </a:t>
            </a:r>
            <a:r>
              <a:rPr lang="zh-CN" altLang="en-US" sz="2000" dirty="0" smtClean="0"/>
              <a:t>程序片中操作的成员变量是各个线程（用户）共享的变量，任何一个线程对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页面成员变量操作的结果，都会影响到其他线程。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13993" y="2348880"/>
            <a:ext cx="84784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★调用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页面的方法。</a:t>
            </a:r>
          </a:p>
          <a:p>
            <a:r>
              <a:rPr lang="zh-CN" altLang="en-US" sz="2000" dirty="0" smtClean="0"/>
              <a:t> </a:t>
            </a:r>
            <a:r>
              <a:rPr lang="en-US" altLang="zh-CN" sz="2000" dirty="0" smtClean="0"/>
              <a:t>Java </a:t>
            </a:r>
            <a:r>
              <a:rPr lang="zh-CN" altLang="en-US" sz="2000" dirty="0" smtClean="0"/>
              <a:t>程序片中可以出现方法调用语句，所调用的方法必须是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页面曾定义的方法。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387782" y="3429000"/>
            <a:ext cx="85767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★操作局部变量。</a:t>
            </a:r>
          </a:p>
          <a:p>
            <a:r>
              <a:rPr lang="zh-CN" altLang="en-US" sz="2000" dirty="0" smtClean="0"/>
              <a:t>当一个线程享用</a:t>
            </a:r>
            <a:r>
              <a:rPr lang="en-US" altLang="zh-CN" sz="2000" dirty="0" smtClean="0"/>
              <a:t>CPU</a:t>
            </a:r>
            <a:r>
              <a:rPr lang="zh-CN" altLang="en-US" sz="2000" dirty="0" smtClean="0"/>
              <a:t>资源时，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服务器让该线程执行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程序片，这时，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程序片中的局部变量被分配内存空间，当轮到另一个线程享用</a:t>
            </a:r>
            <a:r>
              <a:rPr lang="en-US" altLang="zh-CN" sz="2000" dirty="0" smtClean="0"/>
              <a:t>CPU</a:t>
            </a:r>
            <a:r>
              <a:rPr lang="zh-CN" altLang="en-US" sz="2000" dirty="0" smtClean="0"/>
              <a:t>资源时，</a:t>
            </a:r>
            <a:r>
              <a:rPr lang="en-US" altLang="zh-CN" sz="2000" dirty="0" smtClean="0"/>
              <a:t>Tomcat</a:t>
            </a:r>
            <a:r>
              <a:rPr lang="zh-CN" altLang="en-US" sz="2000" dirty="0" smtClean="0"/>
              <a:t>服务器让该线程再次执行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程序片，那么，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程序片中的局部变量会再次分配内存空间。也就是说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程序片已经被执行了两次，分别运行在不同的线程中，即运行在不同的时间片内。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运行在不同线程中的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Java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程序片的局部变量互不干扰，即一个用户改变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Java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程序片中的局部变量的值不会影响其他用户的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Java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程序片中的局部变量</a:t>
            </a:r>
            <a:r>
              <a:rPr lang="zh-CN" altLang="en-US" sz="2000" dirty="0" smtClean="0"/>
              <a:t>。当一个线程将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程序片执行完毕，运行在该线程中的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程序片的局部变量释放所占的内存。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159475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2.3	Java </a:t>
            </a:r>
            <a:r>
              <a:rPr lang="zh-CN" altLang="en-US" sz="3200" dirty="0" smtClean="0"/>
              <a:t>程序片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395536" y="836712"/>
            <a:ext cx="244827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&lt;% …  …%&gt;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12867" y="1834663"/>
            <a:ext cx="32950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/>
              <a:t>例子</a:t>
            </a:r>
            <a:r>
              <a:rPr lang="en-US" altLang="zh-CN" sz="2000" dirty="0"/>
              <a:t>2_4</a:t>
            </a:r>
            <a:r>
              <a:rPr lang="zh-CN" altLang="zh-CN" sz="2000" dirty="0"/>
              <a:t>中，通过</a:t>
            </a:r>
            <a:r>
              <a:rPr lang="en-US" altLang="zh-CN" sz="2000" dirty="0"/>
              <a:t>synchronized</a:t>
            </a:r>
            <a:r>
              <a:rPr lang="zh-CN" altLang="zh-CN" sz="2000" dirty="0"/>
              <a:t>方法操作一个成员变量来实现一个简单的计数器。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476672" y="3319684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2_4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example2_4.jsp</a:t>
            </a:r>
            <a:endParaRPr lang="zh-CN" altLang="zh-CN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301" y="2087606"/>
            <a:ext cx="4816701" cy="263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右箭头 9"/>
          <p:cNvSpPr/>
          <p:nvPr/>
        </p:nvSpPr>
        <p:spPr>
          <a:xfrm>
            <a:off x="3027419" y="3183043"/>
            <a:ext cx="576065" cy="3231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474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31328"/>
            <a:ext cx="7920880" cy="90872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200" dirty="0" smtClean="0"/>
              <a:t>2.3	Java </a:t>
            </a:r>
            <a:r>
              <a:rPr lang="zh-CN" altLang="en-US" sz="3200" dirty="0" smtClean="0"/>
              <a:t>程序片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395536" y="836712"/>
            <a:ext cx="244827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&lt;% …  …%&gt;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395536" y="1219109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■可以将一个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程序片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分割成几个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Java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程序片</a:t>
            </a:r>
            <a:r>
              <a:rPr lang="zh-CN" altLang="en-US" sz="2000" dirty="0" smtClean="0"/>
              <a:t>，然后在这些</a:t>
            </a:r>
            <a:r>
              <a:rPr lang="en-US" altLang="zh-CN" sz="2000" dirty="0" smtClean="0"/>
              <a:t>Java</a:t>
            </a:r>
            <a:r>
              <a:rPr lang="zh-CN" altLang="en-US" sz="2000" dirty="0" smtClean="0"/>
              <a:t>程序片之间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再插入其他标记元素</a:t>
            </a:r>
            <a:r>
              <a:rPr lang="zh-CN" altLang="en-US" sz="2000" dirty="0" smtClean="0"/>
              <a:t>。在程序片中插入</a:t>
            </a:r>
            <a:r>
              <a:rPr lang="en-US" altLang="zh-CN" sz="2000" dirty="0" smtClean="0"/>
              <a:t>HTML</a:t>
            </a:r>
            <a:r>
              <a:rPr lang="zh-CN" altLang="en-US" sz="2000" dirty="0" smtClean="0"/>
              <a:t>中的标记的技巧对于灵活显示数据是非常重要的。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395536" y="2246609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例子</a:t>
            </a:r>
            <a:r>
              <a:rPr lang="en-US" altLang="zh-CN" dirty="0"/>
              <a:t>2_5</a:t>
            </a:r>
            <a:r>
              <a:rPr lang="zh-CN" altLang="zh-CN" dirty="0"/>
              <a:t>获得一个</a:t>
            </a:r>
            <a:r>
              <a:rPr lang="en-US" altLang="zh-CN" dirty="0"/>
              <a:t>7</a:t>
            </a:r>
            <a:r>
              <a:rPr lang="zh-CN" altLang="zh-CN" dirty="0"/>
              <a:t>至</a:t>
            </a:r>
            <a:r>
              <a:rPr lang="en-US" altLang="zh-CN" dirty="0"/>
              <a:t>19</a:t>
            </a:r>
            <a:r>
              <a:rPr lang="zh-CN" altLang="zh-CN" dirty="0"/>
              <a:t>之间的随机数，如果获得的数小于或等于</a:t>
            </a:r>
            <a:r>
              <a:rPr lang="en-US" altLang="zh-CN" dirty="0"/>
              <a:t>13</a:t>
            </a:r>
            <a:r>
              <a:rPr lang="zh-CN" altLang="zh-CN" dirty="0"/>
              <a:t>就显示一幅小学生的图像，否则显示一幅中学生的图像。显示图像需要在程序片之间插入用于显示图像的</a:t>
            </a:r>
            <a:endParaRPr lang="zh-CN" altLang="zh-CN" b="1" dirty="0"/>
          </a:p>
          <a:p>
            <a:r>
              <a:rPr lang="en-US" altLang="zh-CN" b="1" dirty="0" smtClean="0"/>
              <a:t>                        &lt;</a:t>
            </a:r>
            <a:r>
              <a:rPr lang="en-US" altLang="zh-CN" b="1" dirty="0"/>
              <a:t>image </a:t>
            </a:r>
            <a:r>
              <a:rPr lang="en-US" altLang="zh-CN" b="1" dirty="0" err="1"/>
              <a:t>src</a:t>
            </a:r>
            <a:r>
              <a:rPr lang="en-US" altLang="zh-CN" b="1" dirty="0"/>
              <a:t> = </a:t>
            </a:r>
            <a:r>
              <a:rPr lang="zh-CN" altLang="zh-CN" b="1" dirty="0"/>
              <a:t>图像的</a:t>
            </a:r>
            <a:r>
              <a:rPr lang="en-US" altLang="zh-CN" b="1" dirty="0"/>
              <a:t>URL&gt;</a:t>
            </a:r>
            <a:r>
              <a:rPr lang="zh-CN" altLang="zh-CN" b="1" dirty="0"/>
              <a:t>文字说明</a:t>
            </a:r>
            <a:r>
              <a:rPr lang="en-US" altLang="zh-CN" b="1" dirty="0"/>
              <a:t>&lt;/image&gt;</a:t>
            </a:r>
            <a:endParaRPr lang="zh-CN" altLang="zh-CN" b="1" dirty="0"/>
          </a:p>
          <a:p>
            <a:r>
              <a:rPr lang="zh-CN" altLang="zh-CN" dirty="0"/>
              <a:t>的</a:t>
            </a:r>
            <a:r>
              <a:rPr lang="en-US" altLang="zh-CN" dirty="0"/>
              <a:t>HTML</a:t>
            </a:r>
            <a:r>
              <a:rPr lang="zh-CN" altLang="zh-CN" dirty="0"/>
              <a:t>标记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4278" y="3723937"/>
            <a:ext cx="2156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2_5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example2_5.jsp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321" y="3953782"/>
            <a:ext cx="2952328" cy="1977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53781"/>
            <a:ext cx="2952327" cy="1977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49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3374</Words>
  <Application>Microsoft Office PowerPoint</Application>
  <PresentationFormat>全屏显示(4:3)</PresentationFormat>
  <Paragraphs>235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第2章 JSP语法</vt:lpstr>
      <vt:lpstr>2.1 JSP页面的基本结构</vt:lpstr>
      <vt:lpstr>2.1 JSP页面的基本结构</vt:lpstr>
      <vt:lpstr>2.2 声明变量和定义方法</vt:lpstr>
      <vt:lpstr>2.2 声明变量和定义方法</vt:lpstr>
      <vt:lpstr>2.3 Java 程序片</vt:lpstr>
      <vt:lpstr>2.3 Java 程序片</vt:lpstr>
      <vt:lpstr>2.3 Java 程序片</vt:lpstr>
      <vt:lpstr>2.3 Java 程序片</vt:lpstr>
      <vt:lpstr>2.4 Java表达式</vt:lpstr>
      <vt:lpstr>2.5 JSP中的注释</vt:lpstr>
      <vt:lpstr>2.6 JSP指令标记</vt:lpstr>
      <vt:lpstr>2.6 JSP指令标记</vt:lpstr>
      <vt:lpstr>2.6 JSP指令标记</vt:lpstr>
      <vt:lpstr>2.6 JSP指令标记</vt:lpstr>
      <vt:lpstr>2.6 JSP指令标记</vt:lpstr>
      <vt:lpstr>2.6 JSP指令标记</vt:lpstr>
      <vt:lpstr>2.6 JSP指令标记</vt:lpstr>
      <vt:lpstr>2.6 JSP指令标记</vt:lpstr>
      <vt:lpstr>2.6 JSP指令标记</vt:lpstr>
      <vt:lpstr>2.6 JSP指令标记</vt:lpstr>
      <vt:lpstr>2.7 JSP动作标记</vt:lpstr>
      <vt:lpstr>2.7 JSP动作标记</vt:lpstr>
      <vt:lpstr>2.7 JSP动作标记</vt:lpstr>
      <vt:lpstr>2.7 JSP动作标记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27</cp:revision>
  <dcterms:created xsi:type="dcterms:W3CDTF">2019-12-18T08:39:02Z</dcterms:created>
  <dcterms:modified xsi:type="dcterms:W3CDTF">2019-12-19T02:35:16Z</dcterms:modified>
</cp:coreProperties>
</file>