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59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216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657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69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92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63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283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312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08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751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582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39972-CB09-47DE-B32C-D0DD48E3A7DA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0A263-D021-41E7-BEDE-5CE650EBA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413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3/WEB-INF/tags/example4/handleData.tag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3/example3_4.jsp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F:\&#22823;&#30005;&#33041;&#19978;&#19978;&#30340;&#20070;\JSP&#31243;&#24207;&#35774;&#35745;&#20351;&#29992;&#25945;&#31243;&#31532;4&#29256;-&#24494;&#35838;&#29256;-&#35838;&#20214;&#36164;&#26009;\JSP%20WEB&#31243;&#24207;&#35774;&#35745;&#31532;4&#29256;&#65288;&#24494;&#35838;&#29256;&#65289;&#35762;&#20041;PPT\&#28304;&#20195;&#30721;&#65288;JSP%20WEB&#31243;&#24207;&#35774;&#35745;&#23454;&#29992;&#25945;&#31243;&#31532;4&#29256;-&#24494;&#35838;&#29256;&#65289;\ch3\WEB-INF\tags\oddNumberSum.tag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22823;&#30005;&#33041;&#19978;&#19978;&#30340;&#20070;\JSP&#31243;&#24207;&#35774;&#35745;&#20351;&#29992;&#25945;&#31243;&#31532;4&#29256;-&#24494;&#35838;&#29256;-&#35838;&#20214;&#36164;&#26009;\JSP%20WEB&#31243;&#24207;&#35774;&#35745;&#31532;4&#29256;&#65288;&#24494;&#35838;&#29256;&#65289;&#35762;&#20041;PPT\&#28304;&#20195;&#30721;&#65288;JSP%20WEB&#31243;&#24207;&#35774;&#35745;&#23454;&#29992;&#25945;&#31243;&#31532;4&#29256;-&#24494;&#35838;&#29256;&#65289;\ch3\WEB-INF\tags\oddNumberSum.tag" TargetMode="External"/><Relationship Id="rId2" Type="http://schemas.openxmlformats.org/officeDocument/2006/relationships/hyperlink" Target="file:///F:\&#22823;&#30005;&#33041;&#19978;&#19978;&#30340;&#20070;\JSP&#31243;&#24207;&#35774;&#35745;&#20351;&#29992;&#25945;&#31243;&#31532;4&#29256;-&#24494;&#35838;&#29256;-&#35838;&#20214;&#36164;&#26009;\JSP%20WEB&#31243;&#24207;&#35774;&#35745;&#31532;4&#29256;&#65288;&#24494;&#35838;&#29256;&#65289;&#35762;&#20041;PPT\&#28304;&#20195;&#30721;&#65288;JSP%20WEB&#31243;&#24207;&#35774;&#35745;&#23454;&#29992;&#25945;&#31243;&#31532;4&#29256;-&#24494;&#35838;&#29256;&#65289;\ch3\example3_1.jsp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3/WEB-INF/tags/example2/triangle.tag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3/example3_2.jsp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3/WEB-INF/tags/example3/sort.tag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3/example3_3.jsp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3771"/>
            <a:ext cx="7772400" cy="1038965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zh-CN" altLang="zh-CN" sz="3200" dirty="0"/>
              <a:t>第</a:t>
            </a:r>
            <a:r>
              <a:rPr lang="en-US" altLang="zh-CN" sz="3200" dirty="0"/>
              <a:t>3</a:t>
            </a:r>
            <a:r>
              <a:rPr lang="zh-CN" altLang="zh-CN" sz="3200" dirty="0"/>
              <a:t>章</a:t>
            </a:r>
            <a:r>
              <a:rPr lang="en-US" altLang="zh-CN" sz="3200" dirty="0"/>
              <a:t> Tag</a:t>
            </a:r>
            <a:r>
              <a:rPr lang="zh-CN" altLang="zh-CN" sz="3200" dirty="0"/>
              <a:t>文件与</a:t>
            </a:r>
            <a:r>
              <a:rPr lang="en-US" altLang="zh-CN" sz="3200" dirty="0"/>
              <a:t>Tag</a:t>
            </a:r>
            <a:r>
              <a:rPr lang="zh-CN" altLang="zh-CN" sz="3200" dirty="0"/>
              <a:t>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827584" y="126876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主要内容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Tag</a:t>
            </a:r>
            <a:r>
              <a:rPr lang="zh-CN" altLang="zh-CN" sz="2800" dirty="0"/>
              <a:t>文件的结构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Tag</a:t>
            </a:r>
            <a:r>
              <a:rPr lang="zh-CN" altLang="zh-CN" sz="2800" dirty="0"/>
              <a:t>标记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Tag</a:t>
            </a:r>
            <a:r>
              <a:rPr lang="zh-CN" altLang="zh-CN" sz="2800" dirty="0"/>
              <a:t>文件中的常用指令</a:t>
            </a:r>
          </a:p>
          <a:p>
            <a:r>
              <a:rPr lang="zh-CN" altLang="zh-CN" sz="2800" dirty="0">
                <a:solidFill>
                  <a:srgbClr val="FF0000"/>
                </a:solidFill>
              </a:rPr>
              <a:t>难点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Tag</a:t>
            </a:r>
            <a:r>
              <a:rPr lang="zh-CN" altLang="zh-CN" sz="2800" dirty="0"/>
              <a:t>文件中的</a:t>
            </a:r>
            <a:r>
              <a:rPr lang="en-US" altLang="zh-CN" sz="2800" dirty="0"/>
              <a:t>attribute</a:t>
            </a:r>
            <a:r>
              <a:rPr lang="zh-CN" altLang="zh-CN" sz="2800" dirty="0"/>
              <a:t>指令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Tag</a:t>
            </a:r>
            <a:r>
              <a:rPr lang="zh-CN" altLang="zh-CN" sz="2800" dirty="0"/>
              <a:t>文件中的</a:t>
            </a:r>
            <a:r>
              <a:rPr lang="en-US" altLang="zh-CN" sz="2800" dirty="0"/>
              <a:t>variable</a:t>
            </a:r>
            <a:r>
              <a:rPr lang="zh-CN" altLang="zh-CN" sz="2800" dirty="0"/>
              <a:t>指令</a:t>
            </a:r>
          </a:p>
          <a:p>
            <a:r>
              <a:rPr lang="zh-CN" altLang="zh-CN" sz="2800" dirty="0">
                <a:solidFill>
                  <a:srgbClr val="FF0000"/>
                </a:solidFill>
              </a:rPr>
              <a:t>关键实践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zh-CN" altLang="zh-CN" sz="2800" dirty="0"/>
              <a:t>解析单词</a:t>
            </a:r>
          </a:p>
        </p:txBody>
      </p:sp>
    </p:spTree>
    <p:extLst>
      <p:ext uri="{BB962C8B-B14F-4D97-AF65-F5344CB8AC3E}">
        <p14:creationId xmlns:p14="http://schemas.microsoft.com/office/powerpoint/2010/main" val="3625308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/>
              <a:t>3.3 Tag</a:t>
            </a:r>
            <a:r>
              <a:rPr lang="zh-CN" altLang="zh-CN" sz="3200" b="1" dirty="0"/>
              <a:t>文件中的常用指令</a:t>
            </a:r>
          </a:p>
        </p:txBody>
      </p:sp>
      <p:sp>
        <p:nvSpPr>
          <p:cNvPr id="6" name="矩形 5"/>
          <p:cNvSpPr/>
          <p:nvPr/>
        </p:nvSpPr>
        <p:spPr>
          <a:xfrm>
            <a:off x="546448" y="836712"/>
            <a:ext cx="2141355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3.3.4 variable</a:t>
            </a:r>
            <a:r>
              <a:rPr lang="zh-CN" altLang="zh-CN" sz="2000" b="1" dirty="0"/>
              <a:t>指令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0" y="1628800"/>
            <a:ext cx="903649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文件通过使用</a:t>
            </a:r>
            <a:r>
              <a:rPr lang="en-US" altLang="zh-CN" sz="2000" dirty="0" smtClean="0"/>
              <a:t>variable</a:t>
            </a:r>
            <a:r>
              <a:rPr lang="zh-CN" altLang="en-US" sz="2000" dirty="0" smtClean="0"/>
              <a:t>指令可以将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文件中的对象返回给调用该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页面。</a:t>
            </a:r>
          </a:p>
          <a:p>
            <a:endParaRPr lang="zh-CN" altLang="en-US" sz="2000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&lt;%@ variable name-given="</a:t>
            </a:r>
            <a:r>
              <a:rPr lang="zh-CN" altLang="en-US" b="1" dirty="0" smtClean="0">
                <a:solidFill>
                  <a:srgbClr val="FF0000"/>
                </a:solidFill>
              </a:rPr>
              <a:t>对象</a:t>
            </a:r>
            <a:r>
              <a:rPr lang="en-US" altLang="zh-CN" b="1" dirty="0" smtClean="0">
                <a:solidFill>
                  <a:srgbClr val="FF0000"/>
                </a:solidFill>
              </a:rPr>
              <a:t>" variable-class="</a:t>
            </a:r>
            <a:r>
              <a:rPr lang="zh-CN" altLang="en-US" b="1" dirty="0" smtClean="0">
                <a:solidFill>
                  <a:srgbClr val="FF0000"/>
                </a:solidFill>
              </a:rPr>
              <a:t>对象的类型</a:t>
            </a:r>
            <a:r>
              <a:rPr lang="en-US" altLang="zh-CN" b="1" dirty="0" smtClean="0">
                <a:solidFill>
                  <a:srgbClr val="FF0000"/>
                </a:solidFill>
              </a:rPr>
              <a:t>" scope="</a:t>
            </a:r>
            <a:r>
              <a:rPr lang="zh-CN" altLang="en-US" b="1" dirty="0" smtClean="0">
                <a:solidFill>
                  <a:srgbClr val="FF0000"/>
                </a:solidFill>
              </a:rPr>
              <a:t>有效范围</a:t>
            </a:r>
            <a:r>
              <a:rPr lang="en-US" altLang="zh-CN" b="1" dirty="0" smtClean="0">
                <a:solidFill>
                  <a:srgbClr val="FF0000"/>
                </a:solidFill>
              </a:rPr>
              <a:t>"%&gt;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scope</a:t>
            </a:r>
            <a:r>
              <a:rPr lang="zh-CN" altLang="en-US" sz="2000" dirty="0" smtClean="0"/>
              <a:t>的值可以取：</a:t>
            </a:r>
            <a:r>
              <a:rPr lang="en-US" altLang="zh-CN" sz="2000" dirty="0" smtClean="0"/>
              <a:t>AT_BEGIN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NESTED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AT_END</a:t>
            </a:r>
            <a:r>
              <a:rPr lang="zh-CN" altLang="en-US" sz="2000" dirty="0" smtClean="0"/>
              <a:t>。</a:t>
            </a:r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文件为了给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页面返回一个对象，就必须将返回的对象的名字以及该对象的引用存储到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服务器提供的内置对象</a:t>
            </a:r>
            <a:r>
              <a:rPr lang="en-US" altLang="zh-CN" sz="2000" dirty="0" err="1" smtClean="0"/>
              <a:t>jspContext</a:t>
            </a:r>
            <a:r>
              <a:rPr lang="zh-CN" altLang="en-US" sz="2000" dirty="0" smtClean="0"/>
              <a:t>中。</a:t>
            </a:r>
          </a:p>
          <a:p>
            <a:endParaRPr lang="en-US" altLang="zh-CN" sz="2000" b="1" dirty="0" smtClean="0">
              <a:solidFill>
                <a:srgbClr val="FF0000"/>
              </a:solidFill>
            </a:endParaRPr>
          </a:p>
          <a:p>
            <a:r>
              <a:rPr lang="en-US" altLang="zh-CN" sz="2000" b="1" dirty="0" err="1" smtClean="0">
                <a:solidFill>
                  <a:srgbClr val="FF0000"/>
                </a:solidFill>
              </a:rPr>
              <a:t>jspContext.setAttribute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("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对象的名字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",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对象的引用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)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09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/>
              <a:t>3.3 Tag</a:t>
            </a:r>
            <a:r>
              <a:rPr lang="zh-CN" altLang="zh-CN" sz="3200" b="1" dirty="0"/>
              <a:t>文件中的常用指令</a:t>
            </a:r>
          </a:p>
        </p:txBody>
      </p:sp>
      <p:sp>
        <p:nvSpPr>
          <p:cNvPr id="6" name="矩形 5"/>
          <p:cNvSpPr/>
          <p:nvPr/>
        </p:nvSpPr>
        <p:spPr>
          <a:xfrm>
            <a:off x="546448" y="836712"/>
            <a:ext cx="2141355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3.3.4 variable</a:t>
            </a:r>
            <a:r>
              <a:rPr lang="zh-CN" altLang="zh-CN" sz="2000" b="1" dirty="0"/>
              <a:t>指令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546448" y="1236822"/>
            <a:ext cx="83460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3_4</a:t>
            </a:r>
            <a:r>
              <a:rPr lang="zh-CN" altLang="en-US" sz="2000" dirty="0" smtClean="0"/>
              <a:t>中，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</a:t>
            </a:r>
            <a:r>
              <a:rPr lang="en-US" altLang="zh-CN" sz="2000" dirty="0" smtClean="0"/>
              <a:t>example3_4.jsp</a:t>
            </a:r>
            <a:r>
              <a:rPr lang="zh-CN" altLang="en-US" sz="2000" dirty="0" smtClean="0"/>
              <a:t>将</a:t>
            </a:r>
            <a:r>
              <a:rPr lang="en-US" altLang="zh-CN" sz="2000" dirty="0" smtClean="0"/>
              <a:t>String</a:t>
            </a:r>
            <a:r>
              <a:rPr lang="zh-CN" altLang="en-US" sz="2000" dirty="0" smtClean="0"/>
              <a:t>对象交给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</a:t>
            </a:r>
            <a:r>
              <a:rPr lang="en-US" altLang="zh-CN" sz="2000" dirty="0" err="1" smtClean="0"/>
              <a:t>handleData.tag</a:t>
            </a:r>
            <a:r>
              <a:rPr lang="zh-CN" altLang="en-US" sz="2000" dirty="0" smtClean="0"/>
              <a:t>，</a:t>
            </a:r>
            <a:r>
              <a:rPr lang="en-US" altLang="zh-CN" sz="2000" dirty="0" err="1" smtClean="0"/>
              <a:t>handleData.tag</a:t>
            </a:r>
            <a:r>
              <a:rPr lang="zh-CN" altLang="en-US" sz="2000" dirty="0" smtClean="0"/>
              <a:t>解析出</a:t>
            </a:r>
            <a:r>
              <a:rPr lang="en-US" altLang="zh-CN" sz="2000" dirty="0" smtClean="0"/>
              <a:t>String</a:t>
            </a:r>
            <a:r>
              <a:rPr lang="zh-CN" altLang="en-US" sz="2000" dirty="0" smtClean="0"/>
              <a:t>对象的字符序列中的全部数字，并计算出数字总和，将数字总和放在</a:t>
            </a:r>
            <a:r>
              <a:rPr lang="en-US" altLang="zh-CN" sz="2000" dirty="0" smtClean="0"/>
              <a:t>Double</a:t>
            </a:r>
            <a:r>
              <a:rPr lang="zh-CN" altLang="en-US" sz="2000" dirty="0" smtClean="0"/>
              <a:t>对象</a:t>
            </a:r>
            <a:r>
              <a:rPr lang="en-US" altLang="zh-CN" sz="2000" dirty="0" smtClean="0"/>
              <a:t>price</a:t>
            </a:r>
            <a:r>
              <a:rPr lang="zh-CN" altLang="en-US" sz="2000" dirty="0" smtClean="0"/>
              <a:t>中然后返回给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</a:t>
            </a:r>
            <a:r>
              <a:rPr lang="en-US" altLang="zh-CN" sz="2000" dirty="0" smtClean="0"/>
              <a:t>example3_4.jsp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546448" y="2560261"/>
            <a:ext cx="228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b="1" dirty="0"/>
              <a:t>3_4</a:t>
            </a:r>
            <a:endParaRPr lang="zh-CN" altLang="zh-CN" sz="2000" dirty="0"/>
          </a:p>
          <a:p>
            <a:r>
              <a:rPr lang="en-US" altLang="zh-CN" sz="2000" b="1" dirty="0">
                <a:hlinkClick r:id="rId2" action="ppaction://hlinkfile"/>
              </a:rPr>
              <a:t>example3_4.jsp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2536665" y="2868037"/>
            <a:ext cx="18124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hlinkClick r:id="rId3" action="ppaction://hlinkfile"/>
              </a:rPr>
              <a:t>handleData.tag</a:t>
            </a:r>
            <a:endParaRPr lang="zh-CN" altLang="zh-CN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05" y="3473918"/>
            <a:ext cx="6192688" cy="294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501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/>
              <a:t>3.3 Tag</a:t>
            </a:r>
            <a:r>
              <a:rPr lang="zh-CN" altLang="zh-CN" sz="3200" b="1" dirty="0"/>
              <a:t>文件中的常用指令</a:t>
            </a:r>
          </a:p>
        </p:txBody>
      </p:sp>
      <p:sp>
        <p:nvSpPr>
          <p:cNvPr id="6" name="矩形 5"/>
          <p:cNvSpPr/>
          <p:nvPr/>
        </p:nvSpPr>
        <p:spPr>
          <a:xfrm>
            <a:off x="546448" y="836712"/>
            <a:ext cx="1882951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3.3.5 </a:t>
            </a:r>
            <a:r>
              <a:rPr lang="en-US" altLang="zh-CN" sz="2000" b="1" dirty="0" err="1"/>
              <a:t>taglib</a:t>
            </a:r>
            <a:r>
              <a:rPr lang="zh-CN" altLang="zh-CN" sz="2000" b="1" dirty="0"/>
              <a:t>指令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546448" y="1700808"/>
            <a:ext cx="83460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&lt;%@ </a:t>
            </a:r>
            <a:r>
              <a:rPr lang="en-US" altLang="zh-CN" sz="2000" dirty="0" err="1"/>
              <a:t>taglib</a:t>
            </a:r>
            <a:r>
              <a:rPr lang="en-US" altLang="zh-CN" sz="2000" dirty="0"/>
              <a:t> </a:t>
            </a:r>
            <a:r>
              <a:rPr lang="en-US" altLang="zh-CN" sz="2000" dirty="0" err="1"/>
              <a:t>tagdir</a:t>
            </a:r>
            <a:r>
              <a:rPr lang="en-US" altLang="zh-CN" sz="2000" dirty="0"/>
              <a:t>="</a:t>
            </a:r>
            <a:r>
              <a:rPr lang="zh-CN" altLang="zh-CN" sz="2000" dirty="0"/>
              <a:t>自定义标记库的位置</a:t>
            </a:r>
            <a:r>
              <a:rPr lang="en-US" altLang="zh-CN" sz="2000" dirty="0"/>
              <a:t>" prefix="</a:t>
            </a:r>
            <a:r>
              <a:rPr lang="zh-CN" altLang="zh-CN" sz="2000" dirty="0"/>
              <a:t>前缀</a:t>
            </a:r>
            <a:r>
              <a:rPr lang="en-US" altLang="zh-CN" sz="2000" dirty="0"/>
              <a:t>"&gt;</a:t>
            </a:r>
            <a:endParaRPr lang="zh-CN" altLang="zh-CN" sz="2000" dirty="0"/>
          </a:p>
          <a:p>
            <a:r>
              <a:rPr lang="zh-CN" altLang="zh-CN" sz="2000" dirty="0"/>
              <a:t>一个</a:t>
            </a:r>
            <a:r>
              <a:rPr lang="en-US" altLang="zh-CN" sz="2000" dirty="0"/>
              <a:t>Tag</a:t>
            </a:r>
            <a:r>
              <a:rPr lang="zh-CN" altLang="zh-CN" sz="2000" dirty="0"/>
              <a:t>文件也可以使用几个</a:t>
            </a:r>
            <a:r>
              <a:rPr lang="en-US" altLang="zh-CN" sz="2000" dirty="0" err="1"/>
              <a:t>taglib</a:t>
            </a:r>
            <a:r>
              <a:rPr lang="zh-CN" altLang="zh-CN" sz="2000" dirty="0"/>
              <a:t>指令标记引入若干个标记库，例如：</a:t>
            </a:r>
          </a:p>
          <a:p>
            <a:r>
              <a:rPr lang="en-US" altLang="zh-CN" sz="2000" b="1" dirty="0">
                <a:solidFill>
                  <a:srgbClr val="FF0000"/>
                </a:solidFill>
              </a:rPr>
              <a:t>&lt;%@ </a:t>
            </a:r>
            <a:r>
              <a:rPr lang="en-US" altLang="zh-CN" sz="2000" b="1" dirty="0" err="1">
                <a:solidFill>
                  <a:srgbClr val="FF0000"/>
                </a:solidFill>
              </a:rPr>
              <a:t>taglib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</a:rPr>
              <a:t>tagdir</a:t>
            </a:r>
            <a:r>
              <a:rPr lang="en-US" altLang="zh-CN" sz="2000" b="1" dirty="0">
                <a:solidFill>
                  <a:srgbClr val="FF0000"/>
                </a:solidFill>
              </a:rPr>
              <a:t>="/WEB-INF/tags" prefix="</a:t>
            </a:r>
            <a:r>
              <a:rPr lang="en-US" altLang="zh-CN" sz="2000" b="1" dirty="0" err="1">
                <a:solidFill>
                  <a:srgbClr val="FF0000"/>
                </a:solidFill>
              </a:rPr>
              <a:t>beijing</a:t>
            </a:r>
            <a:r>
              <a:rPr lang="en-US" altLang="zh-CN" sz="2000" b="1" dirty="0">
                <a:solidFill>
                  <a:srgbClr val="FF0000"/>
                </a:solidFill>
              </a:rPr>
              <a:t>"%&gt;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&lt;%@ </a:t>
            </a:r>
            <a:r>
              <a:rPr lang="en-US" altLang="zh-CN" sz="2000" b="1" dirty="0" err="1">
                <a:solidFill>
                  <a:srgbClr val="FF0000"/>
                </a:solidFill>
              </a:rPr>
              <a:t>taglib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</a:rPr>
              <a:t>tagdir</a:t>
            </a:r>
            <a:r>
              <a:rPr lang="en-US" altLang="zh-CN" sz="2000" b="1" dirty="0">
                <a:solidFill>
                  <a:srgbClr val="FF0000"/>
                </a:solidFill>
              </a:rPr>
              <a:t>="/WEB-INF/tags/</a:t>
            </a:r>
            <a:r>
              <a:rPr lang="en-US" altLang="zh-CN" sz="2000" b="1" dirty="0" err="1">
                <a:solidFill>
                  <a:srgbClr val="FF0000"/>
                </a:solidFill>
              </a:rPr>
              <a:t>tagsTwo</a:t>
            </a:r>
            <a:r>
              <a:rPr lang="en-US" altLang="zh-CN" sz="2000" b="1" dirty="0">
                <a:solidFill>
                  <a:srgbClr val="FF0000"/>
                </a:solidFill>
              </a:rPr>
              <a:t>" prefix="</a:t>
            </a:r>
            <a:r>
              <a:rPr lang="en-US" altLang="zh-CN" sz="2000" b="1" dirty="0" err="1">
                <a:solidFill>
                  <a:srgbClr val="FF0000"/>
                </a:solidFill>
              </a:rPr>
              <a:t>dalian</a:t>
            </a:r>
            <a:r>
              <a:rPr lang="en-US" altLang="zh-CN" sz="2000" b="1" dirty="0">
                <a:solidFill>
                  <a:srgbClr val="FF0000"/>
                </a:solidFill>
              </a:rPr>
              <a:t>"%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2432" y="3390733"/>
            <a:ext cx="8490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JSP</a:t>
            </a:r>
            <a:r>
              <a:rPr lang="zh-CN" altLang="zh-CN" sz="2000" dirty="0"/>
              <a:t>页面或</a:t>
            </a:r>
            <a:r>
              <a:rPr lang="en-US" altLang="zh-CN" sz="2000" dirty="0"/>
              <a:t>Tag</a:t>
            </a:r>
            <a:r>
              <a:rPr lang="zh-CN" altLang="zh-CN" sz="2000" dirty="0"/>
              <a:t>文件都可以使用</a:t>
            </a:r>
            <a:r>
              <a:rPr lang="en-US" altLang="zh-CN" sz="2000" dirty="0" err="1"/>
              <a:t>taglib</a:t>
            </a:r>
            <a:r>
              <a:rPr lang="zh-CN" altLang="zh-CN" sz="2000" dirty="0"/>
              <a:t>指令使用标记库（如前面各个例子所示）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80488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/>
              <a:t>3.1 Tag</a:t>
            </a:r>
            <a:r>
              <a:rPr lang="zh-CN" altLang="zh-CN" sz="3200" b="1" dirty="0" smtClean="0"/>
              <a:t>文件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539552" y="836712"/>
            <a:ext cx="8208912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文件很类似，可以被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页面动态加载调用，实现代码的复用（但用户不能通过该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文件所在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服务目录直接访问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文件）。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526165" y="1566761"/>
            <a:ext cx="247356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3.1.1  Tag</a:t>
            </a:r>
            <a:r>
              <a:rPr lang="zh-CN" altLang="zh-CN" sz="2000" b="1" dirty="0"/>
              <a:t>文件的结构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1970838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Tag</a:t>
            </a:r>
            <a:r>
              <a:rPr lang="zh-CN" altLang="zh-CN" sz="2000" dirty="0"/>
              <a:t>文件是</a:t>
            </a:r>
            <a:r>
              <a:rPr lang="zh-CN" altLang="zh-CN" sz="2000" b="1" dirty="0">
                <a:solidFill>
                  <a:srgbClr val="FF0000"/>
                </a:solidFill>
              </a:rPr>
              <a:t>扩展名为</a:t>
            </a:r>
            <a:r>
              <a:rPr lang="en-US" altLang="zh-CN" sz="2000" b="1" dirty="0">
                <a:solidFill>
                  <a:srgbClr val="FF0000"/>
                </a:solidFill>
              </a:rPr>
              <a:t>.tag</a:t>
            </a:r>
            <a:r>
              <a:rPr lang="zh-CN" altLang="zh-CN" sz="2000" b="1" dirty="0">
                <a:solidFill>
                  <a:srgbClr val="FF0000"/>
                </a:solidFill>
              </a:rPr>
              <a:t>的文本文件</a:t>
            </a:r>
            <a:r>
              <a:rPr lang="zh-CN" altLang="zh-CN" sz="2000" dirty="0"/>
              <a:t>，其结构和</a:t>
            </a:r>
            <a:r>
              <a:rPr lang="en-US" altLang="zh-CN" sz="2000" dirty="0"/>
              <a:t>JSP</a:t>
            </a:r>
            <a:r>
              <a:rPr lang="zh-CN" altLang="zh-CN" sz="2000" dirty="0"/>
              <a:t>文件类似。一个</a:t>
            </a:r>
            <a:r>
              <a:rPr lang="en-US" altLang="zh-CN" sz="2000" dirty="0"/>
              <a:t>Tag</a:t>
            </a:r>
            <a:r>
              <a:rPr lang="zh-CN" altLang="zh-CN" sz="2000" dirty="0"/>
              <a:t>文件中可以有普通的</a:t>
            </a:r>
            <a:r>
              <a:rPr lang="en-US" altLang="zh-CN" sz="2000" dirty="0"/>
              <a:t>HTML</a:t>
            </a:r>
            <a:r>
              <a:rPr lang="zh-CN" altLang="zh-CN" sz="2000" dirty="0"/>
              <a:t>标记符、某些特殊的指令</a:t>
            </a:r>
            <a:r>
              <a:rPr lang="zh-CN" altLang="zh-CN" sz="2000" dirty="0" smtClean="0"/>
              <a:t>标记、</a:t>
            </a:r>
            <a:r>
              <a:rPr lang="zh-CN" altLang="zh-CN" sz="2000" dirty="0"/>
              <a:t>成员变量声明和方法的定义、</a:t>
            </a:r>
            <a:r>
              <a:rPr lang="en-US" altLang="zh-CN" sz="2000" dirty="0"/>
              <a:t>Java</a:t>
            </a:r>
            <a:r>
              <a:rPr lang="zh-CN" altLang="zh-CN" sz="2000" dirty="0"/>
              <a:t>程序片和</a:t>
            </a:r>
            <a:r>
              <a:rPr lang="en-US" altLang="zh-CN" sz="2000" dirty="0"/>
              <a:t>Java</a:t>
            </a:r>
            <a:r>
              <a:rPr lang="zh-CN" altLang="zh-CN" sz="2000" dirty="0"/>
              <a:t>表达式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3113779" y="2973402"/>
            <a:ext cx="60629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是一个简单</a:t>
            </a:r>
            <a:r>
              <a:rPr lang="en-US" altLang="zh-CN" sz="2000" dirty="0" smtClean="0"/>
              <a:t>Tag</a:t>
            </a:r>
            <a:r>
              <a:rPr lang="zh-CN" altLang="zh-CN" sz="2000" dirty="0" smtClean="0"/>
              <a:t>文件，负责计算</a:t>
            </a:r>
            <a:r>
              <a:rPr lang="en-US" altLang="zh-CN" sz="2000" dirty="0" smtClean="0"/>
              <a:t>100</a:t>
            </a:r>
            <a:r>
              <a:rPr lang="zh-CN" altLang="zh-CN" sz="2000" dirty="0" smtClean="0"/>
              <a:t>内的全部奇数的代数和。</a:t>
            </a:r>
            <a:endParaRPr lang="zh-CN" altLang="zh-CN" sz="2000" dirty="0"/>
          </a:p>
        </p:txBody>
      </p:sp>
      <p:sp>
        <p:nvSpPr>
          <p:cNvPr id="7" name="矩形 6"/>
          <p:cNvSpPr/>
          <p:nvPr/>
        </p:nvSpPr>
        <p:spPr>
          <a:xfrm>
            <a:off x="663262" y="2976844"/>
            <a:ext cx="26199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hlinkClick r:id="rId2" action="ppaction://hlinkfile"/>
              </a:rPr>
              <a:t>oddNumberSum.tag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663262" y="3391006"/>
            <a:ext cx="2415854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3.1.2 Tag</a:t>
            </a:r>
            <a:r>
              <a:rPr lang="zh-CN" altLang="zh-CN" sz="2000" b="1" dirty="0"/>
              <a:t>文件的保存</a:t>
            </a:r>
            <a:endParaRPr lang="zh-CN" altLang="en-US" sz="2000" b="1" dirty="0"/>
          </a:p>
        </p:txBody>
      </p:sp>
      <p:sp>
        <p:nvSpPr>
          <p:cNvPr id="9" name="矩形 8"/>
          <p:cNvSpPr/>
          <p:nvPr/>
        </p:nvSpPr>
        <p:spPr>
          <a:xfrm>
            <a:off x="713272" y="3805489"/>
            <a:ext cx="84057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建立目录</a:t>
            </a:r>
            <a:r>
              <a:rPr lang="zh-CN" altLang="zh-CN" sz="2000" dirty="0"/>
              <a:t>结构</a:t>
            </a:r>
            <a:r>
              <a:rPr lang="zh-CN" altLang="zh-CN" sz="2000" dirty="0" smtClean="0"/>
              <a:t>：</a:t>
            </a:r>
            <a:r>
              <a:rPr lang="en-US" altLang="zh-CN" sz="2000" dirty="0" smtClean="0"/>
              <a:t>Web</a:t>
            </a:r>
            <a:r>
              <a:rPr lang="zh-CN" altLang="zh-CN" sz="2000" dirty="0"/>
              <a:t>服务目录</a:t>
            </a:r>
            <a:r>
              <a:rPr lang="en-US" altLang="zh-CN" sz="2000" dirty="0"/>
              <a:t>\WEB-INF\tags</a:t>
            </a:r>
            <a:endParaRPr lang="zh-CN" altLang="zh-CN" sz="2000" dirty="0"/>
          </a:p>
          <a:p>
            <a:r>
              <a:rPr lang="zh-CN" altLang="zh-CN" sz="2000" dirty="0"/>
              <a:t>比如</a:t>
            </a:r>
            <a:r>
              <a:rPr lang="zh-CN" altLang="zh-CN" sz="2000" dirty="0" smtClean="0"/>
              <a:t>：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ch3\WEB-INF\tags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zh-CN" altLang="zh-CN" sz="2000" dirty="0"/>
              <a:t>其中的</a:t>
            </a:r>
            <a:r>
              <a:rPr lang="en-US" altLang="zh-CN" sz="2000" b="1" dirty="0">
                <a:solidFill>
                  <a:srgbClr val="FF0000"/>
                </a:solidFill>
              </a:rPr>
              <a:t>WEB-INF</a:t>
            </a:r>
            <a:r>
              <a:rPr lang="zh-CN" altLang="zh-CN" sz="2000" dirty="0"/>
              <a:t>（字母大写）和</a:t>
            </a:r>
            <a:r>
              <a:rPr lang="en-US" altLang="zh-CN" sz="2000" b="1" dirty="0">
                <a:solidFill>
                  <a:srgbClr val="FF0000"/>
                </a:solidFill>
              </a:rPr>
              <a:t>tags</a:t>
            </a:r>
            <a:r>
              <a:rPr lang="zh-CN" altLang="zh-CN" sz="2000" dirty="0"/>
              <a:t>都是固定的目录名称，而</a:t>
            </a:r>
            <a:r>
              <a:rPr lang="en-US" altLang="zh-CN" sz="2000" b="1" dirty="0"/>
              <a:t>tags</a:t>
            </a:r>
            <a:r>
              <a:rPr lang="zh-CN" altLang="zh-CN" sz="2000" b="1" dirty="0"/>
              <a:t>下的子目录的名称可由用户给定</a:t>
            </a:r>
            <a:r>
              <a:rPr lang="zh-CN" altLang="zh-CN" sz="2000" dirty="0"/>
              <a:t>。</a:t>
            </a:r>
          </a:p>
          <a:p>
            <a:r>
              <a:rPr lang="zh-CN" altLang="zh-CN" sz="2000" dirty="0"/>
              <a:t>一个</a:t>
            </a:r>
            <a:r>
              <a:rPr lang="en-US" altLang="zh-CN" sz="2000" dirty="0"/>
              <a:t>Tag</a:t>
            </a:r>
            <a:r>
              <a:rPr lang="zh-CN" altLang="zh-CN" sz="2000" dirty="0"/>
              <a:t>文件必须</a:t>
            </a:r>
            <a:r>
              <a:rPr lang="zh-CN" altLang="zh-CN" sz="2000" b="1" dirty="0">
                <a:solidFill>
                  <a:srgbClr val="FF0000"/>
                </a:solidFill>
              </a:rPr>
              <a:t>保存到</a:t>
            </a:r>
            <a:r>
              <a:rPr lang="en-US" altLang="zh-CN" sz="2000" b="1" dirty="0">
                <a:solidFill>
                  <a:srgbClr val="FF0000"/>
                </a:solidFill>
              </a:rPr>
              <a:t>tags</a:t>
            </a:r>
            <a:r>
              <a:rPr lang="zh-CN" altLang="zh-CN" sz="2000" b="1" dirty="0">
                <a:solidFill>
                  <a:srgbClr val="FF0000"/>
                </a:solidFill>
              </a:rPr>
              <a:t>目录或其下的子目录中</a:t>
            </a:r>
            <a:r>
              <a:rPr lang="zh-CN" altLang="zh-CN" sz="2000" dirty="0"/>
              <a:t>。这里</a:t>
            </a:r>
            <a:r>
              <a:rPr lang="zh-CN" altLang="zh-CN" sz="2000" dirty="0" smtClean="0"/>
              <a:t>把</a:t>
            </a:r>
            <a:r>
              <a:rPr lang="en-US" altLang="zh-CN" sz="2000" dirty="0" smtClean="0"/>
              <a:t>oddNumberSum.tag</a:t>
            </a:r>
            <a:r>
              <a:rPr lang="zh-CN" altLang="zh-CN" sz="2000" dirty="0"/>
              <a:t>保存到</a:t>
            </a:r>
          </a:p>
          <a:p>
            <a:r>
              <a:rPr lang="en-US" altLang="zh-CN" sz="2000" b="1" dirty="0">
                <a:solidFill>
                  <a:srgbClr val="FF0000"/>
                </a:solidFill>
              </a:rPr>
              <a:t>ch3\WEB-INF\tags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zh-CN" altLang="zh-CN" sz="2000" dirty="0"/>
              <a:t>目录中。</a:t>
            </a:r>
          </a:p>
        </p:txBody>
      </p:sp>
    </p:spTree>
    <p:extLst>
      <p:ext uri="{BB962C8B-B14F-4D97-AF65-F5344CB8AC3E}">
        <p14:creationId xmlns:p14="http://schemas.microsoft.com/office/powerpoint/2010/main" val="1937254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 smtClean="0"/>
              <a:t>3.2 Tag</a:t>
            </a:r>
            <a:r>
              <a:rPr lang="zh-CN" altLang="en-US" sz="3200" b="1" dirty="0" smtClean="0"/>
              <a:t>标记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539552" y="836712"/>
            <a:ext cx="8208912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Tag</a:t>
            </a:r>
            <a:r>
              <a:rPr lang="zh-CN" altLang="zh-CN" sz="2000" dirty="0"/>
              <a:t>标记的名字和</a:t>
            </a:r>
            <a:r>
              <a:rPr lang="en-US" altLang="zh-CN" sz="2000" dirty="0"/>
              <a:t>Tag</a:t>
            </a:r>
            <a:r>
              <a:rPr lang="zh-CN" altLang="zh-CN" sz="2000" dirty="0"/>
              <a:t>文件的名字一致，也就是说，当我们编写了一个</a:t>
            </a:r>
            <a:r>
              <a:rPr lang="en-US" altLang="zh-CN" sz="2000" dirty="0"/>
              <a:t>Tag</a:t>
            </a:r>
            <a:r>
              <a:rPr lang="zh-CN" altLang="zh-CN" sz="2000" dirty="0"/>
              <a:t>文件并保存到特定目录中</a:t>
            </a:r>
            <a:r>
              <a:rPr lang="zh-CN" altLang="zh-CN" sz="2000" dirty="0" smtClean="0"/>
              <a:t>后</a:t>
            </a:r>
            <a:r>
              <a:rPr lang="en-US" altLang="zh-CN" sz="2000" dirty="0"/>
              <a:t>,</a:t>
            </a:r>
            <a:r>
              <a:rPr lang="zh-CN" altLang="zh-CN" sz="2000" dirty="0" smtClean="0"/>
              <a:t>也</a:t>
            </a:r>
            <a:r>
              <a:rPr lang="zh-CN" altLang="zh-CN" sz="2000" dirty="0"/>
              <a:t>就给出了一个</a:t>
            </a:r>
            <a:r>
              <a:rPr lang="en-US" altLang="zh-CN" sz="2000" dirty="0"/>
              <a:t>Tag</a:t>
            </a:r>
            <a:r>
              <a:rPr lang="zh-CN" altLang="zh-CN" sz="2000" dirty="0"/>
              <a:t>标记，该标记的格式为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526165" y="1566761"/>
            <a:ext cx="2771528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3.2.1 Tag</a:t>
            </a:r>
            <a:r>
              <a:rPr lang="zh-CN" altLang="zh-CN" sz="2000" b="1" dirty="0"/>
              <a:t>标记与</a:t>
            </a:r>
            <a:r>
              <a:rPr lang="en-US" altLang="zh-CN" sz="2000" b="1" dirty="0"/>
              <a:t>Tag</a:t>
            </a:r>
            <a:r>
              <a:rPr lang="zh-CN" altLang="zh-CN" sz="2000" b="1" dirty="0"/>
              <a:t>文件</a:t>
            </a:r>
          </a:p>
        </p:txBody>
      </p:sp>
      <p:sp>
        <p:nvSpPr>
          <p:cNvPr id="10" name="矩形 9"/>
          <p:cNvSpPr/>
          <p:nvPr/>
        </p:nvSpPr>
        <p:spPr>
          <a:xfrm>
            <a:off x="548566" y="1966871"/>
            <a:ext cx="69757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&lt;Tag</a:t>
            </a:r>
            <a:r>
              <a:rPr lang="zh-CN" altLang="en-US" b="1" dirty="0" smtClean="0">
                <a:solidFill>
                  <a:srgbClr val="FF0000"/>
                </a:solidFill>
              </a:rPr>
              <a:t>文件名字 </a:t>
            </a:r>
            <a:r>
              <a:rPr lang="en-US" altLang="zh-CN" b="1" dirty="0" smtClean="0">
                <a:solidFill>
                  <a:srgbClr val="FF0000"/>
                </a:solidFill>
              </a:rPr>
              <a:t>/&gt;</a:t>
            </a:r>
          </a:p>
          <a:p>
            <a:r>
              <a:rPr lang="zh-CN" altLang="en-US" dirty="0" smtClean="0"/>
              <a:t>或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&lt;Tag</a:t>
            </a:r>
            <a:r>
              <a:rPr lang="zh-CN" altLang="en-US" b="1" dirty="0" smtClean="0">
                <a:solidFill>
                  <a:srgbClr val="FF0000"/>
                </a:solidFill>
              </a:rPr>
              <a:t>文件名字 </a:t>
            </a:r>
            <a:r>
              <a:rPr lang="en-US" altLang="zh-CN" b="1" dirty="0" smtClean="0">
                <a:solidFill>
                  <a:srgbClr val="FF0000"/>
                </a:solidFill>
              </a:rPr>
              <a:t>&gt; </a:t>
            </a:r>
            <a:r>
              <a:rPr lang="zh-CN" altLang="en-US" b="1" dirty="0" smtClean="0">
                <a:solidFill>
                  <a:srgbClr val="FF0000"/>
                </a:solidFill>
              </a:rPr>
              <a:t>其他内容（称为标体内容）</a:t>
            </a:r>
            <a:r>
              <a:rPr lang="en-US" altLang="zh-CN" b="1" dirty="0" smtClean="0">
                <a:solidFill>
                  <a:srgbClr val="FF0000"/>
                </a:solidFill>
              </a:rPr>
              <a:t>&lt;/Tag</a:t>
            </a:r>
            <a:r>
              <a:rPr lang="zh-CN" altLang="en-US" b="1" dirty="0" smtClean="0">
                <a:solidFill>
                  <a:srgbClr val="FF0000"/>
                </a:solidFill>
              </a:rPr>
              <a:t>文件名字</a:t>
            </a:r>
            <a:r>
              <a:rPr lang="en-US" altLang="zh-CN" b="1" dirty="0" smtClean="0">
                <a:solidFill>
                  <a:srgbClr val="FF0000"/>
                </a:solidFill>
              </a:rPr>
              <a:t>&gt;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5058" y="2967335"/>
            <a:ext cx="83694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一个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文件对应着一个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标记，把全体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标记称之为一个自定义标记库或简称为标记库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596185" y="3789040"/>
            <a:ext cx="247356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 smtClean="0"/>
              <a:t>3.2.2  Tag</a:t>
            </a:r>
            <a:r>
              <a:rPr lang="zh-CN" altLang="en-US" sz="2000" b="1" dirty="0" smtClean="0"/>
              <a:t>标记的使用</a:t>
            </a:r>
            <a:endParaRPr lang="zh-CN" altLang="en-US" sz="2000" b="1" dirty="0"/>
          </a:p>
        </p:txBody>
      </p:sp>
      <p:sp>
        <p:nvSpPr>
          <p:cNvPr id="13" name="矩形 12"/>
          <p:cNvSpPr/>
          <p:nvPr/>
        </p:nvSpPr>
        <p:spPr>
          <a:xfrm>
            <a:off x="538560" y="4234656"/>
            <a:ext cx="83683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■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页在使用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标记来调用一个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文件之前，必须首先使用</a:t>
            </a:r>
            <a:r>
              <a:rPr lang="en-US" altLang="zh-CN" sz="2000" dirty="0" err="1" smtClean="0"/>
              <a:t>taglib</a:t>
            </a:r>
            <a:r>
              <a:rPr lang="zh-CN" altLang="en-US" sz="2000" dirty="0" smtClean="0"/>
              <a:t>指令标记引入该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服务目录下的标记库，只有这样，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页面才可以使用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标记调用相应的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文件。</a:t>
            </a:r>
          </a:p>
          <a:p>
            <a:r>
              <a:rPr lang="en-US" altLang="zh-CN" sz="2000" dirty="0" err="1" smtClean="0"/>
              <a:t>taglib</a:t>
            </a:r>
            <a:r>
              <a:rPr lang="zh-CN" altLang="en-US" sz="2000" dirty="0" smtClean="0"/>
              <a:t>指令的格式如下：</a:t>
            </a:r>
          </a:p>
          <a:p>
            <a:r>
              <a:rPr lang="en-US" altLang="zh-CN" sz="2000" dirty="0" smtClean="0"/>
              <a:t>&lt;%@ </a:t>
            </a:r>
            <a:r>
              <a:rPr lang="en-US" altLang="zh-CN" sz="2000" dirty="0" err="1" smtClean="0"/>
              <a:t>taglib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tagdir</a:t>
            </a:r>
            <a:r>
              <a:rPr lang="en-US" altLang="zh-CN" sz="2000" dirty="0" smtClean="0"/>
              <a:t>="</a:t>
            </a:r>
            <a:r>
              <a:rPr lang="zh-CN" altLang="en-US" sz="2000" dirty="0" smtClean="0"/>
              <a:t>标记库的位置</a:t>
            </a:r>
            <a:r>
              <a:rPr lang="en-US" altLang="zh-CN" sz="2000" dirty="0" smtClean="0"/>
              <a:t>" prefix="</a:t>
            </a:r>
            <a:r>
              <a:rPr lang="zh-CN" altLang="en-US" sz="2000" dirty="0" smtClean="0"/>
              <a:t>前缀</a:t>
            </a:r>
            <a:r>
              <a:rPr lang="en-US" altLang="zh-CN" sz="2000" dirty="0" smtClean="0"/>
              <a:t>"&gt;</a:t>
            </a:r>
          </a:p>
          <a:p>
            <a:r>
              <a:rPr lang="zh-CN" altLang="en-US" sz="2000" dirty="0" smtClean="0"/>
              <a:t>例如：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taglib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tagdir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="/WEB-INF/tags" prefix="computer"%&gt;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476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 smtClean="0"/>
              <a:t>3.2 Tag</a:t>
            </a:r>
            <a:r>
              <a:rPr lang="zh-CN" altLang="en-US" sz="3200" b="1" dirty="0" smtClean="0"/>
              <a:t>标记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538560" y="836712"/>
            <a:ext cx="247356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 smtClean="0"/>
              <a:t>3.2.2  Tag</a:t>
            </a:r>
            <a:r>
              <a:rPr lang="zh-CN" altLang="en-US" sz="2000" b="1" dirty="0" smtClean="0"/>
              <a:t>标记的使用</a:t>
            </a:r>
            <a:endParaRPr lang="zh-CN" altLang="en-US" sz="2000" b="1" dirty="0"/>
          </a:p>
        </p:txBody>
      </p:sp>
      <p:sp>
        <p:nvSpPr>
          <p:cNvPr id="13" name="矩形 12"/>
          <p:cNvSpPr/>
          <p:nvPr/>
        </p:nvSpPr>
        <p:spPr>
          <a:xfrm>
            <a:off x="538560" y="1247821"/>
            <a:ext cx="83683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■引入标记库后，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页面就可以使用带前缀的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标记调用相应的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文件，其中的前缀由</a:t>
            </a:r>
            <a:r>
              <a:rPr lang="en-US" altLang="zh-CN" sz="2000" dirty="0" smtClean="0"/>
              <a:t>&lt;</a:t>
            </a:r>
            <a:r>
              <a:rPr lang="en-US" altLang="zh-CN" sz="2000" dirty="0" err="1" smtClean="0"/>
              <a:t>taglib</a:t>
            </a:r>
            <a:r>
              <a:rPr lang="en-US" altLang="zh-CN" sz="2000" dirty="0" smtClean="0"/>
              <a:t>&gt;</a:t>
            </a:r>
            <a:r>
              <a:rPr lang="zh-CN" altLang="en-US" sz="2000" dirty="0" smtClean="0"/>
              <a:t>指令中的</a:t>
            </a:r>
            <a:r>
              <a:rPr lang="en-US" altLang="zh-CN" sz="2000" dirty="0" smtClean="0"/>
              <a:t>prefix</a:t>
            </a:r>
            <a:r>
              <a:rPr lang="zh-CN" altLang="en-US" sz="2000" dirty="0" smtClean="0"/>
              <a:t>属性指定。例如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如下使用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标记调用相应的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computer:oddNumberSum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/&gt;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8560" y="2708920"/>
            <a:ext cx="83683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dirty="0"/>
              <a:t>3_1</a:t>
            </a:r>
            <a:r>
              <a:rPr lang="zh-CN" altLang="zh-CN" sz="2000" dirty="0"/>
              <a:t>中的</a:t>
            </a:r>
            <a:r>
              <a:rPr lang="en-US" altLang="zh-CN" sz="2000" dirty="0"/>
              <a:t>JSP</a:t>
            </a:r>
            <a:r>
              <a:rPr lang="zh-CN" altLang="zh-CN" sz="2000" dirty="0"/>
              <a:t>页面使用</a:t>
            </a:r>
            <a:r>
              <a:rPr lang="en-US" altLang="zh-CN" sz="2000" dirty="0"/>
              <a:t>Tag</a:t>
            </a:r>
            <a:r>
              <a:rPr lang="zh-CN" altLang="zh-CN" sz="2000" dirty="0"/>
              <a:t>标记</a:t>
            </a:r>
            <a:r>
              <a:rPr lang="zh-CN" altLang="zh-CN" sz="2000" dirty="0" smtClean="0"/>
              <a:t>调用</a:t>
            </a:r>
            <a:r>
              <a:rPr lang="en-US" altLang="zh-CN" sz="2000" dirty="0" smtClean="0"/>
              <a:t>oddNumberSum.tag</a:t>
            </a:r>
            <a:r>
              <a:rPr lang="zh-CN" altLang="zh-CN" sz="2000" dirty="0"/>
              <a:t>（该</a:t>
            </a:r>
            <a:r>
              <a:rPr lang="en-US" altLang="zh-CN" sz="2000" dirty="0"/>
              <a:t>Tag</a:t>
            </a:r>
            <a:r>
              <a:rPr lang="zh-CN" altLang="zh-CN" sz="2000" dirty="0"/>
              <a:t>文件见</a:t>
            </a:r>
            <a:r>
              <a:rPr lang="en-US" altLang="zh-CN" sz="2000" dirty="0"/>
              <a:t>3.1.1</a:t>
            </a:r>
            <a:r>
              <a:rPr lang="zh-CN" altLang="zh-CN" sz="2000" dirty="0"/>
              <a:t>）计算</a:t>
            </a:r>
            <a:r>
              <a:rPr lang="en-US" altLang="zh-CN" sz="2000" dirty="0"/>
              <a:t>100</a:t>
            </a:r>
            <a:r>
              <a:rPr lang="zh-CN" altLang="zh-CN" sz="2000" dirty="0"/>
              <a:t>之内的奇数和。</a:t>
            </a:r>
          </a:p>
        </p:txBody>
      </p:sp>
      <p:sp>
        <p:nvSpPr>
          <p:cNvPr id="6" name="矩形 5"/>
          <p:cNvSpPr/>
          <p:nvPr/>
        </p:nvSpPr>
        <p:spPr>
          <a:xfrm>
            <a:off x="538560" y="3573016"/>
            <a:ext cx="228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dirty="0" smtClean="0"/>
              <a:t>3_1</a:t>
            </a:r>
          </a:p>
          <a:p>
            <a:r>
              <a:rPr lang="en-US" altLang="zh-CN" sz="2000" b="1" dirty="0" smtClean="0">
                <a:hlinkClick r:id="rId2" action="ppaction://hlinkfile"/>
              </a:rPr>
              <a:t>example3_1.jsp</a:t>
            </a:r>
            <a:endParaRPr lang="zh-CN" altLang="zh-CN" sz="2000" dirty="0"/>
          </a:p>
        </p:txBody>
      </p:sp>
      <p:sp>
        <p:nvSpPr>
          <p:cNvPr id="14" name="矩形 13"/>
          <p:cNvSpPr/>
          <p:nvPr/>
        </p:nvSpPr>
        <p:spPr>
          <a:xfrm>
            <a:off x="538560" y="4280902"/>
            <a:ext cx="26199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hlinkClick r:id="rId3" action="ppaction://hlinkfile"/>
              </a:rPr>
              <a:t>oddNumberSum.tag</a:t>
            </a:r>
            <a:endParaRPr lang="zh-CN" alt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73016"/>
            <a:ext cx="3689984" cy="2841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右箭头 6"/>
          <p:cNvSpPr/>
          <p:nvPr/>
        </p:nvSpPr>
        <p:spPr>
          <a:xfrm>
            <a:off x="2555776" y="3926959"/>
            <a:ext cx="456346" cy="35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169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 smtClean="0"/>
              <a:t>3.2 Tag</a:t>
            </a:r>
            <a:r>
              <a:rPr lang="zh-CN" altLang="en-US" sz="3200" b="1" dirty="0" smtClean="0"/>
              <a:t>标记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538560" y="836712"/>
            <a:ext cx="2989729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3.2.3  Tag</a:t>
            </a:r>
            <a:r>
              <a:rPr lang="zh-CN" altLang="zh-CN" sz="2000" b="1" dirty="0"/>
              <a:t>标记的运行原理</a:t>
            </a:r>
          </a:p>
        </p:txBody>
      </p:sp>
      <p:sp>
        <p:nvSpPr>
          <p:cNvPr id="3" name="矩形 2"/>
          <p:cNvSpPr/>
          <p:nvPr/>
        </p:nvSpPr>
        <p:spPr>
          <a:xfrm>
            <a:off x="538560" y="1772816"/>
            <a:ext cx="8281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服务器处理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页面中的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标记的原理如下：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）如果该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标记对应的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文件是首次被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页面调用，那么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服务器会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将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Tag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文件转译成一个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文件，并编译这个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文件生成字节码文件，然后执行这个字节码文件</a:t>
            </a:r>
            <a:r>
              <a:rPr lang="zh-CN" altLang="en-US" sz="2000" dirty="0" smtClean="0"/>
              <a:t>（这和执行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页面的原理类似）。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）如果该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文件已经被转编译为字节码文件，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服务器将直接执行这个字节码文件。</a:t>
            </a:r>
          </a:p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）如果对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文件进行了修改，那么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服务器会重新将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文件转译成一个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文件，并编译这个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文件生成字节码文件，然后执行这个字节码文件。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32422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/>
              <a:t>3.3 Tag</a:t>
            </a:r>
            <a:r>
              <a:rPr lang="zh-CN" altLang="zh-CN" sz="3200" b="1" dirty="0"/>
              <a:t>文件中的常用指令</a:t>
            </a:r>
          </a:p>
        </p:txBody>
      </p:sp>
      <p:sp>
        <p:nvSpPr>
          <p:cNvPr id="12" name="矩形 11"/>
          <p:cNvSpPr/>
          <p:nvPr/>
        </p:nvSpPr>
        <p:spPr>
          <a:xfrm>
            <a:off x="538560" y="836712"/>
            <a:ext cx="1620059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3.3.1 tag</a:t>
            </a:r>
            <a:r>
              <a:rPr lang="zh-CN" altLang="zh-CN" sz="2000" b="1" dirty="0"/>
              <a:t>指令</a:t>
            </a:r>
          </a:p>
        </p:txBody>
      </p:sp>
      <p:sp>
        <p:nvSpPr>
          <p:cNvPr id="4" name="矩形 3"/>
          <p:cNvSpPr/>
          <p:nvPr/>
        </p:nvSpPr>
        <p:spPr>
          <a:xfrm>
            <a:off x="564906" y="1236822"/>
            <a:ext cx="83275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类似于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文件中的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指令。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文件通过使用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指令可以指定某些属性的值，</a:t>
            </a:r>
            <a:r>
              <a:rPr lang="en-US" altLang="zh-CN" sz="2000" dirty="0" smtClean="0"/>
              <a:t>&lt;%@ tag 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1="</a:t>
            </a:r>
            <a:r>
              <a:rPr lang="zh-CN" altLang="en-US" sz="2000" dirty="0" smtClean="0"/>
              <a:t>属性值</a:t>
            </a:r>
            <a:r>
              <a:rPr lang="en-US" altLang="zh-CN" sz="2000" dirty="0" smtClean="0"/>
              <a:t>" 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2="</a:t>
            </a:r>
            <a:r>
              <a:rPr lang="zh-CN" altLang="en-US" sz="2000" dirty="0" smtClean="0"/>
              <a:t>属性值</a:t>
            </a:r>
            <a:r>
              <a:rPr lang="en-US" altLang="zh-CN" sz="2000" dirty="0" smtClean="0"/>
              <a:t>" …</a:t>
            </a:r>
            <a:r>
              <a:rPr lang="zh-CN" altLang="en-US" sz="2000" dirty="0" smtClean="0"/>
              <a:t>属性</a:t>
            </a:r>
            <a:r>
              <a:rPr lang="en-US" altLang="zh-CN" sz="2000" dirty="0" smtClean="0"/>
              <a:t>n="</a:t>
            </a:r>
            <a:r>
              <a:rPr lang="zh-CN" altLang="en-US" sz="2000" dirty="0" smtClean="0"/>
              <a:t>属性值</a:t>
            </a:r>
            <a:r>
              <a:rPr lang="en-US" altLang="zh-CN" sz="2000" dirty="0" smtClean="0"/>
              <a:t>"%&gt;</a:t>
            </a:r>
          </a:p>
          <a:p>
            <a:r>
              <a:rPr lang="zh-CN" altLang="en-US" sz="2000" dirty="0" smtClean="0"/>
              <a:t>在一个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文件中可以使用多个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指令，因此我们经常使用多个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指令为属性指定需要的值：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tag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1="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属性值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"%&gt;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tag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2="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属性值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"%&gt;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……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tag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属性值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"%&gt;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6711" y="3791367"/>
            <a:ext cx="84604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sz="2000" dirty="0" smtClean="0"/>
              <a:t>language</a:t>
            </a:r>
            <a:r>
              <a:rPr lang="zh-CN" altLang="en-US" sz="2000" dirty="0" smtClean="0"/>
              <a:t>属性 。只能取值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，其默认值就是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，没有必要使用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指令指定</a:t>
            </a:r>
            <a:r>
              <a:rPr lang="en-US" altLang="zh-CN" sz="2000" dirty="0" smtClean="0"/>
              <a:t>language</a:t>
            </a:r>
            <a:r>
              <a:rPr lang="zh-CN" altLang="en-US" sz="2000" dirty="0" smtClean="0"/>
              <a:t>属性的值。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2000" dirty="0" smtClean="0"/>
              <a:t>import</a:t>
            </a:r>
            <a:r>
              <a:rPr lang="zh-CN" altLang="en-US" sz="2000" dirty="0" smtClean="0"/>
              <a:t>属性</a:t>
            </a:r>
            <a:r>
              <a:rPr lang="zh-CN" altLang="en-US" sz="2000" dirty="0"/>
              <a:t>。</a:t>
            </a:r>
            <a:r>
              <a:rPr lang="en-US" altLang="zh-CN" sz="2000" dirty="0" smtClean="0"/>
              <a:t>import</a:t>
            </a:r>
            <a:r>
              <a:rPr lang="zh-CN" altLang="en-US" sz="2000" dirty="0" smtClean="0"/>
              <a:t>属性的作用是为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文件引入包中的类</a:t>
            </a:r>
            <a:r>
              <a:rPr lang="en-US" altLang="zh-CN" sz="2000" dirty="0" smtClean="0"/>
              <a:t>import</a:t>
            </a:r>
            <a:r>
              <a:rPr lang="zh-CN" altLang="en-US" sz="2000" dirty="0" smtClean="0"/>
              <a:t>属性默认已经有如下值：</a:t>
            </a:r>
            <a:r>
              <a:rPr lang="en-US" altLang="zh-CN" sz="2000" dirty="0" smtClean="0"/>
              <a:t>"</a:t>
            </a:r>
            <a:r>
              <a:rPr lang="en-US" altLang="zh-CN" sz="2000" dirty="0" err="1" smtClean="0"/>
              <a:t>java.lang</a:t>
            </a:r>
            <a:r>
              <a:rPr lang="en-US" altLang="zh-CN" sz="2000" dirty="0" smtClean="0"/>
              <a:t>.*"</a:t>
            </a:r>
            <a:r>
              <a:rPr lang="zh-CN" altLang="en-US" sz="2000" dirty="0" smtClean="0"/>
              <a:t>、 </a:t>
            </a:r>
            <a:r>
              <a:rPr lang="en-US" altLang="zh-CN" sz="2000" dirty="0" smtClean="0"/>
              <a:t>"</a:t>
            </a:r>
            <a:r>
              <a:rPr lang="en-US" altLang="zh-CN" sz="2000" dirty="0" err="1" smtClean="0"/>
              <a:t>javax.servlet</a:t>
            </a:r>
            <a:r>
              <a:rPr lang="en-US" altLang="zh-CN" sz="2000" dirty="0" smtClean="0"/>
              <a:t>.*"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"</a:t>
            </a:r>
            <a:r>
              <a:rPr lang="en-US" altLang="zh-CN" sz="2000" dirty="0" err="1" smtClean="0"/>
              <a:t>javax.servlet.jsp</a:t>
            </a:r>
            <a:r>
              <a:rPr lang="en-US" altLang="zh-CN" sz="2000" dirty="0" smtClean="0"/>
              <a:t>.*"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"</a:t>
            </a:r>
            <a:r>
              <a:rPr lang="en-US" altLang="zh-CN" sz="2000" dirty="0" err="1" smtClean="0"/>
              <a:t>javax.servlet.http</a:t>
            </a:r>
            <a:r>
              <a:rPr lang="en-US" altLang="zh-CN" sz="2000" dirty="0" smtClean="0"/>
              <a:t>.*"</a:t>
            </a:r>
            <a:r>
              <a:rPr lang="zh-CN" altLang="en-US" sz="2000" dirty="0" smtClean="0"/>
              <a:t>。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zh-CN" altLang="en-US" sz="2000" dirty="0"/>
              <a:t> </a:t>
            </a:r>
            <a:r>
              <a:rPr lang="en-US" altLang="zh-CN" sz="2000" dirty="0" err="1" smtClean="0"/>
              <a:t>pageEncoding</a:t>
            </a:r>
            <a:r>
              <a:rPr lang="zh-CN" altLang="en-US" sz="2000" dirty="0" smtClean="0"/>
              <a:t>属性。该属性指定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文件的字符编码，其默认值是</a:t>
            </a:r>
            <a:r>
              <a:rPr lang="en-US" altLang="zh-CN" sz="2000" dirty="0" smtClean="0"/>
              <a:t>ISO-8859-1</a:t>
            </a:r>
            <a:r>
              <a:rPr lang="zh-CN" altLang="en-US" sz="2000" dirty="0" smtClean="0"/>
              <a:t>。目前，为了避免显示信息出现乱码现象，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文件需要将该属性值设置为</a:t>
            </a:r>
            <a:r>
              <a:rPr lang="en-US" altLang="zh-CN" sz="2000" dirty="0" smtClean="0"/>
              <a:t>utf-8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3972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/>
              <a:t>3.3 Tag</a:t>
            </a:r>
            <a:r>
              <a:rPr lang="zh-CN" altLang="zh-CN" sz="3200" b="1" dirty="0"/>
              <a:t>文件中的常用指令</a:t>
            </a:r>
          </a:p>
        </p:txBody>
      </p:sp>
      <p:sp>
        <p:nvSpPr>
          <p:cNvPr id="12" name="矩形 11"/>
          <p:cNvSpPr/>
          <p:nvPr/>
        </p:nvSpPr>
        <p:spPr>
          <a:xfrm>
            <a:off x="538560" y="836712"/>
            <a:ext cx="2061783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3.3.2 include</a:t>
            </a:r>
            <a:r>
              <a:rPr lang="zh-CN" altLang="zh-CN" sz="2000" b="1" dirty="0"/>
              <a:t>指令</a:t>
            </a:r>
          </a:p>
        </p:txBody>
      </p:sp>
      <p:sp>
        <p:nvSpPr>
          <p:cNvPr id="3" name="矩形 2"/>
          <p:cNvSpPr/>
          <p:nvPr/>
        </p:nvSpPr>
        <p:spPr>
          <a:xfrm>
            <a:off x="546448" y="1236822"/>
            <a:ext cx="8274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Tag</a:t>
            </a:r>
            <a:r>
              <a:rPr lang="zh-CN" altLang="zh-CN" sz="2000" dirty="0"/>
              <a:t>文件中也有和</a:t>
            </a:r>
            <a:r>
              <a:rPr lang="en-US" altLang="zh-CN" sz="2000" dirty="0"/>
              <a:t>JSP</a:t>
            </a:r>
            <a:r>
              <a:rPr lang="zh-CN" altLang="zh-CN" sz="2000" dirty="0"/>
              <a:t>文件类似的</a:t>
            </a:r>
            <a:r>
              <a:rPr lang="en-US" altLang="zh-CN" sz="2000" dirty="0"/>
              <a:t>include</a:t>
            </a:r>
            <a:r>
              <a:rPr lang="zh-CN" altLang="zh-CN" sz="2000" dirty="0"/>
              <a:t>指令标记，其使用方法和作用与</a:t>
            </a:r>
            <a:r>
              <a:rPr lang="en-US" altLang="zh-CN" sz="2000" dirty="0"/>
              <a:t>JSP</a:t>
            </a:r>
            <a:r>
              <a:rPr lang="zh-CN" altLang="zh-CN" sz="2000" dirty="0"/>
              <a:t>文件中的</a:t>
            </a:r>
            <a:r>
              <a:rPr lang="en-US" altLang="zh-CN" sz="2000" dirty="0"/>
              <a:t>include</a:t>
            </a:r>
            <a:r>
              <a:rPr lang="zh-CN" altLang="zh-CN" sz="2000" dirty="0"/>
              <a:t>指令标记类似。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546448" y="1952356"/>
            <a:ext cx="222798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3.3.3 attribute</a:t>
            </a:r>
            <a:r>
              <a:rPr lang="zh-CN" altLang="zh-CN" sz="2000" b="1" dirty="0"/>
              <a:t>指令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179512" y="2367770"/>
            <a:ext cx="8964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一个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文件允许使用它的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页面向该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文件传递数据。在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文件中通过使用</a:t>
            </a:r>
            <a:r>
              <a:rPr lang="en-US" altLang="zh-CN" sz="2000" dirty="0" smtClean="0"/>
              <a:t>attribute</a:t>
            </a:r>
            <a:r>
              <a:rPr lang="zh-CN" altLang="en-US" sz="2000" dirty="0" smtClean="0"/>
              <a:t>指令让使用它的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页面向该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文件传递需要的数据。</a:t>
            </a:r>
            <a:endParaRPr lang="en-US" altLang="zh-CN" sz="2000" dirty="0" smtClean="0"/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attribute name="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对象名字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required="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true"|"false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type="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对象的类型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"%&gt;</a:t>
            </a:r>
          </a:p>
          <a:p>
            <a:r>
              <a:rPr lang="zh-CN" altLang="en-US" sz="2000" dirty="0" smtClean="0"/>
              <a:t>例如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</a:t>
            </a:r>
            <a:r>
              <a:rPr lang="en-US" altLang="zh-CN" sz="2000" dirty="0" err="1" smtClean="0"/>
              <a:t>myTag.tag</a:t>
            </a:r>
            <a:r>
              <a:rPr lang="zh-CN" altLang="en-US" sz="2000" dirty="0" smtClean="0"/>
              <a:t>中有如下</a:t>
            </a:r>
            <a:r>
              <a:rPr lang="en-US" altLang="zh-CN" sz="2000" dirty="0" smtClean="0"/>
              <a:t>attribute</a:t>
            </a:r>
            <a:r>
              <a:rPr lang="zh-CN" altLang="en-US" sz="2000" dirty="0" smtClean="0"/>
              <a:t>指令</a:t>
            </a:r>
            <a:r>
              <a:rPr lang="en-US" altLang="zh-CN" sz="2000" dirty="0" smtClean="0"/>
              <a:t>: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attribute name="result" required="true" type="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java.lang.Double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"%&gt;</a:t>
            </a:r>
          </a:p>
          <a:p>
            <a:r>
              <a:rPr lang="zh-CN" altLang="en-US" sz="2000" dirty="0" smtClean="0"/>
              <a:t>那么就相当于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文件中有了一个名字是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result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的对象</a:t>
            </a:r>
            <a:r>
              <a:rPr lang="zh-CN" altLang="en-US" sz="2000" dirty="0" smtClean="0"/>
              <a:t>，但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文件不需要创建该对象</a:t>
            </a:r>
            <a:r>
              <a:rPr lang="en-US" altLang="zh-CN" sz="2000" dirty="0" smtClean="0"/>
              <a:t>result</a:t>
            </a:r>
            <a:r>
              <a:rPr lang="zh-CN" altLang="en-US" sz="2000" dirty="0" smtClean="0"/>
              <a:t>，而是等待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页面将一个</a:t>
            </a:r>
            <a:r>
              <a:rPr lang="en-US" altLang="zh-CN" sz="2000" dirty="0" smtClean="0"/>
              <a:t>Double</a:t>
            </a:r>
            <a:r>
              <a:rPr lang="zh-CN" altLang="en-US" sz="2000" dirty="0" smtClean="0"/>
              <a:t>型的对象的引用传递给</a:t>
            </a:r>
            <a:r>
              <a:rPr lang="en-US" altLang="zh-CN" sz="2000" dirty="0" smtClean="0"/>
              <a:t>result</a:t>
            </a:r>
            <a:r>
              <a:rPr lang="zh-CN" altLang="en-US" sz="2000" dirty="0" smtClean="0"/>
              <a:t>。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JSP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页面使用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Tag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标记向所调用的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Tag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文件中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name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指定的对象传递一个引用</a:t>
            </a:r>
            <a:r>
              <a:rPr lang="zh-CN" altLang="en-US" sz="2000" dirty="0" smtClean="0"/>
              <a:t>，方式如下：</a:t>
            </a:r>
          </a:p>
          <a:p>
            <a:r>
              <a:rPr lang="en-US" altLang="zh-CN" sz="2000" dirty="0" smtClean="0"/>
              <a:t>&lt;</a:t>
            </a:r>
            <a:r>
              <a:rPr lang="zh-CN" altLang="en-US" sz="2000" dirty="0" smtClean="0"/>
              <a:t>前缀：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文件名字 对象名字</a:t>
            </a:r>
            <a:r>
              <a:rPr lang="en-US" altLang="zh-CN" sz="2000" dirty="0" smtClean="0"/>
              <a:t>="</a:t>
            </a:r>
            <a:r>
              <a:rPr lang="zh-CN" altLang="en-US" sz="2000" dirty="0" smtClean="0"/>
              <a:t>对象的引用</a:t>
            </a:r>
            <a:r>
              <a:rPr lang="en-US" altLang="zh-CN" sz="2000" dirty="0" smtClean="0"/>
              <a:t>" /&gt;</a:t>
            </a:r>
          </a:p>
          <a:p>
            <a:r>
              <a:rPr lang="zh-CN" altLang="en-US" sz="2000" dirty="0" smtClean="0"/>
              <a:t>比如，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页面使用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标记（假设标记的前缀为</a:t>
            </a:r>
            <a:r>
              <a:rPr lang="en-US" altLang="zh-CN" sz="2000" dirty="0" smtClean="0"/>
              <a:t>computer</a:t>
            </a:r>
            <a:r>
              <a:rPr lang="zh-CN" altLang="en-US" sz="2000" dirty="0" smtClean="0"/>
              <a:t>）调用</a:t>
            </a:r>
            <a:r>
              <a:rPr lang="en-US" altLang="zh-CN" sz="2000" dirty="0" err="1" smtClean="0"/>
              <a:t>myTag.tag</a:t>
            </a:r>
            <a:r>
              <a:rPr lang="zh-CN" altLang="en-US" sz="2000" dirty="0" smtClean="0"/>
              <a:t>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computer:myTag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 result= "new Double(3.1415926)" /&gt;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276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/>
              <a:t>3.3 Tag</a:t>
            </a:r>
            <a:r>
              <a:rPr lang="zh-CN" altLang="zh-CN" sz="3200" b="1" dirty="0"/>
              <a:t>文件中的常用指令</a:t>
            </a:r>
          </a:p>
        </p:txBody>
      </p:sp>
      <p:sp>
        <p:nvSpPr>
          <p:cNvPr id="6" name="矩形 5"/>
          <p:cNvSpPr/>
          <p:nvPr/>
        </p:nvSpPr>
        <p:spPr>
          <a:xfrm>
            <a:off x="546448" y="836712"/>
            <a:ext cx="222798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3.3.3 attribute</a:t>
            </a:r>
            <a:r>
              <a:rPr lang="zh-CN" altLang="zh-CN" sz="2000" b="1" dirty="0"/>
              <a:t>指令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546448" y="1248659"/>
            <a:ext cx="8202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3_2</a:t>
            </a:r>
            <a:r>
              <a:rPr lang="zh-CN" altLang="en-US" sz="2000" dirty="0" smtClean="0"/>
              <a:t>中，</a:t>
            </a:r>
            <a:r>
              <a:rPr lang="en-US" altLang="zh-CN" sz="2000" dirty="0" err="1" smtClean="0"/>
              <a:t>triangle.tag</a:t>
            </a:r>
            <a:r>
              <a:rPr lang="zh-CN" altLang="en-US" sz="2000" dirty="0" smtClean="0"/>
              <a:t>存放在</a:t>
            </a:r>
            <a:r>
              <a:rPr lang="en-US" altLang="zh-CN" sz="2000" dirty="0" smtClean="0"/>
              <a:t>ch3\WEB-INF\tags\eample2</a:t>
            </a:r>
            <a:r>
              <a:rPr lang="zh-CN" altLang="en-US" sz="2000" dirty="0" smtClean="0"/>
              <a:t>目录中，该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文件负责计算、显示三角形的面积。</a:t>
            </a:r>
            <a:r>
              <a:rPr lang="en-US" altLang="zh-CN" sz="2000" dirty="0" smtClean="0"/>
              <a:t>example3_2.jsp</a:t>
            </a:r>
            <a:r>
              <a:rPr lang="zh-CN" altLang="en-US" sz="2000" dirty="0" smtClean="0"/>
              <a:t>页面保存在</a:t>
            </a:r>
            <a:r>
              <a:rPr lang="en-US" altLang="zh-CN" sz="2000" dirty="0" smtClean="0"/>
              <a:t>ch3</a:t>
            </a:r>
            <a:r>
              <a:rPr lang="zh-CN" altLang="en-US" sz="2000" dirty="0" smtClean="0"/>
              <a:t>中，使用</a:t>
            </a:r>
            <a:r>
              <a:rPr lang="en-US" altLang="zh-CN" sz="2000" dirty="0" smtClean="0"/>
              <a:t>Tag</a:t>
            </a:r>
            <a:r>
              <a:rPr lang="zh-CN" altLang="en-US" sz="2000" dirty="0" smtClean="0"/>
              <a:t>标记调用</a:t>
            </a:r>
            <a:r>
              <a:rPr lang="en-US" altLang="zh-CN" sz="2000" dirty="0" err="1" smtClean="0"/>
              <a:t>triangle.tag</a:t>
            </a:r>
            <a:r>
              <a:rPr lang="zh-CN" altLang="en-US" sz="2000" dirty="0" smtClean="0"/>
              <a:t>文件，并且向</a:t>
            </a:r>
            <a:r>
              <a:rPr lang="en-US" altLang="zh-CN" sz="2000" dirty="0" err="1" smtClean="0"/>
              <a:t>triangle.tag</a:t>
            </a:r>
            <a:r>
              <a:rPr lang="zh-CN" altLang="en-US" sz="2000" dirty="0" smtClean="0"/>
              <a:t>传递三角形三边的长度。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556026" y="2572098"/>
            <a:ext cx="2218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b="1" dirty="0"/>
              <a:t>3_2</a:t>
            </a:r>
            <a:endParaRPr lang="zh-CN" altLang="zh-CN" sz="2000" dirty="0"/>
          </a:p>
          <a:p>
            <a:r>
              <a:rPr lang="en-US" altLang="zh-CN" sz="2000" b="1" dirty="0">
                <a:hlinkClick r:id="rId2" action="ppaction://hlinkfile"/>
              </a:rPr>
              <a:t>example3_2.jsp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628597" y="3422134"/>
            <a:ext cx="17111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hlinkClick r:id="rId3" action="ppaction://hlinkfile"/>
              </a:rPr>
              <a:t>triangle.tag</a:t>
            </a:r>
            <a:endParaRPr lang="zh-CN" altLang="zh-CN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80927"/>
            <a:ext cx="5905500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2652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3905"/>
            <a:ext cx="8229600" cy="822807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b="1" dirty="0"/>
              <a:t>3.3 Tag</a:t>
            </a:r>
            <a:r>
              <a:rPr lang="zh-CN" altLang="zh-CN" sz="3200" b="1" dirty="0"/>
              <a:t>文件中的常用指令</a:t>
            </a:r>
          </a:p>
        </p:txBody>
      </p:sp>
      <p:sp>
        <p:nvSpPr>
          <p:cNvPr id="6" name="矩形 5"/>
          <p:cNvSpPr/>
          <p:nvPr/>
        </p:nvSpPr>
        <p:spPr>
          <a:xfrm>
            <a:off x="546448" y="836712"/>
            <a:ext cx="2227982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b="1" dirty="0"/>
              <a:t>3.3.3 attribute</a:t>
            </a:r>
            <a:r>
              <a:rPr lang="zh-CN" altLang="zh-CN" sz="2000" b="1" dirty="0"/>
              <a:t>指令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546448" y="1248659"/>
            <a:ext cx="8202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3_3</a:t>
            </a:r>
            <a:r>
              <a:rPr lang="zh-CN" altLang="en-US" sz="2000" dirty="0" smtClean="0"/>
              <a:t>中，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</a:t>
            </a:r>
            <a:r>
              <a:rPr lang="en-US" altLang="zh-CN" sz="2000" dirty="0" smtClean="0"/>
              <a:t>example3_3.jsp</a:t>
            </a:r>
            <a:r>
              <a:rPr lang="zh-CN" altLang="en-US" sz="2000" dirty="0" smtClean="0"/>
              <a:t>只负责将一组随机数据存放到链表（</a:t>
            </a:r>
            <a:r>
              <a:rPr lang="en-US" altLang="zh-CN" sz="2000" dirty="0" err="1" smtClean="0"/>
              <a:t>java.util.LinkedList</a:t>
            </a:r>
            <a:r>
              <a:rPr lang="zh-CN" altLang="en-US" sz="2000" dirty="0" smtClean="0"/>
              <a:t>类型对象）中，然后将链表传递给</a:t>
            </a:r>
            <a:r>
              <a:rPr lang="en-US" altLang="zh-CN" sz="2000" dirty="0" err="1" smtClean="0"/>
              <a:t>sort.tag</a:t>
            </a:r>
            <a:r>
              <a:rPr lang="zh-CN" altLang="en-US" sz="2000" dirty="0" smtClean="0"/>
              <a:t>，</a:t>
            </a:r>
            <a:r>
              <a:rPr lang="en-US" altLang="zh-CN" sz="2000" dirty="0" err="1" smtClean="0"/>
              <a:t>sort.tag</a:t>
            </a:r>
            <a:r>
              <a:rPr lang="zh-CN" altLang="en-US" sz="2000" dirty="0" smtClean="0"/>
              <a:t>负责按低到高顺序显示链表中的数据。</a:t>
            </a:r>
            <a:r>
              <a:rPr lang="en-US" altLang="zh-CN" sz="2000" dirty="0" err="1" smtClean="0"/>
              <a:t>sort.tag</a:t>
            </a:r>
            <a:r>
              <a:rPr lang="zh-CN" altLang="en-US" sz="2000" dirty="0" smtClean="0"/>
              <a:t>存放在</a:t>
            </a:r>
            <a:r>
              <a:rPr lang="en-US" altLang="zh-CN" sz="2000" dirty="0" smtClean="0"/>
              <a:t>ch3\WEB-INF\tags\eample3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556026" y="2572098"/>
            <a:ext cx="2218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b="1" dirty="0" smtClean="0"/>
              <a:t>3_3</a:t>
            </a:r>
            <a:endParaRPr lang="zh-CN" altLang="zh-CN" sz="2000" dirty="0"/>
          </a:p>
          <a:p>
            <a:r>
              <a:rPr lang="en-US" altLang="zh-CN" sz="2000" b="1" dirty="0" smtClean="0">
                <a:hlinkClick r:id="rId2" action="ppaction://hlinkfile"/>
              </a:rPr>
              <a:t>example3_3.jsp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628597" y="3422134"/>
            <a:ext cx="17111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hlinkClick r:id="rId3" action="ppaction://hlinkfile"/>
              </a:rPr>
              <a:t>sort.tag</a:t>
            </a:r>
            <a:endParaRPr lang="zh-CN" altLang="zh-CN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26041"/>
            <a:ext cx="5905500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208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1469</Words>
  <Application>Microsoft Office PowerPoint</Application>
  <PresentationFormat>全屏显示(4:3)</PresentationFormat>
  <Paragraphs>110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第3章 Tag文件与Tag标记</vt:lpstr>
      <vt:lpstr>3.1 Tag文件</vt:lpstr>
      <vt:lpstr>3.2 Tag标记</vt:lpstr>
      <vt:lpstr>3.2 Tag标记</vt:lpstr>
      <vt:lpstr>3.2 Tag标记</vt:lpstr>
      <vt:lpstr>3.3 Tag文件中的常用指令</vt:lpstr>
      <vt:lpstr>3.3 Tag文件中的常用指令</vt:lpstr>
      <vt:lpstr>3.3 Tag文件中的常用指令</vt:lpstr>
      <vt:lpstr>3.3 Tag文件中的常用指令</vt:lpstr>
      <vt:lpstr>3.3 Tag文件中的常用指令</vt:lpstr>
      <vt:lpstr>3.3 Tag文件中的常用指令</vt:lpstr>
      <vt:lpstr>3.3 Tag文件中的常用指令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第3章 Tag文件与Tag标记</dc:title>
  <dc:creator>admin</dc:creator>
  <cp:lastModifiedBy>admin</cp:lastModifiedBy>
  <cp:revision>9</cp:revision>
  <dcterms:created xsi:type="dcterms:W3CDTF">2019-12-19T11:29:07Z</dcterms:created>
  <dcterms:modified xsi:type="dcterms:W3CDTF">2019-12-19T12:26:49Z</dcterms:modified>
</cp:coreProperties>
</file>