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AB163-DDAD-49B9-BD4B-84DBA6F9C94E}" type="datetimeFigureOut">
              <a:rPr lang="zh-CN" altLang="en-US" smtClean="0"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39DD9-16A4-471A-86B3-D6C7E10516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05555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AB163-DDAD-49B9-BD4B-84DBA6F9C94E}" type="datetimeFigureOut">
              <a:rPr lang="zh-CN" altLang="en-US" smtClean="0"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39DD9-16A4-471A-86B3-D6C7E10516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97905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AB163-DDAD-49B9-BD4B-84DBA6F9C94E}" type="datetimeFigureOut">
              <a:rPr lang="zh-CN" altLang="en-US" smtClean="0"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39DD9-16A4-471A-86B3-D6C7E10516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21165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AB163-DDAD-49B9-BD4B-84DBA6F9C94E}" type="datetimeFigureOut">
              <a:rPr lang="zh-CN" altLang="en-US" smtClean="0"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39DD9-16A4-471A-86B3-D6C7E10516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83030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AB163-DDAD-49B9-BD4B-84DBA6F9C94E}" type="datetimeFigureOut">
              <a:rPr lang="zh-CN" altLang="en-US" smtClean="0"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39DD9-16A4-471A-86B3-D6C7E10516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7226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AB163-DDAD-49B9-BD4B-84DBA6F9C94E}" type="datetimeFigureOut">
              <a:rPr lang="zh-CN" altLang="en-US" smtClean="0"/>
              <a:t>2019/12/18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39DD9-16A4-471A-86B3-D6C7E10516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50907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AB163-DDAD-49B9-BD4B-84DBA6F9C94E}" type="datetimeFigureOut">
              <a:rPr lang="zh-CN" altLang="en-US" smtClean="0"/>
              <a:t>2019/12/18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39DD9-16A4-471A-86B3-D6C7E10516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87268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AB163-DDAD-49B9-BD4B-84DBA6F9C94E}" type="datetimeFigureOut">
              <a:rPr lang="zh-CN" altLang="en-US" smtClean="0"/>
              <a:t>2019/12/18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39DD9-16A4-471A-86B3-D6C7E10516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65509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AB163-DDAD-49B9-BD4B-84DBA6F9C94E}" type="datetimeFigureOut">
              <a:rPr lang="zh-CN" altLang="en-US" smtClean="0"/>
              <a:t>2019/12/18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39DD9-16A4-471A-86B3-D6C7E10516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59698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AB163-DDAD-49B9-BD4B-84DBA6F9C94E}" type="datetimeFigureOut">
              <a:rPr lang="zh-CN" altLang="en-US" smtClean="0"/>
              <a:t>2019/12/18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39DD9-16A4-471A-86B3-D6C7E10516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47543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AB163-DDAD-49B9-BD4B-84DBA6F9C94E}" type="datetimeFigureOut">
              <a:rPr lang="zh-CN" altLang="en-US" smtClean="0"/>
              <a:t>2019/12/18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39DD9-16A4-471A-86B3-D6C7E10516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05975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0AB163-DDAD-49B9-BD4B-84DBA6F9C94E}" type="datetimeFigureOut">
              <a:rPr lang="zh-CN" altLang="en-US" smtClean="0"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739DD9-16A4-471A-86B3-D6C7E10516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832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&#28304;&#20195;&#30721;&#65288;JSP%20WEB&#31243;&#24207;&#35774;&#35745;&#23454;&#29992;&#25945;&#31243;&#31532;4&#29256;-&#24494;&#35838;&#29256;&#65289;/ch1/show.html" TargetMode="Externa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&#28304;&#20195;&#30721;&#65288;JSP%20WEB&#31243;&#24207;&#35774;&#35745;&#23454;&#29992;&#25945;&#31243;&#31532;4&#29256;-&#24494;&#35838;&#29256;&#65289;/ch1/example1_2.jsp" TargetMode="Externa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tomcat.apache.org/" TargetMode="Externa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&#28304;&#20195;&#30721;&#65288;JSP%20WEB&#31243;&#24207;&#35774;&#35745;&#23454;&#29992;&#25945;&#31243;&#31532;4&#29256;-&#24494;&#35838;&#29256;&#65289;/ch1/example1_1.jsp" TargetMode="Externa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55576" y="130537"/>
            <a:ext cx="7772400" cy="1008112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lvl="0"/>
            <a:r>
              <a:rPr lang="zh-CN" altLang="en-US" sz="4000" b="1" dirty="0" smtClean="0"/>
              <a:t>第</a:t>
            </a:r>
            <a:r>
              <a:rPr lang="en-US" altLang="zh-CN" sz="4000" b="1" dirty="0" smtClean="0"/>
              <a:t>1</a:t>
            </a:r>
            <a:r>
              <a:rPr lang="zh-CN" altLang="en-US" sz="4000" b="1" dirty="0" smtClean="0"/>
              <a:t>章  </a:t>
            </a:r>
            <a:r>
              <a:rPr lang="x-none" altLang="zh-CN" sz="4000" b="1" dirty="0" smtClean="0"/>
              <a:t>JSP </a:t>
            </a:r>
            <a:r>
              <a:rPr lang="x-none" altLang="zh-CN" sz="4000" b="1" dirty="0" smtClean="0"/>
              <a:t>简介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55576" y="1124744"/>
            <a:ext cx="5598368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C00000"/>
                </a:solidFill>
              </a:rPr>
              <a:t>主要内容</a:t>
            </a:r>
            <a:endParaRPr lang="zh-CN" altLang="zh-CN" sz="2800" b="1" dirty="0">
              <a:solidFill>
                <a:srgbClr val="C00000"/>
              </a:solidFill>
            </a:endParaRPr>
          </a:p>
          <a:p>
            <a:pPr marL="457200" lvl="0" indent="-457200">
              <a:buFont typeface="Arial" pitchFamily="34" charset="0"/>
              <a:buChar char="•"/>
            </a:pPr>
            <a:r>
              <a:rPr lang="zh-CN" altLang="zh-CN" sz="2800" dirty="0"/>
              <a:t>什么是</a:t>
            </a:r>
            <a:r>
              <a:rPr lang="en-US" altLang="zh-CN" sz="2800" dirty="0"/>
              <a:t>JSP</a:t>
            </a:r>
            <a:endParaRPr lang="zh-CN" altLang="zh-CN" sz="2800" b="1" dirty="0"/>
          </a:p>
          <a:p>
            <a:pPr marL="457200" lvl="0" indent="-457200">
              <a:buFont typeface="Arial" pitchFamily="34" charset="0"/>
              <a:buChar char="•"/>
            </a:pPr>
            <a:r>
              <a:rPr lang="zh-CN" altLang="zh-CN" sz="2800" dirty="0"/>
              <a:t>安装配置</a:t>
            </a:r>
            <a:r>
              <a:rPr lang="en-US" altLang="zh-CN" sz="2800" dirty="0"/>
              <a:t>JSP</a:t>
            </a:r>
            <a:r>
              <a:rPr lang="zh-CN" altLang="zh-CN" sz="2800" dirty="0"/>
              <a:t>运行环境</a:t>
            </a:r>
            <a:endParaRPr lang="zh-CN" altLang="zh-CN" sz="2800" b="1" dirty="0"/>
          </a:p>
          <a:p>
            <a:pPr marL="457200" lvl="0" indent="-457200">
              <a:buFont typeface="Arial" pitchFamily="34" charset="0"/>
              <a:buChar char="•"/>
            </a:pPr>
            <a:r>
              <a:rPr lang="en-US" altLang="zh-CN" sz="2800" dirty="0"/>
              <a:t>JSP</a:t>
            </a:r>
            <a:r>
              <a:rPr lang="zh-CN" altLang="zh-CN" sz="2800" dirty="0"/>
              <a:t>页面</a:t>
            </a:r>
            <a:endParaRPr lang="zh-CN" altLang="zh-CN" sz="2800" b="1" dirty="0"/>
          </a:p>
          <a:p>
            <a:pPr marL="457200" lvl="0" indent="-457200">
              <a:buFont typeface="Arial" pitchFamily="34" charset="0"/>
              <a:buChar char="•"/>
            </a:pPr>
            <a:r>
              <a:rPr lang="en-US" altLang="zh-CN" sz="2800" dirty="0"/>
              <a:t>JSP</a:t>
            </a:r>
            <a:r>
              <a:rPr lang="zh-CN" altLang="zh-CN" sz="2800" dirty="0"/>
              <a:t>运行原理</a:t>
            </a:r>
            <a:endParaRPr lang="zh-CN" altLang="zh-CN" sz="2800" b="1" dirty="0"/>
          </a:p>
          <a:p>
            <a:pPr marL="457200" lvl="0" indent="-457200">
              <a:buFont typeface="Arial" pitchFamily="34" charset="0"/>
              <a:buChar char="•"/>
            </a:pPr>
            <a:r>
              <a:rPr lang="en-US" altLang="zh-CN" sz="2800" dirty="0"/>
              <a:t>JSP</a:t>
            </a:r>
            <a:r>
              <a:rPr lang="zh-CN" altLang="zh-CN" sz="2800" dirty="0"/>
              <a:t>与</a:t>
            </a:r>
            <a:r>
              <a:rPr lang="en-US" altLang="zh-CN" sz="2800" dirty="0"/>
              <a:t>Servlet</a:t>
            </a:r>
            <a:r>
              <a:rPr lang="zh-CN" altLang="zh-CN" sz="2800" dirty="0"/>
              <a:t>的关系</a:t>
            </a:r>
            <a:endParaRPr lang="zh-CN" altLang="zh-CN" sz="2800" b="1" dirty="0"/>
          </a:p>
          <a:p>
            <a:pPr marL="457200" lvl="0" indent="-457200">
              <a:buFont typeface="Arial" pitchFamily="34" charset="0"/>
              <a:buChar char="•"/>
            </a:pPr>
            <a:r>
              <a:rPr lang="en-US" altLang="zh-CN" sz="2800" dirty="0"/>
              <a:t>HTML</a:t>
            </a:r>
            <a:r>
              <a:rPr lang="zh-CN" altLang="zh-CN" sz="2800" dirty="0"/>
              <a:t>与</a:t>
            </a:r>
            <a:r>
              <a:rPr lang="en-US" altLang="zh-CN" sz="2800" dirty="0"/>
              <a:t>JavaScript</a:t>
            </a:r>
            <a:endParaRPr lang="zh-CN" altLang="zh-CN" sz="2800" b="1" dirty="0"/>
          </a:p>
          <a:p>
            <a:r>
              <a:rPr lang="zh-CN" altLang="zh-CN" sz="2800" dirty="0">
                <a:solidFill>
                  <a:srgbClr val="C00000"/>
                </a:solidFill>
              </a:rPr>
              <a:t>难点</a:t>
            </a:r>
            <a:endParaRPr lang="zh-CN" altLang="zh-CN" sz="2800" b="1" dirty="0">
              <a:solidFill>
                <a:srgbClr val="C00000"/>
              </a:solidFill>
            </a:endParaRPr>
          </a:p>
          <a:p>
            <a:pPr marL="457200" lvl="0" indent="-457200">
              <a:buFont typeface="Arial" pitchFamily="34" charset="0"/>
              <a:buChar char="•"/>
            </a:pPr>
            <a:r>
              <a:rPr lang="en-US" altLang="zh-CN" sz="2800" dirty="0"/>
              <a:t>JSP</a:t>
            </a:r>
            <a:r>
              <a:rPr lang="zh-CN" altLang="zh-CN" sz="2800" dirty="0"/>
              <a:t>运行原理</a:t>
            </a:r>
            <a:endParaRPr lang="zh-CN" altLang="zh-CN" sz="2800" b="1" dirty="0"/>
          </a:p>
          <a:p>
            <a:r>
              <a:rPr lang="zh-CN" altLang="zh-CN" sz="2800" dirty="0">
                <a:solidFill>
                  <a:srgbClr val="C00000"/>
                </a:solidFill>
              </a:rPr>
              <a:t>关键实践</a:t>
            </a:r>
            <a:endParaRPr lang="zh-CN" altLang="zh-CN" sz="2800" b="1" dirty="0">
              <a:solidFill>
                <a:srgbClr val="C00000"/>
              </a:solidFill>
            </a:endParaRPr>
          </a:p>
          <a:p>
            <a:pPr marL="457200" lvl="0" indent="-457200">
              <a:buFont typeface="Arial" pitchFamily="34" charset="0"/>
              <a:buChar char="•"/>
            </a:pPr>
            <a:r>
              <a:rPr lang="zh-CN" altLang="zh-CN" sz="2800" dirty="0"/>
              <a:t>输出九九口诀表</a:t>
            </a:r>
            <a:endParaRPr lang="zh-CN" altLang="zh-CN" sz="2800" b="1" dirty="0"/>
          </a:p>
        </p:txBody>
      </p:sp>
    </p:spTree>
    <p:extLst>
      <p:ext uri="{BB962C8B-B14F-4D97-AF65-F5344CB8AC3E}">
        <p14:creationId xmlns:p14="http://schemas.microsoft.com/office/powerpoint/2010/main" val="23149263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  <a:solidFill>
            <a:schemeClr val="bg2"/>
          </a:solidFill>
        </p:spPr>
        <p:txBody>
          <a:bodyPr>
            <a:noAutofit/>
          </a:bodyPr>
          <a:lstStyle/>
          <a:p>
            <a:pPr lvl="1" algn="ctr" rtl="0">
              <a:spcBef>
                <a:spcPct val="0"/>
              </a:spcBef>
            </a:pPr>
            <a:r>
              <a:rPr lang="en-US" altLang="zh-CN" sz="3200" b="1" dirty="0" smtClean="0"/>
              <a:t>1.4 JSP</a:t>
            </a:r>
            <a:r>
              <a:rPr lang="zh-CN" altLang="en-US" sz="3200" b="1" dirty="0" smtClean="0"/>
              <a:t>运行原理</a:t>
            </a:r>
            <a:endParaRPr lang="zh-CN" altLang="en-US" sz="3200" dirty="0"/>
          </a:p>
        </p:txBody>
      </p:sp>
      <p:sp>
        <p:nvSpPr>
          <p:cNvPr id="8" name="矩形 7"/>
          <p:cNvSpPr/>
          <p:nvPr/>
        </p:nvSpPr>
        <p:spPr>
          <a:xfrm>
            <a:off x="492763" y="1466616"/>
            <a:ext cx="849694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/>
              <a:t>●</a:t>
            </a:r>
            <a:r>
              <a:rPr lang="en-US" altLang="zh-CN" sz="2000" dirty="0"/>
              <a:t>Tomcat</a:t>
            </a:r>
            <a:r>
              <a:rPr lang="zh-CN" altLang="en-US" sz="2000" dirty="0"/>
              <a:t>服务器根据</a:t>
            </a:r>
            <a:r>
              <a:rPr lang="en-US" altLang="zh-CN" sz="2000" dirty="0"/>
              <a:t>JSP</a:t>
            </a:r>
            <a:r>
              <a:rPr lang="zh-CN" altLang="en-US" sz="2000" dirty="0"/>
              <a:t>页面产生成一个</a:t>
            </a:r>
            <a:r>
              <a:rPr lang="en-US" altLang="zh-CN" sz="2000" dirty="0"/>
              <a:t>Java</a:t>
            </a:r>
            <a:r>
              <a:rPr lang="zh-CN" altLang="en-US" sz="2000" dirty="0"/>
              <a:t>文件，并编译这个</a:t>
            </a:r>
            <a:r>
              <a:rPr lang="en-US" altLang="zh-CN" sz="2000" dirty="0"/>
              <a:t>Java</a:t>
            </a:r>
            <a:r>
              <a:rPr lang="zh-CN" altLang="en-US" sz="2000" dirty="0"/>
              <a:t>文件生成字节码文件，然后执行字节码文件响应用户的请求。</a:t>
            </a:r>
          </a:p>
        </p:txBody>
      </p:sp>
      <p:sp>
        <p:nvSpPr>
          <p:cNvPr id="3" name="矩形 2"/>
          <p:cNvSpPr/>
          <p:nvPr/>
        </p:nvSpPr>
        <p:spPr>
          <a:xfrm>
            <a:off x="467544" y="1052736"/>
            <a:ext cx="8208912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000" dirty="0"/>
              <a:t>当服务器上的一个</a:t>
            </a:r>
            <a:r>
              <a:rPr lang="en-US" altLang="zh-CN" sz="2000" dirty="0"/>
              <a:t>JSP</a:t>
            </a:r>
            <a:r>
              <a:rPr lang="zh-CN" altLang="en-US" sz="2000" dirty="0"/>
              <a:t>页面被</a:t>
            </a:r>
            <a:r>
              <a:rPr lang="zh-CN" altLang="en-US" sz="2000" dirty="0" smtClean="0"/>
              <a:t>第一次被用户请求</a:t>
            </a:r>
            <a:r>
              <a:rPr lang="zh-CN" altLang="en-US" sz="2000" dirty="0"/>
              <a:t>执行时</a:t>
            </a:r>
          </a:p>
        </p:txBody>
      </p:sp>
      <p:sp>
        <p:nvSpPr>
          <p:cNvPr id="4" name="矩形 3"/>
          <p:cNvSpPr/>
          <p:nvPr/>
        </p:nvSpPr>
        <p:spPr>
          <a:xfrm>
            <a:off x="492763" y="2180923"/>
            <a:ext cx="82089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/>
              <a:t>●而当这个</a:t>
            </a:r>
            <a:r>
              <a:rPr lang="en-US" altLang="zh-CN" sz="2000" dirty="0"/>
              <a:t>JSP</a:t>
            </a:r>
            <a:r>
              <a:rPr lang="zh-CN" altLang="en-US" sz="2000" dirty="0"/>
              <a:t>页面再次被请求执行时，</a:t>
            </a:r>
            <a:r>
              <a:rPr lang="en-US" altLang="zh-CN" sz="2000" dirty="0"/>
              <a:t>Tomcat</a:t>
            </a:r>
            <a:r>
              <a:rPr lang="zh-CN" altLang="en-US" sz="2000" dirty="0"/>
              <a:t>服务器将直接执行字节码文件来响应用户。</a:t>
            </a:r>
          </a:p>
        </p:txBody>
      </p:sp>
      <p:sp>
        <p:nvSpPr>
          <p:cNvPr id="9" name="矩形 8"/>
          <p:cNvSpPr/>
          <p:nvPr/>
        </p:nvSpPr>
        <p:spPr>
          <a:xfrm>
            <a:off x="467545" y="2908516"/>
            <a:ext cx="8522162" cy="92333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dirty="0"/>
              <a:t>注 在</a:t>
            </a:r>
            <a:r>
              <a:rPr lang="en-US" altLang="zh-CN" dirty="0"/>
              <a:t>Web</a:t>
            </a:r>
            <a:r>
              <a:rPr lang="zh-CN" altLang="en-US" dirty="0"/>
              <a:t>设计中，“用户”（“客户”）一词通常指用户（客户）端计算机上驻留的浏览器。</a:t>
            </a:r>
          </a:p>
          <a:p>
            <a:r>
              <a:rPr lang="zh-CN" altLang="en-US" dirty="0"/>
              <a:t>注 如果对</a:t>
            </a:r>
            <a:r>
              <a:rPr lang="en-US" altLang="zh-CN" dirty="0"/>
              <a:t>JSP</a:t>
            </a:r>
            <a:r>
              <a:rPr lang="zh-CN" altLang="en-US" dirty="0"/>
              <a:t>页面进行了修改、保存，那么</a:t>
            </a:r>
            <a:r>
              <a:rPr lang="en-US" altLang="zh-CN" dirty="0"/>
              <a:t>Tomcat</a:t>
            </a:r>
            <a:r>
              <a:rPr lang="zh-CN" altLang="en-US" dirty="0"/>
              <a:t>服务器会生成新的字节码文件。</a:t>
            </a:r>
          </a:p>
        </p:txBody>
      </p:sp>
    </p:spTree>
    <p:extLst>
      <p:ext uri="{BB962C8B-B14F-4D97-AF65-F5344CB8AC3E}">
        <p14:creationId xmlns:p14="http://schemas.microsoft.com/office/powerpoint/2010/main" val="28970132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  <a:solidFill>
            <a:schemeClr val="bg2"/>
          </a:solidFill>
        </p:spPr>
        <p:txBody>
          <a:bodyPr>
            <a:noAutofit/>
          </a:bodyPr>
          <a:lstStyle/>
          <a:p>
            <a:pPr lvl="1" algn="ctr" rtl="0">
              <a:spcBef>
                <a:spcPct val="0"/>
              </a:spcBef>
            </a:pPr>
            <a:r>
              <a:rPr lang="en-US" altLang="zh-CN" sz="3200" b="1" dirty="0" smtClean="0"/>
              <a:t>1.4 JSP</a:t>
            </a:r>
            <a:r>
              <a:rPr lang="zh-CN" altLang="en-US" sz="3200" b="1" dirty="0" smtClean="0"/>
              <a:t>运行原理</a:t>
            </a:r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467544" y="1046829"/>
            <a:ext cx="3456384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dirty="0"/>
              <a:t>字节码文件的主要工作是：</a:t>
            </a:r>
          </a:p>
        </p:txBody>
      </p:sp>
      <p:sp>
        <p:nvSpPr>
          <p:cNvPr id="6" name="矩形 5"/>
          <p:cNvSpPr/>
          <p:nvPr/>
        </p:nvSpPr>
        <p:spPr>
          <a:xfrm>
            <a:off x="467544" y="1443841"/>
            <a:ext cx="8568952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/>
              <a:t>（</a:t>
            </a:r>
            <a:r>
              <a:rPr lang="en-US" altLang="zh-CN" sz="2000" dirty="0"/>
              <a:t>1</a:t>
            </a:r>
            <a:r>
              <a:rPr lang="zh-CN" altLang="en-US" sz="2000" dirty="0"/>
              <a:t>）把</a:t>
            </a:r>
            <a:r>
              <a:rPr lang="en-US" altLang="zh-CN" sz="2000" dirty="0"/>
              <a:t>JSP</a:t>
            </a:r>
            <a:r>
              <a:rPr lang="zh-CN" altLang="en-US" sz="2000" dirty="0"/>
              <a:t>页面中的</a:t>
            </a:r>
            <a:r>
              <a:rPr lang="en-US" altLang="zh-CN" sz="2000" dirty="0"/>
              <a:t>HTML</a:t>
            </a:r>
            <a:r>
              <a:rPr lang="zh-CN" altLang="en-US" sz="2000" dirty="0"/>
              <a:t>标记符号（页面的静态部分）交给客户端浏览器负责显示；</a:t>
            </a:r>
          </a:p>
          <a:p>
            <a:r>
              <a:rPr lang="zh-CN" altLang="en-US" sz="2000" dirty="0"/>
              <a:t>（</a:t>
            </a:r>
            <a:r>
              <a:rPr lang="en-US" altLang="zh-CN" sz="2000" dirty="0"/>
              <a:t>2</a:t>
            </a:r>
            <a:r>
              <a:rPr lang="zh-CN" altLang="en-US" sz="2000" dirty="0"/>
              <a:t>）负责处理</a:t>
            </a:r>
            <a:r>
              <a:rPr lang="en-US" altLang="zh-CN" sz="2000" dirty="0"/>
              <a:t>JSP</a:t>
            </a:r>
            <a:r>
              <a:rPr lang="zh-CN" altLang="en-US" sz="2000" dirty="0"/>
              <a:t>标记，并将有关的处理结果（用字符串形式）发送到客户端浏览器；</a:t>
            </a:r>
          </a:p>
          <a:p>
            <a:r>
              <a:rPr lang="zh-CN" altLang="en-US" sz="2000" dirty="0"/>
              <a:t>（</a:t>
            </a:r>
            <a:r>
              <a:rPr lang="en-US" altLang="zh-CN" sz="2000" dirty="0"/>
              <a:t>3</a:t>
            </a:r>
            <a:r>
              <a:rPr lang="zh-CN" altLang="en-US" sz="2000" dirty="0"/>
              <a:t>）执行“</a:t>
            </a:r>
            <a:r>
              <a:rPr lang="en-US" altLang="zh-CN" sz="2000" dirty="0"/>
              <a:t>&lt;%”</a:t>
            </a:r>
            <a:r>
              <a:rPr lang="zh-CN" altLang="en-US" sz="2000" dirty="0"/>
              <a:t>和“</a:t>
            </a:r>
            <a:r>
              <a:rPr lang="en-US" altLang="zh-CN" sz="2000" dirty="0"/>
              <a:t>%&gt;”</a:t>
            </a:r>
            <a:r>
              <a:rPr lang="zh-CN" altLang="en-US" sz="2000" dirty="0"/>
              <a:t>之间的</a:t>
            </a:r>
            <a:r>
              <a:rPr lang="en-US" altLang="zh-CN" sz="2000" dirty="0"/>
              <a:t>Java</a:t>
            </a:r>
            <a:r>
              <a:rPr lang="zh-CN" altLang="en-US" sz="2000" dirty="0"/>
              <a:t>程序片（</a:t>
            </a:r>
            <a:r>
              <a:rPr lang="en-US" altLang="zh-CN" sz="2000" dirty="0"/>
              <a:t>JSP</a:t>
            </a:r>
            <a:r>
              <a:rPr lang="zh-CN" altLang="en-US" sz="2000" dirty="0"/>
              <a:t>页面中的动态部分），并把执行结果（用字符串形式）交给客户端浏览器显示；</a:t>
            </a:r>
          </a:p>
          <a:p>
            <a:r>
              <a:rPr lang="zh-CN" altLang="en-US" sz="2000" dirty="0"/>
              <a:t>（</a:t>
            </a:r>
            <a:r>
              <a:rPr lang="en-US" altLang="zh-CN" sz="2000" dirty="0"/>
              <a:t>4</a:t>
            </a:r>
            <a:r>
              <a:rPr lang="zh-CN" altLang="en-US" sz="2000" dirty="0"/>
              <a:t>）当多个用户请求一个</a:t>
            </a:r>
            <a:r>
              <a:rPr lang="en-US" altLang="zh-CN" sz="2000" dirty="0"/>
              <a:t>JSP</a:t>
            </a:r>
            <a:r>
              <a:rPr lang="zh-CN" altLang="en-US" sz="2000" dirty="0"/>
              <a:t>页面时，</a:t>
            </a:r>
            <a:r>
              <a:rPr lang="en-US" altLang="zh-CN" sz="2000" dirty="0"/>
              <a:t>Tomcat</a:t>
            </a:r>
            <a:r>
              <a:rPr lang="zh-CN" altLang="en-US" sz="2000" dirty="0"/>
              <a:t>服务器为每个用户启动一个线程，该线程负责执行常驻内存的字节码文件来响应相应用户的请求。这些线程由</a:t>
            </a:r>
            <a:r>
              <a:rPr lang="en-US" altLang="zh-CN" sz="2000" dirty="0"/>
              <a:t>Tomcat</a:t>
            </a:r>
            <a:r>
              <a:rPr lang="zh-CN" altLang="en-US" sz="2000" dirty="0"/>
              <a:t>服务器来管理，将</a:t>
            </a:r>
            <a:r>
              <a:rPr lang="en-US" altLang="zh-CN" sz="2000" dirty="0"/>
              <a:t>CPU</a:t>
            </a:r>
            <a:r>
              <a:rPr lang="zh-CN" altLang="en-US" sz="2000" dirty="0"/>
              <a:t>的使用权在各个线程之间快速切换，以保证每个线程都有机会执行字节码</a:t>
            </a:r>
            <a:r>
              <a:rPr lang="zh-CN" altLang="en-US" sz="2000" dirty="0" smtClean="0"/>
              <a:t>文件。</a:t>
            </a:r>
            <a:endParaRPr lang="zh-CN" altLang="en-US" sz="20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4601467"/>
            <a:ext cx="6120680" cy="21059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633478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  <a:solidFill>
            <a:schemeClr val="bg2"/>
          </a:solidFill>
        </p:spPr>
        <p:txBody>
          <a:bodyPr>
            <a:noAutofit/>
          </a:bodyPr>
          <a:lstStyle/>
          <a:p>
            <a:pPr lvl="1" algn="ctr" rtl="0">
              <a:spcBef>
                <a:spcPct val="0"/>
              </a:spcBef>
            </a:pPr>
            <a:r>
              <a:rPr lang="en-US" altLang="zh-CN" sz="3200" b="1" dirty="0" smtClean="0"/>
              <a:t>1.5 JSP </a:t>
            </a:r>
            <a:r>
              <a:rPr lang="zh-CN" altLang="en-US" sz="3200" b="1" dirty="0" smtClean="0"/>
              <a:t>与</a:t>
            </a:r>
            <a:r>
              <a:rPr lang="en-US" altLang="zh-CN" sz="3200" b="1" dirty="0" smtClean="0"/>
              <a:t>Java Servlet</a:t>
            </a:r>
            <a:r>
              <a:rPr lang="zh-CN" altLang="en-US" sz="3200" b="1" dirty="0" smtClean="0"/>
              <a:t>的关系</a:t>
            </a:r>
            <a:endParaRPr lang="zh-CN" altLang="en-US" sz="3200" dirty="0"/>
          </a:p>
        </p:txBody>
      </p:sp>
      <p:sp>
        <p:nvSpPr>
          <p:cNvPr id="3" name="矩形 2"/>
          <p:cNvSpPr/>
          <p:nvPr/>
        </p:nvSpPr>
        <p:spPr>
          <a:xfrm>
            <a:off x="467544" y="1052736"/>
            <a:ext cx="8280920" cy="101566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000" dirty="0"/>
              <a:t>在</a:t>
            </a:r>
            <a:r>
              <a:rPr lang="en-US" altLang="zh-CN" sz="2000" dirty="0"/>
              <a:t>JSP</a:t>
            </a:r>
            <a:r>
              <a:rPr lang="zh-CN" altLang="en-US" sz="2000" dirty="0"/>
              <a:t>技术出现之前，</a:t>
            </a:r>
            <a:r>
              <a:rPr lang="en-US" altLang="zh-CN" sz="2000" dirty="0"/>
              <a:t>Web</a:t>
            </a:r>
            <a:r>
              <a:rPr lang="zh-CN" altLang="en-US" sz="2000" dirty="0"/>
              <a:t>应用开发人员就是自己编写</a:t>
            </a:r>
            <a:r>
              <a:rPr lang="en-US" altLang="zh-CN" sz="2000" dirty="0"/>
              <a:t>Servlet</a:t>
            </a:r>
            <a:r>
              <a:rPr lang="zh-CN" altLang="en-US" sz="2000" dirty="0"/>
              <a:t>类，并负责编译生成字节码文件、复制这个字节码文件到服务器的特定目录中，以便服务器使用这个</a:t>
            </a:r>
            <a:r>
              <a:rPr lang="en-US" altLang="zh-CN" sz="2000" dirty="0"/>
              <a:t>Servlet</a:t>
            </a:r>
            <a:r>
              <a:rPr lang="zh-CN" altLang="en-US" sz="2000" dirty="0"/>
              <a:t>类的字节码，创建一个</a:t>
            </a:r>
            <a:r>
              <a:rPr lang="en-US" altLang="zh-CN" sz="2000" dirty="0"/>
              <a:t>servlet</a:t>
            </a:r>
            <a:r>
              <a:rPr lang="zh-CN" altLang="en-US" sz="2000" dirty="0"/>
              <a:t>来响应用户的请求。</a:t>
            </a:r>
          </a:p>
        </p:txBody>
      </p:sp>
      <p:sp>
        <p:nvSpPr>
          <p:cNvPr id="4" name="矩形 3"/>
          <p:cNvSpPr/>
          <p:nvPr/>
        </p:nvSpPr>
        <p:spPr>
          <a:xfrm>
            <a:off x="179512" y="2068399"/>
            <a:ext cx="85689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/>
              <a:t>●</a:t>
            </a:r>
            <a:r>
              <a:rPr lang="en-US" altLang="zh-CN" sz="2000" dirty="0"/>
              <a:t>Java Servlet</a:t>
            </a:r>
            <a:r>
              <a:rPr lang="zh-CN" altLang="en-US" sz="2000" dirty="0"/>
              <a:t>就是编写在服务器端创建对象的</a:t>
            </a:r>
            <a:r>
              <a:rPr lang="en-US" altLang="zh-CN" sz="2000" dirty="0"/>
              <a:t>Java</a:t>
            </a:r>
            <a:r>
              <a:rPr lang="zh-CN" altLang="en-US" sz="2000" dirty="0"/>
              <a:t>类，习惯上称之为</a:t>
            </a:r>
            <a:r>
              <a:rPr lang="en-US" altLang="zh-CN" sz="2000" dirty="0"/>
              <a:t>Servlet</a:t>
            </a:r>
            <a:r>
              <a:rPr lang="zh-CN" altLang="en-US" sz="2000" dirty="0"/>
              <a:t>类，</a:t>
            </a:r>
            <a:r>
              <a:rPr lang="en-US" altLang="zh-CN" sz="2000" dirty="0"/>
              <a:t>Servlet</a:t>
            </a:r>
            <a:r>
              <a:rPr lang="zh-CN" altLang="en-US" sz="2000" dirty="0"/>
              <a:t>类的对象习惯上称之为一个</a:t>
            </a:r>
            <a:r>
              <a:rPr lang="en-US" altLang="zh-CN" sz="2000" dirty="0"/>
              <a:t>servlet</a:t>
            </a:r>
            <a:r>
              <a:rPr lang="zh-CN" altLang="en-US" sz="2000" dirty="0"/>
              <a:t>（第</a:t>
            </a:r>
            <a:r>
              <a:rPr lang="en-US" altLang="zh-CN" sz="2000" dirty="0"/>
              <a:t>6</a:t>
            </a:r>
            <a:r>
              <a:rPr lang="zh-CN" altLang="en-US" sz="2000" dirty="0"/>
              <a:t>章讲述）。</a:t>
            </a:r>
          </a:p>
        </p:txBody>
      </p:sp>
      <p:sp>
        <p:nvSpPr>
          <p:cNvPr id="7" name="矩形 6"/>
          <p:cNvSpPr/>
          <p:nvPr/>
        </p:nvSpPr>
        <p:spPr>
          <a:xfrm>
            <a:off x="179512" y="2776285"/>
            <a:ext cx="896448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/>
              <a:t>● </a:t>
            </a:r>
            <a:r>
              <a:rPr lang="en-US" altLang="zh-CN" sz="2000" dirty="0"/>
              <a:t>Java Servlet</a:t>
            </a:r>
            <a:r>
              <a:rPr lang="zh-CN" altLang="en-US" sz="2000" dirty="0"/>
              <a:t>的最大缺点是不能有效地管理页面的逻辑部分和页面的输出部分</a:t>
            </a:r>
            <a:r>
              <a:rPr lang="zh-CN" altLang="en-US" sz="2000" dirty="0" smtClean="0"/>
              <a:t>，为了</a:t>
            </a:r>
            <a:r>
              <a:rPr lang="zh-CN" altLang="en-US" sz="2000" dirty="0"/>
              <a:t>克服</a:t>
            </a:r>
            <a:r>
              <a:rPr lang="en-US" altLang="zh-CN" sz="2000" dirty="0"/>
              <a:t>Java Servlet</a:t>
            </a:r>
            <a:r>
              <a:rPr lang="zh-CN" altLang="en-US" sz="2000" dirty="0"/>
              <a:t>的缺点，</a:t>
            </a:r>
            <a:r>
              <a:rPr lang="en-US" altLang="zh-CN" sz="2000" dirty="0"/>
              <a:t>Sun</a:t>
            </a:r>
            <a:r>
              <a:rPr lang="zh-CN" altLang="en-US" sz="2000" dirty="0"/>
              <a:t>公司用</a:t>
            </a:r>
            <a:r>
              <a:rPr lang="en-US" altLang="zh-CN" sz="2000" dirty="0"/>
              <a:t>Java Servlet</a:t>
            </a:r>
            <a:r>
              <a:rPr lang="zh-CN" altLang="en-US" sz="2000" dirty="0"/>
              <a:t>作为基础，推出了</a:t>
            </a:r>
            <a:r>
              <a:rPr lang="en-US" altLang="zh-CN" sz="2000" dirty="0"/>
              <a:t>Java Server Page</a:t>
            </a:r>
            <a:r>
              <a:rPr lang="zh-CN" altLang="en-US" sz="2000" dirty="0"/>
              <a:t>。</a:t>
            </a:r>
            <a:r>
              <a:rPr lang="en-US" altLang="zh-CN" sz="2000" dirty="0"/>
              <a:t>JSP</a:t>
            </a:r>
            <a:r>
              <a:rPr lang="zh-CN" altLang="en-US" sz="2000" dirty="0"/>
              <a:t>技术就是以</a:t>
            </a:r>
            <a:r>
              <a:rPr lang="en-US" altLang="zh-CN" sz="2000" dirty="0"/>
              <a:t>Java Servlet</a:t>
            </a:r>
            <a:r>
              <a:rPr lang="zh-CN" altLang="en-US" sz="2000" dirty="0"/>
              <a:t>为基础，提供了</a:t>
            </a:r>
            <a:r>
              <a:rPr lang="en-US" altLang="zh-CN" sz="2000" dirty="0"/>
              <a:t>Java Servlet</a:t>
            </a:r>
            <a:r>
              <a:rPr lang="zh-CN" altLang="en-US" sz="2000" dirty="0"/>
              <a:t>的几乎所有好处，当用户请求一个</a:t>
            </a:r>
            <a:r>
              <a:rPr lang="en-US" altLang="zh-CN" sz="2000" dirty="0"/>
              <a:t>JSP</a:t>
            </a:r>
            <a:r>
              <a:rPr lang="zh-CN" altLang="en-US" sz="2000" dirty="0"/>
              <a:t>页面时，</a:t>
            </a:r>
            <a:r>
              <a:rPr lang="en-US" altLang="zh-CN" sz="2000" dirty="0"/>
              <a:t>Tomcat</a:t>
            </a:r>
            <a:r>
              <a:rPr lang="zh-CN" altLang="en-US" sz="2000" dirty="0"/>
              <a:t>服务器自动生成</a:t>
            </a:r>
            <a:r>
              <a:rPr lang="en-US" altLang="zh-CN" sz="2000" dirty="0"/>
              <a:t>Java</a:t>
            </a:r>
            <a:r>
              <a:rPr lang="zh-CN" altLang="en-US" sz="2000" dirty="0"/>
              <a:t>文件、编译</a:t>
            </a:r>
            <a:r>
              <a:rPr lang="en-US" altLang="zh-CN" sz="2000" dirty="0"/>
              <a:t>Java</a:t>
            </a:r>
            <a:r>
              <a:rPr lang="zh-CN" altLang="en-US" sz="2000" dirty="0"/>
              <a:t>文件，并用编译得到的字节码文件在服务器端创建一个</a:t>
            </a:r>
            <a:r>
              <a:rPr lang="en-US" altLang="zh-CN" sz="2000" dirty="0"/>
              <a:t>servlet</a:t>
            </a:r>
            <a:r>
              <a:rPr lang="zh-CN" altLang="en-US" sz="2000" dirty="0"/>
              <a:t>。</a:t>
            </a:r>
          </a:p>
        </p:txBody>
      </p:sp>
      <p:sp>
        <p:nvSpPr>
          <p:cNvPr id="8" name="矩形 7"/>
          <p:cNvSpPr/>
          <p:nvPr/>
        </p:nvSpPr>
        <p:spPr>
          <a:xfrm>
            <a:off x="184154" y="4450168"/>
            <a:ext cx="856895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● </a:t>
            </a:r>
            <a:r>
              <a:rPr lang="zh-CN" altLang="en-US" sz="2000" dirty="0"/>
              <a:t>有些</a:t>
            </a:r>
            <a:r>
              <a:rPr lang="en-US" altLang="zh-CN" sz="2000" dirty="0"/>
              <a:t>Web</a:t>
            </a:r>
            <a:r>
              <a:rPr lang="zh-CN" altLang="en-US" sz="2000" dirty="0"/>
              <a:t>应用可能只需要</a:t>
            </a:r>
            <a:r>
              <a:rPr lang="en-US" altLang="zh-CN" sz="2000" dirty="0" err="1"/>
              <a:t>JSP+Javabean</a:t>
            </a:r>
            <a:r>
              <a:rPr lang="zh-CN" altLang="en-US" sz="2000" dirty="0"/>
              <a:t>就能设计得很好（第</a:t>
            </a:r>
            <a:r>
              <a:rPr lang="en-US" altLang="zh-CN" sz="2000" dirty="0"/>
              <a:t>5</a:t>
            </a:r>
            <a:r>
              <a:rPr lang="zh-CN" altLang="en-US" sz="2000" dirty="0"/>
              <a:t>章讲解</a:t>
            </a:r>
            <a:r>
              <a:rPr lang="en-US" altLang="zh-CN" sz="2000" dirty="0" err="1"/>
              <a:t>Javabean</a:t>
            </a:r>
            <a:r>
              <a:rPr lang="zh-CN" altLang="en-US" sz="2000" dirty="0"/>
              <a:t>），但是，对于某些</a:t>
            </a:r>
            <a:r>
              <a:rPr lang="en-US" altLang="zh-CN" sz="2000" dirty="0"/>
              <a:t>Web</a:t>
            </a:r>
            <a:r>
              <a:rPr lang="zh-CN" altLang="en-US" sz="2000" dirty="0"/>
              <a:t>应用，就可能需要</a:t>
            </a:r>
            <a:r>
              <a:rPr lang="en-US" altLang="zh-CN" sz="2000" dirty="0" err="1"/>
              <a:t>JSP+Javabean+servlet</a:t>
            </a:r>
            <a:r>
              <a:rPr lang="zh-CN" altLang="en-US" sz="2000" dirty="0"/>
              <a:t>来完成（第</a:t>
            </a:r>
            <a:r>
              <a:rPr lang="en-US" altLang="zh-CN" sz="2000" dirty="0"/>
              <a:t>7</a:t>
            </a:r>
            <a:r>
              <a:rPr lang="zh-CN" altLang="en-US" sz="2000" dirty="0"/>
              <a:t>章讲解</a:t>
            </a:r>
            <a:r>
              <a:rPr lang="en-US" altLang="zh-CN" sz="2000" dirty="0"/>
              <a:t>MVC</a:t>
            </a:r>
            <a:r>
              <a:rPr lang="zh-CN" altLang="en-US" sz="2000" dirty="0"/>
              <a:t>模式），即需要服务器再创建一些</a:t>
            </a:r>
            <a:r>
              <a:rPr lang="en-US" altLang="zh-CN" sz="2000" dirty="0"/>
              <a:t>servlet</a:t>
            </a:r>
            <a:r>
              <a:rPr lang="zh-CN" altLang="en-US" sz="2000" dirty="0"/>
              <a:t>对象，配合</a:t>
            </a:r>
            <a:r>
              <a:rPr lang="en-US" altLang="zh-CN" sz="2000" dirty="0"/>
              <a:t>JSP</a:t>
            </a:r>
            <a:r>
              <a:rPr lang="zh-CN" altLang="en-US" sz="2000" dirty="0"/>
              <a:t>页面来完成整个</a:t>
            </a:r>
            <a:r>
              <a:rPr lang="en-US" altLang="zh-CN" sz="2000" dirty="0"/>
              <a:t>Web</a:t>
            </a:r>
            <a:r>
              <a:rPr lang="zh-CN" altLang="en-US" sz="2000" dirty="0"/>
              <a:t>应用程序的工作。</a:t>
            </a:r>
          </a:p>
        </p:txBody>
      </p:sp>
    </p:spTree>
    <p:extLst>
      <p:ext uri="{BB962C8B-B14F-4D97-AF65-F5344CB8AC3E}">
        <p14:creationId xmlns:p14="http://schemas.microsoft.com/office/powerpoint/2010/main" val="37775607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  <a:solidFill>
            <a:schemeClr val="bg2"/>
          </a:solidFill>
        </p:spPr>
        <p:txBody>
          <a:bodyPr>
            <a:noAutofit/>
          </a:bodyPr>
          <a:lstStyle/>
          <a:p>
            <a:pPr lvl="1" algn="ctr" rtl="0">
              <a:spcBef>
                <a:spcPct val="0"/>
              </a:spcBef>
            </a:pPr>
            <a:r>
              <a:rPr lang="en-US" altLang="zh-CN" sz="3200" b="1" dirty="0" smtClean="0"/>
              <a:t>1.6 HTML</a:t>
            </a:r>
            <a:r>
              <a:rPr lang="zh-CN" altLang="en-US" sz="3200" b="1" dirty="0" smtClean="0"/>
              <a:t>与</a:t>
            </a:r>
            <a:r>
              <a:rPr lang="en-US" altLang="zh-CN" sz="3200" b="1" dirty="0" smtClean="0"/>
              <a:t>JavaScript</a:t>
            </a:r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467544" y="1052736"/>
            <a:ext cx="1168910" cy="40011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en-US" altLang="zh-CN" sz="2000" dirty="0"/>
              <a:t>●  HTML</a:t>
            </a:r>
            <a:endParaRPr lang="zh-CN" altLang="en-US" sz="2000" dirty="0"/>
          </a:p>
        </p:txBody>
      </p:sp>
      <p:sp>
        <p:nvSpPr>
          <p:cNvPr id="6" name="矩形 5"/>
          <p:cNvSpPr/>
          <p:nvPr/>
        </p:nvSpPr>
        <p:spPr>
          <a:xfrm>
            <a:off x="467544" y="1452846"/>
            <a:ext cx="854824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/>
              <a:t>HTML</a:t>
            </a:r>
            <a:r>
              <a:rPr lang="zh-CN" altLang="en-US" sz="2000" dirty="0"/>
              <a:t>，</a:t>
            </a:r>
            <a:r>
              <a:rPr lang="en-US" altLang="zh-CN" sz="2000" dirty="0"/>
              <a:t>Hyper Text Markup Language</a:t>
            </a:r>
            <a:r>
              <a:rPr lang="zh-CN" altLang="en-US" sz="2000" dirty="0"/>
              <a:t>（超文本标记语言）是用来编写</a:t>
            </a:r>
            <a:r>
              <a:rPr lang="en-US" altLang="zh-CN" sz="2000" dirty="0"/>
              <a:t>html</a:t>
            </a:r>
            <a:r>
              <a:rPr lang="zh-CN" altLang="en-US" sz="2000" dirty="0"/>
              <a:t>页面（俗称的网页）的语言。</a:t>
            </a:r>
          </a:p>
          <a:p>
            <a:r>
              <a:rPr lang="en-US" altLang="zh-CN" sz="2000" dirty="0"/>
              <a:t>HTML</a:t>
            </a:r>
            <a:r>
              <a:rPr lang="zh-CN" altLang="en-US" sz="2000" dirty="0"/>
              <a:t>不体现数据的组织结构，只是描述数据的显示格式或提交方式。</a:t>
            </a:r>
          </a:p>
          <a:p>
            <a:r>
              <a:rPr lang="zh-CN" altLang="en-US" sz="2000" dirty="0"/>
              <a:t>目前的</a:t>
            </a:r>
            <a:r>
              <a:rPr lang="en-US" altLang="zh-CN" sz="2000" dirty="0"/>
              <a:t>HTML</a:t>
            </a:r>
            <a:r>
              <a:rPr lang="zh-CN" altLang="en-US" sz="2000" dirty="0"/>
              <a:t>大约有一百多个标记（这些标记由浏览器负责解释执行），每个标记（不区分大小写）都用于体现怎样显示数据或怎样提交数据。</a:t>
            </a:r>
          </a:p>
        </p:txBody>
      </p:sp>
      <p:sp>
        <p:nvSpPr>
          <p:cNvPr id="9" name="矩形 8"/>
          <p:cNvSpPr/>
          <p:nvPr/>
        </p:nvSpPr>
        <p:spPr>
          <a:xfrm>
            <a:off x="521094" y="4757082"/>
            <a:ext cx="1531638" cy="40011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en-US" altLang="zh-CN" sz="2000" dirty="0"/>
              <a:t>● JavaScript</a:t>
            </a:r>
            <a:endParaRPr lang="zh-CN" altLang="en-US" sz="2000" dirty="0"/>
          </a:p>
        </p:txBody>
      </p:sp>
      <p:sp>
        <p:nvSpPr>
          <p:cNvPr id="10" name="矩形 9"/>
          <p:cNvSpPr/>
          <p:nvPr/>
        </p:nvSpPr>
        <p:spPr>
          <a:xfrm>
            <a:off x="465989" y="5157192"/>
            <a:ext cx="8493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/>
              <a:t>JavaScript</a:t>
            </a:r>
            <a:r>
              <a:rPr lang="zh-CN" altLang="en-US" sz="2000" dirty="0"/>
              <a:t>（简称</a:t>
            </a:r>
            <a:r>
              <a:rPr lang="en-US" altLang="zh-CN" sz="2000" dirty="0"/>
              <a:t>JS</a:t>
            </a:r>
            <a:r>
              <a:rPr lang="zh-CN" altLang="en-US" sz="2000" dirty="0"/>
              <a:t>）是一种解释型的脚本语言（和</a:t>
            </a:r>
            <a:r>
              <a:rPr lang="en-US" altLang="zh-CN" sz="2000" dirty="0"/>
              <a:t>Java</a:t>
            </a:r>
            <a:r>
              <a:rPr lang="zh-CN" altLang="en-US" sz="2000" dirty="0"/>
              <a:t>语言没有关系），由浏览器负责解释执行。</a:t>
            </a:r>
            <a:r>
              <a:rPr lang="en-US" altLang="zh-CN" sz="2000" dirty="0"/>
              <a:t>JavaScript</a:t>
            </a:r>
            <a:r>
              <a:rPr lang="zh-CN" altLang="en-US" sz="2000" dirty="0"/>
              <a:t>常被用来美化网页的效果、添加一些动态的显示效果（如滚动的文字）。可以在</a:t>
            </a:r>
            <a:r>
              <a:rPr lang="en-US" altLang="zh-CN" sz="2000" dirty="0"/>
              <a:t>JSP</a:t>
            </a:r>
            <a:r>
              <a:rPr lang="zh-CN" altLang="en-US" sz="2000" dirty="0"/>
              <a:t>页面里使用</a:t>
            </a:r>
            <a:r>
              <a:rPr lang="en-US" altLang="zh-CN" sz="2000" dirty="0"/>
              <a:t>script</a:t>
            </a:r>
            <a:r>
              <a:rPr lang="zh-CN" altLang="en-US" sz="2000" dirty="0"/>
              <a:t>标记插入</a:t>
            </a:r>
            <a:r>
              <a:rPr lang="en-US" altLang="zh-CN" sz="2000" dirty="0"/>
              <a:t>JavaScript</a:t>
            </a:r>
            <a:r>
              <a:rPr lang="zh-CN" altLang="en-US" sz="2000" dirty="0"/>
              <a:t>的代码，这些</a:t>
            </a:r>
            <a:r>
              <a:rPr lang="en-US" altLang="zh-CN" sz="2000" dirty="0"/>
              <a:t>JavaScript</a:t>
            </a:r>
            <a:r>
              <a:rPr lang="zh-CN" altLang="en-US" sz="2000" dirty="0"/>
              <a:t>的代码由客户的浏览器负责解释执行。</a:t>
            </a:r>
          </a:p>
        </p:txBody>
      </p:sp>
      <p:sp>
        <p:nvSpPr>
          <p:cNvPr id="3" name="矩形 2"/>
          <p:cNvSpPr/>
          <p:nvPr/>
        </p:nvSpPr>
        <p:spPr>
          <a:xfrm>
            <a:off x="521094" y="3084062"/>
            <a:ext cx="11866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hlinkClick r:id="rId2" action="ppaction://hlinkfile"/>
              </a:rPr>
              <a:t>show.html</a:t>
            </a:r>
            <a:endParaRPr lang="zh-CN" altLang="zh-CN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3111238"/>
            <a:ext cx="2879432" cy="17276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128018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  <a:solidFill>
            <a:schemeClr val="bg2"/>
          </a:solidFill>
        </p:spPr>
        <p:txBody>
          <a:bodyPr>
            <a:noAutofit/>
          </a:bodyPr>
          <a:lstStyle/>
          <a:p>
            <a:pPr lvl="1" algn="ctr" rtl="0">
              <a:spcBef>
                <a:spcPct val="0"/>
              </a:spcBef>
            </a:pPr>
            <a:r>
              <a:rPr lang="en-US" altLang="zh-CN" sz="3200" b="1" dirty="0" smtClean="0"/>
              <a:t>1.6 HTML</a:t>
            </a:r>
            <a:r>
              <a:rPr lang="zh-CN" altLang="en-US" sz="3200" b="1" dirty="0" smtClean="0"/>
              <a:t>与</a:t>
            </a:r>
            <a:r>
              <a:rPr lang="en-US" altLang="zh-CN" sz="3200" b="1" dirty="0" smtClean="0"/>
              <a:t>JavaScript</a:t>
            </a:r>
            <a:endParaRPr lang="zh-CN" altLang="en-US" sz="3200" dirty="0"/>
          </a:p>
        </p:txBody>
      </p:sp>
      <p:sp>
        <p:nvSpPr>
          <p:cNvPr id="3" name="矩形 2"/>
          <p:cNvSpPr/>
          <p:nvPr/>
        </p:nvSpPr>
        <p:spPr>
          <a:xfrm>
            <a:off x="467544" y="1052736"/>
            <a:ext cx="83529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/>
              <a:t>例子</a:t>
            </a:r>
            <a:r>
              <a:rPr lang="en-US" altLang="zh-CN" dirty="0"/>
              <a:t>2</a:t>
            </a:r>
            <a:r>
              <a:rPr lang="zh-CN" altLang="zh-CN" dirty="0"/>
              <a:t>，在</a:t>
            </a:r>
            <a:r>
              <a:rPr lang="en-US" altLang="zh-CN" dirty="0"/>
              <a:t>JSP</a:t>
            </a:r>
            <a:r>
              <a:rPr lang="zh-CN" altLang="zh-CN" dirty="0"/>
              <a:t>页面中使用</a:t>
            </a:r>
            <a:r>
              <a:rPr lang="en-US" altLang="zh-CN" dirty="0"/>
              <a:t>script</a:t>
            </a:r>
            <a:r>
              <a:rPr lang="zh-CN" altLang="zh-CN" dirty="0"/>
              <a:t>标记插入</a:t>
            </a:r>
            <a:r>
              <a:rPr lang="en-US" altLang="zh-CN" dirty="0"/>
              <a:t>JavaScript</a:t>
            </a:r>
            <a:r>
              <a:rPr lang="zh-CN" altLang="zh-CN" dirty="0"/>
              <a:t>的代码计算了</a:t>
            </a:r>
            <a:r>
              <a:rPr lang="en-US" altLang="zh-CN" dirty="0"/>
              <a:t>1-100</a:t>
            </a:r>
            <a:r>
              <a:rPr lang="zh-CN" altLang="zh-CN" dirty="0"/>
              <a:t>的连续和，并显示了客户端浏览器的时间（即浏览器所驻留的计算机的时间），注意，这些</a:t>
            </a:r>
            <a:r>
              <a:rPr lang="en-US" altLang="zh-CN" b="1" dirty="0"/>
              <a:t>JavaScript</a:t>
            </a:r>
            <a:r>
              <a:rPr lang="zh-CN" altLang="zh-CN" b="1" dirty="0"/>
              <a:t>的代码完全由浏览器负责执行</a:t>
            </a:r>
            <a:r>
              <a:rPr lang="zh-CN" altLang="zh-CN" dirty="0"/>
              <a:t>。</a:t>
            </a:r>
            <a:endParaRPr lang="zh-CN" altLang="zh-CN" b="1" dirty="0"/>
          </a:p>
        </p:txBody>
      </p:sp>
      <p:sp>
        <p:nvSpPr>
          <p:cNvPr id="4" name="矩形 3"/>
          <p:cNvSpPr/>
          <p:nvPr/>
        </p:nvSpPr>
        <p:spPr>
          <a:xfrm>
            <a:off x="481630" y="197606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b="1" dirty="0"/>
              <a:t>例子</a:t>
            </a:r>
            <a:r>
              <a:rPr lang="en-US" altLang="zh-CN" b="1" dirty="0"/>
              <a:t>1_2</a:t>
            </a:r>
            <a:endParaRPr lang="zh-CN" altLang="zh-CN" b="1" dirty="0"/>
          </a:p>
          <a:p>
            <a:r>
              <a:rPr lang="en-US" altLang="zh-CN" b="1" dirty="0">
                <a:hlinkClick r:id="rId2" action="ppaction://hlinkfile"/>
              </a:rPr>
              <a:t>example1_2.jsp</a:t>
            </a:r>
            <a:endParaRPr lang="zh-CN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747640"/>
            <a:ext cx="5686232" cy="33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853769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2093" y="188640"/>
            <a:ext cx="8229600" cy="778098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lvl="1" algn="ctr" rtl="0">
              <a:spcBef>
                <a:spcPct val="0"/>
              </a:spcBef>
            </a:pPr>
            <a:r>
              <a:rPr lang="en-US" altLang="zh-CN" sz="3200" b="1" dirty="0" smtClean="0"/>
              <a:t>1.1 </a:t>
            </a:r>
            <a:r>
              <a:rPr lang="x-none" altLang="zh-CN" sz="3200" b="1" dirty="0" smtClean="0"/>
              <a:t>什么是JSP</a:t>
            </a:r>
            <a:endParaRPr lang="zh-CN" altLang="en-US" sz="3200" dirty="0"/>
          </a:p>
        </p:txBody>
      </p:sp>
      <p:sp>
        <p:nvSpPr>
          <p:cNvPr id="3" name="矩形 2"/>
          <p:cNvSpPr/>
          <p:nvPr/>
        </p:nvSpPr>
        <p:spPr>
          <a:xfrm>
            <a:off x="14649" y="1196752"/>
            <a:ext cx="896448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/>
              <a:t>★ </a:t>
            </a:r>
            <a:r>
              <a:rPr lang="en-US" altLang="zh-CN" sz="2800" dirty="0" smtClean="0"/>
              <a:t>JSP</a:t>
            </a:r>
            <a:r>
              <a:rPr lang="zh-CN" altLang="en-US" sz="2800" dirty="0" smtClean="0"/>
              <a:t>是</a:t>
            </a:r>
            <a:r>
              <a:rPr lang="en-US" altLang="zh-CN" sz="2800" dirty="0" smtClean="0"/>
              <a:t>Java Server Page</a:t>
            </a:r>
            <a:r>
              <a:rPr lang="zh-CN" altLang="en-US" sz="2800" dirty="0" smtClean="0"/>
              <a:t>的缩写，是由</a:t>
            </a:r>
            <a:r>
              <a:rPr lang="en-US" altLang="zh-CN" sz="2800" dirty="0" smtClean="0"/>
              <a:t>Sun</a:t>
            </a:r>
            <a:r>
              <a:rPr lang="zh-CN" altLang="en-US" sz="2800" dirty="0" smtClean="0"/>
              <a:t>公司倡导，许多公司参与，于</a:t>
            </a:r>
            <a:r>
              <a:rPr lang="en-US" altLang="zh-CN" sz="2800" dirty="0" smtClean="0"/>
              <a:t>1999</a:t>
            </a:r>
            <a:r>
              <a:rPr lang="zh-CN" altLang="en-US" sz="2800" dirty="0" smtClean="0"/>
              <a:t>年推出的一种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Web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服务设计标准</a:t>
            </a:r>
            <a:r>
              <a:rPr lang="zh-CN" altLang="en-US" sz="2800" dirty="0" smtClean="0"/>
              <a:t>。</a:t>
            </a:r>
          </a:p>
          <a:p>
            <a:r>
              <a:rPr lang="zh-CN" altLang="en-US" sz="2800" dirty="0" smtClean="0"/>
              <a:t>★ </a:t>
            </a:r>
            <a:r>
              <a:rPr lang="en-US" altLang="zh-CN" sz="2800" dirty="0" smtClean="0"/>
              <a:t>JSP</a:t>
            </a:r>
            <a:r>
              <a:rPr lang="zh-CN" altLang="en-US" sz="2800" dirty="0" smtClean="0"/>
              <a:t>基于</a:t>
            </a:r>
            <a:r>
              <a:rPr lang="en-US" altLang="zh-CN" sz="2800" dirty="0" smtClean="0"/>
              <a:t>Java Servlet</a:t>
            </a:r>
            <a:r>
              <a:rPr lang="zh-CN" altLang="en-US" sz="2800" dirty="0" smtClean="0"/>
              <a:t>以及整个</a:t>
            </a:r>
            <a:r>
              <a:rPr lang="en-US" altLang="zh-CN" sz="2800" dirty="0" smtClean="0"/>
              <a:t>Java</a:t>
            </a:r>
            <a:r>
              <a:rPr lang="zh-CN" altLang="en-US" sz="2800" dirty="0" smtClean="0"/>
              <a:t>体系的</a:t>
            </a:r>
            <a:r>
              <a:rPr lang="en-US" altLang="zh-CN" sz="2800" dirty="0" smtClean="0"/>
              <a:t>Web</a:t>
            </a:r>
            <a:r>
              <a:rPr lang="zh-CN" altLang="en-US" sz="2800" dirty="0" smtClean="0"/>
              <a:t>开发技术，利用这一技术可以建立安全、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跨平台的先进动态网站</a:t>
            </a:r>
            <a:r>
              <a:rPr lang="zh-CN" altLang="en-US" sz="2800" dirty="0" smtClean="0"/>
              <a:t>。</a:t>
            </a:r>
          </a:p>
          <a:p>
            <a:r>
              <a:rPr lang="zh-CN" altLang="en-US" sz="2800" dirty="0" smtClean="0"/>
              <a:t>★ </a:t>
            </a:r>
            <a:r>
              <a:rPr lang="en-US" altLang="zh-CN" sz="2800" dirty="0" smtClean="0"/>
              <a:t>JSP</a:t>
            </a:r>
            <a:r>
              <a:rPr lang="zh-CN" altLang="en-US" sz="2800" dirty="0" smtClean="0"/>
              <a:t>以</a:t>
            </a:r>
            <a:r>
              <a:rPr lang="en-US" altLang="zh-CN" sz="2800" dirty="0" smtClean="0"/>
              <a:t>Java</a:t>
            </a:r>
            <a:r>
              <a:rPr lang="zh-CN" altLang="en-US" sz="2800" dirty="0" smtClean="0"/>
              <a:t>语言为基础，具有动态页面与静态页面分离，能够脱离硬件平台的束缚以及编译后运行等优点，已经成为开发动态网站的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主流技术之一</a:t>
            </a:r>
            <a:r>
              <a:rPr lang="zh-CN" altLang="en-US" sz="2800" dirty="0" smtClean="0"/>
              <a:t>。  </a:t>
            </a:r>
          </a:p>
          <a:p>
            <a:r>
              <a:rPr lang="zh-CN" altLang="en-US" sz="2800" dirty="0" smtClean="0"/>
              <a:t>▲ 需要强调的一点是：要想真正地掌握</a:t>
            </a:r>
            <a:r>
              <a:rPr lang="en-US" altLang="zh-CN" sz="2800" dirty="0" smtClean="0"/>
              <a:t>JSP</a:t>
            </a:r>
            <a:r>
              <a:rPr lang="zh-CN" altLang="en-US" sz="2800" dirty="0" smtClean="0"/>
              <a:t>技术，必须有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较好的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Java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语言基础</a:t>
            </a:r>
            <a:r>
              <a:rPr lang="zh-CN" altLang="en-US" sz="2800" dirty="0" smtClean="0"/>
              <a:t>，以及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基本的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HTML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语言</a:t>
            </a:r>
            <a:r>
              <a:rPr lang="zh-CN" altLang="en-US" sz="2800" dirty="0" smtClean="0"/>
              <a:t>方面的知识。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479854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  <a:solidFill>
            <a:schemeClr val="bg2"/>
          </a:solidFill>
        </p:spPr>
        <p:txBody>
          <a:bodyPr>
            <a:noAutofit/>
          </a:bodyPr>
          <a:lstStyle/>
          <a:p>
            <a:pPr lvl="1" algn="ctr" rtl="0">
              <a:spcBef>
                <a:spcPct val="0"/>
              </a:spcBef>
            </a:pPr>
            <a:r>
              <a:rPr lang="en-US" altLang="zh-CN" sz="3200" b="1" dirty="0" smtClean="0"/>
              <a:t>1.2 </a:t>
            </a:r>
            <a:r>
              <a:rPr lang="x-none" altLang="zh-CN" sz="3200" b="1" dirty="0" smtClean="0"/>
              <a:t>安装配置JSP运行环境</a:t>
            </a:r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107504" y="1052736"/>
            <a:ext cx="2592288" cy="46166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sz="2400" b="1" dirty="0" smtClean="0"/>
              <a:t>1.</a:t>
            </a:r>
            <a:r>
              <a:rPr lang="zh-CN" altLang="en-US" sz="2400" b="1" dirty="0" smtClean="0"/>
              <a:t>下载</a:t>
            </a:r>
            <a:r>
              <a:rPr lang="en-US" altLang="zh-CN" sz="2400" b="1" dirty="0" smtClean="0"/>
              <a:t>Tomcat</a:t>
            </a:r>
            <a:endParaRPr lang="zh-CN" altLang="en-US" sz="2400" b="1" dirty="0"/>
          </a:p>
        </p:txBody>
      </p:sp>
      <p:sp>
        <p:nvSpPr>
          <p:cNvPr id="5" name="矩形 4"/>
          <p:cNvSpPr/>
          <p:nvPr/>
        </p:nvSpPr>
        <p:spPr>
          <a:xfrm>
            <a:off x="145547" y="1514401"/>
            <a:ext cx="878497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/>
              <a:t>（</a:t>
            </a:r>
            <a:r>
              <a:rPr lang="en-US" altLang="zh-CN" dirty="0" smtClean="0"/>
              <a:t>1</a:t>
            </a:r>
            <a:r>
              <a:rPr lang="zh-CN" altLang="en-US" dirty="0" smtClean="0"/>
              <a:t>）</a:t>
            </a:r>
            <a:r>
              <a:rPr lang="en-US" altLang="zh-CN" dirty="0" smtClean="0"/>
              <a:t>Web</a:t>
            </a:r>
            <a:r>
              <a:rPr lang="zh-CN" altLang="en-US" dirty="0" smtClean="0"/>
              <a:t>应用程序</a:t>
            </a:r>
          </a:p>
          <a:p>
            <a:r>
              <a:rPr lang="zh-CN" altLang="en-US" dirty="0" smtClean="0"/>
              <a:t>      在</a:t>
            </a:r>
            <a:r>
              <a:rPr lang="en-US" altLang="zh-CN" dirty="0" smtClean="0"/>
              <a:t>B/S</a:t>
            </a:r>
            <a:r>
              <a:rPr lang="zh-CN" altLang="en-US" dirty="0" smtClean="0"/>
              <a:t>模式中，服务器上必须有所谓的</a:t>
            </a:r>
            <a:r>
              <a:rPr lang="en-US" altLang="zh-CN" dirty="0" smtClean="0"/>
              <a:t>Web</a:t>
            </a:r>
            <a:r>
              <a:rPr lang="zh-CN" altLang="en-US" dirty="0" smtClean="0"/>
              <a:t>应用程序，服务器通过运行这些</a:t>
            </a:r>
            <a:r>
              <a:rPr lang="en-US" altLang="zh-CN" dirty="0" smtClean="0"/>
              <a:t>Web</a:t>
            </a:r>
            <a:r>
              <a:rPr lang="zh-CN" altLang="en-US" dirty="0" smtClean="0"/>
              <a:t>应用程序来响应用户的请求。</a:t>
            </a:r>
          </a:p>
          <a:p>
            <a:r>
              <a:rPr lang="zh-CN" altLang="en-US" dirty="0" smtClean="0"/>
              <a:t> （</a:t>
            </a:r>
            <a:r>
              <a:rPr lang="en-US" altLang="zh-CN" dirty="0" smtClean="0"/>
              <a:t>2</a:t>
            </a:r>
            <a:r>
              <a:rPr lang="zh-CN" altLang="en-US" dirty="0" smtClean="0"/>
              <a:t>）</a:t>
            </a:r>
            <a:r>
              <a:rPr lang="en-US" altLang="zh-CN" dirty="0" smtClean="0"/>
              <a:t>Web</a:t>
            </a:r>
            <a:r>
              <a:rPr lang="zh-CN" altLang="en-US" dirty="0" smtClean="0"/>
              <a:t>应用程序的管理者</a:t>
            </a:r>
          </a:p>
          <a:p>
            <a:r>
              <a:rPr lang="zh-CN" altLang="en-US" dirty="0" smtClean="0"/>
              <a:t>    </a:t>
            </a:r>
            <a:r>
              <a:rPr lang="en-US" altLang="zh-CN" dirty="0" smtClean="0"/>
              <a:t>Web</a:t>
            </a:r>
            <a:r>
              <a:rPr lang="zh-CN" altLang="en-US" dirty="0" smtClean="0"/>
              <a:t>应用程序必须有一个软件来统一管理和运行，这样的软件被称作</a:t>
            </a:r>
            <a:r>
              <a:rPr lang="en-US" altLang="zh-CN" dirty="0" smtClean="0"/>
              <a:t>JSP</a:t>
            </a:r>
            <a:r>
              <a:rPr lang="zh-CN" altLang="en-US" dirty="0" smtClean="0"/>
              <a:t>引擎或</a:t>
            </a:r>
            <a:r>
              <a:rPr lang="en-US" altLang="zh-CN" dirty="0" smtClean="0"/>
              <a:t>JSP</a:t>
            </a:r>
            <a:r>
              <a:rPr lang="zh-CN" altLang="en-US" dirty="0" smtClean="0"/>
              <a:t>容器， </a:t>
            </a:r>
            <a:r>
              <a:rPr lang="en-US" altLang="zh-CN" dirty="0" smtClean="0"/>
              <a:t>Tomcat</a:t>
            </a:r>
            <a:r>
              <a:rPr lang="zh-CN" altLang="en-US" dirty="0" smtClean="0"/>
              <a:t>是一个免费的开源</a:t>
            </a:r>
            <a:r>
              <a:rPr lang="en-US" altLang="zh-CN" dirty="0" smtClean="0"/>
              <a:t>JSP</a:t>
            </a:r>
            <a:r>
              <a:rPr lang="zh-CN" altLang="en-US" dirty="0" smtClean="0"/>
              <a:t>引擎，也称作</a:t>
            </a:r>
            <a:r>
              <a:rPr lang="en-US" altLang="zh-CN" dirty="0" smtClean="0"/>
              <a:t>Tomcat</a:t>
            </a:r>
            <a:r>
              <a:rPr lang="zh-CN" altLang="en-US" dirty="0" smtClean="0"/>
              <a:t>服务器。</a:t>
            </a:r>
          </a:p>
          <a:p>
            <a:r>
              <a:rPr lang="zh-CN" altLang="en-US" dirty="0" smtClean="0"/>
              <a:t>   </a:t>
            </a:r>
            <a:r>
              <a:rPr lang="zh-CN" altLang="en-US" b="1" dirty="0" smtClean="0"/>
              <a:t>登录  </a:t>
            </a:r>
            <a:r>
              <a:rPr lang="en-US" altLang="zh-CN" b="1" dirty="0" smtClean="0">
                <a:hlinkClick r:id="rId2"/>
              </a:rPr>
              <a:t>http://tomcat.apache.org</a:t>
            </a:r>
            <a:endParaRPr lang="en-US" altLang="zh-CN" b="1" dirty="0" smtClean="0"/>
          </a:p>
          <a:p>
            <a:r>
              <a:rPr lang="zh-CN" altLang="en-US" b="1" dirty="0" smtClean="0"/>
              <a:t> 免费下载</a:t>
            </a:r>
            <a:r>
              <a:rPr lang="en-US" altLang="zh-CN" b="1" dirty="0" smtClean="0"/>
              <a:t>Tomcat.</a:t>
            </a:r>
            <a:endParaRPr lang="zh-CN" altLang="en-US" b="1" dirty="0"/>
          </a:p>
        </p:txBody>
      </p:sp>
      <p:sp>
        <p:nvSpPr>
          <p:cNvPr id="6" name="矩形 5"/>
          <p:cNvSpPr/>
          <p:nvPr/>
        </p:nvSpPr>
        <p:spPr>
          <a:xfrm>
            <a:off x="251520" y="4005064"/>
            <a:ext cx="1505540" cy="46166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en-US" altLang="zh-CN" sz="2400" b="1" dirty="0" smtClean="0"/>
              <a:t>2.</a:t>
            </a:r>
            <a:r>
              <a:rPr lang="zh-CN" altLang="en-US" sz="2400" b="1" dirty="0" smtClean="0"/>
              <a:t>安装</a:t>
            </a:r>
            <a:r>
              <a:rPr lang="en-US" altLang="zh-CN" sz="2400" b="1" dirty="0" smtClean="0"/>
              <a:t>JDK</a:t>
            </a:r>
            <a:endParaRPr lang="zh-CN" altLang="en-US" sz="2400" b="1" dirty="0"/>
          </a:p>
        </p:txBody>
      </p:sp>
      <p:sp>
        <p:nvSpPr>
          <p:cNvPr id="7" name="矩形 6"/>
          <p:cNvSpPr/>
          <p:nvPr/>
        </p:nvSpPr>
        <p:spPr>
          <a:xfrm>
            <a:off x="344024" y="4475857"/>
            <a:ext cx="851673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/>
              <a:t>登录</a:t>
            </a:r>
            <a:r>
              <a:rPr lang="en-US" altLang="zh-CN" dirty="0" smtClean="0"/>
              <a:t>Oracle</a:t>
            </a:r>
            <a:r>
              <a:rPr lang="zh-CN" altLang="en-US" dirty="0" smtClean="0"/>
              <a:t>公司网站：</a:t>
            </a:r>
          </a:p>
          <a:p>
            <a:r>
              <a:rPr lang="en-US" altLang="zh-CN" dirty="0" smtClean="0"/>
              <a:t>https://www.oracle.com/technetwork/java/javase/downloads/index.html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 </a:t>
            </a:r>
            <a:r>
              <a:rPr lang="zh-CN" altLang="en-US" dirty="0" smtClean="0"/>
              <a:t>下载的</a:t>
            </a:r>
            <a:r>
              <a:rPr lang="en-US" altLang="zh-CN" dirty="0" smtClean="0"/>
              <a:t>jdk-13_windows-x64_bin.zip</a:t>
            </a:r>
            <a:r>
              <a:rPr lang="zh-CN" altLang="en-US" dirty="0" smtClean="0"/>
              <a:t>解压到</a:t>
            </a:r>
            <a:r>
              <a:rPr lang="en-US" altLang="zh-CN" dirty="0" smtClean="0"/>
              <a:t>D:\</a:t>
            </a:r>
            <a:r>
              <a:rPr lang="zh-CN" altLang="en-US" dirty="0" smtClean="0"/>
              <a:t>磁盘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738822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  <a:solidFill>
            <a:schemeClr val="bg2"/>
          </a:solidFill>
        </p:spPr>
        <p:txBody>
          <a:bodyPr>
            <a:noAutofit/>
          </a:bodyPr>
          <a:lstStyle/>
          <a:p>
            <a:pPr lvl="1" algn="ctr" rtl="0">
              <a:spcBef>
                <a:spcPct val="0"/>
              </a:spcBef>
            </a:pPr>
            <a:r>
              <a:rPr lang="en-US" altLang="zh-CN" sz="3200" b="1" dirty="0" smtClean="0"/>
              <a:t>1.2 </a:t>
            </a:r>
            <a:r>
              <a:rPr lang="x-none" altLang="zh-CN" sz="3200" b="1" dirty="0" smtClean="0"/>
              <a:t>安装配置JSP运行环境</a:t>
            </a:r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107504" y="1052736"/>
            <a:ext cx="3384376" cy="46166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sz="2400" b="1" dirty="0" smtClean="0"/>
              <a:t>3.</a:t>
            </a:r>
            <a:r>
              <a:rPr lang="zh-CN" altLang="en-US" sz="2400" b="1" dirty="0" smtClean="0"/>
              <a:t>设置系统环境变量</a:t>
            </a:r>
            <a:endParaRPr lang="zh-CN" altLang="en-US" sz="2400" b="1" dirty="0"/>
          </a:p>
        </p:txBody>
      </p:sp>
      <p:sp>
        <p:nvSpPr>
          <p:cNvPr id="5" name="矩形 4"/>
          <p:cNvSpPr/>
          <p:nvPr/>
        </p:nvSpPr>
        <p:spPr>
          <a:xfrm>
            <a:off x="145547" y="1514401"/>
            <a:ext cx="878497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 </a:t>
            </a:r>
            <a:r>
              <a:rPr lang="zh-CN" altLang="en-US" dirty="0" smtClean="0"/>
              <a:t>    </a:t>
            </a:r>
            <a:r>
              <a:rPr lang="en-US" altLang="zh-CN" dirty="0" smtClean="0"/>
              <a:t>1) </a:t>
            </a:r>
            <a:r>
              <a:rPr lang="zh-CN" altLang="en-US" dirty="0" smtClean="0"/>
              <a:t>系统环境变量</a:t>
            </a:r>
            <a:r>
              <a:rPr lang="en-US" altLang="zh-CN" dirty="0" smtClean="0"/>
              <a:t>JAVA_HOME</a:t>
            </a:r>
          </a:p>
          <a:p>
            <a:r>
              <a:rPr lang="en-US" altLang="zh-CN" dirty="0"/>
              <a:t>JAVA_HOME</a:t>
            </a:r>
            <a:r>
              <a:rPr lang="zh-CN" altLang="zh-CN" dirty="0"/>
              <a:t>的</a:t>
            </a:r>
            <a:r>
              <a:rPr lang="zh-CN" altLang="zh-CN" dirty="0" smtClean="0"/>
              <a:t>值</a:t>
            </a:r>
            <a:r>
              <a:rPr lang="zh-CN" altLang="en-US" dirty="0" smtClean="0"/>
              <a:t>是</a:t>
            </a:r>
            <a:r>
              <a:rPr lang="en-US" altLang="zh-CN" dirty="0" smtClean="0"/>
              <a:t>JDK</a:t>
            </a:r>
            <a:r>
              <a:rPr lang="zh-CN" altLang="en-US" dirty="0" smtClean="0"/>
              <a:t>安装根目录，例如：</a:t>
            </a:r>
            <a:endParaRPr lang="en-US" altLang="zh-CN" dirty="0" smtClean="0"/>
          </a:p>
          <a:p>
            <a:r>
              <a:rPr lang="en-US" altLang="zh-CN" dirty="0"/>
              <a:t> </a:t>
            </a:r>
            <a:r>
              <a:rPr lang="en-US" altLang="zh-CN" dirty="0" smtClean="0"/>
              <a:t>    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D:\jdk-13</a:t>
            </a:r>
          </a:p>
          <a:p>
            <a:r>
              <a:rPr lang="en-US" altLang="zh-CN" dirty="0" smtClean="0"/>
              <a:t>     2) </a:t>
            </a:r>
            <a:r>
              <a:rPr lang="zh-CN" altLang="en-US" dirty="0" smtClean="0"/>
              <a:t>系统环境变量</a:t>
            </a:r>
            <a:r>
              <a:rPr lang="en-US" altLang="zh-CN" dirty="0" smtClean="0"/>
              <a:t>path </a:t>
            </a:r>
          </a:p>
          <a:p>
            <a:r>
              <a:rPr lang="en-US" altLang="zh-CN" b="1" dirty="0"/>
              <a:t> </a:t>
            </a:r>
            <a:r>
              <a:rPr lang="en-US" altLang="zh-CN" b="1" dirty="0" smtClean="0"/>
              <a:t>   </a:t>
            </a:r>
            <a:r>
              <a:rPr lang="zh-CN" altLang="en-US" b="1" dirty="0" smtClean="0"/>
              <a:t>给</a:t>
            </a:r>
            <a:r>
              <a:rPr lang="en-US" altLang="zh-CN" b="1" dirty="0" smtClean="0"/>
              <a:t>path</a:t>
            </a:r>
            <a:r>
              <a:rPr lang="zh-CN" altLang="en-US" b="1" dirty="0" smtClean="0"/>
              <a:t>添加的新值是</a:t>
            </a:r>
            <a:endParaRPr lang="en-US" altLang="zh-CN" b="1" dirty="0" smtClean="0"/>
          </a:p>
          <a:p>
            <a:r>
              <a:rPr lang="en-US" altLang="zh-CN" b="1" dirty="0"/>
              <a:t> </a:t>
            </a:r>
            <a:r>
              <a:rPr lang="en-US" altLang="zh-CN" b="1" dirty="0" smtClean="0"/>
              <a:t>   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%JAVA_HOME%\bin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5547" y="3453393"/>
            <a:ext cx="3821046" cy="46166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en-US" altLang="zh-CN" sz="2400" b="1" dirty="0" smtClean="0"/>
              <a:t>4.</a:t>
            </a:r>
            <a:r>
              <a:rPr lang="zh-CN" altLang="en-US" sz="2400" b="1" dirty="0" smtClean="0"/>
              <a:t>安装与启动</a:t>
            </a:r>
            <a:r>
              <a:rPr lang="en-US" altLang="zh-CN" sz="2400" b="1" dirty="0" smtClean="0"/>
              <a:t>Tomcat</a:t>
            </a:r>
            <a:r>
              <a:rPr lang="zh-CN" altLang="en-US" sz="2400" b="1" dirty="0" smtClean="0"/>
              <a:t>服务器</a:t>
            </a:r>
            <a:endParaRPr lang="zh-CN" altLang="en-US" sz="2400" b="1" dirty="0"/>
          </a:p>
        </p:txBody>
      </p:sp>
      <p:sp>
        <p:nvSpPr>
          <p:cNvPr id="7" name="矩形 6"/>
          <p:cNvSpPr/>
          <p:nvPr/>
        </p:nvSpPr>
        <p:spPr>
          <a:xfrm>
            <a:off x="413792" y="3949544"/>
            <a:ext cx="851673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/>
              <a:t>(1)</a:t>
            </a:r>
            <a:r>
              <a:rPr lang="zh-CN" altLang="en-US" b="1" dirty="0" smtClean="0"/>
              <a:t>安装</a:t>
            </a:r>
            <a:r>
              <a:rPr lang="en-US" altLang="zh-CN" b="1" dirty="0" smtClean="0"/>
              <a:t>Tomcat</a:t>
            </a:r>
            <a:r>
              <a:rPr lang="zh-CN" altLang="en-US" b="1" dirty="0" smtClean="0"/>
              <a:t>服务器</a:t>
            </a:r>
          </a:p>
          <a:p>
            <a:r>
              <a:rPr lang="zh-CN" altLang="en-US" dirty="0" smtClean="0"/>
              <a:t>  将下载的</a:t>
            </a:r>
            <a:r>
              <a:rPr lang="en-US" altLang="zh-CN" dirty="0" smtClean="0"/>
              <a:t>apache-tomcat-9.0.26.zip</a:t>
            </a:r>
            <a:r>
              <a:rPr lang="zh-CN" altLang="en-US" dirty="0" smtClean="0"/>
              <a:t>解压到磁盘某个分区，比如解压到</a:t>
            </a:r>
            <a:r>
              <a:rPr lang="en-US" altLang="zh-CN" dirty="0" smtClean="0"/>
              <a:t>D:\.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413792" y="4653710"/>
            <a:ext cx="82626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/>
              <a:t>(2)</a:t>
            </a:r>
            <a:r>
              <a:rPr lang="zh-CN" altLang="en-US" b="1" dirty="0" smtClean="0"/>
              <a:t>执行</a:t>
            </a:r>
            <a:r>
              <a:rPr lang="en-US" altLang="zh-CN" b="1" dirty="0" smtClean="0"/>
              <a:t>Tomcat</a:t>
            </a:r>
            <a:r>
              <a:rPr lang="zh-CN" altLang="en-US" b="1" dirty="0" smtClean="0"/>
              <a:t>安装根目录中</a:t>
            </a:r>
            <a:r>
              <a:rPr lang="en-US" altLang="zh-CN" b="1" dirty="0" smtClean="0"/>
              <a:t>bin</a:t>
            </a:r>
            <a:r>
              <a:rPr lang="zh-CN" altLang="en-US" b="1" dirty="0" smtClean="0"/>
              <a:t>文件夹中的</a:t>
            </a:r>
            <a:r>
              <a:rPr lang="en-US" altLang="zh-CN" b="1" dirty="0" smtClean="0">
                <a:solidFill>
                  <a:srgbClr val="C00000"/>
                </a:solidFill>
              </a:rPr>
              <a:t>startup.bat</a:t>
            </a:r>
            <a:r>
              <a:rPr lang="zh-CN" altLang="en-US" b="1" dirty="0" smtClean="0"/>
              <a:t>启动</a:t>
            </a:r>
            <a:r>
              <a:rPr lang="en-US" altLang="zh-CN" b="1" dirty="0" smtClean="0"/>
              <a:t>Tomcat</a:t>
            </a:r>
            <a:r>
              <a:rPr lang="zh-CN" altLang="en-US" b="1" dirty="0" smtClean="0"/>
              <a:t>服务器</a:t>
            </a:r>
            <a:r>
              <a:rPr lang="zh-CN" altLang="en-US" b="1" dirty="0" smtClean="0">
                <a:solidFill>
                  <a:srgbClr val="0070C0"/>
                </a:solidFill>
              </a:rPr>
              <a:t>。</a:t>
            </a:r>
            <a:endParaRPr lang="zh-CN" altLang="en-US" b="1" dirty="0">
              <a:solidFill>
                <a:srgbClr val="0070C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33512" y="5068467"/>
            <a:ext cx="23525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/>
              <a:t>(3) </a:t>
            </a:r>
            <a:r>
              <a:rPr lang="zh-CN" altLang="en-US" b="1" dirty="0" smtClean="0"/>
              <a:t>测试</a:t>
            </a:r>
            <a:r>
              <a:rPr lang="en-US" altLang="zh-CN" b="1" dirty="0" smtClean="0"/>
              <a:t>Tomcat</a:t>
            </a:r>
            <a:r>
              <a:rPr lang="zh-CN" altLang="en-US" b="1" dirty="0" smtClean="0"/>
              <a:t>服务器</a:t>
            </a:r>
            <a:endParaRPr lang="zh-CN" altLang="en-US" b="1" dirty="0"/>
          </a:p>
        </p:txBody>
      </p:sp>
      <p:sp>
        <p:nvSpPr>
          <p:cNvPr id="9" name="矩形 8"/>
          <p:cNvSpPr/>
          <p:nvPr/>
        </p:nvSpPr>
        <p:spPr>
          <a:xfrm>
            <a:off x="433512" y="5448495"/>
            <a:ext cx="86012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/>
              <a:t>在浏览器的地址栏中输入</a:t>
            </a:r>
            <a:r>
              <a:rPr lang="en-US" altLang="zh-CN" dirty="0" smtClean="0"/>
              <a:t>:http://localhost:8080</a:t>
            </a:r>
            <a:r>
              <a:rPr lang="zh-CN" altLang="en-US" dirty="0" smtClean="0"/>
              <a:t>或</a:t>
            </a:r>
            <a:r>
              <a:rPr lang="en-US" altLang="zh-CN" dirty="0" smtClean="0"/>
              <a:t>http://127.0.0.1:8080</a:t>
            </a:r>
            <a:r>
              <a:rPr lang="zh-CN" altLang="en-US" dirty="0" smtClean="0"/>
              <a:t>，会出现</a:t>
            </a:r>
            <a:r>
              <a:rPr lang="en-US" altLang="zh-CN" dirty="0" smtClean="0"/>
              <a:t>Tomcat</a:t>
            </a:r>
            <a:r>
              <a:rPr lang="zh-CN" altLang="en-US" dirty="0" smtClean="0"/>
              <a:t>服务器的测试页面。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294406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  <a:solidFill>
            <a:schemeClr val="bg2"/>
          </a:solidFill>
        </p:spPr>
        <p:txBody>
          <a:bodyPr>
            <a:noAutofit/>
          </a:bodyPr>
          <a:lstStyle/>
          <a:p>
            <a:pPr lvl="1" algn="ctr" rtl="0">
              <a:spcBef>
                <a:spcPct val="0"/>
              </a:spcBef>
            </a:pPr>
            <a:r>
              <a:rPr lang="en-US" altLang="zh-CN" sz="3200" b="1" dirty="0" smtClean="0"/>
              <a:t>1.3 JSP</a:t>
            </a:r>
            <a:r>
              <a:rPr lang="zh-CN" altLang="en-US" sz="3200" b="1" dirty="0" smtClean="0"/>
              <a:t>页面</a:t>
            </a:r>
            <a:endParaRPr lang="zh-CN" altLang="en-US" sz="3200" dirty="0"/>
          </a:p>
        </p:txBody>
      </p:sp>
      <p:sp>
        <p:nvSpPr>
          <p:cNvPr id="10" name="矩形 9"/>
          <p:cNvSpPr/>
          <p:nvPr/>
        </p:nvSpPr>
        <p:spPr>
          <a:xfrm>
            <a:off x="467544" y="1052736"/>
            <a:ext cx="3528392" cy="46166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sz="2400" b="1" dirty="0"/>
              <a:t>1.3.1  JSP</a:t>
            </a:r>
            <a:r>
              <a:rPr lang="zh-CN" altLang="en-US" sz="2400" b="1" dirty="0"/>
              <a:t>页面简介</a:t>
            </a:r>
          </a:p>
        </p:txBody>
      </p:sp>
      <p:sp>
        <p:nvSpPr>
          <p:cNvPr id="11" name="矩形 10"/>
          <p:cNvSpPr/>
          <p:nvPr/>
        </p:nvSpPr>
        <p:spPr>
          <a:xfrm>
            <a:off x="251520" y="1516474"/>
            <a:ext cx="861024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/>
              <a:t>       将</a:t>
            </a:r>
            <a:r>
              <a:rPr lang="zh-CN" altLang="en-US" sz="2000" dirty="0"/>
              <a:t>在第</a:t>
            </a:r>
            <a:r>
              <a:rPr lang="en-US" altLang="zh-CN" sz="2000" dirty="0"/>
              <a:t>2</a:t>
            </a:r>
            <a:r>
              <a:rPr lang="zh-CN" altLang="en-US" sz="2000" dirty="0"/>
              <a:t>章详细讲解</a:t>
            </a:r>
            <a:r>
              <a:rPr lang="en-US" altLang="zh-CN" sz="2000" dirty="0"/>
              <a:t>JSP</a:t>
            </a:r>
            <a:r>
              <a:rPr lang="zh-CN" altLang="en-US" sz="2000" dirty="0"/>
              <a:t>页面的结构及有关语法，本节简单了解</a:t>
            </a:r>
            <a:r>
              <a:rPr lang="en-US" altLang="zh-CN" sz="2000" dirty="0"/>
              <a:t>JSP</a:t>
            </a:r>
            <a:r>
              <a:rPr lang="zh-CN" altLang="en-US" sz="2000" dirty="0"/>
              <a:t>页面即可</a:t>
            </a:r>
            <a:r>
              <a:rPr lang="zh-CN" altLang="en-US" sz="2000" dirty="0" smtClean="0"/>
              <a:t>。 简单</a:t>
            </a:r>
            <a:r>
              <a:rPr lang="zh-CN" altLang="en-US" sz="2000" dirty="0"/>
              <a:t>地说，一个</a:t>
            </a:r>
            <a:r>
              <a:rPr lang="en-US" altLang="zh-CN" sz="2000" dirty="0"/>
              <a:t>JSP</a:t>
            </a:r>
            <a:r>
              <a:rPr lang="zh-CN" altLang="en-US" sz="2000" dirty="0"/>
              <a:t>页面中可以有普通的</a:t>
            </a:r>
            <a:r>
              <a:rPr lang="en-US" altLang="zh-CN" sz="2000" b="1" dirty="0">
                <a:solidFill>
                  <a:srgbClr val="FF0000"/>
                </a:solidFill>
              </a:rPr>
              <a:t>HTML</a:t>
            </a:r>
            <a:r>
              <a:rPr lang="zh-CN" altLang="en-US" sz="2000" b="1" dirty="0">
                <a:solidFill>
                  <a:srgbClr val="FF0000"/>
                </a:solidFill>
              </a:rPr>
              <a:t>标记</a:t>
            </a:r>
            <a:r>
              <a:rPr lang="zh-CN" altLang="en-US" sz="2000" dirty="0"/>
              <a:t>和</a:t>
            </a:r>
            <a:r>
              <a:rPr lang="en-US" altLang="zh-CN" sz="2000" dirty="0"/>
              <a:t>JSP</a:t>
            </a:r>
            <a:r>
              <a:rPr lang="zh-CN" altLang="en-US" sz="2000" dirty="0"/>
              <a:t>规定的</a:t>
            </a:r>
            <a:r>
              <a:rPr lang="en-US" altLang="zh-CN" sz="2000" b="1" dirty="0">
                <a:solidFill>
                  <a:srgbClr val="FF0000"/>
                </a:solidFill>
              </a:rPr>
              <a:t>JSP</a:t>
            </a:r>
            <a:r>
              <a:rPr lang="zh-CN" altLang="en-US" sz="2000" b="1" dirty="0">
                <a:solidFill>
                  <a:srgbClr val="FF0000"/>
                </a:solidFill>
              </a:rPr>
              <a:t>标记</a:t>
            </a:r>
            <a:r>
              <a:rPr lang="zh-CN" altLang="en-US" sz="2000" dirty="0"/>
              <a:t>，以及通过标记符号“</a:t>
            </a:r>
            <a:r>
              <a:rPr lang="en-US" altLang="zh-CN" sz="2000" dirty="0"/>
              <a:t>&lt;%”</a:t>
            </a:r>
            <a:r>
              <a:rPr lang="zh-CN" altLang="en-US" sz="2000" dirty="0"/>
              <a:t>，“</a:t>
            </a:r>
            <a:r>
              <a:rPr lang="en-US" altLang="zh-CN" sz="2000" dirty="0"/>
              <a:t>%&gt;”</a:t>
            </a:r>
            <a:r>
              <a:rPr lang="zh-CN" altLang="en-US" sz="2000" dirty="0"/>
              <a:t>之间加入的</a:t>
            </a:r>
            <a:r>
              <a:rPr lang="en-US" altLang="zh-CN" sz="2000" b="1" dirty="0">
                <a:solidFill>
                  <a:srgbClr val="FF0000"/>
                </a:solidFill>
              </a:rPr>
              <a:t>Java</a:t>
            </a:r>
            <a:r>
              <a:rPr lang="zh-CN" altLang="en-US" sz="2000" b="1" dirty="0">
                <a:solidFill>
                  <a:srgbClr val="FF0000"/>
                </a:solidFill>
              </a:rPr>
              <a:t>程序片</a:t>
            </a:r>
            <a:r>
              <a:rPr lang="zh-CN" altLang="en-US" sz="2000" dirty="0" smtClean="0"/>
              <a:t>。</a:t>
            </a:r>
            <a:endParaRPr lang="zh-CN" altLang="en-US" sz="2000" dirty="0"/>
          </a:p>
        </p:txBody>
      </p:sp>
      <p:sp>
        <p:nvSpPr>
          <p:cNvPr id="14" name="矩形 13"/>
          <p:cNvSpPr/>
          <p:nvPr/>
        </p:nvSpPr>
        <p:spPr>
          <a:xfrm>
            <a:off x="276176" y="2538558"/>
            <a:ext cx="87603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/>
              <a:t>例子</a:t>
            </a:r>
            <a:r>
              <a:rPr lang="en-US" altLang="zh-CN" sz="2000" dirty="0"/>
              <a:t>1_1</a:t>
            </a:r>
            <a:r>
              <a:rPr lang="zh-CN" altLang="en-US" sz="2000" dirty="0"/>
              <a:t>是一个简单的</a:t>
            </a:r>
            <a:r>
              <a:rPr lang="en-US" altLang="zh-CN" sz="2000" dirty="0"/>
              <a:t>JSP</a:t>
            </a:r>
            <a:r>
              <a:rPr lang="zh-CN" altLang="en-US" sz="2000" dirty="0"/>
              <a:t>页面。</a:t>
            </a:r>
          </a:p>
          <a:p>
            <a:r>
              <a:rPr lang="en-US" altLang="zh-CN" sz="2000" dirty="0" smtClean="0">
                <a:hlinkClick r:id="rId2" action="ppaction://hlinkfile"/>
              </a:rPr>
              <a:t>example1_1.jsp</a:t>
            </a:r>
            <a:endParaRPr lang="zh-CN" altLang="en-US" sz="2000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9563" y="3412615"/>
            <a:ext cx="5057775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013760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  <a:solidFill>
            <a:schemeClr val="bg2"/>
          </a:solidFill>
        </p:spPr>
        <p:txBody>
          <a:bodyPr>
            <a:noAutofit/>
          </a:bodyPr>
          <a:lstStyle/>
          <a:p>
            <a:pPr lvl="1" algn="ctr" rtl="0">
              <a:spcBef>
                <a:spcPct val="0"/>
              </a:spcBef>
            </a:pPr>
            <a:r>
              <a:rPr lang="en-US" altLang="zh-CN" sz="3200" b="1" dirty="0" smtClean="0"/>
              <a:t>1.3 JSP</a:t>
            </a:r>
            <a:r>
              <a:rPr lang="zh-CN" altLang="en-US" sz="3200" b="1" dirty="0" smtClean="0"/>
              <a:t>页面</a:t>
            </a:r>
            <a:endParaRPr lang="zh-CN" altLang="en-US" sz="3200" dirty="0"/>
          </a:p>
        </p:txBody>
      </p:sp>
      <p:sp>
        <p:nvSpPr>
          <p:cNvPr id="10" name="矩形 9"/>
          <p:cNvSpPr/>
          <p:nvPr/>
        </p:nvSpPr>
        <p:spPr>
          <a:xfrm>
            <a:off x="467544" y="1052736"/>
            <a:ext cx="3528392" cy="46166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sz="2400" b="1" dirty="0"/>
              <a:t>1.3.1  JSP</a:t>
            </a:r>
            <a:r>
              <a:rPr lang="zh-CN" altLang="en-US" sz="2400" b="1" dirty="0"/>
              <a:t>页面简介</a:t>
            </a:r>
          </a:p>
        </p:txBody>
      </p:sp>
      <p:sp>
        <p:nvSpPr>
          <p:cNvPr id="3" name="矩形 2"/>
          <p:cNvSpPr/>
          <p:nvPr/>
        </p:nvSpPr>
        <p:spPr>
          <a:xfrm>
            <a:off x="467544" y="1536564"/>
            <a:ext cx="2056973" cy="40011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en-US" altLang="zh-CN" sz="2000" dirty="0"/>
              <a:t>●JSP</a:t>
            </a:r>
            <a:r>
              <a:rPr lang="zh-CN" altLang="en-US" sz="2000" dirty="0"/>
              <a:t>页面的编码</a:t>
            </a:r>
          </a:p>
        </p:txBody>
      </p:sp>
      <p:sp>
        <p:nvSpPr>
          <p:cNvPr id="4" name="矩形 3"/>
          <p:cNvSpPr/>
          <p:nvPr/>
        </p:nvSpPr>
        <p:spPr>
          <a:xfrm>
            <a:off x="611560" y="2060848"/>
            <a:ext cx="80648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/>
              <a:t>指定</a:t>
            </a:r>
            <a:r>
              <a:rPr lang="en-US" altLang="zh-CN" sz="2000" dirty="0"/>
              <a:t>JSP</a:t>
            </a:r>
            <a:r>
              <a:rPr lang="zh-CN" altLang="en-US" sz="2000" dirty="0"/>
              <a:t>页面的编码</a:t>
            </a:r>
            <a:r>
              <a:rPr lang="en-US" altLang="zh-CN" sz="2000" dirty="0"/>
              <a:t>(</a:t>
            </a:r>
            <a:r>
              <a:rPr lang="zh-CN" altLang="en-US" sz="2000" dirty="0"/>
              <a:t>有关细节在</a:t>
            </a:r>
            <a:r>
              <a:rPr lang="en-US" altLang="zh-CN" sz="2000" dirty="0"/>
              <a:t>2.6.1</a:t>
            </a:r>
            <a:r>
              <a:rPr lang="zh-CN" altLang="en-US" sz="2000" dirty="0"/>
              <a:t>讨论</a:t>
            </a:r>
            <a:r>
              <a:rPr lang="en-US" altLang="zh-CN" sz="2000" dirty="0"/>
              <a:t>)</a:t>
            </a:r>
          </a:p>
          <a:p>
            <a:r>
              <a:rPr lang="en-US" altLang="zh-CN" sz="2000" dirty="0"/>
              <a:t> </a:t>
            </a:r>
            <a:r>
              <a:rPr lang="en-US" altLang="zh-CN" sz="2000" b="1" dirty="0">
                <a:solidFill>
                  <a:srgbClr val="7030A0"/>
                </a:solidFill>
              </a:rPr>
              <a:t>&lt;%@ page </a:t>
            </a:r>
            <a:r>
              <a:rPr lang="en-US" altLang="zh-CN" sz="2000" b="1" dirty="0" err="1">
                <a:solidFill>
                  <a:srgbClr val="7030A0"/>
                </a:solidFill>
              </a:rPr>
              <a:t>pageEncoding</a:t>
            </a:r>
            <a:r>
              <a:rPr lang="en-US" altLang="zh-CN" sz="2000" b="1" dirty="0">
                <a:solidFill>
                  <a:srgbClr val="7030A0"/>
                </a:solidFill>
              </a:rPr>
              <a:t> = "utf-8" %&gt;</a:t>
            </a:r>
            <a:endParaRPr lang="zh-CN" altLang="en-US" sz="2000" b="1" dirty="0">
              <a:solidFill>
                <a:srgbClr val="7030A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493192" y="2868136"/>
            <a:ext cx="2056973" cy="40011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en-US" altLang="zh-CN" sz="2000" dirty="0"/>
              <a:t>●JSP</a:t>
            </a:r>
            <a:r>
              <a:rPr lang="zh-CN" altLang="en-US" sz="2000" dirty="0"/>
              <a:t>页面的保存</a:t>
            </a:r>
          </a:p>
        </p:txBody>
      </p:sp>
      <p:sp>
        <p:nvSpPr>
          <p:cNvPr id="6" name="矩形 5"/>
          <p:cNvSpPr/>
          <p:nvPr/>
        </p:nvSpPr>
        <p:spPr>
          <a:xfrm>
            <a:off x="637770" y="3429000"/>
            <a:ext cx="825470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/>
              <a:t>(1) </a:t>
            </a:r>
            <a:r>
              <a:rPr lang="zh-CN" altLang="en-US" sz="2000" dirty="0"/>
              <a:t>扩展名是</a:t>
            </a:r>
            <a:r>
              <a:rPr lang="en-US" altLang="zh-CN" sz="2000" dirty="0"/>
              <a:t>.</a:t>
            </a:r>
            <a:r>
              <a:rPr lang="en-US" altLang="zh-CN" sz="2000" dirty="0" err="1"/>
              <a:t>jsp</a:t>
            </a:r>
            <a:r>
              <a:rPr lang="zh-CN" altLang="en-US" sz="2000" dirty="0"/>
              <a:t>。</a:t>
            </a:r>
          </a:p>
          <a:p>
            <a:r>
              <a:rPr lang="en-US" altLang="zh-CN" sz="2000" dirty="0" smtClean="0"/>
              <a:t>(</a:t>
            </a:r>
            <a:r>
              <a:rPr lang="en-US" altLang="zh-CN" sz="2000" dirty="0"/>
              <a:t>2) </a:t>
            </a:r>
            <a:r>
              <a:rPr lang="zh-CN" altLang="en-US" sz="2000" dirty="0"/>
              <a:t>保存</a:t>
            </a:r>
            <a:r>
              <a:rPr lang="zh-CN" altLang="en-US" sz="2000" dirty="0" smtClean="0"/>
              <a:t>类型选择</a:t>
            </a:r>
            <a:r>
              <a:rPr lang="zh-CN" altLang="en-US" sz="2000" dirty="0"/>
              <a:t>为“</a:t>
            </a:r>
            <a:r>
              <a:rPr lang="en-US" altLang="zh-CN" sz="2000" dirty="0"/>
              <a:t>UTF-8”</a:t>
            </a:r>
            <a:r>
              <a:rPr lang="zh-CN" altLang="en-US" sz="2000" dirty="0"/>
              <a:t>（因为</a:t>
            </a:r>
            <a:r>
              <a:rPr lang="en-US" altLang="zh-CN" sz="2000" dirty="0"/>
              <a:t>JSP</a:t>
            </a:r>
            <a:r>
              <a:rPr lang="zh-CN" altLang="en-US" sz="2000" dirty="0"/>
              <a:t>页面指定的编码是</a:t>
            </a:r>
            <a:r>
              <a:rPr lang="en-US" altLang="zh-CN" sz="2000" dirty="0"/>
              <a:t>utf-8</a:t>
            </a:r>
            <a:r>
              <a:rPr lang="zh-CN" altLang="en-US" sz="2000" dirty="0" smtClean="0"/>
              <a:t>）。</a:t>
            </a:r>
            <a:endParaRPr lang="zh-CN" altLang="en-US" sz="20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396" y="4365104"/>
            <a:ext cx="8280920" cy="1872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710363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  <a:solidFill>
            <a:schemeClr val="bg2"/>
          </a:solidFill>
        </p:spPr>
        <p:txBody>
          <a:bodyPr>
            <a:noAutofit/>
          </a:bodyPr>
          <a:lstStyle/>
          <a:p>
            <a:pPr lvl="1" algn="ctr" rtl="0">
              <a:spcBef>
                <a:spcPct val="0"/>
              </a:spcBef>
            </a:pPr>
            <a:r>
              <a:rPr lang="en-US" altLang="zh-CN" sz="3200" b="1" dirty="0" smtClean="0"/>
              <a:t>1.3 JSP</a:t>
            </a:r>
            <a:r>
              <a:rPr lang="zh-CN" altLang="en-US" sz="3200" b="1" dirty="0" smtClean="0"/>
              <a:t>页面</a:t>
            </a:r>
            <a:endParaRPr lang="zh-CN" altLang="en-US" sz="3200" dirty="0"/>
          </a:p>
        </p:txBody>
      </p:sp>
      <p:sp>
        <p:nvSpPr>
          <p:cNvPr id="10" name="矩形 9"/>
          <p:cNvSpPr/>
          <p:nvPr/>
        </p:nvSpPr>
        <p:spPr>
          <a:xfrm>
            <a:off x="467544" y="1052736"/>
            <a:ext cx="3528392" cy="46166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sz="2400" b="1" dirty="0"/>
              <a:t>1.3.2 </a:t>
            </a:r>
            <a:r>
              <a:rPr lang="zh-CN" altLang="en-US" sz="2400" b="1" dirty="0"/>
              <a:t>设置</a:t>
            </a:r>
            <a:r>
              <a:rPr lang="en-US" altLang="zh-CN" sz="2400" b="1" dirty="0"/>
              <a:t>Web</a:t>
            </a:r>
            <a:r>
              <a:rPr lang="zh-CN" altLang="en-US" sz="2400" b="1" dirty="0"/>
              <a:t>服务目录</a:t>
            </a:r>
          </a:p>
        </p:txBody>
      </p:sp>
      <p:sp>
        <p:nvSpPr>
          <p:cNvPr id="7" name="矩形 6"/>
          <p:cNvSpPr/>
          <p:nvPr/>
        </p:nvSpPr>
        <p:spPr>
          <a:xfrm>
            <a:off x="479240" y="1514401"/>
            <a:ext cx="8485247" cy="101566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sz="2000" dirty="0"/>
              <a:t>JSP</a:t>
            </a:r>
            <a:r>
              <a:rPr lang="zh-CN" altLang="en-US" sz="2000" dirty="0"/>
              <a:t>页面文件保存到</a:t>
            </a:r>
            <a:r>
              <a:rPr lang="en-US" altLang="zh-CN" sz="2000" dirty="0"/>
              <a:t>Tomcat</a:t>
            </a:r>
            <a:r>
              <a:rPr lang="zh-CN" altLang="en-US" sz="2000" dirty="0"/>
              <a:t>服务器的某个</a:t>
            </a:r>
            <a:r>
              <a:rPr lang="en-US" altLang="zh-CN" sz="2000" dirty="0"/>
              <a:t>Web</a:t>
            </a:r>
            <a:r>
              <a:rPr lang="zh-CN" altLang="en-US" sz="2000" dirty="0"/>
              <a:t>服务目录中，远程的用户才可以通过浏览器访问该</a:t>
            </a:r>
            <a:r>
              <a:rPr lang="en-US" altLang="zh-CN" sz="2000" dirty="0"/>
              <a:t>Tomcat</a:t>
            </a:r>
            <a:r>
              <a:rPr lang="zh-CN" altLang="en-US" sz="2000" dirty="0"/>
              <a:t>服务器上的</a:t>
            </a:r>
            <a:r>
              <a:rPr lang="en-US" altLang="zh-CN" sz="2000" dirty="0"/>
              <a:t>JSP</a:t>
            </a:r>
            <a:r>
              <a:rPr lang="zh-CN" altLang="en-US" sz="2000" dirty="0"/>
              <a:t>页面。   人们常说的一个网站，实际上就是一个</a:t>
            </a:r>
            <a:r>
              <a:rPr lang="en-US" altLang="zh-CN" sz="2000" dirty="0"/>
              <a:t>Web</a:t>
            </a:r>
            <a:r>
              <a:rPr lang="zh-CN" altLang="en-US" sz="2000" dirty="0"/>
              <a:t>服务目录。</a:t>
            </a:r>
          </a:p>
        </p:txBody>
      </p:sp>
      <p:sp>
        <p:nvSpPr>
          <p:cNvPr id="8" name="矩形 7"/>
          <p:cNvSpPr/>
          <p:nvPr/>
        </p:nvSpPr>
        <p:spPr>
          <a:xfrm>
            <a:off x="479240" y="2537712"/>
            <a:ext cx="1148071" cy="40011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en-US" altLang="zh-CN" sz="2000" dirty="0" smtClean="0"/>
              <a:t>1.</a:t>
            </a:r>
            <a:r>
              <a:rPr lang="zh-CN" altLang="en-US" sz="2000" dirty="0" smtClean="0"/>
              <a:t>根目录</a:t>
            </a:r>
            <a:endParaRPr lang="zh-CN" altLang="en-US" sz="2000" dirty="0"/>
          </a:p>
        </p:txBody>
      </p:sp>
      <p:sp>
        <p:nvSpPr>
          <p:cNvPr id="9" name="矩形 8"/>
          <p:cNvSpPr/>
          <p:nvPr/>
        </p:nvSpPr>
        <p:spPr>
          <a:xfrm>
            <a:off x="1259632" y="3059668"/>
            <a:ext cx="40609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D:\ apache-tomcat-9.0.26\</a:t>
            </a:r>
            <a:r>
              <a:rPr lang="en-US" altLang="zh-CN" dirty="0" err="1"/>
              <a:t>webapps</a:t>
            </a:r>
            <a:r>
              <a:rPr lang="en-US" altLang="zh-CN" dirty="0"/>
              <a:t>\Root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499951" y="3452596"/>
            <a:ext cx="846453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/>
              <a:t>访问</a:t>
            </a:r>
            <a:r>
              <a:rPr lang="en-US" altLang="zh-CN" sz="2000" dirty="0"/>
              <a:t>JSP</a:t>
            </a:r>
            <a:r>
              <a:rPr lang="zh-CN" altLang="en-US" sz="2000" dirty="0"/>
              <a:t>页面的</a:t>
            </a:r>
            <a:r>
              <a:rPr lang="en-US" altLang="zh-CN" sz="2000" dirty="0"/>
              <a:t>URL</a:t>
            </a:r>
            <a:r>
              <a:rPr lang="zh-CN" altLang="en-US" sz="2000" dirty="0"/>
              <a:t>格式是：</a:t>
            </a:r>
          </a:p>
          <a:p>
            <a:r>
              <a:rPr lang="zh-CN" altLang="en-US" sz="2000" dirty="0"/>
              <a:t>   </a:t>
            </a:r>
            <a:r>
              <a:rPr lang="zh-CN" altLang="en-US" sz="2000" dirty="0" smtClean="0"/>
              <a:t>    </a:t>
            </a:r>
            <a:r>
              <a:rPr lang="en-US" altLang="zh-CN" sz="2000" b="1" dirty="0" smtClean="0">
                <a:solidFill>
                  <a:srgbClr val="7030A0"/>
                </a:solidFill>
              </a:rPr>
              <a:t>http</a:t>
            </a:r>
            <a:r>
              <a:rPr lang="en-US" altLang="zh-CN" sz="2000" b="1" dirty="0">
                <a:solidFill>
                  <a:srgbClr val="7030A0"/>
                </a:solidFill>
              </a:rPr>
              <a:t>://Tomcat</a:t>
            </a:r>
            <a:r>
              <a:rPr lang="zh-CN" altLang="en-US" sz="2000" b="1" dirty="0">
                <a:solidFill>
                  <a:srgbClr val="7030A0"/>
                </a:solidFill>
              </a:rPr>
              <a:t>服务器的</a:t>
            </a:r>
            <a:r>
              <a:rPr lang="en-US" altLang="zh-CN" sz="2000" b="1" dirty="0">
                <a:solidFill>
                  <a:srgbClr val="7030A0"/>
                </a:solidFill>
              </a:rPr>
              <a:t>IP</a:t>
            </a:r>
            <a:r>
              <a:rPr lang="zh-CN" altLang="en-US" sz="2000" b="1" dirty="0">
                <a:solidFill>
                  <a:srgbClr val="7030A0"/>
                </a:solidFill>
              </a:rPr>
              <a:t>地址（或</a:t>
            </a:r>
            <a:r>
              <a:rPr lang="zh-CN" altLang="en-US" sz="2000" b="1" dirty="0" smtClean="0">
                <a:solidFill>
                  <a:srgbClr val="7030A0"/>
                </a:solidFill>
              </a:rPr>
              <a:t>域名）</a:t>
            </a:r>
            <a:r>
              <a:rPr lang="en-US" altLang="zh-CN" sz="2000" b="1" dirty="0" smtClean="0">
                <a:solidFill>
                  <a:srgbClr val="7030A0"/>
                </a:solidFill>
              </a:rPr>
              <a:t>:</a:t>
            </a:r>
            <a:r>
              <a:rPr lang="zh-CN" altLang="en-US" sz="2000" b="1" dirty="0">
                <a:solidFill>
                  <a:srgbClr val="7030A0"/>
                </a:solidFill>
              </a:rPr>
              <a:t>端口</a:t>
            </a:r>
            <a:r>
              <a:rPr lang="en-US" altLang="zh-CN" sz="2000" b="1" dirty="0">
                <a:solidFill>
                  <a:srgbClr val="7030A0"/>
                </a:solidFill>
              </a:rPr>
              <a:t>/JSP</a:t>
            </a:r>
            <a:r>
              <a:rPr lang="zh-CN" altLang="en-US" sz="2000" b="1" dirty="0">
                <a:solidFill>
                  <a:srgbClr val="7030A0"/>
                </a:solidFill>
              </a:rPr>
              <a:t>页面的名字</a:t>
            </a:r>
            <a:r>
              <a:rPr lang="en-US" altLang="zh-CN" sz="2000" b="1" dirty="0">
                <a:solidFill>
                  <a:srgbClr val="7030A0"/>
                </a:solidFill>
              </a:rPr>
              <a:t>)</a:t>
            </a:r>
          </a:p>
          <a:p>
            <a:r>
              <a:rPr lang="zh-CN" altLang="en-US" sz="2000" dirty="0"/>
              <a:t>必须省略</a:t>
            </a:r>
            <a:r>
              <a:rPr lang="en-US" altLang="zh-CN" sz="2000" dirty="0"/>
              <a:t>Web</a:t>
            </a:r>
            <a:r>
              <a:rPr lang="zh-CN" altLang="en-US" sz="2000" dirty="0"/>
              <a:t>根目录的名字</a:t>
            </a:r>
            <a:r>
              <a:rPr lang="en-US" altLang="zh-CN" sz="2000" dirty="0"/>
              <a:t>root</a:t>
            </a:r>
            <a:r>
              <a:rPr lang="zh-CN" altLang="en-US" sz="2000" dirty="0"/>
              <a:t>。</a:t>
            </a:r>
          </a:p>
          <a:p>
            <a:r>
              <a:rPr lang="zh-CN" altLang="en-US" sz="2000" dirty="0"/>
              <a:t>   </a:t>
            </a:r>
            <a:r>
              <a:rPr lang="zh-CN" altLang="en-US" sz="2000" dirty="0" smtClean="0"/>
              <a:t>     </a:t>
            </a:r>
            <a:r>
              <a:rPr lang="en-US" altLang="zh-CN" sz="2000" b="1" dirty="0" smtClean="0">
                <a:solidFill>
                  <a:srgbClr val="7030A0"/>
                </a:solidFill>
              </a:rPr>
              <a:t>http</a:t>
            </a:r>
            <a:r>
              <a:rPr lang="en-US" altLang="zh-CN" sz="2000" b="1" dirty="0">
                <a:solidFill>
                  <a:srgbClr val="7030A0"/>
                </a:solidFill>
              </a:rPr>
              <a:t>://</a:t>
            </a:r>
            <a:r>
              <a:rPr lang="en-US" altLang="zh-CN" sz="2000" b="1" dirty="0" smtClean="0">
                <a:solidFill>
                  <a:srgbClr val="7030A0"/>
                </a:solidFill>
              </a:rPr>
              <a:t>127.0.0.1:8080/example1_1.jsp</a:t>
            </a:r>
            <a:endParaRPr lang="zh-CN" altLang="en-US" sz="2000" b="1" dirty="0">
              <a:solidFill>
                <a:srgbClr val="7030A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25956" y="4783683"/>
            <a:ext cx="3392211" cy="40011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en-US" altLang="zh-CN" sz="2000" dirty="0" smtClean="0"/>
              <a:t>2. </a:t>
            </a:r>
            <a:r>
              <a:rPr lang="en-US" altLang="zh-CN" sz="2000" dirty="0" err="1" smtClean="0"/>
              <a:t>webapps</a:t>
            </a:r>
            <a:r>
              <a:rPr lang="zh-CN" altLang="en-US" sz="2000" dirty="0"/>
              <a:t>下的</a:t>
            </a:r>
            <a:r>
              <a:rPr lang="en-US" altLang="zh-CN" sz="2000" dirty="0"/>
              <a:t>Web</a:t>
            </a:r>
            <a:r>
              <a:rPr lang="zh-CN" altLang="en-US" sz="2000" dirty="0"/>
              <a:t>服务目录</a:t>
            </a:r>
          </a:p>
        </p:txBody>
      </p:sp>
      <p:sp>
        <p:nvSpPr>
          <p:cNvPr id="13" name="矩形 12"/>
          <p:cNvSpPr/>
          <p:nvPr/>
        </p:nvSpPr>
        <p:spPr>
          <a:xfrm>
            <a:off x="499951" y="5225063"/>
            <a:ext cx="866476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 </a:t>
            </a:r>
            <a:r>
              <a:rPr lang="zh-CN" altLang="en-US" sz="2000" dirty="0"/>
              <a:t>在</a:t>
            </a:r>
            <a:r>
              <a:rPr lang="en-US" altLang="zh-CN" sz="2000" dirty="0" err="1"/>
              <a:t>webapps</a:t>
            </a:r>
            <a:r>
              <a:rPr lang="zh-CN" altLang="en-US" sz="2000" dirty="0"/>
              <a:t>下新建子目录</a:t>
            </a:r>
            <a:r>
              <a:rPr lang="en-US" altLang="zh-CN" sz="2000" b="1" dirty="0"/>
              <a:t>ch1</a:t>
            </a:r>
            <a:r>
              <a:rPr lang="zh-CN" altLang="en-US" sz="2000" dirty="0"/>
              <a:t>，那么</a:t>
            </a:r>
            <a:r>
              <a:rPr lang="en-US" altLang="zh-CN" sz="2000" b="1" dirty="0"/>
              <a:t>ch1</a:t>
            </a:r>
            <a:r>
              <a:rPr lang="zh-CN" altLang="en-US" sz="2000" dirty="0"/>
              <a:t>就成为一个</a:t>
            </a:r>
            <a:r>
              <a:rPr lang="en-US" altLang="zh-CN" sz="2000" dirty="0"/>
              <a:t>Web</a:t>
            </a:r>
            <a:r>
              <a:rPr lang="zh-CN" altLang="en-US" sz="2000" dirty="0"/>
              <a:t>服务目录。</a:t>
            </a:r>
          </a:p>
          <a:p>
            <a:r>
              <a:rPr lang="zh-CN" altLang="en-US" sz="2000" dirty="0"/>
              <a:t>   </a:t>
            </a:r>
            <a:r>
              <a:rPr lang="en-US" altLang="zh-CN" sz="2000" b="1" dirty="0">
                <a:solidFill>
                  <a:srgbClr val="7030A0"/>
                </a:solidFill>
              </a:rPr>
              <a:t>http://127.0.0.1:8080/ch1/example1_1.jsp</a:t>
            </a:r>
          </a:p>
          <a:p>
            <a:r>
              <a:rPr lang="zh-CN" altLang="en-US" sz="2000" dirty="0">
                <a:latin typeface="黑体" pitchFamily="49" charset="-122"/>
                <a:ea typeface="黑体" pitchFamily="49" charset="-122"/>
              </a:rPr>
              <a:t>注</a:t>
            </a:r>
            <a:r>
              <a:rPr lang="zh-CN" altLang="en-US" sz="2000" dirty="0"/>
              <a:t> 在</a:t>
            </a:r>
            <a:r>
              <a:rPr lang="en-US" altLang="zh-CN" sz="2000" dirty="0" err="1"/>
              <a:t>webapps</a:t>
            </a:r>
            <a:r>
              <a:rPr lang="zh-CN" altLang="en-US" sz="2000" dirty="0"/>
              <a:t>下新建</a:t>
            </a:r>
            <a:r>
              <a:rPr lang="en-US" altLang="zh-CN" sz="2000" dirty="0"/>
              <a:t>Web</a:t>
            </a:r>
            <a:r>
              <a:rPr lang="zh-CN" altLang="en-US" sz="2000" dirty="0"/>
              <a:t>服务目录，不必重新启动</a:t>
            </a:r>
            <a:r>
              <a:rPr lang="en-US" altLang="zh-CN" sz="2000" dirty="0"/>
              <a:t>Tomcat</a:t>
            </a:r>
            <a:r>
              <a:rPr lang="zh-CN" altLang="en-US" sz="2000" dirty="0"/>
              <a:t>服务器。</a:t>
            </a:r>
          </a:p>
        </p:txBody>
      </p:sp>
    </p:spTree>
    <p:extLst>
      <p:ext uri="{BB962C8B-B14F-4D97-AF65-F5344CB8AC3E}">
        <p14:creationId xmlns:p14="http://schemas.microsoft.com/office/powerpoint/2010/main" val="5738132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  <a:solidFill>
            <a:schemeClr val="bg2"/>
          </a:solidFill>
        </p:spPr>
        <p:txBody>
          <a:bodyPr>
            <a:noAutofit/>
          </a:bodyPr>
          <a:lstStyle/>
          <a:p>
            <a:pPr lvl="1" algn="ctr" rtl="0">
              <a:spcBef>
                <a:spcPct val="0"/>
              </a:spcBef>
            </a:pPr>
            <a:r>
              <a:rPr lang="en-US" altLang="zh-CN" sz="3200" b="1" dirty="0" smtClean="0"/>
              <a:t>1.3 JSP</a:t>
            </a:r>
            <a:r>
              <a:rPr lang="zh-CN" altLang="en-US" sz="3200" b="1" dirty="0" smtClean="0"/>
              <a:t>页面</a:t>
            </a:r>
            <a:endParaRPr lang="zh-CN" altLang="en-US" sz="3200" dirty="0"/>
          </a:p>
        </p:txBody>
      </p:sp>
      <p:sp>
        <p:nvSpPr>
          <p:cNvPr id="10" name="矩形 9"/>
          <p:cNvSpPr/>
          <p:nvPr/>
        </p:nvSpPr>
        <p:spPr>
          <a:xfrm>
            <a:off x="467544" y="1052736"/>
            <a:ext cx="3528392" cy="46166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sz="2400" b="1" dirty="0"/>
              <a:t>1.3.2 </a:t>
            </a:r>
            <a:r>
              <a:rPr lang="zh-CN" altLang="en-US" sz="2400" b="1" dirty="0"/>
              <a:t>设置</a:t>
            </a:r>
            <a:r>
              <a:rPr lang="en-US" altLang="zh-CN" sz="2400" b="1" dirty="0"/>
              <a:t>Web</a:t>
            </a:r>
            <a:r>
              <a:rPr lang="zh-CN" altLang="en-US" sz="2400" b="1" dirty="0"/>
              <a:t>服务目录</a:t>
            </a:r>
          </a:p>
        </p:txBody>
      </p:sp>
      <p:sp>
        <p:nvSpPr>
          <p:cNvPr id="3" name="矩形 2"/>
          <p:cNvSpPr/>
          <p:nvPr/>
        </p:nvSpPr>
        <p:spPr>
          <a:xfrm>
            <a:off x="467544" y="1536564"/>
            <a:ext cx="2398670" cy="40011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en-US" altLang="zh-CN" sz="2000" dirty="0" smtClean="0"/>
              <a:t>3.</a:t>
            </a:r>
            <a:r>
              <a:rPr lang="zh-CN" altLang="en-US" sz="2000" dirty="0" smtClean="0"/>
              <a:t>新建</a:t>
            </a:r>
            <a:r>
              <a:rPr lang="en-US" altLang="zh-CN" sz="2000" dirty="0"/>
              <a:t>Web</a:t>
            </a:r>
            <a:r>
              <a:rPr lang="zh-CN" altLang="en-US" sz="2000" dirty="0"/>
              <a:t>服务目录</a:t>
            </a:r>
          </a:p>
        </p:txBody>
      </p:sp>
      <p:sp>
        <p:nvSpPr>
          <p:cNvPr id="4" name="矩形 3"/>
          <p:cNvSpPr/>
          <p:nvPr/>
        </p:nvSpPr>
        <p:spPr>
          <a:xfrm>
            <a:off x="467544" y="1905506"/>
            <a:ext cx="867645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/>
              <a:t>可以将</a:t>
            </a:r>
            <a:r>
              <a:rPr lang="en-US" altLang="zh-CN" sz="2000" dirty="0"/>
              <a:t>Tomcat</a:t>
            </a:r>
            <a:r>
              <a:rPr lang="zh-CN" altLang="en-US" sz="2000" dirty="0"/>
              <a:t>服务器所在计算机的某个目录（非</a:t>
            </a:r>
            <a:r>
              <a:rPr lang="en-US" altLang="zh-CN" sz="2000" dirty="0" err="1"/>
              <a:t>webapps</a:t>
            </a:r>
            <a:r>
              <a:rPr lang="zh-CN" altLang="en-US" sz="2000" dirty="0"/>
              <a:t>下的子目录）设置成一个</a:t>
            </a:r>
            <a:r>
              <a:rPr lang="en-US" altLang="zh-CN" sz="2000" dirty="0"/>
              <a:t>Web</a:t>
            </a:r>
            <a:r>
              <a:rPr lang="zh-CN" altLang="en-US" sz="2000" dirty="0"/>
              <a:t>服务目录，并为该</a:t>
            </a:r>
            <a:r>
              <a:rPr lang="en-US" altLang="zh-CN" sz="2000" dirty="0"/>
              <a:t>Web</a:t>
            </a:r>
            <a:r>
              <a:rPr lang="zh-CN" altLang="en-US" sz="2000" dirty="0"/>
              <a:t>服务目录指定虚拟目录，即隐藏</a:t>
            </a:r>
            <a:r>
              <a:rPr lang="en-US" altLang="zh-CN" sz="2000" dirty="0"/>
              <a:t>Web</a:t>
            </a:r>
            <a:r>
              <a:rPr lang="zh-CN" altLang="en-US" sz="2000" dirty="0"/>
              <a:t>服务目录的实际位置，用户只能通过虚拟目录访问</a:t>
            </a:r>
            <a:r>
              <a:rPr lang="en-US" altLang="zh-CN" sz="2000" dirty="0"/>
              <a:t>Web</a:t>
            </a:r>
            <a:r>
              <a:rPr lang="zh-CN" altLang="en-US" sz="2000" dirty="0"/>
              <a:t>服务目录中的</a:t>
            </a:r>
            <a:r>
              <a:rPr lang="en-US" altLang="zh-CN" sz="2000" dirty="0"/>
              <a:t>JSP</a:t>
            </a:r>
            <a:r>
              <a:rPr lang="zh-CN" altLang="en-US" sz="2000" dirty="0"/>
              <a:t>页面。</a:t>
            </a:r>
          </a:p>
        </p:txBody>
      </p:sp>
      <p:sp>
        <p:nvSpPr>
          <p:cNvPr id="5" name="矩形 4"/>
          <p:cNvSpPr/>
          <p:nvPr/>
        </p:nvSpPr>
        <p:spPr>
          <a:xfrm>
            <a:off x="251520" y="2915354"/>
            <a:ext cx="88924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/>
              <a:t>假设要</a:t>
            </a:r>
            <a:r>
              <a:rPr lang="zh-CN" altLang="en-US" sz="2000" dirty="0" smtClean="0"/>
              <a:t>将   </a:t>
            </a:r>
            <a:r>
              <a:rPr lang="en-US" altLang="zh-CN" sz="2000" b="1" dirty="0"/>
              <a:t>D:\</a:t>
            </a:r>
            <a:r>
              <a:rPr lang="en-US" altLang="zh-CN" sz="2000" b="1" dirty="0" smtClean="0"/>
              <a:t>Book\zh  </a:t>
            </a:r>
            <a:r>
              <a:rPr lang="zh-CN" altLang="en-US" sz="2000" dirty="0" smtClean="0"/>
              <a:t>以及   </a:t>
            </a:r>
            <a:r>
              <a:rPr lang="en-US" altLang="zh-CN" sz="2000" b="1" dirty="0"/>
              <a:t>C:\</a:t>
            </a:r>
            <a:r>
              <a:rPr lang="en-US" altLang="zh-CN" sz="2000" b="1" dirty="0" smtClean="0"/>
              <a:t>wang </a:t>
            </a:r>
            <a:r>
              <a:rPr lang="zh-CN" altLang="en-US" sz="2000" dirty="0" smtClean="0"/>
              <a:t>作为</a:t>
            </a:r>
            <a:r>
              <a:rPr lang="en-US" altLang="zh-CN" sz="2000" dirty="0"/>
              <a:t>Web</a:t>
            </a:r>
            <a:r>
              <a:rPr lang="zh-CN" altLang="en-US" sz="2000" dirty="0"/>
              <a:t>服务目录，并让用户分别使用</a:t>
            </a:r>
            <a:r>
              <a:rPr lang="en-US" altLang="zh-CN" sz="2000" b="1" dirty="0">
                <a:solidFill>
                  <a:srgbClr val="FF0000"/>
                </a:solidFill>
              </a:rPr>
              <a:t>apple</a:t>
            </a:r>
            <a:r>
              <a:rPr lang="zh-CN" altLang="en-US" sz="2000" dirty="0"/>
              <a:t>和</a:t>
            </a:r>
            <a:r>
              <a:rPr lang="en-US" altLang="zh-CN" sz="2000" b="1" dirty="0">
                <a:solidFill>
                  <a:srgbClr val="FF0000"/>
                </a:solidFill>
              </a:rPr>
              <a:t>cloud</a:t>
            </a:r>
            <a:r>
              <a:rPr lang="zh-CN" altLang="en-US" sz="2000" dirty="0"/>
              <a:t>虚拟目录访问</a:t>
            </a:r>
            <a:r>
              <a:rPr lang="en-US" altLang="zh-CN" sz="2000" dirty="0"/>
              <a:t>Web</a:t>
            </a:r>
            <a:r>
              <a:rPr lang="zh-CN" altLang="en-US" sz="2000" dirty="0"/>
              <a:t>服务目录</a:t>
            </a:r>
            <a:r>
              <a:rPr lang="en-US" altLang="zh-CN" sz="2000" dirty="0"/>
              <a:t>D:\Book\zh</a:t>
            </a:r>
            <a:r>
              <a:rPr lang="zh-CN" altLang="en-US" sz="2000" dirty="0"/>
              <a:t>和</a:t>
            </a:r>
            <a:r>
              <a:rPr lang="en-US" altLang="zh-CN" sz="2000" dirty="0"/>
              <a:t>C:\wang</a:t>
            </a:r>
            <a:r>
              <a:rPr lang="zh-CN" altLang="en-US" sz="2000" dirty="0"/>
              <a:t>下的</a:t>
            </a:r>
            <a:r>
              <a:rPr lang="en-US" altLang="zh-CN" sz="2000" dirty="0"/>
              <a:t>JSP</a:t>
            </a:r>
            <a:r>
              <a:rPr lang="zh-CN" altLang="en-US" sz="2000" dirty="0"/>
              <a:t>页面</a:t>
            </a:r>
          </a:p>
        </p:txBody>
      </p:sp>
      <p:sp>
        <p:nvSpPr>
          <p:cNvPr id="6" name="矩形 5"/>
          <p:cNvSpPr/>
          <p:nvPr/>
        </p:nvSpPr>
        <p:spPr>
          <a:xfrm>
            <a:off x="369606" y="3653080"/>
            <a:ext cx="887233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/>
              <a:t>打开</a:t>
            </a:r>
            <a:r>
              <a:rPr lang="en-US" altLang="zh-CN" sz="2000" dirty="0" err="1"/>
              <a:t>conf</a:t>
            </a:r>
            <a:r>
              <a:rPr lang="zh-CN" altLang="en-US" sz="2000" dirty="0"/>
              <a:t>文件夹中的主配置文件：</a:t>
            </a:r>
            <a:r>
              <a:rPr lang="en-US" altLang="zh-CN" sz="2000" b="1" dirty="0"/>
              <a:t>server.xml</a:t>
            </a:r>
            <a:r>
              <a:rPr lang="zh-CN" altLang="en-US" sz="2000" dirty="0"/>
              <a:t>，找到出现</a:t>
            </a:r>
            <a:r>
              <a:rPr lang="en-US" altLang="zh-CN" sz="2000" b="1" dirty="0">
                <a:solidFill>
                  <a:srgbClr val="FF0000"/>
                </a:solidFill>
              </a:rPr>
              <a:t>&lt;/Host&gt;</a:t>
            </a:r>
            <a:r>
              <a:rPr lang="zh-CN" altLang="en-US" sz="2000" dirty="0"/>
              <a:t>的部分（接近</a:t>
            </a:r>
            <a:r>
              <a:rPr lang="en-US" altLang="zh-CN" sz="2000" dirty="0"/>
              <a:t>server.xml</a:t>
            </a:r>
            <a:r>
              <a:rPr lang="zh-CN" altLang="en-US" sz="2000" dirty="0"/>
              <a:t>文件尾部处），然后在</a:t>
            </a:r>
            <a:r>
              <a:rPr lang="en-US" altLang="zh-CN" sz="2000" b="1" dirty="0">
                <a:solidFill>
                  <a:srgbClr val="FF0000"/>
                </a:solidFill>
              </a:rPr>
              <a:t>&lt;/Host&gt;</a:t>
            </a:r>
            <a:r>
              <a:rPr lang="zh-CN" altLang="en-US" sz="2000" dirty="0"/>
              <a:t>的前面加入：</a:t>
            </a:r>
          </a:p>
        </p:txBody>
      </p:sp>
      <p:sp>
        <p:nvSpPr>
          <p:cNvPr id="14" name="矩形 13"/>
          <p:cNvSpPr/>
          <p:nvPr/>
        </p:nvSpPr>
        <p:spPr>
          <a:xfrm>
            <a:off x="492200" y="4370094"/>
            <a:ext cx="8563786" cy="707886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r>
              <a:rPr lang="en-US" altLang="zh-CN" sz="2000" dirty="0"/>
              <a:t>&lt;Context path="/apple" </a:t>
            </a:r>
            <a:r>
              <a:rPr lang="en-US" altLang="zh-CN" sz="2000" dirty="0" err="1"/>
              <a:t>docBase</a:t>
            </a:r>
            <a:r>
              <a:rPr lang="en-US" altLang="zh-CN" sz="2000" dirty="0"/>
              <a:t>="D:\Book\</a:t>
            </a:r>
            <a:r>
              <a:rPr lang="en-US" altLang="zh-CN" sz="2000" dirty="0" err="1"/>
              <a:t>zh</a:t>
            </a:r>
            <a:r>
              <a:rPr lang="en-US" altLang="zh-CN" sz="2000" dirty="0"/>
              <a:t>" debug="0" reloadable="true"/&gt;</a:t>
            </a:r>
          </a:p>
          <a:p>
            <a:r>
              <a:rPr lang="en-US" altLang="zh-CN" sz="2000" dirty="0"/>
              <a:t>&lt;Context path="/cloud" </a:t>
            </a:r>
            <a:r>
              <a:rPr lang="en-US" altLang="zh-CN" sz="2000" dirty="0" err="1"/>
              <a:t>docBase</a:t>
            </a:r>
            <a:r>
              <a:rPr lang="en-US" altLang="zh-CN" sz="2000" dirty="0"/>
              <a:t>="C:\</a:t>
            </a:r>
            <a:r>
              <a:rPr lang="en-US" altLang="zh-CN" sz="2000" dirty="0" err="1"/>
              <a:t>wang</a:t>
            </a:r>
            <a:r>
              <a:rPr lang="en-US" altLang="zh-CN" sz="2000" dirty="0"/>
              <a:t>" debug="0" reloadable="true"/&gt;</a:t>
            </a:r>
            <a:endParaRPr lang="zh-CN" altLang="en-US" sz="2000" dirty="0"/>
          </a:p>
        </p:txBody>
      </p:sp>
      <p:sp>
        <p:nvSpPr>
          <p:cNvPr id="15" name="矩形 14"/>
          <p:cNvSpPr/>
          <p:nvPr/>
        </p:nvSpPr>
        <p:spPr>
          <a:xfrm>
            <a:off x="458664" y="5106786"/>
            <a:ext cx="8289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/>
              <a:t>server.xml</a:t>
            </a:r>
            <a:r>
              <a:rPr lang="zh-CN" altLang="en-US" sz="2000" dirty="0"/>
              <a:t>修改后，必须重新启动</a:t>
            </a:r>
            <a:r>
              <a:rPr lang="en-US" altLang="zh-CN" sz="2000" dirty="0"/>
              <a:t>Tomcat</a:t>
            </a:r>
            <a:r>
              <a:rPr lang="zh-CN" altLang="en-US" sz="2000" dirty="0" smtClean="0"/>
              <a:t>服务器。</a:t>
            </a:r>
            <a:endParaRPr lang="zh-CN" altLang="en-US" sz="2000" dirty="0"/>
          </a:p>
        </p:txBody>
      </p:sp>
      <p:sp>
        <p:nvSpPr>
          <p:cNvPr id="16" name="矩形 15"/>
          <p:cNvSpPr/>
          <p:nvPr/>
        </p:nvSpPr>
        <p:spPr>
          <a:xfrm>
            <a:off x="492200" y="5733256"/>
            <a:ext cx="85637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/>
              <a:t>xml</a:t>
            </a:r>
            <a:r>
              <a:rPr lang="zh-CN" altLang="en-US" b="1" dirty="0"/>
              <a:t>文件是区分大小写的，不可以将</a:t>
            </a:r>
            <a:r>
              <a:rPr lang="en-US" altLang="zh-CN" b="1" dirty="0"/>
              <a:t>&lt;Context&gt;</a:t>
            </a:r>
            <a:r>
              <a:rPr lang="zh-CN" altLang="en-US" b="1" dirty="0"/>
              <a:t>写成</a:t>
            </a:r>
            <a:r>
              <a:rPr lang="en-US" altLang="zh-CN" b="1" dirty="0"/>
              <a:t>&lt;context&gt;</a:t>
            </a:r>
            <a:r>
              <a:rPr lang="zh-CN" altLang="en-US" b="1" dirty="0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4247314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  <a:solidFill>
            <a:schemeClr val="bg2"/>
          </a:solidFill>
        </p:spPr>
        <p:txBody>
          <a:bodyPr>
            <a:noAutofit/>
          </a:bodyPr>
          <a:lstStyle/>
          <a:p>
            <a:pPr lvl="1" algn="ctr" rtl="0">
              <a:spcBef>
                <a:spcPct val="0"/>
              </a:spcBef>
            </a:pPr>
            <a:r>
              <a:rPr lang="en-US" altLang="zh-CN" sz="3200" b="1" dirty="0" smtClean="0"/>
              <a:t>1.3 JSP</a:t>
            </a:r>
            <a:r>
              <a:rPr lang="zh-CN" altLang="en-US" sz="3200" b="1" dirty="0" smtClean="0"/>
              <a:t>页面</a:t>
            </a:r>
            <a:endParaRPr lang="zh-CN" altLang="en-US" sz="3200" dirty="0"/>
          </a:p>
        </p:txBody>
      </p:sp>
      <p:sp>
        <p:nvSpPr>
          <p:cNvPr id="10" name="矩形 9"/>
          <p:cNvSpPr/>
          <p:nvPr/>
        </p:nvSpPr>
        <p:spPr>
          <a:xfrm>
            <a:off x="467544" y="1052736"/>
            <a:ext cx="3528392" cy="46166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sz="2400" b="1" dirty="0"/>
              <a:t>1.3.2 </a:t>
            </a:r>
            <a:r>
              <a:rPr lang="zh-CN" altLang="en-US" sz="2400" b="1" dirty="0"/>
              <a:t>设置</a:t>
            </a:r>
            <a:r>
              <a:rPr lang="en-US" altLang="zh-CN" sz="2400" b="1" dirty="0"/>
              <a:t>Web</a:t>
            </a:r>
            <a:r>
              <a:rPr lang="zh-CN" altLang="en-US" sz="2400" b="1" dirty="0"/>
              <a:t>服务目录</a:t>
            </a:r>
          </a:p>
        </p:txBody>
      </p:sp>
      <p:sp>
        <p:nvSpPr>
          <p:cNvPr id="7" name="矩形 6"/>
          <p:cNvSpPr/>
          <p:nvPr/>
        </p:nvSpPr>
        <p:spPr>
          <a:xfrm>
            <a:off x="467544" y="1514401"/>
            <a:ext cx="1404552" cy="40011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en-US" altLang="zh-CN" sz="2000" dirty="0" smtClean="0"/>
              <a:t>4.</a:t>
            </a:r>
            <a:r>
              <a:rPr lang="zh-CN" altLang="en-US" sz="2000" dirty="0" smtClean="0"/>
              <a:t>相对</a:t>
            </a:r>
            <a:r>
              <a:rPr lang="zh-CN" altLang="en-US" sz="2000" dirty="0"/>
              <a:t>目录</a:t>
            </a:r>
          </a:p>
        </p:txBody>
      </p:sp>
      <p:sp>
        <p:nvSpPr>
          <p:cNvPr id="8" name="矩形 7"/>
          <p:cNvSpPr/>
          <p:nvPr/>
        </p:nvSpPr>
        <p:spPr>
          <a:xfrm>
            <a:off x="467544" y="2132856"/>
            <a:ext cx="849694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/>
              <a:t>Web</a:t>
            </a:r>
            <a:r>
              <a:rPr lang="zh-CN" altLang="en-US" sz="2000" dirty="0"/>
              <a:t>服务目录的下的目录称为该</a:t>
            </a:r>
            <a:r>
              <a:rPr lang="en-US" altLang="zh-CN" sz="2000" dirty="0"/>
              <a:t>Web</a:t>
            </a:r>
            <a:r>
              <a:rPr lang="zh-CN" altLang="en-US" sz="2000" dirty="0"/>
              <a:t>服务目录下的</a:t>
            </a:r>
            <a:r>
              <a:rPr lang="zh-CN" altLang="en-US" sz="2000" b="1" dirty="0"/>
              <a:t>相对</a:t>
            </a:r>
            <a:r>
              <a:rPr lang="en-US" altLang="zh-CN" sz="2000" b="1" dirty="0"/>
              <a:t>Web</a:t>
            </a:r>
            <a:r>
              <a:rPr lang="zh-CN" altLang="en-US" sz="2000" b="1" dirty="0"/>
              <a:t>服务目录</a:t>
            </a:r>
            <a:r>
              <a:rPr lang="zh-CN" altLang="en-US" sz="2000" dirty="0"/>
              <a:t>。比如，我们可以在</a:t>
            </a:r>
            <a:r>
              <a:rPr lang="en-US" altLang="zh-CN" sz="2000" dirty="0"/>
              <a:t>Web</a:t>
            </a:r>
            <a:r>
              <a:rPr lang="zh-CN" altLang="en-US" sz="2000" dirty="0"/>
              <a:t>服务目录</a:t>
            </a:r>
            <a:r>
              <a:rPr lang="en-US" altLang="zh-CN" sz="2000" dirty="0"/>
              <a:t>D:\Book\zha</a:t>
            </a:r>
            <a:r>
              <a:rPr lang="zh-CN" altLang="en-US" sz="2000" dirty="0"/>
              <a:t>下再建立一个子目录</a:t>
            </a:r>
            <a:r>
              <a:rPr lang="en-US" altLang="zh-CN" sz="2000" dirty="0"/>
              <a:t>image</a:t>
            </a:r>
            <a:r>
              <a:rPr lang="zh-CN" altLang="en-US" sz="2000" dirty="0"/>
              <a:t>，将</a:t>
            </a:r>
            <a:r>
              <a:rPr lang="en-US" altLang="zh-CN" sz="2000" dirty="0"/>
              <a:t>example1_1.jsp</a:t>
            </a:r>
            <a:r>
              <a:rPr lang="zh-CN" altLang="en-US" sz="2000" dirty="0"/>
              <a:t>文件保存到</a:t>
            </a:r>
            <a:r>
              <a:rPr lang="en-US" altLang="zh-CN" sz="2000" dirty="0"/>
              <a:t>image</a:t>
            </a:r>
            <a:r>
              <a:rPr lang="zh-CN" altLang="en-US" sz="2000" dirty="0"/>
              <a:t>中。那么可以在浏览器的地址栏中输入</a:t>
            </a:r>
            <a:r>
              <a:rPr lang="en-US" altLang="zh-CN" sz="2000" b="1" dirty="0">
                <a:solidFill>
                  <a:srgbClr val="0070C0"/>
                </a:solidFill>
              </a:rPr>
              <a:t>http://</a:t>
            </a:r>
            <a:r>
              <a:rPr lang="en-US" altLang="zh-CN" sz="2000" b="1" dirty="0" smtClean="0">
                <a:solidFill>
                  <a:srgbClr val="0070C0"/>
                </a:solidFill>
              </a:rPr>
              <a:t>127.0.0.1:8080/apple/image/example1_1.jsp</a:t>
            </a:r>
          </a:p>
          <a:p>
            <a:r>
              <a:rPr lang="zh-CN" altLang="en-US" sz="2000" dirty="0" smtClean="0"/>
              <a:t>来</a:t>
            </a:r>
            <a:r>
              <a:rPr lang="zh-CN" altLang="en-US" sz="2000" dirty="0"/>
              <a:t>访问</a:t>
            </a:r>
            <a:r>
              <a:rPr lang="en-US" altLang="zh-CN" sz="2000" dirty="0"/>
              <a:t>example1_1.jsp</a:t>
            </a:r>
            <a:r>
              <a:rPr lang="zh-CN" altLang="en-US" sz="2000" dirty="0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8994934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</TotalTime>
  <Words>1754</Words>
  <Application>Microsoft Office PowerPoint</Application>
  <PresentationFormat>全屏显示(4:3)</PresentationFormat>
  <Paragraphs>114</Paragraphs>
  <Slides>14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Office 主题​​</vt:lpstr>
      <vt:lpstr>第1章  JSP 简介</vt:lpstr>
      <vt:lpstr>1.1 什么是JSP</vt:lpstr>
      <vt:lpstr>1.2 安装配置JSP运行环境</vt:lpstr>
      <vt:lpstr>1.2 安装配置JSP运行环境</vt:lpstr>
      <vt:lpstr>1.3 JSP页面</vt:lpstr>
      <vt:lpstr>1.3 JSP页面</vt:lpstr>
      <vt:lpstr>1.3 JSP页面</vt:lpstr>
      <vt:lpstr>1.3 JSP页面</vt:lpstr>
      <vt:lpstr>1.3 JSP页面</vt:lpstr>
      <vt:lpstr>1.4 JSP运行原理</vt:lpstr>
      <vt:lpstr>1.4 JSP运行原理</vt:lpstr>
      <vt:lpstr>1.5 JSP 与Java Servlet的关系</vt:lpstr>
      <vt:lpstr>1.6 HTML与JavaScript</vt:lpstr>
      <vt:lpstr>1.6 HTML与JavaScript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admin</cp:lastModifiedBy>
  <cp:revision>20</cp:revision>
  <dcterms:created xsi:type="dcterms:W3CDTF">2019-12-17T09:30:16Z</dcterms:created>
  <dcterms:modified xsi:type="dcterms:W3CDTF">2019-12-18T14:05:36Z</dcterms:modified>
</cp:coreProperties>
</file>