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8">
  <p:sldMasterIdLst>
    <p:sldMasterId id="2147483648" r:id="rId1"/>
  </p:sld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258" r:id="rId4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E4148D6-C26F-4B48-927B-1E4AE0236B00}" type="datetimeFigureOut">
              <a:rPr lang="zh-CN" altLang="en-US" smtClean="0"/>
              <a:pPr/>
              <a:t>2023-09-05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01353F-5734-4662-A610-722D51A8D9FF}"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4148D6-C26F-4B48-927B-1E4AE0236B00}" type="datetimeFigureOut">
              <a:rPr lang="zh-CN" altLang="en-US" smtClean="0"/>
              <a:pPr/>
              <a:t>2023-09-05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01353F-5734-4662-A610-722D51A8D9F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Documents and Settings\EJPeng\桌面\计算机英语PPT模板制作\20071019185515684_2.jpg"/>
          <p:cNvPicPr>
            <a:picLocks noChangeAspect="1" noChangeArrowheads="1"/>
          </p:cNvPicPr>
          <p:nvPr/>
        </p:nvPicPr>
        <p:blipFill>
          <a:blip r:embed="rId2" cstate="print"/>
          <a:srcRect/>
          <a:stretch>
            <a:fillRect/>
          </a:stretch>
        </p:blipFill>
        <p:spPr bwMode="auto">
          <a:xfrm>
            <a:off x="-1" y="-1"/>
            <a:ext cx="9144001" cy="6858001"/>
          </a:xfrm>
          <a:prstGeom prst="rect">
            <a:avLst/>
          </a:prstGeom>
          <a:noFill/>
        </p:spPr>
      </p:pic>
      <p:sp>
        <p:nvSpPr>
          <p:cNvPr id="3" name="副标题 2"/>
          <p:cNvSpPr>
            <a:spLocks noGrp="1"/>
          </p:cNvSpPr>
          <p:nvPr>
            <p:ph type="subTitle" idx="1"/>
          </p:nvPr>
        </p:nvSpPr>
        <p:spPr>
          <a:xfrm>
            <a:off x="1547664" y="5373216"/>
            <a:ext cx="6400800" cy="1752600"/>
          </a:xfrm>
        </p:spPr>
        <p:txBody>
          <a:bodyPr>
            <a:normAutofit/>
          </a:bodyPr>
          <a:lstStyle/>
          <a:p>
            <a:r>
              <a:rPr lang="zh-CN" altLang="zh-CN" sz="4400" b="1" smtClean="0">
                <a:solidFill>
                  <a:srgbClr val="00B0F0"/>
                </a:solidFill>
                <a:latin typeface="方正大黑_GBK" pitchFamily="65" charset="-122"/>
                <a:ea typeface="方正大黑_GBK" pitchFamily="65" charset="-122"/>
              </a:rPr>
              <a:t>计算机</a:t>
            </a:r>
            <a:r>
              <a:rPr lang="zh-CN" altLang="zh-CN" sz="4400" b="1" dirty="0">
                <a:solidFill>
                  <a:srgbClr val="00B0F0"/>
                </a:solidFill>
                <a:latin typeface="方正大黑_GBK" pitchFamily="65" charset="-122"/>
                <a:ea typeface="方正大黑_GBK" pitchFamily="65" charset="-122"/>
              </a:rPr>
              <a:t>专业英语</a:t>
            </a:r>
            <a:endParaRPr lang="zh-CN" altLang="zh-CN" sz="4400" dirty="0">
              <a:solidFill>
                <a:srgbClr val="00B0F0"/>
              </a:solidFill>
              <a:latin typeface="方正大黑_GBK" pitchFamily="65" charset="-122"/>
              <a:ea typeface="方正大黑_GBK" pitchFamily="65" charset="-122"/>
            </a:endParaRPr>
          </a:p>
          <a:p>
            <a:endParaRPr lang="zh-CN" altLang="en-US" sz="4400" dirty="0">
              <a:solidFill>
                <a:srgbClr val="00B0F0"/>
              </a:solidFill>
              <a:latin typeface="方正大黑_GBK" pitchFamily="65" charset="-122"/>
              <a:ea typeface="方正大黑_GBK" pitchFamily="65"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83568" y="1628800"/>
            <a:ext cx="8136904" cy="707886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600" b="1" dirty="0"/>
              <a:t>The Development of Computer  &amp;</a:t>
            </a:r>
            <a:r>
              <a:rPr lang="zh-CN" altLang="zh-CN" sz="1600" b="1" dirty="0"/>
              <a:t>　</a:t>
            </a:r>
            <a:r>
              <a:rPr lang="en-US" altLang="zh-CN" sz="1600" b="1" dirty="0"/>
              <a:t>Computer Technology</a:t>
            </a:r>
            <a:endParaRPr lang="zh-CN" altLang="zh-CN" sz="1600" dirty="0"/>
          </a:p>
          <a:p>
            <a:r>
              <a:rPr lang="en-US" altLang="zh-CN" sz="1600" dirty="0" smtClean="0"/>
              <a:t> </a:t>
            </a:r>
            <a:r>
              <a:rPr lang="en-US" altLang="zh-CN" sz="1600" dirty="0"/>
              <a:t>Once, in his Speech to </a:t>
            </a:r>
            <a:r>
              <a:rPr lang="en-US" altLang="zh-CN" sz="1600" dirty="0" err="1"/>
              <a:t>Tsinghua</a:t>
            </a:r>
            <a:r>
              <a:rPr lang="en-US" altLang="zh-CN" sz="1600" dirty="0"/>
              <a:t> University, Gates said “We spent a lot of our time writing software. I believe software is the key element that really unlocks the power of all this technology and the idea of making it easy to find information, easy to create information, easy to communicate with other people. “Over the next few years, Microsoft did a lot of research and developed Windows NT, the graphics interface, the application, CD-based software, and building the Internet into the software. …So many application packages began to appear around 1980.The first generation programs for word processing, data management, spreadsheets, and communication allowed novice users to experience the power of </a:t>
            </a:r>
            <a:r>
              <a:rPr lang="en-US" altLang="zh-CN" sz="1600" dirty="0" err="1"/>
              <a:t>microcomputing</a:t>
            </a:r>
            <a:r>
              <a:rPr lang="en-US" altLang="zh-CN" sz="1600" dirty="0"/>
              <a:t>.</a:t>
            </a:r>
            <a:endParaRPr lang="zh-CN" altLang="zh-CN" sz="1600" dirty="0"/>
          </a:p>
          <a:p>
            <a:r>
              <a:rPr lang="en-US" altLang="zh-CN" sz="1600" dirty="0" smtClean="0"/>
              <a:t>    In </a:t>
            </a:r>
            <a:r>
              <a:rPr lang="en-US" altLang="zh-CN" sz="1600" dirty="0"/>
              <a:t>1977, Stephen Jobs and Stephen Wozniak, two microcomputer enthusiasts, working in a garage, designed their own microcomputer. This was named the Apple. And their fledgling business was to become the Apple Computer Corporation. Business grew at an unprecedented rate. In no time, Apple was selling hundreds and then thousands of machines per month. A nearly unbroken string of successful products like iPod, </a:t>
            </a:r>
            <a:r>
              <a:rPr lang="en-US" altLang="zh-CN" sz="1600" dirty="0" err="1"/>
              <a:t>iPhone</a:t>
            </a:r>
            <a:r>
              <a:rPr lang="en-US" altLang="zh-CN" sz="1600" dirty="0"/>
              <a:t>, and </a:t>
            </a:r>
            <a:r>
              <a:rPr lang="en-US" altLang="zh-CN" sz="1600" dirty="0" err="1"/>
              <a:t>iPad</a:t>
            </a:r>
            <a:r>
              <a:rPr lang="en-US" altLang="zh-CN" sz="1600" dirty="0"/>
              <a:t>, produced by Apple, changed the PC, electronics and digital-media industries. In January 2007,Apple dropped “COMPUTER” in its name to underscore its expansion beyond  </a:t>
            </a:r>
            <a:r>
              <a:rPr lang="en-US" altLang="zh-CN" sz="1600" dirty="0" err="1"/>
              <a:t>PCs</a:t>
            </a:r>
            <a:r>
              <a:rPr lang="en-US" altLang="zh-CN" sz="1600" b="1" dirty="0" err="1"/>
              <a:t>;</a:t>
            </a:r>
            <a:r>
              <a:rPr lang="en-US" altLang="zh-CN" sz="1600" dirty="0" err="1"/>
              <a:t>and</a:t>
            </a:r>
            <a:r>
              <a:rPr lang="en-US" altLang="zh-CN" sz="1600" dirty="0"/>
              <a:t> Jobs officially changed the name of the company  to APPLE Inc. on Jan.9, the same year.</a:t>
            </a:r>
            <a:endParaRPr lang="zh-CN" altLang="zh-CN" sz="1600" dirty="0"/>
          </a:p>
          <a:p>
            <a:endParaRPr lang="zh-CN" altLang="zh-CN" sz="1600" dirty="0"/>
          </a:p>
          <a:p>
            <a:endParaRPr lang="zh-CN" altLang="zh-CN" sz="1600" dirty="0"/>
          </a:p>
          <a:p>
            <a:pPr>
              <a:lnSpc>
                <a:spcPct val="150000"/>
              </a:lnSpc>
            </a:pPr>
            <a:endParaRPr lang="zh-CN" altLang="zh-CN" sz="1600" dirty="0"/>
          </a:p>
          <a:p>
            <a:pPr>
              <a:lnSpc>
                <a:spcPct val="150000"/>
              </a:lnSpc>
            </a:pPr>
            <a:endParaRPr lang="zh-CN" altLang="zh-CN" sz="1600" dirty="0"/>
          </a:p>
          <a:p>
            <a:pPr>
              <a:lnSpc>
                <a:spcPct val="150000"/>
              </a:lnSpc>
            </a:pPr>
            <a:endParaRPr lang="zh-CN" altLang="zh-CN" sz="1600" dirty="0"/>
          </a:p>
          <a:p>
            <a:pPr>
              <a:lnSpc>
                <a:spcPct val="150000"/>
              </a:lnSpc>
            </a:pPr>
            <a:endParaRPr lang="zh-CN" altLang="zh-CN" sz="1600" dirty="0">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83568" y="1485934"/>
            <a:ext cx="8136904" cy="80637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600" b="1" dirty="0"/>
              <a:t>The Development of Computer  &amp;</a:t>
            </a:r>
            <a:r>
              <a:rPr lang="zh-CN" altLang="zh-CN" sz="1600" b="1" dirty="0"/>
              <a:t>　</a:t>
            </a:r>
            <a:r>
              <a:rPr lang="en-US" altLang="zh-CN" sz="1600" b="1" dirty="0"/>
              <a:t>Computer Technology</a:t>
            </a:r>
            <a:endParaRPr lang="zh-CN" altLang="zh-CN" sz="1600" dirty="0"/>
          </a:p>
          <a:p>
            <a:r>
              <a:rPr lang="en-US" altLang="zh-CN" sz="1600" dirty="0" smtClean="0"/>
              <a:t>    One </a:t>
            </a:r>
            <a:r>
              <a:rPr lang="en-US" altLang="zh-CN" sz="1600" dirty="0"/>
              <a:t>reason behind Apple’s success was the availability of a number of useful application programs. The most important of these was spreadsheet VISICALS, which allowed accountants and financial planners to automate many of the calculations that they were accustomed to doing on adding machines, or with pencil and paper. Hours of calculations were thus completed in a matter of seconds. Such raw power did much to convince people that microcomputers were real problem-solving tools, not toys. </a:t>
            </a:r>
            <a:endParaRPr lang="zh-CN" altLang="zh-CN" sz="1600" dirty="0"/>
          </a:p>
          <a:p>
            <a:r>
              <a:rPr lang="en-US" altLang="zh-CN" sz="1600" dirty="0" smtClean="0"/>
              <a:t>    At </a:t>
            </a:r>
            <a:r>
              <a:rPr lang="en-US" altLang="zh-CN" sz="1600" dirty="0"/>
              <a:t>about the same time, as the introduction of the Apple II, a number of the microcomputer appeared on the market. One of the most popular was Tandy Corporation’s TRS-80. Apple and Tandy were the two largest manufacturers, each with about a 25 percent share of the market. Since then, companies worldwide have come to recognize the computer technology’s commercial potential and have entered the market</a:t>
            </a:r>
            <a:r>
              <a:rPr lang="en-US" altLang="zh-CN" sz="1600" dirty="0" smtClean="0"/>
              <a:t>.</a:t>
            </a:r>
          </a:p>
          <a:p>
            <a:r>
              <a:rPr lang="en-US" altLang="zh-CN" sz="1600" dirty="0" smtClean="0"/>
              <a:t>     In </a:t>
            </a:r>
            <a:r>
              <a:rPr lang="en-US" altLang="zh-CN" sz="1600" dirty="0"/>
              <a:t>1981, International Business Machines (IBM), the largest computer company in the world, introduced its own microcomputer, dubbed the “IBM PC”. The fact that IBM, a company of such corporate prestige, would enter this market convinced businesses that the microcomputer was more than a passing fad. Within a short time, the microprocessor was recognized as a productivity tool to be used by workers at all levels to process, store, retrieve, and analyze information. Almost every business could find a legitimate place for the microcomputer. People even use computers to run their homes: controlling the heating, air conditioning and cooking systems and cope with the housework.</a:t>
            </a:r>
            <a:endParaRPr lang="zh-CN" altLang="zh-CN" sz="1600" dirty="0"/>
          </a:p>
          <a:p>
            <a:endParaRPr lang="zh-CN" altLang="zh-CN" sz="1600" dirty="0"/>
          </a:p>
          <a:p>
            <a:endParaRPr lang="zh-CN" altLang="zh-CN" sz="1600" dirty="0"/>
          </a:p>
          <a:p>
            <a:endParaRPr lang="zh-CN" altLang="zh-CN" sz="1600" dirty="0"/>
          </a:p>
          <a:p>
            <a:pPr>
              <a:lnSpc>
                <a:spcPct val="150000"/>
              </a:lnSpc>
            </a:pPr>
            <a:endParaRPr lang="zh-CN" altLang="zh-CN" sz="1600" dirty="0"/>
          </a:p>
          <a:p>
            <a:pPr>
              <a:lnSpc>
                <a:spcPct val="150000"/>
              </a:lnSpc>
            </a:pPr>
            <a:endParaRPr lang="zh-CN" altLang="zh-CN" sz="1600" dirty="0"/>
          </a:p>
          <a:p>
            <a:pPr>
              <a:lnSpc>
                <a:spcPct val="150000"/>
              </a:lnSpc>
            </a:pPr>
            <a:endParaRPr lang="zh-CN" altLang="zh-CN" sz="1600" dirty="0"/>
          </a:p>
          <a:p>
            <a:pPr>
              <a:lnSpc>
                <a:spcPct val="150000"/>
              </a:lnSpc>
            </a:pPr>
            <a:endParaRPr lang="zh-CN" altLang="zh-CN" sz="1600" dirty="0">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83568" y="1988840"/>
            <a:ext cx="8136904" cy="53860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600" b="1" dirty="0"/>
              <a:t>The Development of Computer  &amp;</a:t>
            </a:r>
            <a:r>
              <a:rPr lang="zh-CN" altLang="zh-CN" sz="1600" b="1" dirty="0"/>
              <a:t>　</a:t>
            </a:r>
            <a:r>
              <a:rPr lang="en-US" altLang="zh-CN" sz="1600" b="1" dirty="0"/>
              <a:t>Computer Technology</a:t>
            </a:r>
            <a:endParaRPr lang="zh-CN" altLang="zh-CN" sz="1600" dirty="0"/>
          </a:p>
          <a:p>
            <a:r>
              <a:rPr lang="en-US" altLang="zh-CN" sz="1600" dirty="0" smtClean="0"/>
              <a:t> </a:t>
            </a:r>
            <a:r>
              <a:rPr lang="en-US" altLang="zh-CN" sz="1600" dirty="0"/>
              <a:t>Today, the new computer products are emerging in an endless stream, such as notebook computer, iMac, iBook, </a:t>
            </a:r>
            <a:r>
              <a:rPr lang="en-US" altLang="zh-CN" sz="1600" dirty="0" err="1"/>
              <a:t>iTune</a:t>
            </a:r>
            <a:r>
              <a:rPr lang="en-US" altLang="zh-CN" sz="1600" dirty="0"/>
              <a:t>, mobile phone … .The development of computer technology is bringing about new changes with each passing day, such as Computing Clouds, </a:t>
            </a:r>
            <a:r>
              <a:rPr lang="en-US" altLang="zh-CN" sz="1600" dirty="0" err="1"/>
              <a:t>Facebook</a:t>
            </a:r>
            <a:r>
              <a:rPr lang="en-US" altLang="zh-CN" sz="1600" dirty="0"/>
              <a:t>, Internet of things, Mobile Internet ….</a:t>
            </a:r>
            <a:endParaRPr lang="zh-CN" altLang="zh-CN" sz="1600" dirty="0"/>
          </a:p>
          <a:p>
            <a:r>
              <a:rPr lang="en-US" altLang="zh-CN" sz="1600" dirty="0"/>
              <a:t>Now, we can search for everything on-line, we can order pizza on-line, we can make friends on-line. Is there anything that we cannot do through the Internet? </a:t>
            </a:r>
            <a:endParaRPr lang="zh-CN" altLang="zh-CN" sz="1600" dirty="0"/>
          </a:p>
          <a:p>
            <a:r>
              <a:rPr lang="en-US" altLang="zh-CN" sz="1600" dirty="0"/>
              <a:t>What will the future of information technology be?</a:t>
            </a:r>
            <a:endParaRPr lang="zh-CN" altLang="zh-CN" sz="1600" dirty="0"/>
          </a:p>
          <a:p>
            <a:r>
              <a:rPr lang="en-US" altLang="zh-CN" sz="1600" dirty="0"/>
              <a:t>   “Beyond Calculation”. The future is always intriguing and fascinating, I think.</a:t>
            </a:r>
            <a:endParaRPr lang="zh-CN" altLang="zh-CN" sz="1600" dirty="0"/>
          </a:p>
          <a:p>
            <a:endParaRPr lang="zh-CN" altLang="zh-CN" sz="1600" dirty="0"/>
          </a:p>
          <a:p>
            <a:endParaRPr lang="zh-CN" altLang="zh-CN" sz="1600" dirty="0"/>
          </a:p>
          <a:p>
            <a:endParaRPr lang="zh-CN" altLang="zh-CN" sz="1600" dirty="0"/>
          </a:p>
          <a:p>
            <a:pPr>
              <a:lnSpc>
                <a:spcPct val="150000"/>
              </a:lnSpc>
            </a:pPr>
            <a:endParaRPr lang="zh-CN" altLang="zh-CN" sz="1600" dirty="0"/>
          </a:p>
          <a:p>
            <a:pPr>
              <a:lnSpc>
                <a:spcPct val="150000"/>
              </a:lnSpc>
            </a:pPr>
            <a:endParaRPr lang="zh-CN" altLang="zh-CN" sz="1600" dirty="0"/>
          </a:p>
          <a:p>
            <a:pPr>
              <a:lnSpc>
                <a:spcPct val="150000"/>
              </a:lnSpc>
            </a:pPr>
            <a:endParaRPr lang="zh-CN" altLang="zh-CN" sz="1600" dirty="0"/>
          </a:p>
          <a:p>
            <a:pPr>
              <a:lnSpc>
                <a:spcPct val="150000"/>
              </a:lnSpc>
            </a:pPr>
            <a:endParaRPr lang="zh-CN" altLang="zh-CN" sz="1600" dirty="0">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Notes </a:t>
            </a:r>
            <a:r>
              <a:rPr lang="en-US" altLang="zh-CN" sz="2000" b="1" dirty="0" bmk="OLE_LINK92">
                <a:latin typeface="Times New Roman" pitchFamily="18" charset="0"/>
                <a:ea typeface="宋体" pitchFamily="2" charset="-122"/>
                <a:cs typeface="Times New Roman" pitchFamily="18" charset="0"/>
              </a:rPr>
              <a:t>to the 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893647"/>
          </a:xfrm>
          <a:prstGeom prst="rect">
            <a:avLst/>
          </a:prstGeom>
        </p:spPr>
        <p:txBody>
          <a:bodyPr wrap="square">
            <a:spAutoFit/>
          </a:bodyPr>
          <a:lstStyle/>
          <a:p>
            <a:pPr>
              <a:lnSpc>
                <a:spcPct val="150000"/>
              </a:lnSpc>
            </a:pPr>
            <a:r>
              <a:rPr lang="en-US" altLang="zh-CN" sz="1600" dirty="0" smtClean="0"/>
              <a:t>1. Napier bones “</a:t>
            </a:r>
            <a:r>
              <a:rPr lang="zh-CN" altLang="en-US" sz="1600" dirty="0" smtClean="0"/>
              <a:t>纳皮尔算筹”。</a:t>
            </a:r>
            <a:r>
              <a:rPr lang="en-US" altLang="zh-CN" sz="1600" dirty="0" smtClean="0"/>
              <a:t>1617</a:t>
            </a:r>
            <a:r>
              <a:rPr lang="zh-CN" altLang="en-US" sz="1600" dirty="0" smtClean="0"/>
              <a:t>年英国数学家约翰</a:t>
            </a:r>
            <a:r>
              <a:rPr lang="en-US" altLang="zh-CN" sz="1600" dirty="0" smtClean="0"/>
              <a:t>.</a:t>
            </a:r>
            <a:r>
              <a:rPr lang="zh-CN" altLang="en-US" sz="1600" dirty="0" smtClean="0"/>
              <a:t>纳皮尔（</a:t>
            </a:r>
            <a:r>
              <a:rPr lang="en-US" altLang="zh-CN" sz="1600" dirty="0" smtClean="0"/>
              <a:t>John Napier</a:t>
            </a:r>
            <a:r>
              <a:rPr lang="zh-CN" altLang="en-US" sz="1600" dirty="0" smtClean="0"/>
              <a:t>）发明的</a:t>
            </a:r>
            <a:r>
              <a:rPr lang="en-US" altLang="zh-CN" sz="1600" dirty="0" smtClean="0"/>
              <a:t>Napier</a:t>
            </a:r>
            <a:r>
              <a:rPr lang="zh-CN" altLang="en-US" sz="1600" dirty="0" smtClean="0"/>
              <a:t>乘除器。</a:t>
            </a:r>
          </a:p>
          <a:p>
            <a:pPr>
              <a:lnSpc>
                <a:spcPct val="150000"/>
              </a:lnSpc>
            </a:pPr>
            <a:r>
              <a:rPr lang="en-US" altLang="zh-CN" sz="1600" dirty="0" smtClean="0"/>
              <a:t>2. I believe software is the key element that really unlocks the power of all this technology and the idea of making it easy to find information, easy to create information, easy to communicate with other people.</a:t>
            </a:r>
          </a:p>
          <a:p>
            <a:pPr>
              <a:lnSpc>
                <a:spcPct val="150000"/>
              </a:lnSpc>
            </a:pPr>
            <a:r>
              <a:rPr lang="en-US" altLang="zh-CN" sz="1600" dirty="0" smtClean="0"/>
              <a:t>”I  believe“ </a:t>
            </a:r>
            <a:r>
              <a:rPr lang="zh-CN" altLang="en-US" sz="1600" dirty="0" smtClean="0"/>
              <a:t>分别是主句的主语和谓语。</a:t>
            </a:r>
            <a:r>
              <a:rPr lang="en-US" altLang="zh-CN" sz="1600" dirty="0" smtClean="0"/>
              <a:t>software is…</a:t>
            </a:r>
            <a:r>
              <a:rPr lang="zh-CN" altLang="en-US" sz="1600" dirty="0" smtClean="0"/>
              <a:t>又分别是宾语从句中的主、谓语</a:t>
            </a:r>
            <a:r>
              <a:rPr lang="en-US" altLang="zh-CN" sz="1600" dirty="0" smtClean="0"/>
              <a:t>;</a:t>
            </a:r>
            <a:r>
              <a:rPr lang="zh-CN" altLang="en-US" sz="1600" dirty="0" smtClean="0"/>
              <a:t>从句中的表语</a:t>
            </a:r>
            <a:r>
              <a:rPr lang="en-US" altLang="zh-CN" sz="1600" dirty="0" smtClean="0"/>
              <a:t>the key element</a:t>
            </a:r>
            <a:r>
              <a:rPr lang="zh-CN" altLang="en-US" sz="1600" dirty="0" smtClean="0"/>
              <a:t>后，由 </a:t>
            </a:r>
            <a:r>
              <a:rPr lang="en-US" altLang="zh-CN" sz="1600" dirty="0" smtClean="0"/>
              <a:t>that</a:t>
            </a:r>
            <a:r>
              <a:rPr lang="zh-CN" altLang="en-US" sz="1600" dirty="0" smtClean="0"/>
              <a:t>引导定语从句修饰</a:t>
            </a:r>
            <a:r>
              <a:rPr lang="en-US" altLang="zh-CN" sz="1600" dirty="0" smtClean="0"/>
              <a:t>element</a:t>
            </a:r>
            <a:r>
              <a:rPr lang="zh-CN" altLang="en-US" sz="1600" dirty="0" smtClean="0"/>
              <a:t>。关系代词</a:t>
            </a:r>
            <a:r>
              <a:rPr lang="en-US" altLang="zh-CN" sz="1600" dirty="0" smtClean="0"/>
              <a:t>that</a:t>
            </a:r>
            <a:r>
              <a:rPr lang="zh-CN" altLang="en-US" sz="1600" dirty="0" smtClean="0"/>
              <a:t>是定语从句的主语</a:t>
            </a:r>
            <a:r>
              <a:rPr lang="en-US" altLang="zh-CN" sz="1600" dirty="0" smtClean="0"/>
              <a:t>, </a:t>
            </a:r>
            <a:r>
              <a:rPr lang="zh-CN" altLang="en-US" sz="1600" dirty="0" smtClean="0"/>
              <a:t>谓语</a:t>
            </a:r>
            <a:r>
              <a:rPr lang="en-US" altLang="zh-CN" sz="1600" dirty="0" smtClean="0"/>
              <a:t>unlocks</a:t>
            </a:r>
            <a:r>
              <a:rPr lang="zh-CN" altLang="en-US" sz="1600" dirty="0" smtClean="0"/>
              <a:t>有两个宾语</a:t>
            </a:r>
            <a:r>
              <a:rPr lang="en-US" altLang="zh-CN" sz="1600" dirty="0" smtClean="0"/>
              <a:t>the power </a:t>
            </a:r>
            <a:r>
              <a:rPr lang="zh-CN" altLang="en-US" sz="1600" dirty="0" smtClean="0"/>
              <a:t>、</a:t>
            </a:r>
            <a:r>
              <a:rPr lang="en-US" altLang="zh-CN" sz="1600" dirty="0" smtClean="0"/>
              <a:t>the idea</a:t>
            </a:r>
            <a:r>
              <a:rPr lang="zh-CN" altLang="en-US" sz="1600" dirty="0" smtClean="0"/>
              <a:t>。介词短语</a:t>
            </a:r>
            <a:r>
              <a:rPr lang="en-US" altLang="zh-CN" sz="1600" dirty="0" smtClean="0"/>
              <a:t>of making it easy to…</a:t>
            </a:r>
            <a:r>
              <a:rPr lang="zh-CN" altLang="en-US" sz="1600" dirty="0" smtClean="0"/>
              <a:t>是</a:t>
            </a:r>
            <a:r>
              <a:rPr lang="en-US" altLang="zh-CN" sz="1600" dirty="0" smtClean="0"/>
              <a:t>idea</a:t>
            </a:r>
            <a:r>
              <a:rPr lang="zh-CN" altLang="en-US" sz="1600" dirty="0" smtClean="0"/>
              <a:t>的后置定语</a:t>
            </a:r>
            <a:r>
              <a:rPr lang="en-US" altLang="zh-CN" sz="1600" dirty="0" smtClean="0"/>
              <a:t>;it </a:t>
            </a:r>
            <a:r>
              <a:rPr lang="zh-CN" altLang="en-US" sz="1600" dirty="0" smtClean="0"/>
              <a:t>充当动名词</a:t>
            </a:r>
            <a:r>
              <a:rPr lang="en-US" altLang="zh-CN" sz="1600" dirty="0" smtClean="0"/>
              <a:t>making </a:t>
            </a:r>
            <a:r>
              <a:rPr lang="zh-CN" altLang="en-US" sz="1600" dirty="0" smtClean="0"/>
              <a:t>的形式宾语，分别代替后面的不定式短语</a:t>
            </a:r>
            <a:r>
              <a:rPr lang="en-US" altLang="zh-CN" sz="1600" dirty="0" smtClean="0"/>
              <a:t>to find information</a:t>
            </a:r>
            <a:r>
              <a:rPr lang="zh-CN" altLang="en-US" sz="1600" dirty="0" smtClean="0"/>
              <a:t>、</a:t>
            </a:r>
            <a:r>
              <a:rPr lang="en-US" altLang="zh-CN" sz="1600" dirty="0" smtClean="0"/>
              <a:t>to create information</a:t>
            </a:r>
            <a:r>
              <a:rPr lang="zh-CN" altLang="en-US" sz="1600" dirty="0" smtClean="0"/>
              <a:t>、</a:t>
            </a:r>
            <a:r>
              <a:rPr lang="en-US" altLang="zh-CN" sz="1600" dirty="0" smtClean="0"/>
              <a:t>to communicate with other people </a:t>
            </a:r>
            <a:r>
              <a:rPr lang="zh-CN" altLang="en-US" sz="1600" dirty="0" smtClean="0"/>
              <a:t>。</a:t>
            </a:r>
          </a:p>
          <a:p>
            <a:pPr>
              <a:lnSpc>
                <a:spcPct val="150000"/>
              </a:lnSpc>
            </a:pPr>
            <a:r>
              <a:rPr lang="en-US" altLang="zh-CN" sz="1600" dirty="0" smtClean="0"/>
              <a:t>3. A nearly unbroken string of successful products like iPod, </a:t>
            </a:r>
            <a:r>
              <a:rPr lang="en-US" altLang="zh-CN" sz="1600" dirty="0" err="1" smtClean="0"/>
              <a:t>iPhone</a:t>
            </a:r>
            <a:r>
              <a:rPr lang="en-US" altLang="zh-CN" sz="1600" dirty="0" smtClean="0"/>
              <a:t>, and </a:t>
            </a:r>
            <a:r>
              <a:rPr lang="en-US" altLang="zh-CN" sz="1600" dirty="0" err="1" smtClean="0"/>
              <a:t>iPad</a:t>
            </a:r>
            <a:r>
              <a:rPr lang="en-US" altLang="zh-CN" sz="1600" dirty="0" smtClean="0"/>
              <a:t>, produced by Apple, changed the PC, electronics and digital-media industries.  </a:t>
            </a:r>
          </a:p>
          <a:p>
            <a:pPr>
              <a:lnSpc>
                <a:spcPct val="150000"/>
              </a:lnSpc>
            </a:pPr>
            <a:r>
              <a:rPr lang="zh-CN" altLang="en-US" sz="1600" dirty="0" smtClean="0"/>
              <a:t>这是一个简单句。主语</a:t>
            </a:r>
            <a:r>
              <a:rPr lang="en-US" altLang="zh-CN" sz="1600" dirty="0" smtClean="0"/>
              <a:t>products;</a:t>
            </a:r>
            <a:r>
              <a:rPr lang="zh-CN" altLang="en-US" sz="1600" dirty="0" smtClean="0"/>
              <a:t>谓语，</a:t>
            </a:r>
            <a:r>
              <a:rPr lang="en-US" altLang="zh-CN" sz="1600" dirty="0" smtClean="0"/>
              <a:t>changed </a:t>
            </a:r>
            <a:r>
              <a:rPr lang="zh-CN" altLang="en-US" sz="1600" dirty="0" smtClean="0"/>
              <a:t>。</a:t>
            </a:r>
            <a:endParaRPr lang="zh-CN" altLang="en-US" sz="1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Notes </a:t>
            </a:r>
            <a:r>
              <a:rPr lang="en-US" altLang="zh-CN" sz="2000" b="1" dirty="0" bmk="OLE_LINK92">
                <a:latin typeface="Times New Roman" pitchFamily="18" charset="0"/>
                <a:ea typeface="宋体" pitchFamily="2" charset="-122"/>
                <a:cs typeface="Times New Roman" pitchFamily="18" charset="0"/>
              </a:rPr>
              <a:t>to the 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851456"/>
          </a:xfrm>
          <a:prstGeom prst="rect">
            <a:avLst/>
          </a:prstGeom>
        </p:spPr>
        <p:txBody>
          <a:bodyPr wrap="square">
            <a:spAutoFit/>
          </a:bodyPr>
          <a:lstStyle/>
          <a:p>
            <a:pPr>
              <a:lnSpc>
                <a:spcPct val="150000"/>
              </a:lnSpc>
            </a:pPr>
            <a:r>
              <a:rPr lang="en-US" altLang="zh-CN" sz="1600" dirty="0" smtClean="0"/>
              <a:t>4.The most important of these was spreadsheet VISICALS, which allowed accountants and financial planners to automate many of the calculations that they were accustomed to doing on adding machines, or with pencil and paper.  </a:t>
            </a:r>
          </a:p>
          <a:p>
            <a:pPr>
              <a:lnSpc>
                <a:spcPct val="150000"/>
              </a:lnSpc>
            </a:pPr>
            <a:r>
              <a:rPr lang="en-US" altLang="zh-CN" sz="1600" dirty="0" smtClean="0"/>
              <a:t>which</a:t>
            </a:r>
            <a:r>
              <a:rPr lang="zh-CN" altLang="en-US" sz="1600" dirty="0" smtClean="0"/>
              <a:t>引导非限制性定语从句</a:t>
            </a:r>
            <a:r>
              <a:rPr lang="en-US" altLang="zh-CN" sz="1600" dirty="0" smtClean="0"/>
              <a:t>, </a:t>
            </a:r>
            <a:r>
              <a:rPr lang="zh-CN" altLang="en-US" sz="1600" dirty="0" smtClean="0"/>
              <a:t>修饰</a:t>
            </a:r>
            <a:r>
              <a:rPr lang="en-US" altLang="zh-CN" sz="1600" dirty="0" smtClean="0"/>
              <a:t>VISICALS</a:t>
            </a:r>
            <a:r>
              <a:rPr lang="zh-CN" altLang="en-US" sz="1600" dirty="0" smtClean="0"/>
              <a:t>。在这个非限制性定语从句中，还有一个由</a:t>
            </a:r>
            <a:r>
              <a:rPr lang="en-US" altLang="zh-CN" sz="1600" dirty="0" smtClean="0"/>
              <a:t>that</a:t>
            </a:r>
            <a:r>
              <a:rPr lang="zh-CN" altLang="en-US" sz="1600" dirty="0" smtClean="0"/>
              <a:t>引导的限制性定语从句，修饰</a:t>
            </a:r>
            <a:r>
              <a:rPr lang="en-US" altLang="zh-CN" sz="1600" dirty="0" smtClean="0"/>
              <a:t>many of the calculations</a:t>
            </a:r>
            <a:r>
              <a:rPr lang="zh-CN" altLang="en-US" sz="1600" dirty="0" smtClean="0"/>
              <a:t>。</a:t>
            </a:r>
          </a:p>
          <a:p>
            <a:pPr>
              <a:lnSpc>
                <a:spcPct val="150000"/>
              </a:lnSpc>
            </a:pPr>
            <a:r>
              <a:rPr lang="en-US" altLang="zh-CN" sz="1600" dirty="0" smtClean="0"/>
              <a:t>5.The fact that IBM, a company of such corporate prestige, would enter this market convinced businesses that the microcomputer was more than a passing fad. </a:t>
            </a:r>
          </a:p>
          <a:p>
            <a:pPr>
              <a:lnSpc>
                <a:spcPct val="150000"/>
              </a:lnSpc>
            </a:pPr>
            <a:r>
              <a:rPr lang="zh-CN" altLang="en-US" sz="1600" dirty="0" smtClean="0"/>
              <a:t>主句的主语</a:t>
            </a:r>
            <a:r>
              <a:rPr lang="en-US" altLang="zh-CN" sz="1600" dirty="0" smtClean="0"/>
              <a:t>the fact</a:t>
            </a:r>
            <a:r>
              <a:rPr lang="zh-CN" altLang="en-US" sz="1600" dirty="0" smtClean="0"/>
              <a:t>，主句的谓语</a:t>
            </a:r>
            <a:r>
              <a:rPr lang="en-US" altLang="zh-CN" sz="1600" dirty="0" smtClean="0"/>
              <a:t>convinced, </a:t>
            </a:r>
            <a:r>
              <a:rPr lang="zh-CN" altLang="en-US" sz="1600" dirty="0" smtClean="0"/>
              <a:t>其后带有复合宾语</a:t>
            </a:r>
            <a:r>
              <a:rPr lang="en-US" altLang="zh-CN" sz="1600" dirty="0" smtClean="0"/>
              <a:t>businesses  that the microcomputer was…</a:t>
            </a:r>
            <a:r>
              <a:rPr lang="zh-CN" altLang="en-US" sz="1600" dirty="0" smtClean="0"/>
              <a:t>。同位语从句中的主语是</a:t>
            </a:r>
            <a:r>
              <a:rPr lang="en-US" altLang="zh-CN" sz="1600" dirty="0" smtClean="0"/>
              <a:t>IBM, </a:t>
            </a:r>
            <a:r>
              <a:rPr lang="zh-CN" altLang="en-US" sz="1600" dirty="0" smtClean="0"/>
              <a:t>谓语是</a:t>
            </a:r>
            <a:r>
              <a:rPr lang="en-US" altLang="zh-CN" sz="1600" dirty="0" smtClean="0"/>
              <a:t>would enter…;  a company of such corporate prestige </a:t>
            </a:r>
            <a:r>
              <a:rPr lang="zh-CN" altLang="en-US" sz="1600" dirty="0" smtClean="0"/>
              <a:t>充当 </a:t>
            </a:r>
            <a:r>
              <a:rPr lang="en-US" altLang="zh-CN" sz="1600" dirty="0" smtClean="0"/>
              <a:t>IBM </a:t>
            </a:r>
            <a:r>
              <a:rPr lang="zh-CN" altLang="en-US" sz="1600" dirty="0" smtClean="0"/>
              <a:t>的同位语。</a:t>
            </a:r>
          </a:p>
          <a:p>
            <a:pPr>
              <a:lnSpc>
                <a:spcPct val="150000"/>
              </a:lnSpc>
            </a:pPr>
            <a:r>
              <a:rPr lang="en-US" altLang="zh-CN" sz="1600" dirty="0" smtClean="0"/>
              <a:t>6.“Beyond Calculation”</a:t>
            </a:r>
            <a:r>
              <a:rPr lang="zh-CN" altLang="en-US" sz="1600" dirty="0" smtClean="0"/>
              <a:t>，书名。</a:t>
            </a:r>
            <a:r>
              <a:rPr lang="en-US" altLang="zh-CN" sz="1600" dirty="0" smtClean="0"/>
              <a:t>1997</a:t>
            </a:r>
            <a:r>
              <a:rPr lang="zh-CN" altLang="en-US" sz="1600" dirty="0" smtClean="0"/>
              <a:t>年，</a:t>
            </a:r>
            <a:r>
              <a:rPr lang="en-US" altLang="zh-CN" sz="1600" dirty="0" smtClean="0"/>
              <a:t>ACM(the Association for Computing Machinery)</a:t>
            </a:r>
            <a:r>
              <a:rPr lang="zh-CN" altLang="en-US" sz="1600" dirty="0" smtClean="0"/>
              <a:t>（美国）计算机协会成立</a:t>
            </a:r>
            <a:r>
              <a:rPr lang="en-US" altLang="zh-CN" sz="1600" dirty="0" smtClean="0"/>
              <a:t>50</a:t>
            </a:r>
            <a:r>
              <a:rPr lang="zh-CN" altLang="en-US" sz="1600" dirty="0" smtClean="0"/>
              <a:t>周年庆典，邀请几位计算机学科方面的专家撰写文章，预测</a:t>
            </a:r>
            <a:r>
              <a:rPr lang="en-US" altLang="zh-CN" sz="1600" dirty="0" smtClean="0"/>
              <a:t>50</a:t>
            </a:r>
            <a:r>
              <a:rPr lang="zh-CN" altLang="en-US" sz="1600" dirty="0" smtClean="0"/>
              <a:t>年后计算机技术发展前景。这些文章结集成册，名为“</a:t>
            </a:r>
            <a:r>
              <a:rPr lang="en-US" altLang="zh-CN" sz="1600" dirty="0" smtClean="0"/>
              <a:t>Beyond Calculation”</a:t>
            </a:r>
            <a:r>
              <a:rPr lang="zh-CN" altLang="en-US" sz="1600" dirty="0" smtClean="0"/>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116768"/>
          </a:xfrm>
          <a:prstGeom prst="rect">
            <a:avLst/>
          </a:prstGeom>
        </p:spPr>
        <p:txBody>
          <a:bodyPr wrap="square">
            <a:spAutoFit/>
          </a:bodyPr>
          <a:lstStyle/>
          <a:p>
            <a:pPr>
              <a:lnSpc>
                <a:spcPct val="150000"/>
              </a:lnSpc>
            </a:pPr>
            <a:r>
              <a:rPr lang="en-US" altLang="zh-CN" sz="1600" b="1" dirty="0" smtClean="0"/>
              <a:t>1. Answer the following questions.</a:t>
            </a:r>
          </a:p>
          <a:p>
            <a:pPr>
              <a:lnSpc>
                <a:spcPct val="150000"/>
              </a:lnSpc>
            </a:pPr>
            <a:r>
              <a:rPr lang="en-US" altLang="zh-CN" sz="1600" dirty="0" smtClean="0"/>
              <a:t>1) What were the largest computers like ENIAC called?</a:t>
            </a:r>
          </a:p>
          <a:p>
            <a:pPr>
              <a:lnSpc>
                <a:spcPct val="150000"/>
              </a:lnSpc>
            </a:pPr>
            <a:r>
              <a:rPr lang="en-US" altLang="zh-CN" sz="1600" dirty="0" smtClean="0"/>
              <a:t>2) What did engineers develop in the late 1960s and early 1970s? </a:t>
            </a:r>
          </a:p>
          <a:p>
            <a:pPr>
              <a:lnSpc>
                <a:spcPct val="150000"/>
              </a:lnSpc>
            </a:pPr>
            <a:r>
              <a:rPr lang="en-US" altLang="zh-CN" sz="1600" dirty="0" smtClean="0"/>
              <a:t>3) What was the significance of the appearance of the semiconductor chip?</a:t>
            </a:r>
          </a:p>
          <a:p>
            <a:pPr>
              <a:lnSpc>
                <a:spcPct val="150000"/>
              </a:lnSpc>
            </a:pPr>
            <a:r>
              <a:rPr lang="en-US" altLang="zh-CN" sz="1600" dirty="0" smtClean="0"/>
              <a:t>4) What strides did the engineers make in semiconductor technology in the early 1970s?</a:t>
            </a:r>
          </a:p>
          <a:p>
            <a:pPr>
              <a:lnSpc>
                <a:spcPct val="150000"/>
              </a:lnSpc>
            </a:pPr>
            <a:r>
              <a:rPr lang="en-US" altLang="zh-CN" sz="1600" dirty="0" smtClean="0"/>
              <a:t>5) Who wrote a version of the programming language BASIC?</a:t>
            </a:r>
          </a:p>
          <a:p>
            <a:pPr>
              <a:lnSpc>
                <a:spcPct val="150000"/>
              </a:lnSpc>
            </a:pPr>
            <a:r>
              <a:rPr lang="en-US" altLang="zh-CN" sz="1600" dirty="0" smtClean="0"/>
              <a:t>6) Who designed and developed the Apple?</a:t>
            </a:r>
          </a:p>
          <a:p>
            <a:pPr>
              <a:lnSpc>
                <a:spcPct val="150000"/>
              </a:lnSpc>
            </a:pPr>
            <a:r>
              <a:rPr lang="en-US" altLang="zh-CN" sz="1600" dirty="0" smtClean="0"/>
              <a:t>7) Why was Apple so successful?</a:t>
            </a:r>
          </a:p>
          <a:p>
            <a:pPr>
              <a:lnSpc>
                <a:spcPct val="150000"/>
              </a:lnSpc>
            </a:pPr>
            <a:r>
              <a:rPr lang="en-US" altLang="zh-CN" sz="1600" dirty="0" smtClean="0"/>
              <a:t>8) When did many applications packages begin to appear? </a:t>
            </a:r>
          </a:p>
          <a:p>
            <a:pPr>
              <a:lnSpc>
                <a:spcPct val="150000"/>
              </a:lnSpc>
            </a:pPr>
            <a:r>
              <a:rPr lang="en-US" altLang="zh-CN" sz="1600" dirty="0" smtClean="0"/>
              <a:t>9) What were the first generation programs?</a:t>
            </a:r>
          </a:p>
          <a:p>
            <a:pPr>
              <a:lnSpc>
                <a:spcPct val="150000"/>
              </a:lnSpc>
            </a:pPr>
            <a:r>
              <a:rPr lang="en-US" altLang="zh-CN" sz="1600" dirty="0" smtClean="0"/>
              <a:t>10) When did IBM introduce its own microcomputer IBM PC?</a:t>
            </a:r>
            <a:endParaRPr lang="zh-CN" altLang="en-US" sz="1600"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486100"/>
          </a:xfrm>
          <a:prstGeom prst="rect">
            <a:avLst/>
          </a:prstGeom>
        </p:spPr>
        <p:txBody>
          <a:bodyPr wrap="square">
            <a:spAutoFit/>
          </a:bodyPr>
          <a:lstStyle/>
          <a:p>
            <a:pPr>
              <a:lnSpc>
                <a:spcPct val="150000"/>
              </a:lnSpc>
            </a:pPr>
            <a:r>
              <a:rPr lang="en-US" altLang="zh-CN" sz="1600" b="1" dirty="0" smtClean="0"/>
              <a:t>2. Complete the following note-taking with the information mentioned in the passage.</a:t>
            </a:r>
          </a:p>
          <a:p>
            <a:pPr>
              <a:lnSpc>
                <a:spcPct val="150000"/>
              </a:lnSpc>
            </a:pPr>
            <a:r>
              <a:rPr lang="en-US" altLang="zh-CN" sz="1600" dirty="0" smtClean="0"/>
              <a:t>1) The semiconductor chip developed in the late 1960s and early 1970s was about the size of a _______________ and could contain hundreds of _____________. The semiconductor chips enabled engineers to miniaturize the _______________ contained in all electronic devices. Most importantly, it produced a new generation of ____________ and minicomputers with ______________ capability, __________ speed, and _______ size. </a:t>
            </a:r>
          </a:p>
          <a:p>
            <a:pPr>
              <a:lnSpc>
                <a:spcPct val="150000"/>
              </a:lnSpc>
            </a:pPr>
            <a:r>
              <a:rPr lang="en-US" altLang="zh-CN" sz="1600" dirty="0" smtClean="0"/>
              <a:t>2) In the early 1970s, semiconductor technology progressed so that the Central Processing Unit could be manufactured on a single _________________. These miniaturized computers were called ______________, and were manufactured by corporations as _____________and _____________. </a:t>
            </a:r>
          </a:p>
          <a:p>
            <a:pPr>
              <a:lnSpc>
                <a:spcPct val="150000"/>
              </a:lnSpc>
            </a:pPr>
            <a:r>
              <a:rPr lang="en-US" altLang="zh-CN" sz="1600" dirty="0" smtClean="0"/>
              <a:t>3) Many applications packages began to appear around 1980. Among these are programs for_________________, ________________, spreadsheets and __________________.</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3785652"/>
          </a:xfrm>
          <a:prstGeom prst="rect">
            <a:avLst/>
          </a:prstGeom>
        </p:spPr>
        <p:txBody>
          <a:bodyPr wrap="square">
            <a:spAutoFit/>
          </a:bodyPr>
          <a:lstStyle/>
          <a:p>
            <a:pPr>
              <a:lnSpc>
                <a:spcPct val="150000"/>
              </a:lnSpc>
            </a:pPr>
            <a:r>
              <a:rPr lang="en-US" altLang="zh-CN" sz="1600" b="1" dirty="0" smtClean="0"/>
              <a:t>3. Fill in each blank with a suitable term according to its official definition. Then, translate them into Chinese.  </a:t>
            </a:r>
          </a:p>
          <a:p>
            <a:pPr>
              <a:lnSpc>
                <a:spcPct val="150000"/>
              </a:lnSpc>
            </a:pPr>
            <a:r>
              <a:rPr lang="en-US" altLang="zh-CN" sz="1600" dirty="0" smtClean="0"/>
              <a:t>1) ____________, to convert a process or equipment to automatic operations.</a:t>
            </a:r>
          </a:p>
          <a:p>
            <a:pPr>
              <a:lnSpc>
                <a:spcPct val="150000"/>
              </a:lnSpc>
            </a:pPr>
            <a:r>
              <a:rPr lang="en-US" altLang="zh-CN" sz="1600" dirty="0" smtClean="0"/>
              <a:t>2)____________, a large computer, in particular one to which other computers can be     connected so that they can share facilities the main frame provides.</a:t>
            </a:r>
          </a:p>
          <a:p>
            <a:pPr>
              <a:lnSpc>
                <a:spcPct val="150000"/>
              </a:lnSpc>
            </a:pPr>
            <a:r>
              <a:rPr lang="en-US" altLang="zh-CN" sz="1600" dirty="0" smtClean="0"/>
              <a:t>3)______________, in data communications, a means of two-way communication between two data terminal installations.</a:t>
            </a:r>
          </a:p>
          <a:p>
            <a:pPr>
              <a:lnSpc>
                <a:spcPct val="150000"/>
              </a:lnSpc>
            </a:pPr>
            <a:r>
              <a:rPr lang="en-US" altLang="zh-CN" sz="1600" dirty="0" smtClean="0"/>
              <a:t>4)______________, a software package widely used by managers and accounts. It is a visually oriented program that aids in executing and understanding financial calculations. A spreadsheet consists of cells which are organized by row and column.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154984"/>
          </a:xfrm>
          <a:prstGeom prst="rect">
            <a:avLst/>
          </a:prstGeom>
        </p:spPr>
        <p:txBody>
          <a:bodyPr wrap="square">
            <a:spAutoFit/>
          </a:bodyPr>
          <a:lstStyle/>
          <a:p>
            <a:pPr>
              <a:lnSpc>
                <a:spcPct val="150000"/>
              </a:lnSpc>
            </a:pPr>
            <a:r>
              <a:rPr lang="en-US" altLang="zh-CN" sz="1600" b="1" dirty="0" smtClean="0"/>
              <a:t>3. Fill in each blank with a suitable term according to its official definition. Then, translate them into Chinese.  </a:t>
            </a:r>
          </a:p>
          <a:p>
            <a:pPr>
              <a:lnSpc>
                <a:spcPct val="150000"/>
              </a:lnSpc>
            </a:pPr>
            <a:r>
              <a:rPr lang="en-US" altLang="zh-CN" sz="1600" dirty="0" smtClean="0"/>
              <a:t>5)______________, a common program written for a major application so that a user’s specific problems of data or organization will not make the package less useful.</a:t>
            </a:r>
          </a:p>
          <a:p>
            <a:pPr>
              <a:lnSpc>
                <a:spcPct val="150000"/>
              </a:lnSpc>
            </a:pPr>
            <a:r>
              <a:rPr lang="en-US" altLang="zh-CN" sz="1600" dirty="0" smtClean="0"/>
              <a:t>6)______________, the process of transferring information in the various media from one point, person, or device to another.</a:t>
            </a:r>
          </a:p>
          <a:p>
            <a:pPr>
              <a:lnSpc>
                <a:spcPct val="150000"/>
              </a:lnSpc>
            </a:pPr>
            <a:r>
              <a:rPr lang="en-US" altLang="zh-CN" sz="1600" dirty="0" smtClean="0"/>
              <a:t>7)______________, to locate data in storage and read it so that it can be processed, printed, or displayed.</a:t>
            </a:r>
          </a:p>
          <a:p>
            <a:pPr>
              <a:lnSpc>
                <a:spcPct val="150000"/>
              </a:lnSpc>
            </a:pPr>
            <a:r>
              <a:rPr lang="en-US" altLang="zh-CN" sz="1600" dirty="0" smtClean="0"/>
              <a:t>8)____________, a high-level programming language with a small repertoire of commands and a simple syntax widely used in microcomputers.</a:t>
            </a:r>
          </a:p>
          <a:p>
            <a:pPr>
              <a:lnSpc>
                <a:spcPct val="150000"/>
              </a:lnSpc>
            </a:pPr>
            <a:r>
              <a:rPr lang="en-US" altLang="zh-CN" sz="1600" dirty="0" smtClean="0"/>
              <a:t>9) _____________, in computer programming, a popular spreadsheet package.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15616" y="1700808"/>
            <a:ext cx="7848872" cy="4855432"/>
          </a:xfrm>
          <a:prstGeom prst="rect">
            <a:avLst/>
          </a:prstGeom>
        </p:spPr>
        <p:txBody>
          <a:bodyPr wrap="square">
            <a:spAutoFit/>
          </a:bodyPr>
          <a:lstStyle/>
          <a:p>
            <a:pPr>
              <a:lnSpc>
                <a:spcPct val="150000"/>
              </a:lnSpc>
            </a:pPr>
            <a:r>
              <a:rPr lang="en-US" altLang="zh-CN" sz="1600" b="1" dirty="0" smtClean="0"/>
              <a:t>4.  Recognize the following abbreviations by matching them with their corresponding full names.</a:t>
            </a:r>
          </a:p>
          <a:p>
            <a:pPr>
              <a:lnSpc>
                <a:spcPct val="150000"/>
              </a:lnSpc>
            </a:pPr>
            <a:r>
              <a:rPr lang="en-US" altLang="zh-CN" sz="1600" dirty="0" smtClean="0"/>
              <a:t>1) BASIC	a. the Electronic Numerical Integrator and Calculator</a:t>
            </a:r>
          </a:p>
          <a:p>
            <a:pPr>
              <a:lnSpc>
                <a:spcPct val="150000"/>
              </a:lnSpc>
            </a:pPr>
            <a:r>
              <a:rPr lang="en-US" altLang="zh-CN" sz="1600" dirty="0" smtClean="0"/>
              <a:t>2) ENIAC	b. Beginner’s All-purpose Symbolic Instruction Code</a:t>
            </a:r>
          </a:p>
          <a:p>
            <a:pPr>
              <a:lnSpc>
                <a:spcPct val="150000"/>
              </a:lnSpc>
            </a:pPr>
            <a:r>
              <a:rPr lang="en-US" altLang="zh-CN" sz="1600" dirty="0" smtClean="0"/>
              <a:t>3) CPU	c. Personal Computer</a:t>
            </a:r>
          </a:p>
          <a:p>
            <a:pPr>
              <a:lnSpc>
                <a:spcPct val="150000"/>
              </a:lnSpc>
            </a:pPr>
            <a:r>
              <a:rPr lang="en-US" altLang="zh-CN" sz="1600" dirty="0" smtClean="0"/>
              <a:t>4) PC	d. the Central Processing Unit</a:t>
            </a:r>
          </a:p>
          <a:p>
            <a:pPr>
              <a:lnSpc>
                <a:spcPct val="150000"/>
              </a:lnSpc>
            </a:pPr>
            <a:r>
              <a:rPr lang="en-US" altLang="zh-CN" sz="1600" dirty="0" smtClean="0"/>
              <a:t>5) IBM	e. International Business Machines</a:t>
            </a:r>
          </a:p>
          <a:p>
            <a:pPr>
              <a:lnSpc>
                <a:spcPct val="150000"/>
              </a:lnSpc>
            </a:pPr>
            <a:r>
              <a:rPr lang="en-US" altLang="zh-CN" sz="1600" b="1" dirty="0" smtClean="0"/>
              <a:t>5. Match each of the following terms to its equivalent(s).</a:t>
            </a:r>
          </a:p>
          <a:p>
            <a:pPr>
              <a:lnSpc>
                <a:spcPct val="150000"/>
              </a:lnSpc>
            </a:pPr>
            <a:r>
              <a:rPr lang="en-US" altLang="zh-CN" sz="1600" dirty="0" smtClean="0"/>
              <a:t>1)an apprentice	a. calculator with programmability </a:t>
            </a:r>
          </a:p>
          <a:p>
            <a:pPr>
              <a:lnSpc>
                <a:spcPct val="150000"/>
              </a:lnSpc>
            </a:pPr>
            <a:r>
              <a:rPr lang="en-US" altLang="zh-CN" sz="1600" dirty="0" smtClean="0"/>
              <a:t>2) arithmetical operations	b. host  processor                                 </a:t>
            </a:r>
          </a:p>
          <a:p>
            <a:pPr>
              <a:lnSpc>
                <a:spcPct val="150000"/>
              </a:lnSpc>
            </a:pPr>
            <a:r>
              <a:rPr lang="en-US" altLang="zh-CN" sz="1600" dirty="0" smtClean="0"/>
              <a:t>3) register	c. memory unit  </a:t>
            </a:r>
          </a:p>
          <a:p>
            <a:pPr>
              <a:lnSpc>
                <a:spcPct val="150000"/>
              </a:lnSpc>
            </a:pPr>
            <a:r>
              <a:rPr lang="en-US" altLang="zh-CN" sz="1600" dirty="0" smtClean="0"/>
              <a:t>4) mainframe	d. mathematical calculations</a:t>
            </a:r>
          </a:p>
          <a:p>
            <a:pPr>
              <a:lnSpc>
                <a:spcPct val="150000"/>
              </a:lnSpc>
            </a:pPr>
            <a:r>
              <a:rPr lang="en-US" altLang="zh-CN" sz="1600" dirty="0" smtClean="0"/>
              <a:t>5) programmable computer	e. a novice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Documents and Settings\EJPeng\桌面\QQ图片20141126171937副本.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矩形 8"/>
          <p:cNvSpPr/>
          <p:nvPr/>
        </p:nvSpPr>
        <p:spPr>
          <a:xfrm>
            <a:off x="1619672" y="2132856"/>
            <a:ext cx="4572000" cy="1569660"/>
          </a:xfrm>
          <a:prstGeom prst="rect">
            <a:avLst/>
          </a:prstGeom>
        </p:spPr>
        <p:txBody>
          <a:bodyPr>
            <a:spAutoFit/>
          </a:bodyPr>
          <a:lstStyle/>
          <a:p>
            <a:endParaRPr lang="en-US" altLang="zh-CN" sz="4800" dirty="0" smtClean="0">
              <a:solidFill>
                <a:srgbClr val="0070C0"/>
              </a:solidFill>
              <a:latin typeface="方正大黑_GBK" pitchFamily="65" charset="-122"/>
              <a:ea typeface="方正大黑_GBK" pitchFamily="65" charset="-122"/>
            </a:endParaRPr>
          </a:p>
          <a:p>
            <a:r>
              <a:rPr lang="en-US" altLang="zh-CN" sz="4800" dirty="0" smtClean="0">
                <a:solidFill>
                  <a:srgbClr val="0070C0"/>
                </a:solidFill>
                <a:latin typeface="方正大黑_GBK" pitchFamily="65" charset="-122"/>
                <a:ea typeface="方正大黑_GBK" pitchFamily="65" charset="-122"/>
              </a:rPr>
              <a:t>Unit 1  </a:t>
            </a:r>
          </a:p>
        </p:txBody>
      </p:sp>
      <p:sp>
        <p:nvSpPr>
          <p:cNvPr id="10" name="矩形 9"/>
          <p:cNvSpPr/>
          <p:nvPr/>
        </p:nvSpPr>
        <p:spPr>
          <a:xfrm>
            <a:off x="1331640" y="5589240"/>
            <a:ext cx="6498895" cy="461665"/>
          </a:xfrm>
          <a:prstGeom prst="rect">
            <a:avLst/>
          </a:prstGeom>
        </p:spPr>
        <p:txBody>
          <a:bodyPr wrap="none">
            <a:spAutoFit/>
          </a:bodyPr>
          <a:lstStyle/>
          <a:p>
            <a:pPr algn="ctr"/>
            <a:r>
              <a:rPr lang="en-US" altLang="zh-CN" sz="2400" dirty="0" smtClean="0">
                <a:latin typeface="方正大黑_GBK" pitchFamily="65" charset="-122"/>
                <a:ea typeface="方正大黑_GBK" pitchFamily="65" charset="-122"/>
              </a:rPr>
              <a:t>The Development of Computer Technology</a:t>
            </a:r>
            <a:endParaRPr lang="zh-CN" altLang="en-US" sz="2400" dirty="0">
              <a:latin typeface="方正大黑_GBK" pitchFamily="65" charset="-122"/>
              <a:ea typeface="方正大黑_GBK" pitchFamily="65"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467544" y="1631697"/>
            <a:ext cx="8640960" cy="4893647"/>
          </a:xfrm>
          <a:prstGeom prst="rect">
            <a:avLst/>
          </a:prstGeom>
        </p:spPr>
        <p:txBody>
          <a:bodyPr wrap="square">
            <a:spAutoFit/>
          </a:bodyPr>
          <a:lstStyle/>
          <a:p>
            <a:pPr>
              <a:lnSpc>
                <a:spcPct val="150000"/>
              </a:lnSpc>
            </a:pPr>
            <a:r>
              <a:rPr lang="en-US" altLang="zh-CN" sz="1600" b="1" dirty="0" smtClean="0"/>
              <a:t>6. Oral Activity</a:t>
            </a:r>
          </a:p>
          <a:p>
            <a:pPr>
              <a:lnSpc>
                <a:spcPct val="150000"/>
              </a:lnSpc>
            </a:pPr>
            <a:r>
              <a:rPr lang="en-US" altLang="zh-CN" sz="1600" dirty="0" smtClean="0"/>
              <a:t>A: Professor Li, we know you’re an expert on computer technology. Could you please tell our TV audience some information about the history of computers?</a:t>
            </a:r>
          </a:p>
          <a:p>
            <a:pPr>
              <a:lnSpc>
                <a:spcPct val="150000"/>
              </a:lnSpc>
            </a:pPr>
            <a:r>
              <a:rPr lang="en-US" altLang="zh-CN" sz="1600" dirty="0" smtClean="0"/>
              <a:t>B: Okay. In 1930, the first analogue computer(</a:t>
            </a:r>
            <a:r>
              <a:rPr lang="zh-CN" altLang="en-US" sz="1600" dirty="0" smtClean="0"/>
              <a:t>模拟机</a:t>
            </a:r>
            <a:r>
              <a:rPr lang="en-US" altLang="zh-CN" sz="1600" dirty="0" smtClean="0"/>
              <a:t>) was built by an American named </a:t>
            </a:r>
            <a:r>
              <a:rPr lang="en-US" altLang="zh-CN" sz="1600" dirty="0" err="1" smtClean="0"/>
              <a:t>Vannevar</a:t>
            </a:r>
            <a:r>
              <a:rPr lang="en-US" altLang="zh-CN" sz="1600" dirty="0" smtClean="0"/>
              <a:t> Bush. </a:t>
            </a:r>
          </a:p>
          <a:p>
            <a:pPr>
              <a:lnSpc>
                <a:spcPct val="150000"/>
              </a:lnSpc>
            </a:pPr>
            <a:r>
              <a:rPr lang="en-US" altLang="zh-CN" sz="1600" dirty="0" smtClean="0"/>
              <a:t>A: What about the second generation?</a:t>
            </a:r>
          </a:p>
          <a:p>
            <a:pPr>
              <a:lnSpc>
                <a:spcPct val="150000"/>
              </a:lnSpc>
            </a:pPr>
            <a:r>
              <a:rPr lang="en-US" altLang="zh-CN" sz="1600" dirty="0" smtClean="0"/>
              <a:t>B: In 1960 the second generation of computers was developed. Compared to the first generation, they could perform work 10 times faster.</a:t>
            </a:r>
          </a:p>
          <a:p>
            <a:pPr>
              <a:lnSpc>
                <a:spcPct val="150000"/>
              </a:lnSpc>
            </a:pPr>
            <a:r>
              <a:rPr lang="en-US" altLang="zh-CN" sz="1600" dirty="0" smtClean="0"/>
              <a:t>A: What was the reason?</a:t>
            </a:r>
          </a:p>
          <a:p>
            <a:pPr>
              <a:lnSpc>
                <a:spcPct val="150000"/>
              </a:lnSpc>
            </a:pPr>
            <a:r>
              <a:rPr lang="en-US" altLang="zh-CN" sz="1600" dirty="0" smtClean="0"/>
              <a:t>B: Because transistors were used instead of vacuum tubes. And they were smaller, faster and more dependable.</a:t>
            </a:r>
          </a:p>
          <a:p>
            <a:pPr>
              <a:lnSpc>
                <a:spcPct val="150000"/>
              </a:lnSpc>
            </a:pPr>
            <a:r>
              <a:rPr lang="en-US" altLang="zh-CN" sz="1600" dirty="0" smtClean="0"/>
              <a:t>A: Thanks for your information. Would you please further explain the third and fourth generations?</a:t>
            </a:r>
          </a:p>
          <a:p>
            <a:pPr>
              <a:lnSpc>
                <a:spcPct val="150000"/>
              </a:lnSpc>
            </a:pPr>
            <a:r>
              <a:rPr lang="en-US" altLang="zh-CN" sz="1600" dirty="0" smtClean="0"/>
              <a:t>B: Yeah. The third generation appeared on the market in 1965. Their calculation speed was 1000 times as the first generation.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Check Your Comprehension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467544" y="1631697"/>
            <a:ext cx="8640960" cy="4524315"/>
          </a:xfrm>
          <a:prstGeom prst="rect">
            <a:avLst/>
          </a:prstGeom>
        </p:spPr>
        <p:txBody>
          <a:bodyPr wrap="square">
            <a:spAutoFit/>
          </a:bodyPr>
          <a:lstStyle/>
          <a:p>
            <a:pPr>
              <a:lnSpc>
                <a:spcPct val="150000"/>
              </a:lnSpc>
            </a:pPr>
            <a:r>
              <a:rPr lang="en-US" altLang="zh-CN" sz="1600" b="1" dirty="0" smtClean="0"/>
              <a:t>6. Oral Activity</a:t>
            </a:r>
          </a:p>
          <a:p>
            <a:pPr>
              <a:lnSpc>
                <a:spcPct val="150000"/>
              </a:lnSpc>
            </a:pPr>
            <a:r>
              <a:rPr lang="en-US" altLang="zh-CN" sz="1600" dirty="0" smtClean="0"/>
              <a:t>A: What’s the difference between the second and the third generations?</a:t>
            </a:r>
          </a:p>
          <a:p>
            <a:pPr>
              <a:lnSpc>
                <a:spcPct val="150000"/>
              </a:lnSpc>
            </a:pPr>
            <a:r>
              <a:rPr lang="en-US" altLang="zh-CN" sz="1600" dirty="0" smtClean="0"/>
              <a:t>B: The third generation was controlled by tiny integrated circuits, so they were smaller and more dependable. </a:t>
            </a:r>
          </a:p>
          <a:p>
            <a:pPr>
              <a:lnSpc>
                <a:spcPct val="150000"/>
              </a:lnSpc>
            </a:pPr>
            <a:r>
              <a:rPr lang="en-US" altLang="zh-CN" sz="1600" dirty="0" smtClean="0"/>
              <a:t>A: Now, let’s come to the fourth.</a:t>
            </a:r>
          </a:p>
          <a:p>
            <a:pPr>
              <a:lnSpc>
                <a:spcPct val="150000"/>
              </a:lnSpc>
            </a:pPr>
            <a:r>
              <a:rPr lang="en-US" altLang="zh-CN" sz="1600" dirty="0" smtClean="0"/>
              <a:t>B: Because of the development of microminiaturization technology, the fourth generation of computers is 50 times faster than the third generation and can complete approximately 1,000,000 instructions per second.</a:t>
            </a:r>
          </a:p>
          <a:p>
            <a:pPr>
              <a:lnSpc>
                <a:spcPct val="150000"/>
              </a:lnSpc>
            </a:pPr>
            <a:r>
              <a:rPr lang="en-US" altLang="zh-CN" sz="1600" dirty="0" smtClean="0"/>
              <a:t>A: As we know, the fifth generation of computers, that is, portable computers, has entered into our life such as business area. </a:t>
            </a:r>
          </a:p>
          <a:p>
            <a:pPr>
              <a:lnSpc>
                <a:spcPct val="150000"/>
              </a:lnSpc>
            </a:pPr>
            <a:r>
              <a:rPr lang="en-US" altLang="zh-CN" sz="1600" dirty="0" smtClean="0"/>
              <a:t>B: Yes. The fifth-generation computer has replaced every computer we known..    </a:t>
            </a:r>
          </a:p>
          <a:p>
            <a:pPr>
              <a:lnSpc>
                <a:spcPct val="150000"/>
              </a:lnSpc>
            </a:pPr>
            <a:r>
              <a:rPr lang="en-US" altLang="zh-CN" sz="1600" dirty="0" smtClean="0"/>
              <a:t>A: Let’s end our programs today. Thank you, Professor Li.</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Vocabulary</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259632" y="1484784"/>
            <a:ext cx="7992888" cy="5262979"/>
          </a:xfrm>
          <a:prstGeom prst="rect">
            <a:avLst/>
          </a:prstGeom>
        </p:spPr>
        <p:txBody>
          <a:bodyPr wrap="square">
            <a:spAutoFit/>
          </a:bodyPr>
          <a:lstStyle/>
          <a:p>
            <a:pPr>
              <a:lnSpc>
                <a:spcPct val="150000"/>
              </a:lnSpc>
            </a:pPr>
            <a:r>
              <a:rPr lang="en-US" altLang="zh-CN" sz="1600" b="1" dirty="0" smtClean="0"/>
              <a:t>Exercise 1  Form new words by adding one of the suffixes : -age, -(a)</a:t>
            </a:r>
            <a:r>
              <a:rPr lang="en-US" altLang="zh-CN" sz="1600" b="1" dirty="0" err="1" smtClean="0"/>
              <a:t>tion</a:t>
            </a:r>
            <a:r>
              <a:rPr lang="en-US" altLang="zh-CN" sz="1600" b="1" dirty="0" smtClean="0"/>
              <a:t>, -</a:t>
            </a:r>
            <a:r>
              <a:rPr lang="en-US" altLang="zh-CN" sz="1600" b="1" dirty="0" err="1" smtClean="0"/>
              <a:t>ist</a:t>
            </a:r>
            <a:r>
              <a:rPr lang="en-US" altLang="zh-CN" sz="1600" b="1" dirty="0" smtClean="0"/>
              <a:t>, -</a:t>
            </a:r>
            <a:r>
              <a:rPr lang="en-US" altLang="zh-CN" sz="1600" b="1" dirty="0" err="1" smtClean="0"/>
              <a:t>ity</a:t>
            </a:r>
            <a:r>
              <a:rPr lang="en-US" altLang="zh-CN" sz="1600" b="1" dirty="0" smtClean="0"/>
              <a:t>. Then give their Chinese meanings.</a:t>
            </a:r>
          </a:p>
          <a:p>
            <a:pPr>
              <a:lnSpc>
                <a:spcPct val="150000"/>
              </a:lnSpc>
            </a:pPr>
            <a:r>
              <a:rPr lang="en-US" altLang="zh-CN" sz="1600" dirty="0" smtClean="0"/>
              <a:t>productive             ______________________             ________________           </a:t>
            </a:r>
          </a:p>
          <a:p>
            <a:pPr>
              <a:lnSpc>
                <a:spcPct val="150000"/>
              </a:lnSpc>
            </a:pPr>
            <a:r>
              <a:rPr lang="en-US" altLang="zh-CN" sz="1600" dirty="0" smtClean="0"/>
              <a:t>capable	______________________	________________</a:t>
            </a:r>
          </a:p>
          <a:p>
            <a:pPr>
              <a:lnSpc>
                <a:spcPct val="150000"/>
              </a:lnSpc>
            </a:pPr>
            <a:r>
              <a:rPr lang="en-US" altLang="zh-CN" sz="1600" dirty="0" smtClean="0"/>
              <a:t>available	______________________	________________</a:t>
            </a:r>
          </a:p>
          <a:p>
            <a:pPr>
              <a:lnSpc>
                <a:spcPct val="150000"/>
              </a:lnSpc>
            </a:pPr>
            <a:r>
              <a:rPr lang="en-US" altLang="zh-CN" sz="1600" dirty="0" smtClean="0"/>
              <a:t>hobby	______________________	_______________ </a:t>
            </a:r>
          </a:p>
          <a:p>
            <a:pPr>
              <a:lnSpc>
                <a:spcPct val="150000"/>
              </a:lnSpc>
            </a:pPr>
            <a:r>
              <a:rPr lang="en-US" altLang="zh-CN" sz="1600" dirty="0" smtClean="0"/>
              <a:t>enthusiastic	______________________	_______________</a:t>
            </a:r>
          </a:p>
          <a:p>
            <a:pPr>
              <a:lnSpc>
                <a:spcPct val="150000"/>
              </a:lnSpc>
            </a:pPr>
            <a:r>
              <a:rPr lang="en-US" altLang="zh-CN" sz="1600" dirty="0" smtClean="0"/>
              <a:t>simplify	______________________	_______________ </a:t>
            </a:r>
          </a:p>
          <a:p>
            <a:pPr>
              <a:lnSpc>
                <a:spcPct val="150000"/>
              </a:lnSpc>
            </a:pPr>
            <a:r>
              <a:rPr lang="en-US" altLang="zh-CN" sz="1600" dirty="0" smtClean="0"/>
              <a:t>automate	______________________	________________</a:t>
            </a:r>
          </a:p>
          <a:p>
            <a:pPr>
              <a:lnSpc>
                <a:spcPct val="150000"/>
              </a:lnSpc>
            </a:pPr>
            <a:r>
              <a:rPr lang="en-US" altLang="zh-CN" sz="1600" dirty="0" smtClean="0"/>
              <a:t>apply	______________________	________________</a:t>
            </a:r>
          </a:p>
          <a:p>
            <a:pPr>
              <a:lnSpc>
                <a:spcPct val="150000"/>
              </a:lnSpc>
            </a:pPr>
            <a:r>
              <a:rPr lang="en-US" altLang="zh-CN" sz="1600" dirty="0" smtClean="0"/>
              <a:t>calculate	______________________	_______________ </a:t>
            </a:r>
          </a:p>
          <a:p>
            <a:pPr>
              <a:lnSpc>
                <a:spcPct val="150000"/>
              </a:lnSpc>
            </a:pPr>
            <a:r>
              <a:rPr lang="en-US" altLang="zh-CN" sz="1600" dirty="0" smtClean="0"/>
              <a:t>introduce	______________________	______________  </a:t>
            </a:r>
          </a:p>
          <a:p>
            <a:pPr>
              <a:lnSpc>
                <a:spcPct val="150000"/>
              </a:lnSpc>
            </a:pPr>
            <a:r>
              <a:rPr lang="en-US" altLang="zh-CN" sz="1600" dirty="0" smtClean="0"/>
              <a:t>pack	______________________	_______________ </a:t>
            </a:r>
          </a:p>
          <a:p>
            <a:pPr>
              <a:lnSpc>
                <a:spcPct val="150000"/>
              </a:lnSpc>
            </a:pPr>
            <a:r>
              <a:rPr lang="en-US" altLang="zh-CN" sz="1600" dirty="0" smtClean="0"/>
              <a:t>complex	______________________	_______________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Vocabulary</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251520" y="1580594"/>
            <a:ext cx="8892480" cy="5016758"/>
          </a:xfrm>
          <a:prstGeom prst="rect">
            <a:avLst/>
          </a:prstGeom>
        </p:spPr>
        <p:txBody>
          <a:bodyPr wrap="square">
            <a:spAutoFit/>
          </a:bodyPr>
          <a:lstStyle/>
          <a:p>
            <a:pPr>
              <a:lnSpc>
                <a:spcPct val="150000"/>
              </a:lnSpc>
            </a:pPr>
            <a:r>
              <a:rPr lang="en-US" altLang="zh-CN" sz="1600" b="1" dirty="0" smtClean="0"/>
              <a:t>Exercise 2  Fill in the blanks with the words or phrases given below. Change the form where necessary. </a:t>
            </a:r>
            <a:r>
              <a:rPr lang="en-US" altLang="zh-CN" sz="1600" dirty="0"/>
              <a:t> </a:t>
            </a:r>
            <a:endParaRPr lang="zh-CN" altLang="zh-CN" sz="1600" dirty="0"/>
          </a:p>
          <a:p>
            <a:r>
              <a:rPr lang="en-US" altLang="zh-CN" sz="1600" dirty="0"/>
              <a:t>manufacture   a matter of   available     accustomed     make great strides</a:t>
            </a:r>
            <a:endParaRPr lang="zh-CN" altLang="zh-CN" sz="1600" dirty="0"/>
          </a:p>
          <a:p>
            <a:r>
              <a:rPr lang="en-US" altLang="zh-CN" sz="1600" dirty="0"/>
              <a:t>recognize     band       underscore    participate in    progress    at the rate </a:t>
            </a:r>
            <a:r>
              <a:rPr lang="en-US" altLang="zh-CN" sz="1600" dirty="0" smtClean="0"/>
              <a:t>of</a:t>
            </a:r>
            <a:r>
              <a:rPr lang="en-US" altLang="zh-CN" sz="1600" dirty="0"/>
              <a:t> </a:t>
            </a:r>
            <a:endParaRPr lang="zh-CN" altLang="zh-CN" sz="1600" dirty="0"/>
          </a:p>
          <a:p>
            <a:pPr>
              <a:lnSpc>
                <a:spcPct val="150000"/>
              </a:lnSpc>
            </a:pPr>
            <a:r>
              <a:rPr lang="en-US" altLang="zh-CN" sz="1600" dirty="0" smtClean="0"/>
              <a:t>1)She has been working on the design of the drawing for ____________ six hours.</a:t>
            </a:r>
          </a:p>
          <a:p>
            <a:pPr>
              <a:lnSpc>
                <a:spcPct val="150000"/>
              </a:lnSpc>
            </a:pPr>
            <a:r>
              <a:rPr lang="en-US" altLang="zh-CN" sz="1600" dirty="0" smtClean="0"/>
              <a:t>2)Intel and Motorola ______________________ microprocessors.</a:t>
            </a:r>
          </a:p>
          <a:p>
            <a:pPr>
              <a:lnSpc>
                <a:spcPct val="150000"/>
              </a:lnSpc>
            </a:pPr>
            <a:r>
              <a:rPr lang="en-US" altLang="zh-CN" sz="1600" dirty="0" smtClean="0"/>
              <a:t>3)I’m not _________________ to associating with society people.</a:t>
            </a:r>
          </a:p>
          <a:p>
            <a:pPr>
              <a:lnSpc>
                <a:spcPct val="150000"/>
              </a:lnSpc>
            </a:pPr>
            <a:r>
              <a:rPr lang="en-US" altLang="zh-CN" sz="1600" dirty="0" smtClean="0"/>
              <a:t>4)There were no tickets _________________ for Friday’s performance.</a:t>
            </a:r>
          </a:p>
          <a:p>
            <a:pPr>
              <a:lnSpc>
                <a:spcPct val="150000"/>
              </a:lnSpc>
            </a:pPr>
            <a:r>
              <a:rPr lang="en-US" altLang="zh-CN" sz="1600" dirty="0" smtClean="0"/>
              <a:t>5)China has ______________________ in computer technology.</a:t>
            </a:r>
          </a:p>
          <a:p>
            <a:pPr>
              <a:lnSpc>
                <a:spcPct val="150000"/>
              </a:lnSpc>
            </a:pPr>
            <a:r>
              <a:rPr lang="en-US" altLang="zh-CN" sz="1600" dirty="0" smtClean="0"/>
              <a:t>6)The word “__________” is an underline character often used ___________  a  letter or a word;  on </a:t>
            </a:r>
            <a:r>
              <a:rPr lang="en-US" altLang="zh-CN" sz="1600" dirty="0" err="1" smtClean="0"/>
              <a:t>nongraphics</a:t>
            </a:r>
            <a:r>
              <a:rPr lang="en-US" altLang="zh-CN" sz="1600" dirty="0" smtClean="0"/>
              <a:t> displays, generally used to indicate  italic characters.</a:t>
            </a:r>
          </a:p>
          <a:p>
            <a:pPr>
              <a:lnSpc>
                <a:spcPct val="150000"/>
              </a:lnSpc>
            </a:pPr>
            <a:r>
              <a:rPr lang="en-US" altLang="zh-CN" sz="1600" dirty="0" smtClean="0"/>
              <a:t>7)John is _________________ as the best footballer in the school.</a:t>
            </a:r>
          </a:p>
          <a:p>
            <a:pPr>
              <a:lnSpc>
                <a:spcPct val="150000"/>
              </a:lnSpc>
            </a:pPr>
            <a:r>
              <a:rPr lang="en-US" altLang="zh-CN" sz="1600" dirty="0" smtClean="0"/>
              <a:t>8)The output of computers manufactured in China increases _____________ 20 percent yearly.</a:t>
            </a:r>
          </a:p>
          <a:p>
            <a:pPr>
              <a:lnSpc>
                <a:spcPct val="150000"/>
              </a:lnSpc>
            </a:pPr>
            <a:r>
              <a:rPr lang="en-US" altLang="zh-CN" sz="1600" dirty="0" smtClean="0"/>
              <a:t>9)The construction of the new building is ________________ according to schedule.</a:t>
            </a:r>
          </a:p>
          <a:p>
            <a:pPr>
              <a:lnSpc>
                <a:spcPct val="150000"/>
              </a:lnSpc>
            </a:pPr>
            <a:r>
              <a:rPr lang="en-US" altLang="zh-CN" sz="1600" dirty="0" smtClean="0"/>
              <a:t>10)There is a rule that professionals cannot ________________________ the tournament.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Structure</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259632" y="1637213"/>
            <a:ext cx="7632848" cy="5032147"/>
          </a:xfrm>
          <a:prstGeom prst="rect">
            <a:avLst/>
          </a:prstGeom>
        </p:spPr>
        <p:txBody>
          <a:bodyPr wrap="square">
            <a:spAutoFit/>
          </a:bodyPr>
          <a:lstStyle/>
          <a:p>
            <a:pPr algn="ctr">
              <a:lnSpc>
                <a:spcPct val="150000"/>
              </a:lnSpc>
            </a:pPr>
            <a:r>
              <a:rPr lang="zh-CN" altLang="en-US" sz="1600" b="1" dirty="0" smtClean="0"/>
              <a:t>句子的成分</a:t>
            </a:r>
            <a:endParaRPr lang="en-US" altLang="zh-CN" sz="1600" b="1" dirty="0" smtClean="0"/>
          </a:p>
          <a:p>
            <a:pPr algn="ctr">
              <a:lnSpc>
                <a:spcPct val="150000"/>
              </a:lnSpc>
            </a:pPr>
            <a:endParaRPr lang="zh-CN" altLang="en-US" sz="1600" b="1" dirty="0" smtClean="0"/>
          </a:p>
          <a:p>
            <a:pPr>
              <a:lnSpc>
                <a:spcPct val="150000"/>
              </a:lnSpc>
            </a:pPr>
            <a:r>
              <a:rPr lang="zh-CN" altLang="en-US" sz="1400" dirty="0" smtClean="0"/>
              <a:t>句子的成分包括主语</a:t>
            </a:r>
            <a:r>
              <a:rPr lang="en-US" altLang="zh-CN" sz="1400" dirty="0" smtClean="0"/>
              <a:t>(the Subject)</a:t>
            </a:r>
            <a:r>
              <a:rPr lang="zh-CN" altLang="en-US" sz="1400" dirty="0" smtClean="0"/>
              <a:t>、谓语</a:t>
            </a:r>
            <a:r>
              <a:rPr lang="en-US" altLang="zh-CN" sz="1400" dirty="0" smtClean="0"/>
              <a:t>(the Predicate)</a:t>
            </a:r>
            <a:r>
              <a:rPr lang="zh-CN" altLang="en-US" sz="1400" dirty="0" smtClean="0"/>
              <a:t>、宾语</a:t>
            </a:r>
            <a:r>
              <a:rPr lang="en-US" altLang="zh-CN" sz="1400" dirty="0" smtClean="0"/>
              <a:t>(the Object)</a:t>
            </a:r>
            <a:r>
              <a:rPr lang="zh-CN" altLang="en-US" sz="1400" dirty="0" smtClean="0"/>
              <a:t>、表语</a:t>
            </a:r>
            <a:r>
              <a:rPr lang="en-US" altLang="zh-CN" sz="1400" dirty="0" smtClean="0"/>
              <a:t>(the Predicative)</a:t>
            </a:r>
            <a:r>
              <a:rPr lang="zh-CN" altLang="en-US" sz="1400" dirty="0" smtClean="0"/>
              <a:t>、定语</a:t>
            </a:r>
            <a:r>
              <a:rPr lang="en-US" altLang="zh-CN" sz="1400" dirty="0" smtClean="0"/>
              <a:t>(the Attribute)</a:t>
            </a:r>
            <a:r>
              <a:rPr lang="zh-CN" altLang="en-US" sz="1400" dirty="0" smtClean="0"/>
              <a:t>、状语</a:t>
            </a:r>
            <a:r>
              <a:rPr lang="en-US" altLang="zh-CN" sz="1400" dirty="0" smtClean="0"/>
              <a:t>(the Adverbial)</a:t>
            </a:r>
            <a:r>
              <a:rPr lang="zh-CN" altLang="en-US" sz="1400" dirty="0" smtClean="0"/>
              <a:t>和同位语</a:t>
            </a:r>
            <a:r>
              <a:rPr lang="en-US" altLang="zh-CN" sz="1400" dirty="0" smtClean="0"/>
              <a:t>(the Appositive)</a:t>
            </a:r>
            <a:r>
              <a:rPr lang="zh-CN" altLang="en-US" sz="1400" dirty="0" smtClean="0"/>
              <a:t>等。</a:t>
            </a:r>
          </a:p>
          <a:p>
            <a:pPr>
              <a:lnSpc>
                <a:spcPct val="150000"/>
              </a:lnSpc>
            </a:pPr>
            <a:r>
              <a:rPr lang="zh-CN" altLang="en-US" sz="1400" dirty="0" smtClean="0"/>
              <a:t>主语是句子中行为、动作、状态的主体，是施动者</a:t>
            </a:r>
            <a:r>
              <a:rPr lang="en-US" altLang="zh-CN" sz="1400" dirty="0" smtClean="0"/>
              <a:t>;</a:t>
            </a:r>
            <a:r>
              <a:rPr lang="zh-CN" altLang="en-US" sz="1400" dirty="0" smtClean="0"/>
              <a:t>被动句中的主语是受动者。名词、代词或起名词作用的词组、短语或句子可以充当句子的主语。谓语是说明主语的动作</a:t>
            </a:r>
            <a:r>
              <a:rPr lang="en-US" altLang="zh-CN" sz="1400" dirty="0" smtClean="0"/>
              <a:t>,</a:t>
            </a:r>
            <a:r>
              <a:rPr lang="zh-CN" altLang="en-US" sz="1400" dirty="0" smtClean="0"/>
              <a:t>处于某种状态，或具有某种特征，由动词来充当谓语。主语和谓语是句子的主要成份。谓语在人称上必须和主语保持一致。宾语表示动作的承受者或动作产生的结果</a:t>
            </a:r>
            <a:r>
              <a:rPr lang="en-US" altLang="zh-CN" sz="1400" dirty="0" smtClean="0"/>
              <a:t>;</a:t>
            </a:r>
            <a:r>
              <a:rPr lang="zh-CN" altLang="en-US" sz="1400" dirty="0" smtClean="0"/>
              <a:t>它可分为直接宾语、间接宾语、复合宾语、同源宾语和保留宾语等。表语是说明主语的身份、特征或状态的，也称为主语补足语。定语是修饰或限制名词、短语或句子，说明事物的属性、性质、特征或状态等。定语有前置定语和后置定语两种。状语是修饰动词、形容词、或全句的句子成份。同位语是对句子某一成份（主语或宾语）作进一步解释说明，而与被其说明的部分在语法上又处于同等地位的词、短语或句子。</a:t>
            </a:r>
          </a:p>
          <a:p>
            <a:pPr>
              <a:lnSpc>
                <a:spcPct val="150000"/>
              </a:lnSpc>
            </a:pPr>
            <a:r>
              <a:rPr lang="zh-CN" altLang="en-US" sz="1400" dirty="0" smtClean="0"/>
              <a:t>此外，还有与整个句子没有语法联系的独立成份。如对句子起补充说明的插入成份（</a:t>
            </a:r>
            <a:r>
              <a:rPr lang="en-US" altLang="zh-CN" sz="1400" dirty="0" smtClean="0"/>
              <a:t>Parenthesis</a:t>
            </a:r>
            <a:r>
              <a:rPr lang="zh-CN" altLang="en-US" sz="1400" dirty="0" smtClean="0"/>
              <a:t>），表示说话人情感的感叹词（</a:t>
            </a:r>
            <a:r>
              <a:rPr lang="en-US" altLang="zh-CN" sz="1400" dirty="0" smtClean="0"/>
              <a:t>Interjections</a:t>
            </a:r>
            <a:r>
              <a:rPr lang="zh-CN" altLang="en-US" sz="1400" dirty="0" smtClean="0"/>
              <a:t>），以及称他人的呼语（</a:t>
            </a:r>
            <a:r>
              <a:rPr lang="en-US" altLang="zh-CN" sz="1400" dirty="0" smtClean="0"/>
              <a:t>Direct Address</a:t>
            </a:r>
            <a:r>
              <a:rPr lang="zh-CN" altLang="en-US" sz="1400" dirty="0" smtClean="0"/>
              <a:t>）等。</a:t>
            </a:r>
            <a:endParaRPr lang="zh-CN" altLang="en-US" sz="1600" dirty="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Structure</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5594096"/>
          </a:xfrm>
          <a:prstGeom prst="rect">
            <a:avLst/>
          </a:prstGeom>
        </p:spPr>
        <p:txBody>
          <a:bodyPr wrap="square">
            <a:spAutoFit/>
          </a:bodyPr>
          <a:lstStyle/>
          <a:p>
            <a:pPr>
              <a:lnSpc>
                <a:spcPct val="150000"/>
              </a:lnSpc>
            </a:pPr>
            <a:r>
              <a:rPr lang="en-US" altLang="zh-CN" sz="1600" b="1" dirty="0" smtClean="0"/>
              <a:t>Exercise Analyze the following sentences, and point out the function of the underlined parts in each sentence.</a:t>
            </a:r>
          </a:p>
          <a:p>
            <a:pPr>
              <a:lnSpc>
                <a:spcPct val="150000"/>
              </a:lnSpc>
            </a:pPr>
            <a:r>
              <a:rPr lang="en-US" altLang="zh-CN" sz="1600" dirty="0" smtClean="0"/>
              <a:t>1)Laser is one of the most sensational developments in recent years.  </a:t>
            </a:r>
          </a:p>
          <a:p>
            <a:pPr>
              <a:lnSpc>
                <a:spcPct val="150000"/>
              </a:lnSpc>
            </a:pPr>
            <a:r>
              <a:rPr lang="en-US" altLang="zh-CN" sz="1600" dirty="0" smtClean="0"/>
              <a:t>2)The computers have already changed our lives since 1946. </a:t>
            </a:r>
          </a:p>
          <a:p>
            <a:pPr>
              <a:lnSpc>
                <a:spcPct val="150000"/>
              </a:lnSpc>
            </a:pPr>
            <a:r>
              <a:rPr lang="en-US" altLang="zh-CN" sz="1600" dirty="0" smtClean="0"/>
              <a:t>3)Computers are wonderful machines. </a:t>
            </a:r>
          </a:p>
          <a:p>
            <a:pPr>
              <a:lnSpc>
                <a:spcPct val="150000"/>
              </a:lnSpc>
            </a:pPr>
            <a:r>
              <a:rPr lang="en-US" altLang="zh-CN" sz="1600" dirty="0" smtClean="0"/>
              <a:t>4)The Backspace is near the top right side of keyboard. </a:t>
            </a:r>
          </a:p>
          <a:p>
            <a:pPr>
              <a:lnSpc>
                <a:spcPct val="150000"/>
              </a:lnSpc>
            </a:pPr>
            <a:r>
              <a:rPr lang="en-US" altLang="zh-CN" sz="1600" dirty="0" smtClean="0"/>
              <a:t>5)Scientists have sent rockets into outer space. </a:t>
            </a:r>
          </a:p>
          <a:p>
            <a:pPr>
              <a:lnSpc>
                <a:spcPct val="150000"/>
              </a:lnSpc>
            </a:pPr>
            <a:r>
              <a:rPr lang="en-US" altLang="zh-CN" sz="1600" dirty="0" smtClean="0"/>
              <a:t>6)Before quitting the program, you must save your work.</a:t>
            </a:r>
          </a:p>
          <a:p>
            <a:pPr>
              <a:lnSpc>
                <a:spcPct val="150000"/>
              </a:lnSpc>
            </a:pPr>
            <a:r>
              <a:rPr lang="en-US" altLang="zh-CN" sz="1600" dirty="0" smtClean="0"/>
              <a:t>7)The computer must have an operating system—its main control program — or it just won’t start. </a:t>
            </a:r>
          </a:p>
          <a:p>
            <a:pPr>
              <a:lnSpc>
                <a:spcPct val="150000"/>
              </a:lnSpc>
            </a:pPr>
            <a:r>
              <a:rPr lang="en-US" altLang="zh-CN" sz="1600" dirty="0" smtClean="0"/>
              <a:t>8)In any event of freeze-ups, by pressing the Reset button, you are telling the computer to give up and start over.</a:t>
            </a:r>
          </a:p>
          <a:p>
            <a:pPr>
              <a:lnSpc>
                <a:spcPct val="150000"/>
              </a:lnSpc>
            </a:pPr>
            <a:r>
              <a:rPr lang="en-US" altLang="zh-CN" sz="1600" dirty="0" smtClean="0"/>
              <a:t>9)Oh, what a fine computer!</a:t>
            </a:r>
          </a:p>
          <a:p>
            <a:pPr>
              <a:lnSpc>
                <a:spcPct val="150000"/>
              </a:lnSpc>
            </a:pPr>
            <a:r>
              <a:rPr lang="en-US" altLang="zh-CN" sz="1600" dirty="0" smtClean="0"/>
              <a:t>10)Normally, when you see the term BIOS by itself, it refers to the PC’s main BIOS.</a:t>
            </a:r>
          </a:p>
          <a:p>
            <a:pPr>
              <a:lnSpc>
                <a:spcPct val="150000"/>
              </a:lnSpc>
            </a:pPr>
            <a:endParaRPr lang="en-US" altLang="zh-CN" sz="1600" b="1" dirty="0"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632848" cy="5032147"/>
          </a:xfrm>
          <a:prstGeom prst="rect">
            <a:avLst/>
          </a:prstGeom>
        </p:spPr>
        <p:txBody>
          <a:bodyPr wrap="square">
            <a:spAutoFit/>
          </a:bodyPr>
          <a:lstStyle/>
          <a:p>
            <a:pPr algn="ctr">
              <a:lnSpc>
                <a:spcPct val="150000"/>
              </a:lnSpc>
            </a:pPr>
            <a:r>
              <a:rPr lang="zh-CN" altLang="en-US" sz="1400" b="1" dirty="0" smtClean="0"/>
              <a:t>词义的选择</a:t>
            </a:r>
          </a:p>
          <a:p>
            <a:pPr>
              <a:lnSpc>
                <a:spcPct val="150000"/>
              </a:lnSpc>
            </a:pPr>
            <a:r>
              <a:rPr lang="zh-CN" altLang="en-US" sz="1400" dirty="0" smtClean="0"/>
              <a:t>英语中一个词可以分属几种词类</a:t>
            </a:r>
            <a:r>
              <a:rPr lang="en-US" altLang="zh-CN" sz="1400" dirty="0" smtClean="0"/>
              <a:t>;</a:t>
            </a:r>
            <a:r>
              <a:rPr lang="zh-CN" altLang="en-US" sz="1400" dirty="0" smtClean="0"/>
              <a:t>而同一个词在不同的语境中有不同的词义</a:t>
            </a:r>
            <a:r>
              <a:rPr lang="en-US" altLang="zh-CN" sz="1400" dirty="0" smtClean="0"/>
              <a:t>;</a:t>
            </a:r>
            <a:r>
              <a:rPr lang="zh-CN" altLang="en-US" sz="1400" dirty="0" smtClean="0"/>
              <a:t>同一个词和不同的词搭配又有不同的词义。所以，学习英语单词，必须注意它的概念意义和关联意义。翻译时，要根据词在一特定句子中的作用，或根据不同的交际场合，或根据上下行文，或根据与其它词的搭配等，选择适当的目的语（这里指汉语）对应词，才能准确地表达该词的意义。如在 </a:t>
            </a:r>
            <a:r>
              <a:rPr lang="en-US" altLang="zh-CN" sz="1400" dirty="0" smtClean="0"/>
              <a:t>A computer system is made up of a number of different sub-component systems, which together allow the system to perform calculations and complicated tasks.</a:t>
            </a:r>
            <a:r>
              <a:rPr lang="zh-CN" altLang="en-US" sz="1400" dirty="0" smtClean="0"/>
              <a:t>句中三次出现</a:t>
            </a:r>
            <a:r>
              <a:rPr lang="en-US" altLang="zh-CN" sz="1400" dirty="0" smtClean="0"/>
              <a:t>system</a:t>
            </a:r>
            <a:r>
              <a:rPr lang="zh-CN" altLang="en-US" sz="1400" dirty="0" smtClean="0"/>
              <a:t>一词，却表示三种不同的汉语意义：</a:t>
            </a:r>
            <a:r>
              <a:rPr lang="en-US" altLang="zh-CN" sz="1400" dirty="0" smtClean="0"/>
              <a:t>a computer system </a:t>
            </a:r>
            <a:r>
              <a:rPr lang="zh-CN" altLang="en-US" sz="1400" dirty="0" smtClean="0"/>
              <a:t>译作“计算机系统”</a:t>
            </a:r>
            <a:r>
              <a:rPr lang="en-US" altLang="zh-CN" sz="1400" dirty="0" smtClean="0"/>
              <a:t>;a number of different sub-component systems,</a:t>
            </a:r>
            <a:r>
              <a:rPr lang="zh-CN" altLang="en-US" sz="1400" dirty="0" smtClean="0"/>
              <a:t>译作“元件”</a:t>
            </a:r>
            <a:r>
              <a:rPr lang="en-US" altLang="zh-CN" sz="1400" dirty="0" smtClean="0"/>
              <a:t>;allow the system to perform  </a:t>
            </a:r>
            <a:r>
              <a:rPr lang="zh-CN" altLang="en-US" sz="1400" dirty="0" smtClean="0"/>
              <a:t>译作“计算机”。 </a:t>
            </a:r>
          </a:p>
          <a:p>
            <a:pPr>
              <a:lnSpc>
                <a:spcPct val="150000"/>
              </a:lnSpc>
            </a:pPr>
            <a:r>
              <a:rPr lang="zh-CN" altLang="en-US" sz="1400" dirty="0" smtClean="0"/>
              <a:t>   </a:t>
            </a:r>
            <a:r>
              <a:rPr lang="en-US" altLang="zh-CN" sz="1400" dirty="0" smtClean="0"/>
              <a:t>system </a:t>
            </a:r>
            <a:r>
              <a:rPr lang="zh-CN" altLang="en-US" sz="1400" dirty="0" smtClean="0"/>
              <a:t>在不同学科领域中汉译亦不同 。如：</a:t>
            </a:r>
            <a:r>
              <a:rPr lang="en-US" altLang="zh-CN" sz="1400" dirty="0" smtClean="0"/>
              <a:t>system of equations </a:t>
            </a:r>
            <a:r>
              <a:rPr lang="zh-CN" altLang="en-US" sz="1400" dirty="0" smtClean="0"/>
              <a:t>译作“</a:t>
            </a:r>
            <a:r>
              <a:rPr lang="en-US" altLang="zh-CN" sz="1400" dirty="0" smtClean="0"/>
              <a:t>(</a:t>
            </a:r>
            <a:r>
              <a:rPr lang="zh-CN" altLang="en-US" sz="1400" dirty="0" smtClean="0"/>
              <a:t>方程</a:t>
            </a:r>
            <a:r>
              <a:rPr lang="en-US" altLang="zh-CN" sz="1400" dirty="0" smtClean="0"/>
              <a:t>)</a:t>
            </a:r>
            <a:r>
              <a:rPr lang="zh-CN" altLang="en-US" sz="1400" dirty="0" smtClean="0"/>
              <a:t>组”</a:t>
            </a:r>
            <a:r>
              <a:rPr lang="en-US" altLang="zh-CN" sz="1400" dirty="0" smtClean="0"/>
              <a:t>;system of notation </a:t>
            </a:r>
            <a:r>
              <a:rPr lang="zh-CN" altLang="en-US" sz="1400" dirty="0" smtClean="0"/>
              <a:t>译作“</a:t>
            </a:r>
            <a:r>
              <a:rPr lang="en-US" altLang="zh-CN" sz="1400" dirty="0" smtClean="0"/>
              <a:t>(</a:t>
            </a:r>
            <a:r>
              <a:rPr lang="zh-CN" altLang="en-US" sz="1400" dirty="0" smtClean="0"/>
              <a:t>计数</a:t>
            </a:r>
            <a:r>
              <a:rPr lang="en-US" altLang="zh-CN" sz="1400" dirty="0" smtClean="0"/>
              <a:t>)</a:t>
            </a:r>
            <a:r>
              <a:rPr lang="zh-CN" altLang="en-US" sz="1400" dirty="0" smtClean="0"/>
              <a:t>法”</a:t>
            </a:r>
            <a:r>
              <a:rPr lang="en-US" altLang="zh-CN" sz="1400" dirty="0" smtClean="0"/>
              <a:t>;the postal system </a:t>
            </a:r>
            <a:r>
              <a:rPr lang="zh-CN" altLang="en-US" sz="1400" dirty="0" smtClean="0"/>
              <a:t>译作“</a:t>
            </a:r>
            <a:r>
              <a:rPr lang="en-US" altLang="zh-CN" sz="1400" dirty="0" smtClean="0"/>
              <a:t>(</a:t>
            </a:r>
            <a:r>
              <a:rPr lang="zh-CN" altLang="en-US" sz="1400" dirty="0" smtClean="0"/>
              <a:t>邮政</a:t>
            </a:r>
            <a:r>
              <a:rPr lang="en-US" altLang="zh-CN" sz="1400" dirty="0" smtClean="0"/>
              <a:t>)</a:t>
            </a:r>
            <a:r>
              <a:rPr lang="zh-CN" altLang="en-US" sz="1400" dirty="0" smtClean="0"/>
              <a:t>制度”</a:t>
            </a:r>
            <a:r>
              <a:rPr lang="en-US" altLang="zh-CN" sz="1400" dirty="0" smtClean="0"/>
              <a:t>;Her system was harmed by living abroad .</a:t>
            </a:r>
            <a:r>
              <a:rPr lang="zh-CN" altLang="en-US" sz="1400" dirty="0" smtClean="0"/>
              <a:t>译作“身体”</a:t>
            </a:r>
            <a:r>
              <a:rPr lang="en-US" altLang="zh-CN" sz="1400" dirty="0" smtClean="0"/>
              <a:t>;You need some system in your life if you want to succeed.</a:t>
            </a:r>
            <a:r>
              <a:rPr lang="zh-CN" altLang="en-US" sz="1400" dirty="0" smtClean="0"/>
              <a:t>译作“有条不紊”或“有条理”。</a:t>
            </a:r>
          </a:p>
          <a:p>
            <a:pPr>
              <a:lnSpc>
                <a:spcPct val="150000"/>
              </a:lnSpc>
            </a:pPr>
            <a:endParaRPr lang="en-US" altLang="zh-CN" sz="1600" dirty="0" smtClean="0"/>
          </a:p>
          <a:p>
            <a:pPr>
              <a:lnSpc>
                <a:spcPct val="150000"/>
              </a:lnSpc>
            </a:pPr>
            <a:endParaRPr lang="en-US" altLang="zh-CN" sz="1600" b="1" dirty="0"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632848" cy="4247317"/>
          </a:xfrm>
          <a:prstGeom prst="rect">
            <a:avLst/>
          </a:prstGeom>
        </p:spPr>
        <p:txBody>
          <a:bodyPr wrap="square">
            <a:spAutoFit/>
          </a:bodyPr>
          <a:lstStyle/>
          <a:p>
            <a:pPr>
              <a:lnSpc>
                <a:spcPct val="150000"/>
              </a:lnSpc>
            </a:pPr>
            <a:r>
              <a:rPr lang="en-US" altLang="zh-CN" sz="1600" b="1" dirty="0" smtClean="0"/>
              <a:t>Exercise1 Translate the following sentences into Chinese, and pay more attention to the underlined parts.</a:t>
            </a:r>
            <a:endParaRPr lang="en-US" altLang="zh-CN" sz="1600" dirty="0" smtClean="0"/>
          </a:p>
          <a:p>
            <a:pPr>
              <a:lnSpc>
                <a:spcPct val="150000"/>
              </a:lnSpc>
            </a:pPr>
            <a:r>
              <a:rPr lang="en-US" altLang="zh-CN" sz="1600" dirty="0" smtClean="0"/>
              <a:t>1)This allows you to change or modify a file or a program.</a:t>
            </a:r>
          </a:p>
          <a:p>
            <a:pPr>
              <a:lnSpc>
                <a:spcPct val="150000"/>
              </a:lnSpc>
            </a:pPr>
            <a:r>
              <a:rPr lang="en-US" altLang="zh-CN" sz="1600" dirty="0" smtClean="0"/>
              <a:t>2)How much time did they allow us for making the preparations.</a:t>
            </a:r>
          </a:p>
          <a:p>
            <a:pPr>
              <a:lnSpc>
                <a:spcPct val="150000"/>
              </a:lnSpc>
            </a:pPr>
            <a:r>
              <a:rPr lang="en-US" altLang="zh-CN" sz="1600" dirty="0" smtClean="0"/>
              <a:t>3)Computer systems allow you to perform such tasks as solving statistical problems, keeping your company’s account books or playing a computer game.</a:t>
            </a:r>
          </a:p>
          <a:p>
            <a:pPr>
              <a:lnSpc>
                <a:spcPct val="150000"/>
              </a:lnSpc>
            </a:pPr>
            <a:r>
              <a:rPr lang="en-US" altLang="zh-CN" sz="1600" dirty="0" smtClean="0"/>
              <a:t>4)We must allow that computers can reach solutions to problems in a fraction of time it takes men to do the job.</a:t>
            </a:r>
          </a:p>
          <a:p>
            <a:pPr>
              <a:lnSpc>
                <a:spcPct val="150000"/>
              </a:lnSpc>
            </a:pPr>
            <a:r>
              <a:rPr lang="en-US" altLang="zh-CN" sz="1600" dirty="0" smtClean="0"/>
              <a:t>5)Also like the desk, memory devices usually hold one or more sets of instructions.</a:t>
            </a:r>
          </a:p>
          <a:p>
            <a:pPr>
              <a:lnSpc>
                <a:spcPct val="150000"/>
              </a:lnSpc>
            </a:pPr>
            <a:endParaRPr lang="en-US" altLang="zh-CN" dirty="0" smtClean="0"/>
          </a:p>
          <a:p>
            <a:pPr>
              <a:lnSpc>
                <a:spcPct val="150000"/>
              </a:lnSpc>
            </a:pPr>
            <a:endParaRPr lang="en-US" altLang="zh-CN" dirty="0"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632848" cy="5355312"/>
          </a:xfrm>
          <a:prstGeom prst="rect">
            <a:avLst/>
          </a:prstGeom>
        </p:spPr>
        <p:txBody>
          <a:bodyPr wrap="square">
            <a:spAutoFit/>
          </a:bodyPr>
          <a:lstStyle/>
          <a:p>
            <a:pPr>
              <a:lnSpc>
                <a:spcPct val="150000"/>
              </a:lnSpc>
            </a:pPr>
            <a:r>
              <a:rPr lang="en-US" altLang="zh-CN" sz="1600" b="1" dirty="0" smtClean="0"/>
              <a:t>Exercise1 Translate the following sentences into Chinese, and pay more attention to the underlined parts.</a:t>
            </a:r>
            <a:endParaRPr lang="en-US" altLang="zh-CN" sz="1600" dirty="0" smtClean="0"/>
          </a:p>
          <a:p>
            <a:pPr>
              <a:lnSpc>
                <a:spcPct val="150000"/>
              </a:lnSpc>
            </a:pPr>
            <a:r>
              <a:rPr lang="en-US" altLang="zh-CN" sz="1600" dirty="0" smtClean="0"/>
              <a:t>6)A storage device with 16k can hold 16,384 bytes, and one that holds 5 megabytes holds 5 million bytes.</a:t>
            </a:r>
          </a:p>
          <a:p>
            <a:pPr>
              <a:lnSpc>
                <a:spcPct val="150000"/>
              </a:lnSpc>
            </a:pPr>
            <a:r>
              <a:rPr lang="en-US" altLang="zh-CN" sz="1600" dirty="0" smtClean="0"/>
              <a:t>7)You might want to hold the board just above the case motherboard plate and see which holes on the case line up with holes on the motherboard.</a:t>
            </a:r>
          </a:p>
          <a:p>
            <a:pPr>
              <a:lnSpc>
                <a:spcPct val="150000"/>
              </a:lnSpc>
            </a:pPr>
            <a:r>
              <a:rPr lang="en-US" altLang="zh-CN" sz="1600" dirty="0" smtClean="0"/>
              <a:t>8)It is difficult to locate a company that doesn’t use a microcomputer for some of its processing.</a:t>
            </a:r>
          </a:p>
          <a:p>
            <a:pPr>
              <a:lnSpc>
                <a:spcPct val="150000"/>
              </a:lnSpc>
            </a:pPr>
            <a:r>
              <a:rPr lang="en-US" altLang="zh-CN" sz="1600" dirty="0" smtClean="0"/>
              <a:t>9)The Central Processing Unit and main memory are located in the small cabinet under the screen.</a:t>
            </a:r>
          </a:p>
          <a:p>
            <a:pPr>
              <a:lnSpc>
                <a:spcPct val="150000"/>
              </a:lnSpc>
            </a:pPr>
            <a:r>
              <a:rPr lang="en-US" altLang="zh-CN" sz="1600" dirty="0" smtClean="0"/>
              <a:t>10)Devices in a computer system perform the same functions as human brain.</a:t>
            </a:r>
          </a:p>
          <a:p>
            <a:pPr>
              <a:lnSpc>
                <a:spcPct val="150000"/>
              </a:lnSpc>
            </a:pPr>
            <a:r>
              <a:rPr lang="en-US" altLang="zh-CN" sz="1600" dirty="0" smtClean="0"/>
              <a:t>11)One should always perform what one promises.</a:t>
            </a:r>
          </a:p>
          <a:p>
            <a:pPr>
              <a:lnSpc>
                <a:spcPct val="150000"/>
              </a:lnSpc>
            </a:pPr>
            <a:endParaRPr lang="en-US" altLang="zh-CN" dirty="0" smtClean="0"/>
          </a:p>
          <a:p>
            <a:pPr>
              <a:lnSpc>
                <a:spcPct val="150000"/>
              </a:lnSpc>
            </a:pPr>
            <a:endParaRPr lang="en-US" altLang="zh-CN"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632848" cy="5355312"/>
          </a:xfrm>
          <a:prstGeom prst="rect">
            <a:avLst/>
          </a:prstGeom>
        </p:spPr>
        <p:txBody>
          <a:bodyPr wrap="square">
            <a:spAutoFit/>
          </a:bodyPr>
          <a:lstStyle/>
          <a:p>
            <a:pPr>
              <a:lnSpc>
                <a:spcPct val="150000"/>
              </a:lnSpc>
            </a:pPr>
            <a:r>
              <a:rPr lang="en-US" altLang="zh-CN" sz="1600" b="1" dirty="0" smtClean="0"/>
              <a:t>Exercise 2  Translate the following sentences into English.</a:t>
            </a:r>
          </a:p>
          <a:p>
            <a:pPr>
              <a:lnSpc>
                <a:spcPct val="150000"/>
              </a:lnSpc>
            </a:pPr>
            <a:r>
              <a:rPr lang="en-US" altLang="zh-CN" sz="1600" dirty="0" smtClean="0"/>
              <a:t>1)</a:t>
            </a:r>
            <a:r>
              <a:rPr lang="zh-CN" altLang="en-US" sz="1600" dirty="0" smtClean="0"/>
              <a:t>他们研制了半导体芯片。这些芯片约指甲般大小，能容纳数百个晶体管，使得工程技术人员能够将所有电子装置含有的电路微型化。</a:t>
            </a:r>
          </a:p>
          <a:p>
            <a:pPr>
              <a:lnSpc>
                <a:spcPct val="150000"/>
              </a:lnSpc>
            </a:pPr>
            <a:r>
              <a:rPr lang="en-US" altLang="zh-CN" sz="1600" dirty="0" smtClean="0"/>
              <a:t>2)70</a:t>
            </a:r>
            <a:r>
              <a:rPr lang="zh-CN" altLang="en-US" sz="1600" dirty="0" smtClean="0"/>
              <a:t>年代早期，半导体技术发展很快，计算机的中枢（即</a:t>
            </a:r>
            <a:r>
              <a:rPr lang="en-US" altLang="zh-CN" sz="1600" dirty="0" smtClean="0"/>
              <a:t>CPU</a:t>
            </a:r>
            <a:r>
              <a:rPr lang="zh-CN" altLang="en-US" sz="1600" dirty="0" smtClean="0"/>
              <a:t>）能够缩小安装到一块半导体芯片上。</a:t>
            </a:r>
          </a:p>
          <a:p>
            <a:pPr>
              <a:lnSpc>
                <a:spcPct val="150000"/>
              </a:lnSpc>
            </a:pPr>
            <a:r>
              <a:rPr lang="en-US" altLang="zh-CN" sz="1600" dirty="0" smtClean="0"/>
              <a:t>3)</a:t>
            </a:r>
            <a:r>
              <a:rPr lang="zh-CN" altLang="en-US" sz="1600" dirty="0" smtClean="0"/>
              <a:t>早期的微机用户们联合起来，交流思想，共同解决问题。</a:t>
            </a:r>
          </a:p>
          <a:p>
            <a:pPr>
              <a:lnSpc>
                <a:spcPct val="150000"/>
              </a:lnSpc>
            </a:pPr>
            <a:r>
              <a:rPr lang="en-US" altLang="zh-CN" sz="1600" dirty="0" smtClean="0"/>
              <a:t>4)1980</a:t>
            </a:r>
            <a:r>
              <a:rPr lang="zh-CN" altLang="en-US" sz="1600" dirty="0" smtClean="0"/>
              <a:t>年前后，开始出现了许多应用软件包，第一代文字处理程序、数据管理程序、电子表格、以及通讯程序使得那些微机的使用者们初次领略到微机的功效。</a:t>
            </a:r>
          </a:p>
          <a:p>
            <a:pPr>
              <a:lnSpc>
                <a:spcPct val="150000"/>
              </a:lnSpc>
            </a:pPr>
            <a:r>
              <a:rPr lang="en-US" altLang="zh-CN" sz="1600" dirty="0" smtClean="0"/>
              <a:t>5)</a:t>
            </a:r>
            <a:r>
              <a:rPr lang="zh-CN" altLang="en-US" sz="1600" dirty="0" smtClean="0"/>
              <a:t>软件是真正能开发出电脑技术潜力，使电脑帮助人们更简便地查询信息、创造信息，促进人与人之间交流的关键因素。</a:t>
            </a:r>
          </a:p>
          <a:p>
            <a:pPr>
              <a:lnSpc>
                <a:spcPct val="150000"/>
              </a:lnSpc>
            </a:pPr>
            <a:r>
              <a:rPr lang="en-US" altLang="zh-CN" sz="1600" dirty="0" smtClean="0"/>
              <a:t>6)</a:t>
            </a:r>
            <a:r>
              <a:rPr lang="zh-CN" altLang="en-US" sz="1600" dirty="0" smtClean="0"/>
              <a:t>苹果公司几乎不间断研制了像</a:t>
            </a:r>
            <a:r>
              <a:rPr lang="en-US" altLang="zh-CN" sz="1600" dirty="0" smtClean="0"/>
              <a:t>iPod</a:t>
            </a:r>
            <a:r>
              <a:rPr lang="zh-CN" altLang="en-US" sz="1600" dirty="0" smtClean="0"/>
              <a:t>、</a:t>
            </a:r>
            <a:r>
              <a:rPr lang="en-US" altLang="zh-CN" sz="1600" dirty="0" err="1" smtClean="0"/>
              <a:t>iPhone</a:t>
            </a:r>
            <a:r>
              <a:rPr lang="en-US" altLang="zh-CN" sz="1600" dirty="0" smtClean="0"/>
              <a:t> </a:t>
            </a:r>
            <a:r>
              <a:rPr lang="zh-CN" altLang="en-US" sz="1600" dirty="0" smtClean="0"/>
              <a:t>及</a:t>
            </a:r>
            <a:r>
              <a:rPr lang="en-US" altLang="zh-CN" sz="1600" dirty="0" err="1" smtClean="0"/>
              <a:t>iPad</a:t>
            </a:r>
            <a:r>
              <a:rPr lang="en-US" altLang="zh-CN" sz="1600" dirty="0" smtClean="0"/>
              <a:t> </a:t>
            </a:r>
            <a:r>
              <a:rPr lang="zh-CN" altLang="en-US" sz="1600" dirty="0" smtClean="0"/>
              <a:t>等一系列成功产品，改变了个人电脑、电子工业、数字媒体行业</a:t>
            </a:r>
          </a:p>
          <a:p>
            <a:pPr>
              <a:lnSpc>
                <a:spcPct val="150000"/>
              </a:lnSpc>
            </a:pPr>
            <a:endParaRPr lang="en-US" altLang="zh-CN" dirty="0" smtClean="0"/>
          </a:p>
          <a:p>
            <a:pPr>
              <a:lnSpc>
                <a:spcPct val="150000"/>
              </a:lnSpc>
            </a:pPr>
            <a:endParaRPr lang="en-US" altLang="zh-CN"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19605"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395536" y="1049253"/>
            <a:ext cx="7992888" cy="37368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altLang="zh-CN" sz="2000" b="1" i="0" u="none" strike="noStrike" cap="none" normalizeH="0" baseline="0" dirty="0" smtClean="0" bmk="OLE_LINK92">
                <a:ln>
                  <a:noFill/>
                </a:ln>
                <a:solidFill>
                  <a:schemeClr val="tx1"/>
                </a:solidFill>
                <a:effectLst/>
                <a:latin typeface="Times New Roman" pitchFamily="18" charset="0"/>
                <a:ea typeface="宋体" pitchFamily="2" charset="-122"/>
                <a:cs typeface="Times New Roman" pitchFamily="18" charset="0"/>
              </a:rPr>
              <a:t>Pre-reading Activities                                         </a:t>
            </a:r>
            <a:endParaRPr kumimoji="0" lang="zh-CN" altLang="zh-CN" sz="2400" b="1" i="0" u="none" strike="noStrike" cap="none" normalizeH="0" baseline="0" dirty="0" smtClean="0">
              <a:ln>
                <a:noFill/>
              </a:ln>
              <a:solidFill>
                <a:schemeClr val="tx1"/>
              </a:solidFill>
              <a:effectLst/>
              <a:latin typeface="Calibri" pitchFamily="34" charset="0"/>
              <a:ea typeface="宋体" pitchFamily="2" charset="-122"/>
            </a:endParaRPr>
          </a:p>
          <a:p>
            <a:pPr marL="0" marR="0" lvl="0" indent="0" algn="l" defTabSz="914400" rtl="0" eaLnBrk="0" fontAlgn="base" latinLnBrk="0" hangingPunct="0">
              <a:lnSpc>
                <a:spcPct val="200000"/>
              </a:lnSpc>
              <a:spcBef>
                <a:spcPct val="0"/>
              </a:spcBef>
              <a:spcAft>
                <a:spcPct val="0"/>
              </a:spcAft>
              <a:buClrTx/>
              <a:buSzTx/>
              <a:tabLst/>
            </a:pPr>
            <a:r>
              <a:rPr lang="en-US" altLang="zh-CN" b="1" i="1" dirty="0" smtClean="0"/>
              <a:t>1.Try </a:t>
            </a:r>
            <a:r>
              <a:rPr lang="en-US" altLang="zh-CN" b="1" i="1" dirty="0"/>
              <a:t>to fill the missing words. The first letter of each is given to help you.</a:t>
            </a:r>
          </a:p>
          <a:p>
            <a:pPr marL="0" marR="0" lvl="0" indent="0" algn="l" defTabSz="914400" rtl="0" eaLnBrk="0" fontAlgn="base" latinLnBrk="0" hangingPunct="0">
              <a:lnSpc>
                <a:spcPct val="2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The first electronic c_____________ were built in the 1940s. By the early 1970s, they were in common use in large b__________________, g______________ and the m___________. The largest computers were called m______________.</a:t>
            </a:r>
            <a:endParaRPr lang="en-US" altLang="zh-CN" sz="1000" dirty="0">
              <a:latin typeface="Times New Roman" pitchFamily="18" charset="0"/>
              <a:ea typeface="宋体" pitchFamily="2" charset="-122"/>
              <a:cs typeface="Times New Roman" pitchFamily="18" charset="0"/>
            </a:endParaRPr>
          </a:p>
          <a:p>
            <a:pPr eaLnBrk="0" fontAlgn="base" hangingPunct="0">
              <a:lnSpc>
                <a:spcPct val="200000"/>
              </a:lnSpc>
              <a:spcBef>
                <a:spcPct val="0"/>
              </a:spcBef>
              <a:spcAft>
                <a:spcPct val="0"/>
              </a:spcAft>
            </a:pPr>
            <a:r>
              <a:rPr lang="en-US" altLang="zh-CN" b="1" i="1" dirty="0"/>
              <a:t>2</a:t>
            </a:r>
            <a:r>
              <a:rPr lang="zh-CN" altLang="zh-CN" b="1" i="1" dirty="0"/>
              <a:t>．</a:t>
            </a:r>
            <a:r>
              <a:rPr lang="en-US" altLang="zh-CN" b="1" i="1" dirty="0"/>
              <a:t>Name each of the following figures.</a:t>
            </a:r>
            <a:endParaRPr lang="zh-CN" altLang="zh-CN" dirty="0"/>
          </a:p>
          <a:p>
            <a:pPr marL="0" marR="0" lvl="0" indent="0" algn="l" defTabSz="914400" rtl="0" eaLnBrk="0" fontAlgn="base" latinLnBrk="0" hangingPunct="0">
              <a:lnSpc>
                <a:spcPct val="200000"/>
              </a:lnSpc>
              <a:spcBef>
                <a:spcPct val="0"/>
              </a:spcBef>
              <a:spcAft>
                <a:spcPct val="0"/>
              </a:spcAft>
              <a:buClrTx/>
              <a:buSzTx/>
              <a:buFontTx/>
              <a:buNone/>
              <a:tabLst/>
            </a:pP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16393" name="图片 0" descr="Personal Computer.jpg"/>
          <p:cNvPicPr>
            <a:picLocks noChangeAspect="1" noChangeArrowheads="1"/>
          </p:cNvPicPr>
          <p:nvPr/>
        </p:nvPicPr>
        <p:blipFill>
          <a:blip r:embed="rId3" cstate="print"/>
          <a:srcRect/>
          <a:stretch>
            <a:fillRect/>
          </a:stretch>
        </p:blipFill>
        <p:spPr bwMode="auto">
          <a:xfrm>
            <a:off x="1043608" y="4221088"/>
            <a:ext cx="1447800" cy="1089025"/>
          </a:xfrm>
          <a:prstGeom prst="rect">
            <a:avLst/>
          </a:prstGeom>
          <a:noFill/>
          <a:ln w="9525">
            <a:noFill/>
            <a:miter lim="800000"/>
            <a:headEnd/>
            <a:tailEnd/>
          </a:ln>
        </p:spPr>
      </p:pic>
      <p:pic>
        <p:nvPicPr>
          <p:cNvPr id="16394" name="图片 1" descr="Abacus.jpg"/>
          <p:cNvPicPr>
            <a:picLocks noChangeAspect="1" noChangeArrowheads="1"/>
          </p:cNvPicPr>
          <p:nvPr/>
        </p:nvPicPr>
        <p:blipFill>
          <a:blip r:embed="rId4" cstate="print"/>
          <a:srcRect/>
          <a:stretch>
            <a:fillRect/>
          </a:stretch>
        </p:blipFill>
        <p:spPr bwMode="auto">
          <a:xfrm>
            <a:off x="3635896" y="4293096"/>
            <a:ext cx="1401763" cy="822325"/>
          </a:xfrm>
          <a:prstGeom prst="rect">
            <a:avLst/>
          </a:prstGeom>
          <a:noFill/>
          <a:ln w="9525">
            <a:noFill/>
            <a:miter lim="800000"/>
            <a:headEnd/>
            <a:tailEnd/>
          </a:ln>
        </p:spPr>
      </p:pic>
      <p:pic>
        <p:nvPicPr>
          <p:cNvPr id="16395" name="图片 2" descr="ENIAC.jpg"/>
          <p:cNvPicPr>
            <a:picLocks noChangeAspect="1" noChangeArrowheads="1"/>
          </p:cNvPicPr>
          <p:nvPr/>
        </p:nvPicPr>
        <p:blipFill>
          <a:blip r:embed="rId5" cstate="print"/>
          <a:srcRect/>
          <a:stretch>
            <a:fillRect/>
          </a:stretch>
        </p:blipFill>
        <p:spPr bwMode="auto">
          <a:xfrm>
            <a:off x="6444208" y="4365104"/>
            <a:ext cx="1112838" cy="769938"/>
          </a:xfrm>
          <a:prstGeom prst="rect">
            <a:avLst/>
          </a:prstGeom>
          <a:noFill/>
          <a:ln w="9525">
            <a:noFill/>
            <a:miter lim="800000"/>
            <a:headEnd/>
            <a:tailEnd/>
          </a:ln>
        </p:spPr>
      </p:pic>
      <p:sp>
        <p:nvSpPr>
          <p:cNvPr id="16" name="矩形 15"/>
          <p:cNvSpPr/>
          <p:nvPr/>
        </p:nvSpPr>
        <p:spPr>
          <a:xfrm>
            <a:off x="827584" y="5517232"/>
            <a:ext cx="7704856" cy="369332"/>
          </a:xfrm>
          <a:prstGeom prst="rect">
            <a:avLst/>
          </a:prstGeom>
        </p:spPr>
        <p:txBody>
          <a:bodyPr wrap="square">
            <a:spAutoFit/>
          </a:bodyPr>
          <a:lstStyle/>
          <a:p>
            <a:r>
              <a:rPr lang="en-US" altLang="zh-CN" dirty="0"/>
              <a:t>Figure 1___________      </a:t>
            </a:r>
            <a:r>
              <a:rPr lang="en-US" altLang="zh-CN" dirty="0" smtClean="0"/>
              <a:t>   </a:t>
            </a:r>
            <a:r>
              <a:rPr lang="en-US" altLang="zh-CN" dirty="0"/>
              <a:t>Figure 2____________        </a:t>
            </a:r>
            <a:r>
              <a:rPr lang="en-US" altLang="zh-CN" dirty="0" smtClean="0"/>
              <a:t> Figure </a:t>
            </a:r>
            <a:r>
              <a:rPr lang="en-US" altLang="zh-CN" dirty="0"/>
              <a:t>3____________</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64777" cy="461665"/>
          </a:xfrm>
          <a:prstGeom prst="rect">
            <a:avLst/>
          </a:prstGeom>
        </p:spPr>
        <p:txBody>
          <a:bodyPr wrap="none">
            <a:spAutoFit/>
          </a:bodyPr>
          <a:lstStyle/>
          <a:p>
            <a:r>
              <a:rPr lang="en-US" altLang="zh-CN" sz="2400" b="1" dirty="0" smtClean="0">
                <a:solidFill>
                  <a:srgbClr val="FFC000"/>
                </a:solidFill>
              </a:rPr>
              <a:t>II. Language Work</a:t>
            </a:r>
            <a:endParaRPr lang="zh-CN" altLang="en-US" sz="2400" b="1" dirty="0">
              <a:solidFill>
                <a:srgbClr val="FFC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Translation</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632848" cy="4116768"/>
          </a:xfrm>
          <a:prstGeom prst="rect">
            <a:avLst/>
          </a:prstGeom>
        </p:spPr>
        <p:txBody>
          <a:bodyPr wrap="square">
            <a:spAutoFit/>
          </a:bodyPr>
          <a:lstStyle/>
          <a:p>
            <a:pPr>
              <a:lnSpc>
                <a:spcPct val="150000"/>
              </a:lnSpc>
            </a:pPr>
            <a:r>
              <a:rPr lang="en-US" altLang="zh-CN" sz="1600" b="1" dirty="0" smtClean="0"/>
              <a:t>Exercise 3  Translate the following passage into Chinese.</a:t>
            </a:r>
          </a:p>
          <a:p>
            <a:pPr>
              <a:lnSpc>
                <a:spcPct val="150000"/>
              </a:lnSpc>
            </a:pPr>
            <a:r>
              <a:rPr lang="en-US" altLang="zh-CN" sz="1600" dirty="0" smtClean="0"/>
              <a:t>First-generation computers of historic significance, such as UNIVAC (short for Universal Automatic Calculator), introduced in the early 1950s, were based on vacuum tubes. Second-generation computers, appearing in the early 1960s, were those in which transistors replaced vacuum tubes. Third-generation computers dating from the 1960s, were those in which integrated circuits replaced transistors. Fourth-generation computers, appearing in the mid-1970s, are those, such as microcomputers, in which large-scale integration (LSI) enable thousands of circuits to be incorporated on one chip.  Fifth-generation computers are expected to combine very-large-scale integration (VLSI) with sophisticated approaches to computing, including artificial intelligence and true distributed processing.</a:t>
            </a:r>
            <a:endParaRPr lang="en-US" altLang="zh-CN" dirty="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Hands-on Practice Directions</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781229"/>
            <a:ext cx="7632848" cy="4524315"/>
          </a:xfrm>
          <a:prstGeom prst="rect">
            <a:avLst/>
          </a:prstGeom>
        </p:spPr>
        <p:txBody>
          <a:bodyPr wrap="square">
            <a:spAutoFit/>
          </a:bodyPr>
          <a:lstStyle/>
          <a:p>
            <a:pPr>
              <a:lnSpc>
                <a:spcPct val="150000"/>
              </a:lnSpc>
            </a:pPr>
            <a:r>
              <a:rPr lang="en-US" altLang="zh-CN" sz="1600" b="1" dirty="0" smtClean="0"/>
              <a:t>Connect a Computer with its Peripherals</a:t>
            </a:r>
          </a:p>
          <a:p>
            <a:pPr>
              <a:lnSpc>
                <a:spcPct val="150000"/>
              </a:lnSpc>
            </a:pPr>
            <a:r>
              <a:rPr lang="en-US" altLang="zh-CN" sz="1600" dirty="0" smtClean="0"/>
              <a:t>Place the system base unit(</a:t>
            </a:r>
            <a:r>
              <a:rPr lang="zh-CN" altLang="en-US" sz="1600" dirty="0" smtClean="0"/>
              <a:t>主机</a:t>
            </a:r>
            <a:r>
              <a:rPr lang="en-US" altLang="zh-CN" sz="1600" dirty="0" smtClean="0"/>
              <a:t>) on the table or work area where it will be sued. If fitted with a hard disk, be very careful not to bump or shake the base unit. Damage to the hard disk can result from excess vibration.</a:t>
            </a:r>
          </a:p>
          <a:p>
            <a:pPr>
              <a:lnSpc>
                <a:spcPct val="150000"/>
              </a:lnSpc>
            </a:pPr>
            <a:r>
              <a:rPr lang="en-US" altLang="zh-CN" sz="1600" dirty="0" smtClean="0"/>
              <a:t>Place the monitor(</a:t>
            </a:r>
            <a:r>
              <a:rPr lang="zh-CN" altLang="en-US" sz="1600" dirty="0" smtClean="0"/>
              <a:t>监控器</a:t>
            </a:r>
            <a:r>
              <a:rPr lang="en-US" altLang="zh-CN" sz="1600" dirty="0" smtClean="0"/>
              <a:t>) on top of the base unit.</a:t>
            </a:r>
          </a:p>
          <a:p>
            <a:pPr>
              <a:lnSpc>
                <a:spcPct val="150000"/>
              </a:lnSpc>
            </a:pPr>
            <a:r>
              <a:rPr lang="en-US" altLang="zh-CN" sz="1600" dirty="0" smtClean="0"/>
              <a:t>Locate the monitor connector(</a:t>
            </a:r>
            <a:r>
              <a:rPr lang="zh-CN" altLang="en-US" sz="1600" dirty="0" smtClean="0"/>
              <a:t>连接器</a:t>
            </a:r>
            <a:r>
              <a:rPr lang="en-US" altLang="zh-CN" sz="1600" dirty="0" smtClean="0"/>
              <a:t>) on the base unit and connect the video(</a:t>
            </a:r>
            <a:r>
              <a:rPr lang="zh-CN" altLang="en-US" sz="1600" dirty="0" smtClean="0"/>
              <a:t>视频</a:t>
            </a:r>
            <a:r>
              <a:rPr lang="en-US" altLang="zh-CN" sz="1600" dirty="0" smtClean="0"/>
              <a:t>) cable of the monitor to it. Plug</a:t>
            </a:r>
            <a:r>
              <a:rPr lang="zh-CN" altLang="en-US" sz="1600" dirty="0" smtClean="0"/>
              <a:t>（插头）</a:t>
            </a:r>
            <a:r>
              <a:rPr lang="en-US" altLang="zh-CN" sz="1600" dirty="0" smtClean="0"/>
              <a:t>in the power lead</a:t>
            </a:r>
            <a:r>
              <a:rPr lang="zh-CN" altLang="en-US" sz="1600" dirty="0" smtClean="0"/>
              <a:t>（电源线） </a:t>
            </a:r>
            <a:r>
              <a:rPr lang="en-US" altLang="zh-CN" sz="1600" dirty="0" smtClean="0"/>
              <a:t>from the monitor to the connector on the base unit (some systems have a separate</a:t>
            </a:r>
            <a:r>
              <a:rPr lang="zh-CN" altLang="en-US" sz="1600" dirty="0" smtClean="0"/>
              <a:t>（各自的） </a:t>
            </a:r>
            <a:r>
              <a:rPr lang="en-US" altLang="zh-CN" sz="1600" dirty="0" smtClean="0"/>
              <a:t>power cord</a:t>
            </a:r>
            <a:r>
              <a:rPr lang="zh-CN" altLang="en-US" sz="1600" dirty="0" smtClean="0"/>
              <a:t>（电线） </a:t>
            </a:r>
            <a:r>
              <a:rPr lang="en-US" altLang="zh-CN" sz="1600" dirty="0" smtClean="0"/>
              <a:t>which are plugged</a:t>
            </a:r>
            <a:r>
              <a:rPr lang="zh-CN" altLang="en-US" sz="1600" dirty="0" smtClean="0"/>
              <a:t>（插入） </a:t>
            </a:r>
            <a:r>
              <a:rPr lang="en-US" altLang="zh-CN" sz="1600" dirty="0" smtClean="0"/>
              <a:t>into the mains supply</a:t>
            </a:r>
            <a:r>
              <a:rPr lang="zh-CN" altLang="en-US" sz="1600" dirty="0" smtClean="0"/>
              <a:t>（总电源）</a:t>
            </a:r>
            <a:r>
              <a:rPr lang="en-US" altLang="zh-CN" sz="1600" dirty="0" smtClean="0"/>
              <a:t>). Ensure the brightness and contrast knobs are set mid-position. Screw the two small screws of the video connector finger tight so the video lead will not fall off (damage may result to the screen display or video card if it becomes unplugged during operation.)</a:t>
            </a:r>
            <a:endParaRPr lang="en-US" altLang="zh-CN" dirty="0"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Hands-on Practice Directions</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5262979"/>
          </a:xfrm>
          <a:prstGeom prst="rect">
            <a:avLst/>
          </a:prstGeom>
        </p:spPr>
        <p:txBody>
          <a:bodyPr wrap="square">
            <a:spAutoFit/>
          </a:bodyPr>
          <a:lstStyle/>
          <a:p>
            <a:pPr>
              <a:lnSpc>
                <a:spcPct val="150000"/>
              </a:lnSpc>
            </a:pPr>
            <a:r>
              <a:rPr lang="en-US" altLang="zh-CN" sz="1600" b="1" dirty="0" smtClean="0"/>
              <a:t>Connect a Computer with its Peripherals</a:t>
            </a:r>
          </a:p>
          <a:p>
            <a:pPr>
              <a:lnSpc>
                <a:spcPct val="150000"/>
              </a:lnSpc>
            </a:pPr>
            <a:r>
              <a:rPr lang="en-US" altLang="zh-CN" sz="1600" dirty="0" smtClean="0"/>
              <a:t>Locate the keyboard connector on the base unit. Plug the keyboard into this connector, ensuring the connector is fitted correctly.</a:t>
            </a:r>
          </a:p>
          <a:p>
            <a:pPr>
              <a:lnSpc>
                <a:spcPct val="150000"/>
              </a:lnSpc>
            </a:pPr>
            <a:r>
              <a:rPr lang="en-US" altLang="zh-CN" sz="1600" dirty="0" smtClean="0"/>
              <a:t>Locate the mouse serial(</a:t>
            </a:r>
            <a:r>
              <a:rPr lang="zh-CN" altLang="en-US" sz="1600" dirty="0" smtClean="0"/>
              <a:t>串行</a:t>
            </a:r>
            <a:r>
              <a:rPr lang="en-US" altLang="zh-CN" sz="1600" dirty="0" smtClean="0"/>
              <a:t>) connector on the base unit. Plug the mouse into this connector, ensuring the connector is fitted correctly.</a:t>
            </a:r>
          </a:p>
          <a:p>
            <a:pPr>
              <a:lnSpc>
                <a:spcPct val="150000"/>
              </a:lnSpc>
            </a:pPr>
            <a:r>
              <a:rPr lang="en-US" altLang="zh-CN" sz="1600" dirty="0" smtClean="0"/>
              <a:t>Connect the printer to the base unit via a suitable printer cable. For a parallel printer, connect it to the parallel printer port (</a:t>
            </a:r>
            <a:r>
              <a:rPr lang="zh-CN" altLang="en-US" sz="1600" dirty="0" smtClean="0"/>
              <a:t>端口</a:t>
            </a:r>
            <a:r>
              <a:rPr lang="en-US" altLang="zh-CN" sz="1600" dirty="0" smtClean="0"/>
              <a:t>/</a:t>
            </a:r>
            <a:r>
              <a:rPr lang="zh-CN" altLang="en-US" sz="1600" dirty="0" smtClean="0"/>
              <a:t>进出口</a:t>
            </a:r>
            <a:r>
              <a:rPr lang="en-US" altLang="zh-CN" sz="1600" dirty="0" smtClean="0"/>
              <a:t>) LPT1 or LPT2. Connect a serial printer to the serial communications port (</a:t>
            </a:r>
            <a:r>
              <a:rPr lang="zh-CN" altLang="en-US" sz="1600" dirty="0" smtClean="0"/>
              <a:t>通信端口</a:t>
            </a:r>
            <a:r>
              <a:rPr lang="en-US" altLang="zh-CN" sz="1600" dirty="0" smtClean="0"/>
              <a:t>) COM1 or COM2.</a:t>
            </a:r>
          </a:p>
          <a:p>
            <a:pPr>
              <a:lnSpc>
                <a:spcPct val="150000"/>
              </a:lnSpc>
            </a:pPr>
            <a:r>
              <a:rPr lang="en-US" altLang="zh-CN" sz="1600" dirty="0" smtClean="0"/>
              <a:t>Connect optional devices such as mice, tablets</a:t>
            </a:r>
            <a:r>
              <a:rPr lang="zh-CN" altLang="en-US" sz="1600" dirty="0" smtClean="0"/>
              <a:t>（图形输入板）</a:t>
            </a:r>
            <a:r>
              <a:rPr lang="en-US" altLang="zh-CN" sz="1600" dirty="0" smtClean="0"/>
              <a:t>, and modems</a:t>
            </a:r>
            <a:r>
              <a:rPr lang="zh-CN" altLang="en-US" sz="1600" dirty="0" smtClean="0"/>
              <a:t>（调制解调器）</a:t>
            </a:r>
            <a:r>
              <a:rPr lang="en-US" altLang="zh-CN" sz="1600" dirty="0" smtClean="0"/>
              <a:t>. Ensure the nearest power outlet</a:t>
            </a:r>
            <a:r>
              <a:rPr lang="zh-CN" altLang="en-US" sz="1600" dirty="0" smtClean="0"/>
              <a:t>（出口）</a:t>
            </a:r>
            <a:r>
              <a:rPr lang="en-US" altLang="zh-CN" sz="1600" dirty="0" smtClean="0"/>
              <a:t>to which the computer will be connected is turned off. Ensure the computer base unit power switch is in the off position. Connect the main system base units power input socket (</a:t>
            </a:r>
            <a:r>
              <a:rPr lang="zh-CN" altLang="en-US" sz="1600" dirty="0" smtClean="0"/>
              <a:t>座</a:t>
            </a:r>
            <a:r>
              <a:rPr lang="en-US" altLang="zh-CN" sz="1600" dirty="0" smtClean="0"/>
              <a:t>/</a:t>
            </a:r>
            <a:r>
              <a:rPr lang="zh-CN" altLang="en-US" sz="1600" dirty="0" smtClean="0"/>
              <a:t>插口</a:t>
            </a:r>
            <a:r>
              <a:rPr lang="en-US" altLang="zh-CN" sz="1600" dirty="0" smtClean="0"/>
              <a:t>) to a mains power outlet. Power is always connected last.</a:t>
            </a:r>
          </a:p>
          <a:p>
            <a:pPr>
              <a:lnSpc>
                <a:spcPct val="150000"/>
              </a:lnSpc>
            </a:pPr>
            <a:r>
              <a:rPr lang="en-US" altLang="zh-CN" sz="1600" dirty="0" smtClean="0"/>
              <a:t>Insert a system boot disk</a:t>
            </a:r>
            <a:r>
              <a:rPr lang="zh-CN" altLang="en-US" sz="1600" dirty="0" smtClean="0"/>
              <a:t>（启动盘）</a:t>
            </a:r>
            <a:r>
              <a:rPr lang="en-US" altLang="zh-CN" sz="1600" dirty="0" smtClean="0"/>
              <a:t>(if no hard disk is present).</a:t>
            </a:r>
            <a:endParaRPr lang="en-US" altLang="zh-CN"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Hands-on Practice Directions</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4893647"/>
          </a:xfrm>
          <a:prstGeom prst="rect">
            <a:avLst/>
          </a:prstGeom>
        </p:spPr>
        <p:txBody>
          <a:bodyPr wrap="square">
            <a:spAutoFit/>
          </a:bodyPr>
          <a:lstStyle/>
          <a:p>
            <a:pPr>
              <a:lnSpc>
                <a:spcPct val="150000"/>
              </a:lnSpc>
            </a:pPr>
            <a:r>
              <a:rPr lang="en-US" altLang="zh-CN" sz="1600" b="1" dirty="0" smtClean="0"/>
              <a:t>Connect a Computer with its Peripherals</a:t>
            </a:r>
          </a:p>
          <a:p>
            <a:pPr>
              <a:lnSpc>
                <a:spcPct val="150000"/>
              </a:lnSpc>
            </a:pPr>
            <a:r>
              <a:rPr lang="en-US" altLang="zh-CN" sz="1600" dirty="0" smtClean="0"/>
              <a:t>Check all connections (</a:t>
            </a:r>
            <a:r>
              <a:rPr lang="zh-CN" altLang="en-US" sz="1600" dirty="0" smtClean="0"/>
              <a:t>连接</a:t>
            </a:r>
            <a:r>
              <a:rPr lang="en-US" altLang="zh-CN" sz="1600" dirty="0" smtClean="0"/>
              <a:t>). Do not turn on mains power unit until all connections have been checked thoroughly.</a:t>
            </a:r>
          </a:p>
          <a:p>
            <a:pPr>
              <a:lnSpc>
                <a:spcPct val="150000"/>
              </a:lnSpc>
            </a:pPr>
            <a:r>
              <a:rPr lang="en-US" altLang="zh-CN" sz="1600" dirty="0" smtClean="0"/>
              <a:t>Turn on the power outlet. Turn on the monitor unit. Turn on the base unit (IN THAT ORDER). The power up messages should be clearly visible on the monitor screen.</a:t>
            </a:r>
          </a:p>
          <a:p>
            <a:pPr>
              <a:lnSpc>
                <a:spcPct val="150000"/>
              </a:lnSpc>
            </a:pPr>
            <a:r>
              <a:rPr lang="en-US" altLang="zh-CN" sz="1600" dirty="0" smtClean="0"/>
              <a:t>The main system unit will probably beep once, when the main power is switched on. If the base unit continually beeps, this indicates a serious problem and power should be turned off as quickly as possible.</a:t>
            </a:r>
          </a:p>
          <a:p>
            <a:pPr>
              <a:lnSpc>
                <a:spcPct val="150000"/>
              </a:lnSpc>
            </a:pPr>
            <a:r>
              <a:rPr lang="en-US" altLang="zh-CN" sz="1600" dirty="0" smtClean="0"/>
              <a:t>Most keyboards have three lights (Num-lock, Caps-lock and Scroll lock). When the system base unit power switch is turned on, these lights should come on and then go out. This sequence indicates that the keyboard has been tested at power up. If the lights do not come on, or stay on all the time, this indicates the keyboard is faulty or improperly connected.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Hands-on Practice Directions</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484784"/>
            <a:ext cx="7632848" cy="5224764"/>
          </a:xfrm>
          <a:prstGeom prst="rect">
            <a:avLst/>
          </a:prstGeom>
        </p:spPr>
        <p:txBody>
          <a:bodyPr wrap="square">
            <a:spAutoFit/>
          </a:bodyPr>
          <a:lstStyle/>
          <a:p>
            <a:pPr>
              <a:lnSpc>
                <a:spcPct val="150000"/>
              </a:lnSpc>
            </a:pPr>
            <a:r>
              <a:rPr lang="en-US" altLang="zh-CN" sz="1600" b="1" dirty="0" smtClean="0"/>
              <a:t>Practice 1  Read the directions and  write out the logical and correct order of all the components needed before you try to assembly a computer. </a:t>
            </a:r>
          </a:p>
          <a:p>
            <a:pPr>
              <a:lnSpc>
                <a:spcPct val="150000"/>
              </a:lnSpc>
            </a:pPr>
            <a:r>
              <a:rPr lang="en-US" altLang="zh-CN" sz="1600" b="1" dirty="0" smtClean="0"/>
              <a:t>The steps following the passage:</a:t>
            </a:r>
          </a:p>
          <a:p>
            <a:pPr>
              <a:lnSpc>
                <a:spcPct val="150000"/>
              </a:lnSpc>
            </a:pPr>
            <a:r>
              <a:rPr lang="en-US" altLang="zh-CN" sz="1600" dirty="0" smtClean="0"/>
              <a:t>a. Place the monitor on top of the base unit. </a:t>
            </a:r>
          </a:p>
          <a:p>
            <a:pPr>
              <a:lnSpc>
                <a:spcPct val="150000"/>
              </a:lnSpc>
            </a:pPr>
            <a:r>
              <a:rPr lang="en-US" altLang="zh-CN" sz="1600" dirty="0" smtClean="0"/>
              <a:t>b. Place the system base unit on the table or work area. </a:t>
            </a:r>
          </a:p>
          <a:p>
            <a:pPr>
              <a:lnSpc>
                <a:spcPct val="150000"/>
              </a:lnSpc>
            </a:pPr>
            <a:r>
              <a:rPr lang="en-US" altLang="zh-CN" sz="1600" dirty="0" smtClean="0"/>
              <a:t>c. Locate the monitor connector on the base unit.  </a:t>
            </a:r>
          </a:p>
          <a:p>
            <a:pPr>
              <a:lnSpc>
                <a:spcPct val="150000"/>
              </a:lnSpc>
            </a:pPr>
            <a:r>
              <a:rPr lang="en-US" altLang="zh-CN" sz="1600" dirty="0" smtClean="0"/>
              <a:t>d. Connect the video cable of the monitor to it. </a:t>
            </a:r>
          </a:p>
          <a:p>
            <a:pPr>
              <a:lnSpc>
                <a:spcPct val="150000"/>
              </a:lnSpc>
            </a:pPr>
            <a:r>
              <a:rPr lang="en-US" altLang="zh-CN" sz="1600" dirty="0" smtClean="0"/>
              <a:t>e. Screw the two small screws of the video connector finger tight. </a:t>
            </a:r>
          </a:p>
          <a:p>
            <a:pPr>
              <a:lnSpc>
                <a:spcPct val="150000"/>
              </a:lnSpc>
            </a:pPr>
            <a:r>
              <a:rPr lang="en-US" altLang="zh-CN" sz="1600" dirty="0" smtClean="0"/>
              <a:t>f. Plug in the power lead from the monitor to the connector on the base unit. </a:t>
            </a:r>
          </a:p>
          <a:p>
            <a:pPr>
              <a:lnSpc>
                <a:spcPct val="150000"/>
              </a:lnSpc>
            </a:pPr>
            <a:r>
              <a:rPr lang="en-US" altLang="zh-CN" sz="1600" dirty="0" smtClean="0"/>
              <a:t>g. Plug the keyboard into this connector, ensuring the connector is fitted correctly.</a:t>
            </a:r>
          </a:p>
          <a:p>
            <a:pPr>
              <a:lnSpc>
                <a:spcPct val="150000"/>
              </a:lnSpc>
            </a:pPr>
            <a:r>
              <a:rPr lang="en-US" altLang="zh-CN" sz="1600" dirty="0" smtClean="0"/>
              <a:t>h. Locate the keyboard connector on the base unit. </a:t>
            </a:r>
          </a:p>
          <a:p>
            <a:pPr>
              <a:lnSpc>
                <a:spcPct val="150000"/>
              </a:lnSpc>
            </a:pPr>
            <a:r>
              <a:rPr lang="en-US" altLang="zh-CN" sz="1600" dirty="0" err="1" smtClean="0"/>
              <a:t>i</a:t>
            </a:r>
            <a:r>
              <a:rPr lang="en-US" altLang="zh-CN" sz="1600" dirty="0" smtClean="0"/>
              <a:t>. Locate the mouse serial connector on the base unit. </a:t>
            </a:r>
          </a:p>
          <a:p>
            <a:pPr>
              <a:lnSpc>
                <a:spcPct val="150000"/>
              </a:lnSpc>
            </a:pPr>
            <a:r>
              <a:rPr lang="en-US" altLang="zh-CN" sz="1600" dirty="0" smtClean="0"/>
              <a:t>j. Plug the mouse into this connector. </a:t>
            </a:r>
          </a:p>
          <a:p>
            <a:pPr>
              <a:lnSpc>
                <a:spcPct val="150000"/>
              </a:lnSpc>
            </a:pPr>
            <a:r>
              <a:rPr lang="en-US" altLang="zh-CN" sz="1600" dirty="0" smtClean="0"/>
              <a:t>k. Connect the printer to the base unit via a suitable printer cable.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887009" cy="461665"/>
          </a:xfrm>
          <a:prstGeom prst="rect">
            <a:avLst/>
          </a:prstGeom>
        </p:spPr>
        <p:txBody>
          <a:bodyPr wrap="none">
            <a:spAutoFit/>
          </a:bodyPr>
          <a:lstStyle/>
          <a:p>
            <a:r>
              <a:rPr lang="en-US" altLang="zh-CN" sz="2400" b="1" dirty="0" smtClean="0">
                <a:solidFill>
                  <a:srgbClr val="92D050"/>
                </a:solidFill>
              </a:rPr>
              <a:t>III. Hands-on Practice</a:t>
            </a:r>
            <a:endParaRPr lang="zh-CN" altLang="en-US" sz="2400" b="1" dirty="0">
              <a:solidFill>
                <a:srgbClr val="92D05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Hands-on Practice Directions</a:t>
            </a: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806963"/>
            <a:ext cx="7632848" cy="2270109"/>
          </a:xfrm>
          <a:prstGeom prst="rect">
            <a:avLst/>
          </a:prstGeom>
        </p:spPr>
        <p:txBody>
          <a:bodyPr wrap="square">
            <a:spAutoFit/>
          </a:bodyPr>
          <a:lstStyle/>
          <a:p>
            <a:pPr>
              <a:lnSpc>
                <a:spcPct val="150000"/>
              </a:lnSpc>
            </a:pPr>
            <a:r>
              <a:rPr lang="en-US" altLang="zh-CN" sz="1600" b="1" dirty="0" smtClean="0"/>
              <a:t>Practice 2  After you finish connecting a computer system together, what would you pay attention to?</a:t>
            </a:r>
          </a:p>
          <a:p>
            <a:pPr>
              <a:lnSpc>
                <a:spcPct val="150000"/>
              </a:lnSpc>
            </a:pPr>
            <a:r>
              <a:rPr lang="en-US" altLang="zh-CN" sz="1600" dirty="0" smtClean="0"/>
              <a:t>1. Ensure the nearest power outlet to which the computer will be connected is ________.</a:t>
            </a:r>
          </a:p>
          <a:p>
            <a:pPr>
              <a:lnSpc>
                <a:spcPct val="150000"/>
              </a:lnSpc>
            </a:pPr>
            <a:r>
              <a:rPr lang="en-US" altLang="zh-CN" sz="1600" dirty="0" smtClean="0"/>
              <a:t>2. Ensure the computers base unit is in the _________ position.</a:t>
            </a:r>
          </a:p>
          <a:p>
            <a:pPr>
              <a:lnSpc>
                <a:spcPct val="150000"/>
              </a:lnSpc>
            </a:pPr>
            <a:r>
              <a:rPr lang="en-US" altLang="zh-CN" sz="1600" dirty="0" smtClean="0"/>
              <a:t>3. Connect the main system base units power input socket to a _____________________.</a:t>
            </a:r>
          </a:p>
          <a:p>
            <a:pPr>
              <a:lnSpc>
                <a:spcPct val="150000"/>
              </a:lnSpc>
            </a:pPr>
            <a:r>
              <a:rPr lang="en-US" altLang="zh-CN" sz="1600" dirty="0" smtClean="0"/>
              <a:t>4. Power is always connected ______________.</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5570756"/>
          </a:xfrm>
          <a:prstGeom prst="rect">
            <a:avLst/>
          </a:prstGeom>
        </p:spPr>
        <p:txBody>
          <a:bodyPr wrap="square">
            <a:spAutoFit/>
          </a:bodyPr>
          <a:lstStyle/>
          <a:p>
            <a:r>
              <a:rPr lang="x-none" altLang="zh-CN" sz="2000" b="1" dirty="0"/>
              <a:t>I. Guided Reading                                           </a:t>
            </a:r>
            <a:endParaRPr lang="zh-CN" altLang="zh-CN" sz="2000" b="1" dirty="0"/>
          </a:p>
          <a:p>
            <a:r>
              <a:rPr lang="en-US" altLang="zh-CN" sz="1600" b="1" i="1" dirty="0"/>
              <a:t>Pre-reading Activities</a:t>
            </a:r>
            <a:endParaRPr lang="zh-CN" altLang="zh-CN" sz="1600" dirty="0"/>
          </a:p>
          <a:p>
            <a:r>
              <a:rPr lang="en-US" altLang="zh-CN" sz="1600" dirty="0"/>
              <a:t>1. computers  businesses  government  military  mainframes</a:t>
            </a:r>
            <a:endParaRPr lang="zh-CN" altLang="zh-CN" sz="1600" dirty="0"/>
          </a:p>
          <a:p>
            <a:r>
              <a:rPr lang="en-US" altLang="zh-CN" sz="1600" dirty="0"/>
              <a:t>2. Figure 1  PC    Figure 2  Abacus    Figure 3  </a:t>
            </a:r>
            <a:r>
              <a:rPr lang="en-US" altLang="zh-CN" sz="1600" dirty="0" smtClean="0"/>
              <a:t>ENIAC</a:t>
            </a:r>
          </a:p>
          <a:p>
            <a:r>
              <a:rPr lang="en-US" altLang="zh-CN" sz="1600" b="1" i="1" dirty="0" smtClean="0"/>
              <a:t>Check </a:t>
            </a:r>
            <a:r>
              <a:rPr lang="en-US" altLang="zh-CN" sz="1600" b="1" i="1" dirty="0"/>
              <a:t>Your Comprehension</a:t>
            </a:r>
            <a:endParaRPr lang="zh-CN" altLang="zh-CN" sz="1600" dirty="0"/>
          </a:p>
          <a:p>
            <a:r>
              <a:rPr lang="en-US" altLang="zh-CN" sz="1600" b="1" i="1" dirty="0"/>
              <a:t>   1.  </a:t>
            </a:r>
            <a:endParaRPr lang="zh-CN" altLang="zh-CN" sz="1600" dirty="0"/>
          </a:p>
          <a:p>
            <a:r>
              <a:rPr lang="en-US" altLang="zh-CN" sz="1600" dirty="0"/>
              <a:t>1) Mainframes.</a:t>
            </a:r>
            <a:endParaRPr lang="zh-CN" altLang="zh-CN" sz="1600" dirty="0"/>
          </a:p>
          <a:p>
            <a:r>
              <a:rPr lang="en-US" altLang="zh-CN" sz="1600" dirty="0"/>
              <a:t>2) The semiconductor chip.</a:t>
            </a:r>
            <a:endParaRPr lang="zh-CN" altLang="zh-CN" sz="1600" dirty="0"/>
          </a:p>
          <a:p>
            <a:r>
              <a:rPr lang="en-US" altLang="zh-CN" sz="1600" dirty="0"/>
              <a:t>3) It produced a new generation of mainframes and the minicomputers with increased   </a:t>
            </a:r>
            <a:endParaRPr lang="zh-CN" altLang="zh-CN" sz="1600" dirty="0"/>
          </a:p>
          <a:p>
            <a:r>
              <a:rPr lang="en-US" altLang="zh-CN" sz="1600" dirty="0"/>
              <a:t>capabilities, greater speed, and smaller size.</a:t>
            </a:r>
            <a:endParaRPr lang="zh-CN" altLang="zh-CN" sz="1600" dirty="0"/>
          </a:p>
          <a:p>
            <a:r>
              <a:rPr lang="en-US" altLang="zh-CN" sz="1600" dirty="0"/>
              <a:t>4) CPU could be manufactured on a single semiconductor chip.</a:t>
            </a:r>
            <a:endParaRPr lang="zh-CN" altLang="zh-CN" sz="1600" dirty="0"/>
          </a:p>
          <a:p>
            <a:r>
              <a:rPr lang="en-US" altLang="zh-CN" sz="1600" dirty="0"/>
              <a:t>5) Bill Gates.</a:t>
            </a:r>
            <a:endParaRPr lang="zh-CN" altLang="zh-CN" sz="1600" dirty="0"/>
          </a:p>
          <a:p>
            <a:r>
              <a:rPr lang="en-US" altLang="zh-CN" sz="1600" dirty="0"/>
              <a:t>6) Stephen Jobs and Stephen Wozniak.</a:t>
            </a:r>
            <a:endParaRPr lang="zh-CN" altLang="zh-CN" sz="1600" dirty="0"/>
          </a:p>
          <a:p>
            <a:r>
              <a:rPr lang="en-US" altLang="zh-CN" sz="1600" dirty="0"/>
              <a:t>7) Because it has produced /designed a lot of available useful application programs.</a:t>
            </a:r>
            <a:endParaRPr lang="zh-CN" altLang="zh-CN" sz="1600" dirty="0"/>
          </a:p>
          <a:p>
            <a:r>
              <a:rPr lang="en-US" altLang="zh-CN" sz="1600" dirty="0"/>
              <a:t>8) Around 1980.</a:t>
            </a:r>
            <a:endParaRPr lang="zh-CN" altLang="zh-CN" sz="1600" dirty="0"/>
          </a:p>
          <a:p>
            <a:r>
              <a:rPr lang="en-US" altLang="zh-CN" sz="1600" dirty="0"/>
              <a:t>9) They are word processing, data management, spreadsheets, and communications.</a:t>
            </a:r>
            <a:endParaRPr lang="zh-CN" altLang="zh-CN" sz="1600" dirty="0"/>
          </a:p>
          <a:p>
            <a:r>
              <a:rPr lang="en-US" altLang="zh-CN" sz="1600" dirty="0"/>
              <a:t>10) In 1981</a:t>
            </a:r>
            <a:r>
              <a:rPr lang="en-US" altLang="zh-CN" sz="1600" dirty="0" smtClean="0"/>
              <a:t>.</a:t>
            </a:r>
          </a:p>
          <a:p>
            <a:r>
              <a:rPr lang="en-US" altLang="zh-CN" sz="1600" b="1" i="1" dirty="0" smtClean="0"/>
              <a:t>2.</a:t>
            </a:r>
            <a:endParaRPr lang="zh-CN" altLang="zh-CN" sz="1600" dirty="0" smtClean="0"/>
          </a:p>
          <a:p>
            <a:r>
              <a:rPr lang="en-US" altLang="zh-CN" sz="1600" dirty="0" smtClean="0"/>
              <a:t>1) fingernail, transistors, circuits, mainframes, increased, greater, smaller</a:t>
            </a:r>
            <a:endParaRPr lang="zh-CN" altLang="zh-CN" sz="1600" dirty="0" smtClean="0"/>
          </a:p>
          <a:p>
            <a:r>
              <a:rPr lang="en-US" altLang="zh-CN" sz="1600" dirty="0" smtClean="0"/>
              <a:t>2) semiconductor chip, microprocessors, Intel, Motorola</a:t>
            </a:r>
            <a:endParaRPr lang="zh-CN" altLang="zh-CN" sz="1600" dirty="0" smtClean="0"/>
          </a:p>
          <a:p>
            <a:r>
              <a:rPr lang="en-US" altLang="zh-CN" sz="1600" dirty="0" smtClean="0"/>
              <a:t>3) word processing, data management, communication</a:t>
            </a:r>
            <a:endParaRPr lang="zh-CN" altLang="zh-CN" sz="1600" dirty="0" smtClean="0"/>
          </a:p>
          <a:p>
            <a:endParaRPr lang="zh-CN" altLang="zh-CN" sz="16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043608" y="1268760"/>
            <a:ext cx="7632848" cy="5632311"/>
          </a:xfrm>
          <a:prstGeom prst="rect">
            <a:avLst/>
          </a:prstGeom>
        </p:spPr>
        <p:txBody>
          <a:bodyPr wrap="square">
            <a:spAutoFit/>
          </a:bodyPr>
          <a:lstStyle/>
          <a:p>
            <a:r>
              <a:rPr lang="en-US" altLang="zh-CN" sz="1600" b="1" i="1" dirty="0" smtClean="0"/>
              <a:t>3</a:t>
            </a:r>
            <a:r>
              <a:rPr lang="zh-CN" altLang="zh-CN" sz="1600" b="1" i="1" dirty="0"/>
              <a:t>．</a:t>
            </a:r>
            <a:endParaRPr lang="zh-CN" altLang="zh-CN" sz="1600" dirty="0"/>
          </a:p>
          <a:p>
            <a:r>
              <a:rPr lang="en-US" altLang="zh-CN" sz="1600" dirty="0"/>
              <a:t>1) Automate </a:t>
            </a:r>
            <a:r>
              <a:rPr lang="zh-CN" altLang="zh-CN" sz="1600" dirty="0"/>
              <a:t>使自动化：将一过程或设备转换成自动操作。</a:t>
            </a:r>
          </a:p>
          <a:p>
            <a:r>
              <a:rPr lang="en-US" altLang="zh-CN" sz="1600" dirty="0"/>
              <a:t>2) Mainframe </a:t>
            </a:r>
            <a:r>
              <a:rPr lang="zh-CN" altLang="zh-CN" sz="1600" dirty="0"/>
              <a:t>主机：一种大型计算机，其它计算机可以连接到该计算机上以共享主机所提供的各种设施。</a:t>
            </a:r>
          </a:p>
          <a:p>
            <a:r>
              <a:rPr lang="en-US" altLang="zh-CN" sz="1600" dirty="0"/>
              <a:t>3) Circuit </a:t>
            </a:r>
            <a:r>
              <a:rPr lang="zh-CN" altLang="zh-CN" sz="1600" dirty="0"/>
              <a:t>线路：在数据通信中，两个数据终端设备之间进行双向通信的一种连接装置。</a:t>
            </a:r>
          </a:p>
          <a:p>
            <a:r>
              <a:rPr lang="en-US" altLang="zh-CN" sz="1600" dirty="0"/>
              <a:t>4) Spreadsheet </a:t>
            </a:r>
            <a:r>
              <a:rPr lang="zh-CN" altLang="zh-CN" sz="1600" dirty="0"/>
              <a:t>电子表格：一种由管理人员和财务人员广泛使用的软件包。它是一种直观的程序，有助于理解和进行财务计算。电子表格由行和列所排成的单元组成</a:t>
            </a:r>
            <a:r>
              <a:rPr lang="zh-CN" altLang="zh-CN" sz="1600" dirty="0" smtClean="0"/>
              <a:t>。</a:t>
            </a:r>
            <a:endParaRPr lang="en-US" altLang="zh-CN" sz="1600" dirty="0" smtClean="0"/>
          </a:p>
          <a:p>
            <a:r>
              <a:rPr lang="en-US" altLang="zh-CN" sz="1600" dirty="0"/>
              <a:t>5) Package </a:t>
            </a:r>
            <a:r>
              <a:rPr lang="zh-CN" altLang="zh-CN" sz="1600" dirty="0"/>
              <a:t>软件包：为大范围的应用而编写的一种通用程序，对于用户特定的数据和</a:t>
            </a:r>
            <a:r>
              <a:rPr lang="en-US" altLang="zh-CN" sz="1600" dirty="0"/>
              <a:t>   </a:t>
            </a:r>
            <a:r>
              <a:rPr lang="zh-CN" altLang="zh-CN" sz="1600" dirty="0"/>
              <a:t>结构问题，这种通用程序仍不失其可用性。</a:t>
            </a:r>
          </a:p>
          <a:p>
            <a:r>
              <a:rPr lang="en-US" altLang="zh-CN" sz="1600" dirty="0"/>
              <a:t>6) Communication </a:t>
            </a:r>
            <a:r>
              <a:rPr lang="zh-CN" altLang="zh-CN" sz="1600" dirty="0"/>
              <a:t>通讯：通过各种介质将信息从一个地点、一个人或一台设备传送到另一个地点、另一个人或设备的过程。</a:t>
            </a:r>
          </a:p>
          <a:p>
            <a:r>
              <a:rPr lang="en-US" altLang="zh-CN" sz="1600" dirty="0"/>
              <a:t>7) Retrieve </a:t>
            </a:r>
            <a:r>
              <a:rPr lang="zh-CN" altLang="zh-CN" sz="1600" dirty="0"/>
              <a:t>检索：找到并读出存放在存储器中的数据，以便进行处理、打印或显示。</a:t>
            </a:r>
          </a:p>
          <a:p>
            <a:r>
              <a:rPr lang="en-US" altLang="zh-CN" sz="1600" dirty="0"/>
              <a:t>8) BASIC</a:t>
            </a:r>
            <a:r>
              <a:rPr lang="zh-CN" altLang="zh-CN" sz="1600" dirty="0"/>
              <a:t>语言：一种高级程序设计语言，由少量命令和简单的语法所组成，广泛应用在微型计算机中。</a:t>
            </a:r>
          </a:p>
          <a:p>
            <a:r>
              <a:rPr lang="en-US" altLang="zh-CN" sz="1600" dirty="0"/>
              <a:t>9</a:t>
            </a:r>
            <a:r>
              <a:rPr lang="zh-CN" altLang="zh-CN" sz="1600" dirty="0"/>
              <a:t>）</a:t>
            </a:r>
            <a:r>
              <a:rPr lang="en-US" altLang="zh-CN" sz="1600" dirty="0"/>
              <a:t>VISICALS </a:t>
            </a:r>
            <a:r>
              <a:rPr lang="zh-CN" altLang="zh-CN" sz="1600" dirty="0"/>
              <a:t>电子表格软件包：在计算机编程技术中，一种流行的电子表格软件包</a:t>
            </a:r>
            <a:r>
              <a:rPr lang="zh-CN" altLang="zh-CN" sz="1600" dirty="0" smtClean="0"/>
              <a:t>。</a:t>
            </a:r>
            <a:endParaRPr lang="en-US" altLang="zh-CN" sz="1600" dirty="0" smtClean="0"/>
          </a:p>
          <a:p>
            <a:r>
              <a:rPr lang="en-US" altLang="zh-CN" sz="1600" b="1" i="1" dirty="0"/>
              <a:t>4</a:t>
            </a:r>
            <a:r>
              <a:rPr lang="zh-CN" altLang="zh-CN" sz="1600" i="1" dirty="0"/>
              <a:t>．</a:t>
            </a:r>
            <a:endParaRPr lang="zh-CN" altLang="zh-CN" sz="1600" dirty="0"/>
          </a:p>
          <a:p>
            <a:r>
              <a:rPr lang="en-US" altLang="zh-CN" sz="1600" dirty="0"/>
              <a:t>1) b   2) a   3) d    4) c    5) e    6) f</a:t>
            </a:r>
            <a:endParaRPr lang="zh-CN" altLang="zh-CN" sz="1600" dirty="0"/>
          </a:p>
          <a:p>
            <a:r>
              <a:rPr lang="en-US" altLang="zh-CN" sz="1600" b="1" i="1" dirty="0"/>
              <a:t>5</a:t>
            </a:r>
            <a:r>
              <a:rPr lang="en-US" altLang="zh-CN" sz="1600" i="1" dirty="0"/>
              <a:t>.</a:t>
            </a:r>
            <a:endParaRPr lang="zh-CN" altLang="zh-CN" sz="1600" dirty="0"/>
          </a:p>
          <a:p>
            <a:r>
              <a:rPr lang="en-US" altLang="zh-CN" sz="1600" dirty="0"/>
              <a:t>1) e   2) d   3) c    4) b    5) a </a:t>
            </a:r>
            <a:endParaRPr lang="zh-CN" altLang="zh-CN" sz="1600" dirty="0"/>
          </a:p>
          <a:p>
            <a:endParaRPr lang="zh-CN" altLang="zh-CN" sz="1600" dirty="0"/>
          </a:p>
          <a:p>
            <a:endParaRPr lang="zh-CN" altLang="zh-CN" sz="16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462760"/>
          </a:xfrm>
          <a:prstGeom prst="rect">
            <a:avLst/>
          </a:prstGeom>
        </p:spPr>
        <p:txBody>
          <a:bodyPr wrap="square">
            <a:spAutoFit/>
          </a:bodyPr>
          <a:lstStyle/>
          <a:p>
            <a:r>
              <a:rPr lang="en-US" altLang="zh-CN" sz="2000" b="1" dirty="0" smtClean="0"/>
              <a:t>II. Language Work </a:t>
            </a:r>
          </a:p>
          <a:p>
            <a:endParaRPr lang="en-US" altLang="zh-CN" sz="2000" b="1" dirty="0"/>
          </a:p>
          <a:p>
            <a:endParaRPr lang="en-US" altLang="zh-CN" sz="2000" b="1" dirty="0" smtClean="0"/>
          </a:p>
          <a:p>
            <a:r>
              <a:rPr lang="en-US" altLang="zh-CN" sz="1600" b="1" i="1" dirty="0"/>
              <a:t>Vocabulary</a:t>
            </a:r>
            <a:endParaRPr lang="zh-CN" altLang="zh-CN" sz="1600" dirty="0"/>
          </a:p>
          <a:p>
            <a:r>
              <a:rPr lang="en-US" altLang="zh-CN" sz="1600" b="1" dirty="0"/>
              <a:t>Exercise 1</a:t>
            </a:r>
            <a:endParaRPr lang="zh-CN" altLang="zh-CN" sz="1600" dirty="0"/>
          </a:p>
          <a:p>
            <a:r>
              <a:rPr lang="en-US" altLang="zh-CN" sz="1600" dirty="0"/>
              <a:t>productivity </a:t>
            </a:r>
            <a:r>
              <a:rPr lang="zh-CN" altLang="zh-CN" sz="1600" dirty="0"/>
              <a:t>生产力</a:t>
            </a:r>
            <a:r>
              <a:rPr lang="en-US" altLang="zh-CN" sz="1600" dirty="0"/>
              <a:t>/</a:t>
            </a:r>
            <a:r>
              <a:rPr lang="zh-CN" altLang="zh-CN" sz="1600" dirty="0"/>
              <a:t>率</a:t>
            </a:r>
            <a:r>
              <a:rPr lang="en-US" altLang="zh-CN" sz="1600" dirty="0"/>
              <a:t>	capability</a:t>
            </a:r>
            <a:r>
              <a:rPr lang="zh-CN" altLang="zh-CN" sz="1600" dirty="0"/>
              <a:t>容量</a:t>
            </a:r>
            <a:r>
              <a:rPr lang="en-US" altLang="zh-CN" sz="1600" dirty="0"/>
              <a:t>/</a:t>
            </a:r>
            <a:r>
              <a:rPr lang="zh-CN" altLang="zh-CN" sz="1600" dirty="0"/>
              <a:t>能力</a:t>
            </a:r>
            <a:r>
              <a:rPr lang="en-US" altLang="zh-CN" sz="1600" dirty="0"/>
              <a:t>	availability </a:t>
            </a:r>
            <a:r>
              <a:rPr lang="zh-CN" altLang="zh-CN" sz="1600" dirty="0"/>
              <a:t>利用</a:t>
            </a:r>
            <a:r>
              <a:rPr lang="en-US" altLang="zh-CN" sz="1600" dirty="0"/>
              <a:t>     </a:t>
            </a:r>
            <a:endParaRPr lang="zh-CN" altLang="zh-CN" sz="1600" dirty="0"/>
          </a:p>
          <a:p>
            <a:r>
              <a:rPr lang="en-US" altLang="zh-CN" sz="1600" dirty="0"/>
              <a:t>hobbyist  </a:t>
            </a:r>
            <a:r>
              <a:rPr lang="zh-CN" altLang="zh-CN" sz="1600" dirty="0"/>
              <a:t>业余爱好者</a:t>
            </a:r>
            <a:r>
              <a:rPr lang="en-US" altLang="zh-CN" sz="1600" dirty="0"/>
              <a:t>	enthusiast</a:t>
            </a:r>
            <a:r>
              <a:rPr lang="zh-CN" altLang="zh-CN" sz="1600" dirty="0"/>
              <a:t>热情者</a:t>
            </a:r>
            <a:r>
              <a:rPr lang="en-US" altLang="zh-CN" sz="1600" dirty="0"/>
              <a:t>	simplification</a:t>
            </a:r>
            <a:r>
              <a:rPr lang="zh-CN" altLang="zh-CN" sz="1600" dirty="0"/>
              <a:t>简化</a:t>
            </a:r>
            <a:r>
              <a:rPr lang="en-US" altLang="zh-CN" sz="1600" dirty="0"/>
              <a:t>    </a:t>
            </a:r>
            <a:endParaRPr lang="zh-CN" altLang="zh-CN" sz="1600" dirty="0"/>
          </a:p>
          <a:p>
            <a:r>
              <a:rPr lang="en-US" altLang="zh-CN" sz="1600" dirty="0"/>
              <a:t>automation </a:t>
            </a:r>
            <a:r>
              <a:rPr lang="zh-CN" altLang="zh-CN" sz="1600" dirty="0"/>
              <a:t>自动化</a:t>
            </a:r>
            <a:r>
              <a:rPr lang="en-US" altLang="zh-CN" sz="1600" dirty="0"/>
              <a:t>	application</a:t>
            </a:r>
            <a:r>
              <a:rPr lang="zh-CN" altLang="zh-CN" sz="1600" dirty="0"/>
              <a:t>应用程序</a:t>
            </a:r>
            <a:r>
              <a:rPr lang="en-US" altLang="zh-CN" sz="1600" dirty="0"/>
              <a:t>	calculation </a:t>
            </a:r>
            <a:r>
              <a:rPr lang="zh-CN" altLang="zh-CN" sz="1600" dirty="0"/>
              <a:t>计算</a:t>
            </a:r>
          </a:p>
          <a:p>
            <a:r>
              <a:rPr lang="en-US" altLang="zh-CN" sz="1600" dirty="0"/>
              <a:t>introduction </a:t>
            </a:r>
            <a:r>
              <a:rPr lang="zh-CN" altLang="zh-CN" sz="1600" dirty="0"/>
              <a:t>介绍</a:t>
            </a:r>
            <a:r>
              <a:rPr lang="en-US" altLang="zh-CN" sz="1600" dirty="0"/>
              <a:t>/</a:t>
            </a:r>
            <a:r>
              <a:rPr lang="zh-CN" altLang="zh-CN" sz="1600" dirty="0"/>
              <a:t>引进</a:t>
            </a:r>
            <a:r>
              <a:rPr lang="en-US" altLang="zh-CN" sz="1600" dirty="0"/>
              <a:t>	package</a:t>
            </a:r>
            <a:r>
              <a:rPr lang="zh-CN" altLang="zh-CN" sz="1600" dirty="0"/>
              <a:t>包</a:t>
            </a:r>
            <a:r>
              <a:rPr lang="en-US" altLang="zh-CN" sz="1600" dirty="0"/>
              <a:t>	complexity</a:t>
            </a:r>
            <a:r>
              <a:rPr lang="zh-CN" altLang="zh-CN" sz="1600" dirty="0"/>
              <a:t>复杂</a:t>
            </a:r>
          </a:p>
          <a:p>
            <a:r>
              <a:rPr lang="en-US" altLang="zh-CN" sz="1600" b="1" dirty="0"/>
              <a:t>   Exercise 2</a:t>
            </a:r>
            <a:endParaRPr lang="zh-CN" altLang="zh-CN" sz="1600" dirty="0"/>
          </a:p>
          <a:p>
            <a:r>
              <a:rPr lang="en-US" altLang="zh-CN" sz="1600" dirty="0"/>
              <a:t>1) a matter of	2)manufacture    </a:t>
            </a:r>
            <a:endParaRPr lang="zh-CN" altLang="zh-CN" sz="1600" dirty="0"/>
          </a:p>
          <a:p>
            <a:r>
              <a:rPr lang="en-US" altLang="zh-CN" sz="1600" dirty="0"/>
              <a:t>3) accustomed	4) available   </a:t>
            </a:r>
            <a:endParaRPr lang="zh-CN" altLang="zh-CN" sz="1600" dirty="0"/>
          </a:p>
          <a:p>
            <a:r>
              <a:rPr lang="en-US" altLang="zh-CN" sz="1600" dirty="0"/>
              <a:t>5) made great strides	6)underscore…to underscore     </a:t>
            </a:r>
            <a:endParaRPr lang="zh-CN" altLang="zh-CN" sz="1600" dirty="0"/>
          </a:p>
          <a:p>
            <a:r>
              <a:rPr lang="en-US" altLang="zh-CN" sz="1600" dirty="0"/>
              <a:t>7) recognized	8) at the rate of </a:t>
            </a:r>
            <a:endParaRPr lang="zh-CN" altLang="zh-CN" sz="1600" dirty="0"/>
          </a:p>
          <a:p>
            <a:r>
              <a:rPr lang="en-US" altLang="zh-CN" sz="1600" dirty="0"/>
              <a:t>9) progressing	10) participated in </a:t>
            </a:r>
            <a:endParaRPr lang="zh-CN" altLang="zh-CN" sz="1600" dirty="0"/>
          </a:p>
          <a:p>
            <a:endParaRPr lang="zh-CN" altLang="zh-CN" sz="1600" dirty="0" smtClean="0"/>
          </a:p>
          <a:p>
            <a:endParaRPr lang="zh-CN" altLang="zh-CN" sz="16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5386090"/>
          </a:xfrm>
          <a:prstGeom prst="rect">
            <a:avLst/>
          </a:prstGeom>
        </p:spPr>
        <p:txBody>
          <a:bodyPr wrap="square">
            <a:spAutoFit/>
          </a:bodyPr>
          <a:lstStyle/>
          <a:p>
            <a:r>
              <a:rPr lang="en-US" altLang="zh-CN" sz="2000" b="1" dirty="0" smtClean="0"/>
              <a:t>II. Language Work </a:t>
            </a:r>
          </a:p>
          <a:p>
            <a:endParaRPr lang="en-US" altLang="zh-CN" sz="2000" b="1" dirty="0" smtClean="0"/>
          </a:p>
          <a:p>
            <a:r>
              <a:rPr lang="en-US" altLang="zh-CN" sz="1600" b="1" i="1" dirty="0" smtClean="0"/>
              <a:t>Structure</a:t>
            </a:r>
          </a:p>
          <a:p>
            <a:r>
              <a:rPr lang="en-US" altLang="zh-CN" sz="1600" b="1" i="1" dirty="0" smtClean="0"/>
              <a:t>1. </a:t>
            </a:r>
            <a:r>
              <a:rPr lang="zh-CN" altLang="en-US" sz="1600" b="1" i="1" dirty="0" smtClean="0"/>
              <a:t>主语	</a:t>
            </a:r>
            <a:r>
              <a:rPr lang="en-US" altLang="zh-CN" sz="1600" b="1" i="1" dirty="0" smtClean="0"/>
              <a:t>2. </a:t>
            </a:r>
            <a:r>
              <a:rPr lang="zh-CN" altLang="en-US" sz="1600" b="1" i="1" dirty="0" smtClean="0"/>
              <a:t>宾语	</a:t>
            </a:r>
            <a:r>
              <a:rPr lang="en-US" altLang="zh-CN" sz="1600" b="1" i="1" dirty="0" smtClean="0"/>
              <a:t>3. </a:t>
            </a:r>
            <a:r>
              <a:rPr lang="zh-CN" altLang="en-US" sz="1600" b="1" i="1" dirty="0" smtClean="0"/>
              <a:t>定语	</a:t>
            </a:r>
            <a:r>
              <a:rPr lang="en-US" altLang="zh-CN" sz="1600" b="1" i="1" dirty="0" smtClean="0"/>
              <a:t>4. </a:t>
            </a:r>
            <a:r>
              <a:rPr lang="zh-CN" altLang="en-US" sz="1600" b="1" i="1" dirty="0" smtClean="0"/>
              <a:t>表语	</a:t>
            </a:r>
            <a:r>
              <a:rPr lang="en-US" altLang="zh-CN" sz="1600" b="1" i="1" dirty="0" smtClean="0"/>
              <a:t>5. </a:t>
            </a:r>
            <a:r>
              <a:rPr lang="zh-CN" altLang="en-US" sz="1600" b="1" i="1" dirty="0" smtClean="0"/>
              <a:t>谓语 </a:t>
            </a:r>
          </a:p>
          <a:p>
            <a:r>
              <a:rPr lang="en-US" altLang="zh-CN" sz="1600" b="1" i="1" dirty="0" smtClean="0"/>
              <a:t>6. </a:t>
            </a:r>
            <a:r>
              <a:rPr lang="zh-CN" altLang="en-US" sz="1600" b="1" i="1" dirty="0" smtClean="0"/>
              <a:t>状语	</a:t>
            </a:r>
            <a:r>
              <a:rPr lang="en-US" altLang="zh-CN" sz="1600" b="1" i="1" dirty="0" smtClean="0"/>
              <a:t>7. </a:t>
            </a:r>
            <a:r>
              <a:rPr lang="zh-CN" altLang="en-US" sz="1600" b="1" i="1" dirty="0" smtClean="0"/>
              <a:t>同位语	</a:t>
            </a:r>
            <a:r>
              <a:rPr lang="en-US" altLang="zh-CN" sz="1600" b="1" i="1" dirty="0" smtClean="0"/>
              <a:t>8. </a:t>
            </a:r>
            <a:r>
              <a:rPr lang="zh-CN" altLang="en-US" sz="1600" b="1" i="1" dirty="0" smtClean="0"/>
              <a:t>宾语的补语	</a:t>
            </a:r>
            <a:r>
              <a:rPr lang="en-US" altLang="zh-CN" sz="1600" b="1" i="1" dirty="0" smtClean="0"/>
              <a:t>9. </a:t>
            </a:r>
            <a:r>
              <a:rPr lang="zh-CN" altLang="en-US" sz="1600" b="1" i="1" dirty="0" smtClean="0"/>
              <a:t>感叹	</a:t>
            </a:r>
            <a:r>
              <a:rPr lang="en-US" altLang="zh-CN" sz="1600" b="1" i="1" dirty="0" smtClean="0"/>
              <a:t>10. </a:t>
            </a:r>
            <a:r>
              <a:rPr lang="zh-CN" altLang="en-US" sz="1600" b="1" i="1" dirty="0" smtClean="0"/>
              <a:t>插入语</a:t>
            </a:r>
          </a:p>
          <a:p>
            <a:r>
              <a:rPr lang="en-US" altLang="zh-CN" sz="1600" b="1" i="1" dirty="0" smtClean="0"/>
              <a:t>Translation</a:t>
            </a:r>
          </a:p>
          <a:p>
            <a:r>
              <a:rPr lang="en-US" altLang="zh-CN" sz="1600" b="1" i="1" dirty="0" smtClean="0"/>
              <a:t>   Exercise 1</a:t>
            </a:r>
          </a:p>
          <a:p>
            <a:r>
              <a:rPr lang="en-US" altLang="zh-CN" sz="1600" b="1" i="1" dirty="0" smtClean="0"/>
              <a:t>1)</a:t>
            </a:r>
            <a:r>
              <a:rPr lang="zh-CN" altLang="en-US" sz="1600" b="1" i="1" dirty="0" smtClean="0"/>
              <a:t>这允许你改变或修改一个文件或程序。</a:t>
            </a:r>
          </a:p>
          <a:p>
            <a:r>
              <a:rPr lang="en-US" altLang="zh-CN" sz="1600" b="1" i="1" dirty="0" smtClean="0"/>
              <a:t>2)</a:t>
            </a:r>
            <a:r>
              <a:rPr lang="zh-CN" altLang="en-US" sz="1600" b="1" i="1" dirty="0" smtClean="0"/>
              <a:t>他们给我们多少时间做准备工作。</a:t>
            </a:r>
          </a:p>
          <a:p>
            <a:r>
              <a:rPr lang="en-US" altLang="zh-CN" sz="1600" b="1" i="1" dirty="0" smtClean="0"/>
              <a:t>3)</a:t>
            </a:r>
            <a:r>
              <a:rPr lang="zh-CN" altLang="en-US" sz="1600" b="1" i="1" dirty="0" smtClean="0"/>
              <a:t>计算机系统让你完成诸如统计事务、公司记账等工作，还可以玩电子游戏。</a:t>
            </a:r>
          </a:p>
          <a:p>
            <a:r>
              <a:rPr lang="en-US" altLang="zh-CN" sz="1600" b="1" i="1" dirty="0" smtClean="0"/>
              <a:t>4)</a:t>
            </a:r>
            <a:r>
              <a:rPr lang="zh-CN" altLang="en-US" sz="1600" b="1" i="1" dirty="0" smtClean="0"/>
              <a:t>我们得承认计算机处理问题所用时间仅占人做同样工作所需时间的极小一部分。</a:t>
            </a:r>
          </a:p>
          <a:p>
            <a:r>
              <a:rPr lang="en-US" altLang="zh-CN" sz="1600" b="1" i="1" dirty="0" smtClean="0"/>
              <a:t>5)</a:t>
            </a:r>
            <a:r>
              <a:rPr lang="zh-CN" altLang="en-US" sz="1600" b="1" i="1" dirty="0" smtClean="0"/>
              <a:t>而且，和办公桌一样，存储器内通常放着一个或多个指令。</a:t>
            </a:r>
          </a:p>
          <a:p>
            <a:r>
              <a:rPr lang="en-US" altLang="zh-CN" sz="1600" b="1" i="1" dirty="0" smtClean="0"/>
              <a:t>6)</a:t>
            </a:r>
            <a:r>
              <a:rPr lang="zh-CN" altLang="en-US" sz="1600" b="1" i="1" dirty="0" smtClean="0"/>
              <a:t>一个容量为</a:t>
            </a:r>
            <a:r>
              <a:rPr lang="en-US" altLang="zh-CN" sz="1600" b="1" i="1" dirty="0" smtClean="0"/>
              <a:t>16k</a:t>
            </a:r>
            <a:r>
              <a:rPr lang="zh-CN" altLang="en-US" sz="1600" b="1" i="1" dirty="0" smtClean="0"/>
              <a:t>的存储器可容纳</a:t>
            </a:r>
            <a:r>
              <a:rPr lang="en-US" altLang="zh-CN" sz="1600" b="1" i="1" dirty="0" smtClean="0"/>
              <a:t>16384</a:t>
            </a:r>
            <a:r>
              <a:rPr lang="zh-CN" altLang="en-US" sz="1600" b="1" i="1" dirty="0" smtClean="0"/>
              <a:t>个字节</a:t>
            </a:r>
            <a:r>
              <a:rPr lang="en-US" altLang="zh-CN" sz="1600" b="1" i="1" dirty="0" smtClean="0"/>
              <a:t>;</a:t>
            </a:r>
            <a:r>
              <a:rPr lang="zh-CN" altLang="en-US" sz="1600" b="1" i="1" dirty="0" smtClean="0"/>
              <a:t>而一个容量为</a:t>
            </a:r>
            <a:r>
              <a:rPr lang="en-US" altLang="zh-CN" sz="1600" b="1" i="1" dirty="0" smtClean="0"/>
              <a:t>5MB</a:t>
            </a:r>
            <a:r>
              <a:rPr lang="zh-CN" altLang="en-US" sz="1600" b="1" i="1" dirty="0" smtClean="0"/>
              <a:t>的存储器则可容纳</a:t>
            </a:r>
            <a:r>
              <a:rPr lang="en-US" altLang="zh-CN" sz="1600" b="1" i="1" dirty="0" smtClean="0"/>
              <a:t>5</a:t>
            </a:r>
            <a:r>
              <a:rPr lang="zh-CN" altLang="en-US" sz="1600" b="1" i="1" dirty="0" smtClean="0"/>
              <a:t>百万字节。</a:t>
            </a:r>
          </a:p>
          <a:p>
            <a:r>
              <a:rPr lang="en-US" altLang="zh-CN" sz="1600" b="1" i="1" dirty="0" smtClean="0"/>
              <a:t>7)</a:t>
            </a:r>
            <a:r>
              <a:rPr lang="zh-CN" altLang="en-US" sz="1600" b="1" i="1" dirty="0" smtClean="0"/>
              <a:t>你可以将主板放在机箱的固定盘上，让机箱上的孔眼与主板的孔眼一一对齐。</a:t>
            </a:r>
          </a:p>
          <a:p>
            <a:r>
              <a:rPr lang="en-US" altLang="zh-CN" sz="1600" b="1" i="1" dirty="0" smtClean="0"/>
              <a:t>8)</a:t>
            </a:r>
            <a:r>
              <a:rPr lang="zh-CN" altLang="en-US" sz="1600" b="1" i="1" dirty="0" smtClean="0"/>
              <a:t>很难找到一家不用微机处理工作的公司。</a:t>
            </a:r>
          </a:p>
          <a:p>
            <a:r>
              <a:rPr lang="en-US" altLang="zh-CN" sz="1600" b="1" i="1" dirty="0" smtClean="0"/>
              <a:t>9)</a:t>
            </a:r>
            <a:r>
              <a:rPr lang="zh-CN" altLang="en-US" sz="1600" b="1" i="1" dirty="0" smtClean="0"/>
              <a:t>中央处理器和主存储器位于显示器下面的机箱里面。</a:t>
            </a:r>
          </a:p>
          <a:p>
            <a:r>
              <a:rPr lang="en-US" altLang="zh-CN" sz="1600" b="1" i="1" dirty="0" smtClean="0"/>
              <a:t>10)</a:t>
            </a:r>
            <a:r>
              <a:rPr lang="zh-CN" altLang="en-US" sz="1600" b="1" i="1" dirty="0" smtClean="0"/>
              <a:t>计算机系统的设备具有与人脑相同的功能。	</a:t>
            </a:r>
          </a:p>
          <a:p>
            <a:r>
              <a:rPr lang="en-US" altLang="zh-CN" sz="1600" b="1" i="1" dirty="0" smtClean="0"/>
              <a:t>11)</a:t>
            </a:r>
            <a:r>
              <a:rPr lang="zh-CN" altLang="en-US" sz="1600" b="1" i="1" dirty="0" smtClean="0"/>
              <a:t>人应该履行自己的诺言。</a:t>
            </a:r>
          </a:p>
          <a:p>
            <a:endParaRPr lang="zh-CN" altLang="zh-CN" sz="1600" dirty="0" smtClean="0"/>
          </a:p>
          <a:p>
            <a:endParaRPr lang="zh-CN" altLang="zh-CN" sz="1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19605"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15616"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bmk="OLE_LINK92">
                <a:latin typeface="Times New Roman" pitchFamily="18" charset="0"/>
                <a:ea typeface="宋体" pitchFamily="2" charset="-122"/>
                <a:cs typeface="Times New Roman" pitchFamily="18" charset="0"/>
              </a:rPr>
              <a:t>New </a:t>
            </a:r>
            <a:r>
              <a:rPr lang="en-US" altLang="zh-CN" sz="2000" b="1" dirty="0" smtClean="0" bmk="OLE_LINK92">
                <a:latin typeface="Times New Roman" pitchFamily="18" charset="0"/>
                <a:ea typeface="宋体" pitchFamily="2" charset="-122"/>
                <a:cs typeface="Times New Roman" pitchFamily="18" charset="0"/>
              </a:rPr>
              <a:t>Words</a:t>
            </a:r>
            <a:r>
              <a:rPr kumimoji="0" lang="zh-CN" altLang="zh-CN" sz="2000" b="1" i="0" u="none" strike="noStrike" cap="none" normalizeH="0" baseline="0" dirty="0" smtClean="0" bmk="OLE_LINK92">
                <a:ln>
                  <a:noFill/>
                </a:ln>
                <a:solidFill>
                  <a:schemeClr val="tx1"/>
                </a:solidFill>
                <a:effectLst/>
                <a:latin typeface="Times New Roman" pitchFamily="18" charset="0"/>
                <a:ea typeface="宋体" pitchFamily="2" charset="-122"/>
                <a:cs typeface="Times New Roman" pitchFamily="18" charset="0"/>
              </a:rPr>
              <a:t>                                         </a:t>
            </a:r>
            <a:endParaRPr kumimoji="0" lang="zh-CN" altLang="zh-CN" sz="2400" b="1" i="0" u="none" strike="noStrike" cap="none" normalizeH="0" baseline="0" dirty="0" smtClean="0">
              <a:ln>
                <a:noFill/>
              </a:ln>
              <a:solidFill>
                <a:schemeClr val="tx1"/>
              </a:solidFill>
              <a:effectLst/>
              <a:latin typeface="Calibri" pitchFamily="34" charset="0"/>
              <a:ea typeface="宋体" pitchFamily="2" charset="-122"/>
            </a:endParaRPr>
          </a:p>
        </p:txBody>
      </p:sp>
      <p:sp>
        <p:nvSpPr>
          <p:cNvPr id="17410" name="Rectangle 2"/>
          <p:cNvSpPr>
            <a:spLocks noChangeArrowheads="1"/>
          </p:cNvSpPr>
          <p:nvPr/>
        </p:nvSpPr>
        <p:spPr bwMode="auto">
          <a:xfrm>
            <a:off x="1115616" y="1623566"/>
            <a:ext cx="7344816"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apprentice	n. </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学徒，徒弟</a:t>
            </a:r>
            <a:endParaRPr kumimoji="0" lang="zh-CN" altLang="en-US" sz="12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spcBef>
                <a:spcPct val="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arithmetical	a. </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算术的</a:t>
            </a:r>
            <a:endParaRPr kumimoji="0" lang="zh-CN" altLang="en-US" sz="12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spcBef>
                <a:spcPct val="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manual	a. </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手工的，用手操作的</a:t>
            </a: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靠人工的</a:t>
            </a:r>
            <a:endParaRPr kumimoji="0" lang="zh-CN" altLang="en-US" sz="12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spcBef>
                <a:spcPct val="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abacus	n. </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算盘</a:t>
            </a:r>
            <a:endParaRPr kumimoji="0" lang="zh-CN" altLang="en-US" sz="12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spcBef>
                <a:spcPct val="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consume	v. </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消耗</a:t>
            </a: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消费</a:t>
            </a:r>
            <a:endParaRPr kumimoji="0" lang="zh-CN" altLang="en-US" sz="12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spcBef>
                <a:spcPct val="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calculation	n. </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计算</a:t>
            </a: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推断</a:t>
            </a: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预测</a:t>
            </a: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估计</a:t>
            </a:r>
            <a:endParaRPr kumimoji="0" lang="zh-CN" altLang="en-US" sz="12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spcBef>
                <a:spcPct val="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colossus	n. </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巨大的人（物），伟人</a:t>
            </a: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极重要的事物</a:t>
            </a:r>
            <a:endParaRPr kumimoji="0" lang="zh-CN" altLang="en-US" sz="12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spcBef>
                <a:spcPct val="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multiplication	n. </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乘法，乘法运算</a:t>
            </a: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增加，增多</a:t>
            </a:r>
            <a:endParaRPr kumimoji="0" lang="zh-CN" altLang="en-US" sz="12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spcBef>
                <a:spcPct val="0"/>
              </a:spcBef>
              <a:spcAft>
                <a:spcPct val="0"/>
              </a:spcAft>
              <a:buClrTx/>
              <a:buSzTx/>
              <a:buFontTx/>
              <a:buNone/>
              <a:tabLst/>
            </a:pPr>
            <a:r>
              <a:rPr lang="en-US" altLang="zh-CN" sz="1600" dirty="0">
                <a:latin typeface="Times New Roman" pitchFamily="18" charset="0"/>
                <a:ea typeface="宋体" pitchFamily="2" charset="-122"/>
                <a:cs typeface="Times New Roman" pitchFamily="18" charset="0"/>
              </a:rPr>
              <a:t>figure	n. </a:t>
            </a:r>
            <a:r>
              <a:rPr lang="zh-CN" altLang="en-US" sz="1600" dirty="0">
                <a:latin typeface="Times New Roman" pitchFamily="18" charset="0"/>
                <a:ea typeface="宋体" pitchFamily="2" charset="-122"/>
                <a:cs typeface="Times New Roman" pitchFamily="18" charset="0"/>
              </a:rPr>
              <a:t>数字，数字符号（即从</a:t>
            </a:r>
            <a:r>
              <a:rPr lang="en-US" altLang="zh-CN" sz="1600" dirty="0">
                <a:latin typeface="Times New Roman" pitchFamily="18" charset="0"/>
                <a:ea typeface="宋体" pitchFamily="2" charset="-122"/>
                <a:cs typeface="Times New Roman" pitchFamily="18" charset="0"/>
              </a:rPr>
              <a:t>0</a:t>
            </a:r>
            <a:r>
              <a:rPr lang="zh-CN" altLang="en-US" sz="1600" dirty="0">
                <a:latin typeface="Times New Roman" pitchFamily="18" charset="0"/>
                <a:ea typeface="宋体" pitchFamily="2" charset="-122"/>
                <a:cs typeface="Times New Roman" pitchFamily="18" charset="0"/>
              </a:rPr>
              <a:t>到</a:t>
            </a:r>
            <a:r>
              <a:rPr lang="en-US" altLang="zh-CN" sz="1600" dirty="0">
                <a:latin typeface="Times New Roman" pitchFamily="18" charset="0"/>
                <a:ea typeface="宋体" pitchFamily="2" charset="-122"/>
                <a:cs typeface="Times New Roman" pitchFamily="18" charset="0"/>
              </a:rPr>
              <a:t>9</a:t>
            </a:r>
            <a:r>
              <a:rPr lang="zh-CN" altLang="en-US" sz="1600" dirty="0">
                <a:latin typeface="Times New Roman" pitchFamily="18" charset="0"/>
                <a:ea typeface="宋体" pitchFamily="2" charset="-122"/>
                <a:cs typeface="Times New Roman" pitchFamily="18" charset="0"/>
              </a:rPr>
              <a:t>），位数</a:t>
            </a:r>
            <a:r>
              <a:rPr lang="en-US" altLang="zh-CN" sz="1600" dirty="0">
                <a:latin typeface="Times New Roman" pitchFamily="18" charset="0"/>
                <a:ea typeface="宋体" pitchFamily="2" charset="-122"/>
                <a:cs typeface="Times New Roman" pitchFamily="18" charset="0"/>
              </a:rPr>
              <a:t>;</a:t>
            </a:r>
            <a:r>
              <a:rPr lang="zh-CN" altLang="en-US" sz="1600" dirty="0">
                <a:latin typeface="Times New Roman" pitchFamily="18" charset="0"/>
                <a:ea typeface="宋体" pitchFamily="2" charset="-122"/>
                <a:cs typeface="Times New Roman" pitchFamily="18" charset="0"/>
              </a:rPr>
              <a:t>画像，模型</a:t>
            </a:r>
            <a:r>
              <a:rPr lang="en-US" altLang="zh-CN" sz="1600" dirty="0">
                <a:latin typeface="Times New Roman" pitchFamily="18" charset="0"/>
                <a:ea typeface="宋体" pitchFamily="2" charset="-122"/>
                <a:cs typeface="Times New Roman" pitchFamily="18" charset="0"/>
              </a:rPr>
              <a:t>;</a:t>
            </a:r>
            <a:r>
              <a:rPr lang="zh-CN" altLang="en-US" sz="1600" dirty="0">
                <a:latin typeface="Times New Roman" pitchFamily="18" charset="0"/>
                <a:ea typeface="宋体" pitchFamily="2" charset="-122"/>
                <a:cs typeface="Times New Roman" pitchFamily="18" charset="0"/>
              </a:rPr>
              <a:t>图形，图表</a:t>
            </a:r>
            <a:endParaRPr lang="en-US" altLang="zh-CN" sz="1600" dirty="0">
              <a:latin typeface="Times New Roman" pitchFamily="18" charset="0"/>
              <a:ea typeface="宋体" pitchFamily="2" charset="-122"/>
              <a:cs typeface="Times New Roman" pitchFamily="18" charset="0"/>
            </a:endParaRPr>
          </a:p>
          <a:p>
            <a:r>
              <a:rPr lang="en-US" altLang="zh-CN" sz="1600" dirty="0">
                <a:latin typeface="Times New Roman" pitchFamily="18" charset="0"/>
                <a:ea typeface="宋体" pitchFamily="2" charset="-122"/>
                <a:cs typeface="Times New Roman" pitchFamily="18" charset="0"/>
              </a:rPr>
              <a:t>numerical	a. </a:t>
            </a:r>
            <a:r>
              <a:rPr lang="zh-CN" altLang="zh-CN" sz="1600" dirty="0">
                <a:latin typeface="Times New Roman" pitchFamily="18" charset="0"/>
                <a:ea typeface="宋体" pitchFamily="2" charset="-122"/>
                <a:cs typeface="Times New Roman" pitchFamily="18" charset="0"/>
              </a:rPr>
              <a:t>数字的，数值的</a:t>
            </a:r>
            <a:r>
              <a:rPr lang="en-US" altLang="zh-CN" sz="1600" dirty="0">
                <a:latin typeface="Times New Roman" pitchFamily="18" charset="0"/>
                <a:ea typeface="宋体" pitchFamily="2" charset="-122"/>
                <a:cs typeface="Times New Roman" pitchFamily="18" charset="0"/>
              </a:rPr>
              <a:t>;</a:t>
            </a:r>
            <a:r>
              <a:rPr lang="zh-CN" altLang="zh-CN" sz="1600" dirty="0">
                <a:latin typeface="Times New Roman" pitchFamily="18" charset="0"/>
                <a:ea typeface="宋体" pitchFamily="2" charset="-122"/>
                <a:cs typeface="Times New Roman" pitchFamily="18" charset="0"/>
              </a:rPr>
              <a:t>用数字表示的</a:t>
            </a:r>
          </a:p>
          <a:p>
            <a:r>
              <a:rPr lang="en-US" altLang="zh-CN" sz="1600" dirty="0">
                <a:latin typeface="Times New Roman" pitchFamily="18" charset="0"/>
                <a:ea typeface="宋体" pitchFamily="2" charset="-122"/>
                <a:cs typeface="Times New Roman" pitchFamily="18" charset="0"/>
              </a:rPr>
              <a:t>integrator	n. </a:t>
            </a:r>
            <a:r>
              <a:rPr lang="zh-CN" altLang="zh-CN" sz="1600" dirty="0">
                <a:latin typeface="Times New Roman" pitchFamily="18" charset="0"/>
                <a:ea typeface="宋体" pitchFamily="2" charset="-122"/>
                <a:cs typeface="Times New Roman" pitchFamily="18" charset="0"/>
              </a:rPr>
              <a:t>积分器</a:t>
            </a:r>
          </a:p>
          <a:p>
            <a:r>
              <a:rPr lang="en-US" altLang="zh-CN" sz="1600" dirty="0">
                <a:latin typeface="Times New Roman" pitchFamily="18" charset="0"/>
                <a:ea typeface="宋体" pitchFamily="2" charset="-122"/>
                <a:cs typeface="Times New Roman" pitchFamily="18" charset="0"/>
              </a:rPr>
              <a:t>calculator	n. </a:t>
            </a:r>
            <a:r>
              <a:rPr lang="zh-CN" altLang="zh-CN" sz="1600" dirty="0">
                <a:latin typeface="Times New Roman" pitchFamily="18" charset="0"/>
                <a:ea typeface="宋体" pitchFamily="2" charset="-122"/>
                <a:cs typeface="Times New Roman" pitchFamily="18" charset="0"/>
              </a:rPr>
              <a:t>计算器</a:t>
            </a:r>
          </a:p>
          <a:p>
            <a:r>
              <a:rPr lang="en-US" altLang="zh-CN" sz="1600" dirty="0">
                <a:latin typeface="Times New Roman" pitchFamily="18" charset="0"/>
                <a:ea typeface="宋体" pitchFamily="2" charset="-122"/>
                <a:cs typeface="Times New Roman" pitchFamily="18" charset="0"/>
              </a:rPr>
              <a:t>vacuum	n. </a:t>
            </a:r>
            <a:r>
              <a:rPr lang="zh-CN" altLang="zh-CN" sz="1600" dirty="0">
                <a:latin typeface="Times New Roman" pitchFamily="18" charset="0"/>
                <a:ea typeface="宋体" pitchFamily="2" charset="-122"/>
                <a:cs typeface="Times New Roman" pitchFamily="18" charset="0"/>
              </a:rPr>
              <a:t>真空</a:t>
            </a:r>
            <a:r>
              <a:rPr lang="en-US" altLang="zh-CN" sz="1600" dirty="0">
                <a:latin typeface="Times New Roman" pitchFamily="18" charset="0"/>
                <a:ea typeface="宋体" pitchFamily="2" charset="-122"/>
                <a:cs typeface="Times New Roman" pitchFamily="18" charset="0"/>
              </a:rPr>
              <a:t> </a:t>
            </a:r>
            <a:endParaRPr lang="zh-CN" altLang="zh-CN" sz="1600" dirty="0">
              <a:latin typeface="Times New Roman" pitchFamily="18" charset="0"/>
              <a:ea typeface="宋体" pitchFamily="2" charset="-122"/>
              <a:cs typeface="Times New Roman" pitchFamily="18" charset="0"/>
            </a:endParaRPr>
          </a:p>
          <a:p>
            <a:r>
              <a:rPr lang="en-US" altLang="zh-CN" sz="1600" dirty="0">
                <a:latin typeface="Times New Roman" pitchFamily="18" charset="0"/>
                <a:ea typeface="宋体" pitchFamily="2" charset="-122"/>
                <a:cs typeface="Times New Roman" pitchFamily="18" charset="0"/>
              </a:rPr>
              <a:t>relay	n. </a:t>
            </a:r>
            <a:r>
              <a:rPr lang="zh-CN" altLang="zh-CN" sz="1600" dirty="0">
                <a:latin typeface="Times New Roman" pitchFamily="18" charset="0"/>
                <a:ea typeface="宋体" pitchFamily="2" charset="-122"/>
                <a:cs typeface="Times New Roman" pitchFamily="18" charset="0"/>
              </a:rPr>
              <a:t>继电器</a:t>
            </a:r>
            <a:r>
              <a:rPr lang="en-US" altLang="zh-CN" sz="1600" dirty="0">
                <a:latin typeface="Times New Roman" pitchFamily="18" charset="0"/>
                <a:ea typeface="宋体" pitchFamily="2" charset="-122"/>
                <a:cs typeface="Times New Roman" pitchFamily="18" charset="0"/>
              </a:rPr>
              <a:t>;</a:t>
            </a:r>
            <a:r>
              <a:rPr lang="zh-CN" altLang="zh-CN" sz="1600" dirty="0">
                <a:latin typeface="Times New Roman" pitchFamily="18" charset="0"/>
                <a:ea typeface="宋体" pitchFamily="2" charset="-122"/>
                <a:cs typeface="Times New Roman" pitchFamily="18" charset="0"/>
              </a:rPr>
              <a:t>中继站</a:t>
            </a:r>
            <a:r>
              <a:rPr lang="en-US" altLang="zh-CN" sz="1600" dirty="0">
                <a:latin typeface="Times New Roman" pitchFamily="18" charset="0"/>
                <a:ea typeface="宋体" pitchFamily="2" charset="-122"/>
                <a:cs typeface="Times New Roman" pitchFamily="18" charset="0"/>
              </a:rPr>
              <a:t>;</a:t>
            </a:r>
            <a:r>
              <a:rPr lang="zh-CN" altLang="zh-CN" sz="1600" dirty="0">
                <a:latin typeface="Times New Roman" pitchFamily="18" charset="0"/>
                <a:ea typeface="宋体" pitchFamily="2" charset="-122"/>
                <a:cs typeface="Times New Roman" pitchFamily="18" charset="0"/>
              </a:rPr>
              <a:t>转播</a:t>
            </a:r>
            <a:r>
              <a:rPr lang="en-US" altLang="zh-CN" sz="1600" dirty="0">
                <a:latin typeface="Times New Roman" pitchFamily="18" charset="0"/>
                <a:ea typeface="宋体" pitchFamily="2" charset="-122"/>
                <a:cs typeface="Times New Roman" pitchFamily="18" charset="0"/>
              </a:rPr>
              <a:t> </a:t>
            </a:r>
            <a:endParaRPr lang="zh-CN" altLang="zh-CN" sz="1600" dirty="0">
              <a:latin typeface="Times New Roman" pitchFamily="18" charset="0"/>
              <a:ea typeface="宋体" pitchFamily="2" charset="-122"/>
              <a:cs typeface="Times New Roman" pitchFamily="18" charset="0"/>
            </a:endParaRPr>
          </a:p>
          <a:p>
            <a:r>
              <a:rPr lang="en-US" altLang="zh-CN" sz="1600" dirty="0">
                <a:latin typeface="Times New Roman" pitchFamily="18" charset="0"/>
                <a:ea typeface="宋体" pitchFamily="2" charset="-122"/>
                <a:cs typeface="Times New Roman" pitchFamily="18" charset="0"/>
              </a:rPr>
              <a:t>register	n. </a:t>
            </a:r>
            <a:r>
              <a:rPr lang="zh-CN" altLang="zh-CN" sz="1600" dirty="0">
                <a:latin typeface="Times New Roman" pitchFamily="18" charset="0"/>
                <a:ea typeface="宋体" pitchFamily="2" charset="-122"/>
                <a:cs typeface="Times New Roman" pitchFamily="18" charset="0"/>
              </a:rPr>
              <a:t>寄存器</a:t>
            </a:r>
            <a:r>
              <a:rPr lang="en-US" altLang="zh-CN" sz="1600" dirty="0">
                <a:latin typeface="Times New Roman" pitchFamily="18" charset="0"/>
                <a:ea typeface="宋体" pitchFamily="2" charset="-122"/>
                <a:cs typeface="Times New Roman" pitchFamily="18" charset="0"/>
              </a:rPr>
              <a:t>;</a:t>
            </a:r>
            <a:r>
              <a:rPr lang="zh-CN" altLang="zh-CN" sz="1600" dirty="0">
                <a:latin typeface="Times New Roman" pitchFamily="18" charset="0"/>
                <a:ea typeface="宋体" pitchFamily="2" charset="-122"/>
                <a:cs typeface="Times New Roman" pitchFamily="18" charset="0"/>
              </a:rPr>
              <a:t>记录</a:t>
            </a:r>
            <a:r>
              <a:rPr lang="zh-CN" altLang="zh-CN" sz="1600" dirty="0" smtClean="0">
                <a:latin typeface="Times New Roman" pitchFamily="18" charset="0"/>
                <a:ea typeface="宋体" pitchFamily="2" charset="-122"/>
                <a:cs typeface="Times New Roman" pitchFamily="18" charset="0"/>
              </a:rPr>
              <a:t>册</a:t>
            </a:r>
            <a:endParaRPr lang="en-US" altLang="zh-CN" sz="1600" dirty="0" smtClean="0">
              <a:latin typeface="Times New Roman" pitchFamily="18" charset="0"/>
              <a:ea typeface="宋体" pitchFamily="2" charset="-122"/>
              <a:cs typeface="Times New Roman" pitchFamily="18" charset="0"/>
            </a:endParaRPr>
          </a:p>
          <a:p>
            <a:r>
              <a:rPr lang="en-US" altLang="zh-CN" sz="1600" dirty="0"/>
              <a:t>crystal	n. </a:t>
            </a:r>
            <a:r>
              <a:rPr lang="zh-CN" altLang="zh-CN" sz="1600" dirty="0"/>
              <a:t>水晶，水晶玻璃</a:t>
            </a:r>
          </a:p>
          <a:p>
            <a:r>
              <a:rPr lang="en-US" altLang="zh-CN" sz="1600" dirty="0"/>
              <a:t>diode	n. </a:t>
            </a:r>
            <a:r>
              <a:rPr lang="zh-CN" altLang="zh-CN" sz="1600" dirty="0"/>
              <a:t>二极管</a:t>
            </a:r>
          </a:p>
          <a:p>
            <a:r>
              <a:rPr lang="en-US" altLang="zh-CN" sz="1600" dirty="0"/>
              <a:t>capacitor	n. </a:t>
            </a:r>
            <a:r>
              <a:rPr lang="zh-CN" altLang="zh-CN" sz="1600" dirty="0"/>
              <a:t>电容器</a:t>
            </a:r>
          </a:p>
          <a:p>
            <a:r>
              <a:rPr lang="en-US" altLang="zh-CN" sz="1600" dirty="0"/>
              <a:t>house	v. </a:t>
            </a:r>
            <a:r>
              <a:rPr lang="zh-CN" altLang="zh-CN" sz="1600" dirty="0"/>
              <a:t>给</a:t>
            </a:r>
            <a:r>
              <a:rPr lang="en-US" altLang="zh-CN" sz="1600" dirty="0"/>
              <a:t>……</a:t>
            </a:r>
            <a:r>
              <a:rPr lang="zh-CN" altLang="zh-CN" sz="1600" dirty="0"/>
              <a:t>提供住房</a:t>
            </a:r>
            <a:r>
              <a:rPr lang="en-US" altLang="zh-CN" sz="1600" dirty="0"/>
              <a:t>;</a:t>
            </a:r>
            <a:r>
              <a:rPr lang="zh-CN" altLang="zh-CN" sz="1600" dirty="0"/>
              <a:t>收藏，存放</a:t>
            </a:r>
          </a:p>
          <a:p>
            <a:endParaRPr lang="zh-CN" altLang="zh-CN" sz="1600" dirty="0">
              <a:latin typeface="Times New Roman" pitchFamily="18" charset="0"/>
              <a:ea typeface="宋体" pitchFamily="2" charset="-122"/>
              <a:cs typeface="Times New Roman" pitchFamily="18" charset="0"/>
            </a:endParaRPr>
          </a:p>
          <a:p>
            <a:pPr marL="0" marR="0" lvl="0" indent="0" algn="l" defTabSz="914400" rtl="0" eaLnBrk="0" fontAlgn="base" latinLnBrk="0" hangingPunct="0">
              <a:spcBef>
                <a:spcPct val="0"/>
              </a:spcBef>
              <a:spcAft>
                <a:spcPct val="0"/>
              </a:spcAft>
              <a:buClrTx/>
              <a:buSzTx/>
              <a:buFontTx/>
              <a:buNone/>
              <a:tabLst/>
            </a:pP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5386090"/>
          </a:xfrm>
          <a:prstGeom prst="rect">
            <a:avLst/>
          </a:prstGeom>
        </p:spPr>
        <p:txBody>
          <a:bodyPr wrap="square">
            <a:spAutoFit/>
          </a:bodyPr>
          <a:lstStyle/>
          <a:p>
            <a:r>
              <a:rPr lang="en-US" altLang="zh-CN" sz="2000" b="1" dirty="0" smtClean="0"/>
              <a:t>II. Language Work </a:t>
            </a:r>
          </a:p>
          <a:p>
            <a:endParaRPr lang="en-US" altLang="zh-CN" sz="2000" b="1" dirty="0" smtClean="0"/>
          </a:p>
          <a:p>
            <a:r>
              <a:rPr lang="en-US" altLang="zh-CN" sz="1600" b="1" i="1" dirty="0" smtClean="0"/>
              <a:t>Exercise 2</a:t>
            </a:r>
          </a:p>
          <a:p>
            <a:r>
              <a:rPr lang="en-US" altLang="zh-CN" sz="1600" i="1" dirty="0" smtClean="0"/>
              <a:t>1)They developed the semiconductor chip, which was about the size of a fingernail and  could contain hundreds of transistors. The semiconductor chips enabled engineers to miniaturize the circuits contained in all electronic devices.</a:t>
            </a:r>
          </a:p>
          <a:p>
            <a:r>
              <a:rPr lang="en-US" altLang="zh-CN" sz="1600" i="1" dirty="0" smtClean="0"/>
              <a:t>2)In the early 1970s, semiconductor technology progressed to the point where the circuits for the “brain” of a computer (the Central Processing Unit or CPU) could be manufactured on a single semiconductor chip.</a:t>
            </a:r>
          </a:p>
          <a:p>
            <a:r>
              <a:rPr lang="en-US" altLang="zh-CN" sz="1600" i="1" dirty="0" smtClean="0"/>
              <a:t>3)Early microcomputer users banded together into groups to exchange ideas and to share solutions to problems.</a:t>
            </a:r>
          </a:p>
          <a:p>
            <a:r>
              <a:rPr lang="en-US" altLang="zh-CN" sz="1600" i="1" dirty="0" smtClean="0"/>
              <a:t>4)So many applications packages began to appear around 1980. The first generation programs for word processing, data management, spreadsheets, and communication allowed novice users to experience the power of </a:t>
            </a:r>
            <a:r>
              <a:rPr lang="en-US" altLang="zh-CN" sz="1600" i="1" dirty="0" err="1" smtClean="0"/>
              <a:t>microcomputing</a:t>
            </a:r>
            <a:r>
              <a:rPr lang="en-US" altLang="zh-CN" sz="1600" i="1" dirty="0" smtClean="0"/>
              <a:t>.</a:t>
            </a:r>
          </a:p>
          <a:p>
            <a:r>
              <a:rPr lang="en-US" altLang="zh-CN" sz="1600" i="1" dirty="0" smtClean="0"/>
              <a:t>5)Software is the key element that really unlocks the power of all this technology and  the idea of making it  easy  to find information,  easy to create information,  easy to communicate with other people. </a:t>
            </a:r>
          </a:p>
          <a:p>
            <a:r>
              <a:rPr lang="en-US" altLang="zh-CN" sz="1600" i="1" dirty="0" smtClean="0"/>
              <a:t>6)A nearly unbroken string of successful products like iPod, </a:t>
            </a:r>
            <a:r>
              <a:rPr lang="en-US" altLang="zh-CN" sz="1600" i="1" dirty="0" err="1" smtClean="0"/>
              <a:t>iPhone</a:t>
            </a:r>
            <a:r>
              <a:rPr lang="en-US" altLang="zh-CN" sz="1600" i="1" dirty="0" smtClean="0"/>
              <a:t>, and </a:t>
            </a:r>
            <a:r>
              <a:rPr lang="en-US" altLang="zh-CN" sz="1600" i="1" dirty="0" err="1" smtClean="0"/>
              <a:t>iPad</a:t>
            </a:r>
            <a:r>
              <a:rPr lang="en-US" altLang="zh-CN" sz="1600" i="1" dirty="0" smtClean="0"/>
              <a:t>, produced by Apple, changed the PC, electronics and digital-media industries</a:t>
            </a:r>
            <a:endParaRPr lang="zh-CN" altLang="en-US" sz="1600" i="1" dirty="0" smtClean="0"/>
          </a:p>
          <a:p>
            <a:endParaRPr lang="zh-CN" altLang="zh-CN" sz="1600" dirty="0" smtClean="0"/>
          </a:p>
          <a:p>
            <a:endParaRPr lang="zh-CN" altLang="zh-CN" sz="16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3170099"/>
          </a:xfrm>
          <a:prstGeom prst="rect">
            <a:avLst/>
          </a:prstGeom>
        </p:spPr>
        <p:txBody>
          <a:bodyPr wrap="square">
            <a:spAutoFit/>
          </a:bodyPr>
          <a:lstStyle/>
          <a:p>
            <a:r>
              <a:rPr lang="en-US" altLang="zh-CN" sz="2000" b="1" dirty="0" smtClean="0"/>
              <a:t>II. Language Work </a:t>
            </a:r>
          </a:p>
          <a:p>
            <a:endParaRPr lang="en-US" altLang="zh-CN" sz="2000" b="1" dirty="0" smtClean="0"/>
          </a:p>
          <a:p>
            <a:r>
              <a:rPr lang="en-US" altLang="zh-CN" sz="1600" b="1" dirty="0"/>
              <a:t>Exercise </a:t>
            </a:r>
            <a:r>
              <a:rPr lang="en-US" altLang="zh-CN" sz="1600" b="1" dirty="0" smtClean="0"/>
              <a:t>3</a:t>
            </a:r>
          </a:p>
          <a:p>
            <a:endParaRPr lang="zh-CN" altLang="zh-CN" sz="1600" dirty="0"/>
          </a:p>
          <a:p>
            <a:r>
              <a:rPr lang="en-US" altLang="zh-CN" sz="1600" dirty="0"/>
              <a:t>    </a:t>
            </a:r>
            <a:r>
              <a:rPr lang="zh-CN" altLang="zh-CN" sz="1600" dirty="0"/>
              <a:t>带有划时代意义的第一代计算机，如</a:t>
            </a:r>
            <a:r>
              <a:rPr lang="en-US" altLang="zh-CN" sz="1600" dirty="0"/>
              <a:t>UNIVAC</a:t>
            </a:r>
            <a:r>
              <a:rPr lang="zh-CN" altLang="zh-CN" sz="1600" dirty="0"/>
              <a:t>计算机（</a:t>
            </a:r>
            <a:r>
              <a:rPr lang="en-US" altLang="zh-CN" sz="1600" dirty="0"/>
              <a:t>Universal Automatic Calculator </a:t>
            </a:r>
            <a:r>
              <a:rPr lang="zh-CN" altLang="zh-CN" sz="1600" dirty="0"/>
              <a:t>的缩写），出现于</a:t>
            </a:r>
            <a:r>
              <a:rPr lang="en-US" altLang="zh-CN" sz="1600" dirty="0"/>
              <a:t>50</a:t>
            </a:r>
            <a:r>
              <a:rPr lang="zh-CN" altLang="zh-CN" sz="1600" dirty="0"/>
              <a:t>年代初，是基于真空管的。第二代计算机出现于</a:t>
            </a:r>
            <a:r>
              <a:rPr lang="en-US" altLang="zh-CN" sz="1600" dirty="0"/>
              <a:t>60</a:t>
            </a:r>
            <a:r>
              <a:rPr lang="zh-CN" altLang="zh-CN" sz="1600" dirty="0"/>
              <a:t>年代初，用电子管代替了真空管。从</a:t>
            </a:r>
            <a:r>
              <a:rPr lang="en-US" altLang="zh-CN" sz="1600" dirty="0"/>
              <a:t>60</a:t>
            </a:r>
            <a:r>
              <a:rPr lang="zh-CN" altLang="zh-CN" sz="1600" dirty="0"/>
              <a:t>年代初开始出现的第三代计算机，用集成电路代替了电子管。</a:t>
            </a:r>
            <a:r>
              <a:rPr lang="en-US" altLang="zh-CN" sz="1600" dirty="0"/>
              <a:t>70</a:t>
            </a:r>
            <a:r>
              <a:rPr lang="zh-CN" altLang="zh-CN" sz="1600" dirty="0"/>
              <a:t>年代中期出现了第四代计算机，如微型计算机，其中使用了大规模集成电路，将数千个电路集中于一块芯片上。第五代计算机可望将超大规模的集成电路与高端技术方法相结合用于计算，包括人工智能和真正的分布式处理。</a:t>
            </a:r>
          </a:p>
          <a:p>
            <a:endParaRPr lang="zh-CN" altLang="zh-CN" sz="1600" dirty="0" smtClean="0"/>
          </a:p>
          <a:p>
            <a:endParaRPr lang="zh-CN" altLang="zh-CN" sz="16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216539"/>
          </a:xfrm>
          <a:prstGeom prst="rect">
            <a:avLst/>
          </a:prstGeom>
        </p:spPr>
        <p:txBody>
          <a:bodyPr wrap="square">
            <a:spAutoFit/>
          </a:bodyPr>
          <a:lstStyle/>
          <a:p>
            <a:r>
              <a:rPr lang="en-US" altLang="zh-CN" sz="2000" b="1" dirty="0" smtClean="0"/>
              <a:t>1.3  Hand-on Practice</a:t>
            </a:r>
          </a:p>
          <a:p>
            <a:r>
              <a:rPr lang="zh-CN" altLang="en-US" sz="1600" b="1" dirty="0" smtClean="0"/>
              <a:t>“动手做说明 ”参考译文</a:t>
            </a:r>
          </a:p>
          <a:p>
            <a:r>
              <a:rPr lang="zh-CN" altLang="en-US" sz="1600" b="1" dirty="0" smtClean="0"/>
              <a:t>将计算机与其外围设备连接</a:t>
            </a:r>
          </a:p>
          <a:p>
            <a:r>
              <a:rPr lang="zh-CN" altLang="en-US" sz="1600" dirty="0"/>
              <a:t> </a:t>
            </a:r>
          </a:p>
          <a:p>
            <a:r>
              <a:rPr lang="zh-CN" altLang="en-US" sz="1600" dirty="0"/>
              <a:t>将系统主机放在桌面上或者放在要使用它的工作区。如果安装了硬盘，要非常小心，不要撞击或震动主机，过度的震动会导致损坏硬盘。</a:t>
            </a:r>
          </a:p>
          <a:p>
            <a:r>
              <a:rPr lang="zh-CN" altLang="en-US" sz="1600" dirty="0"/>
              <a:t>把监视器放在主机的上面。找到主机上的监视器的插座，并把监视器的视频线与主机连接。将监视器的电源线插头插入主机上的插座（有些计算机的主机和监视器具有独自的电源线，它们都要插入总电源）。确保亮度和对比度的旋钮处于中间位置。旋紧视频连接器上的两个小螺钉，视频线就不会脱落（如果操作期间脱落会导致屏幕显示或显示卡的损坏）。</a:t>
            </a:r>
          </a:p>
          <a:p>
            <a:r>
              <a:rPr lang="zh-CN" altLang="zh-CN" sz="1600" dirty="0"/>
              <a:t>找到主机上的键盘接口，把键盘线插头插入接口，保证连接正确。</a:t>
            </a:r>
          </a:p>
          <a:p>
            <a:r>
              <a:rPr lang="zh-CN" altLang="zh-CN" sz="1600" dirty="0"/>
              <a:t>找到主机上的鼠标串行接口，把鼠标插入该接口，保证连接正确。</a:t>
            </a:r>
          </a:p>
          <a:p>
            <a:r>
              <a:rPr lang="zh-CN" altLang="zh-CN" sz="1600" dirty="0"/>
              <a:t>通过合适的打印机线缆把打印机连接到主机上。对于并行打印机，连接到并行端口</a:t>
            </a:r>
            <a:r>
              <a:rPr lang="en-US" altLang="zh-CN" sz="1600" dirty="0"/>
              <a:t>LPT1</a:t>
            </a:r>
            <a:r>
              <a:rPr lang="zh-CN" altLang="zh-CN" sz="1600" dirty="0"/>
              <a:t>或</a:t>
            </a:r>
            <a:r>
              <a:rPr lang="en-US" altLang="zh-CN" sz="1600" dirty="0"/>
              <a:t>LPT2</a:t>
            </a:r>
            <a:r>
              <a:rPr lang="zh-CN" altLang="zh-CN" sz="1600" dirty="0"/>
              <a:t>。把串行打印机连接到串行通讯端口</a:t>
            </a:r>
            <a:r>
              <a:rPr lang="en-US" altLang="zh-CN" sz="1600" dirty="0"/>
              <a:t>COM1</a:t>
            </a:r>
            <a:r>
              <a:rPr lang="zh-CN" altLang="zh-CN" sz="1600" dirty="0"/>
              <a:t>或</a:t>
            </a:r>
            <a:r>
              <a:rPr lang="en-US" altLang="zh-CN" sz="1600" dirty="0"/>
              <a:t>COM2</a:t>
            </a:r>
            <a:r>
              <a:rPr lang="zh-CN" altLang="zh-CN" sz="1600" dirty="0"/>
              <a:t>。</a:t>
            </a:r>
          </a:p>
          <a:p>
            <a:endParaRPr lang="zh-CN" altLang="zh-CN" sz="16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1340768"/>
            <a:ext cx="7632848" cy="4431983"/>
          </a:xfrm>
          <a:prstGeom prst="rect">
            <a:avLst/>
          </a:prstGeom>
        </p:spPr>
        <p:txBody>
          <a:bodyPr wrap="square">
            <a:spAutoFit/>
          </a:bodyPr>
          <a:lstStyle/>
          <a:p>
            <a:r>
              <a:rPr lang="en-US" altLang="zh-CN" sz="2000" b="1" dirty="0" smtClean="0"/>
              <a:t>1.3  Hand-on Practice</a:t>
            </a:r>
          </a:p>
          <a:p>
            <a:r>
              <a:rPr lang="zh-CN" altLang="en-US" sz="1600" b="1" dirty="0" smtClean="0"/>
              <a:t>“动手做说明 ”参考译文</a:t>
            </a:r>
          </a:p>
          <a:p>
            <a:r>
              <a:rPr lang="zh-CN" altLang="en-US" sz="1600" b="1" dirty="0" smtClean="0"/>
              <a:t>将计算机与其外围设备连接</a:t>
            </a:r>
          </a:p>
          <a:p>
            <a:r>
              <a:rPr lang="zh-CN" altLang="en-US" sz="1600" dirty="0"/>
              <a:t> </a:t>
            </a:r>
          </a:p>
          <a:p>
            <a:r>
              <a:rPr lang="zh-CN" altLang="zh-CN" sz="1600" dirty="0"/>
              <a:t>将所选设备，如鼠标、图形输入板和调制解调器连接。在连接时，确保与计算机连接的最近的电源输出口是关闭的，确保计算机主机电源开关处于关闭的位置，把主机电源输入插座与主电源的输出口连接起来，电源总是最后连接。</a:t>
            </a:r>
          </a:p>
          <a:p>
            <a:r>
              <a:rPr lang="zh-CN" altLang="zh-CN" sz="1600" dirty="0"/>
              <a:t>插入一张系统启动盘（如果没有硬盘）。</a:t>
            </a:r>
          </a:p>
          <a:p>
            <a:r>
              <a:rPr lang="zh-CN" altLang="zh-CN" sz="1600" dirty="0"/>
              <a:t>检查所有的连接，在彻查所有的连接后才打开主电源。</a:t>
            </a:r>
          </a:p>
          <a:p>
            <a:r>
              <a:rPr lang="zh-CN" altLang="zh-CN" sz="1600" dirty="0"/>
              <a:t>打开电源输出口，打开监视器，打开主机（一定按这个顺序），电源信息清晰地显示在屏幕上。</a:t>
            </a:r>
          </a:p>
          <a:p>
            <a:r>
              <a:rPr lang="zh-CN" altLang="zh-CN" sz="1600" dirty="0"/>
              <a:t>当主电源打开时，计算机将可能发出嘟嘟声。如果主机不断地发出嘟嘟声，表明计算机有严重问题并且应该尽快地关闭电源。</a:t>
            </a:r>
          </a:p>
          <a:p>
            <a:r>
              <a:rPr lang="zh-CN" altLang="zh-CN" sz="1600" dirty="0"/>
              <a:t>多数键盘有三个指示灯（数字锁定、大写锁定、滚动锁定）。当主机电源开关打开时，这些灯应该亮一下而后灭掉。这个顺序表明键盘通过加电检测。如果灯不亮或一直亮着，表明键盘有错误或没有正确连接。</a:t>
            </a:r>
          </a:p>
          <a:p>
            <a:endParaRPr lang="zh-CN" altLang="zh-CN" sz="16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350323" cy="461665"/>
          </a:xfrm>
          <a:prstGeom prst="rect">
            <a:avLst/>
          </a:prstGeom>
        </p:spPr>
        <p:txBody>
          <a:bodyPr wrap="none">
            <a:spAutoFit/>
          </a:bodyPr>
          <a:lstStyle/>
          <a:p>
            <a:r>
              <a:rPr lang="zh-CN" altLang="en-US" sz="2400" b="1" dirty="0" smtClean="0">
                <a:solidFill>
                  <a:srgbClr val="00B0F0"/>
                </a:solidFill>
              </a:rPr>
              <a:t>练习题参考答案</a:t>
            </a:r>
            <a:endParaRPr lang="zh-CN" altLang="en-US" sz="2400" b="1" dirty="0">
              <a:solidFill>
                <a:srgbClr val="00B0F0"/>
              </a:solidFill>
            </a:endParaRPr>
          </a:p>
        </p:txBody>
      </p:sp>
      <p:sp>
        <p:nvSpPr>
          <p:cNvPr id="17410" name="Rectangle 2"/>
          <p:cNvSpPr>
            <a:spLocks noChangeArrowheads="1"/>
          </p:cNvSpPr>
          <p:nvPr/>
        </p:nvSpPr>
        <p:spPr bwMode="auto">
          <a:xfrm>
            <a:off x="611560" y="5057507"/>
            <a:ext cx="8136904" cy="180049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a:lnSpc>
                <a:spcPct val="150000"/>
              </a:lnSpc>
            </a:pPr>
            <a:endParaRPr lang="zh-CN" altLang="zh-CN" sz="1400" dirty="0"/>
          </a:p>
          <a:p>
            <a:pPr>
              <a:lnSpc>
                <a:spcPct val="150000"/>
              </a:lnSpc>
            </a:pPr>
            <a:endParaRPr lang="zh-CN" altLang="zh-CN" sz="1400" dirty="0"/>
          </a:p>
          <a:p>
            <a:pPr>
              <a:lnSpc>
                <a:spcPct val="150000"/>
              </a:lnSpc>
            </a:pPr>
            <a:endParaRPr lang="zh-CN" altLang="zh-CN" sz="1400" dirty="0">
              <a:latin typeface="Times New Roman" pitchFamily="18" charset="0"/>
              <a:ea typeface="宋体" pitchFamily="2" charset="-122"/>
              <a:cs typeface="Times New Roman" pitchFamily="18" charset="0"/>
            </a:endParaRPr>
          </a:p>
          <a:p>
            <a:pPr marL="0" marR="0" lvl="0" indent="0" defTabSz="914400" rtl="0" eaLnBrk="0" fontAlgn="base" latinLnBrk="0" hangingPunct="0">
              <a:lnSpc>
                <a:spcPct val="150000"/>
              </a:lnSpc>
              <a:spcBef>
                <a:spcPct val="0"/>
              </a:spcBef>
              <a:spcAft>
                <a:spcPct val="0"/>
              </a:spcAft>
              <a:buClrTx/>
              <a:buSzTx/>
              <a:buFontTx/>
              <a:buNone/>
              <a:tabLst/>
            </a:pP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
          <p:cNvSpPr/>
          <p:nvPr/>
        </p:nvSpPr>
        <p:spPr>
          <a:xfrm>
            <a:off x="1187624" y="2733888"/>
            <a:ext cx="7632848" cy="1631216"/>
          </a:xfrm>
          <a:prstGeom prst="rect">
            <a:avLst/>
          </a:prstGeom>
        </p:spPr>
        <p:txBody>
          <a:bodyPr wrap="square">
            <a:spAutoFit/>
          </a:bodyPr>
          <a:lstStyle/>
          <a:p>
            <a:r>
              <a:rPr lang="en-US" altLang="zh-CN" sz="2000" b="1" i="1" dirty="0"/>
              <a:t>Key to Practice 1</a:t>
            </a:r>
            <a:endParaRPr lang="zh-CN" altLang="zh-CN" sz="2000" dirty="0"/>
          </a:p>
          <a:p>
            <a:r>
              <a:rPr lang="en-US" altLang="zh-CN" sz="2000" dirty="0"/>
              <a:t>The logical and correct order should be: b—a---c---d—f---e---h---g---I---j---k </a:t>
            </a:r>
            <a:endParaRPr lang="zh-CN" altLang="zh-CN" sz="2000" dirty="0"/>
          </a:p>
          <a:p>
            <a:r>
              <a:rPr lang="en-US" altLang="zh-CN" sz="2000" b="1" i="1" dirty="0"/>
              <a:t>   Key to Practice 2</a:t>
            </a:r>
            <a:endParaRPr lang="zh-CN" altLang="zh-CN" sz="2000" dirty="0"/>
          </a:p>
          <a:p>
            <a:r>
              <a:rPr lang="en-US" altLang="zh-CN" sz="2000" dirty="0"/>
              <a:t>  a. turned off       b. off       c. mains power outlet      d. last</a:t>
            </a:r>
            <a:endParaRPr lang="zh-CN" altLang="zh-CN" sz="20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EJPeng\桌面\计算机英语PPT模板制作\Redocn_201005061135496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标题 1"/>
          <p:cNvSpPr>
            <a:spLocks noGrp="1"/>
          </p:cNvSpPr>
          <p:nvPr>
            <p:ph type="title"/>
          </p:nvPr>
        </p:nvSpPr>
        <p:spPr>
          <a:xfrm>
            <a:off x="2679104" y="3870176"/>
            <a:ext cx="8229600" cy="1143000"/>
          </a:xfrm>
        </p:spPr>
        <p:txBody>
          <a:bodyPr>
            <a:noAutofit/>
          </a:bodyPr>
          <a:lstStyle/>
          <a:p>
            <a:r>
              <a:rPr lang="en-US" altLang="zh-CN" sz="6600" dirty="0" smtClean="0">
                <a:solidFill>
                  <a:srgbClr val="FF0000"/>
                </a:solidFill>
              </a:rPr>
              <a:t>Thanks</a:t>
            </a:r>
            <a:r>
              <a:rPr lang="zh-CN" altLang="en-US" sz="6600" dirty="0" smtClean="0">
                <a:solidFill>
                  <a:srgbClr val="FF0000"/>
                </a:solidFill>
              </a:rPr>
              <a:t>！</a:t>
            </a:r>
            <a:r>
              <a:rPr lang="en-US" altLang="zh-CN" sz="6600" dirty="0" smtClean="0"/>
              <a:t/>
            </a:r>
            <a:br>
              <a:rPr lang="en-US" altLang="zh-CN" sz="6600" dirty="0" smtClean="0"/>
            </a:br>
            <a:endParaRPr lang="zh-CN" altLang="en-US" sz="6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19605"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bmk="OLE_LINK92">
                <a:latin typeface="Times New Roman" pitchFamily="18" charset="0"/>
                <a:ea typeface="宋体" pitchFamily="2" charset="-122"/>
                <a:cs typeface="Times New Roman" pitchFamily="18" charset="0"/>
              </a:rPr>
              <a:t>New </a:t>
            </a:r>
            <a:r>
              <a:rPr lang="en-US" altLang="zh-CN" sz="2000" b="1" dirty="0" smtClean="0" bmk="OLE_LINK92">
                <a:latin typeface="Times New Roman" pitchFamily="18" charset="0"/>
                <a:ea typeface="宋体" pitchFamily="2" charset="-122"/>
                <a:cs typeface="Times New Roman" pitchFamily="18" charset="0"/>
              </a:rPr>
              <a:t>Words</a:t>
            </a:r>
            <a:r>
              <a:rPr kumimoji="0" lang="zh-CN" altLang="zh-CN" sz="2000" b="1" i="0" u="none" strike="noStrike" cap="none" normalizeH="0" baseline="0" dirty="0" smtClean="0" bmk="OLE_LINK92">
                <a:ln>
                  <a:noFill/>
                </a:ln>
                <a:solidFill>
                  <a:schemeClr val="tx1"/>
                </a:solidFill>
                <a:effectLst/>
                <a:latin typeface="Times New Roman" pitchFamily="18" charset="0"/>
                <a:ea typeface="宋体" pitchFamily="2" charset="-122"/>
                <a:cs typeface="Times New Roman" pitchFamily="18" charset="0"/>
              </a:rPr>
              <a:t>                                         </a:t>
            </a:r>
            <a:endParaRPr kumimoji="0" lang="zh-CN" altLang="zh-CN" sz="2400" b="1" i="0" u="none" strike="noStrike" cap="none" normalizeH="0" baseline="0" dirty="0" smtClean="0">
              <a:ln>
                <a:noFill/>
              </a:ln>
              <a:solidFill>
                <a:schemeClr val="tx1"/>
              </a:solidFill>
              <a:effectLst/>
              <a:latin typeface="Calibri" pitchFamily="34" charset="0"/>
              <a:ea typeface="宋体" pitchFamily="2" charset="-122"/>
            </a:endParaRPr>
          </a:p>
        </p:txBody>
      </p:sp>
      <p:sp>
        <p:nvSpPr>
          <p:cNvPr id="17410" name="Rectangle 2"/>
          <p:cNvSpPr>
            <a:spLocks noChangeArrowheads="1"/>
          </p:cNvSpPr>
          <p:nvPr/>
        </p:nvSpPr>
        <p:spPr bwMode="auto">
          <a:xfrm>
            <a:off x="1187624" y="1515844"/>
            <a:ext cx="7344816"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600" dirty="0"/>
              <a:t>drawback	n. </a:t>
            </a:r>
            <a:r>
              <a:rPr lang="zh-CN" altLang="zh-CN" sz="1600" dirty="0"/>
              <a:t>缺点， 毛病</a:t>
            </a:r>
            <a:r>
              <a:rPr lang="en-US" altLang="zh-CN" sz="1600" dirty="0"/>
              <a:t>;</a:t>
            </a:r>
            <a:r>
              <a:rPr lang="zh-CN" altLang="zh-CN" sz="1600" dirty="0"/>
              <a:t>不利因素</a:t>
            </a:r>
          </a:p>
          <a:p>
            <a:r>
              <a:rPr lang="en-US" altLang="zh-CN" sz="1600" dirty="0"/>
              <a:t>stride	n. </a:t>
            </a:r>
            <a:r>
              <a:rPr lang="zh-CN" altLang="zh-CN" sz="1600" dirty="0"/>
              <a:t>进步，大步，阔步</a:t>
            </a:r>
            <a:r>
              <a:rPr lang="en-US" altLang="zh-CN" sz="1600" dirty="0"/>
              <a:t>;v.</a:t>
            </a:r>
            <a:r>
              <a:rPr lang="zh-CN" altLang="zh-CN" sz="1600" dirty="0"/>
              <a:t>迈大步走</a:t>
            </a:r>
            <a:r>
              <a:rPr lang="en-US" altLang="zh-CN" sz="1600" dirty="0"/>
              <a:t> </a:t>
            </a:r>
            <a:endParaRPr lang="zh-CN" altLang="zh-CN" sz="1600" dirty="0"/>
          </a:p>
          <a:p>
            <a:r>
              <a:rPr lang="en-US" altLang="zh-CN" sz="1600" dirty="0"/>
              <a:t>component	n. </a:t>
            </a:r>
            <a:r>
              <a:rPr lang="zh-CN" altLang="zh-CN" sz="1600" dirty="0"/>
              <a:t>构件</a:t>
            </a:r>
            <a:r>
              <a:rPr lang="en-US" altLang="zh-CN" sz="1600" dirty="0"/>
              <a:t>,</a:t>
            </a:r>
            <a:r>
              <a:rPr lang="zh-CN" altLang="zh-CN" sz="1600" dirty="0"/>
              <a:t>元件</a:t>
            </a:r>
            <a:r>
              <a:rPr lang="en-US" altLang="zh-CN" sz="1600" dirty="0"/>
              <a:t>   </a:t>
            </a:r>
            <a:endParaRPr lang="zh-CN" altLang="zh-CN" sz="1600" dirty="0"/>
          </a:p>
          <a:p>
            <a:r>
              <a:rPr lang="en-US" altLang="zh-CN" sz="1600" dirty="0"/>
              <a:t>semiconductor	n. </a:t>
            </a:r>
            <a:r>
              <a:rPr lang="zh-CN" altLang="zh-CN" sz="1600" dirty="0"/>
              <a:t>半导体</a:t>
            </a:r>
          </a:p>
          <a:p>
            <a:r>
              <a:rPr lang="en-US" altLang="zh-CN" sz="1600" dirty="0"/>
              <a:t>chip	n. </a:t>
            </a:r>
            <a:r>
              <a:rPr lang="zh-CN" altLang="zh-CN" sz="1600" dirty="0"/>
              <a:t>芯片</a:t>
            </a:r>
          </a:p>
          <a:p>
            <a:r>
              <a:rPr lang="en-US" altLang="zh-CN" sz="1600" dirty="0"/>
              <a:t>transistor	n.</a:t>
            </a:r>
            <a:r>
              <a:rPr lang="zh-CN" altLang="zh-CN" sz="1600" dirty="0"/>
              <a:t>晶体管，晶体管收音机</a:t>
            </a:r>
          </a:p>
          <a:p>
            <a:r>
              <a:rPr lang="en-US" altLang="zh-CN" sz="1600" dirty="0"/>
              <a:t>miniaturize	v. </a:t>
            </a:r>
            <a:r>
              <a:rPr lang="zh-CN" altLang="zh-CN" sz="1600" dirty="0"/>
              <a:t>使微型化，使小型化</a:t>
            </a:r>
          </a:p>
          <a:p>
            <a:r>
              <a:rPr lang="en-US" altLang="zh-CN" sz="1600" dirty="0"/>
              <a:t>circuit	n. </a:t>
            </a:r>
            <a:r>
              <a:rPr lang="zh-CN" altLang="zh-CN" sz="1600" dirty="0"/>
              <a:t>电路，线路</a:t>
            </a:r>
          </a:p>
          <a:p>
            <a:r>
              <a:rPr lang="en-US" altLang="zh-CN" sz="1600" dirty="0"/>
              <a:t>mainframe	n. </a:t>
            </a:r>
            <a:r>
              <a:rPr lang="zh-CN" altLang="zh-CN" sz="1600" dirty="0"/>
              <a:t>主机</a:t>
            </a:r>
          </a:p>
          <a:p>
            <a:r>
              <a:rPr lang="en-US" altLang="zh-CN" sz="1600" dirty="0"/>
              <a:t>microprocessor	n.</a:t>
            </a:r>
            <a:r>
              <a:rPr lang="zh-CN" altLang="zh-CN" sz="1600" dirty="0"/>
              <a:t>微处理器，微处理机</a:t>
            </a:r>
          </a:p>
          <a:p>
            <a:r>
              <a:rPr lang="en-US" altLang="zh-CN" sz="1600" dirty="0"/>
              <a:t>hurdle	n. </a:t>
            </a:r>
            <a:r>
              <a:rPr lang="zh-CN" altLang="zh-CN" sz="1600" dirty="0"/>
              <a:t>困难，障碍</a:t>
            </a:r>
          </a:p>
          <a:p>
            <a:r>
              <a:rPr lang="en-US" altLang="zh-CN" sz="1600" dirty="0"/>
              <a:t>simplify	v.  </a:t>
            </a:r>
            <a:r>
              <a:rPr lang="zh-CN" altLang="zh-CN" sz="1600" dirty="0"/>
              <a:t>简化</a:t>
            </a:r>
          </a:p>
          <a:p>
            <a:r>
              <a:rPr lang="en-US" altLang="zh-CN" sz="1600" dirty="0"/>
              <a:t>version	n. </a:t>
            </a:r>
            <a:r>
              <a:rPr lang="zh-CN" altLang="zh-CN" sz="1600" dirty="0"/>
              <a:t>版本，改编本</a:t>
            </a:r>
            <a:r>
              <a:rPr lang="en-US" altLang="zh-CN" sz="1600" dirty="0"/>
              <a:t>;</a:t>
            </a:r>
            <a:r>
              <a:rPr lang="zh-CN" altLang="zh-CN" sz="1600" dirty="0"/>
              <a:t>描述</a:t>
            </a:r>
            <a:r>
              <a:rPr lang="en-US" altLang="zh-CN" sz="1600" dirty="0"/>
              <a:t>;</a:t>
            </a:r>
            <a:r>
              <a:rPr lang="zh-CN" altLang="zh-CN" sz="1600" dirty="0"/>
              <a:t>复制件</a:t>
            </a:r>
          </a:p>
          <a:p>
            <a:r>
              <a:rPr lang="en-US" altLang="zh-CN" sz="1600" dirty="0"/>
              <a:t>drop-out	n. </a:t>
            </a:r>
            <a:r>
              <a:rPr lang="zh-CN" altLang="zh-CN" sz="1600" dirty="0"/>
              <a:t>辍学者</a:t>
            </a:r>
          </a:p>
          <a:p>
            <a:r>
              <a:rPr lang="en-US" altLang="zh-CN" sz="1600" dirty="0"/>
              <a:t>graphics	n. (</a:t>
            </a:r>
            <a:r>
              <a:rPr lang="zh-CN" altLang="zh-CN" sz="1600" dirty="0"/>
              <a:t>尤指计算机程序中的</a:t>
            </a:r>
            <a:r>
              <a:rPr lang="en-US" altLang="zh-CN" sz="1600" dirty="0"/>
              <a:t>)</a:t>
            </a:r>
            <a:r>
              <a:rPr lang="zh-CN" altLang="zh-CN" sz="1600" dirty="0"/>
              <a:t>图，图表</a:t>
            </a:r>
          </a:p>
          <a:p>
            <a:r>
              <a:rPr lang="en-US" altLang="zh-CN" sz="1600" dirty="0"/>
              <a:t>interface	n. </a:t>
            </a:r>
            <a:r>
              <a:rPr lang="zh-CN" altLang="zh-CN" sz="1600" dirty="0"/>
              <a:t>接口，</a:t>
            </a:r>
            <a:r>
              <a:rPr lang="zh-CN" altLang="zh-CN" sz="1600" dirty="0" smtClean="0"/>
              <a:t>界面</a:t>
            </a:r>
            <a:endParaRPr lang="en-US" altLang="zh-CN" sz="1600" dirty="0" smtClean="0"/>
          </a:p>
          <a:p>
            <a:r>
              <a:rPr lang="en-US" altLang="zh-CN" sz="1600" dirty="0"/>
              <a:t>application	n. </a:t>
            </a:r>
            <a:r>
              <a:rPr lang="zh-CN" altLang="zh-CN" sz="1600" dirty="0"/>
              <a:t>申请（书）</a:t>
            </a:r>
            <a:r>
              <a:rPr lang="en-US" altLang="zh-CN" sz="1600" dirty="0"/>
              <a:t>;</a:t>
            </a:r>
            <a:r>
              <a:rPr lang="zh-CN" altLang="zh-CN" sz="1600" dirty="0"/>
              <a:t>用途</a:t>
            </a:r>
            <a:r>
              <a:rPr lang="en-US" altLang="zh-CN" sz="1600" dirty="0"/>
              <a:t>;</a:t>
            </a:r>
            <a:r>
              <a:rPr lang="zh-CN" altLang="zh-CN" sz="1600" dirty="0"/>
              <a:t>实际应用</a:t>
            </a:r>
          </a:p>
          <a:p>
            <a:r>
              <a:rPr lang="en-US" altLang="zh-CN" sz="1600" dirty="0"/>
              <a:t>spreadsheet	n. </a:t>
            </a:r>
            <a:r>
              <a:rPr lang="zh-CN" altLang="zh-CN" sz="1600" dirty="0"/>
              <a:t>电子表格</a:t>
            </a:r>
          </a:p>
          <a:p>
            <a:r>
              <a:rPr lang="en-US" altLang="zh-CN" sz="1600" dirty="0"/>
              <a:t>novice	n. </a:t>
            </a:r>
            <a:r>
              <a:rPr lang="zh-CN" altLang="zh-CN" sz="1600" dirty="0"/>
              <a:t>初学者，新手</a:t>
            </a:r>
          </a:p>
          <a:p>
            <a:endParaRPr lang="zh-CN" altLang="zh-CN" sz="1600" dirty="0"/>
          </a:p>
          <a:p>
            <a:endParaRPr lang="zh-CN" altLang="zh-CN" sz="1600" dirty="0">
              <a:latin typeface="Times New Roman" pitchFamily="18" charset="0"/>
              <a:ea typeface="宋体" pitchFamily="2" charset="-122"/>
              <a:cs typeface="Times New Roman" pitchFamily="18" charset="0"/>
            </a:endParaRPr>
          </a:p>
          <a:p>
            <a:pPr marL="0" marR="0" lvl="0" indent="0" algn="l" defTabSz="914400" rtl="0" eaLnBrk="0" fontAlgn="base" latinLnBrk="0" hangingPunct="0">
              <a:spcBef>
                <a:spcPct val="0"/>
              </a:spcBef>
              <a:spcAft>
                <a:spcPct val="0"/>
              </a:spcAft>
              <a:buClrTx/>
              <a:buSzTx/>
              <a:buFontTx/>
              <a:buNone/>
              <a:tabLst/>
            </a:pP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19605"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bmk="OLE_LINK92">
                <a:latin typeface="Times New Roman" pitchFamily="18" charset="0"/>
                <a:ea typeface="宋体" pitchFamily="2" charset="-122"/>
                <a:cs typeface="Times New Roman" pitchFamily="18" charset="0"/>
              </a:rPr>
              <a:t>New </a:t>
            </a:r>
            <a:r>
              <a:rPr lang="en-US" altLang="zh-CN" sz="2000" b="1" dirty="0" smtClean="0" bmk="OLE_LINK92">
                <a:latin typeface="Times New Roman" pitchFamily="18" charset="0"/>
                <a:ea typeface="宋体" pitchFamily="2" charset="-122"/>
                <a:cs typeface="Times New Roman" pitchFamily="18" charset="0"/>
              </a:rPr>
              <a:t>Words</a:t>
            </a:r>
            <a:r>
              <a:rPr kumimoji="0" lang="zh-CN" altLang="zh-CN" sz="2000" b="1" i="0" u="none" strike="noStrike" cap="none" normalizeH="0" baseline="0" dirty="0" smtClean="0" bmk="OLE_LINK92">
                <a:ln>
                  <a:noFill/>
                </a:ln>
                <a:solidFill>
                  <a:schemeClr val="tx1"/>
                </a:solidFill>
                <a:effectLst/>
                <a:latin typeface="Times New Roman" pitchFamily="18" charset="0"/>
                <a:ea typeface="宋体" pitchFamily="2" charset="-122"/>
                <a:cs typeface="Times New Roman" pitchFamily="18" charset="0"/>
              </a:rPr>
              <a:t>                                         </a:t>
            </a:r>
            <a:endParaRPr kumimoji="0" lang="zh-CN" altLang="zh-CN" sz="2400" b="1" i="0" u="none" strike="noStrike" cap="none" normalizeH="0" baseline="0" dirty="0" smtClean="0">
              <a:ln>
                <a:noFill/>
              </a:ln>
              <a:solidFill>
                <a:schemeClr val="tx1"/>
              </a:solidFill>
              <a:effectLst/>
              <a:latin typeface="Calibri" pitchFamily="34" charset="0"/>
              <a:ea typeface="宋体" pitchFamily="2" charset="-122"/>
            </a:endParaRPr>
          </a:p>
        </p:txBody>
      </p:sp>
      <p:sp>
        <p:nvSpPr>
          <p:cNvPr id="17410" name="Rectangle 2"/>
          <p:cNvSpPr>
            <a:spLocks noChangeArrowheads="1"/>
          </p:cNvSpPr>
          <p:nvPr/>
        </p:nvSpPr>
        <p:spPr bwMode="auto">
          <a:xfrm>
            <a:off x="1187624" y="1792843"/>
            <a:ext cx="7344816"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600" dirty="0"/>
              <a:t>fledgling	a.  </a:t>
            </a:r>
            <a:r>
              <a:rPr lang="zh-CN" altLang="zh-CN" sz="1600" dirty="0"/>
              <a:t>刚刚起步的</a:t>
            </a:r>
            <a:r>
              <a:rPr lang="en-US" altLang="zh-CN" sz="1600" dirty="0"/>
              <a:t>;</a:t>
            </a:r>
            <a:r>
              <a:rPr lang="zh-CN" altLang="zh-CN" sz="1600" dirty="0"/>
              <a:t>新形成的</a:t>
            </a:r>
            <a:r>
              <a:rPr lang="en-US" altLang="zh-CN" sz="1600" dirty="0"/>
              <a:t>;n.</a:t>
            </a:r>
            <a:r>
              <a:rPr lang="zh-CN" altLang="zh-CN" sz="1600" dirty="0"/>
              <a:t>学飞的小鸟</a:t>
            </a:r>
            <a:r>
              <a:rPr lang="en-US" altLang="zh-CN" sz="1600" dirty="0"/>
              <a:t> </a:t>
            </a:r>
            <a:endParaRPr lang="zh-CN" altLang="zh-CN" sz="1600" dirty="0"/>
          </a:p>
          <a:p>
            <a:r>
              <a:rPr lang="en-US" altLang="zh-CN" sz="1600" dirty="0"/>
              <a:t>unprecedented	a. </a:t>
            </a:r>
            <a:r>
              <a:rPr lang="zh-CN" altLang="zh-CN" sz="1600" dirty="0"/>
              <a:t>前所未有的</a:t>
            </a:r>
          </a:p>
          <a:p>
            <a:r>
              <a:rPr lang="en-US" altLang="zh-CN" sz="1600" dirty="0"/>
              <a:t>unbroken	a. </a:t>
            </a:r>
            <a:r>
              <a:rPr lang="zh-CN" altLang="zh-CN" sz="1600" dirty="0"/>
              <a:t>未破损的</a:t>
            </a:r>
            <a:r>
              <a:rPr lang="en-US" altLang="zh-CN" sz="1600" dirty="0"/>
              <a:t>;</a:t>
            </a:r>
            <a:r>
              <a:rPr lang="zh-CN" altLang="zh-CN" sz="1600" dirty="0"/>
              <a:t>未中断的，持续的</a:t>
            </a:r>
          </a:p>
          <a:p>
            <a:r>
              <a:rPr lang="en-US" altLang="zh-CN" sz="1600" dirty="0"/>
              <a:t>string	n. </a:t>
            </a:r>
            <a:r>
              <a:rPr lang="zh-CN" altLang="zh-CN" sz="1600" dirty="0"/>
              <a:t>线</a:t>
            </a:r>
            <a:r>
              <a:rPr lang="en-US" altLang="zh-CN" sz="1600" dirty="0"/>
              <a:t>;</a:t>
            </a:r>
            <a:r>
              <a:rPr lang="zh-CN" altLang="zh-CN" sz="1600" dirty="0"/>
              <a:t>一连串，一系列</a:t>
            </a:r>
          </a:p>
          <a:p>
            <a:r>
              <a:rPr lang="en-US" altLang="zh-CN" sz="1600" dirty="0"/>
              <a:t>underscore	v. </a:t>
            </a:r>
            <a:r>
              <a:rPr lang="zh-CN" altLang="zh-CN" sz="1600" dirty="0"/>
              <a:t>强调</a:t>
            </a:r>
            <a:r>
              <a:rPr lang="en-US" altLang="zh-CN" sz="1600" dirty="0"/>
              <a:t>;n.</a:t>
            </a:r>
            <a:r>
              <a:rPr lang="zh-CN" altLang="zh-CN" sz="1600" dirty="0"/>
              <a:t>下划线（字符）</a:t>
            </a:r>
          </a:p>
          <a:p>
            <a:r>
              <a:rPr lang="en-US" altLang="zh-CN" sz="1600" dirty="0"/>
              <a:t>expansion	n. </a:t>
            </a:r>
            <a:r>
              <a:rPr lang="zh-CN" altLang="zh-CN" sz="1600" dirty="0"/>
              <a:t>扩大，增加</a:t>
            </a:r>
            <a:r>
              <a:rPr lang="en-US" altLang="zh-CN" sz="1600" dirty="0"/>
              <a:t>;</a:t>
            </a:r>
            <a:r>
              <a:rPr lang="zh-CN" altLang="zh-CN" sz="1600" dirty="0"/>
              <a:t>（公司或企业）扩张，扩充</a:t>
            </a:r>
          </a:p>
          <a:p>
            <a:r>
              <a:rPr lang="en-US" altLang="zh-CN" sz="1600" dirty="0"/>
              <a:t>automate	v. </a:t>
            </a:r>
            <a:r>
              <a:rPr lang="zh-CN" altLang="zh-CN" sz="1600" dirty="0"/>
              <a:t>自动化</a:t>
            </a:r>
          </a:p>
          <a:p>
            <a:r>
              <a:rPr lang="en-US" altLang="zh-CN" sz="1600" dirty="0"/>
              <a:t>share	n. </a:t>
            </a:r>
            <a:r>
              <a:rPr lang="zh-CN" altLang="zh-CN" sz="1600" dirty="0"/>
              <a:t>份额</a:t>
            </a:r>
            <a:r>
              <a:rPr lang="en-US" altLang="zh-CN" sz="1600" dirty="0"/>
              <a:t>;</a:t>
            </a:r>
            <a:r>
              <a:rPr lang="zh-CN" altLang="zh-CN" sz="1600" dirty="0"/>
              <a:t>一份</a:t>
            </a:r>
            <a:r>
              <a:rPr lang="en-US" altLang="zh-CN" sz="1600" dirty="0"/>
              <a:t>;v.</a:t>
            </a:r>
            <a:r>
              <a:rPr lang="zh-CN" altLang="zh-CN" sz="1600" dirty="0"/>
              <a:t>共有，共用</a:t>
            </a:r>
            <a:r>
              <a:rPr lang="en-US" altLang="zh-CN" sz="1600" dirty="0"/>
              <a:t>;</a:t>
            </a:r>
            <a:r>
              <a:rPr lang="zh-CN" altLang="zh-CN" sz="1600" dirty="0"/>
              <a:t>均摊</a:t>
            </a:r>
          </a:p>
          <a:p>
            <a:r>
              <a:rPr lang="en-US" altLang="zh-CN" sz="1600" dirty="0"/>
              <a:t>dub	v. </a:t>
            </a:r>
            <a:r>
              <a:rPr lang="zh-CN" altLang="zh-CN" sz="1600" dirty="0"/>
              <a:t>（一般用被动态）把</a:t>
            </a:r>
            <a:r>
              <a:rPr lang="en-US" altLang="zh-CN" sz="1600" dirty="0"/>
              <a:t>……</a:t>
            </a:r>
            <a:r>
              <a:rPr lang="zh-CN" altLang="zh-CN" sz="1600" dirty="0"/>
              <a:t>诙谐地称为</a:t>
            </a:r>
            <a:r>
              <a:rPr lang="en-US" altLang="zh-CN" sz="1600" dirty="0"/>
              <a:t>;</a:t>
            </a:r>
            <a:r>
              <a:rPr lang="zh-CN" altLang="zh-CN" sz="1600" dirty="0"/>
              <a:t>给</a:t>
            </a:r>
            <a:r>
              <a:rPr lang="en-US" altLang="zh-CN" sz="1600" dirty="0"/>
              <a:t>……</a:t>
            </a:r>
            <a:r>
              <a:rPr lang="zh-CN" altLang="zh-CN" sz="1600" dirty="0"/>
              <a:t>起绰号</a:t>
            </a:r>
          </a:p>
          <a:p>
            <a:r>
              <a:rPr lang="en-US" altLang="zh-CN" sz="1600" dirty="0"/>
              <a:t>prestige	n. </a:t>
            </a:r>
            <a:r>
              <a:rPr lang="zh-CN" altLang="zh-CN" sz="1600" dirty="0"/>
              <a:t>声望</a:t>
            </a:r>
          </a:p>
          <a:p>
            <a:r>
              <a:rPr lang="en-US" altLang="zh-CN" sz="1600" dirty="0"/>
              <a:t>fad	n. </a:t>
            </a:r>
            <a:r>
              <a:rPr lang="zh-CN" altLang="zh-CN" sz="1600" dirty="0"/>
              <a:t>时尚，风尚</a:t>
            </a:r>
            <a:r>
              <a:rPr lang="en-US" altLang="zh-CN" sz="1600" dirty="0"/>
              <a:t>;</a:t>
            </a:r>
            <a:r>
              <a:rPr lang="zh-CN" altLang="zh-CN" sz="1600" dirty="0"/>
              <a:t>流行一时的狂热</a:t>
            </a:r>
          </a:p>
          <a:p>
            <a:r>
              <a:rPr lang="en-US" altLang="zh-CN" sz="1600" dirty="0"/>
              <a:t>retrieve	v. </a:t>
            </a:r>
            <a:r>
              <a:rPr lang="zh-CN" altLang="zh-CN" sz="1600" dirty="0"/>
              <a:t>检索</a:t>
            </a:r>
          </a:p>
          <a:p>
            <a:r>
              <a:rPr lang="en-US" altLang="zh-CN" sz="1600" dirty="0"/>
              <a:t>legitimate	a. </a:t>
            </a:r>
            <a:r>
              <a:rPr lang="zh-CN" altLang="zh-CN" sz="1600" dirty="0"/>
              <a:t>合法的</a:t>
            </a:r>
          </a:p>
          <a:p>
            <a:r>
              <a:rPr lang="en-US" altLang="zh-CN" sz="1600" dirty="0"/>
              <a:t>emerge	v. </a:t>
            </a:r>
            <a:r>
              <a:rPr lang="zh-CN" altLang="zh-CN" sz="1600" dirty="0"/>
              <a:t>出现，显露</a:t>
            </a:r>
            <a:r>
              <a:rPr lang="en-US" altLang="zh-CN" sz="1600" dirty="0"/>
              <a:t>;</a:t>
            </a:r>
            <a:r>
              <a:rPr lang="zh-CN" altLang="zh-CN" sz="1600" dirty="0"/>
              <a:t>兴起</a:t>
            </a:r>
          </a:p>
          <a:p>
            <a:r>
              <a:rPr lang="en-US" altLang="zh-CN" sz="1600" dirty="0"/>
              <a:t>intriguing	a. </a:t>
            </a:r>
            <a:r>
              <a:rPr lang="zh-CN" altLang="zh-CN" sz="1600" dirty="0"/>
              <a:t>令人感兴趣的</a:t>
            </a:r>
            <a:r>
              <a:rPr lang="en-US" altLang="zh-CN" sz="1600" dirty="0"/>
              <a:t>;</a:t>
            </a:r>
            <a:r>
              <a:rPr lang="zh-CN" altLang="zh-CN" sz="1600" dirty="0"/>
              <a:t>出人意料的</a:t>
            </a:r>
          </a:p>
          <a:p>
            <a:r>
              <a:rPr lang="en-US" altLang="zh-CN" sz="1600" dirty="0"/>
              <a:t>fascinating	a. </a:t>
            </a:r>
            <a:r>
              <a:rPr lang="zh-CN" altLang="zh-CN" sz="1600" dirty="0"/>
              <a:t>有极大吸引力的</a:t>
            </a:r>
            <a:r>
              <a:rPr lang="en-US" altLang="zh-CN" sz="1600" dirty="0"/>
              <a:t>;</a:t>
            </a:r>
            <a:r>
              <a:rPr lang="zh-CN" altLang="zh-CN" sz="1600" dirty="0"/>
              <a:t>迷人的</a:t>
            </a:r>
            <a:r>
              <a:rPr lang="en-US" altLang="zh-CN" sz="1600" dirty="0"/>
              <a:t>;</a:t>
            </a:r>
            <a:r>
              <a:rPr lang="zh-CN" altLang="zh-CN" sz="1600" dirty="0"/>
              <a:t>引人入胜的</a:t>
            </a:r>
          </a:p>
          <a:p>
            <a:endParaRPr lang="zh-CN" altLang="zh-CN" sz="1600" dirty="0"/>
          </a:p>
          <a:p>
            <a:endParaRPr lang="zh-CN" altLang="zh-CN" sz="1600" dirty="0"/>
          </a:p>
          <a:p>
            <a:endParaRPr lang="zh-CN" altLang="zh-CN" sz="1600" dirty="0">
              <a:latin typeface="Times New Roman" pitchFamily="18" charset="0"/>
              <a:ea typeface="宋体" pitchFamily="2" charset="-122"/>
              <a:cs typeface="Times New Roman" pitchFamily="18" charset="0"/>
            </a:endParaRPr>
          </a:p>
          <a:p>
            <a:pPr marL="0" marR="0" lvl="0" indent="0" algn="l" defTabSz="914400" rtl="0" eaLnBrk="0" fontAlgn="base" latinLnBrk="0" hangingPunct="0">
              <a:spcBef>
                <a:spcPct val="0"/>
              </a:spcBef>
              <a:spcAft>
                <a:spcPct val="0"/>
              </a:spcAft>
              <a:buClrTx/>
              <a:buSzTx/>
              <a:buFontTx/>
              <a:buNone/>
              <a:tabLst/>
            </a:pP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Useful Phrases</a:t>
            </a:r>
            <a:r>
              <a:rPr lang="zh-CN" altLang="zh-CN" sz="2000" b="1" dirty="0" smtClean="0" bmk="OLE_LINK92">
                <a:latin typeface="Times New Roman" pitchFamily="18" charset="0"/>
                <a:ea typeface="宋体" pitchFamily="2" charset="-122"/>
                <a:cs typeface="Times New Roman" pitchFamily="18" charset="0"/>
              </a:rPr>
              <a:t>                                         </a:t>
            </a:r>
            <a:endParaRPr lang="zh-CN" altLang="zh-CN" sz="2000" b="1" dirty="0" bmk="OLE_LINK92">
              <a:latin typeface="Times New Roman" pitchFamily="18" charset="0"/>
              <a:ea typeface="宋体" pitchFamily="2" charset="-122"/>
              <a:cs typeface="Times New Roman" pitchFamily="18" charset="0"/>
            </a:endParaRPr>
          </a:p>
        </p:txBody>
      </p:sp>
      <p:sp>
        <p:nvSpPr>
          <p:cNvPr id="17410" name="Rectangle 2"/>
          <p:cNvSpPr>
            <a:spLocks noChangeArrowheads="1"/>
          </p:cNvSpPr>
          <p:nvPr/>
        </p:nvSpPr>
        <p:spPr bwMode="auto">
          <a:xfrm>
            <a:off x="1187624" y="1776744"/>
            <a:ext cx="7344816" cy="5252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1600" dirty="0"/>
              <a:t>make great/rapid strides	</a:t>
            </a:r>
            <a:r>
              <a:rPr lang="zh-CN" altLang="zh-CN" sz="1600" dirty="0"/>
              <a:t>取得很大进展</a:t>
            </a:r>
            <a:r>
              <a:rPr lang="en-US" altLang="zh-CN" sz="1600" dirty="0"/>
              <a:t>/</a:t>
            </a:r>
            <a:r>
              <a:rPr lang="zh-CN" altLang="zh-CN" sz="1600" dirty="0"/>
              <a:t>进步</a:t>
            </a:r>
          </a:p>
          <a:p>
            <a:pPr>
              <a:lnSpc>
                <a:spcPct val="150000"/>
              </a:lnSpc>
            </a:pPr>
            <a:r>
              <a:rPr lang="en-US" altLang="zh-CN" sz="1600" dirty="0"/>
              <a:t>in the form of	</a:t>
            </a:r>
            <a:r>
              <a:rPr lang="zh-CN" altLang="zh-CN" sz="1600" dirty="0"/>
              <a:t>以</a:t>
            </a:r>
            <a:r>
              <a:rPr lang="en-US" altLang="zh-CN" sz="1600" dirty="0"/>
              <a:t>……</a:t>
            </a:r>
            <a:r>
              <a:rPr lang="zh-CN" altLang="zh-CN" sz="1600" dirty="0"/>
              <a:t>形式</a:t>
            </a:r>
            <a:r>
              <a:rPr lang="en-US" altLang="zh-CN" sz="1600" dirty="0"/>
              <a:t> </a:t>
            </a:r>
            <a:endParaRPr lang="zh-CN" altLang="zh-CN" sz="1600" dirty="0"/>
          </a:p>
          <a:p>
            <a:pPr>
              <a:lnSpc>
                <a:spcPct val="150000"/>
              </a:lnSpc>
            </a:pPr>
            <a:r>
              <a:rPr lang="en-US" altLang="zh-CN" sz="1600" dirty="0"/>
              <a:t>at the rate of	</a:t>
            </a:r>
            <a:r>
              <a:rPr lang="zh-CN" altLang="zh-CN" sz="1600" dirty="0"/>
              <a:t>以</a:t>
            </a:r>
            <a:r>
              <a:rPr lang="en-US" altLang="zh-CN" sz="1600" dirty="0"/>
              <a:t>……</a:t>
            </a:r>
            <a:r>
              <a:rPr lang="zh-CN" altLang="zh-CN" sz="1600" dirty="0"/>
              <a:t>速度</a:t>
            </a:r>
            <a:r>
              <a:rPr lang="en-US" altLang="zh-CN" sz="1600" dirty="0"/>
              <a:t>/</a:t>
            </a:r>
            <a:r>
              <a:rPr lang="zh-CN" altLang="zh-CN" sz="1600" dirty="0"/>
              <a:t>比率</a:t>
            </a:r>
          </a:p>
          <a:p>
            <a:pPr>
              <a:lnSpc>
                <a:spcPct val="150000"/>
              </a:lnSpc>
            </a:pPr>
            <a:r>
              <a:rPr lang="en-US" altLang="zh-CN" sz="1600" dirty="0"/>
              <a:t>in no time	</a:t>
            </a:r>
            <a:r>
              <a:rPr lang="zh-CN" altLang="zh-CN" sz="1600" dirty="0"/>
              <a:t>很快</a:t>
            </a:r>
          </a:p>
          <a:p>
            <a:pPr>
              <a:lnSpc>
                <a:spcPct val="150000"/>
              </a:lnSpc>
            </a:pPr>
            <a:r>
              <a:rPr lang="en-US" altLang="zh-CN" sz="1600" dirty="0"/>
              <a:t>be accustomed to	</a:t>
            </a:r>
            <a:r>
              <a:rPr lang="zh-CN" altLang="zh-CN" sz="1600" dirty="0"/>
              <a:t>习惯于</a:t>
            </a:r>
          </a:p>
          <a:p>
            <a:pPr>
              <a:lnSpc>
                <a:spcPct val="150000"/>
              </a:lnSpc>
            </a:pPr>
            <a:r>
              <a:rPr lang="en-US" altLang="zh-CN" sz="1600" dirty="0"/>
              <a:t>a matter of	</a:t>
            </a:r>
            <a:r>
              <a:rPr lang="zh-CN" altLang="zh-CN" sz="1600" dirty="0"/>
              <a:t>大约</a:t>
            </a:r>
          </a:p>
          <a:p>
            <a:pPr>
              <a:lnSpc>
                <a:spcPct val="150000"/>
              </a:lnSpc>
            </a:pPr>
            <a:r>
              <a:rPr lang="en-US" altLang="zh-CN" sz="1600" dirty="0"/>
              <a:t>all levels of	</a:t>
            </a:r>
            <a:r>
              <a:rPr lang="zh-CN" altLang="zh-CN" sz="1600" dirty="0"/>
              <a:t>各行各业的</a:t>
            </a:r>
          </a:p>
          <a:p>
            <a:pPr>
              <a:lnSpc>
                <a:spcPct val="150000"/>
              </a:lnSpc>
            </a:pPr>
            <a:r>
              <a:rPr lang="en-US" altLang="zh-CN" sz="1600" dirty="0"/>
              <a:t>CD-based software	</a:t>
            </a:r>
            <a:r>
              <a:rPr lang="zh-CN" altLang="zh-CN" sz="1600" dirty="0"/>
              <a:t>光盘软件</a:t>
            </a:r>
          </a:p>
          <a:p>
            <a:pPr>
              <a:lnSpc>
                <a:spcPct val="150000"/>
              </a:lnSpc>
            </a:pPr>
            <a:r>
              <a:rPr lang="en-US" altLang="zh-CN" sz="1600" dirty="0"/>
              <a:t>cope with	</a:t>
            </a:r>
            <a:r>
              <a:rPr lang="zh-CN" altLang="zh-CN" sz="1600" dirty="0"/>
              <a:t>处理，应付</a:t>
            </a:r>
          </a:p>
          <a:p>
            <a:pPr>
              <a:lnSpc>
                <a:spcPct val="150000"/>
              </a:lnSpc>
            </a:pPr>
            <a:endParaRPr lang="zh-CN" altLang="zh-CN" sz="1600" dirty="0"/>
          </a:p>
          <a:p>
            <a:pPr>
              <a:lnSpc>
                <a:spcPct val="150000"/>
              </a:lnSpc>
            </a:pPr>
            <a:endParaRPr lang="zh-CN" altLang="zh-CN" sz="1600" dirty="0"/>
          </a:p>
          <a:p>
            <a:pPr>
              <a:lnSpc>
                <a:spcPct val="150000"/>
              </a:lnSpc>
            </a:pPr>
            <a:endParaRPr lang="zh-CN" altLang="zh-CN" sz="1600" dirty="0">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83568" y="1628800"/>
            <a:ext cx="8136904" cy="75713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600" b="1" dirty="0"/>
              <a:t>The Development of Computer  &amp;</a:t>
            </a:r>
            <a:r>
              <a:rPr lang="zh-CN" altLang="zh-CN" sz="1600" b="1" dirty="0"/>
              <a:t>　</a:t>
            </a:r>
            <a:r>
              <a:rPr lang="en-US" altLang="zh-CN" sz="1600" b="1" dirty="0"/>
              <a:t>Computer Technology</a:t>
            </a:r>
            <a:endParaRPr lang="zh-CN" altLang="zh-CN" sz="1600" dirty="0"/>
          </a:p>
          <a:p>
            <a:r>
              <a:rPr lang="en-US" altLang="zh-CN" sz="1600" dirty="0" smtClean="0"/>
              <a:t>    Whatever </a:t>
            </a:r>
            <a:r>
              <a:rPr lang="en-US" altLang="zh-CN" sz="1600" dirty="0"/>
              <a:t>you are, a scientist or an apprentice, a farmer or a successful scholar; and whether you are diligent or lazy, old or young, in the modern work study and life, you always need your honest friends—computers.</a:t>
            </a:r>
            <a:endParaRPr lang="zh-CN" altLang="zh-CN" sz="1600" dirty="0"/>
          </a:p>
          <a:p>
            <a:r>
              <a:rPr lang="en-US" altLang="zh-CN" sz="1600" dirty="0" smtClean="0"/>
              <a:t>    In </a:t>
            </a:r>
            <a:r>
              <a:rPr lang="en-US" altLang="zh-CN" sz="1600" dirty="0"/>
              <a:t>the life of humanity, arithmetical operations have been more important. So, man gradually invented such manual computing devices as sand tables, abacus and </a:t>
            </a:r>
            <a:r>
              <a:rPr lang="en-US" altLang="zh-CN" sz="1600" dirty="0" err="1"/>
              <a:t>napier</a:t>
            </a:r>
            <a:r>
              <a:rPr lang="en-US" altLang="zh-CN" sz="1600" dirty="0"/>
              <a:t> bones for performing different calculations. But those devices consumed a large amount of times and were unable to handle large numbers in calculations. </a:t>
            </a:r>
            <a:endParaRPr lang="en-US" altLang="zh-CN" sz="1600" dirty="0" smtClean="0"/>
          </a:p>
          <a:p>
            <a:r>
              <a:rPr lang="en-US" altLang="zh-CN" sz="1600" dirty="0" smtClean="0"/>
              <a:t>    With </a:t>
            </a:r>
            <a:r>
              <a:rPr lang="en-US" altLang="zh-CN" sz="1600" dirty="0"/>
              <a:t>the invention of the computer, mankind made a big step forward. </a:t>
            </a:r>
            <a:endParaRPr lang="zh-CN" altLang="zh-CN" sz="1600" dirty="0"/>
          </a:p>
          <a:p>
            <a:r>
              <a:rPr lang="en-US" altLang="zh-CN" sz="1600" dirty="0" smtClean="0"/>
              <a:t>    In </a:t>
            </a:r>
            <a:r>
              <a:rPr lang="en-US" altLang="zh-CN" sz="1600" dirty="0"/>
              <a:t>1943, a British mathematician, Alan </a:t>
            </a:r>
            <a:r>
              <a:rPr lang="en-US" altLang="zh-CN" sz="1600" dirty="0" err="1"/>
              <a:t>Mathison</a:t>
            </a:r>
            <a:r>
              <a:rPr lang="en-US" altLang="zh-CN" sz="1600" dirty="0"/>
              <a:t> Turing developed the first pure electronic digital programmable computer that was known as Colossus. It could perform only some specific functions. In 1944, Howard Aiken, a professor of Harvard  University, designed</a:t>
            </a:r>
            <a:r>
              <a:rPr lang="zh-CN" altLang="zh-CN" sz="1600" dirty="0"/>
              <a:t>　</a:t>
            </a:r>
            <a:r>
              <a:rPr lang="en-US" altLang="zh-CN" sz="1600" dirty="0"/>
              <a:t> MARK</a:t>
            </a:r>
            <a:r>
              <a:rPr lang="zh-CN" altLang="zh-CN" sz="1600" dirty="0"/>
              <a:t>Ｉ，</a:t>
            </a:r>
            <a:r>
              <a:rPr lang="en-US" altLang="zh-CN" sz="1600" dirty="0"/>
              <a:t>and built by IBM, which could perform the multiplication of two numbers of twenty figures in 6 seconds. In the year 1946, at the Moore School of Engineering of the University of </a:t>
            </a:r>
            <a:r>
              <a:rPr lang="en-US" altLang="zh-CN" sz="1600" dirty="0" err="1"/>
              <a:t>Pennsyvania</a:t>
            </a:r>
            <a:r>
              <a:rPr lang="en-US" altLang="zh-CN" sz="1600" dirty="0"/>
              <a:t>, Doc. John </a:t>
            </a:r>
            <a:r>
              <a:rPr lang="en-US" altLang="zh-CN" sz="1600" dirty="0" err="1"/>
              <a:t>Mauchly</a:t>
            </a:r>
            <a:r>
              <a:rPr lang="en-US" altLang="zh-CN" sz="1600" dirty="0"/>
              <a:t> created and their team developed ENIAC (the Electronic Numerical Integrator And Calculator). ENIAC is considered to have been the first truly electronic computer in the world. It remained in operation until 1955. This machine included 17468 vacuum tubes, 1500 relays, 70000 registers, 7200 crystal diodes and 10000 capacitors. They were housed in a large room, and required special electrical cabling and air conditioning. Although it could operate</a:t>
            </a:r>
            <a:r>
              <a:rPr lang="en-US" altLang="zh-CN" sz="1600" b="1" dirty="0"/>
              <a:t> </a:t>
            </a:r>
            <a:r>
              <a:rPr lang="en-US" altLang="zh-CN" sz="1600" dirty="0"/>
              <a:t>at 1000 times more speed than that of  MARK I </a:t>
            </a:r>
            <a:r>
              <a:rPr lang="zh-CN" altLang="zh-CN" sz="1600" dirty="0"/>
              <a:t>，</a:t>
            </a:r>
            <a:r>
              <a:rPr lang="en-US" altLang="zh-CN" sz="1600" dirty="0"/>
              <a:t>it was too noisy and large in size.</a:t>
            </a:r>
            <a:endParaRPr lang="zh-CN" altLang="zh-CN" sz="1600" dirty="0"/>
          </a:p>
          <a:p>
            <a:endParaRPr lang="zh-CN" altLang="zh-CN" sz="1600" dirty="0"/>
          </a:p>
          <a:p>
            <a:pPr>
              <a:lnSpc>
                <a:spcPct val="150000"/>
              </a:lnSpc>
            </a:pPr>
            <a:endParaRPr lang="zh-CN" altLang="zh-CN" sz="1600" dirty="0"/>
          </a:p>
          <a:p>
            <a:pPr>
              <a:lnSpc>
                <a:spcPct val="150000"/>
              </a:lnSpc>
            </a:pPr>
            <a:endParaRPr lang="zh-CN" altLang="zh-CN" sz="1600" dirty="0"/>
          </a:p>
          <a:p>
            <a:pPr>
              <a:lnSpc>
                <a:spcPct val="150000"/>
              </a:lnSpc>
            </a:pPr>
            <a:endParaRPr lang="zh-CN" altLang="zh-CN" sz="1600" dirty="0"/>
          </a:p>
          <a:p>
            <a:pPr>
              <a:lnSpc>
                <a:spcPct val="150000"/>
              </a:lnSpc>
            </a:pPr>
            <a:endParaRPr lang="zh-CN" altLang="zh-CN" sz="1600" dirty="0">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EJPeng\桌面\1.jpg"/>
          <p:cNvPicPr>
            <a:picLocks noChangeAspect="1" noChangeArrowheads="1"/>
          </p:cNvPicPr>
          <p:nvPr/>
        </p:nvPicPr>
        <p:blipFill>
          <a:blip r:embed="rId2" cstate="print"/>
          <a:srcRect/>
          <a:stretch>
            <a:fillRect/>
          </a:stretch>
        </p:blipFill>
        <p:spPr bwMode="auto">
          <a:xfrm>
            <a:off x="0" y="0"/>
            <a:ext cx="9163605" cy="6858000"/>
          </a:xfrm>
          <a:prstGeom prst="rect">
            <a:avLst/>
          </a:prstGeom>
          <a:noFill/>
        </p:spPr>
      </p:pic>
      <p:sp>
        <p:nvSpPr>
          <p:cNvPr id="4" name="矩形 3"/>
          <p:cNvSpPr/>
          <p:nvPr/>
        </p:nvSpPr>
        <p:spPr>
          <a:xfrm>
            <a:off x="1187624" y="332656"/>
            <a:ext cx="2435603" cy="461665"/>
          </a:xfrm>
          <a:prstGeom prst="rect">
            <a:avLst/>
          </a:prstGeom>
        </p:spPr>
        <p:txBody>
          <a:bodyPr wrap="none">
            <a:spAutoFit/>
          </a:bodyPr>
          <a:lstStyle/>
          <a:p>
            <a:r>
              <a:rPr lang="en-US" altLang="zh-CN" sz="2400" b="1" dirty="0" smtClean="0">
                <a:solidFill>
                  <a:srgbClr val="FF0000"/>
                </a:solidFill>
              </a:rPr>
              <a:t>I. Guided Reading</a:t>
            </a:r>
            <a:endParaRPr lang="zh-CN" altLang="en-US" sz="2400" b="1" dirty="0">
              <a:solidFill>
                <a:srgbClr val="FF0000"/>
              </a:solidFill>
            </a:endParaRPr>
          </a:p>
        </p:txBody>
      </p:sp>
      <p:sp>
        <p:nvSpPr>
          <p:cNvPr id="16392" name="Rectangle 8"/>
          <p:cNvSpPr>
            <a:spLocks noChangeArrowheads="1"/>
          </p:cNvSpPr>
          <p:nvPr/>
        </p:nvSpPr>
        <p:spPr bwMode="auto">
          <a:xfrm>
            <a:off x="1187624" y="908720"/>
            <a:ext cx="7992888" cy="694368"/>
          </a:xfrm>
          <a:prstGeom prst="rect">
            <a:avLst/>
          </a:prstGeom>
          <a:no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fontAlgn="base">
              <a:lnSpc>
                <a:spcPct val="200000"/>
              </a:lnSpc>
              <a:spcBef>
                <a:spcPct val="0"/>
              </a:spcBef>
              <a:spcAft>
                <a:spcPct val="0"/>
              </a:spcAft>
            </a:pPr>
            <a:r>
              <a:rPr lang="en-US" altLang="zh-CN" sz="2000" b="1" dirty="0" smtClean="0" bmk="OLE_LINK92">
                <a:latin typeface="Times New Roman" pitchFamily="18" charset="0"/>
                <a:ea typeface="宋体" pitchFamily="2" charset="-122"/>
                <a:cs typeface="Times New Roman" pitchFamily="18" charset="0"/>
              </a:rPr>
              <a:t>Reading </a:t>
            </a:r>
            <a:r>
              <a:rPr lang="en-US" altLang="zh-CN" sz="2000" b="1" dirty="0" bmk="OLE_LINK92">
                <a:latin typeface="Times New Roman" pitchFamily="18" charset="0"/>
                <a:ea typeface="宋体" pitchFamily="2" charset="-122"/>
                <a:cs typeface="Times New Roman" pitchFamily="18" charset="0"/>
              </a:rPr>
              <a:t>Passage</a:t>
            </a:r>
            <a:r>
              <a:rPr lang="zh-CN" altLang="zh-CN" sz="2000" b="1" dirty="0" bmk="OLE_LINK92">
                <a:latin typeface="Times New Roman" pitchFamily="18" charset="0"/>
                <a:ea typeface="宋体" pitchFamily="2" charset="-122"/>
                <a:cs typeface="Times New Roman" pitchFamily="18" charset="0"/>
              </a:rPr>
              <a:t>                                         </a:t>
            </a:r>
          </a:p>
        </p:txBody>
      </p:sp>
      <p:sp>
        <p:nvSpPr>
          <p:cNvPr id="17410" name="Rectangle 2"/>
          <p:cNvSpPr>
            <a:spLocks noChangeArrowheads="1"/>
          </p:cNvSpPr>
          <p:nvPr/>
        </p:nvSpPr>
        <p:spPr bwMode="auto">
          <a:xfrm>
            <a:off x="683568" y="1382578"/>
            <a:ext cx="8136904" cy="80637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600" b="1" dirty="0"/>
              <a:t>The Development of Computer  &amp;</a:t>
            </a:r>
            <a:r>
              <a:rPr lang="zh-CN" altLang="zh-CN" sz="1600" b="1" dirty="0"/>
              <a:t>　</a:t>
            </a:r>
            <a:r>
              <a:rPr lang="en-US" altLang="zh-CN" sz="1600" b="1" dirty="0"/>
              <a:t>Computer Technology</a:t>
            </a:r>
            <a:endParaRPr lang="zh-CN" altLang="zh-CN" sz="1600" dirty="0"/>
          </a:p>
          <a:p>
            <a:r>
              <a:rPr lang="en-US" altLang="zh-CN" sz="1600" dirty="0" smtClean="0"/>
              <a:t>    </a:t>
            </a:r>
            <a:r>
              <a:rPr lang="en-US" altLang="zh-CN" sz="1600" dirty="0"/>
              <a:t>Because of the drawbacks of the early machines, engineers and technicians never stopped going to develop new products.</a:t>
            </a:r>
            <a:endParaRPr lang="zh-CN" altLang="zh-CN" sz="1600" dirty="0"/>
          </a:p>
          <a:p>
            <a:r>
              <a:rPr lang="en-US" altLang="zh-CN" sz="1600" dirty="0"/>
              <a:t>In the late 1960s, engineers made great strides in reducing the size of electronic components. They developed the semiconductor chip, which was about the size of a fingernail and could contain hundreds of transistors. The semiconductor chips enabled engineers to miniaturize the circuits contained in all electronic devices. Most importantly, it produced a new generation of mainframes and minicomputers with increased capabilities, greater speed, and smaller size. In the early 1970s, semiconductor technology progressed to the point where the circuits for the “brain” of a computer (the Central Processing Unit or CPU) could be manufactured on a single semiconductor chip. These miniaturized computers were called microprocessors, and were manufactured by corporations such as Intel and Motorola</a:t>
            </a:r>
            <a:r>
              <a:rPr lang="en-US" altLang="zh-CN" sz="1600" dirty="0" smtClean="0"/>
              <a:t>.</a:t>
            </a:r>
          </a:p>
          <a:p>
            <a:r>
              <a:rPr lang="en-US" altLang="zh-CN" sz="1600" dirty="0" smtClean="0"/>
              <a:t>    In </a:t>
            </a:r>
            <a:r>
              <a:rPr lang="en-US" altLang="zh-CN" sz="1600" dirty="0"/>
              <a:t>order for microcomputers to become problem-solving tools, a number of hurdles needed to be overcome. The first was to simplify the program for the machines. One step in this direction was taken by a young Harvard drop-out named Bill Gates, who wrote a version of the programming language BASIC for one of the earliest microcomputers. Basic had been introduced at Dartmouth College in the mid-1960s by John </a:t>
            </a:r>
            <a:r>
              <a:rPr lang="en-US" altLang="zh-CN" sz="1600" dirty="0" err="1"/>
              <a:t>Kemeny</a:t>
            </a:r>
            <a:r>
              <a:rPr lang="en-US" altLang="zh-CN" sz="1600" dirty="0"/>
              <a:t> and Kenneth Kurtz. Thus it was a popular programming language on mainframe computers. In 1975, Gates founded a computer company called Microsoft, which has become one of the major producers of software for microcomputers. </a:t>
            </a:r>
            <a:endParaRPr lang="zh-CN" altLang="zh-CN" sz="1600" dirty="0"/>
          </a:p>
          <a:p>
            <a:endParaRPr lang="zh-CN" altLang="zh-CN" sz="1600" dirty="0"/>
          </a:p>
          <a:p>
            <a:endParaRPr lang="zh-CN" altLang="zh-CN" sz="1600" dirty="0"/>
          </a:p>
          <a:p>
            <a:pPr>
              <a:lnSpc>
                <a:spcPct val="150000"/>
              </a:lnSpc>
            </a:pPr>
            <a:endParaRPr lang="zh-CN" altLang="zh-CN" sz="1600" dirty="0"/>
          </a:p>
          <a:p>
            <a:pPr>
              <a:lnSpc>
                <a:spcPct val="150000"/>
              </a:lnSpc>
            </a:pPr>
            <a:endParaRPr lang="zh-CN" altLang="zh-CN" sz="1600" dirty="0"/>
          </a:p>
          <a:p>
            <a:pPr>
              <a:lnSpc>
                <a:spcPct val="150000"/>
              </a:lnSpc>
            </a:pPr>
            <a:endParaRPr lang="zh-CN" altLang="zh-CN" sz="1600" dirty="0"/>
          </a:p>
          <a:p>
            <a:pPr>
              <a:lnSpc>
                <a:spcPct val="150000"/>
              </a:lnSpc>
            </a:pPr>
            <a:endParaRPr lang="zh-CN" altLang="zh-CN" sz="1600" dirty="0">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TotalTime>
  <Words>4997</Words>
  <Application>Microsoft Office PowerPoint</Application>
  <PresentationFormat>全屏显示(4:3)</PresentationFormat>
  <Paragraphs>533</Paragraphs>
  <Slides>45</Slides>
  <Notes>0</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Thanks！ </vt:lpstr>
    </vt:vector>
  </TitlesOfParts>
  <Company>tup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EJPeng</dc:creator>
  <cp:lastModifiedBy>E113Liu</cp:lastModifiedBy>
  <cp:revision>59</cp:revision>
  <dcterms:created xsi:type="dcterms:W3CDTF">2014-11-26T09:11:10Z</dcterms:created>
  <dcterms:modified xsi:type="dcterms:W3CDTF">2023-09-05T00:54:23Z</dcterms:modified>
</cp:coreProperties>
</file>