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sldIdLst>
    <p:sldId id="256" r:id="rId2"/>
    <p:sldId id="257" r:id="rId3"/>
    <p:sldId id="259" r:id="rId4"/>
    <p:sldId id="260" r:id="rId5"/>
    <p:sldId id="261" r:id="rId6"/>
    <p:sldId id="322" r:id="rId7"/>
    <p:sldId id="263" r:id="rId8"/>
    <p:sldId id="264" r:id="rId9"/>
    <p:sldId id="301" r:id="rId10"/>
    <p:sldId id="302" r:id="rId11"/>
    <p:sldId id="303" r:id="rId12"/>
    <p:sldId id="304" r:id="rId13"/>
    <p:sldId id="305" r:id="rId14"/>
    <p:sldId id="306" r:id="rId15"/>
    <p:sldId id="307" r:id="rId16"/>
    <p:sldId id="308" r:id="rId17"/>
    <p:sldId id="309" r:id="rId18"/>
    <p:sldId id="269" r:id="rId19"/>
    <p:sldId id="270" r:id="rId20"/>
    <p:sldId id="310" r:id="rId21"/>
    <p:sldId id="271" r:id="rId22"/>
    <p:sldId id="272" r:id="rId23"/>
    <p:sldId id="273" r:id="rId24"/>
    <p:sldId id="274" r:id="rId25"/>
    <p:sldId id="275" r:id="rId26"/>
    <p:sldId id="276" r:id="rId27"/>
    <p:sldId id="277" r:id="rId28"/>
    <p:sldId id="278" r:id="rId29"/>
    <p:sldId id="279" r:id="rId30"/>
    <p:sldId id="280" r:id="rId31"/>
    <p:sldId id="281" r:id="rId32"/>
    <p:sldId id="311" r:id="rId33"/>
    <p:sldId id="282" r:id="rId34"/>
    <p:sldId id="283" r:id="rId35"/>
    <p:sldId id="323" r:id="rId36"/>
    <p:sldId id="284" r:id="rId37"/>
    <p:sldId id="285" r:id="rId38"/>
    <p:sldId id="287" r:id="rId39"/>
    <p:sldId id="288" r:id="rId40"/>
    <p:sldId id="313" r:id="rId41"/>
    <p:sldId id="314" r:id="rId42"/>
    <p:sldId id="315" r:id="rId43"/>
    <p:sldId id="316" r:id="rId44"/>
    <p:sldId id="317" r:id="rId45"/>
    <p:sldId id="292" r:id="rId46"/>
    <p:sldId id="293" r:id="rId47"/>
    <p:sldId id="324" r:id="rId48"/>
    <p:sldId id="294" r:id="rId49"/>
    <p:sldId id="295" r:id="rId50"/>
    <p:sldId id="296" r:id="rId51"/>
    <p:sldId id="325" r:id="rId52"/>
    <p:sldId id="297" r:id="rId53"/>
    <p:sldId id="298" r:id="rId54"/>
    <p:sldId id="318" r:id="rId55"/>
    <p:sldId id="326" r:id="rId56"/>
    <p:sldId id="327" r:id="rId57"/>
    <p:sldId id="300" r:id="rId58"/>
    <p:sldId id="321" r:id="rId59"/>
    <p:sldId id="258"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1353F-5734-4662-A610-722D51A8D9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en.wikipedia.org/wiki/Algorithm" TargetMode="External"/><Relationship Id="rId3" Type="http://schemas.openxmlformats.org/officeDocument/2006/relationships/hyperlink" Target="http://en.wikipedia.org/wiki/Mathematician" TargetMode="External"/><Relationship Id="rId7" Type="http://schemas.openxmlformats.org/officeDocument/2006/relationships/hyperlink" Target="http://en.wikipedia.org/wiki/Computer_science"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en.wikipedia.org/wiki/Computer_scientist" TargetMode="External"/><Relationship Id="rId5" Type="http://schemas.openxmlformats.org/officeDocument/2006/relationships/hyperlink" Target="http://en.wikipedia.org/wiki/Cryptanalyst" TargetMode="External"/><Relationship Id="rId4" Type="http://schemas.openxmlformats.org/officeDocument/2006/relationships/hyperlink" Target="http://en.wikipedia.org/wiki/Logician" TargetMode="External"/><Relationship Id="rId9" Type="http://schemas.openxmlformats.org/officeDocument/2006/relationships/hyperlink" Target="http://en.wikipedia.org/wiki/Turing_machine"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EJPeng\桌面\计算机英语PPT模板制作\20071019185515684_2.jpg"/>
          <p:cNvPicPr>
            <a:picLocks noChangeAspect="1" noChangeArrowheads="1"/>
          </p:cNvPicPr>
          <p:nvPr/>
        </p:nvPicPr>
        <p:blipFill>
          <a:blip r:embed="rId2" cstate="print"/>
          <a:srcRect/>
          <a:stretch>
            <a:fillRect/>
          </a:stretch>
        </p:blipFill>
        <p:spPr bwMode="auto">
          <a:xfrm>
            <a:off x="-1" y="-1"/>
            <a:ext cx="9144001" cy="6858001"/>
          </a:xfrm>
          <a:prstGeom prst="rect">
            <a:avLst/>
          </a:prstGeom>
          <a:noFill/>
        </p:spPr>
      </p:pic>
      <p:sp>
        <p:nvSpPr>
          <p:cNvPr id="3" name="副标题 2"/>
          <p:cNvSpPr>
            <a:spLocks noGrp="1"/>
          </p:cNvSpPr>
          <p:nvPr>
            <p:ph type="subTitle" idx="1"/>
          </p:nvPr>
        </p:nvSpPr>
        <p:spPr>
          <a:xfrm>
            <a:off x="1547664" y="5373216"/>
            <a:ext cx="6400800" cy="1752600"/>
          </a:xfrm>
        </p:spPr>
        <p:txBody>
          <a:bodyPr>
            <a:normAutofit/>
          </a:bodyPr>
          <a:lstStyle/>
          <a:p>
            <a:r>
              <a:rPr lang="zh-CN" altLang="zh-CN" sz="4400" b="1" smtClean="0">
                <a:solidFill>
                  <a:srgbClr val="00B0F0"/>
                </a:solidFill>
                <a:latin typeface="方正大黑_GBK" pitchFamily="65" charset="-122"/>
                <a:ea typeface="方正大黑_GBK" pitchFamily="65" charset="-122"/>
              </a:rPr>
              <a:t>计算机</a:t>
            </a:r>
            <a:r>
              <a:rPr lang="zh-CN" altLang="zh-CN" sz="4400" b="1" dirty="0">
                <a:solidFill>
                  <a:srgbClr val="00B0F0"/>
                </a:solidFill>
                <a:latin typeface="方正大黑_GBK" pitchFamily="65" charset="-122"/>
                <a:ea typeface="方正大黑_GBK" pitchFamily="65" charset="-122"/>
              </a:rPr>
              <a:t>专业英语</a:t>
            </a:r>
            <a:endParaRPr lang="zh-CN" altLang="zh-CN" sz="4400" dirty="0">
              <a:solidFill>
                <a:srgbClr val="00B0F0"/>
              </a:solidFill>
              <a:latin typeface="方正大黑_GBK" pitchFamily="65" charset="-122"/>
              <a:ea typeface="方正大黑_GBK" pitchFamily="65" charset="-122"/>
            </a:endParaRPr>
          </a:p>
          <a:p>
            <a:endParaRPr lang="zh-CN" altLang="en-US" sz="4400" dirty="0">
              <a:solidFill>
                <a:srgbClr val="00B0F0"/>
              </a:solidFill>
              <a:latin typeface="方正大黑_GBK" pitchFamily="65" charset="-122"/>
              <a:ea typeface="方正大黑_GBK"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772230"/>
            <a:ext cx="7597352"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dirty="0" smtClean="0"/>
              <a:t>Management of input/output: The operating system allows unification and control of access of </a:t>
            </a:r>
            <a:r>
              <a:rPr lang="en-US" altLang="zh-CN" sz="1600" dirty="0" err="1" smtClean="0"/>
              <a:t>programmes</a:t>
            </a:r>
            <a:r>
              <a:rPr lang="en-US" altLang="zh-CN" sz="1600" dirty="0" smtClean="0"/>
              <a:t> to material resources via drivers (also known as peripheral administrators or input/output administrators).</a:t>
            </a:r>
            <a:endParaRPr lang="zh-CN" altLang="zh-CN" sz="1600" dirty="0" smtClean="0"/>
          </a:p>
          <a:p>
            <a:pPr lvl="0">
              <a:lnSpc>
                <a:spcPct val="150000"/>
              </a:lnSpc>
            </a:pPr>
            <a:r>
              <a:rPr lang="en-US" altLang="zh-CN" sz="1600" dirty="0" smtClean="0"/>
              <a:t>Management of execution of applications: The operating system is responsible for smooth execution of applications by allocating the resources required for them to operate. This means an application that is not responding correctly can be "killed".</a:t>
            </a:r>
            <a:endParaRPr lang="zh-CN" altLang="zh-CN" sz="1600" dirty="0" smtClean="0"/>
          </a:p>
          <a:p>
            <a:pPr lvl="0"/>
            <a:r>
              <a:rPr lang="en-US" altLang="zh-CN" sz="1600" dirty="0" smtClean="0"/>
              <a:t>Management of authorizations: The operating system is responsible for security relating to execution of </a:t>
            </a:r>
            <a:r>
              <a:rPr lang="en-US" altLang="zh-CN" sz="1600" dirty="0" err="1" smtClean="0"/>
              <a:t>programmes</a:t>
            </a:r>
            <a:r>
              <a:rPr lang="en-US" altLang="zh-CN" sz="1600" dirty="0" smtClean="0"/>
              <a:t> by guaranteeing that the resources are used only by </a:t>
            </a:r>
            <a:r>
              <a:rPr lang="en-US" altLang="zh-CN" sz="1600" dirty="0" err="1" smtClean="0"/>
              <a:t>programmes</a:t>
            </a:r>
            <a:r>
              <a:rPr lang="en-US" altLang="zh-CN" sz="1600" dirty="0" smtClean="0"/>
              <a:t> and users with the relevant authorizations.</a:t>
            </a:r>
            <a:endParaRPr lang="zh-CN" altLang="zh-CN" sz="1600" dirty="0" smtClean="0"/>
          </a:p>
          <a:p>
            <a:pPr lvl="0"/>
            <a:r>
              <a:rPr lang="en-US" altLang="zh-CN" sz="1600" dirty="0" smtClean="0"/>
              <a:t>File management: The operating system manages reading and writing in the file system and the user and application file access authorizations.</a:t>
            </a:r>
            <a:endParaRPr lang="zh-CN" altLang="zh-CN" sz="1600" dirty="0" smtClean="0"/>
          </a:p>
          <a:p>
            <a:pPr lvl="0"/>
            <a:r>
              <a:rPr lang="en-US" altLang="zh-CN" sz="1600" dirty="0" smtClean="0"/>
              <a:t>Information management: The operating system provides a certain number of indicators that can be used to diagnose the correct operation of the machine.</a:t>
            </a:r>
            <a:endParaRPr lang="zh-CN" altLang="zh-CN"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223120" y="1700808"/>
            <a:ext cx="7597352" cy="40257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200"/>
              </a:lnSpc>
            </a:pPr>
            <a:r>
              <a:rPr lang="en-US" altLang="zh-CN" sz="1600" b="1" dirty="0" smtClean="0"/>
              <a:t>Types of operating systems</a:t>
            </a:r>
            <a:endParaRPr lang="zh-CN" altLang="zh-CN" sz="1600" dirty="0" smtClean="0"/>
          </a:p>
          <a:p>
            <a:pPr lvl="0">
              <a:lnSpc>
                <a:spcPts val="2200"/>
              </a:lnSpc>
            </a:pPr>
            <a:r>
              <a:rPr lang="en-US" altLang="zh-CN" sz="1600" dirty="0" smtClean="0"/>
              <a:t>An operating system is known as </a:t>
            </a:r>
            <a:r>
              <a:rPr lang="en-US" altLang="zh-CN" sz="1600" b="1" dirty="0" smtClean="0"/>
              <a:t>multi-threaded</a:t>
            </a:r>
            <a:r>
              <a:rPr lang="en-US" altLang="zh-CN" sz="1600" dirty="0" smtClean="0"/>
              <a:t> when several "tasks" (also known as processes) may be run at the same time. The applications consist of a sequence of instructions known as "threads". These threads will be alternately active, on standby, suspended or destroyed, according to the priority accorded to them or may be run simultaneously.</a:t>
            </a:r>
            <a:endParaRPr lang="zh-CN" altLang="zh-CN" sz="1600" dirty="0" smtClean="0"/>
          </a:p>
          <a:p>
            <a:pPr lvl="0">
              <a:lnSpc>
                <a:spcPts val="2200"/>
              </a:lnSpc>
            </a:pPr>
            <a:r>
              <a:rPr lang="en-US" altLang="zh-CN" sz="1600" dirty="0" smtClean="0"/>
              <a:t>A system is known as </a:t>
            </a:r>
            <a:r>
              <a:rPr lang="en-US" altLang="zh-CN" sz="1600" b="1" dirty="0" smtClean="0"/>
              <a:t>pre-emptive</a:t>
            </a:r>
            <a:r>
              <a:rPr lang="en-US" altLang="zh-CN" sz="1600" dirty="0" smtClean="0"/>
              <a:t> when it has a scheduler (also called planner), which, according to priority criteria, allocates the machine time between the various processes requesting it.</a:t>
            </a:r>
            <a:endParaRPr lang="zh-CN" altLang="zh-CN" sz="1600" dirty="0" smtClean="0"/>
          </a:p>
          <a:p>
            <a:pPr lvl="0">
              <a:lnSpc>
                <a:spcPts val="2200"/>
              </a:lnSpc>
            </a:pPr>
            <a:r>
              <a:rPr lang="en-US" altLang="zh-CN" sz="1600" dirty="0" smtClean="0"/>
              <a:t>The system is called a </a:t>
            </a:r>
            <a:r>
              <a:rPr lang="en-US" altLang="zh-CN" sz="1600" b="1" dirty="0" smtClean="0"/>
              <a:t>shared time system</a:t>
            </a:r>
            <a:r>
              <a:rPr lang="en-US" altLang="zh-CN" sz="1600" dirty="0" smtClean="0"/>
              <a:t> when a time quota is allocated to each process by the scheduler. This is the case of multi-user systems which allow several users to use different or similar applications on the same machine at the same time. The system is then referred to as a "transactional system". To do this, the system allocates a period of time to each user.</a:t>
            </a:r>
            <a:endParaRPr lang="zh-CN" altLang="zh-CN"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660096"/>
            <a:ext cx="75973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1600" b="1" dirty="0" smtClean="0"/>
              <a:t>Multi-processing</a:t>
            </a:r>
            <a:r>
              <a:rPr lang="en-US" altLang="zh-CN" sz="1600" dirty="0" smtClean="0"/>
              <a:t> is a technique that involves operating several processors in parallel to obtain a higher calculation power than that obtained using a high-end processor or to increase the availability of the system (in the event of processor breakdown).The term SMP (Symmetric Multiprocessing or Symmetric Multiprocessor) refers to an architecture in which all processors access the same shared memory. A multiprocessor system must be able to manage memory sharing between several processors but also to distribute the work load.</a:t>
            </a:r>
            <a:endParaRPr lang="zh-CN" altLang="zh-CN" sz="1600" dirty="0" smtClean="0"/>
          </a:p>
          <a:p>
            <a:pPr lvl="0"/>
            <a:r>
              <a:rPr lang="en-US" altLang="zh-CN" sz="1600" b="1" dirty="0" smtClean="0"/>
              <a:t>Embedded systems</a:t>
            </a:r>
            <a:r>
              <a:rPr lang="en-US" altLang="zh-CN" sz="1600" dirty="0" smtClean="0"/>
              <a:t> are operating systems designed to operate on small machines, such as PDAs (personal digital assistants) or autonomous electronic devices (spatial probes, robot, on-board vehicle computer, etc.) with reduced autonomy. Thus an essential feature of embedded systems is their advanced energy management and ability to operate with limited resources. The main "general use" embedded systems for PDAs are as follows: Palm OS, Windows CE / Windows Mobile / Window Smartphone.</a:t>
            </a:r>
            <a:endParaRPr lang="zh-CN" altLang="zh-CN" sz="1600" dirty="0" smtClean="0"/>
          </a:p>
          <a:p>
            <a:pPr lvl="0"/>
            <a:r>
              <a:rPr lang="en-US" altLang="zh-CN" sz="1600" b="1" dirty="0" smtClean="0"/>
              <a:t>Real time systems</a:t>
            </a:r>
            <a:r>
              <a:rPr lang="en-US" altLang="zh-CN" sz="1600" dirty="0" smtClean="0"/>
              <a:t> used mainly in industry, are systems designed to operate in a time-constrained environment. A real time system must also operate reliably according to specific time constraints; in other words, it must be able to properly process information received at clearly-defined intervals (regular or otherwise). Here are some examples of real time operating systems: OS-9; </a:t>
            </a:r>
            <a:r>
              <a:rPr lang="en-US" altLang="zh-CN" sz="1600" dirty="0" err="1" smtClean="0"/>
              <a:t>RTLinux</a:t>
            </a:r>
            <a:r>
              <a:rPr lang="en-US" altLang="zh-CN" sz="1600" dirty="0" smtClean="0"/>
              <a:t> (Real Time Linux); QNX; </a:t>
            </a:r>
            <a:r>
              <a:rPr lang="en-US" altLang="zh-CN" sz="1600" dirty="0" err="1" smtClean="0"/>
              <a:t>VxWorks</a:t>
            </a:r>
            <a:r>
              <a:rPr lang="en-US" altLang="zh-CN" sz="1600" dirty="0" smtClean="0"/>
              <a:t>.</a:t>
            </a:r>
            <a:endParaRPr lang="zh-CN" altLang="zh-CN"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50459"/>
            <a:ext cx="7597352" cy="37435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200"/>
              </a:lnSpc>
            </a:pPr>
            <a:r>
              <a:rPr lang="en-US" altLang="zh-CN" sz="1600" b="1" dirty="0" smtClean="0"/>
              <a:t>Common operating systems </a:t>
            </a:r>
            <a:endParaRPr lang="zh-CN" altLang="zh-CN" sz="1600" dirty="0" smtClean="0"/>
          </a:p>
          <a:p>
            <a:pPr>
              <a:lnSpc>
                <a:spcPts val="2200"/>
              </a:lnSpc>
            </a:pPr>
            <a:r>
              <a:rPr lang="en-US" altLang="zh-CN" sz="1600" dirty="0" smtClean="0"/>
              <a:t>Operating systems usually come preloaded on any computer that you buy. Most people use the operating system that comes with their computer, but it is possible to upgrade or even change operating systems. The three most common operating systems for personal computers are Microsoft Windows, Apple Mac OS X, and Linux. Modern operating systems use a Graphical User Interface, or GUI (pronounced "gooey"). A GUI lets you use your mouse to click on icons, buttons, and menus, and everything is clearly displayed on the screen using a combination of graphics and text. Each operating system's GUI has a different look and feel, so if you switch to a different operating system it may seem unfamiliar at first. However, modern operating systems are designed to be easy to use, and most of the basic principles are the same. Before GUIs, computers had a command-line interface, which meant the user had to type every single command to the computer, and the computer would only display text.</a:t>
            </a:r>
            <a:endParaRPr lang="zh-CN" altLang="zh-CN"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916832"/>
            <a:ext cx="7597352" cy="3378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1600" b="1" dirty="0" smtClean="0"/>
              <a:t>Microsoft Windows </a:t>
            </a:r>
            <a:endParaRPr lang="zh-CN" altLang="zh-CN" sz="1600" dirty="0" smtClean="0"/>
          </a:p>
          <a:p>
            <a:pPr>
              <a:lnSpc>
                <a:spcPct val="150000"/>
              </a:lnSpc>
            </a:pPr>
            <a:r>
              <a:rPr lang="en-US" altLang="zh-CN" sz="1600" dirty="0" smtClean="0"/>
              <a:t>Microsoft created the Windows operating system in the mid-1980s. Over the years, there have been many different versions of Windows, but the most popular ones are Windows 7 (released in 2009), Windows Vista (2007), and Windows XP (2001). Windows comes preloaded on most new PCs, which helps to make it the most popular operating system in the world. If you're buying a new computer or upgrading to a new version of Windows, you can choose from several different editions of Windows, including Home Premium, Professional, and Ultimate. For most users, Home Premium offers enough features, but many people choose one of the more expensive editions.</a:t>
            </a:r>
            <a:endParaRPr lang="zh-CN" altLang="zh-CN"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48535"/>
            <a:ext cx="7597352" cy="37474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1600" b="1" dirty="0" smtClean="0"/>
              <a:t>Apple Mac OS X</a:t>
            </a:r>
            <a:endParaRPr lang="zh-CN" altLang="zh-CN" sz="1600" dirty="0" smtClean="0"/>
          </a:p>
          <a:p>
            <a:pPr>
              <a:lnSpc>
                <a:spcPct val="150000"/>
              </a:lnSpc>
            </a:pPr>
            <a:r>
              <a:rPr lang="en-US" altLang="zh-CN" sz="1600" dirty="0" smtClean="0"/>
              <a:t>Mac OS is a line of operating systems created by Apple Inc. It comes preloaded on all new Macintosh computers, or Macs. All of the recent versions are known as Mac OS X (pronounced Mac O-S Ten), and their specific version names are Lion (released in 2011), Snow Leopard (2009) and Leopard (2007). Apple also offers a version called Mac OS X Server, which is designed to be run on servers. According to </a:t>
            </a:r>
            <a:r>
              <a:rPr lang="en-US" altLang="zh-CN" sz="1600" dirty="0" err="1" smtClean="0"/>
              <a:t>StatCounter</a:t>
            </a:r>
            <a:r>
              <a:rPr lang="en-US" altLang="zh-CN" sz="1600" dirty="0" smtClean="0"/>
              <a:t> Global Stats, Mac OS X users account for 6.3% of the operating systems market as of June 2011 - much lower than the percentage of Windows users (over 90%). One reason for this is that Apple computers tend to be more expensive. However, many people prefer the look and feel of Mac OS X.</a:t>
            </a:r>
            <a:endParaRPr lang="zh-CN" altLang="zh-CN"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679202"/>
            <a:ext cx="7597352" cy="4486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1600" b="1" dirty="0" smtClean="0"/>
              <a:t>Linux</a:t>
            </a:r>
            <a:endParaRPr lang="zh-CN" altLang="zh-CN" sz="1600" dirty="0" smtClean="0"/>
          </a:p>
          <a:p>
            <a:pPr>
              <a:lnSpc>
                <a:spcPct val="150000"/>
              </a:lnSpc>
            </a:pPr>
            <a:r>
              <a:rPr lang="en-US" altLang="zh-CN" sz="1600" dirty="0" smtClean="0"/>
              <a:t>Linux (pronounced LINN-</a:t>
            </a:r>
            <a:r>
              <a:rPr lang="en-US" altLang="zh-CN" sz="1600" dirty="0" err="1" smtClean="0"/>
              <a:t>ux</a:t>
            </a:r>
            <a:r>
              <a:rPr lang="en-US" altLang="zh-CN" sz="1600" dirty="0" smtClean="0"/>
              <a:t>) is a family of open source operating systems, which means that they can be modified and distributed by anyone around the world. This is very different from proprietary software like Windows, which can only be modified by the company that owns it (Microsoft). The advantages of Linux are that it is free, and there are many different distributions (or versions) that you can choose from. Each distribution has a different look and feel, and the most popular ones include </a:t>
            </a:r>
            <a:r>
              <a:rPr lang="en-US" altLang="zh-CN" sz="1600" dirty="0" err="1" smtClean="0"/>
              <a:t>Ubuntu</a:t>
            </a:r>
            <a:r>
              <a:rPr lang="en-US" altLang="zh-CN" sz="1600" dirty="0" smtClean="0"/>
              <a:t>, Mint, and Fedora. Linux is named after </a:t>
            </a:r>
            <a:r>
              <a:rPr lang="en-US" altLang="zh-CN" sz="1600" dirty="0" err="1" smtClean="0"/>
              <a:t>Linus</a:t>
            </a:r>
            <a:r>
              <a:rPr lang="en-US" altLang="zh-CN" sz="1600" dirty="0" smtClean="0"/>
              <a:t> </a:t>
            </a:r>
            <a:r>
              <a:rPr lang="en-US" altLang="zh-CN" sz="1600" dirty="0" err="1" smtClean="0"/>
              <a:t>Torvalds</a:t>
            </a:r>
            <a:r>
              <a:rPr lang="en-US" altLang="zh-CN" sz="1600" dirty="0" smtClean="0"/>
              <a:t>, who created the Linux kernel in 1991. The kernel is the computer code that is the central part of an operating system. According to </a:t>
            </a:r>
            <a:r>
              <a:rPr lang="en-US" altLang="zh-CN" sz="1600" dirty="0" err="1" smtClean="0"/>
              <a:t>StatCounter</a:t>
            </a:r>
            <a:r>
              <a:rPr lang="en-US" altLang="zh-CN" sz="1600" dirty="0" smtClean="0"/>
              <a:t> Global Stats, Linux users account for less than 1% of the operating systems market as of June 2011. However, most servers run Linux because it's relatively easy to customize.</a:t>
            </a:r>
            <a:endParaRPr lang="zh-CN" altLang="zh-CN"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048535"/>
            <a:ext cx="7597352" cy="37474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1600" b="1" dirty="0" smtClean="0"/>
              <a:t>Operating Systems for Mobile Devices</a:t>
            </a:r>
            <a:endParaRPr lang="zh-CN" altLang="zh-CN" sz="1600" dirty="0" smtClean="0"/>
          </a:p>
          <a:p>
            <a:pPr>
              <a:lnSpc>
                <a:spcPct val="150000"/>
              </a:lnSpc>
            </a:pPr>
            <a:r>
              <a:rPr lang="en-US" altLang="zh-CN" sz="1600" dirty="0" smtClean="0"/>
              <a:t>The operating systems that we've been talking about were designed to run on desktop or laptop computers. Mobile devices such as phones, tablet computers, and mp3 players are very different from desktop and laptop computers, so they run operating systems that are designed specifically for mobile devices. Examples of mobile operating systems include Apple </a:t>
            </a:r>
            <a:r>
              <a:rPr lang="en-US" altLang="zh-CN" sz="1600" dirty="0" err="1" smtClean="0"/>
              <a:t>iOS</a:t>
            </a:r>
            <a:r>
              <a:rPr lang="en-US" altLang="zh-CN" sz="1600" dirty="0" smtClean="0"/>
              <a:t>, Windows Phone 7, and Google Android. Operating Systems for mobile devices generally aren't as fully-featured as those made for desktop or laptop computers, and they aren't able to run all of the same software. However, you can still do a lot of things with them, such as watching movies, browsing the internet, managing your calendar, playing games, and more.</a:t>
            </a:r>
            <a:endParaRPr lang="zh-CN" altLang="zh-CN"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2793"/>
          </a:xfrm>
          <a:prstGeom prst="rect">
            <a:avLst/>
          </a:prstGeom>
        </p:spPr>
        <p:txBody>
          <a:bodyPr wrap="square">
            <a:spAutoFit/>
          </a:bodyPr>
          <a:lstStyle/>
          <a:p>
            <a:pPr>
              <a:lnSpc>
                <a:spcPct val="150000"/>
              </a:lnSpc>
            </a:pPr>
            <a:r>
              <a:rPr lang="en-US" altLang="zh-CN" sz="1600" dirty="0" smtClean="0"/>
              <a:t>1.Booting is the process that occurs when you press the power button to turn your computer on.  </a:t>
            </a:r>
            <a:r>
              <a:rPr lang="zh-CN" altLang="en-US" sz="1600" dirty="0" smtClean="0"/>
              <a:t>该句中的</a:t>
            </a:r>
            <a:r>
              <a:rPr lang="en-US" altLang="zh-CN" sz="1600" dirty="0" smtClean="0"/>
              <a:t>that </a:t>
            </a:r>
            <a:r>
              <a:rPr lang="zh-CN" altLang="en-US" sz="1600" dirty="0" smtClean="0"/>
              <a:t>引导定语从句修饰先行词</a:t>
            </a:r>
            <a:r>
              <a:rPr lang="en-US" altLang="zh-CN" sz="1600" dirty="0" smtClean="0"/>
              <a:t>process, </a:t>
            </a:r>
            <a:r>
              <a:rPr lang="zh-CN" altLang="en-US" sz="1600" dirty="0" smtClean="0"/>
              <a:t>在这个定语从句中，含有一个由 </a:t>
            </a:r>
            <a:r>
              <a:rPr lang="en-US" altLang="zh-CN" sz="1600" dirty="0" smtClean="0"/>
              <a:t>when </a:t>
            </a:r>
            <a:r>
              <a:rPr lang="zh-CN" altLang="en-US" sz="1600" dirty="0" smtClean="0"/>
              <a:t>引导的时间状语从句。</a:t>
            </a:r>
          </a:p>
          <a:p>
            <a:pPr>
              <a:lnSpc>
                <a:spcPct val="150000"/>
              </a:lnSpc>
            </a:pPr>
            <a:r>
              <a:rPr lang="en-US" altLang="zh-CN" sz="1600" dirty="0" smtClean="0"/>
              <a:t>2.The operating system coordinates all of this to make sure that each program gets what it needs.   </a:t>
            </a:r>
          </a:p>
          <a:p>
            <a:pPr>
              <a:lnSpc>
                <a:spcPct val="150000"/>
              </a:lnSpc>
            </a:pPr>
            <a:r>
              <a:rPr lang="zh-CN" altLang="en-US" sz="1600" dirty="0" smtClean="0"/>
              <a:t>句中作目的状语的动词不定式短语</a:t>
            </a:r>
            <a:r>
              <a:rPr lang="en-US" altLang="zh-CN" sz="1600" dirty="0" smtClean="0"/>
              <a:t>to make sure </a:t>
            </a:r>
            <a:r>
              <a:rPr lang="zh-CN" altLang="en-US" sz="1600" dirty="0" smtClean="0"/>
              <a:t>带有一个由 </a:t>
            </a:r>
            <a:r>
              <a:rPr lang="en-US" altLang="zh-CN" sz="1600" dirty="0" smtClean="0"/>
              <a:t>that</a:t>
            </a:r>
            <a:r>
              <a:rPr lang="zh-CN" altLang="en-US" sz="1600" dirty="0" smtClean="0"/>
              <a:t>引导的宾语从句</a:t>
            </a:r>
            <a:r>
              <a:rPr lang="en-US" altLang="zh-CN" sz="1600" dirty="0" smtClean="0"/>
              <a:t>;</a:t>
            </a:r>
            <a:r>
              <a:rPr lang="zh-CN" altLang="en-US" sz="1600" dirty="0" smtClean="0"/>
              <a:t>这个宾语从句中的谓语动词</a:t>
            </a:r>
            <a:r>
              <a:rPr lang="en-US" altLang="zh-CN" sz="1600" dirty="0" smtClean="0"/>
              <a:t>gets</a:t>
            </a:r>
            <a:r>
              <a:rPr lang="zh-CN" altLang="en-US" sz="1600" dirty="0" smtClean="0"/>
              <a:t>后又接一个由</a:t>
            </a:r>
            <a:r>
              <a:rPr lang="en-US" altLang="zh-CN" sz="1600" dirty="0" smtClean="0"/>
              <a:t>what</a:t>
            </a:r>
            <a:r>
              <a:rPr lang="zh-CN" altLang="en-US" sz="1600" dirty="0" smtClean="0"/>
              <a:t>引导的宾语从句，</a:t>
            </a:r>
            <a:r>
              <a:rPr lang="en-US" altLang="zh-CN" sz="1600" dirty="0" smtClean="0"/>
              <a:t>what </a:t>
            </a:r>
            <a:r>
              <a:rPr lang="zh-CN" altLang="en-US" sz="1600" dirty="0" smtClean="0"/>
              <a:t>在句中作</a:t>
            </a:r>
            <a:r>
              <a:rPr lang="en-US" altLang="zh-CN" sz="1600" dirty="0" smtClean="0"/>
              <a:t>needs </a:t>
            </a:r>
            <a:r>
              <a:rPr lang="zh-CN" altLang="en-US" sz="1600" dirty="0" smtClean="0"/>
              <a:t>的宾语。</a:t>
            </a:r>
          </a:p>
          <a:p>
            <a:pPr>
              <a:lnSpc>
                <a:spcPct val="150000"/>
              </a:lnSpc>
            </a:pPr>
            <a:r>
              <a:rPr lang="en-US" altLang="zh-CN" sz="1600" dirty="0" smtClean="0"/>
              <a:t>3.The operating system is responsible for managing the memory space allocated to each application and, where relevant, to each user. </a:t>
            </a:r>
          </a:p>
          <a:p>
            <a:pPr>
              <a:lnSpc>
                <a:spcPct val="150000"/>
              </a:lnSpc>
            </a:pPr>
            <a:r>
              <a:rPr lang="zh-CN" altLang="en-US" sz="1600" dirty="0" smtClean="0"/>
              <a:t>该句中过去分词短语</a:t>
            </a:r>
            <a:r>
              <a:rPr lang="en-US" altLang="zh-CN" sz="1600" dirty="0" smtClean="0"/>
              <a:t>allocated to... </a:t>
            </a:r>
            <a:r>
              <a:rPr lang="zh-CN" altLang="en-US" sz="1600" dirty="0" smtClean="0"/>
              <a:t>作</a:t>
            </a:r>
            <a:r>
              <a:rPr lang="en-US" altLang="zh-CN" sz="1600" dirty="0" smtClean="0"/>
              <a:t>space</a:t>
            </a:r>
            <a:r>
              <a:rPr lang="zh-CN" altLang="en-US" sz="1600" dirty="0" smtClean="0"/>
              <a:t>的后置定语</a:t>
            </a:r>
            <a:r>
              <a:rPr lang="en-US" altLang="zh-CN" sz="1600" dirty="0" smtClean="0"/>
              <a:t>;where relevant</a:t>
            </a:r>
            <a:r>
              <a:rPr lang="zh-CN" altLang="en-US" sz="1600" dirty="0" smtClean="0"/>
              <a:t>为插入语。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82124"/>
          </a:xfrm>
          <a:prstGeom prst="rect">
            <a:avLst/>
          </a:prstGeom>
        </p:spPr>
        <p:txBody>
          <a:bodyPr wrap="square">
            <a:spAutoFit/>
          </a:bodyPr>
          <a:lstStyle/>
          <a:p>
            <a:pPr>
              <a:lnSpc>
                <a:spcPct val="150000"/>
              </a:lnSpc>
            </a:pPr>
            <a:r>
              <a:rPr lang="en-US" altLang="zh-CN" sz="1600" dirty="0" smtClean="0"/>
              <a:t>4.The operating system is responsible for security relating to execution of </a:t>
            </a:r>
            <a:r>
              <a:rPr lang="en-US" altLang="zh-CN" sz="1600" dirty="0" err="1" smtClean="0"/>
              <a:t>programmes</a:t>
            </a:r>
            <a:r>
              <a:rPr lang="en-US" altLang="zh-CN" sz="1600" dirty="0" smtClean="0"/>
              <a:t> by guaranteeing that the resources are used only by </a:t>
            </a:r>
            <a:r>
              <a:rPr lang="en-US" altLang="zh-CN" sz="1600" dirty="0" err="1" smtClean="0"/>
              <a:t>programmes</a:t>
            </a:r>
            <a:r>
              <a:rPr lang="en-US" altLang="zh-CN" sz="1600" dirty="0" smtClean="0"/>
              <a:t> and users with the relevant authorizations. </a:t>
            </a:r>
          </a:p>
          <a:p>
            <a:pPr>
              <a:lnSpc>
                <a:spcPct val="150000"/>
              </a:lnSpc>
            </a:pPr>
            <a:r>
              <a:rPr lang="zh-CN" altLang="en-US" sz="1600" dirty="0" smtClean="0"/>
              <a:t>句中的</a:t>
            </a:r>
            <a:r>
              <a:rPr lang="en-US" altLang="zh-CN" sz="1600" dirty="0" smtClean="0"/>
              <a:t>relating to execution of </a:t>
            </a:r>
            <a:r>
              <a:rPr lang="en-US" altLang="zh-CN" sz="1600" dirty="0" err="1" smtClean="0"/>
              <a:t>programmes</a:t>
            </a:r>
            <a:r>
              <a:rPr lang="en-US" altLang="zh-CN" sz="1600" dirty="0" smtClean="0"/>
              <a:t> </a:t>
            </a:r>
            <a:r>
              <a:rPr lang="zh-CN" altLang="en-US" sz="1600" dirty="0" smtClean="0"/>
              <a:t>为后置定语修饰</a:t>
            </a:r>
            <a:r>
              <a:rPr lang="en-US" altLang="zh-CN" sz="1600" dirty="0" smtClean="0"/>
              <a:t>security;</a:t>
            </a:r>
            <a:r>
              <a:rPr lang="zh-CN" altLang="en-US" sz="1600" dirty="0" smtClean="0"/>
              <a:t>介词短语</a:t>
            </a:r>
            <a:r>
              <a:rPr lang="en-US" altLang="zh-CN" sz="1600" dirty="0" smtClean="0"/>
              <a:t>by guaranteeing that…</a:t>
            </a:r>
            <a:r>
              <a:rPr lang="zh-CN" altLang="en-US" sz="1600" dirty="0" smtClean="0"/>
              <a:t>作方式状语，其中的</a:t>
            </a:r>
            <a:r>
              <a:rPr lang="en-US" altLang="zh-CN" sz="1600" dirty="0" smtClean="0"/>
              <a:t>that </a:t>
            </a:r>
            <a:r>
              <a:rPr lang="zh-CN" altLang="en-US" sz="1600" dirty="0" smtClean="0"/>
              <a:t>从句是动名词</a:t>
            </a:r>
            <a:r>
              <a:rPr lang="en-US" altLang="zh-CN" sz="1600" dirty="0" smtClean="0"/>
              <a:t>guaranteeing</a:t>
            </a:r>
            <a:r>
              <a:rPr lang="zh-CN" altLang="en-US" sz="1600" dirty="0" smtClean="0"/>
              <a:t>的宾语</a:t>
            </a:r>
            <a:r>
              <a:rPr lang="en-US" altLang="zh-CN" sz="1600" dirty="0" smtClean="0"/>
              <a:t>;</a:t>
            </a:r>
            <a:r>
              <a:rPr lang="zh-CN" altLang="en-US" sz="1600" dirty="0" smtClean="0"/>
              <a:t>介词短语</a:t>
            </a:r>
            <a:r>
              <a:rPr lang="en-US" altLang="zh-CN" sz="1600" dirty="0" smtClean="0"/>
              <a:t>by </a:t>
            </a:r>
            <a:r>
              <a:rPr lang="en-US" altLang="zh-CN" sz="1600" dirty="0" err="1" smtClean="0"/>
              <a:t>programmes</a:t>
            </a:r>
            <a:r>
              <a:rPr lang="en-US" altLang="zh-CN" sz="1600" dirty="0" smtClean="0"/>
              <a:t> and users... </a:t>
            </a:r>
            <a:r>
              <a:rPr lang="zh-CN" altLang="en-US" sz="1600" dirty="0" smtClean="0"/>
              <a:t>在宾语从句中表示施动者</a:t>
            </a:r>
            <a:r>
              <a:rPr lang="en-US" altLang="zh-CN" sz="1600" dirty="0" smtClean="0"/>
              <a:t>;</a:t>
            </a:r>
            <a:r>
              <a:rPr lang="zh-CN" altLang="en-US" sz="1600" dirty="0" smtClean="0"/>
              <a:t>介词短语 </a:t>
            </a:r>
            <a:r>
              <a:rPr lang="en-US" altLang="zh-CN" sz="1600" dirty="0" smtClean="0"/>
              <a:t>with the relevant authorizations </a:t>
            </a:r>
            <a:r>
              <a:rPr lang="zh-CN" altLang="en-US" sz="1600" dirty="0" smtClean="0"/>
              <a:t>作名词</a:t>
            </a:r>
            <a:r>
              <a:rPr lang="en-US" altLang="zh-CN" sz="1600" dirty="0" err="1" smtClean="0"/>
              <a:t>programmes</a:t>
            </a:r>
            <a:r>
              <a:rPr lang="en-US" altLang="zh-CN" sz="1600" dirty="0" smtClean="0"/>
              <a:t> and users </a:t>
            </a:r>
            <a:r>
              <a:rPr lang="zh-CN" altLang="en-US" sz="1600" dirty="0" smtClean="0"/>
              <a:t>的后置定语。      </a:t>
            </a:r>
          </a:p>
          <a:p>
            <a:pPr>
              <a:lnSpc>
                <a:spcPct val="150000"/>
              </a:lnSpc>
            </a:pPr>
            <a:r>
              <a:rPr lang="en-US" altLang="zh-CN" sz="1600" dirty="0" smtClean="0"/>
              <a:t>5.These threads will be alternately active, on standby, suspended or destroyed, according to the priority accorded to them or may be run simultaneously.</a:t>
            </a:r>
          </a:p>
          <a:p>
            <a:pPr>
              <a:lnSpc>
                <a:spcPct val="150000"/>
              </a:lnSpc>
            </a:pPr>
            <a:r>
              <a:rPr lang="zh-CN" altLang="en-US" sz="1600" dirty="0" smtClean="0"/>
              <a:t>从句子结构上看，该句为简单句，但由连词</a:t>
            </a:r>
            <a:r>
              <a:rPr lang="en-US" altLang="zh-CN" sz="1600" dirty="0" smtClean="0"/>
              <a:t>or</a:t>
            </a:r>
            <a:r>
              <a:rPr lang="zh-CN" altLang="en-US" sz="1600" dirty="0" smtClean="0"/>
              <a:t>并列了两个谓语即：</a:t>
            </a:r>
            <a:r>
              <a:rPr lang="en-US" altLang="zh-CN" sz="1600" dirty="0" smtClean="0"/>
              <a:t>will be alternately…</a:t>
            </a:r>
            <a:r>
              <a:rPr lang="zh-CN" altLang="en-US" sz="1600" dirty="0" smtClean="0"/>
              <a:t>和 </a:t>
            </a:r>
            <a:r>
              <a:rPr lang="en-US" altLang="zh-CN" sz="1600" dirty="0" smtClean="0"/>
              <a:t>may be run…</a:t>
            </a:r>
            <a:r>
              <a:rPr lang="zh-CN" altLang="en-US" sz="1600" dirty="0" smtClean="0"/>
              <a:t>。介词短语 </a:t>
            </a:r>
            <a:r>
              <a:rPr lang="en-US" altLang="zh-CN" sz="1600" dirty="0" smtClean="0"/>
              <a:t>according to priority…</a:t>
            </a:r>
            <a:r>
              <a:rPr lang="zh-CN" altLang="en-US" sz="1600" dirty="0" smtClean="0"/>
              <a:t>作状语</a:t>
            </a:r>
            <a:r>
              <a:rPr lang="en-US" altLang="zh-CN" sz="1600" dirty="0" smtClean="0"/>
              <a:t>;</a:t>
            </a:r>
            <a:r>
              <a:rPr lang="zh-CN" altLang="en-US" sz="1600" dirty="0" smtClean="0"/>
              <a:t>过去分词短语 </a:t>
            </a:r>
            <a:r>
              <a:rPr lang="en-US" altLang="zh-CN" sz="1600" dirty="0" smtClean="0"/>
              <a:t>accorded to them</a:t>
            </a:r>
            <a:r>
              <a:rPr lang="zh-CN" altLang="en-US" sz="1600" dirty="0" smtClean="0"/>
              <a:t>作</a:t>
            </a:r>
            <a:r>
              <a:rPr lang="en-US" altLang="zh-CN" sz="1600" dirty="0" smtClean="0"/>
              <a:t>priority </a:t>
            </a:r>
            <a:r>
              <a:rPr lang="zh-CN" altLang="en-US" sz="1600" dirty="0" smtClean="0"/>
              <a:t>的后置定语。</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Documents and Settings\EJPeng\桌面\QQ图片20141126171937副本.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矩形 8"/>
          <p:cNvSpPr/>
          <p:nvPr/>
        </p:nvSpPr>
        <p:spPr>
          <a:xfrm>
            <a:off x="1728192" y="2636912"/>
            <a:ext cx="4572000" cy="830997"/>
          </a:xfrm>
          <a:prstGeom prst="rect">
            <a:avLst/>
          </a:prstGeom>
        </p:spPr>
        <p:txBody>
          <a:bodyPr>
            <a:spAutoFit/>
          </a:bodyPr>
          <a:lstStyle/>
          <a:p>
            <a:r>
              <a:rPr lang="en-US" altLang="zh-CN" sz="4800" dirty="0" smtClean="0">
                <a:solidFill>
                  <a:srgbClr val="0070C0"/>
                </a:solidFill>
                <a:latin typeface="方正大黑_GBK" pitchFamily="65" charset="-122"/>
                <a:ea typeface="方正大黑_GBK" pitchFamily="65" charset="-122"/>
              </a:rPr>
              <a:t>Unit 3</a:t>
            </a:r>
          </a:p>
        </p:txBody>
      </p:sp>
      <p:sp>
        <p:nvSpPr>
          <p:cNvPr id="10" name="矩形 9"/>
          <p:cNvSpPr/>
          <p:nvPr/>
        </p:nvSpPr>
        <p:spPr>
          <a:xfrm>
            <a:off x="1691515" y="5589240"/>
            <a:ext cx="5779146" cy="461665"/>
          </a:xfrm>
          <a:prstGeom prst="rect">
            <a:avLst/>
          </a:prstGeom>
        </p:spPr>
        <p:txBody>
          <a:bodyPr wrap="none">
            <a:spAutoFit/>
          </a:bodyPr>
          <a:lstStyle/>
          <a:p>
            <a:pPr algn="ctr"/>
            <a:r>
              <a:rPr lang="en-US" altLang="zh-CN" sz="2400" dirty="0" smtClean="0">
                <a:latin typeface="方正大黑_GBK" pitchFamily="65" charset="-122"/>
                <a:ea typeface="方正大黑_GBK" pitchFamily="65" charset="-122"/>
              </a:rPr>
              <a:t> Description of the Operating Systems</a:t>
            </a:r>
            <a:endParaRPr lang="zh-CN" altLang="en-US" sz="2400" dirty="0">
              <a:latin typeface="方正大黑_GBK" pitchFamily="65" charset="-122"/>
              <a:ea typeface="方正大黑_GBK" pitchFamily="65"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2793"/>
          </a:xfrm>
          <a:prstGeom prst="rect">
            <a:avLst/>
          </a:prstGeom>
        </p:spPr>
        <p:txBody>
          <a:bodyPr wrap="square">
            <a:spAutoFit/>
          </a:bodyPr>
          <a:lstStyle/>
          <a:p>
            <a:pPr>
              <a:lnSpc>
                <a:spcPct val="150000"/>
              </a:lnSpc>
            </a:pPr>
            <a:r>
              <a:rPr lang="en-US" altLang="zh-CN" sz="1600" dirty="0" smtClean="0"/>
              <a:t>6.Smart as he may be, he doesn't discuss physics with his colleagues while improvising a solo, and it takes him a second to go from one to the other. </a:t>
            </a:r>
          </a:p>
          <a:p>
            <a:pPr>
              <a:lnSpc>
                <a:spcPct val="150000"/>
              </a:lnSpc>
            </a:pPr>
            <a:r>
              <a:rPr lang="zh-CN" altLang="en-US" sz="1600" dirty="0" smtClean="0"/>
              <a:t>该句为并列复合句。在第一分句中，</a:t>
            </a:r>
            <a:r>
              <a:rPr lang="en-US" altLang="zh-CN" sz="1600" dirty="0" smtClean="0"/>
              <a:t>as </a:t>
            </a:r>
            <a:r>
              <a:rPr lang="zh-CN" altLang="en-US" sz="1600" dirty="0" smtClean="0"/>
              <a:t>引导的让步状语从句，将表语</a:t>
            </a:r>
            <a:r>
              <a:rPr lang="en-US" altLang="zh-CN" sz="1600" dirty="0" smtClean="0"/>
              <a:t>smart</a:t>
            </a:r>
            <a:r>
              <a:rPr lang="zh-CN" altLang="en-US" sz="1600" dirty="0" smtClean="0"/>
              <a:t>提前形成倒 装，以表示强调。在第二个分句中，</a:t>
            </a:r>
            <a:r>
              <a:rPr lang="en-US" altLang="zh-CN" sz="1600" dirty="0" smtClean="0"/>
              <a:t>it</a:t>
            </a:r>
            <a:r>
              <a:rPr lang="zh-CN" altLang="en-US" sz="1600" dirty="0" smtClean="0"/>
              <a:t>是先行主语，实际主语是动词不定式短语</a:t>
            </a:r>
            <a:r>
              <a:rPr lang="en-US" altLang="zh-CN" sz="1600" dirty="0" smtClean="0"/>
              <a:t>to go from one to the other</a:t>
            </a:r>
            <a:r>
              <a:rPr lang="zh-CN" altLang="en-US" sz="1600" dirty="0" smtClean="0"/>
              <a:t>。</a:t>
            </a:r>
          </a:p>
          <a:p>
            <a:pPr>
              <a:lnSpc>
                <a:spcPct val="150000"/>
              </a:lnSpc>
            </a:pPr>
            <a:r>
              <a:rPr lang="en-US" altLang="zh-CN" sz="1600" dirty="0" smtClean="0"/>
              <a:t>7.The larger your case the less it will heat up and the more easily you will be able to change or add parts for repairs or upgrades. </a:t>
            </a:r>
          </a:p>
          <a:p>
            <a:pPr>
              <a:lnSpc>
                <a:spcPct val="150000"/>
              </a:lnSpc>
            </a:pPr>
            <a:r>
              <a:rPr lang="zh-CN" altLang="en-US" sz="1600" dirty="0" smtClean="0"/>
              <a:t>这是一个带有比较状语从句的复合句，从句</a:t>
            </a:r>
            <a:r>
              <a:rPr lang="en-US" altLang="zh-CN" sz="1600" dirty="0" smtClean="0"/>
              <a:t>The larger your case</a:t>
            </a:r>
            <a:r>
              <a:rPr lang="zh-CN" altLang="en-US" sz="1600" dirty="0" smtClean="0"/>
              <a:t>中省略了谓语动词</a:t>
            </a:r>
            <a:r>
              <a:rPr lang="en-US" altLang="zh-CN" sz="1600" dirty="0" smtClean="0"/>
              <a:t>is</a:t>
            </a:r>
            <a:r>
              <a:rPr lang="zh-CN" altLang="en-US" sz="1600" dirty="0" smtClean="0"/>
              <a:t>。</a:t>
            </a:r>
          </a:p>
          <a:p>
            <a:pPr>
              <a:lnSpc>
                <a:spcPct val="150000"/>
              </a:lnSpc>
            </a:pPr>
            <a:r>
              <a:rPr lang="en-US" altLang="zh-CN" sz="1600" dirty="0" smtClean="0"/>
              <a:t>8.With that said, however, their importance is fading as more software becomes available for   download online. </a:t>
            </a:r>
          </a:p>
          <a:p>
            <a:pPr>
              <a:lnSpc>
                <a:spcPct val="150000"/>
              </a:lnSpc>
            </a:pPr>
            <a:r>
              <a:rPr lang="zh-CN" altLang="en-US" sz="1600" dirty="0" smtClean="0"/>
              <a:t>句中的</a:t>
            </a:r>
            <a:r>
              <a:rPr lang="en-US" altLang="zh-CN" sz="1600" dirty="0" smtClean="0"/>
              <a:t>with that said</a:t>
            </a:r>
            <a:r>
              <a:rPr lang="zh-CN" altLang="en-US" sz="1600" dirty="0" smtClean="0"/>
              <a:t>为独立主格结构，</a:t>
            </a:r>
            <a:r>
              <a:rPr lang="en-US" altLang="zh-CN" sz="1600" dirty="0" smtClean="0"/>
              <a:t>as</a:t>
            </a:r>
            <a:r>
              <a:rPr lang="zh-CN" altLang="en-US" sz="1600" dirty="0" smtClean="0"/>
              <a:t>是从属连词，引导时间状语从句。</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55432"/>
          </a:xfrm>
          <a:prstGeom prst="rect">
            <a:avLst/>
          </a:prstGeom>
        </p:spPr>
        <p:txBody>
          <a:bodyPr wrap="square">
            <a:spAutoFit/>
          </a:bodyPr>
          <a:lstStyle/>
          <a:p>
            <a:pPr>
              <a:lnSpc>
                <a:spcPct val="150000"/>
              </a:lnSpc>
            </a:pPr>
            <a:r>
              <a:rPr lang="en-US" altLang="zh-CN" sz="1600" b="1" i="1" dirty="0" smtClean="0"/>
              <a:t>1. Answer the following questions.</a:t>
            </a:r>
            <a:endParaRPr lang="zh-CN" altLang="zh-CN" sz="1600" dirty="0" smtClean="0"/>
          </a:p>
          <a:p>
            <a:pPr>
              <a:lnSpc>
                <a:spcPct val="150000"/>
              </a:lnSpc>
            </a:pPr>
            <a:r>
              <a:rPr lang="en-US" altLang="zh-CN" sz="1600" dirty="0" smtClean="0"/>
              <a:t>1) Why is the operating system considered as the most important software?</a:t>
            </a:r>
            <a:endParaRPr lang="zh-CN" altLang="zh-CN" sz="1600" dirty="0" smtClean="0"/>
          </a:p>
          <a:p>
            <a:pPr>
              <a:lnSpc>
                <a:spcPct val="150000"/>
              </a:lnSpc>
            </a:pPr>
            <a:r>
              <a:rPr lang="en-US" altLang="zh-CN" sz="1600" dirty="0" smtClean="0"/>
              <a:t>2) Why does the operating system need to coordinate the different programs in operation?</a:t>
            </a:r>
            <a:endParaRPr lang="zh-CN" altLang="zh-CN" sz="1600" dirty="0" smtClean="0"/>
          </a:p>
          <a:p>
            <a:pPr>
              <a:lnSpc>
                <a:spcPct val="150000"/>
              </a:lnSpc>
            </a:pPr>
            <a:r>
              <a:rPr lang="en-US" altLang="zh-CN" sz="1600" dirty="0" smtClean="0"/>
              <a:t>3) What can the operating system do when physical memory is insufficient?</a:t>
            </a:r>
            <a:endParaRPr lang="zh-CN" altLang="zh-CN" sz="1600" dirty="0" smtClean="0"/>
          </a:p>
          <a:p>
            <a:pPr>
              <a:lnSpc>
                <a:spcPct val="150000"/>
              </a:lnSpc>
            </a:pPr>
            <a:r>
              <a:rPr lang="en-US" altLang="zh-CN" sz="1600" dirty="0" smtClean="0"/>
              <a:t>4) How does the operating system ensure the smooth execution of applications?</a:t>
            </a:r>
            <a:endParaRPr lang="zh-CN" altLang="zh-CN" sz="1600" dirty="0" smtClean="0"/>
          </a:p>
          <a:p>
            <a:pPr>
              <a:lnSpc>
                <a:spcPct val="150000"/>
              </a:lnSpc>
            </a:pPr>
            <a:r>
              <a:rPr lang="en-US" altLang="zh-CN" sz="1600" dirty="0" smtClean="0"/>
              <a:t>5) Who has the privilege to use the resources in a computer?</a:t>
            </a:r>
            <a:endParaRPr lang="zh-CN" altLang="zh-CN" sz="1600" dirty="0" smtClean="0"/>
          </a:p>
          <a:p>
            <a:pPr>
              <a:lnSpc>
                <a:spcPct val="150000"/>
              </a:lnSpc>
            </a:pPr>
            <a:r>
              <a:rPr lang="en-US" altLang="zh-CN" sz="1600" dirty="0" smtClean="0"/>
              <a:t>6) How can several tasks be prevented from running simultaneously? </a:t>
            </a:r>
            <a:endParaRPr lang="zh-CN" altLang="zh-CN" sz="1600" dirty="0" smtClean="0"/>
          </a:p>
          <a:p>
            <a:pPr>
              <a:lnSpc>
                <a:spcPct val="150000"/>
              </a:lnSpc>
            </a:pPr>
            <a:r>
              <a:rPr lang="en-US" altLang="zh-CN" sz="1600" dirty="0" smtClean="0"/>
              <a:t>7) What is the basic characteristic of embedded systems?</a:t>
            </a:r>
            <a:endParaRPr lang="zh-CN" altLang="zh-CN" sz="1600" dirty="0" smtClean="0"/>
          </a:p>
          <a:p>
            <a:pPr>
              <a:lnSpc>
                <a:spcPct val="150000"/>
              </a:lnSpc>
            </a:pPr>
            <a:r>
              <a:rPr lang="en-US" altLang="zh-CN" sz="1600" dirty="0" smtClean="0"/>
              <a:t>8) What kind of information does a real time system process? </a:t>
            </a:r>
            <a:endParaRPr lang="zh-CN" altLang="zh-CN" sz="1600" dirty="0" smtClean="0"/>
          </a:p>
          <a:p>
            <a:pPr>
              <a:lnSpc>
                <a:spcPct val="150000"/>
              </a:lnSpc>
            </a:pPr>
            <a:r>
              <a:rPr lang="en-US" altLang="zh-CN" sz="1600" dirty="0" smtClean="0"/>
              <a:t>9) Do you have to load any essential operating systems on the computer you've just bought? If no, and why?</a:t>
            </a:r>
            <a:endParaRPr lang="zh-CN" altLang="zh-CN" sz="1600" dirty="0" smtClean="0"/>
          </a:p>
          <a:p>
            <a:pPr>
              <a:lnSpc>
                <a:spcPct val="150000"/>
              </a:lnSpc>
            </a:pPr>
            <a:r>
              <a:rPr lang="en-US" altLang="zh-CN" sz="1600" dirty="0" smtClean="0"/>
              <a:t>10) How do the operating systems for mobile devices differ from those for desktop computers?</a:t>
            </a:r>
            <a:endParaRPr lang="zh-CN" altLang="zh-CN"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378378"/>
          </a:xfrm>
          <a:prstGeom prst="rect">
            <a:avLst/>
          </a:prstGeom>
        </p:spPr>
        <p:txBody>
          <a:bodyPr wrap="square">
            <a:spAutoFit/>
          </a:bodyPr>
          <a:lstStyle/>
          <a:p>
            <a:pPr>
              <a:lnSpc>
                <a:spcPts val="2400"/>
              </a:lnSpc>
            </a:pPr>
            <a:r>
              <a:rPr lang="en-US" altLang="zh-CN" sz="1600" b="1" i="1" dirty="0" smtClean="0"/>
              <a:t>2. Complete the following note-taking with the information mentioned in the passage.</a:t>
            </a:r>
            <a:endParaRPr lang="zh-CN" altLang="zh-CN" sz="1600" dirty="0" smtClean="0"/>
          </a:p>
          <a:p>
            <a:pPr>
              <a:lnSpc>
                <a:spcPts val="2400"/>
              </a:lnSpc>
            </a:pPr>
            <a:r>
              <a:rPr lang="en-US" altLang="zh-CN" sz="1600" dirty="0" smtClean="0"/>
              <a:t>1) One of roles of the operating system is to manage the________ access memory, and it   is responsible for managing the________ space allocated to each ________ and each relevant________. If there is ________physical memory, the operating system can ________ a memory zone on the hard drive, known as "________ memory". </a:t>
            </a:r>
            <a:endParaRPr lang="zh-CN" altLang="zh-CN" sz="1600" dirty="0" smtClean="0"/>
          </a:p>
          <a:p>
            <a:pPr>
              <a:lnSpc>
                <a:spcPts val="2400"/>
              </a:lnSpc>
            </a:pPr>
            <a:r>
              <a:rPr lang="en-US" altLang="zh-CN" sz="1600" dirty="0" smtClean="0"/>
              <a:t>2) There are several types of operating systems, one of which is called multi-processing operating system. It is a ________that involves ________ several processors in ________ to obtain a higher ________ ________ than that obtained using a ________ ________ or to increase the ________ of the system in the event of processor breakdown.</a:t>
            </a:r>
            <a:endParaRPr lang="zh-CN" altLang="zh-CN" sz="1600" dirty="0" smtClean="0"/>
          </a:p>
          <a:p>
            <a:pPr>
              <a:lnSpc>
                <a:spcPts val="2400"/>
              </a:lnSpc>
            </a:pPr>
            <a:r>
              <a:rPr lang="en-US" altLang="zh-CN" sz="1600" dirty="0" smtClean="0"/>
              <a:t>3) Originally, computers had a ________ interface, which meant the user had to type  every single ________ to the computer, and the computer would only ________ text while modern operating systems use a GUI, which lets you use your ________  to click on ________ , buttons, and ________ , and everything is clearly displayed on the ________  by using a combination of ________  and text. </a:t>
            </a:r>
            <a:endParaRPr lang="zh-CN" altLang="zh-CN"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01205"/>
          </a:xfrm>
          <a:prstGeom prst="rect">
            <a:avLst/>
          </a:prstGeom>
        </p:spPr>
        <p:txBody>
          <a:bodyPr wrap="square">
            <a:spAutoFit/>
          </a:bodyPr>
          <a:lstStyle/>
          <a:p>
            <a:r>
              <a:rPr lang="en-US" altLang="zh-CN" sz="1600" b="1" i="1" dirty="0" smtClean="0"/>
              <a:t>3. Fill in each blank with a suitable term according to its official definition. Then, translate them into Chinese.  </a:t>
            </a:r>
            <a:endParaRPr lang="zh-CN" altLang="zh-CN" sz="1600" dirty="0" smtClean="0"/>
          </a:p>
          <a:p>
            <a:r>
              <a:rPr lang="en-US" altLang="zh-CN" sz="1600" dirty="0" smtClean="0"/>
              <a:t>1)  __________, to manage</a:t>
            </a:r>
            <a:r>
              <a:rPr lang="en-US" altLang="zh-CN" sz="1600" b="1" dirty="0" smtClean="0"/>
              <a:t> </a:t>
            </a:r>
            <a:r>
              <a:rPr lang="en-US" altLang="zh-CN" sz="1600" dirty="0" smtClean="0"/>
              <a:t>reading and writing in the file system and the user and application file access authorizations.</a:t>
            </a:r>
            <a:endParaRPr lang="zh-CN" altLang="zh-CN" sz="1600" dirty="0" smtClean="0"/>
          </a:p>
          <a:p>
            <a:r>
              <a:rPr lang="en-US" altLang="zh-CN" sz="1600" dirty="0" smtClean="0"/>
              <a:t>2)  __________, the operating system to run several "tasks" at the same time. </a:t>
            </a:r>
            <a:endParaRPr lang="zh-CN" altLang="zh-CN" sz="1600" dirty="0" smtClean="0"/>
          </a:p>
          <a:p>
            <a:r>
              <a:rPr lang="en-US" altLang="zh-CN" sz="1600" dirty="0" smtClean="0"/>
              <a:t>3)  __________, the operating system to allocate the machine time between the various processes requesting it according to priority criteria by using a scheduler.</a:t>
            </a:r>
            <a:endParaRPr lang="zh-CN" altLang="zh-CN" sz="1600" dirty="0" smtClean="0"/>
          </a:p>
          <a:p>
            <a:r>
              <a:rPr lang="en-US" altLang="zh-CN" sz="1600" dirty="0" smtClean="0"/>
              <a:t>4) ___________, the operating system to allocate a time quota to each process by the scheduler. </a:t>
            </a:r>
            <a:endParaRPr lang="zh-CN" altLang="zh-CN" sz="1600" dirty="0" smtClean="0"/>
          </a:p>
          <a:p>
            <a:r>
              <a:rPr lang="en-US" altLang="zh-CN" sz="1600" dirty="0" smtClean="0"/>
              <a:t>5) ___________, the system designed to operate in a time-constrained environment and used mainly in industry.</a:t>
            </a:r>
            <a:endParaRPr lang="zh-CN" altLang="zh-CN" sz="1600" dirty="0" smtClean="0"/>
          </a:p>
          <a:p>
            <a:r>
              <a:rPr lang="en-US" altLang="zh-CN" sz="1600" dirty="0" smtClean="0"/>
              <a:t>6) ___________, the operating system created by Microsoft and preloaded on most new PCs, which helps to make it the most popular in the world.</a:t>
            </a:r>
            <a:endParaRPr lang="zh-CN" altLang="zh-CN" sz="1600" dirty="0" smtClean="0"/>
          </a:p>
          <a:p>
            <a:r>
              <a:rPr lang="en-US" altLang="zh-CN" sz="1600" dirty="0" smtClean="0"/>
              <a:t>7) ___________, the operating systems created by Apple Inc. and preloaded on all new Macintosh computers. </a:t>
            </a:r>
            <a:endParaRPr lang="zh-CN" altLang="zh-CN" sz="1600" dirty="0" smtClean="0"/>
          </a:p>
          <a:p>
            <a:r>
              <a:rPr lang="en-US" altLang="zh-CN" sz="1600" dirty="0" smtClean="0"/>
              <a:t>8) ___________, the open source operating systems that can be modified and distributed by anyone around the world. </a:t>
            </a:r>
            <a:endParaRPr lang="zh-CN" altLang="zh-CN"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070602"/>
          </a:xfrm>
          <a:prstGeom prst="rect">
            <a:avLst/>
          </a:prstGeom>
        </p:spPr>
        <p:txBody>
          <a:bodyPr wrap="square">
            <a:spAutoFit/>
          </a:bodyPr>
          <a:lstStyle/>
          <a:p>
            <a:pPr>
              <a:lnSpc>
                <a:spcPts val="2400"/>
              </a:lnSpc>
            </a:pPr>
            <a:r>
              <a:rPr lang="en-US" altLang="zh-CN" sz="1600" b="1" i="1" dirty="0" smtClean="0"/>
              <a:t>4. Recognize the following abbreviations by matching them with their corresponding full names.</a:t>
            </a:r>
            <a:endParaRPr lang="zh-CN" altLang="zh-CN" sz="1600" dirty="0" smtClean="0"/>
          </a:p>
          <a:p>
            <a:pPr>
              <a:lnSpc>
                <a:spcPts val="2400"/>
              </a:lnSpc>
            </a:pPr>
            <a:r>
              <a:rPr lang="en-US" altLang="zh-CN" sz="1600" dirty="0" smtClean="0"/>
              <a:t>1) SMP         	a. Macintosh Computers </a:t>
            </a:r>
            <a:endParaRPr lang="zh-CN" altLang="zh-CN" sz="1600" dirty="0" smtClean="0"/>
          </a:p>
          <a:p>
            <a:pPr>
              <a:lnSpc>
                <a:spcPts val="2400"/>
              </a:lnSpc>
            </a:pPr>
            <a:r>
              <a:rPr lang="en-US" altLang="zh-CN" sz="1600" dirty="0" smtClean="0"/>
              <a:t>2) PDAs      	b. Real Time Linux </a:t>
            </a:r>
            <a:endParaRPr lang="zh-CN" altLang="zh-CN" sz="1600" dirty="0" smtClean="0"/>
          </a:p>
          <a:p>
            <a:pPr>
              <a:lnSpc>
                <a:spcPts val="2400"/>
              </a:lnSpc>
            </a:pPr>
            <a:r>
              <a:rPr lang="en-US" altLang="zh-CN" sz="1600" dirty="0" smtClean="0"/>
              <a:t>3) </a:t>
            </a:r>
            <a:r>
              <a:rPr lang="en-US" altLang="zh-CN" sz="1600" dirty="0" err="1" smtClean="0"/>
              <a:t>RTLinux</a:t>
            </a:r>
            <a:r>
              <a:rPr lang="en-US" altLang="zh-CN" sz="1600" dirty="0" smtClean="0"/>
              <a:t>         	c. Symmetric Multiprocessor</a:t>
            </a:r>
            <a:endParaRPr lang="zh-CN" altLang="zh-CN" sz="1600" dirty="0" smtClean="0"/>
          </a:p>
          <a:p>
            <a:pPr>
              <a:lnSpc>
                <a:spcPts val="2400"/>
              </a:lnSpc>
            </a:pPr>
            <a:r>
              <a:rPr lang="en-US" altLang="zh-CN" sz="1600" dirty="0" smtClean="0"/>
              <a:t>4) GUI            	d. Flat Panel Display                      </a:t>
            </a:r>
            <a:endParaRPr lang="zh-CN" altLang="zh-CN" sz="1600" dirty="0" smtClean="0"/>
          </a:p>
          <a:p>
            <a:pPr>
              <a:lnSpc>
                <a:spcPts val="2400"/>
              </a:lnSpc>
            </a:pPr>
            <a:r>
              <a:rPr lang="en-US" altLang="zh-CN" sz="1600" dirty="0" smtClean="0"/>
              <a:t>5) Macs                	e. Disk Operating system</a:t>
            </a:r>
            <a:endParaRPr lang="zh-CN" altLang="zh-CN" sz="1600" dirty="0" smtClean="0"/>
          </a:p>
          <a:p>
            <a:pPr>
              <a:lnSpc>
                <a:spcPts val="2400"/>
              </a:lnSpc>
            </a:pPr>
            <a:r>
              <a:rPr lang="en-US" altLang="zh-CN" sz="1600" dirty="0" smtClean="0"/>
              <a:t>6) BIOS                	f. Graphical User Interface  </a:t>
            </a:r>
            <a:endParaRPr lang="zh-CN" altLang="zh-CN" sz="1600" dirty="0" smtClean="0"/>
          </a:p>
          <a:p>
            <a:pPr>
              <a:lnSpc>
                <a:spcPts val="2400"/>
              </a:lnSpc>
            </a:pPr>
            <a:r>
              <a:rPr lang="en-US" altLang="zh-CN" sz="1600" dirty="0" smtClean="0"/>
              <a:t>7) PCI                  	g. Personal Digital Assistants</a:t>
            </a:r>
            <a:endParaRPr lang="zh-CN" altLang="zh-CN" sz="1600" dirty="0" smtClean="0"/>
          </a:p>
          <a:p>
            <a:pPr>
              <a:lnSpc>
                <a:spcPts val="2400"/>
              </a:lnSpc>
            </a:pPr>
            <a:r>
              <a:rPr lang="en-US" altLang="zh-CN" sz="1600" dirty="0" smtClean="0"/>
              <a:t>8) FPD                	h. Peripheral Component Interconnect </a:t>
            </a:r>
            <a:endParaRPr lang="zh-CN" altLang="zh-CN" sz="1600" dirty="0" smtClean="0"/>
          </a:p>
          <a:p>
            <a:pPr>
              <a:lnSpc>
                <a:spcPts val="2400"/>
              </a:lnSpc>
            </a:pPr>
            <a:r>
              <a:rPr lang="en-US" altLang="zh-CN" sz="1600" dirty="0" smtClean="0"/>
              <a:t>9) DOS                	</a:t>
            </a:r>
            <a:r>
              <a:rPr lang="en-US" altLang="zh-CN" sz="1600" dirty="0" err="1" smtClean="0"/>
              <a:t>i</a:t>
            </a:r>
            <a:r>
              <a:rPr lang="en-US" altLang="zh-CN" sz="1600" dirty="0" smtClean="0"/>
              <a:t>. Data Base Management System</a:t>
            </a:r>
            <a:endParaRPr lang="zh-CN" altLang="zh-CN" sz="1600" dirty="0" smtClean="0"/>
          </a:p>
          <a:p>
            <a:pPr>
              <a:lnSpc>
                <a:spcPts val="2400"/>
              </a:lnSpc>
            </a:pPr>
            <a:r>
              <a:rPr lang="en-US" altLang="zh-CN" sz="1600" dirty="0" smtClean="0"/>
              <a:t>10) DBMS             	j. Basic Input Output System         </a:t>
            </a:r>
            <a:endParaRPr lang="zh-CN" altLang="zh-CN" sz="1600" dirty="0" smtClean="0"/>
          </a:p>
          <a:p>
            <a:pPr>
              <a:lnSpc>
                <a:spcPts val="2400"/>
              </a:lnSpc>
            </a:pPr>
            <a:r>
              <a:rPr lang="en-US" altLang="zh-CN" sz="1600" dirty="0" smtClean="0"/>
              <a:t>11) CSL               	k. Computer Structure Language</a:t>
            </a:r>
            <a:endParaRPr lang="zh-CN" altLang="zh-CN"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93025"/>
          </a:xfrm>
          <a:prstGeom prst="rect">
            <a:avLst/>
          </a:prstGeom>
        </p:spPr>
        <p:txBody>
          <a:bodyPr wrap="square">
            <a:spAutoFit/>
          </a:bodyPr>
          <a:lstStyle/>
          <a:p>
            <a:pPr>
              <a:lnSpc>
                <a:spcPts val="2300"/>
              </a:lnSpc>
            </a:pPr>
            <a:r>
              <a:rPr lang="en-US" altLang="zh-CN" sz="1600" b="1" i="1" dirty="0" smtClean="0"/>
              <a:t>5. Match each of the following terms to its Chinese equivalent.</a:t>
            </a:r>
            <a:endParaRPr lang="zh-CN" altLang="zh-CN" sz="1600" dirty="0" smtClean="0"/>
          </a:p>
          <a:p>
            <a:pPr>
              <a:lnSpc>
                <a:spcPts val="2300"/>
              </a:lnSpc>
            </a:pPr>
            <a:r>
              <a:rPr lang="en-US" altLang="zh-CN" sz="1600" dirty="0" smtClean="0"/>
              <a:t>1) boot your computer                    	a. </a:t>
            </a:r>
            <a:r>
              <a:rPr lang="zh-CN" altLang="zh-CN" sz="1600" dirty="0" smtClean="0"/>
              <a:t>抢占式系统</a:t>
            </a:r>
          </a:p>
          <a:p>
            <a:pPr>
              <a:lnSpc>
                <a:spcPts val="2300"/>
              </a:lnSpc>
            </a:pPr>
            <a:r>
              <a:rPr lang="en-US" altLang="zh-CN" sz="1600" dirty="0" smtClean="0"/>
              <a:t>2) starts up the operating system            	b. </a:t>
            </a:r>
            <a:r>
              <a:rPr lang="zh-CN" altLang="zh-CN" sz="1600" dirty="0" smtClean="0"/>
              <a:t>启动计算机</a:t>
            </a:r>
          </a:p>
          <a:p>
            <a:pPr>
              <a:lnSpc>
                <a:spcPts val="2300"/>
              </a:lnSpc>
            </a:pPr>
            <a:r>
              <a:rPr lang="en-US" altLang="zh-CN" sz="1600" dirty="0" smtClean="0"/>
              <a:t>3) management of authorizations            	c. </a:t>
            </a:r>
            <a:r>
              <a:rPr lang="zh-CN" altLang="zh-CN" sz="1600" dirty="0" smtClean="0"/>
              <a:t>台式电脑</a:t>
            </a:r>
          </a:p>
          <a:p>
            <a:pPr>
              <a:lnSpc>
                <a:spcPts val="2300"/>
              </a:lnSpc>
            </a:pPr>
            <a:r>
              <a:rPr lang="en-US" altLang="zh-CN" sz="1600" dirty="0" smtClean="0"/>
              <a:t>4) management of execution of applications   	d. </a:t>
            </a:r>
            <a:r>
              <a:rPr lang="zh-CN" altLang="zh-CN" sz="1600" dirty="0" smtClean="0"/>
              <a:t>授权管理</a:t>
            </a:r>
          </a:p>
          <a:p>
            <a:pPr>
              <a:lnSpc>
                <a:spcPts val="2300"/>
              </a:lnSpc>
            </a:pPr>
            <a:r>
              <a:rPr lang="en-US" altLang="zh-CN" sz="1600" dirty="0" smtClean="0"/>
              <a:t>5) multi-threaded operating system          	e. </a:t>
            </a:r>
            <a:r>
              <a:rPr lang="zh-CN" altLang="zh-CN" sz="1600" dirty="0" smtClean="0"/>
              <a:t>分时系统</a:t>
            </a:r>
          </a:p>
          <a:p>
            <a:pPr>
              <a:lnSpc>
                <a:spcPts val="2300"/>
              </a:lnSpc>
            </a:pPr>
            <a:r>
              <a:rPr lang="en-US" altLang="zh-CN" sz="1600" dirty="0" smtClean="0"/>
              <a:t>6) pre-emptive system                    	f. </a:t>
            </a:r>
            <a:r>
              <a:rPr lang="zh-CN" altLang="zh-CN" sz="1600" dirty="0" smtClean="0"/>
              <a:t>启动操作系统</a:t>
            </a:r>
            <a:r>
              <a:rPr lang="en-US" altLang="zh-CN" sz="1600" dirty="0" smtClean="0"/>
              <a:t> </a:t>
            </a:r>
            <a:endParaRPr lang="zh-CN" altLang="zh-CN" sz="1600" dirty="0" smtClean="0"/>
          </a:p>
          <a:p>
            <a:pPr>
              <a:lnSpc>
                <a:spcPts val="2300"/>
              </a:lnSpc>
            </a:pPr>
            <a:r>
              <a:rPr lang="en-US" altLang="zh-CN" sz="1600" dirty="0" smtClean="0"/>
              <a:t>7) shared time system                    	g. </a:t>
            </a:r>
            <a:r>
              <a:rPr lang="zh-CN" altLang="zh-CN" sz="1600" dirty="0" smtClean="0"/>
              <a:t>命令行界面</a:t>
            </a:r>
          </a:p>
          <a:p>
            <a:pPr>
              <a:lnSpc>
                <a:spcPts val="2300"/>
              </a:lnSpc>
            </a:pPr>
            <a:r>
              <a:rPr lang="en-US" altLang="zh-CN" sz="1600" dirty="0" smtClean="0"/>
              <a:t>8) embedded systems                     	h. </a:t>
            </a:r>
            <a:r>
              <a:rPr lang="zh-CN" altLang="zh-CN" sz="1600" dirty="0" smtClean="0"/>
              <a:t>应用程序执行管理</a:t>
            </a:r>
          </a:p>
          <a:p>
            <a:pPr>
              <a:lnSpc>
                <a:spcPts val="2300"/>
              </a:lnSpc>
            </a:pPr>
            <a:r>
              <a:rPr lang="en-US" altLang="zh-CN" sz="1600" dirty="0" smtClean="0"/>
              <a:t>9) real time systems                     	</a:t>
            </a:r>
            <a:r>
              <a:rPr lang="en-US" altLang="zh-CN" sz="1600" dirty="0" err="1" smtClean="0"/>
              <a:t>i</a:t>
            </a:r>
            <a:r>
              <a:rPr lang="en-US" altLang="zh-CN" sz="1600" dirty="0" smtClean="0"/>
              <a:t>. </a:t>
            </a:r>
            <a:r>
              <a:rPr lang="zh-CN" altLang="zh-CN" sz="1600" dirty="0" smtClean="0"/>
              <a:t>多线程操作系统</a:t>
            </a:r>
          </a:p>
          <a:p>
            <a:pPr>
              <a:lnSpc>
                <a:spcPts val="2300"/>
              </a:lnSpc>
            </a:pPr>
            <a:r>
              <a:rPr lang="en-US" altLang="zh-CN" sz="1600" dirty="0" smtClean="0"/>
              <a:t>10) Graphical User Interface               	j. </a:t>
            </a:r>
            <a:r>
              <a:rPr lang="zh-CN" altLang="zh-CN" sz="1600" dirty="0" smtClean="0"/>
              <a:t>实时系统</a:t>
            </a:r>
          </a:p>
          <a:p>
            <a:pPr>
              <a:lnSpc>
                <a:spcPts val="2300"/>
              </a:lnSpc>
            </a:pPr>
            <a:r>
              <a:rPr lang="en-US" altLang="zh-CN" sz="1600" dirty="0" smtClean="0"/>
              <a:t>11) a command-line interface              	k. </a:t>
            </a:r>
            <a:r>
              <a:rPr lang="zh-CN" altLang="zh-CN" sz="1600" dirty="0" smtClean="0"/>
              <a:t>图形用户界面</a:t>
            </a:r>
            <a:r>
              <a:rPr lang="en-US" altLang="zh-CN" sz="1600" dirty="0" smtClean="0"/>
              <a:t> </a:t>
            </a:r>
            <a:endParaRPr lang="zh-CN" altLang="zh-CN" sz="1600" dirty="0" smtClean="0"/>
          </a:p>
          <a:p>
            <a:pPr>
              <a:lnSpc>
                <a:spcPts val="2300"/>
              </a:lnSpc>
            </a:pPr>
            <a:r>
              <a:rPr lang="en-US" altLang="zh-CN" sz="1600" dirty="0" smtClean="0"/>
              <a:t>12) tablet computers                     	l. </a:t>
            </a:r>
            <a:r>
              <a:rPr lang="zh-CN" altLang="zh-CN" sz="1600" dirty="0" smtClean="0"/>
              <a:t>笔记本电脑</a:t>
            </a:r>
          </a:p>
          <a:p>
            <a:pPr>
              <a:lnSpc>
                <a:spcPts val="2300"/>
              </a:lnSpc>
            </a:pPr>
            <a:r>
              <a:rPr lang="en-US" altLang="zh-CN" sz="1600" dirty="0" smtClean="0"/>
              <a:t>13) desktop computers                   	m. </a:t>
            </a:r>
            <a:r>
              <a:rPr lang="zh-CN" altLang="zh-CN" sz="1600" dirty="0" smtClean="0"/>
              <a:t>嵌入式系统</a:t>
            </a:r>
          </a:p>
          <a:p>
            <a:pPr>
              <a:lnSpc>
                <a:spcPts val="2300"/>
              </a:lnSpc>
            </a:pPr>
            <a:r>
              <a:rPr lang="en-US" altLang="zh-CN" sz="1600" dirty="0" smtClean="0"/>
              <a:t>14) laptop computers                    	n. </a:t>
            </a:r>
            <a:r>
              <a:rPr lang="zh-CN" altLang="zh-CN" sz="1600" dirty="0" smtClean="0"/>
              <a:t>平板电脑</a:t>
            </a:r>
            <a:endParaRPr lang="zh-CN" altLang="zh-CN"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48683"/>
            <a:ext cx="7776864" cy="4093428"/>
          </a:xfrm>
          <a:prstGeom prst="rect">
            <a:avLst/>
          </a:prstGeom>
        </p:spPr>
        <p:txBody>
          <a:bodyPr wrap="square">
            <a:spAutoFit/>
          </a:bodyPr>
          <a:lstStyle/>
          <a:p>
            <a:pPr>
              <a:lnSpc>
                <a:spcPts val="2400"/>
              </a:lnSpc>
            </a:pPr>
            <a:r>
              <a:rPr lang="en-US" altLang="zh-CN" sz="1600" b="1" i="1" dirty="0" smtClean="0"/>
              <a:t>6. Oral Activity</a:t>
            </a:r>
            <a:endParaRPr lang="zh-CN" altLang="zh-CN" sz="1600" dirty="0" smtClean="0"/>
          </a:p>
          <a:p>
            <a:pPr>
              <a:lnSpc>
                <a:spcPts val="2400"/>
              </a:lnSpc>
            </a:pPr>
            <a:r>
              <a:rPr lang="en-US" altLang="zh-CN" sz="1600" dirty="0" smtClean="0"/>
              <a:t>A: Do you know what the most important software is in a computer?</a:t>
            </a:r>
            <a:endParaRPr lang="zh-CN" altLang="zh-CN" sz="1600" dirty="0" smtClean="0"/>
          </a:p>
          <a:p>
            <a:pPr>
              <a:lnSpc>
                <a:spcPts val="2400"/>
              </a:lnSpc>
            </a:pPr>
            <a:r>
              <a:rPr lang="en-US" altLang="zh-CN" sz="1600" dirty="0" smtClean="0"/>
              <a:t>B: Of course, I do. It is an operating system, but I do not know clearly why it is.</a:t>
            </a:r>
            <a:endParaRPr lang="zh-CN" altLang="zh-CN" sz="1600" dirty="0" smtClean="0"/>
          </a:p>
          <a:p>
            <a:pPr>
              <a:lnSpc>
                <a:spcPts val="2400"/>
              </a:lnSpc>
            </a:pPr>
            <a:r>
              <a:rPr lang="en-US" altLang="zh-CN" sz="1600" dirty="0" smtClean="0"/>
              <a:t>A: Because an operating system manages all of software and hardware in computer.</a:t>
            </a:r>
            <a:endParaRPr lang="zh-CN" altLang="zh-CN" sz="1600" dirty="0" smtClean="0"/>
          </a:p>
          <a:p>
            <a:pPr>
              <a:lnSpc>
                <a:spcPts val="2400"/>
              </a:lnSpc>
            </a:pPr>
            <a:r>
              <a:rPr lang="en-US" altLang="zh-CN" sz="1600" dirty="0" smtClean="0"/>
              <a:t>B: You know I am computer-illiterate and learn little language of computer, so I am afraid that I cannot communicate with my computer. </a:t>
            </a:r>
            <a:endParaRPr lang="zh-CN" altLang="zh-CN" sz="1600" dirty="0" smtClean="0"/>
          </a:p>
          <a:p>
            <a:pPr>
              <a:lnSpc>
                <a:spcPts val="2400"/>
              </a:lnSpc>
            </a:pPr>
            <a:r>
              <a:rPr lang="en-US" altLang="zh-CN" sz="1600" dirty="0" smtClean="0"/>
              <a:t>A: No problem. The operating system helps you to do so. </a:t>
            </a:r>
            <a:endParaRPr lang="zh-CN" altLang="zh-CN" sz="1600" dirty="0" smtClean="0"/>
          </a:p>
          <a:p>
            <a:pPr>
              <a:lnSpc>
                <a:spcPts val="2400"/>
              </a:lnSpc>
            </a:pPr>
            <a:r>
              <a:rPr lang="en-US" altLang="zh-CN" sz="1600" dirty="0" smtClean="0"/>
              <a:t>B: By the way, can you explain the meaning of the word “boot” in term of computer for me?</a:t>
            </a:r>
            <a:endParaRPr lang="zh-CN" altLang="zh-CN" sz="1600" dirty="0" smtClean="0"/>
          </a:p>
          <a:p>
            <a:pPr>
              <a:lnSpc>
                <a:spcPts val="2400"/>
              </a:lnSpc>
            </a:pPr>
            <a:r>
              <a:rPr lang="en-US" altLang="zh-CN" sz="1600" dirty="0" smtClean="0"/>
              <a:t>A: Yes, booting is the process that occurs when you turn on your computer, during which the computer begins to run tests to make sure everything is working correctly, to check for new hardware and then to start up the operating system.</a:t>
            </a:r>
            <a:endParaRPr lang="zh-CN" altLang="zh-CN" sz="1600" dirty="0" smtClean="0"/>
          </a:p>
          <a:p>
            <a:pPr>
              <a:lnSpc>
                <a:spcPts val="2400"/>
              </a:lnSpc>
            </a:pPr>
            <a:r>
              <a:rPr lang="en-US" altLang="zh-CN" sz="1600" dirty="0" smtClean="0"/>
              <a:t>B: Are all of the programs installed in computer operated after the operating system has started up?  </a:t>
            </a:r>
            <a:endParaRPr lang="zh-CN" altLang="zh-CN"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776864" cy="4686155"/>
          </a:xfrm>
          <a:prstGeom prst="rect">
            <a:avLst/>
          </a:prstGeom>
        </p:spPr>
        <p:txBody>
          <a:bodyPr wrap="square">
            <a:spAutoFit/>
          </a:bodyPr>
          <a:lstStyle/>
          <a:p>
            <a:pPr>
              <a:lnSpc>
                <a:spcPts val="2400"/>
              </a:lnSpc>
            </a:pPr>
            <a:r>
              <a:rPr lang="en-US" altLang="zh-CN" sz="1600" dirty="0" smtClean="0"/>
              <a:t>A: Most of the time, there are many different programs running at the same time, and they all need to access your computer's CPU, memory, and storage. The operating system coordinates all of this to make sure that each program gets what it needs.</a:t>
            </a:r>
            <a:endParaRPr lang="zh-CN" altLang="zh-CN" sz="1600" dirty="0" smtClean="0"/>
          </a:p>
          <a:p>
            <a:pPr>
              <a:lnSpc>
                <a:spcPts val="2400"/>
              </a:lnSpc>
            </a:pPr>
            <a:r>
              <a:rPr lang="en-US" altLang="zh-CN" sz="1600" dirty="0" smtClean="0"/>
              <a:t>B: You mean the computer doesn’t work without an operating system. Now I see how important it is.</a:t>
            </a:r>
            <a:endParaRPr lang="zh-CN" altLang="zh-CN" sz="1600" dirty="0" smtClean="0"/>
          </a:p>
          <a:p>
            <a:pPr>
              <a:lnSpc>
                <a:spcPts val="2400"/>
              </a:lnSpc>
            </a:pPr>
            <a:r>
              <a:rPr lang="en-US" altLang="zh-CN" sz="1600" dirty="0" smtClean="0"/>
              <a:t>A: That’s why we should know what roles the operating system plays. </a:t>
            </a:r>
            <a:endParaRPr lang="zh-CN" altLang="zh-CN" sz="1600" dirty="0" smtClean="0"/>
          </a:p>
          <a:p>
            <a:pPr>
              <a:lnSpc>
                <a:spcPts val="2400"/>
              </a:lnSpc>
            </a:pPr>
            <a:r>
              <a:rPr lang="en-US" altLang="zh-CN" sz="1600" dirty="0" smtClean="0"/>
              <a:t>B: Can you tell me what kinds of tasks does an operating system perform?</a:t>
            </a:r>
            <a:endParaRPr lang="zh-CN" altLang="zh-CN" sz="1600" dirty="0" smtClean="0"/>
          </a:p>
          <a:p>
            <a:pPr>
              <a:lnSpc>
                <a:spcPts val="2400"/>
              </a:lnSpc>
            </a:pPr>
            <a:r>
              <a:rPr lang="en-US" altLang="zh-CN" sz="1600" dirty="0" smtClean="0"/>
              <a:t>A: It mainly manages different programs such as the processor, the random access memory, execution of application, authorization and so on.</a:t>
            </a:r>
            <a:endParaRPr lang="zh-CN" altLang="zh-CN" sz="1600" dirty="0" smtClean="0"/>
          </a:p>
          <a:p>
            <a:pPr>
              <a:lnSpc>
                <a:spcPts val="2400"/>
              </a:lnSpc>
            </a:pPr>
            <a:r>
              <a:rPr lang="en-US" altLang="zh-CN" sz="1600" dirty="0" smtClean="0"/>
              <a:t>B: How many types of operating systems are mentioned in our text?</a:t>
            </a:r>
            <a:endParaRPr lang="zh-CN" altLang="zh-CN" sz="1600" dirty="0" smtClean="0"/>
          </a:p>
          <a:p>
            <a:pPr>
              <a:lnSpc>
                <a:spcPts val="2400"/>
              </a:lnSpc>
            </a:pPr>
            <a:r>
              <a:rPr lang="en-US" altLang="zh-CN" sz="1600" dirty="0" smtClean="0"/>
              <a:t>A: Six. They are multi-threaded, pre-emptive, shared time, multi-processing, embedded and real time systems.</a:t>
            </a:r>
            <a:endParaRPr lang="zh-CN" altLang="zh-CN" sz="1600" dirty="0" smtClean="0"/>
          </a:p>
          <a:p>
            <a:pPr>
              <a:lnSpc>
                <a:spcPts val="2400"/>
              </a:lnSpc>
            </a:pPr>
            <a:r>
              <a:rPr lang="en-US" altLang="zh-CN" sz="1600" dirty="0" smtClean="0"/>
              <a:t>B: I will first remember the special terms and then try to understand the principles of their work. Thanks a lot for what you’ve explained today.</a:t>
            </a:r>
            <a:endParaRPr lang="zh-CN" altLang="zh-CN" sz="1600" dirty="0" smtClean="0"/>
          </a:p>
          <a:p>
            <a:pPr>
              <a:lnSpc>
                <a:spcPts val="2400"/>
              </a:lnSpc>
            </a:pPr>
            <a:r>
              <a:rPr lang="en-US" altLang="zh-CN" sz="1600" dirty="0" smtClean="0"/>
              <a:t>A: You are welcome.</a:t>
            </a:r>
            <a:endParaRPr lang="zh-CN" altLang="zh-CN" sz="1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596296"/>
            <a:ext cx="7344816" cy="4978286"/>
          </a:xfrm>
          <a:prstGeom prst="rect">
            <a:avLst/>
          </a:prstGeom>
        </p:spPr>
        <p:txBody>
          <a:bodyPr wrap="square">
            <a:spAutoFit/>
          </a:bodyPr>
          <a:lstStyle/>
          <a:p>
            <a:pPr>
              <a:lnSpc>
                <a:spcPts val="2300"/>
              </a:lnSpc>
            </a:pPr>
            <a:r>
              <a:rPr lang="en-US" altLang="zh-CN" sz="1600" b="1" dirty="0" smtClean="0"/>
              <a:t>Exercise 1  Form new words by adding one of the suffixes : -age, -(a)</a:t>
            </a:r>
            <a:r>
              <a:rPr lang="en-US" altLang="zh-CN" sz="1600" b="1" dirty="0" err="1" smtClean="0"/>
              <a:t>tion</a:t>
            </a:r>
            <a:r>
              <a:rPr lang="en-US" altLang="zh-CN" sz="1600" b="1" dirty="0" smtClean="0"/>
              <a:t>, -</a:t>
            </a:r>
            <a:r>
              <a:rPr lang="en-US" altLang="zh-CN" sz="1600" b="1" dirty="0" err="1" smtClean="0"/>
              <a:t>ist</a:t>
            </a:r>
            <a:r>
              <a:rPr lang="en-US" altLang="zh-CN" sz="1600" b="1" dirty="0" smtClean="0"/>
              <a:t>, -</a:t>
            </a:r>
            <a:r>
              <a:rPr lang="en-US" altLang="zh-CN" sz="1600" b="1" dirty="0" err="1" smtClean="0"/>
              <a:t>ity</a:t>
            </a:r>
            <a:r>
              <a:rPr lang="en-US" altLang="zh-CN" sz="1600" b="1" dirty="0" smtClean="0"/>
              <a:t>. Then give their Chinese meanings.</a:t>
            </a:r>
          </a:p>
          <a:p>
            <a:pPr>
              <a:lnSpc>
                <a:spcPts val="2400"/>
              </a:lnSpc>
            </a:pPr>
            <a:endParaRPr lang="en-US" altLang="zh-CN" sz="1600" b="1" dirty="0" smtClean="0"/>
          </a:p>
          <a:p>
            <a:pPr>
              <a:lnSpc>
                <a:spcPts val="2400"/>
              </a:lnSpc>
            </a:pPr>
            <a:r>
              <a:rPr lang="en-US" altLang="zh-CN" sz="1600" dirty="0" smtClean="0"/>
              <a:t>authorize           	_______________             	________________</a:t>
            </a:r>
            <a:endParaRPr lang="zh-CN" altLang="zh-CN" sz="1600" dirty="0" smtClean="0"/>
          </a:p>
          <a:p>
            <a:pPr>
              <a:lnSpc>
                <a:spcPts val="2400"/>
              </a:lnSpc>
            </a:pPr>
            <a:r>
              <a:rPr lang="en-US" altLang="zh-CN" sz="1600" dirty="0" err="1" smtClean="0"/>
              <a:t>manege</a:t>
            </a:r>
            <a:r>
              <a:rPr lang="en-US" altLang="zh-CN" sz="1600" dirty="0" smtClean="0"/>
              <a:t>             	_______________             	________________</a:t>
            </a:r>
            <a:endParaRPr lang="zh-CN" altLang="zh-CN" sz="1600" dirty="0" smtClean="0"/>
          </a:p>
          <a:p>
            <a:pPr>
              <a:lnSpc>
                <a:spcPts val="2400"/>
              </a:lnSpc>
            </a:pPr>
            <a:r>
              <a:rPr lang="en-US" altLang="zh-CN" sz="1600" dirty="0" smtClean="0"/>
              <a:t>alternate            	_______________             	________________</a:t>
            </a:r>
            <a:endParaRPr lang="zh-CN" altLang="zh-CN" sz="1600" dirty="0" smtClean="0"/>
          </a:p>
          <a:p>
            <a:pPr>
              <a:lnSpc>
                <a:spcPts val="2400"/>
              </a:lnSpc>
            </a:pPr>
            <a:r>
              <a:rPr lang="en-US" altLang="zh-CN" sz="1600" dirty="0" smtClean="0"/>
              <a:t>complex            	_______________              	________________</a:t>
            </a:r>
            <a:endParaRPr lang="zh-CN" altLang="zh-CN" sz="1600" dirty="0" smtClean="0"/>
          </a:p>
          <a:p>
            <a:pPr>
              <a:lnSpc>
                <a:spcPts val="2400"/>
              </a:lnSpc>
            </a:pPr>
            <a:r>
              <a:rPr lang="en-US" altLang="zh-CN" sz="1600" dirty="0" smtClean="0"/>
              <a:t>install              	_______________              	________________</a:t>
            </a:r>
            <a:endParaRPr lang="zh-CN" altLang="zh-CN" sz="1600" dirty="0" smtClean="0"/>
          </a:p>
          <a:p>
            <a:pPr>
              <a:lnSpc>
                <a:spcPts val="2400"/>
              </a:lnSpc>
            </a:pPr>
            <a:r>
              <a:rPr lang="en-US" altLang="zh-CN" sz="1600" dirty="0" smtClean="0"/>
              <a:t>mental             	_______________              	________________</a:t>
            </a:r>
            <a:endParaRPr lang="zh-CN" altLang="zh-CN" sz="1600" dirty="0" smtClean="0"/>
          </a:p>
          <a:p>
            <a:pPr>
              <a:lnSpc>
                <a:spcPts val="2400"/>
              </a:lnSpc>
            </a:pPr>
            <a:r>
              <a:rPr lang="en-US" altLang="zh-CN" sz="1600" dirty="0" smtClean="0"/>
              <a:t>meaning            	_______________              	_______________</a:t>
            </a:r>
            <a:endParaRPr lang="zh-CN" altLang="zh-CN" sz="1600" dirty="0" smtClean="0"/>
          </a:p>
          <a:p>
            <a:pPr>
              <a:lnSpc>
                <a:spcPts val="2400"/>
              </a:lnSpc>
            </a:pPr>
            <a:r>
              <a:rPr lang="en-US" altLang="zh-CN" sz="1600" dirty="0" smtClean="0"/>
              <a:t>capable             	_______________              	_______________</a:t>
            </a:r>
            <a:endParaRPr lang="zh-CN" altLang="zh-CN" sz="1600" dirty="0" smtClean="0"/>
          </a:p>
          <a:p>
            <a:pPr>
              <a:lnSpc>
                <a:spcPts val="2400"/>
              </a:lnSpc>
            </a:pPr>
            <a:r>
              <a:rPr lang="en-US" altLang="zh-CN" sz="1600" dirty="0" smtClean="0"/>
              <a:t>administrate         	_______________              	_______________</a:t>
            </a:r>
            <a:endParaRPr lang="zh-CN" altLang="zh-CN" sz="1600" dirty="0" smtClean="0"/>
          </a:p>
          <a:p>
            <a:pPr>
              <a:lnSpc>
                <a:spcPts val="2400"/>
              </a:lnSpc>
            </a:pPr>
            <a:r>
              <a:rPr lang="en-US" altLang="zh-CN" sz="1600" dirty="0" smtClean="0"/>
              <a:t>compatible          	_______________             	_______________</a:t>
            </a:r>
            <a:endParaRPr lang="zh-CN" altLang="zh-CN" sz="1600" dirty="0" smtClean="0"/>
          </a:p>
          <a:p>
            <a:pPr>
              <a:lnSpc>
                <a:spcPts val="2400"/>
              </a:lnSpc>
            </a:pPr>
            <a:r>
              <a:rPr lang="en-US" altLang="zh-CN" sz="1600" dirty="0" smtClean="0"/>
              <a:t>equip              	_______________             	_______________</a:t>
            </a:r>
            <a:endParaRPr lang="zh-CN" altLang="zh-CN" sz="1600" dirty="0" smtClean="0"/>
          </a:p>
          <a:p>
            <a:pPr>
              <a:lnSpc>
                <a:spcPts val="2400"/>
              </a:lnSpc>
            </a:pPr>
            <a:r>
              <a:rPr lang="en-US" altLang="zh-CN" sz="1600" dirty="0" smtClean="0"/>
              <a:t>programmable       	_______________            	________________</a:t>
            </a:r>
            <a:endParaRPr lang="zh-CN" altLang="zh-CN" sz="1600" dirty="0" smtClean="0"/>
          </a:p>
          <a:p>
            <a:pPr>
              <a:lnSpc>
                <a:spcPts val="2300"/>
              </a:lnSpc>
            </a:pPr>
            <a:endParaRPr lang="zh-CN" altLang="zh-CN"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86242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251520" y="1622405"/>
            <a:ext cx="9073008" cy="5262979"/>
          </a:xfrm>
          <a:prstGeom prst="rect">
            <a:avLst/>
          </a:prstGeom>
        </p:spPr>
        <p:txBody>
          <a:bodyPr wrap="square">
            <a:spAutoFit/>
          </a:bodyPr>
          <a:lstStyle/>
          <a:p>
            <a:pPr>
              <a:lnSpc>
                <a:spcPct val="150000"/>
              </a:lnSpc>
            </a:pPr>
            <a:r>
              <a:rPr lang="en-US" altLang="zh-CN" sz="1600" b="1" dirty="0" smtClean="0"/>
              <a:t>Exercise 2  Fill in the blanks with the words or phrases given below. Change the form where necessary. </a:t>
            </a:r>
            <a:r>
              <a:rPr lang="en-US" altLang="zh-CN" sz="1600" dirty="0"/>
              <a:t> </a:t>
            </a:r>
            <a:endParaRPr lang="zh-CN" altLang="zh-CN" sz="1600" dirty="0"/>
          </a:p>
          <a:p>
            <a:r>
              <a:rPr lang="en-US" altLang="zh-CN" sz="1600" dirty="0" smtClean="0"/>
              <a:t> </a:t>
            </a:r>
            <a:endParaRPr lang="zh-CN" altLang="zh-CN" sz="1600" dirty="0" smtClean="0"/>
          </a:p>
          <a:p>
            <a:r>
              <a:rPr lang="en-US" altLang="zh-CN" sz="1600" dirty="0" smtClean="0"/>
              <a:t>Be responsible for   customize     be dependent on    availability    schedule</a:t>
            </a:r>
            <a:endParaRPr lang="zh-CN" altLang="zh-CN" sz="1600" dirty="0" smtClean="0"/>
          </a:p>
          <a:p>
            <a:r>
              <a:rPr lang="en-US" altLang="zh-CN" sz="1600" dirty="0" smtClean="0"/>
              <a:t>switch to          guarantee     account for        proprietary   in parallel</a:t>
            </a:r>
            <a:endParaRPr lang="zh-CN" altLang="zh-CN" sz="1600" dirty="0" smtClean="0"/>
          </a:p>
          <a:p>
            <a:pPr>
              <a:lnSpc>
                <a:spcPct val="150000"/>
              </a:lnSpc>
            </a:pPr>
            <a:r>
              <a:rPr lang="en-US" altLang="zh-CN" sz="1600" dirty="0" smtClean="0"/>
              <a:t>1)We _________ that you will find a community with which to socialize.</a:t>
            </a:r>
          </a:p>
          <a:p>
            <a:pPr>
              <a:lnSpc>
                <a:spcPct val="150000"/>
              </a:lnSpc>
            </a:pPr>
            <a:r>
              <a:rPr lang="en-US" altLang="zh-CN" sz="1600" dirty="0" smtClean="0"/>
              <a:t>2)A fair profit is required but may ________ the level of investment. </a:t>
            </a:r>
          </a:p>
          <a:p>
            <a:pPr>
              <a:lnSpc>
                <a:spcPct val="150000"/>
              </a:lnSpc>
            </a:pPr>
            <a:r>
              <a:rPr lang="en-US" altLang="zh-CN" sz="1600" dirty="0" smtClean="0"/>
              <a:t>3)She has overloaded her ________ with work, study, and family responsibilities.</a:t>
            </a:r>
          </a:p>
          <a:p>
            <a:pPr>
              <a:lnSpc>
                <a:spcPct val="150000"/>
              </a:lnSpc>
            </a:pPr>
            <a:r>
              <a:rPr lang="en-US" altLang="zh-CN" sz="1600" dirty="0" smtClean="0"/>
              <a:t>4)You must ________ another view to search for paragraph marks. </a:t>
            </a:r>
          </a:p>
          <a:p>
            <a:pPr>
              <a:lnSpc>
                <a:spcPct val="150000"/>
              </a:lnSpc>
            </a:pPr>
            <a:r>
              <a:rPr lang="en-US" altLang="zh-CN" sz="1600" dirty="0" smtClean="0"/>
              <a:t>5)How do you ________ losing five games in a row? </a:t>
            </a:r>
          </a:p>
          <a:p>
            <a:pPr>
              <a:lnSpc>
                <a:spcPct val="150000"/>
              </a:lnSpc>
            </a:pPr>
            <a:r>
              <a:rPr lang="en-US" altLang="zh-CN" sz="1600" dirty="0" smtClean="0"/>
              <a:t>6)The shift register is a device in which information may enter sequentially or ________.</a:t>
            </a:r>
          </a:p>
          <a:p>
            <a:pPr>
              <a:lnSpc>
                <a:spcPct val="150000"/>
              </a:lnSpc>
            </a:pPr>
            <a:r>
              <a:rPr lang="en-US" altLang="zh-CN" sz="1600" dirty="0" smtClean="0"/>
              <a:t>7)You can ________ the name of the Program Shortcuts folder.</a:t>
            </a:r>
          </a:p>
          <a:p>
            <a:pPr>
              <a:lnSpc>
                <a:spcPct val="150000"/>
              </a:lnSpc>
            </a:pPr>
            <a:r>
              <a:rPr lang="en-US" altLang="zh-CN" sz="1600" dirty="0" smtClean="0"/>
              <a:t>8)There are three major advantages of the design, namely cheapness, simplicity and    ________.    </a:t>
            </a:r>
          </a:p>
          <a:p>
            <a:pPr>
              <a:lnSpc>
                <a:spcPct val="150000"/>
              </a:lnSpc>
            </a:pPr>
            <a:r>
              <a:rPr lang="en-US" altLang="zh-CN" sz="1600" dirty="0" smtClean="0"/>
              <a:t>9)The conversion process is a ________ algorithmic successive-approximation technique. </a:t>
            </a:r>
          </a:p>
          <a:p>
            <a:pPr>
              <a:lnSpc>
                <a:spcPct val="150000"/>
              </a:lnSpc>
            </a:pPr>
            <a:r>
              <a:rPr lang="en-US" altLang="zh-CN" sz="1600" dirty="0" smtClean="0"/>
              <a:t>10)Evidence is accumulating that a defective gene may ________ this disease.</a:t>
            </a:r>
          </a:p>
          <a:p>
            <a:pPr>
              <a:lnSpc>
                <a:spcPct val="150000"/>
              </a:lnSpc>
            </a:pPr>
            <a:endParaRPr lang="en-US" altLang="zh-CN" sz="16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395536" y="833810"/>
            <a:ext cx="7992888" cy="4167755"/>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Pre-reading Activities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a:p>
            <a:pPr lvl="0" eaLnBrk="0" fontAlgn="base" hangingPunct="0">
              <a:lnSpc>
                <a:spcPct val="200000"/>
              </a:lnSpc>
              <a:spcBef>
                <a:spcPct val="0"/>
              </a:spcBef>
              <a:spcAft>
                <a:spcPct val="0"/>
              </a:spcAft>
            </a:pPr>
            <a:r>
              <a:rPr lang="en-US" altLang="zh-CN" b="1" i="1" dirty="0" smtClean="0"/>
              <a:t>1.Try to fill the missing words. The first letter of each is given to help you</a:t>
            </a:r>
          </a:p>
          <a:p>
            <a:pPr lvl="0" eaLnBrk="0" fontAlgn="base" hangingPunct="0">
              <a:lnSpc>
                <a:spcPct val="200000"/>
              </a:lnSpc>
              <a:spcBef>
                <a:spcPct val="0"/>
              </a:spcBef>
              <a:spcAft>
                <a:spcPct val="0"/>
              </a:spcAft>
            </a:pPr>
            <a:r>
              <a:rPr lang="en-US" altLang="zh-CN" sz="1400" dirty="0" smtClean="0">
                <a:latin typeface="Times New Roman" pitchFamily="18" charset="0"/>
                <a:ea typeface="宋体" pitchFamily="2" charset="-122"/>
                <a:cs typeface="Times New Roman" pitchFamily="18" charset="0"/>
              </a:rPr>
              <a:t>The operating system manages the computer's m________, p________, and all of its software and h________. It coordinates all of this to make sure that each p________ gets what it needs. Without the o________ s________, the computer would be useless. Therefore, the operating system is the most important s________ that runs on a c________.</a:t>
            </a:r>
          </a:p>
          <a:p>
            <a:pPr lvl="0" eaLnBrk="0" fontAlgn="base" hangingPunct="0">
              <a:lnSpc>
                <a:spcPct val="200000"/>
              </a:lnSpc>
              <a:spcBef>
                <a:spcPct val="0"/>
              </a:spcBef>
              <a:spcAft>
                <a:spcPct val="0"/>
              </a:spcAft>
            </a:pPr>
            <a:r>
              <a:rPr lang="en-US" altLang="zh-CN" b="1" i="1" dirty="0" smtClean="0"/>
              <a:t>2</a:t>
            </a:r>
            <a:r>
              <a:rPr lang="zh-CN" altLang="zh-CN" b="1" i="1" dirty="0"/>
              <a:t>．</a:t>
            </a:r>
            <a:r>
              <a:rPr lang="en-US" altLang="zh-CN" b="1" i="1" dirty="0"/>
              <a:t>Name each of the following figures.</a:t>
            </a:r>
            <a:endParaRPr lang="zh-CN" altLang="zh-CN" dirty="0"/>
          </a:p>
          <a:p>
            <a:pPr marL="0" marR="0" lvl="0" indent="0" algn="l" defTabSz="914400" rtl="0" eaLnBrk="0" fontAlgn="base" latinLnBrk="0" hangingPunct="0">
              <a:lnSpc>
                <a:spcPct val="2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6" name="矩形 15"/>
          <p:cNvSpPr/>
          <p:nvPr/>
        </p:nvSpPr>
        <p:spPr>
          <a:xfrm>
            <a:off x="827584" y="5517232"/>
            <a:ext cx="7704856" cy="369332"/>
          </a:xfrm>
          <a:prstGeom prst="rect">
            <a:avLst/>
          </a:prstGeom>
        </p:spPr>
        <p:txBody>
          <a:bodyPr wrap="square">
            <a:spAutoFit/>
          </a:bodyPr>
          <a:lstStyle/>
          <a:p>
            <a:r>
              <a:rPr lang="en-US" altLang="zh-CN" dirty="0"/>
              <a:t>Figure 1___________      </a:t>
            </a:r>
            <a:r>
              <a:rPr lang="en-US" altLang="zh-CN" dirty="0" smtClean="0"/>
              <a:t>   </a:t>
            </a:r>
            <a:r>
              <a:rPr lang="en-US" altLang="zh-CN" dirty="0"/>
              <a:t>Figure 2____________        </a:t>
            </a:r>
            <a:r>
              <a:rPr lang="en-US" altLang="zh-CN" dirty="0" smtClean="0"/>
              <a:t> Figure </a:t>
            </a:r>
            <a:r>
              <a:rPr lang="en-US" altLang="zh-CN" dirty="0"/>
              <a:t>3____________</a:t>
            </a:r>
            <a:endParaRPr lang="zh-CN" altLang="en-US" dirty="0"/>
          </a:p>
        </p:txBody>
      </p:sp>
      <p:pic>
        <p:nvPicPr>
          <p:cNvPr id="2" name="图片 0" descr="Tablet PC.jpg"/>
          <p:cNvPicPr>
            <a:picLocks noChangeAspect="1" noChangeArrowheads="1"/>
          </p:cNvPicPr>
          <p:nvPr/>
        </p:nvPicPr>
        <p:blipFill>
          <a:blip r:embed="rId3" cstate="print"/>
          <a:srcRect/>
          <a:stretch>
            <a:fillRect/>
          </a:stretch>
        </p:blipFill>
        <p:spPr bwMode="auto">
          <a:xfrm>
            <a:off x="899592" y="4509120"/>
            <a:ext cx="1387475" cy="914400"/>
          </a:xfrm>
          <a:prstGeom prst="rect">
            <a:avLst/>
          </a:prstGeom>
          <a:noFill/>
          <a:ln w="9525">
            <a:noFill/>
            <a:miter lim="800000"/>
            <a:headEnd/>
            <a:tailEnd/>
          </a:ln>
        </p:spPr>
      </p:pic>
      <p:pic>
        <p:nvPicPr>
          <p:cNvPr id="3" name="图片 1" descr="All-in-one-pc.jpg"/>
          <p:cNvPicPr>
            <a:picLocks noChangeAspect="1" noChangeArrowheads="1"/>
          </p:cNvPicPr>
          <p:nvPr/>
        </p:nvPicPr>
        <p:blipFill>
          <a:blip r:embed="rId4" cstate="print"/>
          <a:srcRect/>
          <a:stretch>
            <a:fillRect/>
          </a:stretch>
        </p:blipFill>
        <p:spPr bwMode="auto">
          <a:xfrm>
            <a:off x="3635896" y="4365104"/>
            <a:ext cx="1311275" cy="1006475"/>
          </a:xfrm>
          <a:prstGeom prst="rect">
            <a:avLst/>
          </a:prstGeom>
          <a:noFill/>
          <a:ln w="9525">
            <a:noFill/>
            <a:miter lim="800000"/>
            <a:headEnd/>
            <a:tailEnd/>
          </a:ln>
        </p:spPr>
      </p:pic>
      <p:pic>
        <p:nvPicPr>
          <p:cNvPr id="5" name="图片 2" descr="Note Book.jpg"/>
          <p:cNvPicPr>
            <a:picLocks noChangeAspect="1" noChangeArrowheads="1"/>
          </p:cNvPicPr>
          <p:nvPr/>
        </p:nvPicPr>
        <p:blipFill>
          <a:blip r:embed="rId5" cstate="print"/>
          <a:srcRect/>
          <a:stretch>
            <a:fillRect/>
          </a:stretch>
        </p:blipFill>
        <p:spPr bwMode="auto">
          <a:xfrm>
            <a:off x="6732240" y="4365104"/>
            <a:ext cx="1295400" cy="1050925"/>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637213"/>
            <a:ext cx="7632848" cy="5016758"/>
          </a:xfrm>
          <a:prstGeom prst="rect">
            <a:avLst/>
          </a:prstGeom>
        </p:spPr>
        <p:txBody>
          <a:bodyPr wrap="square">
            <a:spAutoFit/>
          </a:bodyPr>
          <a:lstStyle/>
          <a:p>
            <a:pPr algn="ctr">
              <a:lnSpc>
                <a:spcPts val="2400"/>
              </a:lnSpc>
            </a:pPr>
            <a:r>
              <a:rPr lang="zh-CN" altLang="zh-CN" sz="1600" b="1" dirty="0" smtClean="0"/>
              <a:t>陈述句</a:t>
            </a:r>
            <a:r>
              <a:rPr lang="en-US" altLang="zh-CN" sz="1600" b="1" dirty="0" smtClean="0"/>
              <a:t>   </a:t>
            </a:r>
            <a:r>
              <a:rPr lang="zh-CN" altLang="zh-CN" sz="1600" b="1" dirty="0" smtClean="0"/>
              <a:t>疑问句</a:t>
            </a:r>
            <a:r>
              <a:rPr lang="en-US" altLang="zh-CN" sz="1600" b="1" dirty="0" smtClean="0"/>
              <a:t>   </a:t>
            </a:r>
            <a:r>
              <a:rPr lang="zh-CN" altLang="zh-CN" sz="1600" b="1" dirty="0" smtClean="0"/>
              <a:t>祈使句</a:t>
            </a:r>
            <a:r>
              <a:rPr lang="en-US" altLang="zh-CN" sz="1600" b="1" dirty="0" smtClean="0"/>
              <a:t>   </a:t>
            </a:r>
            <a:r>
              <a:rPr lang="zh-CN" altLang="zh-CN" sz="1600" b="1" dirty="0" smtClean="0"/>
              <a:t>感叹句</a:t>
            </a:r>
            <a:endParaRPr lang="en-US" altLang="zh-CN" sz="1600" b="1" dirty="0" smtClean="0"/>
          </a:p>
          <a:p>
            <a:pPr algn="ctr">
              <a:lnSpc>
                <a:spcPts val="2400"/>
              </a:lnSpc>
            </a:pPr>
            <a:endParaRPr lang="zh-CN" altLang="zh-CN" sz="1600" dirty="0" smtClean="0"/>
          </a:p>
          <a:p>
            <a:pPr>
              <a:lnSpc>
                <a:spcPts val="2400"/>
              </a:lnSpc>
            </a:pPr>
            <a:r>
              <a:rPr lang="zh-CN" altLang="zh-CN" sz="1600" dirty="0" smtClean="0"/>
              <a:t>按照一定的语法结构排列的若干词能够表达一个完整意思的语言单位叫句子。</a:t>
            </a:r>
            <a:r>
              <a:rPr lang="en-US" altLang="zh-CN" sz="1600" dirty="0" smtClean="0"/>
              <a:t> </a:t>
            </a:r>
            <a:endParaRPr lang="zh-CN" altLang="zh-CN" sz="1600" dirty="0" smtClean="0"/>
          </a:p>
          <a:p>
            <a:pPr>
              <a:lnSpc>
                <a:spcPts val="2400"/>
              </a:lnSpc>
            </a:pPr>
            <a:r>
              <a:rPr lang="zh-CN" altLang="zh-CN" sz="1600" dirty="0" smtClean="0"/>
              <a:t>根据使用目的，句子可以分为陈述句（</a:t>
            </a:r>
            <a:r>
              <a:rPr lang="en-US" altLang="zh-CN" sz="1600" dirty="0" smtClean="0"/>
              <a:t>Statement/Declarative Sentence</a:t>
            </a:r>
            <a:r>
              <a:rPr lang="zh-CN" altLang="zh-CN" sz="1600" dirty="0" smtClean="0"/>
              <a:t>）、疑问句</a:t>
            </a:r>
            <a:r>
              <a:rPr lang="en-US" altLang="zh-CN" sz="1600" dirty="0" smtClean="0"/>
              <a:t>(Question/Interrogative Sentence)</a:t>
            </a:r>
            <a:r>
              <a:rPr lang="zh-CN" altLang="zh-CN" sz="1600" dirty="0" smtClean="0"/>
              <a:t>、祈使句</a:t>
            </a:r>
            <a:r>
              <a:rPr lang="en-US" altLang="zh-CN" sz="1600" dirty="0" smtClean="0"/>
              <a:t>(Command/Imperative Sentence)</a:t>
            </a:r>
            <a:r>
              <a:rPr lang="zh-CN" altLang="zh-CN" sz="1600" dirty="0" smtClean="0"/>
              <a:t>和感叹句</a:t>
            </a:r>
            <a:r>
              <a:rPr lang="en-US" altLang="zh-CN" sz="1600" dirty="0" smtClean="0"/>
              <a:t>(Exclamation/Exclamatory Sentence)</a:t>
            </a:r>
            <a:r>
              <a:rPr lang="zh-CN" altLang="zh-CN" sz="1600" dirty="0" smtClean="0"/>
              <a:t>。</a:t>
            </a:r>
          </a:p>
          <a:p>
            <a:pPr>
              <a:lnSpc>
                <a:spcPts val="2400"/>
              </a:lnSpc>
            </a:pPr>
            <a:r>
              <a:rPr lang="zh-CN" altLang="zh-CN" sz="1600" dirty="0" smtClean="0"/>
              <a:t>陈述句用来叙述事实。有肯定陈述句</a:t>
            </a:r>
            <a:r>
              <a:rPr lang="en-US" altLang="zh-CN" sz="1600" dirty="0" smtClean="0"/>
              <a:t>(Affirmative Statement)</a:t>
            </a:r>
            <a:r>
              <a:rPr lang="zh-CN" altLang="zh-CN" sz="1600" dirty="0" smtClean="0"/>
              <a:t>和否定陈述句</a:t>
            </a:r>
            <a:r>
              <a:rPr lang="en-US" altLang="zh-CN" sz="1600" dirty="0" smtClean="0"/>
              <a:t>(Negative Statement)</a:t>
            </a:r>
            <a:r>
              <a:rPr lang="zh-CN" altLang="zh-CN" sz="1600" dirty="0" smtClean="0"/>
              <a:t>。</a:t>
            </a:r>
          </a:p>
          <a:p>
            <a:pPr>
              <a:lnSpc>
                <a:spcPts val="2400"/>
              </a:lnSpc>
            </a:pPr>
            <a:r>
              <a:rPr lang="zh-CN" altLang="zh-CN" sz="1600" dirty="0" smtClean="0"/>
              <a:t>疑问句用来提出问题。常见的疑问句有五种：一般疑问句</a:t>
            </a:r>
            <a:r>
              <a:rPr lang="en-US" altLang="zh-CN" sz="1600" dirty="0" smtClean="0"/>
              <a:t>(General Questions)</a:t>
            </a:r>
            <a:r>
              <a:rPr lang="zh-CN" altLang="zh-CN" sz="1600" dirty="0" smtClean="0"/>
              <a:t>，也称是非问句</a:t>
            </a:r>
            <a:r>
              <a:rPr lang="en-US" altLang="zh-CN" sz="1600" dirty="0" smtClean="0"/>
              <a:t>(Yes-no Questions);</a:t>
            </a:r>
            <a:r>
              <a:rPr lang="zh-CN" altLang="zh-CN" sz="1600" dirty="0" smtClean="0"/>
              <a:t>特殊问句</a:t>
            </a:r>
            <a:r>
              <a:rPr lang="en-US" altLang="zh-CN" sz="1600" dirty="0" smtClean="0"/>
              <a:t>(Special Questions);</a:t>
            </a:r>
            <a:r>
              <a:rPr lang="zh-CN" altLang="zh-CN" sz="1600" dirty="0" smtClean="0"/>
              <a:t>选择疑问句</a:t>
            </a:r>
            <a:r>
              <a:rPr lang="en-US" altLang="zh-CN" sz="1600" dirty="0" smtClean="0"/>
              <a:t>(Alternative Questions);</a:t>
            </a:r>
            <a:r>
              <a:rPr lang="zh-CN" altLang="zh-CN" sz="1600" dirty="0" smtClean="0"/>
              <a:t>反意疑问句</a:t>
            </a:r>
            <a:r>
              <a:rPr lang="en-US" altLang="zh-CN" sz="1600" dirty="0" smtClean="0"/>
              <a:t>(Disjunctive Questions)</a:t>
            </a:r>
            <a:r>
              <a:rPr lang="zh-CN" altLang="zh-CN" sz="1600" dirty="0" smtClean="0"/>
              <a:t>，也称附加疑问句</a:t>
            </a:r>
            <a:r>
              <a:rPr lang="en-US" altLang="zh-CN" sz="1600" dirty="0" smtClean="0"/>
              <a:t>(Tag Questions)</a:t>
            </a:r>
            <a:r>
              <a:rPr lang="zh-CN" altLang="zh-CN" sz="1600" dirty="0" smtClean="0"/>
              <a:t>和反问问句</a:t>
            </a:r>
            <a:r>
              <a:rPr lang="en-US" altLang="zh-CN" sz="1600" dirty="0" smtClean="0"/>
              <a:t>(Rhetorical Questions)</a:t>
            </a:r>
            <a:r>
              <a:rPr lang="zh-CN" altLang="zh-CN" sz="1600" dirty="0" smtClean="0"/>
              <a:t>。</a:t>
            </a:r>
          </a:p>
          <a:p>
            <a:pPr>
              <a:lnSpc>
                <a:spcPts val="2400"/>
              </a:lnSpc>
            </a:pPr>
            <a:r>
              <a:rPr lang="zh-CN" altLang="zh-CN" sz="1600" dirty="0" smtClean="0"/>
              <a:t>反问问句尽管在结构上与一般问句相同，但口头表述时一般用升调</a:t>
            </a:r>
            <a:r>
              <a:rPr lang="en-US" altLang="zh-CN" sz="1600" dirty="0" smtClean="0"/>
              <a:t>;</a:t>
            </a:r>
            <a:r>
              <a:rPr lang="zh-CN" altLang="zh-CN" sz="1600" dirty="0" smtClean="0"/>
              <a:t>在形式上是疑问句，但一般无需回答。就作用而言，一个肯定式的反问问句，相当于一个语气很强的否定陈述句</a:t>
            </a:r>
            <a:r>
              <a:rPr lang="en-US" altLang="zh-CN" sz="1600" dirty="0" smtClean="0"/>
              <a:t>;</a:t>
            </a:r>
            <a:r>
              <a:rPr lang="zh-CN" altLang="zh-CN" sz="1600" dirty="0" smtClean="0"/>
              <a:t>一个否定式反问问句，相当于一个语气很强的肯定陈述句，所以又称之为修辞性疑问句。例如：</a:t>
            </a:r>
            <a:endParaRPr lang="zh-CN" altLang="zh-CN" sz="1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3004797"/>
          </a:xfrm>
          <a:prstGeom prst="rect">
            <a:avLst/>
          </a:prstGeom>
        </p:spPr>
        <p:txBody>
          <a:bodyPr wrap="square">
            <a:spAutoFit/>
          </a:bodyPr>
          <a:lstStyle/>
          <a:p>
            <a:pPr>
              <a:lnSpc>
                <a:spcPct val="150000"/>
              </a:lnSpc>
            </a:pPr>
            <a:r>
              <a:rPr lang="en-US" altLang="zh-CN" sz="1600" i="1" dirty="0" smtClean="0"/>
              <a:t>1. Can you input the data without a keyboard? (</a:t>
            </a:r>
            <a:r>
              <a:rPr lang="zh-CN" altLang="en-US" sz="1600" i="1" dirty="0" smtClean="0"/>
              <a:t>没有键盘你当然不能输入这些数据。</a:t>
            </a:r>
            <a:r>
              <a:rPr lang="en-US" altLang="zh-CN" sz="1600" i="1" dirty="0" smtClean="0"/>
              <a:t>)</a:t>
            </a:r>
          </a:p>
          <a:p>
            <a:pPr>
              <a:lnSpc>
                <a:spcPct val="150000"/>
              </a:lnSpc>
            </a:pPr>
            <a:r>
              <a:rPr lang="en-US" altLang="zh-CN" sz="1600" i="1" dirty="0" smtClean="0"/>
              <a:t>2. Didn’t I tell you that you could easily find the information through your computer on your desk?  (</a:t>
            </a:r>
            <a:r>
              <a:rPr lang="zh-CN" altLang="en-US" sz="1600" i="1" dirty="0" smtClean="0"/>
              <a:t>难道我没有告诉你，通过桌上的计算机你可轻而易举地找到所需信息</a:t>
            </a:r>
            <a:r>
              <a:rPr lang="en-US" altLang="zh-CN" sz="1600" i="1" dirty="0" smtClean="0"/>
              <a:t>?)</a:t>
            </a:r>
          </a:p>
          <a:p>
            <a:pPr>
              <a:lnSpc>
                <a:spcPct val="150000"/>
              </a:lnSpc>
            </a:pPr>
            <a:r>
              <a:rPr lang="zh-CN" altLang="en-US" sz="1600" i="1" dirty="0" smtClean="0"/>
              <a:t>当然，以疑问词开头的句子，用升调，也可以是反问问句。例如：</a:t>
            </a:r>
          </a:p>
          <a:p>
            <a:pPr>
              <a:lnSpc>
                <a:spcPct val="150000"/>
              </a:lnSpc>
            </a:pPr>
            <a:r>
              <a:rPr lang="en-US" altLang="zh-CN" sz="1600" i="1" dirty="0" smtClean="0"/>
              <a:t>3. The computer is really useful for us all. Who doesn’t know that? (</a:t>
            </a:r>
            <a:r>
              <a:rPr lang="zh-CN" altLang="en-US" sz="1600" i="1" dirty="0" smtClean="0"/>
              <a:t>计算机对我们大家真有用。谁不知道这个？</a:t>
            </a:r>
            <a:r>
              <a:rPr lang="en-US" altLang="zh-CN" sz="1600" i="1" dirty="0" smtClean="0"/>
              <a:t>)</a:t>
            </a:r>
          </a:p>
          <a:p>
            <a:pPr>
              <a:lnSpc>
                <a:spcPct val="150000"/>
              </a:lnSpc>
            </a:pPr>
            <a:r>
              <a:rPr lang="zh-CN" altLang="en-US" sz="1600" i="1" dirty="0" smtClean="0"/>
              <a:t>祈使句用来表示请求、命令、叮嘱、号召等，谓语动词用原形。</a:t>
            </a:r>
          </a:p>
          <a:p>
            <a:pPr>
              <a:lnSpc>
                <a:spcPct val="150000"/>
              </a:lnSpc>
            </a:pPr>
            <a:r>
              <a:rPr lang="zh-CN" altLang="en-US" sz="1600" i="1" dirty="0" smtClean="0"/>
              <a:t>感叹句用来表示说话人的感情或态度。</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6247864"/>
          </a:xfrm>
          <a:prstGeom prst="rect">
            <a:avLst/>
          </a:prstGeom>
        </p:spPr>
        <p:txBody>
          <a:bodyPr wrap="square">
            <a:spAutoFit/>
          </a:bodyPr>
          <a:lstStyle/>
          <a:p>
            <a:pPr>
              <a:lnSpc>
                <a:spcPct val="150000"/>
              </a:lnSpc>
            </a:pPr>
            <a:r>
              <a:rPr lang="en-US" altLang="zh-CN" sz="1600" b="1" i="1" dirty="0" smtClean="0"/>
              <a:t>Exercise Rewrite the following sentences according to the Chinese requirements given in the brackets.</a:t>
            </a:r>
            <a:endParaRPr lang="en-US" altLang="zh-CN" sz="1600" i="1" dirty="0" smtClean="0"/>
          </a:p>
          <a:p>
            <a:pPr>
              <a:lnSpc>
                <a:spcPct val="150000"/>
              </a:lnSpc>
            </a:pPr>
            <a:r>
              <a:rPr lang="en-US" altLang="zh-CN" sz="1600" i="1" dirty="0" smtClean="0"/>
              <a:t>1)A computer can do in general only what it has been designed to do. (</a:t>
            </a:r>
            <a:r>
              <a:rPr lang="zh-CN" altLang="en-US" sz="1600" i="1" dirty="0" smtClean="0"/>
              <a:t>变成一般疑问句</a:t>
            </a:r>
            <a:r>
              <a:rPr lang="en-US" altLang="zh-CN" sz="1600" i="1" dirty="0" smtClean="0"/>
              <a:t>)</a:t>
            </a:r>
          </a:p>
          <a:p>
            <a:pPr>
              <a:lnSpc>
                <a:spcPct val="150000"/>
              </a:lnSpc>
            </a:pPr>
            <a:r>
              <a:rPr lang="en-US" altLang="zh-CN" sz="1600" i="1" dirty="0" smtClean="0"/>
              <a:t>2)Some machine languages are based on English. (</a:t>
            </a:r>
            <a:r>
              <a:rPr lang="zh-CN" altLang="en-US" sz="1600" i="1" dirty="0" smtClean="0"/>
              <a:t>就画线部分提问</a:t>
            </a:r>
            <a:r>
              <a:rPr lang="en-US" altLang="zh-CN" sz="1600" i="1" dirty="0" smtClean="0"/>
              <a:t>)</a:t>
            </a:r>
          </a:p>
          <a:p>
            <a:pPr>
              <a:lnSpc>
                <a:spcPct val="150000"/>
              </a:lnSpc>
            </a:pPr>
            <a:r>
              <a:rPr lang="en-US" altLang="zh-CN" sz="1600" i="1" dirty="0" smtClean="0"/>
              <a:t>3)At the office, computers help people type, file information, and send message back and forth. (</a:t>
            </a:r>
            <a:r>
              <a:rPr lang="zh-CN" altLang="en-US" sz="1600" i="1" dirty="0" smtClean="0"/>
              <a:t>就画线部分提问</a:t>
            </a:r>
            <a:r>
              <a:rPr lang="en-US" altLang="zh-CN" sz="1600" i="1" dirty="0" smtClean="0"/>
              <a:t>)</a:t>
            </a:r>
          </a:p>
          <a:p>
            <a:pPr>
              <a:lnSpc>
                <a:spcPct val="150000"/>
              </a:lnSpc>
            </a:pPr>
            <a:r>
              <a:rPr lang="en-US" altLang="zh-CN" sz="1600" i="1" dirty="0" smtClean="0"/>
              <a:t>4)Computers can be designed to deal with almost all subjects.</a:t>
            </a:r>
            <a:r>
              <a:rPr lang="zh-CN" altLang="en-US" sz="1600" i="1" dirty="0" smtClean="0"/>
              <a:t>（变成反意疑问句）</a:t>
            </a:r>
          </a:p>
          <a:p>
            <a:pPr>
              <a:lnSpc>
                <a:spcPct val="150000"/>
              </a:lnSpc>
            </a:pPr>
            <a:r>
              <a:rPr lang="en-US" altLang="zh-CN" sz="1600" i="1" dirty="0" smtClean="0"/>
              <a:t>5)The United States is not the only country affected by the “computer revolution”. </a:t>
            </a:r>
            <a:r>
              <a:rPr lang="zh-CN" altLang="en-US" sz="1600" i="1" dirty="0" smtClean="0"/>
              <a:t>（变成反意疑问句） </a:t>
            </a:r>
          </a:p>
          <a:p>
            <a:pPr>
              <a:lnSpc>
                <a:spcPct val="150000"/>
              </a:lnSpc>
            </a:pPr>
            <a:r>
              <a:rPr lang="en-US" altLang="zh-CN" sz="1600" i="1" dirty="0" smtClean="0"/>
              <a:t>6)You prefer to use WPS, don’t you? (</a:t>
            </a:r>
            <a:r>
              <a:rPr lang="zh-CN" altLang="en-US" sz="1600" i="1" dirty="0" smtClean="0"/>
              <a:t>给出肯定回答</a:t>
            </a:r>
            <a:r>
              <a:rPr lang="en-US" altLang="zh-CN" sz="1600" i="1" dirty="0" smtClean="0"/>
              <a:t>)</a:t>
            </a:r>
          </a:p>
          <a:p>
            <a:pPr>
              <a:lnSpc>
                <a:spcPct val="150000"/>
              </a:lnSpc>
            </a:pPr>
            <a:r>
              <a:rPr lang="en-US" altLang="zh-CN" sz="1600" i="1" dirty="0" smtClean="0"/>
              <a:t>7)You haven’t any objection to the idea, _________________? </a:t>
            </a:r>
            <a:r>
              <a:rPr lang="zh-CN" altLang="en-US" sz="1600" i="1" dirty="0" smtClean="0"/>
              <a:t>（完成句子）</a:t>
            </a:r>
          </a:p>
          <a:p>
            <a:pPr>
              <a:lnSpc>
                <a:spcPct val="150000"/>
              </a:lnSpc>
            </a:pPr>
            <a:r>
              <a:rPr lang="en-US" altLang="zh-CN" sz="1600" i="1" dirty="0" smtClean="0"/>
              <a:t>8)You have no computer lessons tomorrow, ______________? </a:t>
            </a:r>
            <a:r>
              <a:rPr lang="zh-CN" altLang="en-US" sz="1600" i="1" dirty="0" smtClean="0"/>
              <a:t>（完成句子）</a:t>
            </a:r>
          </a:p>
          <a:p>
            <a:pPr>
              <a:lnSpc>
                <a:spcPct val="150000"/>
              </a:lnSpc>
            </a:pPr>
            <a:r>
              <a:rPr lang="en-US" altLang="zh-CN" sz="1600" i="1" dirty="0" smtClean="0"/>
              <a:t>9)You have made foolish mistakes in operating the computer.   (</a:t>
            </a:r>
            <a:r>
              <a:rPr lang="zh-CN" altLang="en-US" sz="1600" i="1" dirty="0" smtClean="0"/>
              <a:t>变成感叹句</a:t>
            </a:r>
            <a:r>
              <a:rPr lang="en-US" altLang="zh-CN" sz="1600" i="1" dirty="0" smtClean="0"/>
              <a:t>)</a:t>
            </a:r>
          </a:p>
          <a:p>
            <a:pPr>
              <a:lnSpc>
                <a:spcPct val="150000"/>
              </a:lnSpc>
            </a:pPr>
            <a:r>
              <a:rPr lang="en-US" altLang="zh-CN" sz="1600" i="1" dirty="0" smtClean="0"/>
              <a:t>10)Would you please put those things back in their places? (</a:t>
            </a:r>
            <a:r>
              <a:rPr lang="zh-CN" altLang="en-US" sz="1600" i="1" dirty="0" smtClean="0"/>
              <a:t>变成祈使句</a:t>
            </a:r>
            <a:r>
              <a:rPr lang="en-US" altLang="zh-CN" sz="1600" i="1" dirty="0" smtClean="0"/>
              <a:t>)</a:t>
            </a:r>
          </a:p>
          <a:p>
            <a:endParaRPr lang="en-US" altLang="zh-CN" sz="1600" i="1" dirty="0" smtClean="0"/>
          </a:p>
          <a:p>
            <a:pPr>
              <a:lnSpc>
                <a:spcPct val="150000"/>
              </a:lnSpc>
            </a:pPr>
            <a:endParaRPr lang="en-US" altLang="zh-CN" sz="1600" dirty="0" smtClean="0"/>
          </a:p>
          <a:p>
            <a:pPr>
              <a:lnSpc>
                <a:spcPct val="150000"/>
              </a:lnSpc>
            </a:pPr>
            <a:endParaRPr lang="en-US" altLang="zh-CN" sz="1600" b="1"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6912768" cy="3647152"/>
          </a:xfrm>
          <a:prstGeom prst="rect">
            <a:avLst/>
          </a:prstGeom>
        </p:spPr>
        <p:txBody>
          <a:bodyPr wrap="square">
            <a:spAutoFit/>
          </a:bodyPr>
          <a:lstStyle/>
          <a:p>
            <a:pPr algn="ctr"/>
            <a:r>
              <a:rPr lang="zh-CN" altLang="zh-CN" sz="1400" b="1" dirty="0" smtClean="0"/>
              <a:t>疑问句的翻译</a:t>
            </a:r>
            <a:endParaRPr lang="en-US" altLang="zh-CN" sz="1400" b="1" dirty="0" smtClean="0"/>
          </a:p>
          <a:p>
            <a:pPr algn="ctr"/>
            <a:endParaRPr lang="en-US" altLang="zh-CN" sz="1400" b="1" dirty="0" smtClean="0"/>
          </a:p>
          <a:p>
            <a:pPr algn="ctr"/>
            <a:endParaRPr lang="zh-CN" altLang="zh-CN" sz="1400" dirty="0" smtClean="0"/>
          </a:p>
          <a:p>
            <a:r>
              <a:rPr lang="zh-CN" altLang="zh-CN" sz="1400" dirty="0" smtClean="0"/>
              <a:t>不同的疑问句有不同的译法。</a:t>
            </a:r>
          </a:p>
          <a:p>
            <a:pPr>
              <a:lnSpc>
                <a:spcPct val="150000"/>
              </a:lnSpc>
            </a:pPr>
            <a:r>
              <a:rPr lang="en-US" altLang="zh-CN" sz="1400" dirty="0" smtClean="0"/>
              <a:t>1. </a:t>
            </a:r>
            <a:r>
              <a:rPr lang="zh-CN" altLang="zh-CN" sz="1400" dirty="0" smtClean="0"/>
              <a:t>英语一般问句的结构往往是主语在谓语之后，而汉语的表达习惯却和它相反。所以在译成汉语时，应该根据句子的含意先译主语，并且常在句末加个语气助词</a:t>
            </a:r>
            <a:r>
              <a:rPr lang="en-US" altLang="zh-CN" sz="1400" dirty="0" smtClean="0"/>
              <a:t>“</a:t>
            </a:r>
            <a:r>
              <a:rPr lang="zh-CN" altLang="zh-CN" sz="1400" dirty="0" smtClean="0"/>
              <a:t>吗</a:t>
            </a:r>
            <a:r>
              <a:rPr lang="en-US" altLang="zh-CN" sz="1400" dirty="0" smtClean="0"/>
              <a:t>”</a:t>
            </a:r>
            <a:r>
              <a:rPr lang="zh-CN" altLang="zh-CN" sz="1400" dirty="0" smtClean="0"/>
              <a:t>或</a:t>
            </a:r>
            <a:r>
              <a:rPr lang="en-US" altLang="zh-CN" sz="1400" dirty="0" smtClean="0"/>
              <a:t>“</a:t>
            </a:r>
            <a:r>
              <a:rPr lang="zh-CN" altLang="zh-CN" sz="1400" dirty="0" smtClean="0"/>
              <a:t>呢</a:t>
            </a:r>
            <a:r>
              <a:rPr lang="en-US" altLang="zh-CN" sz="1400" dirty="0" smtClean="0"/>
              <a:t>”</a:t>
            </a:r>
            <a:r>
              <a:rPr lang="zh-CN" altLang="zh-CN" sz="1400" dirty="0" smtClean="0"/>
              <a:t>来表示疑问语气。</a:t>
            </a:r>
          </a:p>
          <a:p>
            <a:r>
              <a:rPr lang="en-US" altLang="zh-CN" sz="1400" dirty="0" smtClean="0"/>
              <a:t>2</a:t>
            </a:r>
            <a:r>
              <a:rPr lang="zh-CN" altLang="zh-CN" sz="1400" dirty="0" smtClean="0"/>
              <a:t>．英语的特殊疑问句总是以疑问词开头。译成汉语时，通常先译主语，然后加以陈述</a:t>
            </a:r>
            <a:r>
              <a:rPr lang="en-US" altLang="zh-CN" sz="1400" dirty="0" smtClean="0"/>
              <a:t>;</a:t>
            </a:r>
            <a:r>
              <a:rPr lang="zh-CN" altLang="zh-CN" sz="1400" dirty="0" smtClean="0"/>
              <a:t>句末有时加个语气助词“呢”来表示疑问语气。</a:t>
            </a:r>
          </a:p>
          <a:p>
            <a:r>
              <a:rPr lang="en-US" altLang="zh-CN" sz="1400" dirty="0" smtClean="0"/>
              <a:t>3</a:t>
            </a:r>
            <a:r>
              <a:rPr lang="zh-CN" altLang="zh-CN" sz="1400" dirty="0" smtClean="0"/>
              <a:t>．英语的选择疑问句译成“是……还是</a:t>
            </a:r>
            <a:r>
              <a:rPr lang="en-US" altLang="zh-CN" sz="1400" dirty="0" smtClean="0"/>
              <a:t>(</a:t>
            </a:r>
            <a:r>
              <a:rPr lang="zh-CN" altLang="zh-CN" sz="1400" dirty="0" smtClean="0"/>
              <a:t>或者是</a:t>
            </a:r>
            <a:r>
              <a:rPr lang="en-US" altLang="zh-CN" sz="1400" dirty="0" smtClean="0"/>
              <a:t>)</a:t>
            </a:r>
            <a:r>
              <a:rPr lang="zh-CN" altLang="zh-CN" sz="1400" dirty="0" smtClean="0"/>
              <a:t>……”的句式。译文末加上语气助词</a:t>
            </a:r>
            <a:r>
              <a:rPr lang="en-US" altLang="zh-CN" sz="1400" dirty="0" smtClean="0"/>
              <a:t>“</a:t>
            </a:r>
            <a:r>
              <a:rPr lang="zh-CN" altLang="zh-CN" sz="1400" dirty="0" smtClean="0"/>
              <a:t>呢</a:t>
            </a:r>
            <a:r>
              <a:rPr lang="en-US" altLang="zh-CN" sz="1400" dirty="0" smtClean="0"/>
              <a:t>”</a:t>
            </a:r>
            <a:r>
              <a:rPr lang="zh-CN" altLang="zh-CN" sz="1400" dirty="0" smtClean="0"/>
              <a:t>来表示疑问语气。</a:t>
            </a:r>
          </a:p>
          <a:p>
            <a:r>
              <a:rPr lang="en-US" altLang="zh-CN" sz="1400" dirty="0" smtClean="0"/>
              <a:t>4</a:t>
            </a:r>
            <a:r>
              <a:rPr lang="zh-CN" altLang="zh-CN" sz="1400" dirty="0" smtClean="0"/>
              <a:t>．英语的反意疑问句由两部分组成。前一部分是陈述句，后一部分是一个附着在前一部分上的简短问句。由于后一部分的问句是对前面的陈述句所叙述的事实提出相反的疑问，因此，请注意这类问句虽然也用</a:t>
            </a:r>
            <a:r>
              <a:rPr lang="en-US" altLang="zh-CN" sz="1400" dirty="0" smtClean="0"/>
              <a:t>“Yes”</a:t>
            </a:r>
            <a:r>
              <a:rPr lang="zh-CN" altLang="zh-CN" sz="1400" dirty="0" smtClean="0"/>
              <a:t>或</a:t>
            </a:r>
            <a:r>
              <a:rPr lang="en-US" altLang="zh-CN" sz="1400" dirty="0" smtClean="0"/>
              <a:t>“No”</a:t>
            </a:r>
            <a:r>
              <a:rPr lang="zh-CN" altLang="zh-CN" sz="1400" dirty="0" smtClean="0"/>
              <a:t>来回答，但译成汉语时一定要以客观事实为依据，不能简单地把</a:t>
            </a:r>
            <a:r>
              <a:rPr lang="en-US" altLang="zh-CN" sz="1400" dirty="0" smtClean="0"/>
              <a:t>“Yes”</a:t>
            </a:r>
            <a:r>
              <a:rPr lang="zh-CN" altLang="zh-CN" sz="1400" dirty="0" smtClean="0"/>
              <a:t>译成“是”</a:t>
            </a:r>
            <a:r>
              <a:rPr lang="en-US" altLang="zh-CN" sz="1400" dirty="0" smtClean="0"/>
              <a:t>;</a:t>
            </a:r>
            <a:r>
              <a:rPr lang="zh-CN" altLang="zh-CN" sz="1400" dirty="0" smtClean="0"/>
              <a:t>把</a:t>
            </a:r>
            <a:r>
              <a:rPr lang="en-US" altLang="zh-CN" sz="1400" dirty="0" smtClean="0"/>
              <a:t>“No”</a:t>
            </a:r>
            <a:r>
              <a:rPr lang="zh-CN" altLang="zh-CN" sz="1400" dirty="0" smtClean="0"/>
              <a:t>译成“不”。</a:t>
            </a:r>
            <a:endParaRPr lang="zh-CN" altLang="zh-CN" sz="1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619854"/>
          </a:xfrm>
          <a:prstGeom prst="rect">
            <a:avLst/>
          </a:prstGeom>
        </p:spPr>
        <p:txBody>
          <a:bodyPr wrap="square">
            <a:spAutoFit/>
          </a:bodyPr>
          <a:lstStyle/>
          <a:p>
            <a:pPr>
              <a:lnSpc>
                <a:spcPct val="150000"/>
              </a:lnSpc>
            </a:pPr>
            <a:r>
              <a:rPr lang="en-US" altLang="zh-CN" b="1" i="1" dirty="0" smtClean="0"/>
              <a:t>Exercise 1 Translate the following sentences into Chinese, and pay more attention to the underlined parts.</a:t>
            </a:r>
            <a:endParaRPr lang="en-US" altLang="zh-CN" i="1" dirty="0" smtClean="0"/>
          </a:p>
          <a:p>
            <a:pPr>
              <a:lnSpc>
                <a:spcPct val="150000"/>
              </a:lnSpc>
            </a:pPr>
            <a:r>
              <a:rPr lang="en-US" altLang="zh-CN" i="1" dirty="0" smtClean="0"/>
              <a:t>1)What does a typical computer system consist of?</a:t>
            </a:r>
          </a:p>
          <a:p>
            <a:pPr>
              <a:lnSpc>
                <a:spcPct val="150000"/>
              </a:lnSpc>
            </a:pPr>
            <a:r>
              <a:rPr lang="en-US" altLang="zh-CN" i="1" dirty="0" smtClean="0"/>
              <a:t>2)Can a computer be used to solve problems that cannot be solved by mathematicians?</a:t>
            </a:r>
          </a:p>
          <a:p>
            <a:pPr>
              <a:lnSpc>
                <a:spcPct val="150000"/>
              </a:lnSpc>
            </a:pPr>
            <a:r>
              <a:rPr lang="en-US" altLang="zh-CN" i="1" dirty="0" smtClean="0"/>
              <a:t>3)What parts were used in building the second generation of computers, the vacuum tubes or transistors?</a:t>
            </a:r>
          </a:p>
          <a:p>
            <a:pPr>
              <a:lnSpc>
                <a:spcPct val="150000"/>
              </a:lnSpc>
            </a:pPr>
            <a:r>
              <a:rPr lang="en-US" altLang="zh-CN" i="1" dirty="0" smtClean="0"/>
              <a:t>4)How fast did the third generation of computers perform?</a:t>
            </a:r>
          </a:p>
          <a:p>
            <a:pPr>
              <a:lnSpc>
                <a:spcPct val="150000"/>
              </a:lnSpc>
            </a:pPr>
            <a:r>
              <a:rPr lang="en-US" altLang="zh-CN" i="1" dirty="0" smtClean="0"/>
              <a:t>5)Electronic computers were not introduced until the 1940s, were they?</a:t>
            </a:r>
          </a:p>
          <a:p>
            <a:pPr>
              <a:lnSpc>
                <a:spcPct val="150000"/>
              </a:lnSpc>
            </a:pPr>
            <a:r>
              <a:rPr lang="en-US" altLang="zh-CN" i="1" dirty="0" smtClean="0"/>
              <a:t>6)Computers can be designed to check their own answers and even do some of their own programming, can’t they?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128792" cy="4247317"/>
          </a:xfrm>
          <a:prstGeom prst="rect">
            <a:avLst/>
          </a:prstGeom>
        </p:spPr>
        <p:txBody>
          <a:bodyPr wrap="square">
            <a:spAutoFit/>
          </a:bodyPr>
          <a:lstStyle/>
          <a:p>
            <a:pPr>
              <a:lnSpc>
                <a:spcPct val="150000"/>
              </a:lnSpc>
            </a:pPr>
            <a:r>
              <a:rPr lang="en-US" altLang="zh-CN" i="1" dirty="0" smtClean="0"/>
              <a:t>7)A digital computer and an automatic language translator are entirely different kinds of devices, aren’t they?</a:t>
            </a:r>
          </a:p>
          <a:p>
            <a:pPr>
              <a:lnSpc>
                <a:spcPct val="150000"/>
              </a:lnSpc>
            </a:pPr>
            <a:r>
              <a:rPr lang="en-US" altLang="zh-CN" i="1" dirty="0" smtClean="0"/>
              <a:t>8)Computers can hardly do any creative work, can they?</a:t>
            </a:r>
          </a:p>
          <a:p>
            <a:pPr>
              <a:lnSpc>
                <a:spcPct val="150000"/>
              </a:lnSpc>
            </a:pPr>
            <a:r>
              <a:rPr lang="en-US" altLang="zh-CN" i="1" dirty="0" smtClean="0"/>
              <a:t>9)The fifth generation of computers will replace every computer we know, won’t they?</a:t>
            </a:r>
          </a:p>
          <a:p>
            <a:pPr>
              <a:lnSpc>
                <a:spcPct val="150000"/>
              </a:lnSpc>
            </a:pPr>
            <a:r>
              <a:rPr lang="en-US" altLang="zh-CN" i="1" dirty="0" smtClean="0"/>
              <a:t>10)What sort of world will the fifth-generation computer bring?</a:t>
            </a:r>
          </a:p>
          <a:p>
            <a:pPr>
              <a:lnSpc>
                <a:spcPct val="150000"/>
              </a:lnSpc>
            </a:pPr>
            <a:r>
              <a:rPr lang="en-US" altLang="zh-CN" i="1" dirty="0" smtClean="0"/>
              <a:t>11)“You aren’t using this computer, are you?” </a:t>
            </a:r>
          </a:p>
          <a:p>
            <a:pPr>
              <a:lnSpc>
                <a:spcPct val="150000"/>
              </a:lnSpc>
            </a:pPr>
            <a:r>
              <a:rPr lang="en-US" altLang="zh-CN" i="1" dirty="0" smtClean="0"/>
              <a:t> “No, I’m not.”</a:t>
            </a:r>
          </a:p>
          <a:p>
            <a:pPr>
              <a:lnSpc>
                <a:spcPct val="150000"/>
              </a:lnSpc>
            </a:pPr>
            <a:r>
              <a:rPr lang="en-US" altLang="zh-CN" i="1" dirty="0" smtClean="0"/>
              <a:t>12)“They didn’t raise any questions at the press conference, did they?”</a:t>
            </a:r>
          </a:p>
          <a:p>
            <a:pPr>
              <a:lnSpc>
                <a:spcPct val="150000"/>
              </a:lnSpc>
            </a:pPr>
            <a:r>
              <a:rPr lang="en-US" altLang="zh-CN" i="1" dirty="0" smtClean="0"/>
              <a:t> “Yes, they did.”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2677656"/>
          </a:xfrm>
          <a:prstGeom prst="rect">
            <a:avLst/>
          </a:prstGeom>
        </p:spPr>
        <p:txBody>
          <a:bodyPr wrap="square">
            <a:spAutoFit/>
          </a:bodyPr>
          <a:lstStyle/>
          <a:p>
            <a:pPr>
              <a:lnSpc>
                <a:spcPct val="150000"/>
              </a:lnSpc>
            </a:pPr>
            <a:r>
              <a:rPr lang="en-US" altLang="zh-CN" sz="1600" b="1" dirty="0" smtClean="0"/>
              <a:t>Exercise 2 Translate the following sentences into English.</a:t>
            </a:r>
            <a:endParaRPr lang="en-US" altLang="zh-CN" sz="1600" dirty="0" smtClean="0"/>
          </a:p>
          <a:p>
            <a:pPr>
              <a:lnSpc>
                <a:spcPct val="150000"/>
              </a:lnSpc>
            </a:pPr>
            <a:r>
              <a:rPr lang="en-US" altLang="zh-CN" sz="1600" dirty="0" smtClean="0"/>
              <a:t>1)</a:t>
            </a:r>
            <a:r>
              <a:rPr lang="zh-CN" altLang="en-US" sz="1600" dirty="0" smtClean="0"/>
              <a:t>如果没有操作系统，软件甚至不能与硬件建立连接，致使计算机不能使用。</a:t>
            </a:r>
          </a:p>
          <a:p>
            <a:pPr>
              <a:lnSpc>
                <a:spcPct val="150000"/>
              </a:lnSpc>
            </a:pPr>
            <a:r>
              <a:rPr lang="en-US" altLang="zh-CN" sz="1600" dirty="0" smtClean="0"/>
              <a:t>2)</a:t>
            </a:r>
            <a:r>
              <a:rPr lang="zh-CN" altLang="en-US" sz="1600" dirty="0" smtClean="0"/>
              <a:t>操作系统负责将内存空间分配给每个应用程序以及与之相关的每个用户。</a:t>
            </a:r>
          </a:p>
          <a:p>
            <a:pPr>
              <a:lnSpc>
                <a:spcPct val="150000"/>
              </a:lnSpc>
            </a:pPr>
            <a:r>
              <a:rPr lang="en-US" altLang="zh-CN" sz="1600" dirty="0" smtClean="0"/>
              <a:t>3)</a:t>
            </a:r>
            <a:r>
              <a:rPr lang="zh-CN" altLang="en-US" sz="1600" dirty="0" smtClean="0"/>
              <a:t>操作系统通过分配应用程序操作所需的资源，确保其顺利执行。</a:t>
            </a:r>
          </a:p>
          <a:p>
            <a:pPr>
              <a:lnSpc>
                <a:spcPct val="150000"/>
              </a:lnSpc>
            </a:pPr>
            <a:r>
              <a:rPr lang="en-US" altLang="zh-CN" sz="1600" dirty="0" smtClean="0"/>
              <a:t>4)</a:t>
            </a:r>
            <a:r>
              <a:rPr lang="zh-CN" altLang="en-US" sz="1600" dirty="0" smtClean="0"/>
              <a:t>多处理器系统必须能够管理多个处理器间的内存共享，而且可分配工作负荷。</a:t>
            </a:r>
          </a:p>
          <a:p>
            <a:pPr>
              <a:lnSpc>
                <a:spcPct val="150000"/>
              </a:lnSpc>
            </a:pPr>
            <a:r>
              <a:rPr lang="en-US" altLang="zh-CN" sz="1600" dirty="0" smtClean="0"/>
              <a:t>5)</a:t>
            </a:r>
            <a:r>
              <a:rPr lang="zh-CN" altLang="en-US" sz="1600" dirty="0" smtClean="0"/>
              <a:t>大多数人使用计算机自带的操作系统，但也可以升级甚至更换操作系统。</a:t>
            </a:r>
          </a:p>
          <a:p>
            <a:pPr>
              <a:lnSpc>
                <a:spcPct val="150000"/>
              </a:lnSpc>
            </a:pPr>
            <a:r>
              <a:rPr lang="en-US" altLang="zh-CN" sz="1600" dirty="0" smtClean="0"/>
              <a:t>6)</a:t>
            </a:r>
            <a:r>
              <a:rPr lang="zh-CN" altLang="en-US" sz="1600" dirty="0" smtClean="0"/>
              <a:t>或许，你听到过“启动计算机”这个词组，但是你知道它是什么意思吗？</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28800"/>
            <a:ext cx="7632848" cy="4993931"/>
          </a:xfrm>
          <a:prstGeom prst="rect">
            <a:avLst/>
          </a:prstGeom>
        </p:spPr>
        <p:txBody>
          <a:bodyPr wrap="square">
            <a:spAutoFit/>
          </a:bodyPr>
          <a:lstStyle/>
          <a:p>
            <a:pPr>
              <a:lnSpc>
                <a:spcPts val="2400"/>
              </a:lnSpc>
            </a:pPr>
            <a:r>
              <a:rPr lang="en-US" altLang="zh-CN" sz="1600" b="1" i="1" dirty="0" smtClean="0"/>
              <a:t>Exercise 3 Translate the following paragraph into Chinese.</a:t>
            </a:r>
            <a:endParaRPr lang="zh-CN" altLang="zh-CN" sz="1600" dirty="0" smtClean="0"/>
          </a:p>
          <a:p>
            <a:pPr>
              <a:lnSpc>
                <a:spcPts val="2400"/>
              </a:lnSpc>
            </a:pPr>
            <a:r>
              <a:rPr lang="en-US" altLang="zh-CN" sz="1600" dirty="0" smtClean="0"/>
              <a:t>Alan </a:t>
            </a:r>
            <a:r>
              <a:rPr lang="en-US" altLang="zh-CN" sz="1600" dirty="0" err="1" smtClean="0"/>
              <a:t>Mathison</a:t>
            </a:r>
            <a:r>
              <a:rPr lang="en-US" altLang="zh-CN" sz="1600" dirty="0" smtClean="0"/>
              <a:t> Turin</a:t>
            </a:r>
            <a:r>
              <a:rPr lang="zh-CN" altLang="zh-CN" sz="1600" dirty="0" smtClean="0"/>
              <a:t>，</a:t>
            </a:r>
            <a:r>
              <a:rPr lang="en-US" altLang="zh-CN" sz="1600" dirty="0" smtClean="0"/>
              <a:t>a British </a:t>
            </a:r>
            <a:r>
              <a:rPr lang="en-US" altLang="zh-CN" sz="1600" dirty="0" smtClean="0">
                <a:hlinkClick r:id="rId3" tooltip="Mathematician"/>
              </a:rPr>
              <a:t>mathematician</a:t>
            </a:r>
            <a:r>
              <a:rPr lang="en-US" altLang="zh-CN" sz="1600" dirty="0" smtClean="0"/>
              <a:t>, </a:t>
            </a:r>
            <a:r>
              <a:rPr lang="en-US" altLang="zh-CN" sz="1600" dirty="0" smtClean="0">
                <a:hlinkClick r:id="rId4" tooltip="Logician"/>
              </a:rPr>
              <a:t>logician</a:t>
            </a:r>
            <a:r>
              <a:rPr lang="en-US" altLang="zh-CN" sz="1600" dirty="0" smtClean="0"/>
              <a:t>, </a:t>
            </a:r>
            <a:r>
              <a:rPr lang="en-US" altLang="zh-CN" sz="1600" dirty="0" smtClean="0">
                <a:hlinkClick r:id="rId5" tooltip="Cryptanalyst"/>
              </a:rPr>
              <a:t>cryptanalyst</a:t>
            </a:r>
            <a:r>
              <a:rPr lang="en-US" altLang="zh-CN" sz="1600" dirty="0" smtClean="0"/>
              <a:t>, and </a:t>
            </a:r>
            <a:r>
              <a:rPr lang="en-US" altLang="zh-CN" sz="1600" dirty="0" smtClean="0">
                <a:hlinkClick r:id="rId6" tooltip="Computer scientist"/>
              </a:rPr>
              <a:t>computer scientist</a:t>
            </a:r>
            <a:r>
              <a:rPr lang="zh-CN" altLang="zh-CN" sz="1600" dirty="0" smtClean="0"/>
              <a:t>，</a:t>
            </a:r>
            <a:r>
              <a:rPr lang="en-US" altLang="zh-CN" sz="1600" dirty="0" smtClean="0"/>
              <a:t>was one of the great pioneers of the computer field. He was born in London and educated at </a:t>
            </a:r>
            <a:r>
              <a:rPr lang="en-US" altLang="zh-CN" sz="1600" dirty="0" err="1" smtClean="0"/>
              <a:t>Sherborne</a:t>
            </a:r>
            <a:r>
              <a:rPr lang="en-US" altLang="zh-CN" sz="1600" dirty="0" smtClean="0"/>
              <a:t> and King’s College, Cambridge. He was highly influential in the development of </a:t>
            </a:r>
            <a:r>
              <a:rPr lang="en-US" altLang="zh-CN" sz="1600" dirty="0" smtClean="0">
                <a:hlinkClick r:id="rId7" tooltip="Computer science"/>
              </a:rPr>
              <a:t>computer science</a:t>
            </a:r>
            <a:r>
              <a:rPr lang="en-US" altLang="zh-CN" sz="1600" dirty="0" smtClean="0"/>
              <a:t>, giving a formalization of the concepts of "</a:t>
            </a:r>
            <a:r>
              <a:rPr lang="en-US" altLang="zh-CN" sz="1600" dirty="0" smtClean="0">
                <a:hlinkClick r:id="rId8" tooltip="Algorithm"/>
              </a:rPr>
              <a:t>algorithm</a:t>
            </a:r>
            <a:r>
              <a:rPr lang="en-US" altLang="zh-CN" sz="1600" dirty="0" smtClean="0"/>
              <a:t>" and "computation" with the </a:t>
            </a:r>
            <a:r>
              <a:rPr lang="en-US" altLang="zh-CN" sz="1600" dirty="0" smtClean="0">
                <a:hlinkClick r:id="rId9" tooltip="Turing machine"/>
              </a:rPr>
              <a:t>Turing machine</a:t>
            </a:r>
            <a:r>
              <a:rPr lang="en-US" altLang="zh-CN" sz="1600" dirty="0" smtClean="0"/>
              <a:t>.</a:t>
            </a:r>
            <a:endParaRPr lang="zh-CN" altLang="zh-CN" sz="1600" dirty="0" smtClean="0"/>
          </a:p>
          <a:p>
            <a:pPr>
              <a:lnSpc>
                <a:spcPts val="2400"/>
              </a:lnSpc>
            </a:pPr>
            <a:r>
              <a:rPr lang="en-US" altLang="zh-CN" sz="1600" dirty="0" smtClean="0"/>
              <a:t>In 1936, Turing contributed a paper entitled "On Computable Numbers, with An Application to the </a:t>
            </a:r>
            <a:r>
              <a:rPr lang="en-US" altLang="zh-CN" sz="1600" dirty="0" err="1" smtClean="0"/>
              <a:t>Entscheidungs</a:t>
            </a:r>
            <a:r>
              <a:rPr lang="en-US" altLang="zh-CN" sz="1600" dirty="0" smtClean="0"/>
              <a:t> problem" to a London authoritative math magazine. In this seminal paper, Turing defined "computability" precisely and put forward the famous idea "Turing machine". "Turing machine" is not a material machine, but a model of thinking which can create a computing device, very simple but with strong computing power and could be used to calculate any computable function that one can imagine. "Turing machine" is as famous as "von Neumann machine" and will always be loaded in the history of the computer development. In October 1950, Turing published another famous paper entitled "Computing Machinery and Intelligence" which became an epoch-making works and for this article won him the laurel of "the father of artificial intelligence".</a:t>
            </a:r>
            <a:endParaRPr lang="zh-CN" altLang="zh-CN" sz="1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28800"/>
            <a:ext cx="7632848" cy="4770537"/>
          </a:xfrm>
          <a:prstGeom prst="rect">
            <a:avLst/>
          </a:prstGeom>
        </p:spPr>
        <p:txBody>
          <a:bodyPr wrap="square">
            <a:spAutoFit/>
          </a:bodyPr>
          <a:lstStyle/>
          <a:p>
            <a:r>
              <a:rPr lang="en-US" altLang="zh-CN" sz="1600" b="1" i="1" dirty="0" smtClean="0"/>
              <a:t>How to Install an Operating System on a Computer</a:t>
            </a:r>
            <a:endParaRPr lang="zh-CN" altLang="zh-CN" sz="1600" dirty="0" smtClean="0"/>
          </a:p>
          <a:p>
            <a:r>
              <a:rPr lang="en-US" altLang="zh-CN" sz="1600" dirty="0" smtClean="0"/>
              <a:t>There are many instances in which you might need to install or reinstall an operating system. Perhaps you would like to upgrade to a more advanced operating system. Perhaps your computer has become choked with junk files. Maybe you have had a serious crash. Whether you're installing an operating system on a brand new computer or performing recovery on a computer which has suffered a fatal error, it's best to start with a clean, freshly formatted hard drive.</a:t>
            </a:r>
            <a:endParaRPr lang="zh-CN" altLang="zh-CN" sz="1600" dirty="0" smtClean="0"/>
          </a:p>
          <a:p>
            <a:r>
              <a:rPr lang="en-US" altLang="zh-CN" sz="1600" b="1" dirty="0" smtClean="0"/>
              <a:t>Step 1</a:t>
            </a:r>
            <a:endParaRPr lang="zh-CN" altLang="zh-CN" sz="1600" dirty="0" smtClean="0"/>
          </a:p>
          <a:p>
            <a:r>
              <a:rPr lang="en-US" altLang="zh-CN" sz="1600" dirty="0" smtClean="0"/>
              <a:t>Back up all user files if you're planning to perform a system recovery. Buy a large stack of CDs or multiple flash drives. This is the best way to back up your hard drive, especially if you've got a large quantity of files which take up a lot of space on the drive. The flash drives are particularly useful if you are unable to burn files to disk. You can use the flash drives to transfer files to another computer, and then burn them to CD. Other alternatives include connecting the computer to another computer using a modem cable or a networking USB cable, then downloading all user files to the second computer. Also, an external hard drive works very well as a backup drive, as does a tape drive. This step is primarily for user files which you and other members of your household created. Save important information such as program activation codes, your internet access information and usernames and passwords.</a:t>
            </a:r>
            <a:endParaRPr lang="zh-CN" altLang="zh-CN"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770537"/>
          </a:xfrm>
          <a:prstGeom prst="rect">
            <a:avLst/>
          </a:prstGeom>
        </p:spPr>
        <p:txBody>
          <a:bodyPr wrap="square">
            <a:spAutoFit/>
          </a:bodyPr>
          <a:lstStyle/>
          <a:p>
            <a:r>
              <a:rPr lang="en-US" altLang="zh-CN" sz="1600" b="1" dirty="0" smtClean="0"/>
              <a:t>Step 2</a:t>
            </a:r>
            <a:endParaRPr lang="zh-CN" altLang="zh-CN" sz="1600" dirty="0" smtClean="0"/>
          </a:p>
          <a:p>
            <a:r>
              <a:rPr lang="en-US" altLang="zh-CN" sz="1600" dirty="0" smtClean="0"/>
              <a:t>Gather together all the installation CDs which came with your computer and with the devices you have added to your computer. This may include your printer, modem, router, access point, disk drives, graphics card, sound card and any other devices which have their own separate installation software. Create a boot disk for your chosen operating system to guard against system failure.</a:t>
            </a:r>
            <a:endParaRPr lang="zh-CN" altLang="zh-CN" sz="1600" dirty="0" smtClean="0"/>
          </a:p>
          <a:p>
            <a:r>
              <a:rPr lang="en-US" altLang="zh-CN" sz="1600" b="1" dirty="0" smtClean="0"/>
              <a:t>Step 3</a:t>
            </a:r>
            <a:endParaRPr lang="zh-CN" altLang="zh-CN" sz="1600" dirty="0" smtClean="0"/>
          </a:p>
          <a:p>
            <a:r>
              <a:rPr lang="en-US" altLang="zh-CN" sz="1600" dirty="0" smtClean="0"/>
              <a:t>Ensure that your computer is set up to boot from the CD-ROM drive. This is done in the system BIOS. Most computers access the BIOS by selecting a function key on boot-up. Watch the splash screen as your computer boots, and select the function key which your screen instructs to get into setup. In the boot menu of the BIOS setup, select the CD-ROM drive as the first choice for booting the computer.</a:t>
            </a:r>
            <a:endParaRPr lang="zh-CN" altLang="zh-CN" sz="1600" dirty="0" smtClean="0"/>
          </a:p>
          <a:p>
            <a:r>
              <a:rPr lang="en-US" altLang="zh-CN" sz="1600" b="1" dirty="0" smtClean="0"/>
              <a:t>Step 4</a:t>
            </a:r>
            <a:endParaRPr lang="zh-CN" altLang="zh-CN" sz="1600" dirty="0" smtClean="0"/>
          </a:p>
          <a:p>
            <a:r>
              <a:rPr lang="en-US" altLang="zh-CN" sz="1600" dirty="0" smtClean="0"/>
              <a:t>Place the first CD for the operating system in the CD drive. This will either be the first CD of a set of recovery CDs, or a standalone version of the operating system on CD.</a:t>
            </a:r>
            <a:endParaRPr lang="zh-CN" altLang="zh-CN" sz="1600" dirty="0" smtClean="0"/>
          </a:p>
          <a:p>
            <a:r>
              <a:rPr lang="en-US" altLang="zh-CN" sz="1600" b="1" dirty="0" smtClean="0"/>
              <a:t>Step 5</a:t>
            </a:r>
            <a:endParaRPr lang="zh-CN" altLang="zh-CN" sz="1600" dirty="0" smtClean="0"/>
          </a:p>
          <a:p>
            <a:r>
              <a:rPr lang="en-US" altLang="zh-CN" sz="1600" dirty="0" smtClean="0"/>
              <a:t>Turn the computer off. Wait a full 30 seconds before turning it back on again. Turn the computer back on, and follow the instructions on the screen to partition and format your hard drive. This will erase all data which previously existed on the drive.</a:t>
            </a:r>
            <a:endParaRPr lang="zh-CN" altLang="zh-CN"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15616"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15616" y="1584076"/>
            <a:ext cx="7344816" cy="63094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boot	v. </a:t>
            </a:r>
            <a:r>
              <a:rPr lang="zh-CN" altLang="en-US" sz="1600" dirty="0" smtClean="0">
                <a:latin typeface="Times New Roman" pitchFamily="18" charset="0"/>
                <a:ea typeface="宋体" pitchFamily="2" charset="-122"/>
                <a:cs typeface="Times New Roman" pitchFamily="18" charset="0"/>
              </a:rPr>
              <a:t>引导，启动（计算机）</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coordinate    	v. </a:t>
            </a:r>
            <a:r>
              <a:rPr lang="zh-CN" altLang="en-US" sz="1600" dirty="0" smtClean="0">
                <a:latin typeface="Times New Roman" pitchFamily="18" charset="0"/>
                <a:ea typeface="宋体" pitchFamily="2" charset="-122"/>
                <a:cs typeface="Times New Roman" pitchFamily="18" charset="0"/>
              </a:rPr>
              <a:t>调整，整理</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management                   	n. </a:t>
            </a:r>
            <a:r>
              <a:rPr lang="zh-CN" altLang="en-US" sz="1600" dirty="0" smtClean="0">
                <a:latin typeface="Times New Roman" pitchFamily="18" charset="0"/>
                <a:ea typeface="宋体" pitchFamily="2" charset="-122"/>
                <a:cs typeface="Times New Roman" pitchFamily="18" charset="0"/>
              </a:rPr>
              <a:t>经营，管理，处理，操纵</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allocation                   	n. </a:t>
            </a:r>
            <a:r>
              <a:rPr lang="zh-CN" altLang="en-US" sz="1600" dirty="0" smtClean="0">
                <a:latin typeface="Times New Roman" pitchFamily="18" charset="0"/>
                <a:ea typeface="宋体" pitchFamily="2" charset="-122"/>
                <a:cs typeface="Times New Roman" pitchFamily="18" charset="0"/>
              </a:rPr>
              <a:t>分配，安置</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schedule                 	n. </a:t>
            </a:r>
            <a:r>
              <a:rPr lang="zh-CN" altLang="en-US" sz="1600" dirty="0" smtClean="0">
                <a:latin typeface="Times New Roman" pitchFamily="18" charset="0"/>
                <a:ea typeface="宋体" pitchFamily="2" charset="-122"/>
                <a:cs typeface="Times New Roman" pitchFamily="18" charset="0"/>
              </a:rPr>
              <a:t>时间表，进度表</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预定计划 </a:t>
            </a:r>
          </a:p>
          <a:p>
            <a:pPr lvl="0" fontAlgn="base">
              <a:spcBef>
                <a:spcPct val="0"/>
              </a:spcBef>
              <a:spcAft>
                <a:spcPct val="0"/>
              </a:spcAft>
            </a:pPr>
            <a:r>
              <a:rPr lang="zh-CN" altLang="en-US" sz="1600" dirty="0" smtClean="0">
                <a:latin typeface="Times New Roman" pitchFamily="18" charset="0"/>
                <a:ea typeface="宋体" pitchFamily="2" charset="-122"/>
                <a:cs typeface="Times New Roman" pitchFamily="18" charset="0"/>
              </a:rPr>
              <a:t>	</a:t>
            </a:r>
            <a:r>
              <a:rPr lang="en-US" altLang="zh-CN" sz="1600" dirty="0" smtClean="0">
                <a:latin typeface="Times New Roman" pitchFamily="18" charset="0"/>
                <a:ea typeface="宋体" pitchFamily="2" charset="-122"/>
                <a:cs typeface="Times New Roman" pitchFamily="18" charset="0"/>
              </a:rPr>
              <a:t>v. </a:t>
            </a:r>
            <a:r>
              <a:rPr lang="zh-CN" altLang="en-US" sz="1600" dirty="0" smtClean="0">
                <a:latin typeface="Times New Roman" pitchFamily="18" charset="0"/>
                <a:ea typeface="宋体" pitchFamily="2" charset="-122"/>
                <a:cs typeface="Times New Roman" pitchFamily="18" charset="0"/>
              </a:rPr>
              <a:t>确定时间</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将</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列入程序表 </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scheduler                 	n. </a:t>
            </a:r>
            <a:r>
              <a:rPr lang="zh-CN" altLang="en-US" sz="1600" dirty="0" smtClean="0">
                <a:latin typeface="Times New Roman" pitchFamily="18" charset="0"/>
                <a:ea typeface="宋体" pitchFamily="2" charset="-122"/>
                <a:cs typeface="Times New Roman" pitchFamily="18" charset="0"/>
              </a:rPr>
              <a:t>调度程序，日程安排程序</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algorithm                     	n. </a:t>
            </a:r>
            <a:r>
              <a:rPr lang="zh-CN" altLang="en-US" sz="1600" dirty="0" smtClean="0">
                <a:latin typeface="Times New Roman" pitchFamily="18" charset="0"/>
                <a:ea typeface="宋体" pitchFamily="2" charset="-122"/>
                <a:cs typeface="Times New Roman" pitchFamily="18" charset="0"/>
              </a:rPr>
              <a:t>运算法则，算法</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规则系统</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objective                   	n. </a:t>
            </a:r>
            <a:r>
              <a:rPr lang="zh-CN" altLang="en-US" sz="1600" dirty="0" smtClean="0">
                <a:latin typeface="Times New Roman" pitchFamily="18" charset="0"/>
                <a:ea typeface="宋体" pitchFamily="2" charset="-122"/>
                <a:cs typeface="Times New Roman" pitchFamily="18" charset="0"/>
              </a:rPr>
              <a:t>目标，目的</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allocate                       	v. </a:t>
            </a:r>
            <a:r>
              <a:rPr lang="zh-CN" altLang="en-US" sz="1600" dirty="0" smtClean="0">
                <a:latin typeface="Times New Roman" pitchFamily="18" charset="0"/>
                <a:ea typeface="宋体" pitchFamily="2" charset="-122"/>
                <a:cs typeface="Times New Roman" pitchFamily="18" charset="0"/>
              </a:rPr>
              <a:t>分派，分配</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application                  	n. </a:t>
            </a:r>
            <a:r>
              <a:rPr lang="zh-CN" altLang="en-US" sz="1600" dirty="0" smtClean="0">
                <a:latin typeface="Times New Roman" pitchFamily="18" charset="0"/>
                <a:ea typeface="宋体" pitchFamily="2" charset="-122"/>
                <a:cs typeface="Times New Roman" pitchFamily="18" charset="0"/>
              </a:rPr>
              <a:t>请求，应用，应用程序，应用软件</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insufficient                 	a. </a:t>
            </a:r>
            <a:r>
              <a:rPr lang="zh-CN" altLang="en-US" sz="1600" dirty="0" smtClean="0">
                <a:latin typeface="Times New Roman" pitchFamily="18" charset="0"/>
                <a:ea typeface="宋体" pitchFamily="2" charset="-122"/>
                <a:cs typeface="Times New Roman" pitchFamily="18" charset="0"/>
              </a:rPr>
              <a:t>不足的，不够的</a:t>
            </a:r>
            <a:endParaRPr lang="en-US" altLang="zh-CN" sz="1600" dirty="0" smtClean="0">
              <a:latin typeface="Times New Roman" pitchFamily="18" charset="0"/>
              <a:ea typeface="宋体" pitchFamily="2" charset="-122"/>
              <a:cs typeface="Times New Roman" pitchFamily="18" charset="0"/>
            </a:endParaRP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zone                      	n. </a:t>
            </a:r>
            <a:r>
              <a:rPr lang="zh-CN" altLang="en-US" sz="1600" dirty="0" smtClean="0">
                <a:latin typeface="Times New Roman" pitchFamily="18" charset="0"/>
                <a:ea typeface="宋体" pitchFamily="2" charset="-122"/>
                <a:cs typeface="Times New Roman" pitchFamily="18" charset="0"/>
              </a:rPr>
              <a:t>地域，地带，地区，环带，圈</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virtual                       	a. </a:t>
            </a:r>
            <a:r>
              <a:rPr lang="zh-CN" altLang="en-US" sz="1600" dirty="0" smtClean="0">
                <a:latin typeface="Times New Roman" pitchFamily="18" charset="0"/>
                <a:ea typeface="宋体" pitchFamily="2" charset="-122"/>
                <a:cs typeface="Times New Roman" pitchFamily="18" charset="0"/>
              </a:rPr>
              <a:t>实质上的</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物</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虚像的</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计</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虚拟的</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unification                   	n. </a:t>
            </a:r>
            <a:r>
              <a:rPr lang="zh-CN" altLang="en-US" sz="1600" dirty="0" smtClean="0">
                <a:latin typeface="Times New Roman" pitchFamily="18" charset="0"/>
                <a:ea typeface="宋体" pitchFamily="2" charset="-122"/>
                <a:cs typeface="Times New Roman" pitchFamily="18" charset="0"/>
              </a:rPr>
              <a:t>统一，合一，一致</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peripheral                 	a. </a:t>
            </a:r>
            <a:r>
              <a:rPr lang="zh-CN" altLang="en-US" sz="1600" dirty="0" smtClean="0">
                <a:latin typeface="Times New Roman" pitchFamily="18" charset="0"/>
                <a:ea typeface="宋体" pitchFamily="2" charset="-122"/>
                <a:cs typeface="Times New Roman" pitchFamily="18" charset="0"/>
              </a:rPr>
              <a:t>外围的  </a:t>
            </a:r>
            <a:r>
              <a:rPr lang="en-US" altLang="zh-CN" sz="1600" dirty="0" smtClean="0">
                <a:latin typeface="Times New Roman" pitchFamily="18" charset="0"/>
                <a:ea typeface="宋体" pitchFamily="2" charset="-122"/>
                <a:cs typeface="Times New Roman" pitchFamily="18" charset="0"/>
              </a:rPr>
              <a:t>n.</a:t>
            </a:r>
            <a:r>
              <a:rPr lang="zh-CN" altLang="en-US" sz="1600" dirty="0" smtClean="0">
                <a:latin typeface="Times New Roman" pitchFamily="18" charset="0"/>
                <a:ea typeface="宋体" pitchFamily="2" charset="-122"/>
                <a:cs typeface="Times New Roman" pitchFamily="18" charset="0"/>
              </a:rPr>
              <a:t>外围设备</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administrator              	n. </a:t>
            </a:r>
            <a:r>
              <a:rPr lang="zh-CN" altLang="en-US" sz="1600" dirty="0" smtClean="0">
                <a:latin typeface="Times New Roman" pitchFamily="18" charset="0"/>
                <a:ea typeface="宋体" pitchFamily="2" charset="-122"/>
                <a:cs typeface="Times New Roman" pitchFamily="18" charset="0"/>
              </a:rPr>
              <a:t>管理人，行政官</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网络管理员，系统管理员                       </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execution                    	n. </a:t>
            </a:r>
            <a:r>
              <a:rPr lang="zh-CN" altLang="en-US" sz="1600" dirty="0" smtClean="0">
                <a:latin typeface="Times New Roman" pitchFamily="18" charset="0"/>
                <a:ea typeface="宋体" pitchFamily="2" charset="-122"/>
                <a:cs typeface="Times New Roman" pitchFamily="18" charset="0"/>
              </a:rPr>
              <a:t>实行，完成，执行，制作</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authorization                  	n. </a:t>
            </a:r>
            <a:r>
              <a:rPr lang="zh-CN" altLang="en-US" sz="1600" dirty="0" smtClean="0">
                <a:latin typeface="Times New Roman" pitchFamily="18" charset="0"/>
                <a:ea typeface="宋体" pitchFamily="2" charset="-122"/>
                <a:cs typeface="Times New Roman" pitchFamily="18" charset="0"/>
              </a:rPr>
              <a:t>授权，认可</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security                       	n. </a:t>
            </a:r>
            <a:r>
              <a:rPr lang="zh-CN" altLang="en-US" sz="1600" dirty="0" smtClean="0">
                <a:latin typeface="Times New Roman" pitchFamily="18" charset="0"/>
                <a:ea typeface="宋体" pitchFamily="2" charset="-122"/>
                <a:cs typeface="Times New Roman" pitchFamily="18" charset="0"/>
              </a:rPr>
              <a:t>安全</a:t>
            </a:r>
          </a:p>
          <a:p>
            <a:pPr lvl="0" fontAlgn="base">
              <a:spcBef>
                <a:spcPct val="0"/>
              </a:spcBef>
              <a:spcAft>
                <a:spcPct val="0"/>
              </a:spcAft>
            </a:pPr>
            <a:endParaRPr lang="zh-CN" altLang="en-US" sz="1600" dirty="0" smtClean="0">
              <a:latin typeface="Times New Roman" pitchFamily="18" charset="0"/>
              <a:ea typeface="宋体" pitchFamily="2" charset="-122"/>
              <a:cs typeface="Times New Roman" pitchFamily="18" charset="0"/>
            </a:endParaRPr>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686155"/>
          </a:xfrm>
          <a:prstGeom prst="rect">
            <a:avLst/>
          </a:prstGeom>
        </p:spPr>
        <p:txBody>
          <a:bodyPr wrap="square">
            <a:spAutoFit/>
          </a:bodyPr>
          <a:lstStyle/>
          <a:p>
            <a:pPr>
              <a:lnSpc>
                <a:spcPts val="2400"/>
              </a:lnSpc>
            </a:pPr>
            <a:r>
              <a:rPr lang="en-US" altLang="zh-CN" sz="1600" b="1" dirty="0" smtClean="0"/>
              <a:t>Step 6</a:t>
            </a:r>
            <a:endParaRPr lang="zh-CN" altLang="zh-CN" sz="1600" dirty="0" smtClean="0"/>
          </a:p>
          <a:p>
            <a:pPr>
              <a:lnSpc>
                <a:spcPts val="2400"/>
              </a:lnSpc>
            </a:pPr>
            <a:r>
              <a:rPr lang="en-US" altLang="zh-CN" sz="1600" dirty="0" smtClean="0"/>
              <a:t>Follow the instructions which appear on the screen. Everything should be smooth sailing from this point forward. However, it's a good idea to babysit the installation to be ready for any problems which might crop up, and to click into the next step when the installation program prompts you. You will also probably need to check your speaker connections to ensure that they are properly connected.</a:t>
            </a:r>
            <a:endParaRPr lang="zh-CN" altLang="zh-CN" sz="1600" dirty="0" smtClean="0"/>
          </a:p>
          <a:p>
            <a:pPr>
              <a:lnSpc>
                <a:spcPts val="2400"/>
              </a:lnSpc>
            </a:pPr>
            <a:r>
              <a:rPr lang="en-US" altLang="zh-CN" sz="1600" b="1" dirty="0" smtClean="0"/>
              <a:t>Step 7</a:t>
            </a:r>
            <a:endParaRPr lang="zh-CN" altLang="zh-CN" sz="1600" dirty="0" smtClean="0"/>
          </a:p>
          <a:p>
            <a:pPr>
              <a:lnSpc>
                <a:spcPts val="2400"/>
              </a:lnSpc>
            </a:pPr>
            <a:r>
              <a:rPr lang="en-US" altLang="zh-CN" sz="1600" dirty="0" smtClean="0"/>
              <a:t>Reconnect to the internet. Troubleshoot any problems with your installation by visiting the software provider's support website. Look in particular for online knowledge bases. These contain valuable information which can help you to overcome even the most difficult installation problems. Use several different search terms to search for the solutions you need.</a:t>
            </a:r>
            <a:endParaRPr lang="zh-CN" altLang="zh-CN" sz="1600" dirty="0" smtClean="0"/>
          </a:p>
          <a:p>
            <a:pPr>
              <a:lnSpc>
                <a:spcPts val="2400"/>
              </a:lnSpc>
            </a:pPr>
            <a:r>
              <a:rPr lang="en-US" altLang="zh-CN" sz="1600" b="1" dirty="0" smtClean="0"/>
              <a:t>Step 8</a:t>
            </a:r>
            <a:endParaRPr lang="zh-CN" altLang="zh-CN" sz="1600" dirty="0" smtClean="0"/>
          </a:p>
          <a:p>
            <a:pPr>
              <a:lnSpc>
                <a:spcPts val="2400"/>
              </a:lnSpc>
            </a:pPr>
            <a:r>
              <a:rPr lang="en-US" altLang="zh-CN" sz="1600" dirty="0" smtClean="0"/>
              <a:t>Install or reinstall your antivirus software and promptly download and install all the definition updates. If possible do this without opening a web browser.</a:t>
            </a:r>
            <a:endParaRPr lang="zh-CN" altLang="zh-CN" sz="16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3747436"/>
          </a:xfrm>
          <a:prstGeom prst="rect">
            <a:avLst/>
          </a:prstGeom>
        </p:spPr>
        <p:txBody>
          <a:bodyPr wrap="square">
            <a:spAutoFit/>
          </a:bodyPr>
          <a:lstStyle/>
          <a:p>
            <a:pPr>
              <a:lnSpc>
                <a:spcPct val="150000"/>
              </a:lnSpc>
            </a:pPr>
            <a:r>
              <a:rPr lang="en-US" altLang="zh-CN" sz="1600" b="1" dirty="0" smtClean="0"/>
              <a:t>Step 9</a:t>
            </a:r>
            <a:endParaRPr lang="zh-CN" altLang="zh-CN" sz="1600" dirty="0" smtClean="0"/>
          </a:p>
          <a:p>
            <a:pPr>
              <a:lnSpc>
                <a:spcPct val="150000"/>
              </a:lnSpc>
            </a:pPr>
            <a:r>
              <a:rPr lang="en-US" altLang="zh-CN" sz="1600" dirty="0" smtClean="0"/>
              <a:t>Navigate immediately to the update site of the operating system's manufacturer and download all critical updates. Set up automatic updates if possible. Don't forget to upgrade the browser to the latest version, as old browsers often have security vulnerabilities which are susceptible to viruses and hackers. Avoid beta versions of web browsers.</a:t>
            </a:r>
            <a:endParaRPr lang="zh-CN" altLang="zh-CN" sz="1600" dirty="0" smtClean="0"/>
          </a:p>
          <a:p>
            <a:pPr>
              <a:lnSpc>
                <a:spcPct val="150000"/>
              </a:lnSpc>
            </a:pPr>
            <a:r>
              <a:rPr lang="en-US" altLang="zh-CN" sz="1600" b="1" dirty="0" smtClean="0"/>
              <a:t>Step 10</a:t>
            </a:r>
            <a:endParaRPr lang="zh-CN" altLang="zh-CN" sz="1600" dirty="0" smtClean="0"/>
          </a:p>
          <a:p>
            <a:pPr>
              <a:lnSpc>
                <a:spcPct val="150000"/>
              </a:lnSpc>
            </a:pPr>
            <a:r>
              <a:rPr lang="en-US" altLang="zh-CN" sz="1600" dirty="0" smtClean="0"/>
              <a:t>Install the software for any additional devices which did not come with your computer. Update the drivers for all of your devices. Check device manager to see which version of each driver you are using and check the date.</a:t>
            </a:r>
            <a:endParaRPr lang="zh-CN" altLang="zh-CN" sz="16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116768"/>
          </a:xfrm>
          <a:prstGeom prst="rect">
            <a:avLst/>
          </a:prstGeom>
        </p:spPr>
        <p:txBody>
          <a:bodyPr wrap="square">
            <a:spAutoFit/>
          </a:bodyPr>
          <a:lstStyle/>
          <a:p>
            <a:pPr>
              <a:lnSpc>
                <a:spcPct val="150000"/>
              </a:lnSpc>
            </a:pPr>
            <a:r>
              <a:rPr lang="en-US" altLang="zh-CN" sz="1600" b="1" dirty="0" smtClean="0"/>
              <a:t>Tips &amp; Warnings</a:t>
            </a:r>
            <a:endParaRPr lang="zh-CN" altLang="zh-CN" sz="1600" dirty="0" smtClean="0"/>
          </a:p>
          <a:p>
            <a:pPr lvl="0">
              <a:lnSpc>
                <a:spcPct val="150000"/>
              </a:lnSpc>
            </a:pPr>
            <a:r>
              <a:rPr lang="en-US" altLang="zh-CN" sz="1600" dirty="0" smtClean="0"/>
              <a:t>In some cases you may be able to reinstall the operating system from a partition on the   hard drive.</a:t>
            </a:r>
            <a:endParaRPr lang="zh-CN" altLang="zh-CN" sz="1600" dirty="0" smtClean="0"/>
          </a:p>
          <a:p>
            <a:pPr lvl="0">
              <a:lnSpc>
                <a:spcPct val="150000"/>
              </a:lnSpc>
            </a:pPr>
            <a:r>
              <a:rPr lang="en-US" altLang="zh-CN" sz="1600" dirty="0" smtClean="0"/>
              <a:t>Ensure that your computer has the system requirements for the desired operating system before purchasing and/or installing it.</a:t>
            </a:r>
            <a:endParaRPr lang="zh-CN" altLang="zh-CN" sz="1600" dirty="0" smtClean="0"/>
          </a:p>
          <a:p>
            <a:pPr lvl="0">
              <a:lnSpc>
                <a:spcPct val="150000"/>
              </a:lnSpc>
            </a:pPr>
            <a:r>
              <a:rPr lang="en-US" altLang="zh-CN" sz="1600" dirty="0" smtClean="0"/>
              <a:t>Have your product key handy so that you can enter it when the installation software prompts you.</a:t>
            </a:r>
            <a:endParaRPr lang="zh-CN" altLang="zh-CN" sz="1600" dirty="0" smtClean="0"/>
          </a:p>
          <a:p>
            <a:pPr lvl="0">
              <a:lnSpc>
                <a:spcPct val="150000"/>
              </a:lnSpc>
            </a:pPr>
            <a:r>
              <a:rPr lang="en-US" altLang="zh-CN" sz="1600" dirty="0" smtClean="0"/>
              <a:t>Keep another internet-connected computer on hand at all times so that you can search for online help while you are reinstalling the operating system on the other computer.</a:t>
            </a:r>
            <a:endParaRPr lang="zh-CN" altLang="zh-CN" sz="1600" dirty="0" smtClean="0"/>
          </a:p>
          <a:p>
            <a:pPr lvl="0">
              <a:lnSpc>
                <a:spcPct val="150000"/>
              </a:lnSpc>
            </a:pPr>
            <a:r>
              <a:rPr lang="en-US" altLang="zh-CN" sz="1600" dirty="0" smtClean="0"/>
              <a:t>Use downloaded, updated drivers or installation files to create installation CDs for the various devices on your computer.</a:t>
            </a:r>
            <a:endParaRPr lang="zh-CN" altLang="zh-CN" sz="1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6624736" cy="4686155"/>
          </a:xfrm>
          <a:prstGeom prst="rect">
            <a:avLst/>
          </a:prstGeom>
        </p:spPr>
        <p:txBody>
          <a:bodyPr wrap="square">
            <a:spAutoFit/>
          </a:bodyPr>
          <a:lstStyle/>
          <a:p>
            <a:pPr>
              <a:lnSpc>
                <a:spcPts val="2400"/>
              </a:lnSpc>
            </a:pPr>
            <a:r>
              <a:rPr lang="en-US" altLang="zh-CN" sz="1600" b="1" i="1" dirty="0" smtClean="0"/>
              <a:t>Practice 1  Try to provide the methods to install or reinstall an operating system on your computer with the information you’ve found in the directions above. </a:t>
            </a:r>
            <a:endParaRPr lang="zh-CN" altLang="zh-CN" sz="1600" dirty="0" smtClean="0"/>
          </a:p>
          <a:p>
            <a:pPr>
              <a:lnSpc>
                <a:spcPts val="2400"/>
              </a:lnSpc>
            </a:pPr>
            <a:r>
              <a:rPr lang="en-US" altLang="zh-CN" sz="1600" dirty="0" smtClean="0"/>
              <a:t>1. If you are planning to perform a system recovery and unable to burn files to disk, the useful way is to __________________________________________.</a:t>
            </a:r>
            <a:endParaRPr lang="zh-CN" altLang="zh-CN" sz="1600" dirty="0" smtClean="0"/>
          </a:p>
          <a:p>
            <a:pPr>
              <a:lnSpc>
                <a:spcPts val="2400"/>
              </a:lnSpc>
            </a:pPr>
            <a:r>
              <a:rPr lang="en-US" altLang="zh-CN" sz="1600" dirty="0" smtClean="0"/>
              <a:t>2. In the system BIOS, the first choice for booting the computer is to __________________.</a:t>
            </a:r>
            <a:endParaRPr lang="zh-CN" altLang="zh-CN" sz="1600" dirty="0" smtClean="0"/>
          </a:p>
          <a:p>
            <a:pPr>
              <a:lnSpc>
                <a:spcPts val="2400"/>
              </a:lnSpc>
            </a:pPr>
            <a:r>
              <a:rPr lang="en-US" altLang="zh-CN" sz="1600" dirty="0" smtClean="0"/>
              <a:t>3. When you turn on the computer again after 30-munite wait, the first thing you do is to ________________________________________. </a:t>
            </a:r>
            <a:endParaRPr lang="zh-CN" altLang="zh-CN" sz="1600" dirty="0" smtClean="0"/>
          </a:p>
          <a:p>
            <a:pPr>
              <a:lnSpc>
                <a:spcPts val="2400"/>
              </a:lnSpc>
            </a:pPr>
            <a:r>
              <a:rPr lang="en-US" altLang="zh-CN" sz="1600" dirty="0" smtClean="0"/>
              <a:t>4. When you reconnect to the internet, the best way to solve the problem with your installation is to __________________________________. </a:t>
            </a:r>
            <a:endParaRPr lang="zh-CN" altLang="zh-CN" sz="1600" dirty="0" smtClean="0"/>
          </a:p>
          <a:p>
            <a:pPr>
              <a:lnSpc>
                <a:spcPts val="2400"/>
              </a:lnSpc>
            </a:pPr>
            <a:r>
              <a:rPr lang="en-US" altLang="zh-CN" sz="1600" dirty="0" smtClean="0"/>
              <a:t>5. After you reinstall your antivirus software, the prompt thing you should do is to ______________________________________. </a:t>
            </a:r>
            <a:endParaRPr lang="zh-CN" altLang="zh-CN" sz="1600" dirty="0" smtClean="0"/>
          </a:p>
          <a:p>
            <a:pPr>
              <a:lnSpc>
                <a:spcPts val="2400"/>
              </a:lnSpc>
            </a:pPr>
            <a:r>
              <a:rPr lang="en-US" altLang="zh-CN" sz="1600" dirty="0" smtClean="0"/>
              <a:t>6. After you install the definition updates, the immediate thing you should do is to _______________________________________________. </a:t>
            </a:r>
            <a:endParaRPr lang="zh-CN" altLang="zh-CN" sz="16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6624736" cy="3747436"/>
          </a:xfrm>
          <a:prstGeom prst="rect">
            <a:avLst/>
          </a:prstGeom>
        </p:spPr>
        <p:txBody>
          <a:bodyPr wrap="square">
            <a:spAutoFit/>
          </a:bodyPr>
          <a:lstStyle/>
          <a:p>
            <a:pPr>
              <a:lnSpc>
                <a:spcPct val="150000"/>
              </a:lnSpc>
            </a:pPr>
            <a:r>
              <a:rPr lang="en-US" altLang="zh-CN" sz="1600" b="1" i="1" dirty="0" smtClean="0"/>
              <a:t>Practice 2  Make a summary of the tips to install the operating system on your computer by filling the blanks with the missing words.</a:t>
            </a:r>
            <a:endParaRPr lang="zh-CN" altLang="zh-CN" sz="1600" dirty="0" smtClean="0"/>
          </a:p>
          <a:p>
            <a:pPr>
              <a:lnSpc>
                <a:spcPct val="150000"/>
              </a:lnSpc>
            </a:pPr>
            <a:r>
              <a:rPr lang="en-US" altLang="zh-CN" sz="1600" dirty="0" smtClean="0"/>
              <a:t>1. Reinstall the operating system from a ________ on the hard drive.</a:t>
            </a:r>
            <a:endParaRPr lang="zh-CN" altLang="zh-CN" sz="1600" dirty="0" smtClean="0"/>
          </a:p>
          <a:p>
            <a:pPr>
              <a:lnSpc>
                <a:spcPct val="150000"/>
              </a:lnSpc>
            </a:pPr>
            <a:r>
              <a:rPr lang="en-US" altLang="zh-CN" sz="1600" dirty="0" smtClean="0"/>
              <a:t>2. Ensure that you've got the _________ operating systems for your system requirements.</a:t>
            </a:r>
            <a:endParaRPr lang="zh-CN" altLang="zh-CN" sz="1600" dirty="0" smtClean="0"/>
          </a:p>
          <a:p>
            <a:pPr>
              <a:lnSpc>
                <a:spcPct val="150000"/>
              </a:lnSpc>
            </a:pPr>
            <a:r>
              <a:rPr lang="en-US" altLang="zh-CN" sz="1600" dirty="0" smtClean="0"/>
              <a:t>3. Keep your product ________ in the proper place.</a:t>
            </a:r>
            <a:endParaRPr lang="zh-CN" altLang="zh-CN" sz="1600" dirty="0" smtClean="0"/>
          </a:p>
          <a:p>
            <a:pPr>
              <a:lnSpc>
                <a:spcPct val="150000"/>
              </a:lnSpc>
            </a:pPr>
            <a:r>
              <a:rPr lang="en-US" altLang="zh-CN" sz="1600" dirty="0" smtClean="0"/>
              <a:t>4. Get another ________ computer that you can approach.</a:t>
            </a:r>
            <a:endParaRPr lang="zh-CN" altLang="zh-CN" sz="1600" dirty="0" smtClean="0"/>
          </a:p>
          <a:p>
            <a:pPr>
              <a:lnSpc>
                <a:spcPct val="150000"/>
              </a:lnSpc>
            </a:pPr>
            <a:r>
              <a:rPr lang="en-US" altLang="zh-CN" sz="1600" dirty="0" smtClean="0"/>
              <a:t>5. Create ________ CDs for the various devices on your computer.</a:t>
            </a:r>
            <a:endParaRPr lang="zh-CN" altLang="zh-CN" sz="1600" dirty="0" smtClean="0"/>
          </a:p>
          <a:p>
            <a:pPr>
              <a:lnSpc>
                <a:spcPct val="150000"/>
              </a:lnSpc>
            </a:pPr>
            <a:r>
              <a:rPr lang="en-US" altLang="zh-CN" sz="1600" dirty="0" smtClean="0"/>
              <a:t/>
            </a:r>
            <a:br>
              <a:rPr lang="en-US" altLang="zh-CN" sz="1600" dirty="0" smtClean="0"/>
            </a:br>
            <a:endParaRPr lang="zh-CN" altLang="zh-CN" sz="16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447645"/>
          </a:xfrm>
          <a:prstGeom prst="rect">
            <a:avLst/>
          </a:prstGeom>
        </p:spPr>
        <p:txBody>
          <a:bodyPr wrap="square">
            <a:spAutoFit/>
          </a:bodyPr>
          <a:lstStyle/>
          <a:p>
            <a:r>
              <a:rPr lang="x-none" altLang="zh-CN" sz="2000" b="1" dirty="0"/>
              <a:t>I. Guided Reading                                           </a:t>
            </a:r>
            <a:endParaRPr lang="zh-CN" altLang="zh-CN" sz="2000" b="1" dirty="0"/>
          </a:p>
          <a:p>
            <a:r>
              <a:rPr lang="en-US" altLang="zh-CN" sz="1600" b="1" i="1" dirty="0"/>
              <a:t>Pre-reading Activities</a:t>
            </a:r>
            <a:endParaRPr lang="zh-CN" altLang="zh-CN" sz="1600" dirty="0"/>
          </a:p>
          <a:p>
            <a:r>
              <a:rPr lang="en-US" altLang="zh-CN" sz="1600" dirty="0" smtClean="0"/>
              <a:t>1. memory,  processes,  hardware, program,  operating,  system,  software,  computer</a:t>
            </a:r>
            <a:endParaRPr lang="zh-CN" altLang="zh-CN" sz="1600" dirty="0" smtClean="0"/>
          </a:p>
          <a:p>
            <a:r>
              <a:rPr lang="en-US" altLang="zh-CN" sz="1600" dirty="0" smtClean="0"/>
              <a:t>2. Figure 1 Tablet PC    Figure 2 All-in-one-pc   Figure 3 Note Book</a:t>
            </a:r>
            <a:endParaRPr lang="zh-CN" altLang="zh-CN" sz="1600" dirty="0" smtClean="0"/>
          </a:p>
          <a:p>
            <a:r>
              <a:rPr lang="en-US" altLang="zh-CN" sz="1600" b="1" i="1" dirty="0" smtClean="0"/>
              <a:t>Check </a:t>
            </a:r>
            <a:r>
              <a:rPr lang="en-US" altLang="zh-CN" sz="1600" b="1" i="1" dirty="0"/>
              <a:t>Your Comprehension</a:t>
            </a:r>
            <a:endParaRPr lang="zh-CN" altLang="zh-CN" sz="1600" dirty="0"/>
          </a:p>
          <a:p>
            <a:r>
              <a:rPr lang="en-US" altLang="zh-CN" sz="1600" b="1" i="1" dirty="0" smtClean="0"/>
              <a:t>1. </a:t>
            </a:r>
            <a:endParaRPr lang="zh-CN" altLang="zh-CN" sz="1600" dirty="0" smtClean="0"/>
          </a:p>
          <a:p>
            <a:r>
              <a:rPr lang="en-US" altLang="zh-CN" sz="1600" dirty="0" smtClean="0"/>
              <a:t>1) Because it manages all of the software and hardware that runs on a computer and a computer can do nothing without an operating system.</a:t>
            </a:r>
            <a:endParaRPr lang="zh-CN" altLang="zh-CN" sz="1600" dirty="0" smtClean="0"/>
          </a:p>
          <a:p>
            <a:r>
              <a:rPr lang="en-US" altLang="zh-CN" sz="1600" dirty="0" smtClean="0"/>
              <a:t>2) Because all of those programs need to access the computer's CPU, memory, and storage, and the operating system can help them get what they need. </a:t>
            </a:r>
            <a:endParaRPr lang="zh-CN" altLang="zh-CN" sz="1600" dirty="0" smtClean="0"/>
          </a:p>
          <a:p>
            <a:r>
              <a:rPr lang="en-US" altLang="zh-CN" sz="1600" dirty="0" smtClean="0"/>
              <a:t>3) It can create a memory zone on the hard drive which is known as "virtual memory". </a:t>
            </a:r>
            <a:endParaRPr lang="zh-CN" altLang="zh-CN" sz="1600" dirty="0" smtClean="0"/>
          </a:p>
          <a:p>
            <a:r>
              <a:rPr lang="en-US" altLang="zh-CN" sz="1600" dirty="0" smtClean="0"/>
              <a:t>4) It performs the duty by allocating the resources required for them to operate. </a:t>
            </a:r>
            <a:endParaRPr lang="zh-CN" altLang="zh-CN" sz="1600" dirty="0" smtClean="0"/>
          </a:p>
          <a:p>
            <a:r>
              <a:rPr lang="en-US" altLang="zh-CN" sz="1600" dirty="0" smtClean="0"/>
              <a:t>5) Those who relevantly authorized can use the resources.</a:t>
            </a:r>
            <a:endParaRPr lang="zh-CN" altLang="zh-CN" sz="1600" dirty="0" smtClean="0"/>
          </a:p>
          <a:p>
            <a:r>
              <a:rPr lang="en-US" altLang="zh-CN" sz="1600" dirty="0" smtClean="0"/>
              <a:t>6) The threads that consist of a sequence of instructions will be alternately active, on standby, suspended or destroyed, according to the priority.</a:t>
            </a:r>
            <a:endParaRPr lang="zh-CN" altLang="zh-CN" sz="1600" dirty="0" smtClean="0"/>
          </a:p>
          <a:p>
            <a:r>
              <a:rPr lang="en-US" altLang="zh-CN" sz="1600" dirty="0" smtClean="0"/>
              <a:t>7) It is their advanced energy management and ability to operate with limited resources.</a:t>
            </a:r>
            <a:endParaRPr lang="zh-CN" altLang="zh-CN" sz="1600" dirty="0" smtClean="0"/>
          </a:p>
          <a:p>
            <a:r>
              <a:rPr lang="en-US" altLang="zh-CN" sz="1600" dirty="0" smtClean="0"/>
              <a:t>8) It usually processes information which is received at clearly-defined intervals. </a:t>
            </a:r>
            <a:endParaRPr lang="zh-CN" altLang="zh-CN" sz="1600" dirty="0" smtClean="0"/>
          </a:p>
          <a:p>
            <a:r>
              <a:rPr lang="en-US" altLang="zh-CN" sz="1600" dirty="0" smtClean="0"/>
              <a:t>9) No, I needn't, because I can use the operating systems that come with their computer, but I can upgrade or even change them when necessary. </a:t>
            </a:r>
            <a:endParaRPr lang="zh-CN" altLang="zh-CN" sz="1600" dirty="0" smtClean="0"/>
          </a:p>
          <a:p>
            <a:r>
              <a:rPr lang="en-US" altLang="zh-CN" sz="1600" dirty="0" smtClean="0"/>
              <a:t>10) They aren't fully-featured and aren't able to run all of the same software.</a:t>
            </a:r>
            <a:endParaRPr lang="zh-CN" altLang="zh-CN" sz="1600" dirty="0" smtClean="0"/>
          </a:p>
          <a:p>
            <a:endParaRPr lang="zh-CN" altLang="zh-CN" sz="1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043608" y="1268760"/>
            <a:ext cx="7632848" cy="4524315"/>
          </a:xfrm>
          <a:prstGeom prst="rect">
            <a:avLst/>
          </a:prstGeom>
        </p:spPr>
        <p:txBody>
          <a:bodyPr wrap="square">
            <a:spAutoFit/>
          </a:bodyPr>
          <a:lstStyle/>
          <a:p>
            <a:r>
              <a:rPr lang="en-US" altLang="zh-CN" sz="1600" b="1" i="1" dirty="0" smtClean="0"/>
              <a:t>2.</a:t>
            </a:r>
            <a:endParaRPr lang="zh-CN" altLang="zh-CN" sz="1600" dirty="0" smtClean="0"/>
          </a:p>
          <a:p>
            <a:r>
              <a:rPr lang="en-US" altLang="zh-CN" sz="1600" dirty="0" smtClean="0"/>
              <a:t>1) Random	  memory	 application   user	insufficient	create	virtual </a:t>
            </a:r>
            <a:endParaRPr lang="zh-CN" altLang="zh-CN" sz="1600" dirty="0" smtClean="0"/>
          </a:p>
          <a:p>
            <a:r>
              <a:rPr lang="en-US" altLang="zh-CN" sz="1600" dirty="0" smtClean="0"/>
              <a:t>2) Technique  operating  parallel	calculation	power	high-end	processor   availability </a:t>
            </a:r>
            <a:endParaRPr lang="zh-CN" altLang="zh-CN" sz="1600" dirty="0" smtClean="0"/>
          </a:p>
          <a:p>
            <a:r>
              <a:rPr lang="en-US" altLang="zh-CN" sz="1600" dirty="0" smtClean="0"/>
              <a:t>3) command-line command display  mouse	icons	menus	screen	graphics</a:t>
            </a:r>
            <a:endParaRPr lang="zh-CN" altLang="zh-CN" sz="1600" dirty="0" smtClean="0"/>
          </a:p>
          <a:p>
            <a:r>
              <a:rPr lang="en-US" altLang="zh-CN" sz="1600" b="1" i="1" dirty="0" smtClean="0"/>
              <a:t>3.</a:t>
            </a:r>
            <a:endParaRPr lang="zh-CN" altLang="zh-CN" sz="1600" dirty="0" smtClean="0"/>
          </a:p>
          <a:p>
            <a:r>
              <a:rPr lang="en-US" altLang="zh-CN" sz="1600" dirty="0" smtClean="0"/>
              <a:t>1) File management </a:t>
            </a:r>
            <a:r>
              <a:rPr lang="zh-CN" altLang="zh-CN" sz="1600" dirty="0" smtClean="0"/>
              <a:t>文件管理：操作系统管理文件系统中的读写操作，以及用户和应用程序的文件访问权限。</a:t>
            </a:r>
          </a:p>
          <a:p>
            <a:r>
              <a:rPr lang="en-US" altLang="zh-CN" sz="1600" dirty="0" smtClean="0"/>
              <a:t>2) Multi-threaded system </a:t>
            </a:r>
            <a:r>
              <a:rPr lang="zh-CN" altLang="zh-CN" sz="1600" dirty="0" smtClean="0"/>
              <a:t>多线程系统：可以同时运行多个“任务”的操作系统。</a:t>
            </a:r>
          </a:p>
          <a:p>
            <a:r>
              <a:rPr lang="en-US" altLang="zh-CN" sz="1600" dirty="0" smtClean="0"/>
              <a:t>3) Pre-emptive system </a:t>
            </a:r>
            <a:r>
              <a:rPr lang="zh-CN" altLang="zh-CN" sz="1600" dirty="0" smtClean="0"/>
              <a:t>抢占式系统：利用调度程序，能够根据优先原则，在提出请求的各进程间分配处理机时间的系统。</a:t>
            </a:r>
          </a:p>
          <a:p>
            <a:r>
              <a:rPr lang="en-US" altLang="zh-CN" sz="1600" dirty="0" smtClean="0"/>
              <a:t>4) Shared time system </a:t>
            </a:r>
            <a:r>
              <a:rPr lang="zh-CN" altLang="zh-CN" sz="1600" dirty="0" smtClean="0"/>
              <a:t>分时系统：由调度程序将时间片分配给每个进程的系统。</a:t>
            </a:r>
          </a:p>
          <a:p>
            <a:r>
              <a:rPr lang="en-US" altLang="zh-CN" sz="1600" dirty="0" smtClean="0"/>
              <a:t>5) Real time system </a:t>
            </a:r>
            <a:r>
              <a:rPr lang="zh-CN" altLang="zh-CN" sz="1600" dirty="0" smtClean="0"/>
              <a:t>实时系统：为有时间限制环境下运行而设计并主要用于工业的操作系统。</a:t>
            </a:r>
          </a:p>
          <a:p>
            <a:r>
              <a:rPr lang="en-US" altLang="zh-CN" sz="1600" dirty="0" smtClean="0"/>
              <a:t>6) Windows  </a:t>
            </a:r>
            <a:r>
              <a:rPr lang="en-US" altLang="zh-CN" sz="1600" dirty="0" err="1" smtClean="0"/>
              <a:t>Windows</a:t>
            </a:r>
            <a:r>
              <a:rPr lang="zh-CN" altLang="zh-CN" sz="1600" dirty="0" smtClean="0"/>
              <a:t>操作系统：由微软公司创立并预装在大多数新的</a:t>
            </a:r>
            <a:r>
              <a:rPr lang="en-US" altLang="zh-CN" sz="1600" dirty="0" smtClean="0"/>
              <a:t>PC</a:t>
            </a:r>
            <a:r>
              <a:rPr lang="zh-CN" altLang="zh-CN" sz="1600" dirty="0" smtClean="0"/>
              <a:t>机上的世界上最流行的操作系统。</a:t>
            </a:r>
          </a:p>
          <a:p>
            <a:r>
              <a:rPr lang="en-US" altLang="zh-CN" sz="1600" dirty="0" smtClean="0"/>
              <a:t>7) Mac OS Mac OS </a:t>
            </a:r>
            <a:r>
              <a:rPr lang="zh-CN" altLang="zh-CN" sz="1600" dirty="0" smtClean="0"/>
              <a:t>操作系统：由苹果公司创立并预装在所有新的麦金塔电脑中的操作系统。</a:t>
            </a:r>
            <a:r>
              <a:rPr lang="en-US" altLang="zh-CN" sz="1600" dirty="0" smtClean="0"/>
              <a:t> </a:t>
            </a:r>
            <a:endParaRPr lang="zh-CN" altLang="zh-CN" sz="1600" dirty="0" smtClean="0"/>
          </a:p>
          <a:p>
            <a:r>
              <a:rPr lang="en-US" altLang="zh-CN" sz="1600" dirty="0" smtClean="0"/>
              <a:t>8</a:t>
            </a:r>
            <a:r>
              <a:rPr lang="zh-CN" altLang="zh-CN" sz="1600" dirty="0" smtClean="0"/>
              <a:t>）</a:t>
            </a:r>
            <a:r>
              <a:rPr lang="en-US" altLang="zh-CN" sz="1600" dirty="0" smtClean="0"/>
              <a:t>Linux  </a:t>
            </a:r>
            <a:r>
              <a:rPr lang="en-US" altLang="zh-CN" sz="1600" dirty="0" err="1" smtClean="0"/>
              <a:t>Linux</a:t>
            </a:r>
            <a:r>
              <a:rPr lang="zh-CN" altLang="zh-CN" sz="1600" dirty="0" smtClean="0"/>
              <a:t>操作系统：可以被世界上的任何人修改和发布的开源操作系统。</a:t>
            </a:r>
            <a:endParaRPr lang="zh-CN" altLang="zh-CN" sz="1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2996952"/>
            <a:ext cx="7632848" cy="1077218"/>
          </a:xfrm>
          <a:prstGeom prst="rect">
            <a:avLst/>
          </a:prstGeom>
        </p:spPr>
        <p:txBody>
          <a:bodyPr wrap="square">
            <a:spAutoFit/>
          </a:bodyPr>
          <a:lstStyle/>
          <a:p>
            <a:r>
              <a:rPr lang="en-US" altLang="zh-CN" sz="1600" b="1" i="1" dirty="0" smtClean="0"/>
              <a:t>4. </a:t>
            </a:r>
            <a:endParaRPr lang="zh-CN" altLang="zh-CN" sz="1600" dirty="0" smtClean="0"/>
          </a:p>
          <a:p>
            <a:r>
              <a:rPr lang="en-US" altLang="zh-CN" sz="1600" dirty="0" smtClean="0"/>
              <a:t>1) c  2) g  3) b  4) f  5) a  6) j  7) h  8) d  9) e  10) </a:t>
            </a:r>
            <a:r>
              <a:rPr lang="en-US" altLang="zh-CN" sz="1600" dirty="0" err="1" smtClean="0"/>
              <a:t>i</a:t>
            </a:r>
            <a:r>
              <a:rPr lang="en-US" altLang="zh-CN" sz="1600" dirty="0" smtClean="0"/>
              <a:t>  11) k       </a:t>
            </a:r>
            <a:endParaRPr lang="zh-CN" altLang="zh-CN" sz="1600" dirty="0" smtClean="0"/>
          </a:p>
          <a:p>
            <a:r>
              <a:rPr lang="en-US" altLang="zh-CN" sz="1600" b="1" i="1" dirty="0" smtClean="0"/>
              <a:t>5. </a:t>
            </a:r>
            <a:endParaRPr lang="zh-CN" altLang="zh-CN" sz="1600" dirty="0" smtClean="0"/>
          </a:p>
          <a:p>
            <a:r>
              <a:rPr lang="en-US" altLang="zh-CN" sz="1600" dirty="0" smtClean="0"/>
              <a:t>1) b  2) f  3) d  4) h  5) </a:t>
            </a:r>
            <a:r>
              <a:rPr lang="en-US" altLang="zh-CN" sz="1600" dirty="0" err="1" smtClean="0"/>
              <a:t>i</a:t>
            </a:r>
            <a:r>
              <a:rPr lang="en-US" altLang="zh-CN" sz="1600" dirty="0" smtClean="0"/>
              <a:t>  6) a  7) e  8) m  9) j  10) k  11) g  12) n  13) c  14) l</a:t>
            </a:r>
            <a:endParaRPr lang="zh-CN" altLang="zh-CN" sz="16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196752"/>
            <a:ext cx="7632848" cy="5816977"/>
          </a:xfrm>
          <a:prstGeom prst="rect">
            <a:avLst/>
          </a:prstGeom>
        </p:spPr>
        <p:txBody>
          <a:bodyPr wrap="square">
            <a:spAutoFit/>
          </a:bodyPr>
          <a:lstStyle/>
          <a:p>
            <a:r>
              <a:rPr lang="en-US" altLang="zh-CN" sz="2000" b="1" dirty="0" smtClean="0"/>
              <a:t>II. Language Work </a:t>
            </a:r>
          </a:p>
          <a:p>
            <a:r>
              <a:rPr lang="en-US" altLang="zh-CN" sz="1600" b="1" i="1" dirty="0" smtClean="0"/>
              <a:t>Vocabulary</a:t>
            </a:r>
            <a:endParaRPr lang="zh-CN" altLang="zh-CN" sz="1600" dirty="0"/>
          </a:p>
          <a:p>
            <a:r>
              <a:rPr lang="en-US" altLang="zh-CN" sz="1600" b="1" dirty="0" smtClean="0"/>
              <a:t>Exercise 1</a:t>
            </a:r>
            <a:endParaRPr lang="zh-CN" altLang="zh-CN" sz="1600" dirty="0" smtClean="0"/>
          </a:p>
          <a:p>
            <a:r>
              <a:rPr lang="en-US" altLang="zh-CN" sz="1600" dirty="0" smtClean="0"/>
              <a:t>authorization           	</a:t>
            </a:r>
            <a:r>
              <a:rPr lang="zh-CN" altLang="zh-CN" sz="1600" dirty="0" smtClean="0"/>
              <a:t>授权，许可</a:t>
            </a:r>
          </a:p>
          <a:p>
            <a:r>
              <a:rPr lang="en-US" altLang="zh-CN" sz="1600" dirty="0" smtClean="0"/>
              <a:t>management           	</a:t>
            </a:r>
            <a:r>
              <a:rPr lang="zh-CN" altLang="zh-CN" sz="1600" dirty="0" smtClean="0"/>
              <a:t>管理， 经营</a:t>
            </a:r>
            <a:r>
              <a:rPr lang="en-US" altLang="zh-CN" sz="1600" dirty="0" smtClean="0"/>
              <a:t> </a:t>
            </a:r>
            <a:endParaRPr lang="zh-CN" altLang="zh-CN" sz="1600" dirty="0" smtClean="0"/>
          </a:p>
          <a:p>
            <a:r>
              <a:rPr lang="en-US" altLang="zh-CN" sz="1600" dirty="0" smtClean="0"/>
              <a:t>alternately             	</a:t>
            </a:r>
            <a:r>
              <a:rPr lang="zh-CN" altLang="zh-CN" sz="1600" dirty="0" smtClean="0"/>
              <a:t>交替地，间隔地</a:t>
            </a:r>
          </a:p>
          <a:p>
            <a:r>
              <a:rPr lang="en-US" altLang="zh-CN" sz="1600" dirty="0" smtClean="0"/>
              <a:t>complexity            	</a:t>
            </a:r>
            <a:r>
              <a:rPr lang="zh-CN" altLang="zh-CN" sz="1600" dirty="0" smtClean="0"/>
              <a:t>复杂的事物，复杂性</a:t>
            </a:r>
          </a:p>
          <a:p>
            <a:r>
              <a:rPr lang="en-US" altLang="zh-CN" sz="1600" dirty="0" smtClean="0"/>
              <a:t>installation            	</a:t>
            </a:r>
            <a:r>
              <a:rPr lang="zh-CN" altLang="zh-CN" sz="1600" dirty="0" smtClean="0"/>
              <a:t>安装，装置，就职</a:t>
            </a:r>
          </a:p>
          <a:p>
            <a:r>
              <a:rPr lang="en-US" altLang="zh-CN" sz="1600" dirty="0" smtClean="0"/>
              <a:t>mentally              	</a:t>
            </a:r>
            <a:r>
              <a:rPr lang="zh-CN" altLang="zh-CN" sz="1600" dirty="0" smtClean="0"/>
              <a:t>精神上，智力上，在内心</a:t>
            </a:r>
          </a:p>
          <a:p>
            <a:r>
              <a:rPr lang="en-US" altLang="zh-CN" sz="1600" dirty="0" smtClean="0"/>
              <a:t>meaningless           	</a:t>
            </a:r>
            <a:r>
              <a:rPr lang="zh-CN" altLang="zh-CN" sz="1600" dirty="0" smtClean="0"/>
              <a:t>无意义的</a:t>
            </a:r>
          </a:p>
          <a:p>
            <a:r>
              <a:rPr lang="en-US" altLang="zh-CN" sz="1600" dirty="0" smtClean="0"/>
              <a:t>capability             	</a:t>
            </a:r>
            <a:r>
              <a:rPr lang="zh-CN" altLang="zh-CN" sz="1600" dirty="0" smtClean="0"/>
              <a:t>能力，性能，容量，接受力</a:t>
            </a:r>
          </a:p>
          <a:p>
            <a:r>
              <a:rPr lang="en-US" altLang="zh-CN" sz="1600" dirty="0" smtClean="0"/>
              <a:t>administration         	</a:t>
            </a:r>
            <a:r>
              <a:rPr lang="zh-CN" altLang="zh-CN" sz="1600" dirty="0" smtClean="0"/>
              <a:t>管理，经营，行政部门</a:t>
            </a:r>
          </a:p>
          <a:p>
            <a:r>
              <a:rPr lang="en-US" altLang="zh-CN" sz="1600" dirty="0" smtClean="0"/>
              <a:t>compatibility        	</a:t>
            </a:r>
            <a:r>
              <a:rPr lang="zh-CN" altLang="zh-CN" sz="1600" dirty="0" smtClean="0"/>
              <a:t>兼容性，互换性</a:t>
            </a:r>
          </a:p>
          <a:p>
            <a:r>
              <a:rPr lang="en-US" altLang="zh-CN" sz="1600" dirty="0" smtClean="0"/>
              <a:t>equipment           	</a:t>
            </a:r>
            <a:r>
              <a:rPr lang="zh-CN" altLang="zh-CN" sz="1600" dirty="0" smtClean="0"/>
              <a:t>装备，设备，器材，装置</a:t>
            </a:r>
          </a:p>
          <a:p>
            <a:r>
              <a:rPr lang="en-US" altLang="zh-CN" sz="1600" dirty="0" smtClean="0"/>
              <a:t>programmability      	</a:t>
            </a:r>
            <a:r>
              <a:rPr lang="zh-CN" altLang="zh-CN" sz="1600" dirty="0" smtClean="0"/>
              <a:t>编程序性</a:t>
            </a:r>
          </a:p>
          <a:p>
            <a:r>
              <a:rPr lang="en-US" altLang="zh-CN" sz="1600" b="1" dirty="0" smtClean="0"/>
              <a:t>Exercise 2</a:t>
            </a:r>
            <a:endParaRPr lang="zh-CN" altLang="zh-CN" sz="1600" dirty="0" smtClean="0"/>
          </a:p>
          <a:p>
            <a:r>
              <a:rPr lang="en-US" altLang="zh-CN" sz="1600" dirty="0" smtClean="0"/>
              <a:t>1. guarantee  	2. be dependent on  </a:t>
            </a:r>
            <a:endParaRPr lang="zh-CN" altLang="zh-CN" sz="1600" dirty="0" smtClean="0"/>
          </a:p>
          <a:p>
            <a:r>
              <a:rPr lang="en-US" altLang="zh-CN" sz="1600" dirty="0" smtClean="0"/>
              <a:t>3. Schedule   	4. switch to     </a:t>
            </a:r>
            <a:endParaRPr lang="zh-CN" altLang="zh-CN" sz="1600" dirty="0" smtClean="0"/>
          </a:p>
          <a:p>
            <a:r>
              <a:rPr lang="en-US" altLang="zh-CN" sz="1600" dirty="0" smtClean="0"/>
              <a:t>5. account for	6. in parallel</a:t>
            </a:r>
            <a:endParaRPr lang="zh-CN" altLang="zh-CN" sz="1600" dirty="0" smtClean="0"/>
          </a:p>
          <a:p>
            <a:r>
              <a:rPr lang="en-US" altLang="zh-CN" sz="1600" dirty="0" smtClean="0"/>
              <a:t>7. customize       	8. availability  </a:t>
            </a:r>
            <a:endParaRPr lang="zh-CN" altLang="zh-CN" sz="1600" dirty="0" smtClean="0"/>
          </a:p>
          <a:p>
            <a:r>
              <a:rPr lang="en-US" altLang="zh-CN" sz="1600" dirty="0" smtClean="0"/>
              <a:t>9. proprietary  	10. be responsible for </a:t>
            </a:r>
            <a:endParaRPr lang="zh-CN" altLang="zh-CN" sz="1600" dirty="0" smtClean="0"/>
          </a:p>
          <a:p>
            <a:endParaRPr lang="zh-CN" altLang="zh-CN" sz="1600" dirty="0" smtClean="0"/>
          </a:p>
          <a:p>
            <a:endParaRPr lang="zh-CN" altLang="zh-CN" sz="1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760278"/>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Structure</a:t>
            </a:r>
          </a:p>
          <a:p>
            <a:r>
              <a:rPr lang="en-US" altLang="zh-CN" sz="1600" b="1" dirty="0" smtClean="0"/>
              <a:t>Exercise </a:t>
            </a:r>
            <a:endParaRPr lang="zh-CN" altLang="zh-CN" sz="1600" dirty="0" smtClean="0"/>
          </a:p>
          <a:p>
            <a:pPr lvl="0">
              <a:lnSpc>
                <a:spcPts val="2200"/>
              </a:lnSpc>
            </a:pPr>
            <a:r>
              <a:rPr lang="en-US" altLang="zh-CN" sz="1400" dirty="0" smtClean="0"/>
              <a:t>1)Can a computer do in general what it has been designed to do?</a:t>
            </a:r>
          </a:p>
          <a:p>
            <a:pPr lvl="0">
              <a:lnSpc>
                <a:spcPts val="2200"/>
              </a:lnSpc>
            </a:pPr>
            <a:r>
              <a:rPr lang="en-US" altLang="zh-CN" sz="1400" dirty="0" smtClean="0"/>
              <a:t>2)What are some machine languages based on?</a:t>
            </a:r>
          </a:p>
          <a:p>
            <a:pPr lvl="0">
              <a:lnSpc>
                <a:spcPts val="2200"/>
              </a:lnSpc>
            </a:pPr>
            <a:r>
              <a:rPr lang="en-US" altLang="zh-CN" sz="1400" dirty="0" smtClean="0"/>
              <a:t>3)At the office, what do computers help people do?</a:t>
            </a:r>
          </a:p>
          <a:p>
            <a:pPr lvl="0">
              <a:lnSpc>
                <a:spcPts val="2200"/>
              </a:lnSpc>
            </a:pPr>
            <a:r>
              <a:rPr lang="en-US" altLang="zh-CN" sz="1400" dirty="0" smtClean="0"/>
              <a:t>4)Computers can be designed to deal with almost all subjects, can’t they?</a:t>
            </a:r>
          </a:p>
          <a:p>
            <a:pPr lvl="0">
              <a:lnSpc>
                <a:spcPts val="2200"/>
              </a:lnSpc>
            </a:pPr>
            <a:r>
              <a:rPr lang="en-US" altLang="zh-CN" sz="1400" dirty="0" smtClean="0"/>
              <a:t>5)The United States is not the only country affected by the “computer revolution”, is it?</a:t>
            </a:r>
          </a:p>
          <a:p>
            <a:pPr lvl="0">
              <a:lnSpc>
                <a:spcPts val="2200"/>
              </a:lnSpc>
            </a:pPr>
            <a:r>
              <a:rPr lang="en-US" altLang="zh-CN" sz="1400" dirty="0" smtClean="0"/>
              <a:t>6)Yes, I do.</a:t>
            </a:r>
          </a:p>
          <a:p>
            <a:pPr lvl="0">
              <a:lnSpc>
                <a:spcPts val="2200"/>
              </a:lnSpc>
            </a:pPr>
            <a:r>
              <a:rPr lang="en-US" altLang="zh-CN" sz="1400" dirty="0" smtClean="0"/>
              <a:t>7)have you</a:t>
            </a:r>
          </a:p>
          <a:p>
            <a:pPr lvl="0">
              <a:lnSpc>
                <a:spcPts val="2200"/>
              </a:lnSpc>
            </a:pPr>
            <a:r>
              <a:rPr lang="en-US" altLang="zh-CN" sz="1400" dirty="0" smtClean="0"/>
              <a:t>8)have you/do you</a:t>
            </a:r>
          </a:p>
          <a:p>
            <a:pPr lvl="0">
              <a:lnSpc>
                <a:spcPts val="2200"/>
              </a:lnSpc>
            </a:pPr>
            <a:r>
              <a:rPr lang="en-US" altLang="zh-CN" sz="1400" dirty="0" smtClean="0"/>
              <a:t>9)What foolish mistakes you have made!</a:t>
            </a:r>
          </a:p>
          <a:p>
            <a:pPr lvl="0">
              <a:lnSpc>
                <a:spcPts val="2200"/>
              </a:lnSpc>
            </a:pPr>
            <a:r>
              <a:rPr lang="en-US" altLang="zh-CN" sz="1400" dirty="0" smtClean="0"/>
              <a:t>10)Put those things back in their places.</a:t>
            </a:r>
          </a:p>
          <a:p>
            <a:endParaRPr lang="zh-CN" altLang="en-US" sz="1600" b="1" i="1" dirty="0" smtClean="0"/>
          </a:p>
          <a:p>
            <a:endParaRPr lang="zh-CN" altLang="zh-CN" sz="1600" dirty="0" smtClean="0"/>
          </a:p>
          <a:p>
            <a:endParaRPr lang="zh-CN" altLang="zh-CN"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76470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259632" y="1638091"/>
            <a:ext cx="7344816"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guarantee                      	v. </a:t>
            </a:r>
            <a:r>
              <a:rPr lang="zh-CN" altLang="en-US" sz="1600" dirty="0" smtClean="0"/>
              <a:t>保证，担保  </a:t>
            </a:r>
            <a:r>
              <a:rPr lang="en-US" altLang="zh-CN" sz="1600" dirty="0" smtClean="0"/>
              <a:t>n. </a:t>
            </a:r>
            <a:r>
              <a:rPr lang="zh-CN" altLang="en-US" sz="1600" dirty="0" smtClean="0"/>
              <a:t>保证，担保，抵押品</a:t>
            </a:r>
          </a:p>
          <a:p>
            <a:r>
              <a:rPr lang="en-US" altLang="zh-CN" sz="1600" dirty="0" smtClean="0"/>
              <a:t>indicator                       	n. </a:t>
            </a:r>
            <a:r>
              <a:rPr lang="zh-CN" altLang="en-US" sz="1600" dirty="0" smtClean="0"/>
              <a:t>指示器，</a:t>
            </a:r>
            <a:r>
              <a:rPr lang="en-US" altLang="zh-CN" sz="1600" dirty="0" smtClean="0"/>
              <a:t>[</a:t>
            </a:r>
            <a:r>
              <a:rPr lang="zh-CN" altLang="en-US" sz="1600" dirty="0" smtClean="0"/>
              <a:t>化</a:t>
            </a:r>
            <a:r>
              <a:rPr lang="en-US" altLang="zh-CN" sz="1600" dirty="0" smtClean="0"/>
              <a:t>]</a:t>
            </a:r>
            <a:r>
              <a:rPr lang="zh-CN" altLang="en-US" sz="1600" dirty="0" smtClean="0"/>
              <a:t>指示剂</a:t>
            </a:r>
          </a:p>
          <a:p>
            <a:r>
              <a:rPr lang="en-US" altLang="zh-CN" sz="1600" dirty="0" smtClean="0"/>
              <a:t>diagnose                      	v. </a:t>
            </a:r>
            <a:r>
              <a:rPr lang="zh-CN" altLang="en-US" sz="1600" dirty="0" smtClean="0"/>
              <a:t>诊断</a:t>
            </a:r>
          </a:p>
          <a:p>
            <a:r>
              <a:rPr lang="en-US" altLang="zh-CN" sz="1600" dirty="0" smtClean="0"/>
              <a:t>thread                         	n. </a:t>
            </a:r>
            <a:r>
              <a:rPr lang="zh-CN" altLang="en-US" sz="1600" dirty="0" smtClean="0"/>
              <a:t>线程，线，细丝，线状物</a:t>
            </a:r>
          </a:p>
          <a:p>
            <a:r>
              <a:rPr lang="en-US" altLang="zh-CN" sz="1600" dirty="0" smtClean="0"/>
              <a:t>alternately                     	</a:t>
            </a:r>
            <a:r>
              <a:rPr lang="en-US" altLang="zh-CN" sz="1600" dirty="0" err="1" smtClean="0"/>
              <a:t>ad.</a:t>
            </a:r>
            <a:r>
              <a:rPr lang="en-US" altLang="zh-CN" sz="1600" dirty="0" smtClean="0"/>
              <a:t> </a:t>
            </a:r>
            <a:r>
              <a:rPr lang="zh-CN" altLang="en-US" sz="1600" dirty="0" smtClean="0"/>
              <a:t>交替地，隔一个地</a:t>
            </a:r>
          </a:p>
          <a:p>
            <a:r>
              <a:rPr lang="en-US" altLang="zh-CN" sz="1600" dirty="0" smtClean="0"/>
              <a:t>standby                      	n. </a:t>
            </a:r>
            <a:r>
              <a:rPr lang="zh-CN" altLang="en-US" sz="1600" dirty="0" smtClean="0"/>
              <a:t>备用，应急，待用，待命（状态）</a:t>
            </a:r>
          </a:p>
          <a:p>
            <a:r>
              <a:rPr lang="en-US" altLang="zh-CN" sz="1600" dirty="0" smtClean="0"/>
              <a:t>suspend                      	v. </a:t>
            </a:r>
            <a:r>
              <a:rPr lang="zh-CN" altLang="en-US" sz="1600" dirty="0" smtClean="0"/>
              <a:t>推迟，延缓，暂停执行</a:t>
            </a:r>
          </a:p>
          <a:p>
            <a:r>
              <a:rPr lang="en-US" altLang="zh-CN" sz="1600" dirty="0" smtClean="0"/>
              <a:t>priority                      	n.</a:t>
            </a:r>
            <a:r>
              <a:rPr lang="zh-CN" altLang="en-US" sz="1600" dirty="0" smtClean="0"/>
              <a:t>（时间、顺序上的）先，前</a:t>
            </a:r>
            <a:r>
              <a:rPr lang="en-US" altLang="zh-CN" sz="1600" dirty="0" smtClean="0"/>
              <a:t>;</a:t>
            </a:r>
            <a:r>
              <a:rPr lang="zh-CN" altLang="en-US" sz="1600" dirty="0" smtClean="0"/>
              <a:t>优先，优先权</a:t>
            </a:r>
            <a:r>
              <a:rPr lang="en-US" altLang="zh-CN" sz="1600" dirty="0" smtClean="0"/>
              <a:t>;</a:t>
            </a:r>
          </a:p>
          <a:p>
            <a:r>
              <a:rPr lang="en-US" altLang="zh-CN" sz="1600" dirty="0" smtClean="0"/>
              <a:t>simultaneously  	</a:t>
            </a:r>
            <a:r>
              <a:rPr lang="en-US" altLang="zh-CN" sz="1600" dirty="0" err="1" smtClean="0"/>
              <a:t>ad.</a:t>
            </a:r>
            <a:r>
              <a:rPr lang="en-US" altLang="zh-CN" sz="1600" dirty="0" smtClean="0"/>
              <a:t> </a:t>
            </a:r>
            <a:r>
              <a:rPr lang="zh-CN" altLang="en-US" sz="1600" dirty="0" smtClean="0"/>
              <a:t>同时地</a:t>
            </a:r>
          </a:p>
          <a:p>
            <a:r>
              <a:rPr lang="en-US" altLang="zh-CN" sz="1600" dirty="0" smtClean="0"/>
              <a:t>pre-emptive                     	a..</a:t>
            </a:r>
            <a:r>
              <a:rPr lang="zh-CN" altLang="en-US" sz="1600" dirty="0" smtClean="0"/>
              <a:t>先发制人的，抢先的</a:t>
            </a:r>
          </a:p>
          <a:p>
            <a:r>
              <a:rPr lang="en-US" altLang="zh-CN" sz="1600" dirty="0" smtClean="0"/>
              <a:t>criterion                    	n. (</a:t>
            </a:r>
            <a:r>
              <a:rPr lang="zh-CN" altLang="en-US" sz="1600" dirty="0" smtClean="0"/>
              <a:t>复数形式为</a:t>
            </a:r>
            <a:r>
              <a:rPr lang="en-US" altLang="zh-CN" sz="1600" dirty="0" smtClean="0"/>
              <a:t>criteria </a:t>
            </a:r>
            <a:r>
              <a:rPr lang="zh-CN" altLang="en-US" sz="1600" dirty="0" smtClean="0"/>
              <a:t>） 标准，准则</a:t>
            </a:r>
          </a:p>
          <a:p>
            <a:r>
              <a:rPr lang="en-US" altLang="zh-CN" sz="1600" dirty="0" smtClean="0"/>
              <a:t>quota                         	n. </a:t>
            </a:r>
            <a:r>
              <a:rPr lang="zh-CN" altLang="en-US" sz="1600" dirty="0" smtClean="0"/>
              <a:t>配额，限额</a:t>
            </a:r>
          </a:p>
          <a:p>
            <a:r>
              <a:rPr lang="en-US" altLang="zh-CN" sz="1600" dirty="0" smtClean="0"/>
              <a:t>transactional                    	a. </a:t>
            </a:r>
            <a:r>
              <a:rPr lang="zh-CN" altLang="en-US" sz="1600" dirty="0" smtClean="0"/>
              <a:t>事务的，交易的</a:t>
            </a:r>
          </a:p>
          <a:p>
            <a:r>
              <a:rPr lang="en-US" altLang="zh-CN" sz="1600" dirty="0" smtClean="0"/>
              <a:t>parallel                       	n. </a:t>
            </a:r>
            <a:r>
              <a:rPr lang="zh-CN" altLang="en-US" sz="1600" dirty="0" smtClean="0"/>
              <a:t>平行线，平行面</a:t>
            </a:r>
            <a:r>
              <a:rPr lang="en-US" altLang="zh-CN" sz="1600" dirty="0" smtClean="0"/>
              <a:t>, </a:t>
            </a:r>
            <a:r>
              <a:rPr lang="zh-CN" altLang="en-US" sz="1600" dirty="0" smtClean="0"/>
              <a:t>相似物  </a:t>
            </a:r>
            <a:r>
              <a:rPr lang="en-US" altLang="zh-CN" sz="1600" dirty="0" smtClean="0"/>
              <a:t>v. </a:t>
            </a:r>
            <a:r>
              <a:rPr lang="zh-CN" altLang="en-US" sz="1600" dirty="0" smtClean="0"/>
              <a:t>相应，平行</a:t>
            </a:r>
          </a:p>
          <a:p>
            <a:r>
              <a:rPr lang="en-US" altLang="zh-CN" sz="1600" dirty="0" smtClean="0"/>
              <a:t>availability                   	n. </a:t>
            </a:r>
            <a:r>
              <a:rPr lang="zh-CN" altLang="en-US" sz="1600" dirty="0" smtClean="0"/>
              <a:t>可用性，有效性，实用性</a:t>
            </a:r>
          </a:p>
          <a:p>
            <a:r>
              <a:rPr lang="en-US" altLang="zh-CN" sz="1600" dirty="0" smtClean="0"/>
              <a:t>architecture                     	n. </a:t>
            </a:r>
            <a:r>
              <a:rPr lang="zh-CN" altLang="en-US" sz="1600" dirty="0" smtClean="0"/>
              <a:t>体系结构，系统结构，建筑，建筑学</a:t>
            </a:r>
          </a:p>
          <a:p>
            <a:r>
              <a:rPr lang="en-US" altLang="zh-CN" sz="1600" dirty="0" smtClean="0"/>
              <a:t>embed                        	v. </a:t>
            </a:r>
            <a:r>
              <a:rPr lang="zh-CN" altLang="en-US" sz="1600" dirty="0" smtClean="0"/>
              <a:t>使插入，使嵌入，深留，嵌入</a:t>
            </a:r>
          </a:p>
          <a:p>
            <a:r>
              <a:rPr lang="en-US" altLang="zh-CN" sz="1600" dirty="0" smtClean="0"/>
              <a:t>autonomous                   	a. </a:t>
            </a:r>
            <a:r>
              <a:rPr lang="zh-CN" altLang="en-US" sz="1600" dirty="0" smtClean="0"/>
              <a:t>自主的，自治的，自控的</a:t>
            </a:r>
          </a:p>
          <a:p>
            <a:r>
              <a:rPr lang="en-US" altLang="zh-CN" sz="1600" dirty="0" smtClean="0"/>
              <a:t>spatial                      	a. </a:t>
            </a:r>
            <a:r>
              <a:rPr lang="zh-CN" altLang="en-US" sz="1600" dirty="0" smtClean="0"/>
              <a:t>空间的</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616648"/>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Transition</a:t>
            </a:r>
            <a:endParaRPr lang="zh-CN" altLang="zh-CN" sz="1600" dirty="0" smtClean="0"/>
          </a:p>
          <a:p>
            <a:r>
              <a:rPr lang="en-US" altLang="zh-CN" sz="1600" b="1" dirty="0" smtClean="0"/>
              <a:t>Exercise 1  </a:t>
            </a:r>
            <a:endParaRPr lang="zh-CN" altLang="zh-CN" sz="1600" dirty="0" smtClean="0"/>
          </a:p>
          <a:p>
            <a:pPr lvl="0"/>
            <a:r>
              <a:rPr lang="zh-CN" altLang="zh-CN" sz="1600" dirty="0" smtClean="0"/>
              <a:t>一个典型的计算机系统是由什么组成的？</a:t>
            </a:r>
          </a:p>
          <a:p>
            <a:pPr lvl="0"/>
            <a:r>
              <a:rPr lang="zh-CN" altLang="zh-CN" sz="1600" dirty="0" smtClean="0"/>
              <a:t>计算机能被用来解决数学家们所解决不了的问题吗？</a:t>
            </a:r>
          </a:p>
          <a:p>
            <a:pPr lvl="0"/>
            <a:r>
              <a:rPr lang="zh-CN" altLang="zh-CN" sz="1600" dirty="0" smtClean="0"/>
              <a:t>建造第二代计算机时用了那些部件，真空管还是晶体管？</a:t>
            </a:r>
          </a:p>
          <a:p>
            <a:pPr lvl="0"/>
            <a:r>
              <a:rPr lang="zh-CN" altLang="zh-CN" sz="1600" dirty="0" smtClean="0"/>
              <a:t>第三代计算机的运行速度有多快？</a:t>
            </a:r>
          </a:p>
          <a:p>
            <a:pPr lvl="0"/>
            <a:r>
              <a:rPr lang="zh-CN" altLang="zh-CN" sz="1600" dirty="0" smtClean="0"/>
              <a:t>直到二十世纪四十年代才研制开发了计算机，不是吗？</a:t>
            </a:r>
          </a:p>
          <a:p>
            <a:pPr lvl="0"/>
            <a:r>
              <a:rPr lang="zh-CN" altLang="zh-CN" sz="1600" dirty="0" smtClean="0"/>
              <a:t>计算机可以被设计成用来检验自己的答案，甚至可以自行设计程序，不是吗？</a:t>
            </a:r>
          </a:p>
          <a:p>
            <a:pPr lvl="0"/>
            <a:r>
              <a:rPr lang="zh-CN" altLang="zh-CN" sz="1600" dirty="0" smtClean="0"/>
              <a:t>数字机和自动语言翻译器是完全不同的装置，对吧？</a:t>
            </a:r>
          </a:p>
          <a:p>
            <a:pPr lvl="0"/>
            <a:r>
              <a:rPr lang="zh-CN" altLang="zh-CN" sz="1600" dirty="0" smtClean="0"/>
              <a:t>计算机几乎不能做创造性的工作，不是吗？</a:t>
            </a:r>
          </a:p>
          <a:p>
            <a:pPr lvl="0"/>
            <a:r>
              <a:rPr lang="zh-CN" altLang="zh-CN" sz="1600" dirty="0" smtClean="0"/>
              <a:t>第五代计算机将会取代我们所熟知的任何计算机，是吗？</a:t>
            </a:r>
          </a:p>
          <a:p>
            <a:pPr lvl="0"/>
            <a:r>
              <a:rPr lang="zh-CN" altLang="zh-CN" sz="1600" dirty="0" smtClean="0"/>
              <a:t>第五代计算机将会带来一个什么样的世界呢？</a:t>
            </a:r>
          </a:p>
          <a:p>
            <a:pPr lvl="0"/>
            <a:r>
              <a:rPr lang="zh-CN" altLang="zh-CN" sz="1600" dirty="0" smtClean="0"/>
              <a:t>这台电脑你不（在）用吧？</a:t>
            </a:r>
            <a:r>
              <a:rPr lang="en-US" altLang="zh-CN" sz="1600" dirty="0" smtClean="0"/>
              <a:t>——</a:t>
            </a:r>
            <a:r>
              <a:rPr lang="zh-CN" altLang="zh-CN" sz="1600" dirty="0" smtClean="0"/>
              <a:t>没（在）用。</a:t>
            </a:r>
          </a:p>
          <a:p>
            <a:pPr lvl="0"/>
            <a:r>
              <a:rPr lang="zh-CN" altLang="zh-CN" sz="1600" dirty="0" smtClean="0"/>
              <a:t>他们在记者招待会上没提很多问题，是吧？</a:t>
            </a:r>
            <a:r>
              <a:rPr lang="en-US" altLang="zh-CN" sz="1600" dirty="0" smtClean="0"/>
              <a:t>——</a:t>
            </a:r>
            <a:r>
              <a:rPr lang="zh-CN" altLang="zh-CN" sz="1600" dirty="0" smtClean="0"/>
              <a:t>不，提了很多问题。</a:t>
            </a:r>
          </a:p>
          <a:p>
            <a:endParaRPr lang="zh-CN" altLang="en-US" sz="1400" i="1" dirty="0" smtClean="0"/>
          </a:p>
          <a:p>
            <a:endParaRPr lang="zh-CN" altLang="zh-CN" sz="16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3908762"/>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dirty="0" smtClean="0"/>
              <a:t>Exercise 2</a:t>
            </a:r>
            <a:endParaRPr lang="zh-CN" altLang="zh-CN" sz="1600" dirty="0" smtClean="0"/>
          </a:p>
          <a:p>
            <a:pPr lvl="0"/>
            <a:r>
              <a:rPr lang="en-US" altLang="zh-CN" sz="1600" dirty="0" smtClean="0"/>
              <a:t>Without the operating system, the software wouldn't even be able to talk to the hardware, and the computer would be useless.</a:t>
            </a:r>
            <a:endParaRPr lang="zh-CN" altLang="zh-CN" sz="1600" dirty="0" smtClean="0"/>
          </a:p>
          <a:p>
            <a:pPr lvl="0"/>
            <a:r>
              <a:rPr lang="en-US" altLang="zh-CN" sz="1600" dirty="0" smtClean="0"/>
              <a:t>The operating system is responsible for managing the memory space allocated to each application and, where relevant, to each user.</a:t>
            </a:r>
            <a:endParaRPr lang="zh-CN" altLang="zh-CN" sz="1600" dirty="0" smtClean="0"/>
          </a:p>
          <a:p>
            <a:pPr lvl="0"/>
            <a:r>
              <a:rPr lang="en-US" altLang="zh-CN" sz="1600" dirty="0" smtClean="0"/>
              <a:t>The operating system is responsible for smooth execution of applications by allocating the resources required for them to operate.</a:t>
            </a:r>
            <a:endParaRPr lang="zh-CN" altLang="zh-CN" sz="1600" dirty="0" smtClean="0"/>
          </a:p>
          <a:p>
            <a:pPr lvl="0"/>
            <a:r>
              <a:rPr lang="en-US" altLang="zh-CN" sz="1600" dirty="0" smtClean="0"/>
              <a:t>A multiprocessor system must be able to manage memory sharing between several processors but also to distribute the work load.</a:t>
            </a:r>
            <a:endParaRPr lang="zh-CN" altLang="zh-CN" sz="1600" dirty="0" smtClean="0"/>
          </a:p>
          <a:p>
            <a:pPr lvl="0"/>
            <a:r>
              <a:rPr lang="en-US" altLang="zh-CN" sz="1600" dirty="0" smtClean="0"/>
              <a:t>Most people use the operating system that comes with their computer, but it is possible to upgrade or even change operating systems</a:t>
            </a:r>
            <a:endParaRPr lang="zh-CN" altLang="zh-CN" sz="1600" dirty="0" smtClean="0"/>
          </a:p>
          <a:p>
            <a:pPr lvl="0"/>
            <a:r>
              <a:rPr lang="en-US" altLang="zh-CN" sz="1600" dirty="0" smtClean="0"/>
              <a:t>Maybe, you’ve heard the phrase “boot your computer”, but do you know what that means?</a:t>
            </a:r>
            <a:endParaRPr lang="zh-CN" altLang="zh-CN" sz="1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686155"/>
          </a:xfrm>
          <a:prstGeom prst="rect">
            <a:avLst/>
          </a:prstGeom>
        </p:spPr>
        <p:txBody>
          <a:bodyPr wrap="square">
            <a:spAutoFit/>
          </a:bodyPr>
          <a:lstStyle/>
          <a:p>
            <a:pPr>
              <a:lnSpc>
                <a:spcPts val="2400"/>
              </a:lnSpc>
            </a:pPr>
            <a:r>
              <a:rPr lang="en-US" altLang="zh-CN" sz="2000" b="1" dirty="0" smtClean="0"/>
              <a:t>II. Language Work </a:t>
            </a:r>
          </a:p>
          <a:p>
            <a:pPr>
              <a:lnSpc>
                <a:spcPts val="2400"/>
              </a:lnSpc>
            </a:pPr>
            <a:r>
              <a:rPr lang="en-US" altLang="zh-CN" sz="1600" b="1" dirty="0" smtClean="0"/>
              <a:t>Exercise 3</a:t>
            </a:r>
            <a:endParaRPr lang="zh-CN" altLang="zh-CN" sz="1600" dirty="0" smtClean="0"/>
          </a:p>
          <a:p>
            <a:pPr>
              <a:lnSpc>
                <a:spcPts val="2400"/>
              </a:lnSpc>
            </a:pPr>
            <a:r>
              <a:rPr lang="zh-CN" altLang="zh-CN" sz="1600" dirty="0" smtClean="0"/>
              <a:t>英国数学家、逻辑学家、密码破译专家和计算机科学家阿兰</a:t>
            </a:r>
            <a:r>
              <a:rPr lang="en-US" altLang="zh-CN" sz="1600" dirty="0" smtClean="0"/>
              <a:t>·</a:t>
            </a:r>
            <a:r>
              <a:rPr lang="zh-CN" altLang="zh-CN" sz="1600" dirty="0" smtClean="0"/>
              <a:t>麦锡森</a:t>
            </a:r>
            <a:r>
              <a:rPr lang="en-US" altLang="zh-CN" sz="1600" dirty="0" smtClean="0"/>
              <a:t>·</a:t>
            </a:r>
            <a:r>
              <a:rPr lang="zh-CN" altLang="zh-CN" sz="1600" dirty="0" smtClean="0"/>
              <a:t>图灵</a:t>
            </a:r>
            <a:r>
              <a:rPr lang="en-US" altLang="zh-CN" sz="1600" dirty="0" smtClean="0"/>
              <a:t>,</a:t>
            </a:r>
            <a:r>
              <a:rPr lang="zh-CN" altLang="zh-CN" sz="1600" dirty="0" smtClean="0"/>
              <a:t>是计算机领域的一位伟大的先驱。他在伦敦出生，就读于谢伯恩学院和剑桥国王学院。在计算机科学的开发过程中，他有着非凡的影响力</a:t>
            </a:r>
            <a:r>
              <a:rPr lang="en-US" altLang="zh-CN" sz="1600" dirty="0" smtClean="0"/>
              <a:t>, </a:t>
            </a:r>
            <a:r>
              <a:rPr lang="zh-CN" altLang="zh-CN" sz="1600" dirty="0" smtClean="0"/>
              <a:t>提出了关于图灵机的 “算法”和“计算”的概念。</a:t>
            </a:r>
          </a:p>
          <a:p>
            <a:pPr>
              <a:lnSpc>
                <a:spcPts val="2400"/>
              </a:lnSpc>
            </a:pPr>
            <a:r>
              <a:rPr lang="en-US" altLang="zh-CN" sz="1600" dirty="0" smtClean="0"/>
              <a:t>1936</a:t>
            </a:r>
            <a:r>
              <a:rPr lang="zh-CN" altLang="zh-CN" sz="1600" dirty="0" smtClean="0"/>
              <a:t>年，图灵向伦敦权威的数学杂志投了一篇论文，题为“论数字计算在决断难题中的应用”。在这篇开创性的论文中，图灵给“可计算性”下了一个严格的数学定义，并提出著名的“图灵机”的设想。“图灵机”不是一种具体的机器，而是一种思想模型，可制造一种十分简单但运算能力极强的计算装置，用来计算所有能想象得到的可计算函数。“图灵机”与“冯</a:t>
            </a:r>
            <a:r>
              <a:rPr lang="en-US" altLang="zh-CN" sz="1600" dirty="0" smtClean="0"/>
              <a:t>·</a:t>
            </a:r>
            <a:r>
              <a:rPr lang="zh-CN" altLang="zh-CN" sz="1600" dirty="0" smtClean="0"/>
              <a:t>诺伊曼机”齐名，被永远载入计算机的发展史中。</a:t>
            </a:r>
            <a:r>
              <a:rPr lang="en-US" altLang="zh-CN" sz="1600" dirty="0" smtClean="0"/>
              <a:t>1950</a:t>
            </a:r>
            <a:r>
              <a:rPr lang="zh-CN" altLang="zh-CN" sz="1600" dirty="0" smtClean="0"/>
              <a:t>年</a:t>
            </a:r>
            <a:r>
              <a:rPr lang="en-US" altLang="zh-CN" sz="1600" dirty="0" smtClean="0"/>
              <a:t>10</a:t>
            </a:r>
            <a:r>
              <a:rPr lang="zh-CN" altLang="zh-CN" sz="1600" dirty="0" smtClean="0"/>
              <a:t>月，图灵又发表了另一篇题为《机器能思考吗？》的论文，成为划时代之作。也正是这篇文章，为图灵赢得了“人工智能之父”的桂冠。</a:t>
            </a:r>
          </a:p>
          <a:p>
            <a:pPr>
              <a:lnSpc>
                <a:spcPts val="2400"/>
              </a:lnSpc>
            </a:pPr>
            <a:endParaRPr lang="zh-CN" altLang="zh-CN" sz="1600" dirty="0" smtClean="0"/>
          </a:p>
          <a:p>
            <a:pPr>
              <a:lnSpc>
                <a:spcPts val="2400"/>
              </a:lnSpc>
            </a:pPr>
            <a:endParaRPr lang="zh-CN" altLang="zh-CN" sz="16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993931"/>
          </a:xfrm>
          <a:prstGeom prst="rect">
            <a:avLst/>
          </a:prstGeom>
        </p:spPr>
        <p:txBody>
          <a:bodyPr wrap="square">
            <a:spAutoFit/>
          </a:bodyPr>
          <a:lstStyle/>
          <a:p>
            <a:pPr>
              <a:lnSpc>
                <a:spcPts val="2400"/>
              </a:lnSpc>
            </a:pPr>
            <a:r>
              <a:rPr lang="en-US" altLang="zh-CN" sz="2000" b="1" dirty="0" smtClean="0"/>
              <a:t>3.3  Hand-on Practice</a:t>
            </a:r>
          </a:p>
          <a:p>
            <a:pPr>
              <a:lnSpc>
                <a:spcPts val="2400"/>
              </a:lnSpc>
            </a:pPr>
            <a:r>
              <a:rPr lang="en-US" altLang="zh-CN" sz="1400" b="1" dirty="0" smtClean="0"/>
              <a:t>“</a:t>
            </a:r>
            <a:r>
              <a:rPr lang="zh-CN" altLang="zh-CN" sz="1400" b="1" dirty="0" smtClean="0"/>
              <a:t>动手做说明</a:t>
            </a:r>
            <a:r>
              <a:rPr lang="en-US" altLang="zh-CN" sz="1400" b="1" dirty="0" smtClean="0"/>
              <a:t>”</a:t>
            </a:r>
            <a:r>
              <a:rPr lang="zh-CN" altLang="zh-CN" sz="1400" b="1" dirty="0" smtClean="0"/>
              <a:t>参考译文</a:t>
            </a:r>
            <a:endParaRPr lang="zh-CN" altLang="zh-CN" sz="1400" dirty="0" smtClean="0"/>
          </a:p>
          <a:p>
            <a:pPr>
              <a:lnSpc>
                <a:spcPts val="2400"/>
              </a:lnSpc>
            </a:pPr>
            <a:r>
              <a:rPr lang="zh-CN" altLang="zh-CN" sz="1400" b="1" dirty="0" smtClean="0"/>
              <a:t>如何在电脑上安装操作系统</a:t>
            </a:r>
            <a:endParaRPr lang="zh-CN" altLang="zh-CN" sz="1400" dirty="0" smtClean="0"/>
          </a:p>
          <a:p>
            <a:pPr>
              <a:lnSpc>
                <a:spcPts val="2400"/>
              </a:lnSpc>
            </a:pPr>
            <a:r>
              <a:rPr lang="en-US" altLang="zh-CN" sz="1400" b="1" dirty="0" smtClean="0"/>
              <a:t> </a:t>
            </a:r>
            <a:endParaRPr lang="zh-CN" altLang="zh-CN" sz="1400" dirty="0" smtClean="0"/>
          </a:p>
          <a:p>
            <a:pPr>
              <a:lnSpc>
                <a:spcPts val="2400"/>
              </a:lnSpc>
            </a:pPr>
            <a:r>
              <a:rPr lang="zh-CN" altLang="zh-CN" sz="1400" dirty="0" smtClean="0"/>
              <a:t>生活中有许多情况可能需要你安装或重装操作系统。或许你想把操作系统升级到更高的版本，或许你的电脑已经塞满了垃圾文件，也许你的操作系统已经崩溃。无论你是在为全新的计算机安装操作系统，还是为出现致命错误的电脑进行系统修复，最好是从清理，格式化硬盘开始。</a:t>
            </a:r>
          </a:p>
          <a:p>
            <a:pPr>
              <a:lnSpc>
                <a:spcPts val="2400"/>
              </a:lnSpc>
            </a:pPr>
            <a:r>
              <a:rPr lang="zh-CN" altLang="zh-CN" sz="1400" b="1" dirty="0" smtClean="0"/>
              <a:t>第一步</a:t>
            </a:r>
            <a:endParaRPr lang="zh-CN" altLang="zh-CN" sz="1400" dirty="0" smtClean="0"/>
          </a:p>
          <a:p>
            <a:pPr>
              <a:lnSpc>
                <a:spcPts val="2400"/>
              </a:lnSpc>
            </a:pPr>
            <a:r>
              <a:rPr lang="zh-CN" altLang="zh-CN" sz="1400" dirty="0" smtClean="0"/>
              <a:t>如果你打算进行系统修复，备份所有的用户文件。购买一大叠</a:t>
            </a:r>
            <a:r>
              <a:rPr lang="en-US" altLang="zh-CN" sz="1400" dirty="0" smtClean="0"/>
              <a:t>CD</a:t>
            </a:r>
            <a:r>
              <a:rPr lang="zh-CN" altLang="zh-CN" sz="1400" dirty="0" smtClean="0"/>
              <a:t>或许多闪存盘，这是备份硬盘的最好办法，尤其是当你有大量文件占用了大部分的磁盘空间的时候。当你不能把文件刻录到光盘上时，闪存盘就特别有用了。你可以利用闪存盘将文件转移到另一台计算机中，然后将它们刻录到</a:t>
            </a:r>
            <a:r>
              <a:rPr lang="en-US" altLang="zh-CN" sz="1400" dirty="0" smtClean="0"/>
              <a:t>CD</a:t>
            </a:r>
            <a:r>
              <a:rPr lang="zh-CN" altLang="zh-CN" sz="1400" dirty="0" smtClean="0"/>
              <a:t>上。其它替代的方法包括：通过调制解调器电缆或网络</a:t>
            </a:r>
            <a:r>
              <a:rPr lang="en-US" altLang="zh-CN" sz="1400" dirty="0" smtClean="0"/>
              <a:t>USB</a:t>
            </a:r>
            <a:r>
              <a:rPr lang="zh-CN" altLang="zh-CN" sz="1400" dirty="0" smtClean="0"/>
              <a:t>电缆将两台计算机连接起来，然后将用户的所有文件下载到第二台电脑中。外置硬盘也可以当作备份设备使用，就像磁带（的备份功能）一样。这一步对于你或其他家庭成员所建立的用户文件很重要，通过这些方式可以保存程序激活代码、互联网登录信息、用户名和密码等重要信息。</a:t>
            </a:r>
          </a:p>
          <a:p>
            <a:pPr>
              <a:lnSpc>
                <a:spcPts val="2400"/>
              </a:lnSpc>
            </a:pPr>
            <a:endParaRPr lang="zh-CN" altLang="zh-CN" sz="16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086264"/>
          </a:xfrm>
          <a:prstGeom prst="rect">
            <a:avLst/>
          </a:prstGeom>
        </p:spPr>
        <p:txBody>
          <a:bodyPr wrap="square">
            <a:spAutoFit/>
          </a:bodyPr>
          <a:lstStyle/>
          <a:p>
            <a:pPr>
              <a:lnSpc>
                <a:spcPct val="150000"/>
              </a:lnSpc>
            </a:pPr>
            <a:r>
              <a:rPr lang="en-US" altLang="zh-CN" sz="2000" b="1" dirty="0" smtClean="0"/>
              <a:t>3.3  Hand-on Practice</a:t>
            </a:r>
          </a:p>
          <a:p>
            <a:pPr>
              <a:lnSpc>
                <a:spcPct val="150000"/>
              </a:lnSpc>
            </a:pPr>
            <a:r>
              <a:rPr lang="zh-CN" altLang="zh-CN" sz="1400" b="1" dirty="0" smtClean="0"/>
              <a:t>动手做说明”参考译文</a:t>
            </a:r>
            <a:endParaRPr lang="zh-CN" altLang="zh-CN" sz="1400" dirty="0" smtClean="0"/>
          </a:p>
          <a:p>
            <a:pPr>
              <a:lnSpc>
                <a:spcPct val="150000"/>
              </a:lnSpc>
            </a:pPr>
            <a:r>
              <a:rPr lang="zh-CN" altLang="zh-CN" sz="1400" b="1" dirty="0" smtClean="0"/>
              <a:t>第二步</a:t>
            </a:r>
            <a:endParaRPr lang="zh-CN" altLang="zh-CN" sz="1400" dirty="0" smtClean="0"/>
          </a:p>
          <a:p>
            <a:pPr>
              <a:lnSpc>
                <a:spcPct val="150000"/>
              </a:lnSpc>
            </a:pPr>
            <a:r>
              <a:rPr lang="zh-CN" altLang="zh-CN" sz="1400" dirty="0" smtClean="0"/>
              <a:t>备齐你的计算机以及附加设备的自带安装光盘。这些设备包括打印机、调制解调器、路由器、访问接入点、磁盘驱动器、显卡、声卡以及其它的带有独立安装软件的设备。为你所选的操作系统建立一个启动盘，以防系统错误。</a:t>
            </a:r>
          </a:p>
          <a:p>
            <a:pPr>
              <a:lnSpc>
                <a:spcPct val="150000"/>
              </a:lnSpc>
            </a:pPr>
            <a:r>
              <a:rPr lang="zh-CN" altLang="zh-CN" sz="1400" b="1" dirty="0" smtClean="0"/>
              <a:t>第三步</a:t>
            </a:r>
            <a:endParaRPr lang="zh-CN" altLang="zh-CN" sz="1400" dirty="0" smtClean="0"/>
          </a:p>
          <a:p>
            <a:pPr>
              <a:lnSpc>
                <a:spcPct val="150000"/>
              </a:lnSpc>
            </a:pPr>
            <a:r>
              <a:rPr lang="zh-CN" altLang="zh-CN" sz="1400" dirty="0" smtClean="0"/>
              <a:t>确保把电脑设置为从</a:t>
            </a:r>
            <a:r>
              <a:rPr lang="en-US" altLang="zh-CN" sz="1400" dirty="0" smtClean="0"/>
              <a:t>CD-ROM</a:t>
            </a:r>
            <a:r>
              <a:rPr lang="zh-CN" altLang="zh-CN" sz="1400" dirty="0" smtClean="0"/>
              <a:t>驱动器启动。这一操作是在系统</a:t>
            </a:r>
            <a:r>
              <a:rPr lang="en-US" altLang="zh-CN" sz="1400" dirty="0" smtClean="0"/>
              <a:t>BIOS</a:t>
            </a:r>
            <a:r>
              <a:rPr lang="zh-CN" altLang="zh-CN" sz="1400" dirty="0" smtClean="0"/>
              <a:t>（基本输入输出系统）中完成的。大多数计算机进入</a:t>
            </a:r>
            <a:r>
              <a:rPr lang="en-US" altLang="zh-CN" sz="1400" dirty="0" smtClean="0"/>
              <a:t>BIOS</a:t>
            </a:r>
            <a:r>
              <a:rPr lang="zh-CN" altLang="zh-CN" sz="1400" dirty="0" smtClean="0"/>
              <a:t>系统是在启动时选择功能键来实现的。在计算机启动过程中观察启动画面，选择屏幕指示的功能键，进入</a:t>
            </a:r>
            <a:r>
              <a:rPr lang="en-US" altLang="zh-CN" sz="1400" dirty="0" smtClean="0"/>
              <a:t>setup</a:t>
            </a:r>
            <a:r>
              <a:rPr lang="zh-CN" altLang="zh-CN" sz="1400" dirty="0" smtClean="0"/>
              <a:t>。在</a:t>
            </a:r>
            <a:r>
              <a:rPr lang="en-US" altLang="zh-CN" sz="1400" dirty="0" smtClean="0"/>
              <a:t>BIOS setup</a:t>
            </a:r>
            <a:r>
              <a:rPr lang="zh-CN" altLang="zh-CN" sz="1400" dirty="0" smtClean="0"/>
              <a:t>的启动菜单中，将</a:t>
            </a:r>
            <a:r>
              <a:rPr lang="en-US" altLang="zh-CN" sz="1400" dirty="0" smtClean="0"/>
              <a:t>CD-ROM</a:t>
            </a:r>
            <a:r>
              <a:rPr lang="zh-CN" altLang="zh-CN" sz="1400" dirty="0" smtClean="0"/>
              <a:t>驱动器作为启动计算机的首选。</a:t>
            </a:r>
          </a:p>
          <a:p>
            <a:pPr>
              <a:lnSpc>
                <a:spcPct val="150000"/>
              </a:lnSpc>
            </a:pPr>
            <a:r>
              <a:rPr lang="zh-CN" altLang="zh-CN" sz="1400" b="1" dirty="0" smtClean="0"/>
              <a:t>第四步</a:t>
            </a:r>
            <a:endParaRPr lang="zh-CN" altLang="zh-CN" sz="1400" dirty="0" smtClean="0"/>
          </a:p>
          <a:p>
            <a:pPr>
              <a:lnSpc>
                <a:spcPct val="150000"/>
              </a:lnSpc>
            </a:pPr>
            <a:r>
              <a:rPr lang="zh-CN" altLang="zh-CN" sz="1400" dirty="0" smtClean="0"/>
              <a:t>在</a:t>
            </a:r>
            <a:r>
              <a:rPr lang="en-US" altLang="zh-CN" sz="1400" dirty="0" smtClean="0"/>
              <a:t>CD</a:t>
            </a:r>
            <a:r>
              <a:rPr lang="zh-CN" altLang="zh-CN" sz="1400" dirty="0" smtClean="0"/>
              <a:t>驱动器中放入安装操作系统光盘的第一张。也可能是修复系统系列光盘中的第一张</a:t>
            </a:r>
            <a:r>
              <a:rPr lang="en-US" altLang="zh-CN" sz="1400" dirty="0" smtClean="0"/>
              <a:t>CD</a:t>
            </a:r>
            <a:r>
              <a:rPr lang="zh-CN" altLang="zh-CN" sz="1400" dirty="0" smtClean="0"/>
              <a:t>，或者是单独的一张操作系统</a:t>
            </a:r>
            <a:r>
              <a:rPr lang="en-US" altLang="zh-CN" sz="1400" dirty="0" smtClean="0"/>
              <a:t>CD</a:t>
            </a:r>
            <a:r>
              <a:rPr lang="zh-CN" altLang="zh-CN" sz="1400" dirty="0" smtClean="0"/>
              <a:t>盘。</a:t>
            </a:r>
          </a:p>
          <a:p>
            <a:pPr>
              <a:lnSpc>
                <a:spcPct val="150000"/>
              </a:lnSpc>
            </a:pPr>
            <a:endParaRPr lang="zh-CN" altLang="zh-CN" sz="16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801314"/>
          </a:xfrm>
          <a:prstGeom prst="rect">
            <a:avLst/>
          </a:prstGeom>
        </p:spPr>
        <p:txBody>
          <a:bodyPr wrap="square">
            <a:spAutoFit/>
          </a:bodyPr>
          <a:lstStyle/>
          <a:p>
            <a:pPr>
              <a:lnSpc>
                <a:spcPct val="150000"/>
              </a:lnSpc>
            </a:pPr>
            <a:r>
              <a:rPr lang="en-US" altLang="zh-CN" sz="2000" b="1" dirty="0" smtClean="0"/>
              <a:t>3.3  Hand-on Practice</a:t>
            </a:r>
          </a:p>
          <a:p>
            <a:pPr>
              <a:lnSpc>
                <a:spcPct val="150000"/>
              </a:lnSpc>
            </a:pPr>
            <a:r>
              <a:rPr lang="zh-CN" altLang="zh-CN" sz="1400" b="1" dirty="0" smtClean="0"/>
              <a:t>动手做说明”参考译文</a:t>
            </a:r>
            <a:endParaRPr lang="en-US" altLang="zh-CN" sz="1400" b="1" dirty="0" smtClean="0"/>
          </a:p>
          <a:p>
            <a:pPr>
              <a:lnSpc>
                <a:spcPct val="150000"/>
              </a:lnSpc>
            </a:pPr>
            <a:r>
              <a:rPr lang="zh-CN" altLang="zh-CN" sz="1400" b="1" dirty="0" smtClean="0"/>
              <a:t>第五步</a:t>
            </a:r>
            <a:endParaRPr lang="zh-CN" altLang="zh-CN" sz="1400" dirty="0" smtClean="0"/>
          </a:p>
          <a:p>
            <a:pPr>
              <a:lnSpc>
                <a:spcPct val="150000"/>
              </a:lnSpc>
            </a:pPr>
            <a:r>
              <a:rPr lang="zh-CN" altLang="zh-CN" sz="1400" dirty="0" smtClean="0"/>
              <a:t>关闭计算机，等待整</a:t>
            </a:r>
            <a:r>
              <a:rPr lang="en-US" altLang="zh-CN" sz="1400" dirty="0" smtClean="0"/>
              <a:t>30</a:t>
            </a:r>
            <a:r>
              <a:rPr lang="zh-CN" altLang="zh-CN" sz="1400" dirty="0" smtClean="0"/>
              <a:t>秒后，重新开机。重新打开计算机后，按照屏幕的指示，为计算机的硬盘驱动器分区和格式化。这一过程将删除原来保存在驱动器上的所有数据。</a:t>
            </a:r>
          </a:p>
          <a:p>
            <a:pPr>
              <a:lnSpc>
                <a:spcPct val="150000"/>
              </a:lnSpc>
            </a:pPr>
            <a:r>
              <a:rPr lang="zh-CN" altLang="zh-CN" sz="1400" b="1" dirty="0" smtClean="0"/>
              <a:t>第六步</a:t>
            </a:r>
            <a:endParaRPr lang="zh-CN" altLang="zh-CN" sz="1400" dirty="0" smtClean="0"/>
          </a:p>
          <a:p>
            <a:pPr>
              <a:lnSpc>
                <a:spcPct val="150000"/>
              </a:lnSpc>
            </a:pPr>
            <a:r>
              <a:rPr lang="zh-CN" altLang="zh-CN" sz="1400" dirty="0" smtClean="0"/>
              <a:t>按照屏幕上出现的提示进行操作。从该步骤起，所有的过程都会顺利进行。但也应该监控安装过程并做好准备应对任何突发问题，并在安装程序提示时，点击进入下一步。你还要检查你的扬声器连接，确保它们连接正常。</a:t>
            </a:r>
          </a:p>
          <a:p>
            <a:pPr>
              <a:lnSpc>
                <a:spcPct val="150000"/>
              </a:lnSpc>
            </a:pPr>
            <a:r>
              <a:rPr lang="zh-CN" altLang="zh-CN" sz="1400" b="1" dirty="0" smtClean="0"/>
              <a:t>第七步</a:t>
            </a:r>
            <a:endParaRPr lang="zh-CN" altLang="zh-CN" sz="1400" dirty="0" smtClean="0"/>
          </a:p>
          <a:p>
            <a:pPr>
              <a:lnSpc>
                <a:spcPct val="150000"/>
              </a:lnSpc>
            </a:pPr>
            <a:r>
              <a:rPr lang="zh-CN" altLang="zh-CN" sz="1400" dirty="0" smtClean="0"/>
              <a:t>重新连接互联网。通过访问软件供应商的技术支持网站，可检测出在安装过程中出现的任何问题。特别是搜索在线知识库。这里包含了有价值信息，可以帮助你解决系统安装过程中最复杂的问题。使用几种不同的搜索术语去搜索你所需的解决方案。</a:t>
            </a:r>
          </a:p>
          <a:p>
            <a:pPr>
              <a:lnSpc>
                <a:spcPct val="150000"/>
              </a:lnSpc>
            </a:pPr>
            <a:endParaRPr lang="zh-CN" altLang="zh-CN" sz="1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439933"/>
          </a:xfrm>
          <a:prstGeom prst="rect">
            <a:avLst/>
          </a:prstGeom>
        </p:spPr>
        <p:txBody>
          <a:bodyPr wrap="square">
            <a:spAutoFit/>
          </a:bodyPr>
          <a:lstStyle/>
          <a:p>
            <a:pPr>
              <a:lnSpc>
                <a:spcPct val="150000"/>
              </a:lnSpc>
            </a:pPr>
            <a:r>
              <a:rPr lang="en-US" altLang="zh-CN" sz="2000" b="1" dirty="0" smtClean="0"/>
              <a:t>3.3  Hand-on Practice</a:t>
            </a:r>
          </a:p>
          <a:p>
            <a:pPr>
              <a:lnSpc>
                <a:spcPct val="150000"/>
              </a:lnSpc>
            </a:pPr>
            <a:r>
              <a:rPr lang="zh-CN" altLang="zh-CN" sz="1400" b="1" dirty="0" smtClean="0"/>
              <a:t>动手做说明”参考译文</a:t>
            </a:r>
            <a:endParaRPr lang="en-US" altLang="zh-CN" sz="1400" b="1" dirty="0" smtClean="0"/>
          </a:p>
          <a:p>
            <a:pPr>
              <a:lnSpc>
                <a:spcPct val="150000"/>
              </a:lnSpc>
            </a:pPr>
            <a:r>
              <a:rPr lang="zh-CN" altLang="zh-CN" sz="1400" b="1" dirty="0" smtClean="0"/>
              <a:t>第八步</a:t>
            </a:r>
            <a:endParaRPr lang="zh-CN" altLang="zh-CN" sz="1400" dirty="0" smtClean="0"/>
          </a:p>
          <a:p>
            <a:pPr>
              <a:lnSpc>
                <a:spcPct val="150000"/>
              </a:lnSpc>
            </a:pPr>
            <a:r>
              <a:rPr lang="zh-CN" altLang="zh-CN" sz="1400" dirty="0" smtClean="0"/>
              <a:t>安装或重装杀毒软件，即时下载、安装所有的更新内容。如果可能，在这一过程中不要打开网页浏览器。</a:t>
            </a:r>
          </a:p>
          <a:p>
            <a:pPr>
              <a:lnSpc>
                <a:spcPct val="150000"/>
              </a:lnSpc>
            </a:pPr>
            <a:r>
              <a:rPr lang="zh-CN" altLang="zh-CN" sz="1400" b="1" dirty="0" smtClean="0"/>
              <a:t>第九步</a:t>
            </a:r>
            <a:endParaRPr lang="zh-CN" altLang="zh-CN" sz="1400" dirty="0" smtClean="0"/>
          </a:p>
          <a:p>
            <a:pPr>
              <a:lnSpc>
                <a:spcPct val="150000"/>
              </a:lnSpc>
            </a:pPr>
            <a:r>
              <a:rPr lang="zh-CN" altLang="zh-CN" sz="1400" dirty="0" smtClean="0"/>
              <a:t>立即登录操作系统制造商的更新网站，并下载所有重要更新。如果可能，设置自动升级。不要忘记将浏览器也升级到最新版本，因为旧版浏览器往往会有安全漏洞，很容易受到病毒和黑客的入侵。避免使用网页浏览器的测试版本。</a:t>
            </a:r>
          </a:p>
          <a:p>
            <a:pPr>
              <a:lnSpc>
                <a:spcPct val="150000"/>
              </a:lnSpc>
            </a:pPr>
            <a:r>
              <a:rPr lang="zh-CN" altLang="zh-CN" sz="1400" b="1" dirty="0" smtClean="0"/>
              <a:t>第十步</a:t>
            </a:r>
            <a:endParaRPr lang="zh-CN" altLang="zh-CN" sz="1400" dirty="0" smtClean="0"/>
          </a:p>
          <a:p>
            <a:pPr>
              <a:lnSpc>
                <a:spcPct val="150000"/>
              </a:lnSpc>
            </a:pPr>
            <a:r>
              <a:rPr lang="zh-CN" altLang="zh-CN" sz="1400" dirty="0" smtClean="0"/>
              <a:t>安装非计算机自带的附加设备的软件。为所有的设备升级驱动程序。检查设备管理器，查看你所使用中的每个设备驱动程序的版本，并且检查版本日期。</a:t>
            </a:r>
          </a:p>
          <a:p>
            <a:pPr>
              <a:lnSpc>
                <a:spcPct val="150000"/>
              </a:lnSpc>
            </a:pPr>
            <a:endParaRPr lang="zh-CN" altLang="zh-CN" sz="16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3416320"/>
          </a:xfrm>
          <a:prstGeom prst="rect">
            <a:avLst/>
          </a:prstGeom>
        </p:spPr>
        <p:txBody>
          <a:bodyPr wrap="square">
            <a:spAutoFit/>
          </a:bodyPr>
          <a:lstStyle/>
          <a:p>
            <a:pPr>
              <a:lnSpc>
                <a:spcPct val="150000"/>
              </a:lnSpc>
            </a:pPr>
            <a:r>
              <a:rPr lang="zh-CN" altLang="en-US" sz="1600" b="1" dirty="0" smtClean="0">
                <a:latin typeface="+mn-ea"/>
              </a:rPr>
              <a:t>提示与警告</a:t>
            </a:r>
            <a:endParaRPr lang="zh-CN" altLang="en-US" sz="1600" dirty="0" smtClean="0">
              <a:latin typeface="+mn-ea"/>
            </a:endParaRPr>
          </a:p>
          <a:p>
            <a:pPr>
              <a:lnSpc>
                <a:spcPct val="150000"/>
              </a:lnSpc>
            </a:pPr>
            <a:r>
              <a:rPr lang="zh-CN" altLang="en-US" sz="1600" dirty="0" smtClean="0">
                <a:latin typeface="+mn-ea"/>
              </a:rPr>
              <a:t>在某些情况下，可从硬盘分区中重新安装操作系统。</a:t>
            </a:r>
          </a:p>
          <a:p>
            <a:pPr>
              <a:lnSpc>
                <a:spcPct val="150000"/>
              </a:lnSpc>
            </a:pPr>
            <a:r>
              <a:rPr lang="zh-CN" altLang="en-US" sz="1600" dirty="0" smtClean="0">
                <a:latin typeface="+mn-ea"/>
              </a:rPr>
              <a:t>在购买和</a:t>
            </a:r>
            <a:r>
              <a:rPr lang="en-US" altLang="zh-CN" sz="1600" dirty="0" smtClean="0">
                <a:latin typeface="+mn-ea"/>
              </a:rPr>
              <a:t>/</a:t>
            </a:r>
            <a:r>
              <a:rPr lang="zh-CN" altLang="en-US" sz="1600" dirty="0" smtClean="0">
                <a:latin typeface="+mn-ea"/>
              </a:rPr>
              <a:t>或安装操作系统前，确保你的计算机所需的系统正是你想要安装的操作系统。</a:t>
            </a:r>
          </a:p>
          <a:p>
            <a:pPr>
              <a:lnSpc>
                <a:spcPct val="150000"/>
              </a:lnSpc>
            </a:pPr>
            <a:r>
              <a:rPr lang="zh-CN" altLang="en-US" sz="1600" dirty="0" smtClean="0">
                <a:latin typeface="+mn-ea"/>
              </a:rPr>
              <a:t>把产品密钥放在手边，这样在安装软件提示输入时，即可输入。</a:t>
            </a:r>
          </a:p>
          <a:p>
            <a:pPr>
              <a:lnSpc>
                <a:spcPct val="150000"/>
              </a:lnSpc>
            </a:pPr>
            <a:r>
              <a:rPr lang="zh-CN" altLang="en-US" sz="1600" dirty="0" smtClean="0">
                <a:latin typeface="+mn-ea"/>
              </a:rPr>
              <a:t>确保手边始终有另外一台联网的计算机，在你为其他计算机重装操作系统时，你可以寻  </a:t>
            </a:r>
          </a:p>
          <a:p>
            <a:pPr>
              <a:lnSpc>
                <a:spcPct val="150000"/>
              </a:lnSpc>
            </a:pPr>
            <a:r>
              <a:rPr lang="zh-CN" altLang="en-US" sz="1600" dirty="0" smtClean="0">
                <a:latin typeface="+mn-ea"/>
              </a:rPr>
              <a:t>求在线帮助。</a:t>
            </a:r>
          </a:p>
          <a:p>
            <a:pPr>
              <a:lnSpc>
                <a:spcPct val="150000"/>
              </a:lnSpc>
            </a:pPr>
            <a:r>
              <a:rPr lang="zh-CN" altLang="en-US" sz="1600" dirty="0" smtClean="0">
                <a:latin typeface="+mn-ea"/>
              </a:rPr>
              <a:t>为你的计算机的各种设备使用已下载、已更新的驱动程序或安装文件去创建安装盘。</a:t>
            </a:r>
            <a:endParaRPr lang="zh-CN" altLang="zh-CN" sz="1600" dirty="0">
              <a:latin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093428"/>
          </a:xfrm>
          <a:prstGeom prst="rect">
            <a:avLst/>
          </a:prstGeom>
        </p:spPr>
        <p:txBody>
          <a:bodyPr wrap="square">
            <a:spAutoFit/>
          </a:bodyPr>
          <a:lstStyle/>
          <a:p>
            <a:r>
              <a:rPr lang="en-US" altLang="zh-CN" sz="2000" b="1" i="1" dirty="0" smtClean="0"/>
              <a:t>Key to Practice 1</a:t>
            </a:r>
          </a:p>
          <a:p>
            <a:endParaRPr lang="zh-CN" altLang="zh-CN" sz="2000" dirty="0" smtClean="0"/>
          </a:p>
          <a:p>
            <a:r>
              <a:rPr lang="en-US" altLang="zh-CN" sz="2000" dirty="0" smtClean="0"/>
              <a:t>1. use the flash drives</a:t>
            </a:r>
            <a:endParaRPr lang="zh-CN" altLang="zh-CN" sz="2000" dirty="0" smtClean="0"/>
          </a:p>
          <a:p>
            <a:r>
              <a:rPr lang="en-US" altLang="zh-CN" sz="2000" dirty="0" smtClean="0"/>
              <a:t>2. select the CD-ROM drive</a:t>
            </a:r>
            <a:endParaRPr lang="zh-CN" altLang="zh-CN" sz="2000" dirty="0" smtClean="0"/>
          </a:p>
          <a:p>
            <a:r>
              <a:rPr lang="en-US" altLang="zh-CN" sz="2000" dirty="0" smtClean="0"/>
              <a:t>3. partition and format your hard drive</a:t>
            </a:r>
            <a:endParaRPr lang="zh-CN" altLang="zh-CN" sz="2000" dirty="0" smtClean="0"/>
          </a:p>
          <a:p>
            <a:r>
              <a:rPr lang="en-US" altLang="zh-CN" sz="2000" dirty="0" smtClean="0"/>
              <a:t>4. visit the software provider’s support website</a:t>
            </a:r>
            <a:endParaRPr lang="zh-CN" altLang="zh-CN" sz="2000" dirty="0" smtClean="0"/>
          </a:p>
          <a:p>
            <a:r>
              <a:rPr lang="en-US" altLang="zh-CN" sz="2000" dirty="0" smtClean="0"/>
              <a:t>5. download and install all the definition updates</a:t>
            </a:r>
            <a:endParaRPr lang="zh-CN" altLang="zh-CN" sz="2000" dirty="0" smtClean="0"/>
          </a:p>
          <a:p>
            <a:r>
              <a:rPr lang="en-US" altLang="zh-CN" sz="2000" dirty="0" smtClean="0"/>
              <a:t>6. navigate to the update site of the operating system's manufacturer and download all critical updates.</a:t>
            </a:r>
          </a:p>
          <a:p>
            <a:endParaRPr lang="zh-CN" altLang="zh-CN" sz="2000" dirty="0" smtClean="0"/>
          </a:p>
          <a:p>
            <a:r>
              <a:rPr lang="en-US" altLang="zh-CN" sz="2000" b="1" i="1" dirty="0" smtClean="0"/>
              <a:t>Key to Practice 2 </a:t>
            </a:r>
          </a:p>
          <a:p>
            <a:endParaRPr lang="zh-CN" altLang="zh-CN" sz="2000" dirty="0" smtClean="0"/>
          </a:p>
          <a:p>
            <a:r>
              <a:rPr lang="en-US" altLang="zh-CN" sz="2000" dirty="0" smtClean="0"/>
              <a:t>1. partition    2. desired   3. key   4. internet-connected    5. installation </a:t>
            </a:r>
            <a:endParaRPr lang="zh-CN" altLang="zh-CN" sz="2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EJPeng\桌面\计算机英语PPT模板制作\Redocn_201005061135496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2679104" y="3870176"/>
            <a:ext cx="8229600" cy="1143000"/>
          </a:xfrm>
        </p:spPr>
        <p:txBody>
          <a:bodyPr>
            <a:noAutofit/>
          </a:bodyPr>
          <a:lstStyle/>
          <a:p>
            <a:r>
              <a:rPr lang="en-US" altLang="zh-CN" sz="6600" dirty="0" smtClean="0">
                <a:solidFill>
                  <a:srgbClr val="FF0000"/>
                </a:solidFill>
              </a:rPr>
              <a:t>Thanks</a:t>
            </a:r>
            <a:r>
              <a:rPr lang="zh-CN" altLang="en-US" sz="6600" dirty="0" smtClean="0">
                <a:solidFill>
                  <a:srgbClr val="FF0000"/>
                </a:solidFill>
              </a:rPr>
              <a:t>！</a:t>
            </a:r>
            <a:r>
              <a:rPr lang="en-US" altLang="zh-CN" sz="6600" dirty="0" smtClean="0"/>
              <a:t/>
            </a:r>
            <a:br>
              <a:rPr lang="en-US" altLang="zh-CN" sz="6600" dirty="0" smtClean="0"/>
            </a:br>
            <a:endParaRPr lang="zh-CN" altLang="en-US" sz="6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76470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259632" y="1772816"/>
            <a:ext cx="734481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smtClean="0"/>
              <a:t>probe                         	n. </a:t>
            </a:r>
            <a:r>
              <a:rPr lang="zh-CN" altLang="en-US" sz="1600" dirty="0" smtClean="0"/>
              <a:t>探针，探测器 </a:t>
            </a:r>
            <a:r>
              <a:rPr lang="en-US" altLang="zh-CN" sz="1600" dirty="0" smtClean="0"/>
              <a:t>v. (</a:t>
            </a:r>
            <a:r>
              <a:rPr lang="zh-CN" altLang="en-US" sz="1600" dirty="0" smtClean="0"/>
              <a:t>以探针等</a:t>
            </a:r>
            <a:r>
              <a:rPr lang="en-US" altLang="zh-CN" sz="1600" dirty="0" smtClean="0"/>
              <a:t>)</a:t>
            </a:r>
            <a:r>
              <a:rPr lang="zh-CN" altLang="en-US" sz="1600" dirty="0" smtClean="0"/>
              <a:t>探查，查明</a:t>
            </a:r>
          </a:p>
          <a:p>
            <a:r>
              <a:rPr lang="en-US" altLang="zh-CN" sz="1600" dirty="0" smtClean="0"/>
              <a:t>autonomy                     	n. </a:t>
            </a:r>
            <a:r>
              <a:rPr lang="zh-CN" altLang="en-US" sz="1600" dirty="0" smtClean="0"/>
              <a:t>自治，自控</a:t>
            </a:r>
          </a:p>
          <a:p>
            <a:r>
              <a:rPr lang="en-US" altLang="zh-CN" sz="1600" dirty="0" smtClean="0"/>
              <a:t>constrain                      	v. </a:t>
            </a:r>
            <a:r>
              <a:rPr lang="zh-CN" altLang="en-US" sz="1600" dirty="0" smtClean="0"/>
              <a:t>强迫，抑制，拘束</a:t>
            </a:r>
          </a:p>
          <a:p>
            <a:r>
              <a:rPr lang="en-US" altLang="zh-CN" sz="1600" dirty="0" smtClean="0"/>
              <a:t>environment                   	n. </a:t>
            </a:r>
            <a:r>
              <a:rPr lang="zh-CN" altLang="en-US" sz="1600" dirty="0" smtClean="0"/>
              <a:t>环境，外界</a:t>
            </a:r>
          </a:p>
          <a:p>
            <a:r>
              <a:rPr lang="en-US" altLang="zh-CN" sz="1600" dirty="0" smtClean="0"/>
              <a:t>interval                        	n. </a:t>
            </a:r>
            <a:r>
              <a:rPr lang="zh-CN" altLang="en-US" sz="1600" dirty="0" smtClean="0"/>
              <a:t>间隔，距离，时间间隔</a:t>
            </a:r>
          </a:p>
          <a:p>
            <a:r>
              <a:rPr lang="en-US" altLang="zh-CN" sz="1600" dirty="0" smtClean="0"/>
              <a:t>icon                            	n. </a:t>
            </a:r>
            <a:r>
              <a:rPr lang="zh-CN" altLang="en-US" sz="1600" dirty="0" smtClean="0"/>
              <a:t>图标，肖像，偶像</a:t>
            </a:r>
          </a:p>
          <a:p>
            <a:r>
              <a:rPr lang="en-US" altLang="zh-CN" sz="1600" dirty="0" smtClean="0"/>
              <a:t>interface                       	n. </a:t>
            </a:r>
            <a:r>
              <a:rPr lang="zh-CN" altLang="en-US" sz="1600" dirty="0" smtClean="0"/>
              <a:t>分界面，接触面，界面</a:t>
            </a:r>
          </a:p>
          <a:p>
            <a:r>
              <a:rPr lang="en-US" altLang="zh-CN" sz="1600" dirty="0" smtClean="0"/>
              <a:t>premium                        	n. </a:t>
            </a:r>
            <a:r>
              <a:rPr lang="zh-CN" altLang="en-US" sz="1600" dirty="0" smtClean="0"/>
              <a:t>额外费用，奖金，奖赏，保险费</a:t>
            </a:r>
          </a:p>
          <a:p>
            <a:r>
              <a:rPr lang="en-US" altLang="zh-CN" sz="1600" dirty="0" smtClean="0"/>
              <a:t>ultimate                        	n. </a:t>
            </a:r>
            <a:r>
              <a:rPr lang="zh-CN" altLang="en-US" sz="1600" dirty="0" smtClean="0"/>
              <a:t>最终 </a:t>
            </a:r>
            <a:r>
              <a:rPr lang="en-US" altLang="zh-CN" sz="1600" dirty="0" smtClean="0"/>
              <a:t>a. </a:t>
            </a:r>
            <a:r>
              <a:rPr lang="zh-CN" altLang="en-US" sz="1600" dirty="0" smtClean="0"/>
              <a:t>最终的，根本的</a:t>
            </a:r>
          </a:p>
          <a:p>
            <a:r>
              <a:rPr lang="en-US" altLang="zh-CN" sz="1600" dirty="0" smtClean="0"/>
              <a:t>modify                        	v. </a:t>
            </a:r>
            <a:r>
              <a:rPr lang="zh-CN" altLang="en-US" sz="1600" dirty="0" smtClean="0"/>
              <a:t>更改，修改</a:t>
            </a:r>
          </a:p>
          <a:p>
            <a:r>
              <a:rPr lang="en-US" altLang="zh-CN" sz="1600" dirty="0" smtClean="0"/>
              <a:t>distribute                      	v. </a:t>
            </a:r>
            <a:r>
              <a:rPr lang="zh-CN" altLang="en-US" sz="1600" dirty="0" smtClean="0"/>
              <a:t>分发，分配，发布，分类，分区</a:t>
            </a:r>
          </a:p>
          <a:p>
            <a:r>
              <a:rPr lang="en-US" altLang="zh-CN" sz="1600" dirty="0" smtClean="0"/>
              <a:t>proprietary                    	n. </a:t>
            </a:r>
            <a:r>
              <a:rPr lang="zh-CN" altLang="en-US" sz="1600" dirty="0" smtClean="0"/>
              <a:t>所有者，所有权</a:t>
            </a:r>
          </a:p>
          <a:p>
            <a:r>
              <a:rPr lang="en-US" altLang="zh-CN" sz="1600" dirty="0" smtClean="0"/>
              <a:t>kernel                       	n. </a:t>
            </a:r>
            <a:r>
              <a:rPr lang="zh-CN" altLang="en-US" sz="1600" dirty="0" smtClean="0"/>
              <a:t>核心，要点，精髓，内核</a:t>
            </a:r>
          </a:p>
          <a:p>
            <a:r>
              <a:rPr lang="en-US" altLang="zh-CN" sz="1600" dirty="0" smtClean="0"/>
              <a:t>customize                     	v. [</a:t>
            </a:r>
            <a:r>
              <a:rPr lang="zh-CN" altLang="en-US" sz="1600" dirty="0" smtClean="0"/>
              <a:t>计</a:t>
            </a:r>
            <a:r>
              <a:rPr lang="en-US" altLang="zh-CN" sz="1600" dirty="0" smtClean="0"/>
              <a:t>] </a:t>
            </a:r>
            <a:r>
              <a:rPr lang="zh-CN" altLang="en-US" sz="1600" dirty="0" smtClean="0"/>
              <a:t>定制，用户化</a:t>
            </a:r>
          </a:p>
          <a:p>
            <a:r>
              <a:rPr lang="en-US" altLang="zh-CN" sz="1600" dirty="0" smtClean="0"/>
              <a:t>tablet                         	n. </a:t>
            </a:r>
            <a:r>
              <a:rPr lang="zh-CN" altLang="en-US" sz="1600" dirty="0" smtClean="0"/>
              <a:t>写字板，输入板，数字化仪器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Useful Phrases</a:t>
            </a:r>
            <a:r>
              <a:rPr lang="zh-CN" altLang="zh-CN" sz="2000" b="1" dirty="0" smtClean="0" bmk="OLE_LINK92">
                <a:latin typeface="Times New Roman" pitchFamily="18" charset="0"/>
                <a:ea typeface="宋体" pitchFamily="2" charset="-122"/>
                <a:cs typeface="Times New Roman" pitchFamily="18" charset="0"/>
              </a:rPr>
              <a:t>                                         </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1187624" y="1856628"/>
            <a:ext cx="7344816" cy="22661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smtClean="0"/>
              <a:t>be responsible for               	</a:t>
            </a:r>
            <a:r>
              <a:rPr lang="zh-CN" altLang="zh-CN" sz="1600" dirty="0" smtClean="0"/>
              <a:t>为</a:t>
            </a:r>
            <a:r>
              <a:rPr lang="en-US" altLang="zh-CN" sz="1600" dirty="0" smtClean="0"/>
              <a:t>...</a:t>
            </a:r>
            <a:r>
              <a:rPr lang="zh-CN" altLang="zh-CN" sz="1600" dirty="0" smtClean="0"/>
              <a:t>负责，形成</a:t>
            </a:r>
            <a:r>
              <a:rPr lang="en-US" altLang="zh-CN" sz="1600" dirty="0" smtClean="0"/>
              <a:t>...</a:t>
            </a:r>
            <a:r>
              <a:rPr lang="zh-CN" altLang="zh-CN" sz="1600" dirty="0" smtClean="0"/>
              <a:t>的原因</a:t>
            </a:r>
          </a:p>
          <a:p>
            <a:pPr>
              <a:lnSpc>
                <a:spcPct val="150000"/>
              </a:lnSpc>
            </a:pPr>
            <a:r>
              <a:rPr lang="en-US" altLang="zh-CN" sz="1600" dirty="0" smtClean="0"/>
              <a:t>according to priority           	</a:t>
            </a:r>
            <a:r>
              <a:rPr lang="zh-CN" altLang="zh-CN" sz="1600" dirty="0" smtClean="0"/>
              <a:t>依照次序，依次</a:t>
            </a:r>
          </a:p>
          <a:p>
            <a:pPr>
              <a:lnSpc>
                <a:spcPct val="150000"/>
              </a:lnSpc>
            </a:pPr>
            <a:r>
              <a:rPr lang="en-US" altLang="zh-CN" sz="1600" dirty="0" smtClean="0"/>
              <a:t>be dependent on            	</a:t>
            </a:r>
            <a:r>
              <a:rPr lang="zh-CN" altLang="zh-CN" sz="1600" dirty="0" smtClean="0"/>
              <a:t>依靠，依赖</a:t>
            </a:r>
          </a:p>
          <a:p>
            <a:pPr>
              <a:lnSpc>
                <a:spcPct val="150000"/>
              </a:lnSpc>
            </a:pPr>
            <a:r>
              <a:rPr lang="en-US" altLang="zh-CN" sz="1600" dirty="0" smtClean="0"/>
              <a:t>switch to                   	</a:t>
            </a:r>
            <a:r>
              <a:rPr lang="zh-CN" altLang="zh-CN" sz="1600" dirty="0" smtClean="0"/>
              <a:t>切换到，转变成</a:t>
            </a:r>
          </a:p>
          <a:p>
            <a:pPr>
              <a:lnSpc>
                <a:spcPct val="150000"/>
              </a:lnSpc>
            </a:pPr>
            <a:r>
              <a:rPr lang="en-US" altLang="zh-CN" sz="1600" dirty="0" smtClean="0"/>
              <a:t>account for                  	</a:t>
            </a:r>
            <a:r>
              <a:rPr lang="zh-CN" altLang="zh-CN" sz="1600" dirty="0" smtClean="0"/>
              <a:t>说明，占，解决，得分</a:t>
            </a:r>
          </a:p>
          <a:p>
            <a:pPr>
              <a:lnSpc>
                <a:spcPct val="150000"/>
              </a:lnSpc>
            </a:pPr>
            <a:r>
              <a:rPr lang="en-US" altLang="zh-CN" sz="1600" dirty="0" smtClean="0"/>
              <a:t>in parallel (with </a:t>
            </a:r>
            <a:r>
              <a:rPr lang="en-US" altLang="zh-CN" sz="1600" dirty="0" err="1" smtClean="0"/>
              <a:t>sth</a:t>
            </a:r>
            <a:r>
              <a:rPr lang="en-US" altLang="zh-CN" sz="1600" dirty="0" smtClean="0"/>
              <a:t>./sb.)         	(</a:t>
            </a:r>
            <a:r>
              <a:rPr lang="zh-CN" altLang="zh-CN" sz="1600" dirty="0" smtClean="0"/>
              <a:t>与……</a:t>
            </a:r>
            <a:r>
              <a:rPr lang="en-US" altLang="zh-CN" sz="1600" dirty="0" smtClean="0"/>
              <a:t>) </a:t>
            </a:r>
            <a:r>
              <a:rPr lang="zh-CN" altLang="zh-CN" sz="1600" dirty="0" smtClean="0"/>
              <a:t>同时</a:t>
            </a: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043608" y="1650412"/>
            <a:ext cx="7704856" cy="37435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200"/>
              </a:lnSpc>
            </a:pPr>
            <a:r>
              <a:rPr lang="en-US" altLang="zh-CN" sz="1600" b="1" dirty="0" smtClean="0"/>
              <a:t>Description of the Operating System</a:t>
            </a:r>
            <a:endParaRPr lang="zh-CN" altLang="zh-CN" sz="1600" dirty="0" smtClean="0"/>
          </a:p>
          <a:p>
            <a:pPr>
              <a:lnSpc>
                <a:spcPts val="2200"/>
              </a:lnSpc>
            </a:pPr>
            <a:r>
              <a:rPr lang="en-US" altLang="zh-CN" sz="1600" dirty="0" smtClean="0"/>
              <a:t>An operating system is the most important software that runs on a computer. It manages the computer's memory, processes, and all of its software and hardware. It also allows you to communicate with the computer without knowing how to speak the computer's "language." Without an operating system, a computer is useless.</a:t>
            </a:r>
          </a:p>
          <a:p>
            <a:pPr>
              <a:lnSpc>
                <a:spcPts val="2200"/>
              </a:lnSpc>
            </a:pPr>
            <a:r>
              <a:rPr lang="en-US" altLang="zh-CN" sz="1600" b="1" dirty="0" smtClean="0"/>
              <a:t>The Operating System's Job</a:t>
            </a:r>
            <a:endParaRPr lang="zh-CN" altLang="zh-CN" sz="1600" dirty="0" smtClean="0"/>
          </a:p>
          <a:p>
            <a:pPr>
              <a:lnSpc>
                <a:spcPts val="2200"/>
              </a:lnSpc>
            </a:pPr>
            <a:r>
              <a:rPr lang="en-US" altLang="zh-CN" sz="1600" dirty="0" smtClean="0"/>
              <a:t>You've probably heard the phrase “boot your computer”, but do you know what that means? Booting is the process that occurs when you press the power button to turn your computer on. During this process, the computer does several things:</a:t>
            </a:r>
            <a:endParaRPr lang="zh-CN" altLang="zh-CN" sz="1600" dirty="0" smtClean="0"/>
          </a:p>
          <a:p>
            <a:pPr lvl="0">
              <a:lnSpc>
                <a:spcPts val="2200"/>
              </a:lnSpc>
            </a:pPr>
            <a:r>
              <a:rPr lang="en-US" altLang="zh-CN" sz="1600" dirty="0" smtClean="0"/>
              <a:t>It runs tests to make sure everything is working correctly.</a:t>
            </a:r>
            <a:endParaRPr lang="zh-CN" altLang="zh-CN" sz="1600" dirty="0" smtClean="0"/>
          </a:p>
          <a:p>
            <a:pPr lvl="0">
              <a:lnSpc>
                <a:spcPts val="2200"/>
              </a:lnSpc>
            </a:pPr>
            <a:r>
              <a:rPr lang="en-US" altLang="zh-CN" sz="1600" dirty="0" smtClean="0"/>
              <a:t>It checks for new hardware.</a:t>
            </a:r>
            <a:endParaRPr lang="zh-CN" altLang="zh-CN" sz="1600" dirty="0" smtClean="0"/>
          </a:p>
          <a:p>
            <a:pPr lvl="0">
              <a:lnSpc>
                <a:spcPts val="2200"/>
              </a:lnSpc>
            </a:pPr>
            <a:r>
              <a:rPr lang="en-US" altLang="zh-CN" sz="1600" dirty="0" smtClean="0"/>
              <a:t>It then starts up the operating system.</a:t>
            </a:r>
            <a:endParaRPr lang="zh-CN" altLang="zh-CN" sz="1600" dirty="0" smtClean="0"/>
          </a:p>
          <a:p>
            <a:pPr>
              <a:lnSpc>
                <a:spcPts val="2200"/>
              </a:lnSpc>
            </a:pPr>
            <a:endParaRPr lang="zh-CN" altLang="zh-CN"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581233"/>
            <a:ext cx="7597352" cy="487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200"/>
              </a:lnSpc>
            </a:pPr>
            <a:r>
              <a:rPr lang="en-US" altLang="zh-CN" sz="1600" dirty="0" smtClean="0"/>
              <a:t>Once the operating system has started up, it manages all of the software and hardware on the computer. Most of the time, there are many different programs running at the same time, and they all need to access your computer's Central Processing Unit (CPU), memory, and storage. The operating system coordinates all of this to make sure that each program gets what it needs. Without the operating system, the software wouldn't even be able to talk to the hardware, and the computer would be useless.</a:t>
            </a:r>
            <a:endParaRPr lang="zh-CN" altLang="zh-CN" sz="1600" dirty="0" smtClean="0"/>
          </a:p>
          <a:p>
            <a:pPr>
              <a:lnSpc>
                <a:spcPts val="2200"/>
              </a:lnSpc>
            </a:pPr>
            <a:r>
              <a:rPr lang="en-US" altLang="zh-CN" sz="1600" b="1" dirty="0" smtClean="0"/>
              <a:t>The operating system has various roles:</a:t>
            </a:r>
            <a:endParaRPr lang="zh-CN" altLang="zh-CN" sz="1600" dirty="0" smtClean="0"/>
          </a:p>
          <a:p>
            <a:pPr lvl="0">
              <a:lnSpc>
                <a:spcPts val="2200"/>
              </a:lnSpc>
            </a:pPr>
            <a:r>
              <a:rPr lang="en-US" altLang="zh-CN" sz="1600" dirty="0" smtClean="0"/>
              <a:t>Management of the processor: The operating system is responsible for managing allocation of the processor between the different </a:t>
            </a:r>
            <a:r>
              <a:rPr lang="en-US" altLang="zh-CN" sz="1600" dirty="0" err="1" smtClean="0"/>
              <a:t>programmes</a:t>
            </a:r>
            <a:r>
              <a:rPr lang="en-US" altLang="zh-CN" sz="1600" dirty="0" smtClean="0"/>
              <a:t> using a scheduling algorithm. The type of scheduler is totally dependent on the operating system, according to the desired objective.</a:t>
            </a:r>
            <a:endParaRPr lang="zh-CN" altLang="zh-CN" sz="1600" dirty="0" smtClean="0"/>
          </a:p>
          <a:p>
            <a:pPr lvl="0">
              <a:lnSpc>
                <a:spcPts val="2200"/>
              </a:lnSpc>
            </a:pPr>
            <a:r>
              <a:rPr lang="en-US" altLang="zh-CN" sz="1600" dirty="0" smtClean="0"/>
              <a:t>Management of the random access memory: The operating system is responsible for managing the memory space allocated to each application and, where relevant, to each user. If there is insufficient physical memory, the operating system can create a memory zone on the hard drive, known as "virtual memory". The virtual memory lets you run applications requiring more memory than there is available RAM on the system. However, this memory is a great deal slower.</a:t>
            </a:r>
            <a:endParaRPr lang="zh-CN" altLang="zh-CN" sz="16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7597</Words>
  <Application>Microsoft Office PowerPoint</Application>
  <PresentationFormat>全屏显示(4:3)</PresentationFormat>
  <Paragraphs>637</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Thanks！ </vt:lpstr>
    </vt:vector>
  </TitlesOfParts>
  <Company>tup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EJPeng</dc:creator>
  <cp:lastModifiedBy>E113Liu</cp:lastModifiedBy>
  <cp:revision>191</cp:revision>
  <dcterms:created xsi:type="dcterms:W3CDTF">2014-11-26T09:11:10Z</dcterms:created>
  <dcterms:modified xsi:type="dcterms:W3CDTF">2023-09-05T00:54:52Z</dcterms:modified>
</cp:coreProperties>
</file>