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8">
  <p:sldMasterIdLst>
    <p:sldMasterId id="2147483648" r:id="rId1"/>
  </p:sldMasterIdLst>
  <p:sldIdLst>
    <p:sldId id="256" r:id="rId2"/>
    <p:sldId id="257" r:id="rId3"/>
    <p:sldId id="259" r:id="rId4"/>
    <p:sldId id="328" r:id="rId5"/>
    <p:sldId id="260" r:id="rId6"/>
    <p:sldId id="261" r:id="rId7"/>
    <p:sldId id="322" r:id="rId8"/>
    <p:sldId id="263" r:id="rId9"/>
    <p:sldId id="264" r:id="rId10"/>
    <p:sldId id="301" r:id="rId11"/>
    <p:sldId id="302" r:id="rId12"/>
    <p:sldId id="303" r:id="rId13"/>
    <p:sldId id="304" r:id="rId14"/>
    <p:sldId id="305" r:id="rId15"/>
    <p:sldId id="306" r:id="rId16"/>
    <p:sldId id="307" r:id="rId17"/>
    <p:sldId id="308" r:id="rId18"/>
    <p:sldId id="309" r:id="rId19"/>
    <p:sldId id="329" r:id="rId20"/>
    <p:sldId id="330" r:id="rId21"/>
    <p:sldId id="269" r:id="rId22"/>
    <p:sldId id="270" r:id="rId23"/>
    <p:sldId id="310" r:id="rId24"/>
    <p:sldId id="331" r:id="rId25"/>
    <p:sldId id="332" r:id="rId26"/>
    <p:sldId id="333" r:id="rId27"/>
    <p:sldId id="334" r:id="rId28"/>
    <p:sldId id="335" r:id="rId29"/>
    <p:sldId id="271" r:id="rId30"/>
    <p:sldId id="272" r:id="rId31"/>
    <p:sldId id="273" r:id="rId32"/>
    <p:sldId id="274" r:id="rId33"/>
    <p:sldId id="275" r:id="rId34"/>
    <p:sldId id="276" r:id="rId35"/>
    <p:sldId id="277" r:id="rId36"/>
    <p:sldId id="278" r:id="rId37"/>
    <p:sldId id="279" r:id="rId38"/>
    <p:sldId id="280" r:id="rId39"/>
    <p:sldId id="281" r:id="rId40"/>
    <p:sldId id="282" r:id="rId41"/>
    <p:sldId id="283" r:id="rId42"/>
    <p:sldId id="323" r:id="rId43"/>
    <p:sldId id="284" r:id="rId44"/>
    <p:sldId id="285" r:id="rId45"/>
    <p:sldId id="287" r:id="rId46"/>
    <p:sldId id="288" r:id="rId47"/>
    <p:sldId id="313" r:id="rId48"/>
    <p:sldId id="314" r:id="rId49"/>
    <p:sldId id="315" r:id="rId50"/>
    <p:sldId id="316" r:id="rId51"/>
    <p:sldId id="317" r:id="rId52"/>
    <p:sldId id="292" r:id="rId53"/>
    <p:sldId id="293" r:id="rId54"/>
    <p:sldId id="324" r:id="rId55"/>
    <p:sldId id="294" r:id="rId56"/>
    <p:sldId id="295" r:id="rId57"/>
    <p:sldId id="336" r:id="rId58"/>
    <p:sldId id="296" r:id="rId59"/>
    <p:sldId id="337" r:id="rId60"/>
    <p:sldId id="325" r:id="rId61"/>
    <p:sldId id="297" r:id="rId62"/>
    <p:sldId id="298" r:id="rId63"/>
    <p:sldId id="318" r:id="rId64"/>
    <p:sldId id="326" r:id="rId65"/>
    <p:sldId id="327" r:id="rId66"/>
    <p:sldId id="338" r:id="rId67"/>
    <p:sldId id="300" r:id="rId68"/>
    <p:sldId id="258" r:id="rId6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01353F-5734-4662-A610-722D51A8D9F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en.wikipedia.org/wiki/Seattle"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Documents and Settings\EJPeng\桌面\计算机英语PPT模板制作\20071019185515684_2.jpg"/>
          <p:cNvPicPr>
            <a:picLocks noChangeAspect="1" noChangeArrowheads="1"/>
          </p:cNvPicPr>
          <p:nvPr/>
        </p:nvPicPr>
        <p:blipFill>
          <a:blip r:embed="rId2" cstate="print"/>
          <a:srcRect/>
          <a:stretch>
            <a:fillRect/>
          </a:stretch>
        </p:blipFill>
        <p:spPr bwMode="auto">
          <a:xfrm>
            <a:off x="-1" y="-1"/>
            <a:ext cx="9144001" cy="6858001"/>
          </a:xfrm>
          <a:prstGeom prst="rect">
            <a:avLst/>
          </a:prstGeom>
          <a:noFill/>
        </p:spPr>
      </p:pic>
      <p:sp>
        <p:nvSpPr>
          <p:cNvPr id="3" name="副标题 2"/>
          <p:cNvSpPr>
            <a:spLocks noGrp="1"/>
          </p:cNvSpPr>
          <p:nvPr>
            <p:ph type="subTitle" idx="1"/>
          </p:nvPr>
        </p:nvSpPr>
        <p:spPr>
          <a:xfrm>
            <a:off x="1547664" y="5373216"/>
            <a:ext cx="6400800" cy="1752600"/>
          </a:xfrm>
        </p:spPr>
        <p:txBody>
          <a:bodyPr>
            <a:normAutofit/>
          </a:bodyPr>
          <a:lstStyle/>
          <a:p>
            <a:r>
              <a:rPr lang="zh-CN" altLang="zh-CN" sz="4400" b="1" smtClean="0">
                <a:solidFill>
                  <a:srgbClr val="00B0F0"/>
                </a:solidFill>
                <a:latin typeface="方正大黑_GBK" pitchFamily="65" charset="-122"/>
                <a:ea typeface="方正大黑_GBK" pitchFamily="65" charset="-122"/>
              </a:rPr>
              <a:t>计算机</a:t>
            </a:r>
            <a:r>
              <a:rPr lang="zh-CN" altLang="zh-CN" sz="4400" b="1" dirty="0">
                <a:solidFill>
                  <a:srgbClr val="00B0F0"/>
                </a:solidFill>
                <a:latin typeface="方正大黑_GBK" pitchFamily="65" charset="-122"/>
                <a:ea typeface="方正大黑_GBK" pitchFamily="65" charset="-122"/>
              </a:rPr>
              <a:t>专业英语</a:t>
            </a:r>
            <a:endParaRPr lang="zh-CN" altLang="zh-CN" sz="4400" dirty="0">
              <a:solidFill>
                <a:srgbClr val="00B0F0"/>
              </a:solidFill>
              <a:latin typeface="方正大黑_GBK" pitchFamily="65" charset="-122"/>
              <a:ea typeface="方正大黑_GBK" pitchFamily="65" charset="-122"/>
            </a:endParaRPr>
          </a:p>
          <a:p>
            <a:endParaRPr lang="zh-CN" altLang="en-US" sz="4400" dirty="0">
              <a:solidFill>
                <a:srgbClr val="00B0F0"/>
              </a:solidFill>
              <a:latin typeface="方正大黑_GBK" pitchFamily="65" charset="-122"/>
              <a:ea typeface="方正大黑_GBK" pitchFamily="65"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1702930"/>
            <a:ext cx="7597352" cy="376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ts val="2400"/>
              </a:lnSpc>
            </a:pPr>
            <a:r>
              <a:rPr lang="en-US" altLang="zh-CN" sz="1600" b="1" dirty="0" smtClean="0"/>
              <a:t>The different generations of languages</a:t>
            </a:r>
            <a:endParaRPr lang="zh-CN" altLang="zh-CN" sz="1600" dirty="0" smtClean="0"/>
          </a:p>
          <a:p>
            <a:pPr>
              <a:lnSpc>
                <a:spcPts val="2400"/>
              </a:lnSpc>
            </a:pPr>
            <a:r>
              <a:rPr lang="en-US" altLang="zh-CN" sz="1600" dirty="0" smtClean="0"/>
              <a:t>There are currently five generations of computer programming languages. In each generation, the languages syntax has become easier to understand and more human-readable. </a:t>
            </a:r>
            <a:endParaRPr lang="zh-CN" altLang="zh-CN" sz="1600" dirty="0" smtClean="0"/>
          </a:p>
          <a:p>
            <a:pPr lvl="0">
              <a:lnSpc>
                <a:spcPts val="2400"/>
              </a:lnSpc>
            </a:pPr>
            <a:r>
              <a:rPr lang="en-US" altLang="zh-CN" sz="1600" dirty="0" smtClean="0"/>
              <a:t>First generation languages (abbreviated as 1GL) </a:t>
            </a:r>
            <a:endParaRPr lang="zh-CN" altLang="zh-CN" sz="1600" dirty="0" smtClean="0"/>
          </a:p>
          <a:p>
            <a:pPr>
              <a:lnSpc>
                <a:spcPts val="2400"/>
              </a:lnSpc>
            </a:pPr>
            <a:r>
              <a:rPr lang="en-US" altLang="zh-CN" sz="1600" dirty="0" smtClean="0"/>
              <a:t>Represent the earliest, most primitive computer languages that consisted entirely of 1's    and 0's - the actual language that the computer understands (machine language).  </a:t>
            </a:r>
            <a:endParaRPr lang="zh-CN" altLang="zh-CN" sz="1600" dirty="0" smtClean="0"/>
          </a:p>
          <a:p>
            <a:pPr lvl="0">
              <a:lnSpc>
                <a:spcPts val="2400"/>
              </a:lnSpc>
            </a:pPr>
            <a:r>
              <a:rPr lang="en-US" altLang="zh-CN" sz="1600" dirty="0" smtClean="0"/>
              <a:t>Second generation languages (2GL) </a:t>
            </a:r>
            <a:endParaRPr lang="zh-CN" altLang="zh-CN" sz="1600" dirty="0" smtClean="0"/>
          </a:p>
          <a:p>
            <a:pPr>
              <a:lnSpc>
                <a:spcPts val="2400"/>
              </a:lnSpc>
            </a:pPr>
            <a:r>
              <a:rPr lang="en-US" altLang="zh-CN" sz="1600" dirty="0" smtClean="0"/>
              <a:t>Represent a step up from the first generation languages. Allow for the use of symbolic names instead of just numbers. Second generation languages are known as assembly languages. Code written in an assembly language is converted into machine language (1GL). </a:t>
            </a:r>
            <a:endParaRPr lang="zh-CN" altLang="zh-CN" sz="1600"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1833786"/>
            <a:ext cx="7597352"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en-US" altLang="zh-CN" sz="1600" dirty="0" smtClean="0"/>
              <a:t>Third generation languages (3GL) </a:t>
            </a:r>
            <a:endParaRPr lang="zh-CN" altLang="zh-CN" sz="1600" dirty="0" smtClean="0"/>
          </a:p>
          <a:p>
            <a:r>
              <a:rPr lang="en-US" altLang="zh-CN" sz="1600" dirty="0" smtClean="0"/>
              <a:t>With the languages introduced by the third generation of computer programming, words and commands (instead of just symbols and numbers) were being used. These languages, therefore, had syntax that was much easier to understand. Third generation languages are known as "high level languages" and include C, C++, Java, and </a:t>
            </a:r>
            <a:r>
              <a:rPr lang="en-US" altLang="zh-CN" sz="1600" dirty="0" err="1" smtClean="0"/>
              <a:t>Javascript</a:t>
            </a:r>
            <a:r>
              <a:rPr lang="en-US" altLang="zh-CN" sz="1600" dirty="0" smtClean="0"/>
              <a:t>, among others. </a:t>
            </a:r>
            <a:endParaRPr lang="zh-CN" altLang="zh-CN" sz="1600" dirty="0" smtClean="0"/>
          </a:p>
          <a:p>
            <a:pPr lvl="0"/>
            <a:endParaRPr lang="en-US" altLang="zh-CN" sz="1600" dirty="0" smtClean="0"/>
          </a:p>
          <a:p>
            <a:pPr lvl="0"/>
            <a:r>
              <a:rPr lang="en-US" altLang="zh-CN" sz="1600" dirty="0" smtClean="0"/>
              <a:t>Fourth generation languages (4GL) </a:t>
            </a:r>
            <a:endParaRPr lang="zh-CN" altLang="zh-CN" sz="1600" dirty="0" smtClean="0"/>
          </a:p>
          <a:p>
            <a:r>
              <a:rPr lang="en-US" altLang="zh-CN" sz="1600" dirty="0" smtClean="0"/>
              <a:t>The syntax used in 4GL is very close to human language, an improvement from the previous generation of languages. 4GL languages are typically used to access databases and include SQL and ColdFusion, among others.</a:t>
            </a:r>
            <a:endParaRPr lang="zh-CN" altLang="zh-CN" sz="1600" dirty="0" smtClean="0"/>
          </a:p>
          <a:p>
            <a:pPr lvl="0"/>
            <a:r>
              <a:rPr lang="en-US" altLang="zh-CN" sz="1600" dirty="0" smtClean="0"/>
              <a:t>Fifth generation languages (5GL)</a:t>
            </a:r>
            <a:endParaRPr lang="zh-CN" altLang="zh-CN" sz="1600" dirty="0" smtClean="0"/>
          </a:p>
          <a:p>
            <a:r>
              <a:rPr lang="en-US" altLang="zh-CN" sz="1600" dirty="0" smtClean="0"/>
              <a:t>Fifth generation languages are currently being used for neural networks. A neural network is a form of artificial intelligence that attempts to imitate how the human mind works. </a:t>
            </a:r>
            <a:endParaRPr lang="zh-CN" altLang="zh-CN" sz="1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223120" y="1524478"/>
            <a:ext cx="7597352" cy="43783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ts val="2400"/>
              </a:lnSpc>
            </a:pPr>
            <a:r>
              <a:rPr lang="zh-CN" altLang="zh-CN" sz="1600" b="1" dirty="0" smtClean="0"/>
              <a:t>The different types of languages</a:t>
            </a:r>
            <a:endParaRPr lang="zh-CN" altLang="zh-CN" sz="1600" dirty="0" smtClean="0"/>
          </a:p>
          <a:p>
            <a:pPr>
              <a:lnSpc>
                <a:spcPts val="2400"/>
              </a:lnSpc>
            </a:pPr>
            <a:r>
              <a:rPr lang="en-US" altLang="zh-CN" sz="1600" dirty="0" smtClean="0"/>
              <a:t>Not any computer programming language can do anything. There are limitations, and actually, different languages are used for different tasks. </a:t>
            </a:r>
            <a:endParaRPr lang="zh-CN" altLang="zh-CN" sz="1600" dirty="0" smtClean="0"/>
          </a:p>
          <a:p>
            <a:pPr>
              <a:lnSpc>
                <a:spcPts val="2400"/>
              </a:lnSpc>
            </a:pPr>
            <a:r>
              <a:rPr lang="en-US" altLang="zh-CN" sz="1600" b="1" dirty="0" smtClean="0"/>
              <a:t>Web languages</a:t>
            </a:r>
            <a:endParaRPr lang="zh-CN" altLang="zh-CN" sz="1600" dirty="0" smtClean="0"/>
          </a:p>
          <a:p>
            <a:pPr>
              <a:lnSpc>
                <a:spcPts val="2400"/>
              </a:lnSpc>
            </a:pPr>
            <a:r>
              <a:rPr lang="en-US" altLang="zh-CN" sz="1600" dirty="0" smtClean="0"/>
              <a:t>Used for creating and editing pages on the web. They can do anything from putting plain text on a webpage to accessing and retrieving data from a database. Vary greatly in terms of power and complexity. </a:t>
            </a:r>
          </a:p>
          <a:p>
            <a:pPr lvl="0">
              <a:lnSpc>
                <a:spcPts val="2400"/>
              </a:lnSpc>
            </a:pPr>
            <a:r>
              <a:rPr lang="en-US" altLang="zh-CN" sz="1600" b="1" dirty="0" smtClean="0"/>
              <a:t>HTML</a:t>
            </a:r>
            <a:endParaRPr lang="zh-CN" altLang="zh-CN" sz="1600" dirty="0" smtClean="0"/>
          </a:p>
          <a:p>
            <a:pPr>
              <a:lnSpc>
                <a:spcPts val="2400"/>
              </a:lnSpc>
            </a:pPr>
            <a:r>
              <a:rPr lang="en-US" altLang="zh-CN" sz="1600" dirty="0" smtClean="0"/>
              <a:t>Hyper Text Markup Language. The core language of the world wide web that is used to define the structure and layout of web pages by using various tags and attributes. Although a fundamental language of the web, HTML is static----content created with it does not change. HTML is used to specify the content a webpage will contain, not how the page functions.</a:t>
            </a:r>
            <a:endParaRPr lang="zh-CN" altLang="zh-CN" sz="1600" dirty="0" smtClean="0"/>
          </a:p>
          <a:p>
            <a:pPr>
              <a:lnSpc>
                <a:spcPts val="2400"/>
              </a:lnSpc>
            </a:pPr>
            <a:endParaRPr lang="zh-CN" altLang="zh-CN" sz="1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1767817"/>
            <a:ext cx="7597352" cy="430887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en-US" altLang="zh-CN" sz="1600" b="1" dirty="0" smtClean="0"/>
              <a:t>XML</a:t>
            </a:r>
            <a:endParaRPr lang="zh-CN" altLang="zh-CN" sz="1600" dirty="0" smtClean="0"/>
          </a:p>
          <a:p>
            <a:r>
              <a:rPr lang="en-US" altLang="zh-CN" sz="1600" dirty="0" smtClean="0"/>
              <a:t>Extensible Markup Language. A language developed by the W3C which works like HTML, but unlike HTML, allows for custom tags that are defined by programmers. XML allows for the transmission of data between applications and organizations through the use of its custom tags. </a:t>
            </a:r>
            <a:endParaRPr lang="zh-CN" altLang="zh-CN" sz="1600" dirty="0" smtClean="0"/>
          </a:p>
          <a:p>
            <a:pPr lvl="0"/>
            <a:r>
              <a:rPr lang="en-US" altLang="zh-CN" sz="1600" b="1" dirty="0" err="1" smtClean="0"/>
              <a:t>Javascript</a:t>
            </a:r>
            <a:r>
              <a:rPr lang="zh-CN" altLang="zh-CN" sz="1600" dirty="0" smtClean="0"/>
              <a:t> </a:t>
            </a:r>
          </a:p>
          <a:p>
            <a:r>
              <a:rPr lang="en-US" altLang="zh-CN" sz="1600" dirty="0" smtClean="0"/>
              <a:t>A language developed by Netscape used to provide dynamic and interactive content on </a:t>
            </a:r>
            <a:r>
              <a:rPr lang="en-US" altLang="zh-CN" sz="1600" dirty="0" err="1" smtClean="0"/>
              <a:t>webpages</a:t>
            </a:r>
            <a:r>
              <a:rPr lang="en-US" altLang="zh-CN" sz="1600" dirty="0" smtClean="0"/>
              <a:t>. With </a:t>
            </a:r>
            <a:r>
              <a:rPr lang="en-US" altLang="zh-CN" sz="1600" dirty="0" err="1" smtClean="0"/>
              <a:t>Javascript</a:t>
            </a:r>
            <a:r>
              <a:rPr lang="en-US" altLang="zh-CN" sz="1600" dirty="0" smtClean="0"/>
              <a:t> it is possible to communicate with HTML, create animations, create calculators, validate forms, and more. </a:t>
            </a:r>
            <a:r>
              <a:rPr lang="en-US" altLang="zh-CN" sz="1600" dirty="0" err="1" smtClean="0"/>
              <a:t>Javascript</a:t>
            </a:r>
            <a:r>
              <a:rPr lang="en-US" altLang="zh-CN" sz="1600" dirty="0" smtClean="0"/>
              <a:t> is often confused with Java, but they are two different languages.</a:t>
            </a:r>
            <a:endParaRPr lang="zh-CN" altLang="zh-CN" sz="1600" dirty="0" smtClean="0"/>
          </a:p>
          <a:p>
            <a:pPr lvl="0"/>
            <a:r>
              <a:rPr lang="en-US" altLang="zh-CN" sz="1600" b="1" dirty="0" smtClean="0"/>
              <a:t>VBScript</a:t>
            </a:r>
            <a:endParaRPr lang="zh-CN" altLang="zh-CN" sz="1600" dirty="0" smtClean="0"/>
          </a:p>
          <a:p>
            <a:r>
              <a:rPr lang="en-US" altLang="zh-CN" sz="1600" dirty="0" smtClean="0"/>
              <a:t>Visual Basic Scripting Edition. A language developed by Microsoft that works only in Microsoft's Internet Explorer web browser and web browsers based on the Internet Explorer engine such as </a:t>
            </a:r>
            <a:r>
              <a:rPr lang="en-US" altLang="zh-CN" sz="1600" dirty="0" err="1" smtClean="0"/>
              <a:t>FlashPeak's</a:t>
            </a:r>
            <a:r>
              <a:rPr lang="en-US" altLang="zh-CN" sz="1600" dirty="0" smtClean="0"/>
              <a:t> Slim Browser. VBScript can be used to print dates, make calculations, interact with the user, and more. VBScript is based on Visual Basic, but it is much simpler. </a:t>
            </a:r>
            <a:endParaRPr lang="zh-CN" altLang="zh-CN" sz="1600" dirty="0" smtClean="0"/>
          </a:p>
          <a:p>
            <a:pPr lvl="0"/>
            <a:endParaRPr lang="zh-CN" altLang="zh-CN" sz="1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1844824"/>
            <a:ext cx="7597352"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en-US" altLang="zh-CN" sz="1600" b="1" dirty="0" smtClean="0"/>
              <a:t>PHP </a:t>
            </a:r>
            <a:endParaRPr lang="zh-CN" altLang="zh-CN" sz="1600" dirty="0" smtClean="0"/>
          </a:p>
          <a:p>
            <a:r>
              <a:rPr lang="en-US" altLang="zh-CN" sz="1600" dirty="0" smtClean="0"/>
              <a:t>Hypertext Preprocessor (it's a recursive acronym). A powerful language used for many tasks such as data encryption, database access, and form validation. PHP was originally created in 1994 By </a:t>
            </a:r>
            <a:r>
              <a:rPr lang="en-US" altLang="zh-CN" sz="1600" dirty="0" err="1" smtClean="0"/>
              <a:t>Rasmus</a:t>
            </a:r>
            <a:r>
              <a:rPr lang="en-US" altLang="zh-CN" sz="1600" dirty="0" smtClean="0"/>
              <a:t> </a:t>
            </a:r>
            <a:r>
              <a:rPr lang="en-US" altLang="zh-CN" sz="1600" dirty="0" err="1" smtClean="0"/>
              <a:t>Lerdorf</a:t>
            </a:r>
            <a:r>
              <a:rPr lang="en-US" altLang="zh-CN" sz="1600" dirty="0" smtClean="0"/>
              <a:t>. </a:t>
            </a:r>
            <a:endParaRPr lang="zh-CN" altLang="zh-CN" sz="1600" dirty="0" smtClean="0"/>
          </a:p>
          <a:p>
            <a:r>
              <a:rPr lang="en-US" altLang="zh-CN" sz="1600" b="1" dirty="0" smtClean="0"/>
              <a:t>Software languages</a:t>
            </a:r>
            <a:endParaRPr lang="zh-CN" altLang="zh-CN" sz="1600" dirty="0" smtClean="0"/>
          </a:p>
          <a:p>
            <a:r>
              <a:rPr lang="en-US" altLang="zh-CN" sz="1600" dirty="0" smtClean="0"/>
              <a:t>Used for creating executable programs. They can create anything from simple console programs that print some text to the screen to entire operating systems. Vary greatly in terms of power and complexity. </a:t>
            </a:r>
            <a:endParaRPr lang="zh-CN" altLang="zh-CN" sz="1600" dirty="0" smtClean="0"/>
          </a:p>
          <a:p>
            <a:pPr lvl="0"/>
            <a:r>
              <a:rPr lang="zh-CN" altLang="zh-CN" sz="1600" b="1" dirty="0" smtClean="0"/>
              <a:t>C</a:t>
            </a:r>
            <a:endParaRPr lang="zh-CN" altLang="zh-CN" sz="1600" dirty="0" smtClean="0"/>
          </a:p>
          <a:p>
            <a:r>
              <a:rPr lang="en-US" altLang="zh-CN" sz="1600" dirty="0" smtClean="0"/>
              <a:t>An advanced programming language used for software application development. Originally developed by Dennis Ritchie at Bell Labs in the 1970s and designed to be a systems programming language but since then has proven itself to be able to be used for various software applications such as business programs, engineering programs, and even games. The UNIX operating system is written in C. </a:t>
            </a:r>
            <a:endParaRPr lang="zh-CN" altLang="zh-CN" sz="1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2082389"/>
            <a:ext cx="7597352"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1600" dirty="0" smtClean="0"/>
              <a:t>Like most imperative languages in the ALGOL tradition, C has facilities for structured programming and allows lexical variable scope and recursion, while a static type system prevents many unintended operations. In C, all executable code is contained within subroutines, which are called "functions" (although not in the strict sense of functional programming). Function parameters are always passed by value. Pass-by-reference is simulated in C by explicitly passing pointer values. C program source text is free-format, using the semicolon as a statement terminator and curly braces for grouping blocks of statements.</a:t>
            </a:r>
            <a:endParaRPr lang="zh-CN" altLang="zh-CN" sz="1600" dirty="0" smtClean="0"/>
          </a:p>
          <a:p>
            <a:pPr lvl="0"/>
            <a:r>
              <a:rPr lang="en-US" altLang="zh-CN" sz="1600" b="1" dirty="0" smtClean="0"/>
              <a:t>C++ </a:t>
            </a:r>
            <a:endParaRPr lang="zh-CN" altLang="zh-CN" sz="1600" dirty="0" smtClean="0"/>
          </a:p>
          <a:p>
            <a:r>
              <a:rPr lang="en-US" altLang="zh-CN" sz="1600" dirty="0" smtClean="0"/>
              <a:t>Descendant of the C language. The difference between the two languages is that C++ is object-oriented. C++ was developed by </a:t>
            </a:r>
            <a:r>
              <a:rPr lang="en-US" altLang="zh-CN" sz="1600" dirty="0" err="1" smtClean="0"/>
              <a:t>Bjarne</a:t>
            </a:r>
            <a:r>
              <a:rPr lang="en-US" altLang="zh-CN" sz="1600" dirty="0" smtClean="0"/>
              <a:t> </a:t>
            </a:r>
            <a:r>
              <a:rPr lang="en-US" altLang="zh-CN" sz="1600" dirty="0" err="1" smtClean="0"/>
              <a:t>Stroustrup</a:t>
            </a:r>
            <a:r>
              <a:rPr lang="en-US" altLang="zh-CN" sz="1600" dirty="0" smtClean="0"/>
              <a:t> at Bell Labs and is a very popular language for graphical applications. </a:t>
            </a:r>
            <a:endParaRPr lang="zh-CN" altLang="zh-CN" sz="1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2029427"/>
            <a:ext cx="7597352"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en-US" altLang="zh-CN" sz="1600" b="1" dirty="0" smtClean="0"/>
              <a:t>Visual Basic </a:t>
            </a:r>
            <a:endParaRPr lang="zh-CN" altLang="zh-CN" sz="1600" dirty="0" smtClean="0"/>
          </a:p>
          <a:p>
            <a:r>
              <a:rPr lang="en-US" altLang="zh-CN" sz="1600" dirty="0" smtClean="0"/>
              <a:t>A language developed by Microsoft based on the BASIC language. Visual Basic is used for creating Windows applications. The VBScript language (also developed by Microsoft) is based on Visual Basic. </a:t>
            </a:r>
            <a:endParaRPr lang="zh-CN" altLang="zh-CN" sz="1600" dirty="0" smtClean="0"/>
          </a:p>
          <a:p>
            <a:pPr lvl="0"/>
            <a:r>
              <a:rPr lang="en-US" altLang="zh-CN" sz="1600" b="1" dirty="0" smtClean="0"/>
              <a:t>Java </a:t>
            </a:r>
            <a:endParaRPr lang="zh-CN" altLang="zh-CN" sz="1600" dirty="0" smtClean="0"/>
          </a:p>
          <a:p>
            <a:r>
              <a:rPr lang="en-US" altLang="zh-CN" sz="1600" dirty="0" smtClean="0"/>
              <a:t>Java is a programming language released in 1995 as a core component of Sun Microsystems' Java platform. The language derives much of its syntax from C and C++ but has a simpler object model and fewer low-level facilities. Java applications are typically compiled to </a:t>
            </a:r>
            <a:r>
              <a:rPr lang="en-US" altLang="zh-CN" sz="1600" dirty="0" err="1" smtClean="0"/>
              <a:t>bytecode</a:t>
            </a:r>
            <a:r>
              <a:rPr lang="en-US" altLang="zh-CN" sz="1600" dirty="0" smtClean="0"/>
              <a:t> (class file) that can run on any Java Virtual Machine (JVM) regardless of computer architecture. Java is a general-purpose, concurrent, class-based, object-oriented language that is specifically designed to have as few implementation dependencies as possible. It is intended to let application developers "write once, run anywhere", meaning that code that runs on one platform does not need to be recompiled to run on another. Java is currently one of the most popular programming languages in use with a reported 10 million users.</a:t>
            </a:r>
            <a:endParaRPr lang="zh-CN" altLang="zh-CN" sz="1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2233200"/>
            <a:ext cx="7597352" cy="33781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1600" b="1" dirty="0" smtClean="0"/>
              <a:t>What Programming Language Should I Learn?</a:t>
            </a:r>
            <a:endParaRPr lang="zh-CN" altLang="zh-CN" sz="1600" dirty="0" smtClean="0"/>
          </a:p>
          <a:p>
            <a:pPr>
              <a:lnSpc>
                <a:spcPct val="150000"/>
              </a:lnSpc>
            </a:pPr>
            <a:r>
              <a:rPr lang="en-US" altLang="zh-CN" sz="1600" dirty="0" smtClean="0"/>
              <a:t>As I do my professional and personal work, I am always looking for the best tool for the job. In software development, there are several programming languages that can be used for a wide variety of reasons. I am often asked by people new to software development what is the best language to learn. They get confused when I ask them what they plan on doing. The reason is that people think there is going to be a best language for everything. However, everyone knows that there is no silver bullet. On the other hand, there are some languages which are better suited or more widely used in specific areas. So, given that idea, I came up with a list.</a:t>
            </a:r>
            <a:endParaRPr lang="zh-CN" altLang="zh-CN" sz="1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2040840"/>
            <a:ext cx="7597352" cy="376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nSpc>
                <a:spcPts val="2400"/>
              </a:lnSpc>
            </a:pPr>
            <a:r>
              <a:rPr lang="en-US" altLang="zh-CN" sz="1600" b="1" dirty="0" smtClean="0"/>
              <a:t>Enterprise Software Development – Java</a:t>
            </a:r>
            <a:r>
              <a:rPr lang="en-US" altLang="zh-CN" sz="1600" dirty="0" smtClean="0"/>
              <a:t> is typically used in this space as people are moving many administrative applications to an intranet.</a:t>
            </a:r>
            <a:endParaRPr lang="zh-CN" altLang="zh-CN" sz="1600" dirty="0" smtClean="0"/>
          </a:p>
          <a:p>
            <a:pPr lvl="0">
              <a:lnSpc>
                <a:spcPts val="2400"/>
              </a:lnSpc>
            </a:pPr>
            <a:r>
              <a:rPr lang="en-US" altLang="zh-CN" sz="1600" b="1" dirty="0" smtClean="0"/>
              <a:t>Windows Development – C# </a:t>
            </a:r>
            <a:r>
              <a:rPr lang="en-US" altLang="zh-CN" sz="1600" dirty="0" smtClean="0"/>
              <a:t>should be used for any Windows development, this includes anything interface with the Microsoft Office Suite. Don’t tell me about POI for Java, I have used it, but the native libraries kick POI’s ass.</a:t>
            </a:r>
            <a:endParaRPr lang="zh-CN" altLang="zh-CN" sz="1600" dirty="0" smtClean="0"/>
          </a:p>
          <a:p>
            <a:pPr lvl="0">
              <a:lnSpc>
                <a:spcPts val="2400"/>
              </a:lnSpc>
            </a:pPr>
            <a:r>
              <a:rPr lang="en-US" altLang="zh-CN" sz="1600" b="1" dirty="0" smtClean="0"/>
              <a:t>Rapid web prototyping and anything </a:t>
            </a:r>
            <a:r>
              <a:rPr lang="en-US" altLang="zh-CN" sz="1600" b="1" dirty="0" err="1" smtClean="0"/>
              <a:t>WordPress</a:t>
            </a:r>
            <a:r>
              <a:rPr lang="en-US" altLang="zh-CN" sz="1600" b="1" dirty="0" smtClean="0"/>
              <a:t> – PHP</a:t>
            </a:r>
            <a:r>
              <a:rPr lang="en-US" altLang="zh-CN" sz="1600" dirty="0" smtClean="0"/>
              <a:t> is really good for rapid prototyping what a web site should act like. It may even qualify as v1.0 for your site. It may not be a good long term solution and there are better options for large-scale development. It is also the main language for anything related to </a:t>
            </a:r>
            <a:r>
              <a:rPr lang="en-US" altLang="zh-CN" sz="1600" dirty="0" err="1" smtClean="0"/>
              <a:t>WordPress</a:t>
            </a:r>
            <a:r>
              <a:rPr lang="en-US" altLang="zh-CN" sz="1600" dirty="0" smtClean="0"/>
              <a:t>.</a:t>
            </a:r>
            <a:endParaRPr lang="zh-CN" altLang="zh-CN" sz="1600" dirty="0" smtClean="0"/>
          </a:p>
          <a:p>
            <a:pPr lvl="0">
              <a:lnSpc>
                <a:spcPts val="2400"/>
              </a:lnSpc>
            </a:pPr>
            <a:r>
              <a:rPr lang="en-US" altLang="zh-CN" sz="1600" dirty="0" smtClean="0"/>
              <a:t>Web Prototype with a backbone – Python has quickly gained acceptance as the “next step” after PHP. Many current web applications use Python extensively. Adoption will continue as more services natively support Python like Google App Engine.</a:t>
            </a:r>
            <a:endParaRPr lang="zh-CN" altLang="zh-CN" sz="16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2233201"/>
            <a:ext cx="7597352" cy="33781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1600" dirty="0" smtClean="0"/>
              <a:t>General Web Development – (X)HTML, CSS and </a:t>
            </a:r>
            <a:r>
              <a:rPr lang="en-US" altLang="zh-CN" sz="1600" dirty="0" err="1" smtClean="0"/>
              <a:t>Javascript</a:t>
            </a:r>
            <a:r>
              <a:rPr lang="en-US" altLang="zh-CN" sz="1600" dirty="0" smtClean="0"/>
              <a:t> must be in your toolbox for any significant web development. If you try to remain standards compliant (which you should) then you need to look at the XHTML standards.</a:t>
            </a:r>
            <a:endParaRPr lang="zh-CN" altLang="zh-CN" sz="1600" dirty="0" smtClean="0"/>
          </a:p>
          <a:p>
            <a:pPr>
              <a:lnSpc>
                <a:spcPct val="150000"/>
              </a:lnSpc>
            </a:pPr>
            <a:r>
              <a:rPr lang="en-US" altLang="zh-CN" sz="1600" dirty="0" smtClean="0"/>
              <a:t>Data Integration – XML and JSON are the main data interchange formats on the web and in corporate development. With XML, there are various syndication formats and other business format standards to review.</a:t>
            </a:r>
            <a:endParaRPr lang="zh-CN" altLang="zh-CN" sz="1600" dirty="0" smtClean="0"/>
          </a:p>
          <a:p>
            <a:pPr>
              <a:lnSpc>
                <a:spcPct val="150000"/>
              </a:lnSpc>
            </a:pPr>
            <a:r>
              <a:rPr lang="en-US" altLang="zh-CN" sz="1600" dirty="0" smtClean="0"/>
              <a:t>Databases – SQL is critical to almost any application. If you learn standard SQL, then you can translate this to almost any database product on the market especially the popular engines like Microsoft SQL Server, Oracle, DB2 and </a:t>
            </a:r>
            <a:r>
              <a:rPr lang="en-US" altLang="zh-CN" sz="1600" dirty="0" err="1" smtClean="0"/>
              <a:t>MySQL</a:t>
            </a:r>
            <a:r>
              <a:rPr lang="en-US" altLang="zh-CN" sz="1600" dirty="0" smtClean="0"/>
              <a:t>.</a:t>
            </a:r>
            <a:endParaRPr lang="zh-CN" altLang="zh-CN"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Documents and Settings\EJPeng\桌面\QQ图片20141126171937副本.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矩形 8"/>
          <p:cNvSpPr/>
          <p:nvPr/>
        </p:nvSpPr>
        <p:spPr>
          <a:xfrm>
            <a:off x="1728192" y="2636912"/>
            <a:ext cx="4572000" cy="830997"/>
          </a:xfrm>
          <a:prstGeom prst="rect">
            <a:avLst/>
          </a:prstGeom>
        </p:spPr>
        <p:txBody>
          <a:bodyPr>
            <a:spAutoFit/>
          </a:bodyPr>
          <a:lstStyle/>
          <a:p>
            <a:r>
              <a:rPr lang="en-US" altLang="zh-CN" sz="4800" dirty="0" smtClean="0">
                <a:solidFill>
                  <a:srgbClr val="0070C0"/>
                </a:solidFill>
                <a:latin typeface="方正大黑_GBK" pitchFamily="65" charset="-122"/>
                <a:ea typeface="方正大黑_GBK" pitchFamily="65" charset="-122"/>
              </a:rPr>
              <a:t>Unit 4</a:t>
            </a:r>
          </a:p>
        </p:txBody>
      </p:sp>
      <p:sp>
        <p:nvSpPr>
          <p:cNvPr id="10" name="矩形 9"/>
          <p:cNvSpPr/>
          <p:nvPr/>
        </p:nvSpPr>
        <p:spPr>
          <a:xfrm>
            <a:off x="1566481" y="5589240"/>
            <a:ext cx="6029215" cy="461665"/>
          </a:xfrm>
          <a:prstGeom prst="rect">
            <a:avLst/>
          </a:prstGeom>
        </p:spPr>
        <p:txBody>
          <a:bodyPr wrap="none">
            <a:spAutoFit/>
          </a:bodyPr>
          <a:lstStyle/>
          <a:p>
            <a:pPr algn="ctr"/>
            <a:r>
              <a:rPr lang="en-US" altLang="zh-CN" sz="2400" dirty="0" smtClean="0">
                <a:latin typeface="方正大黑_GBK" pitchFamily="65" charset="-122"/>
                <a:ea typeface="方正大黑_GBK" pitchFamily="65" charset="-122"/>
              </a:rPr>
              <a:t>Introduction to Computer Programming</a:t>
            </a:r>
            <a:endParaRPr lang="zh-CN" altLang="en-US" sz="2400" dirty="0">
              <a:latin typeface="方正大黑_GBK" pitchFamily="65" charset="-122"/>
              <a:ea typeface="方正大黑_GBK" pitchFamily="65"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1886951"/>
            <a:ext cx="7597352" cy="407060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ts val="2400"/>
              </a:lnSpc>
            </a:pPr>
            <a:r>
              <a:rPr lang="en-US" altLang="zh-CN" sz="1600" dirty="0" smtClean="0"/>
              <a:t>Toolbox – Every programmer should be able to do more than just program in one language. In addition, there are many scripting tools that can be part of your toolbox which can make you extra productive. </a:t>
            </a:r>
            <a:r>
              <a:rPr lang="en-US" altLang="zh-CN" sz="1600" dirty="0" err="1" smtClean="0"/>
              <a:t>Cygwin</a:t>
            </a:r>
            <a:r>
              <a:rPr lang="en-US" altLang="zh-CN" sz="1600" dirty="0" smtClean="0"/>
              <a:t> is a Unix shell that you can install on Windows, and I cannot live without it. Unix scripting is very powerful when dealing with batch processing of files or even just interacting with the file system. Perl, Practical Extraction and Report Language, is another language that can be used for web development, but it really shines when dealing with file and text processing.</a:t>
            </a:r>
            <a:endParaRPr lang="zh-CN" altLang="zh-CN" sz="1600" dirty="0" smtClean="0"/>
          </a:p>
          <a:p>
            <a:pPr>
              <a:lnSpc>
                <a:spcPts val="2400"/>
              </a:lnSpc>
            </a:pPr>
            <a:r>
              <a:rPr lang="en-US" altLang="zh-CN" sz="1600" dirty="0" smtClean="0"/>
              <a:t>I know I have ignored various tools and languages, but this is really just a starting point. In software development, it is always helpful to keep learning new things and new concepts. If you really want to stretch your mind, start working in Artificial Intelligence and programming in LISP, or do some logic programming in Prolog. If you feel really adventurous, take a look at Standard ML. I am not sure what it is really useful for, but it is a completely different language than most.</a:t>
            </a:r>
            <a:endParaRPr lang="zh-CN" altLang="zh-CN" sz="1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Notes </a:t>
            </a:r>
            <a:r>
              <a:rPr lang="en-US" altLang="zh-CN" sz="2000" b="1" dirty="0" bmk="OLE_LINK92">
                <a:latin typeface="Times New Roman" pitchFamily="18" charset="0"/>
                <a:ea typeface="宋体" pitchFamily="2" charset="-122"/>
                <a:cs typeface="Times New Roman" pitchFamily="18" charset="0"/>
              </a:rPr>
              <a:t>to the 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2266133"/>
          </a:xfrm>
          <a:prstGeom prst="rect">
            <a:avLst/>
          </a:prstGeom>
        </p:spPr>
        <p:txBody>
          <a:bodyPr wrap="square">
            <a:spAutoFit/>
          </a:bodyPr>
          <a:lstStyle/>
          <a:p>
            <a:pPr>
              <a:lnSpc>
                <a:spcPct val="150000"/>
              </a:lnSpc>
            </a:pPr>
            <a:r>
              <a:rPr lang="en-US" altLang="zh-CN" sz="1600" dirty="0" smtClean="0"/>
              <a:t>1.Computer programming is defined as telling a computer what to do through a special set of   instructions which are then interpreted by the computer to perform some task(s). </a:t>
            </a:r>
          </a:p>
          <a:p>
            <a:pPr>
              <a:lnSpc>
                <a:spcPct val="150000"/>
              </a:lnSpc>
            </a:pPr>
            <a:r>
              <a:rPr lang="zh-CN" altLang="en-US" sz="1600" dirty="0" smtClean="0"/>
              <a:t>该句为复合句，句中的动名词</a:t>
            </a:r>
            <a:r>
              <a:rPr lang="en-US" altLang="zh-CN" sz="1600" dirty="0" smtClean="0"/>
              <a:t>telling</a:t>
            </a:r>
            <a:r>
              <a:rPr lang="zh-CN" altLang="en-US" sz="1600" dirty="0" smtClean="0"/>
              <a:t>跟了双宾语，即间接宾语</a:t>
            </a:r>
            <a:r>
              <a:rPr lang="en-US" altLang="zh-CN" sz="1600" dirty="0" smtClean="0"/>
              <a:t>computer </a:t>
            </a:r>
            <a:r>
              <a:rPr lang="zh-CN" altLang="en-US" sz="1600" dirty="0" smtClean="0"/>
              <a:t>和直接宾语</a:t>
            </a:r>
            <a:r>
              <a:rPr lang="en-US" altLang="zh-CN" sz="1600" dirty="0" smtClean="0"/>
              <a:t>what to do...</a:t>
            </a:r>
            <a:r>
              <a:rPr lang="zh-CN" altLang="en-US" sz="1600" dirty="0" smtClean="0"/>
              <a:t>短语，在直接宾语中含有一个由</a:t>
            </a:r>
            <a:r>
              <a:rPr lang="en-US" altLang="zh-CN" sz="1600" dirty="0" smtClean="0"/>
              <a:t>which </a:t>
            </a:r>
            <a:r>
              <a:rPr lang="zh-CN" altLang="en-US" sz="1600" dirty="0" smtClean="0"/>
              <a:t>引导的定语从句，修饰其先行词</a:t>
            </a:r>
            <a:r>
              <a:rPr lang="en-US" altLang="zh-CN" sz="1600" dirty="0" err="1" smtClean="0"/>
              <a:t>instructions;by</a:t>
            </a:r>
            <a:r>
              <a:rPr lang="en-US" altLang="zh-CN" sz="1600" dirty="0" smtClean="0"/>
              <a:t> the computer</a:t>
            </a:r>
            <a:r>
              <a:rPr lang="zh-CN" altLang="en-US" sz="1600" dirty="0" smtClean="0"/>
              <a:t>是</a:t>
            </a:r>
            <a:r>
              <a:rPr lang="en-US" altLang="zh-CN" sz="1600" dirty="0" smtClean="0"/>
              <a:t>interpret</a:t>
            </a:r>
            <a:r>
              <a:rPr lang="zh-CN" altLang="en-US" sz="1600" dirty="0" smtClean="0"/>
              <a:t>施动者，而其后的动词不定式</a:t>
            </a:r>
            <a:r>
              <a:rPr lang="en-US" altLang="zh-CN" sz="1600" dirty="0" smtClean="0"/>
              <a:t>to perform some task(s)</a:t>
            </a:r>
            <a:r>
              <a:rPr lang="zh-CN" altLang="en-US" sz="1600" dirty="0" smtClean="0"/>
              <a:t>是该定语从句的主语</a:t>
            </a:r>
            <a:r>
              <a:rPr lang="en-US" altLang="zh-CN" sz="1600" dirty="0" smtClean="0"/>
              <a:t>which</a:t>
            </a:r>
            <a:r>
              <a:rPr lang="zh-CN" altLang="en-US" sz="1600" dirty="0" smtClean="0"/>
              <a:t>的补足语。</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Notes </a:t>
            </a:r>
            <a:r>
              <a:rPr lang="en-US" altLang="zh-CN" sz="2000" b="1" dirty="0" bmk="OLE_LINK92">
                <a:latin typeface="Times New Roman" pitchFamily="18" charset="0"/>
                <a:ea typeface="宋体" pitchFamily="2" charset="-122"/>
                <a:cs typeface="Times New Roman" pitchFamily="18" charset="0"/>
              </a:rPr>
              <a:t>to the 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3743461"/>
          </a:xfrm>
          <a:prstGeom prst="rect">
            <a:avLst/>
          </a:prstGeom>
        </p:spPr>
        <p:txBody>
          <a:bodyPr wrap="square">
            <a:spAutoFit/>
          </a:bodyPr>
          <a:lstStyle/>
          <a:p>
            <a:pPr>
              <a:lnSpc>
                <a:spcPct val="150000"/>
              </a:lnSpc>
            </a:pPr>
            <a:r>
              <a:rPr lang="en-US" altLang="zh-CN" sz="1600" dirty="0" smtClean="0"/>
              <a:t>2.Represent the earliest, most primitive computer languages that consisted entirely of 1's and 0's--- the actual language that the computer understands (machine language).</a:t>
            </a:r>
          </a:p>
          <a:p>
            <a:pPr>
              <a:lnSpc>
                <a:spcPct val="150000"/>
              </a:lnSpc>
            </a:pPr>
            <a:r>
              <a:rPr lang="zh-CN" altLang="en-US" sz="1600" dirty="0" smtClean="0"/>
              <a:t>这是一个省略句（或叫单部句），因为只有谓语部分，尽管谓语动词</a:t>
            </a:r>
            <a:r>
              <a:rPr lang="en-US" altLang="zh-CN" sz="1600" dirty="0" smtClean="0"/>
              <a:t>represent</a:t>
            </a:r>
            <a:r>
              <a:rPr lang="zh-CN" altLang="en-US" sz="1600" dirty="0" smtClean="0"/>
              <a:t>的两个宾语各自带有一个定语从句</a:t>
            </a:r>
            <a:r>
              <a:rPr lang="en-US" altLang="zh-CN" sz="1600" dirty="0" smtClean="0"/>
              <a:t>;</a:t>
            </a:r>
            <a:r>
              <a:rPr lang="zh-CN" altLang="en-US" sz="1600" dirty="0" smtClean="0"/>
              <a:t>而句子的主语“</a:t>
            </a:r>
            <a:r>
              <a:rPr lang="en-US" altLang="zh-CN" sz="1600" dirty="0" smtClean="0"/>
              <a:t>First generation languages” </a:t>
            </a:r>
            <a:r>
              <a:rPr lang="zh-CN" altLang="en-US" sz="1600" dirty="0" smtClean="0"/>
              <a:t>以加粗黑体的形式出现在分类标题的位置，在行文中被省略了。此类省略句在本文中很多。直陈、简明、扼要是科技英语的行文特点。句子成分的省略常见于科技文章中命题、解题、概念阐述、术语解释、实验指导、操作说明等方面。 在上下文寓意明确的情况下，句子的主语和谓语的一部分（往往是助动词</a:t>
            </a:r>
            <a:r>
              <a:rPr lang="en-US" altLang="zh-CN" sz="1600" dirty="0" smtClean="0"/>
              <a:t>be</a:t>
            </a:r>
            <a:r>
              <a:rPr lang="zh-CN" altLang="en-US" sz="1600" dirty="0" smtClean="0"/>
              <a:t>）被省略的情况也很常见。如下文句子“</a:t>
            </a:r>
            <a:r>
              <a:rPr lang="en-US" altLang="zh-CN" sz="1600" dirty="0" smtClean="0"/>
              <a:t>Used for creating and editing pages on the web.”</a:t>
            </a:r>
            <a:r>
              <a:rPr lang="zh-CN" altLang="en-US" sz="1600" dirty="0" smtClean="0"/>
              <a:t>中，就省略了主语“</a:t>
            </a:r>
            <a:r>
              <a:rPr lang="en-US" altLang="zh-CN" sz="1600" dirty="0" smtClean="0"/>
              <a:t>Web languages”</a:t>
            </a:r>
            <a:r>
              <a:rPr lang="zh-CN" altLang="en-US" sz="1600" dirty="0" smtClean="0"/>
              <a:t>和助动词“</a:t>
            </a:r>
            <a:r>
              <a:rPr lang="en-US" altLang="zh-CN" sz="1600" dirty="0" smtClean="0"/>
              <a:t>are”</a:t>
            </a:r>
            <a:r>
              <a:rPr lang="zh-CN" altLang="en-US" sz="1600" dirty="0" smtClean="0"/>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Notes </a:t>
            </a:r>
            <a:r>
              <a:rPr lang="en-US" altLang="zh-CN" sz="2000" b="1" dirty="0" bmk="OLE_LINK92">
                <a:latin typeface="Times New Roman" pitchFamily="18" charset="0"/>
                <a:ea typeface="宋体" pitchFamily="2" charset="-122"/>
                <a:cs typeface="Times New Roman" pitchFamily="18" charset="0"/>
              </a:rPr>
              <a:t>to the 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3743461"/>
          </a:xfrm>
          <a:prstGeom prst="rect">
            <a:avLst/>
          </a:prstGeom>
        </p:spPr>
        <p:txBody>
          <a:bodyPr wrap="square">
            <a:spAutoFit/>
          </a:bodyPr>
          <a:lstStyle/>
          <a:p>
            <a:pPr>
              <a:lnSpc>
                <a:spcPct val="150000"/>
              </a:lnSpc>
            </a:pPr>
            <a:endParaRPr lang="en-US" altLang="zh-CN" sz="1600" dirty="0" smtClean="0"/>
          </a:p>
          <a:p>
            <a:pPr>
              <a:lnSpc>
                <a:spcPct val="150000"/>
              </a:lnSpc>
            </a:pPr>
            <a:r>
              <a:rPr lang="en-US" altLang="zh-CN" sz="1600" dirty="0" smtClean="0"/>
              <a:t>3.A neural network is a form of artificial intelligence that attempts to imitate how the human mind works. </a:t>
            </a:r>
          </a:p>
          <a:p>
            <a:pPr>
              <a:lnSpc>
                <a:spcPct val="150000"/>
              </a:lnSpc>
            </a:pPr>
            <a:r>
              <a:rPr lang="zh-CN" altLang="en-US" sz="1600" dirty="0" smtClean="0"/>
              <a:t>该句包含一个由</a:t>
            </a:r>
            <a:r>
              <a:rPr lang="en-US" altLang="zh-CN" sz="1600" dirty="0" smtClean="0"/>
              <a:t>that</a:t>
            </a:r>
            <a:r>
              <a:rPr lang="zh-CN" altLang="en-US" sz="1600" dirty="0" smtClean="0"/>
              <a:t>引导的定语从句，用来限定其先行词</a:t>
            </a:r>
            <a:r>
              <a:rPr lang="en-US" altLang="zh-CN" sz="1600" dirty="0" smtClean="0"/>
              <a:t>intelligence;</a:t>
            </a:r>
            <a:r>
              <a:rPr lang="zh-CN" altLang="en-US" sz="1600" dirty="0" smtClean="0"/>
              <a:t>在这个定语从句中又包含了一个由</a:t>
            </a:r>
            <a:r>
              <a:rPr lang="en-US" altLang="zh-CN" sz="1600" dirty="0" smtClean="0"/>
              <a:t>how</a:t>
            </a:r>
            <a:r>
              <a:rPr lang="zh-CN" altLang="en-US" sz="1600" dirty="0" smtClean="0"/>
              <a:t>引导的宾语从句。</a:t>
            </a:r>
          </a:p>
          <a:p>
            <a:pPr>
              <a:lnSpc>
                <a:spcPct val="150000"/>
              </a:lnSpc>
            </a:pPr>
            <a:r>
              <a:rPr lang="en-US" altLang="zh-CN" sz="1600" dirty="0" smtClean="0"/>
              <a:t>4.Netscape</a:t>
            </a:r>
            <a:r>
              <a:rPr lang="zh-CN" altLang="en-US" sz="1600" dirty="0" smtClean="0"/>
              <a:t>：网景是一个自</a:t>
            </a:r>
            <a:r>
              <a:rPr lang="en-US" altLang="zh-CN" sz="1600" dirty="0" smtClean="0"/>
              <a:t>1994</a:t>
            </a:r>
            <a:r>
              <a:rPr lang="zh-CN" altLang="en-US" sz="1600" dirty="0" smtClean="0"/>
              <a:t>年开始的品牌。它亦是网景通信公司（</a:t>
            </a:r>
            <a:r>
              <a:rPr lang="en-US" altLang="zh-CN" sz="1600" dirty="0" smtClean="0"/>
              <a:t>Netscape  Communications Corporation</a:t>
            </a:r>
            <a:r>
              <a:rPr lang="zh-CN" altLang="en-US" sz="1600" dirty="0" smtClean="0"/>
              <a:t>）的常用简称。网景通信公司曾经是一间美国的计算机服务 公司，以其生产的同名网页浏览器</a:t>
            </a:r>
            <a:r>
              <a:rPr lang="en-US" altLang="zh-CN" sz="1600" dirty="0" smtClean="0"/>
              <a:t>Netscape Navigator</a:t>
            </a:r>
            <a:r>
              <a:rPr lang="zh-CN" altLang="en-US" sz="1600" dirty="0" smtClean="0"/>
              <a:t>而闻名。</a:t>
            </a:r>
            <a:r>
              <a:rPr lang="en-US" altLang="zh-CN" sz="1600" dirty="0" smtClean="0"/>
              <a:t>Microsoft: </a:t>
            </a:r>
            <a:r>
              <a:rPr lang="zh-CN" altLang="en-US" sz="1600" dirty="0" smtClean="0"/>
              <a:t>微软公司是世界</a:t>
            </a:r>
            <a:r>
              <a:rPr lang="en-US" altLang="zh-CN" sz="1600" dirty="0" smtClean="0"/>
              <a:t>PC</a:t>
            </a:r>
            <a:r>
              <a:rPr lang="zh-CN" altLang="en-US" sz="1600" dirty="0" smtClean="0"/>
              <a:t>机软件开发的先导，由比尔</a:t>
            </a:r>
            <a:r>
              <a:rPr lang="en-US" altLang="zh-CN" sz="1600" dirty="0" smtClean="0"/>
              <a:t>•</a:t>
            </a:r>
            <a:r>
              <a:rPr lang="zh-CN" altLang="en-US" sz="1600" dirty="0" smtClean="0"/>
              <a:t>盖茨与保罗</a:t>
            </a:r>
            <a:r>
              <a:rPr lang="en-US" altLang="zh-CN" sz="1600" dirty="0" smtClean="0"/>
              <a:t>•</a:t>
            </a:r>
            <a:r>
              <a:rPr lang="zh-CN" altLang="en-US" sz="1600" dirty="0" smtClean="0"/>
              <a:t>艾伦创始于</a:t>
            </a:r>
            <a:r>
              <a:rPr lang="en-US" altLang="zh-CN" sz="1600" dirty="0" smtClean="0"/>
              <a:t>1975</a:t>
            </a:r>
            <a:r>
              <a:rPr lang="zh-CN" altLang="en-US" sz="1600" dirty="0" smtClean="0"/>
              <a:t>年，总部设在华盛顿州的雷德蒙市。目前是全球最大的电脑软件提供商。</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Notes </a:t>
            </a:r>
            <a:r>
              <a:rPr lang="en-US" altLang="zh-CN" sz="2000" b="1" dirty="0" bmk="OLE_LINK92">
                <a:latin typeface="Times New Roman" pitchFamily="18" charset="0"/>
                <a:ea typeface="宋体" pitchFamily="2" charset="-122"/>
                <a:cs typeface="Times New Roman" pitchFamily="18" charset="0"/>
              </a:rPr>
              <a:t>to the 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3743461"/>
          </a:xfrm>
          <a:prstGeom prst="rect">
            <a:avLst/>
          </a:prstGeom>
        </p:spPr>
        <p:txBody>
          <a:bodyPr wrap="square">
            <a:spAutoFit/>
          </a:bodyPr>
          <a:lstStyle/>
          <a:p>
            <a:pPr>
              <a:lnSpc>
                <a:spcPct val="150000"/>
              </a:lnSpc>
            </a:pPr>
            <a:r>
              <a:rPr lang="en-US" altLang="zh-CN" sz="1600" dirty="0" smtClean="0"/>
              <a:t>5.A language developed by Microsoft that works only in Microsoft's Internet Explorer web browser and web browsers based on the Internet Explorer engine such as </a:t>
            </a:r>
            <a:r>
              <a:rPr lang="en-US" altLang="zh-CN" sz="1600" dirty="0" err="1" smtClean="0"/>
              <a:t>FlashPeak's</a:t>
            </a:r>
            <a:r>
              <a:rPr lang="en-US" altLang="zh-CN" sz="1600" dirty="0" smtClean="0"/>
              <a:t> Slim Browser.</a:t>
            </a:r>
          </a:p>
          <a:p>
            <a:pPr>
              <a:lnSpc>
                <a:spcPct val="150000"/>
              </a:lnSpc>
            </a:pPr>
            <a:r>
              <a:rPr lang="zh-CN" altLang="en-US" sz="1600" dirty="0" smtClean="0"/>
              <a:t>该句省略了主语</a:t>
            </a:r>
            <a:r>
              <a:rPr lang="en-US" altLang="zh-CN" sz="1600" dirty="0" smtClean="0"/>
              <a:t>Visual Basic Scripting Edition </a:t>
            </a:r>
            <a:r>
              <a:rPr lang="zh-CN" altLang="en-US" sz="1600" dirty="0" smtClean="0"/>
              <a:t>和谓语动</a:t>
            </a:r>
            <a:r>
              <a:rPr lang="en-US" altLang="zh-CN" sz="1600" dirty="0" smtClean="0"/>
              <a:t>is </a:t>
            </a:r>
            <a:r>
              <a:rPr lang="zh-CN" altLang="en-US" sz="1600" dirty="0" smtClean="0"/>
              <a:t>。过去分词短语</a:t>
            </a:r>
            <a:r>
              <a:rPr lang="en-US" altLang="zh-CN" sz="1600" dirty="0" smtClean="0"/>
              <a:t>developed by… </a:t>
            </a:r>
            <a:r>
              <a:rPr lang="zh-CN" altLang="en-US" sz="1600" dirty="0" smtClean="0"/>
              <a:t>及从句</a:t>
            </a:r>
            <a:r>
              <a:rPr lang="en-US" altLang="zh-CN" sz="1600" dirty="0" smtClean="0"/>
              <a:t>that works only in… </a:t>
            </a:r>
            <a:r>
              <a:rPr lang="zh-CN" altLang="en-US" sz="1600" dirty="0" smtClean="0"/>
              <a:t>都是</a:t>
            </a:r>
            <a:r>
              <a:rPr lang="en-US" altLang="zh-CN" sz="1600" dirty="0" smtClean="0"/>
              <a:t>A language</a:t>
            </a:r>
            <a:r>
              <a:rPr lang="zh-CN" altLang="en-US" sz="1600" dirty="0" smtClean="0"/>
              <a:t>的后置定语。定语从句中的过去分词短语</a:t>
            </a:r>
            <a:r>
              <a:rPr lang="en-US" altLang="zh-CN" sz="1600" dirty="0" smtClean="0"/>
              <a:t>based on …</a:t>
            </a:r>
            <a:r>
              <a:rPr lang="zh-CN" altLang="en-US" sz="1600" dirty="0" smtClean="0"/>
              <a:t>作</a:t>
            </a:r>
            <a:r>
              <a:rPr lang="en-US" altLang="zh-CN" sz="1600" dirty="0" smtClean="0"/>
              <a:t>web browsers </a:t>
            </a:r>
            <a:r>
              <a:rPr lang="zh-CN" altLang="en-US" sz="1600" dirty="0" smtClean="0"/>
              <a:t>的后置定语。</a:t>
            </a:r>
          </a:p>
          <a:p>
            <a:pPr>
              <a:lnSpc>
                <a:spcPct val="150000"/>
              </a:lnSpc>
            </a:pPr>
            <a:r>
              <a:rPr lang="en-US" altLang="zh-CN" sz="1600" dirty="0" smtClean="0"/>
              <a:t>6.Rasmus </a:t>
            </a:r>
            <a:r>
              <a:rPr lang="en-US" altLang="zh-CN" sz="1600" dirty="0" err="1" smtClean="0"/>
              <a:t>Lerdorf</a:t>
            </a:r>
            <a:r>
              <a:rPr lang="en-US" altLang="zh-CN" sz="1600" dirty="0" smtClean="0"/>
              <a:t>.</a:t>
            </a:r>
            <a:r>
              <a:rPr lang="zh-CN" altLang="en-US" sz="1600" dirty="0" smtClean="0"/>
              <a:t>：</a:t>
            </a:r>
            <a:r>
              <a:rPr lang="en-US" altLang="zh-CN" sz="1600" dirty="0" smtClean="0"/>
              <a:t>PHP</a:t>
            </a:r>
            <a:r>
              <a:rPr lang="zh-CN" altLang="en-US" sz="1600" dirty="0" smtClean="0"/>
              <a:t>之父 </a:t>
            </a:r>
            <a:r>
              <a:rPr lang="en-US" altLang="zh-CN" sz="1600" dirty="0" err="1" smtClean="0"/>
              <a:t>Rasmus</a:t>
            </a:r>
            <a:r>
              <a:rPr lang="en-US" altLang="zh-CN" sz="1600" dirty="0" smtClean="0"/>
              <a:t> </a:t>
            </a:r>
            <a:r>
              <a:rPr lang="en-US" altLang="zh-CN" sz="1600" dirty="0" err="1" smtClean="0"/>
              <a:t>Lerdorf</a:t>
            </a:r>
            <a:r>
              <a:rPr lang="en-US" altLang="zh-CN" sz="1600" dirty="0" smtClean="0"/>
              <a:t> </a:t>
            </a:r>
            <a:r>
              <a:rPr lang="zh-CN" altLang="en-US" sz="1600" dirty="0" smtClean="0"/>
              <a:t>出生在</a:t>
            </a:r>
            <a:r>
              <a:rPr lang="en-US" altLang="zh-CN" sz="1600" dirty="0" smtClean="0"/>
              <a:t>1968</a:t>
            </a:r>
            <a:r>
              <a:rPr lang="zh-CN" altLang="en-US" sz="1600" dirty="0" smtClean="0"/>
              <a:t>年</a:t>
            </a:r>
            <a:r>
              <a:rPr lang="en-US" altLang="zh-CN" sz="1600" dirty="0" smtClean="0"/>
              <a:t>9</a:t>
            </a:r>
            <a:r>
              <a:rPr lang="zh-CN" altLang="en-US" sz="1600" dirty="0" smtClean="0"/>
              <a:t>月</a:t>
            </a:r>
            <a:r>
              <a:rPr lang="en-US" altLang="zh-CN" sz="1600" dirty="0" smtClean="0"/>
              <a:t>22</a:t>
            </a:r>
            <a:r>
              <a:rPr lang="zh-CN" altLang="en-US" sz="1600" dirty="0" smtClean="0"/>
              <a:t>日。</a:t>
            </a:r>
            <a:r>
              <a:rPr lang="en-US" altLang="zh-CN" sz="1600" dirty="0" smtClean="0"/>
              <a:t>1993</a:t>
            </a:r>
            <a:r>
              <a:rPr lang="zh-CN" altLang="en-US" sz="1600" dirty="0" smtClean="0"/>
              <a:t>年毕业于加拿大滑铁卢大学计算机科（</a:t>
            </a:r>
            <a:r>
              <a:rPr lang="en-US" altLang="zh-CN" sz="1600" dirty="0" smtClean="0"/>
              <a:t>University of Waterloo</a:t>
            </a:r>
            <a:r>
              <a:rPr lang="zh-CN" altLang="en-US" sz="1600" dirty="0" smtClean="0"/>
              <a:t>）。是格陵兰最著名的电脑牛人，他创建了</a:t>
            </a:r>
            <a:r>
              <a:rPr lang="en-US" altLang="zh-CN" sz="1600" dirty="0" smtClean="0"/>
              <a:t>PHP</a:t>
            </a:r>
            <a:r>
              <a:rPr lang="zh-CN" altLang="en-US" sz="1600" dirty="0" smtClean="0"/>
              <a:t>脚本语言，并成功应用到他的网站中，在他的一手栽培下，</a:t>
            </a:r>
            <a:r>
              <a:rPr lang="en-US" altLang="zh-CN" sz="1600" dirty="0" smtClean="0"/>
              <a:t>PHP</a:t>
            </a:r>
            <a:r>
              <a:rPr lang="zh-CN" altLang="en-US" sz="1600" dirty="0" smtClean="0"/>
              <a:t>已变成一个强大的，完全成熟的语言</a:t>
            </a:r>
            <a:r>
              <a:rPr lang="en-US" altLang="zh-CN" sz="1600" dirty="0" smtClean="0"/>
              <a: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Notes </a:t>
            </a:r>
            <a:r>
              <a:rPr lang="en-US" altLang="zh-CN" sz="2000" b="1" dirty="0" bmk="OLE_LINK92">
                <a:latin typeface="Times New Roman" pitchFamily="18" charset="0"/>
                <a:ea typeface="宋体" pitchFamily="2" charset="-122"/>
                <a:cs typeface="Times New Roman" pitchFamily="18" charset="0"/>
              </a:rPr>
              <a:t>to the 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3416320"/>
          </a:xfrm>
          <a:prstGeom prst="rect">
            <a:avLst/>
          </a:prstGeom>
        </p:spPr>
        <p:txBody>
          <a:bodyPr wrap="square">
            <a:spAutoFit/>
          </a:bodyPr>
          <a:lstStyle/>
          <a:p>
            <a:pPr>
              <a:lnSpc>
                <a:spcPct val="150000"/>
              </a:lnSpc>
            </a:pPr>
            <a:r>
              <a:rPr lang="en-US" altLang="zh-CN" sz="1600" dirty="0" smtClean="0"/>
              <a:t>7.Dennis Ritchie: </a:t>
            </a:r>
            <a:r>
              <a:rPr lang="zh-CN" altLang="en-US" sz="1600" dirty="0" smtClean="0"/>
              <a:t>丹尼斯</a:t>
            </a:r>
            <a:r>
              <a:rPr lang="en-US" altLang="zh-CN" sz="1600" dirty="0" smtClean="0"/>
              <a:t>•</a:t>
            </a:r>
            <a:r>
              <a:rPr lang="zh-CN" altLang="en-US" sz="1600" dirty="0" smtClean="0"/>
              <a:t>里奇，被称为</a:t>
            </a:r>
            <a:r>
              <a:rPr lang="en-US" altLang="zh-CN" sz="1600" dirty="0" smtClean="0"/>
              <a:t>C</a:t>
            </a:r>
            <a:r>
              <a:rPr lang="zh-CN" altLang="en-US" sz="1600" dirty="0" smtClean="0"/>
              <a:t>语言和</a:t>
            </a:r>
            <a:r>
              <a:rPr lang="en-US" altLang="zh-CN" sz="1600" dirty="0" smtClean="0"/>
              <a:t>UNIX</a:t>
            </a:r>
            <a:r>
              <a:rPr lang="zh-CN" altLang="en-US" sz="1600" dirty="0" smtClean="0"/>
              <a:t>之父。曾担任朗讯科技公司贝尔实验室下属的计算机科学研究中心系统软件研究部的主任一职。</a:t>
            </a:r>
            <a:r>
              <a:rPr lang="en-US" altLang="zh-CN" sz="1600" dirty="0" smtClean="0"/>
              <a:t>1978</a:t>
            </a:r>
            <a:r>
              <a:rPr lang="zh-CN" altLang="en-US" sz="1600" dirty="0" smtClean="0"/>
              <a:t>年与布莱恩</a:t>
            </a:r>
            <a:r>
              <a:rPr lang="en-US" altLang="zh-CN" sz="1600" dirty="0" smtClean="0"/>
              <a:t>•</a:t>
            </a:r>
            <a:r>
              <a:rPr lang="zh-CN" altLang="en-US" sz="1600" dirty="0" smtClean="0"/>
              <a:t>科尔尼干（</a:t>
            </a:r>
            <a:r>
              <a:rPr lang="en-US" altLang="zh-CN" sz="1600" dirty="0" smtClean="0"/>
              <a:t>Brian W. Kernighan</a:t>
            </a:r>
            <a:r>
              <a:rPr lang="zh-CN" altLang="en-US" sz="1600" dirty="0" smtClean="0"/>
              <a:t>）一起出版了名著</a:t>
            </a:r>
            <a:r>
              <a:rPr lang="en-US" altLang="zh-CN" sz="1600" dirty="0" smtClean="0"/>
              <a:t>《C</a:t>
            </a:r>
            <a:r>
              <a:rPr lang="zh-CN" altLang="en-US" sz="1600" dirty="0" smtClean="0"/>
              <a:t>程序设计语言（</a:t>
            </a:r>
            <a:r>
              <a:rPr lang="en-US" altLang="zh-CN" sz="1600" dirty="0" smtClean="0"/>
              <a:t>The C Programming Language</a:t>
            </a:r>
            <a:r>
              <a:rPr lang="zh-CN" altLang="en-US" sz="1600" dirty="0" smtClean="0"/>
              <a:t>）</a:t>
            </a:r>
            <a:r>
              <a:rPr lang="en-US" altLang="zh-CN" sz="1600" dirty="0" smtClean="0"/>
              <a:t>》</a:t>
            </a:r>
            <a:r>
              <a:rPr lang="zh-CN" altLang="en-US" sz="1600" dirty="0" smtClean="0"/>
              <a:t>，现在此书已翻译成多种语言，成为</a:t>
            </a:r>
            <a:r>
              <a:rPr lang="en-US" altLang="zh-CN" sz="1600" dirty="0" smtClean="0"/>
              <a:t>C</a:t>
            </a:r>
            <a:r>
              <a:rPr lang="zh-CN" altLang="en-US" sz="1600" dirty="0" smtClean="0"/>
              <a:t>语言方面最权威的教材之一。</a:t>
            </a:r>
            <a:endParaRPr lang="en-US" altLang="zh-CN" sz="1600" dirty="0" smtClean="0"/>
          </a:p>
          <a:p>
            <a:pPr>
              <a:lnSpc>
                <a:spcPct val="150000"/>
              </a:lnSpc>
            </a:pPr>
            <a:endParaRPr lang="zh-CN" altLang="en-US" sz="1600" dirty="0" smtClean="0"/>
          </a:p>
          <a:p>
            <a:pPr>
              <a:lnSpc>
                <a:spcPct val="150000"/>
              </a:lnSpc>
            </a:pPr>
            <a:r>
              <a:rPr lang="en-US" altLang="zh-CN" sz="1600" dirty="0" smtClean="0"/>
              <a:t>8.ALGOL</a:t>
            </a:r>
            <a:r>
              <a:rPr lang="zh-CN" altLang="en-US" sz="1600" dirty="0" smtClean="0"/>
              <a:t>是算法语言（</a:t>
            </a:r>
            <a:r>
              <a:rPr lang="en-US" altLang="zh-CN" sz="1600" dirty="0" err="1" smtClean="0"/>
              <a:t>ALGOrithmic</a:t>
            </a:r>
            <a:r>
              <a:rPr lang="en-US" altLang="zh-CN" sz="1600" dirty="0" smtClean="0"/>
              <a:t> Language</a:t>
            </a:r>
            <a:r>
              <a:rPr lang="zh-CN" altLang="en-US" sz="1600" dirty="0" smtClean="0"/>
              <a:t>）的缩写，这种语言不是计算机制造公司为某种特定机器设计的，而是纯粹面向描述计算过程的，也就是所谓面向算法描述的。其语法是用严格公式化的方法说明的。</a:t>
            </a:r>
            <a:r>
              <a:rPr lang="en-US" altLang="zh-CN" sz="1600" dirty="0" smtClean="0"/>
              <a:t>ALGOL</a:t>
            </a:r>
            <a:r>
              <a:rPr lang="zh-CN" altLang="en-US" sz="1600" dirty="0" smtClean="0"/>
              <a:t>语言并没有被广泛的使用，但它是许多现代程序语言的概念基础。</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Notes </a:t>
            </a:r>
            <a:r>
              <a:rPr lang="en-US" altLang="zh-CN" sz="2000" b="1" dirty="0" bmk="OLE_LINK92">
                <a:latin typeface="Times New Roman" pitchFamily="18" charset="0"/>
                <a:ea typeface="宋体" pitchFamily="2" charset="-122"/>
                <a:cs typeface="Times New Roman" pitchFamily="18" charset="0"/>
              </a:rPr>
              <a:t>to the 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482124"/>
          </a:xfrm>
          <a:prstGeom prst="rect">
            <a:avLst/>
          </a:prstGeom>
        </p:spPr>
        <p:txBody>
          <a:bodyPr wrap="square">
            <a:spAutoFit/>
          </a:bodyPr>
          <a:lstStyle/>
          <a:p>
            <a:pPr>
              <a:lnSpc>
                <a:spcPct val="150000"/>
              </a:lnSpc>
            </a:pPr>
            <a:r>
              <a:rPr lang="en-US" altLang="zh-CN" sz="1600" dirty="0" smtClean="0"/>
              <a:t>9.Bjarne </a:t>
            </a:r>
            <a:r>
              <a:rPr lang="en-US" altLang="zh-CN" sz="1600" dirty="0" err="1" smtClean="0"/>
              <a:t>Stroustrup</a:t>
            </a:r>
            <a:r>
              <a:rPr lang="zh-CN" altLang="en-US" sz="1600" dirty="0" smtClean="0"/>
              <a:t>：本贾尼</a:t>
            </a:r>
            <a:r>
              <a:rPr lang="en-US" altLang="zh-CN" sz="1600" dirty="0" smtClean="0"/>
              <a:t>•</a:t>
            </a:r>
            <a:r>
              <a:rPr lang="zh-CN" altLang="en-US" sz="1600" dirty="0" smtClean="0"/>
              <a:t>斯特劳斯特卢普博士，</a:t>
            </a:r>
            <a:r>
              <a:rPr lang="en-US" altLang="zh-CN" sz="1600" dirty="0" smtClean="0"/>
              <a:t>1950</a:t>
            </a:r>
            <a:r>
              <a:rPr lang="zh-CN" altLang="en-US" sz="1600" dirty="0" smtClean="0"/>
              <a:t>年出生于丹麦，先后毕业于丹麦阿鲁斯大学和英国剑桥大学，</a:t>
            </a:r>
            <a:r>
              <a:rPr lang="en-US" altLang="zh-CN" sz="1600" dirty="0" smtClean="0"/>
              <a:t>AT&amp;T</a:t>
            </a:r>
            <a:r>
              <a:rPr lang="zh-CN" altLang="en-US" sz="1600" dirty="0" smtClean="0"/>
              <a:t>大规模程序设计研究部门负责人，</a:t>
            </a:r>
            <a:r>
              <a:rPr lang="en-US" altLang="zh-CN" sz="1600" dirty="0" smtClean="0"/>
              <a:t>AT&amp;T</a:t>
            </a:r>
            <a:r>
              <a:rPr lang="zh-CN" altLang="en-US" sz="1600" dirty="0" smtClean="0"/>
              <a:t>、贝尔实验室和</a:t>
            </a:r>
            <a:r>
              <a:rPr lang="en-US" altLang="zh-CN" sz="1600" dirty="0" smtClean="0"/>
              <a:t>ACM</a:t>
            </a:r>
            <a:r>
              <a:rPr lang="zh-CN" altLang="en-US" sz="1600" dirty="0" smtClean="0"/>
              <a:t>成员。</a:t>
            </a:r>
            <a:r>
              <a:rPr lang="en-US" altLang="zh-CN" sz="1600" dirty="0" smtClean="0"/>
              <a:t>1979</a:t>
            </a:r>
            <a:r>
              <a:rPr lang="zh-CN" altLang="en-US" sz="1600" dirty="0" smtClean="0"/>
              <a:t>年，</a:t>
            </a:r>
            <a:r>
              <a:rPr lang="en-US" altLang="zh-CN" sz="1600" dirty="0" smtClean="0"/>
              <a:t>B. S</a:t>
            </a:r>
            <a:r>
              <a:rPr lang="zh-CN" altLang="en-US" sz="1600" dirty="0" smtClean="0"/>
              <a:t>开始开发一种语言，当时称为“</a:t>
            </a:r>
            <a:r>
              <a:rPr lang="en-US" altLang="zh-CN" sz="1600" dirty="0" smtClean="0"/>
              <a:t>C with Class”</a:t>
            </a:r>
            <a:r>
              <a:rPr lang="zh-CN" altLang="en-US" sz="1600" dirty="0" smtClean="0"/>
              <a:t>，后来演化为</a:t>
            </a:r>
            <a:r>
              <a:rPr lang="en-US" altLang="zh-CN" sz="1600" dirty="0" smtClean="0"/>
              <a:t>C++</a:t>
            </a:r>
            <a:r>
              <a:rPr lang="zh-CN" altLang="en-US" sz="1600" dirty="0" smtClean="0"/>
              <a:t>。</a:t>
            </a:r>
            <a:r>
              <a:rPr lang="en-US" altLang="zh-CN" sz="1600" dirty="0" smtClean="0"/>
              <a:t>1998</a:t>
            </a:r>
            <a:r>
              <a:rPr lang="zh-CN" altLang="en-US" sz="1600" dirty="0" smtClean="0"/>
              <a:t>年，</a:t>
            </a:r>
            <a:r>
              <a:rPr lang="en-US" altLang="zh-CN" sz="1600" dirty="0" smtClean="0"/>
              <a:t>ANSI/ISO C++</a:t>
            </a:r>
            <a:r>
              <a:rPr lang="zh-CN" altLang="en-US" sz="1600" dirty="0" smtClean="0"/>
              <a:t>标准建立，同年，</a:t>
            </a:r>
            <a:r>
              <a:rPr lang="en-US" altLang="zh-CN" sz="1600" dirty="0" smtClean="0"/>
              <a:t>B. S</a:t>
            </a:r>
            <a:r>
              <a:rPr lang="zh-CN" altLang="en-US" sz="1600" dirty="0" smtClean="0"/>
              <a:t>推出了其经典著作</a:t>
            </a:r>
            <a:r>
              <a:rPr lang="en-US" altLang="zh-CN" sz="1600" dirty="0" smtClean="0"/>
              <a:t>The C++ Programming Language</a:t>
            </a:r>
            <a:r>
              <a:rPr lang="zh-CN" altLang="en-US" sz="1600" dirty="0" smtClean="0"/>
              <a:t>的第三版。</a:t>
            </a:r>
            <a:r>
              <a:rPr lang="en-US" altLang="zh-CN" sz="1600" dirty="0" smtClean="0"/>
              <a:t>C++</a:t>
            </a:r>
            <a:r>
              <a:rPr lang="zh-CN" altLang="en-US" sz="1600" dirty="0" smtClean="0"/>
              <a:t>的标准化标志着</a:t>
            </a:r>
            <a:r>
              <a:rPr lang="en-US" altLang="zh-CN" sz="1600" dirty="0" smtClean="0"/>
              <a:t>B. S</a:t>
            </a:r>
            <a:r>
              <a:rPr lang="zh-CN" altLang="en-US" sz="1600" dirty="0" smtClean="0"/>
              <a:t>博士倾</a:t>
            </a:r>
            <a:r>
              <a:rPr lang="en-US" altLang="zh-CN" sz="1600" dirty="0" smtClean="0"/>
              <a:t>20</a:t>
            </a:r>
            <a:r>
              <a:rPr lang="zh-CN" altLang="en-US" sz="1600" dirty="0" smtClean="0"/>
              <a:t>年心血的伟大构想终于实现。</a:t>
            </a:r>
          </a:p>
          <a:p>
            <a:pPr>
              <a:lnSpc>
                <a:spcPct val="150000"/>
              </a:lnSpc>
            </a:pPr>
            <a:endParaRPr lang="en-US" altLang="zh-CN" sz="1600" dirty="0" smtClean="0"/>
          </a:p>
          <a:p>
            <a:pPr>
              <a:lnSpc>
                <a:spcPct val="150000"/>
              </a:lnSpc>
            </a:pPr>
            <a:r>
              <a:rPr lang="en-US" altLang="zh-CN" sz="1600" dirty="0" smtClean="0"/>
              <a:t>10.Sun Microsystems: </a:t>
            </a:r>
            <a:r>
              <a:rPr lang="zh-CN" altLang="en-US" sz="1600" dirty="0" smtClean="0"/>
              <a:t>太阳计算机系统（中国）有限公司</a:t>
            </a:r>
            <a:r>
              <a:rPr lang="en-US" altLang="zh-CN" sz="1600" dirty="0" smtClean="0"/>
              <a:t>, Sun</a:t>
            </a:r>
            <a:r>
              <a:rPr lang="zh-CN" altLang="en-US" sz="1600" dirty="0" smtClean="0"/>
              <a:t>是世界上最大的</a:t>
            </a:r>
            <a:r>
              <a:rPr lang="en-US" altLang="zh-CN" sz="1600" dirty="0" smtClean="0"/>
              <a:t>UNIX</a:t>
            </a:r>
            <a:r>
              <a:rPr lang="zh-CN" altLang="en-US" sz="1600" dirty="0" smtClean="0"/>
              <a:t>系统供应商。主要产品有基于</a:t>
            </a:r>
            <a:r>
              <a:rPr lang="en-US" altLang="zh-CN" sz="1600" dirty="0" err="1" smtClean="0"/>
              <a:t>UltraSPARC</a:t>
            </a:r>
            <a:r>
              <a:rPr lang="en-US" altLang="zh-CN" sz="1600" dirty="0" smtClean="0"/>
              <a:t> </a:t>
            </a:r>
            <a:r>
              <a:rPr lang="zh-CN" altLang="en-US" sz="1600" dirty="0" smtClean="0"/>
              <a:t>和</a:t>
            </a:r>
            <a:r>
              <a:rPr lang="en-US" altLang="zh-CN" sz="1600" dirty="0" smtClean="0"/>
              <a:t>AMD </a:t>
            </a:r>
            <a:r>
              <a:rPr lang="en-US" altLang="zh-CN" sz="1600" dirty="0" err="1" smtClean="0"/>
              <a:t>Opteron</a:t>
            </a:r>
            <a:r>
              <a:rPr lang="en-US" altLang="zh-CN" sz="1600" dirty="0" smtClean="0"/>
              <a:t> </a:t>
            </a:r>
            <a:r>
              <a:rPr lang="zh-CN" altLang="en-US" sz="1600" dirty="0" smtClean="0"/>
              <a:t>处理器的系列服务器、工作站，</a:t>
            </a:r>
            <a:r>
              <a:rPr lang="en-US" altLang="zh-CN" sz="1600" dirty="0" smtClean="0"/>
              <a:t>Sun Ray </a:t>
            </a:r>
            <a:r>
              <a:rPr lang="zh-CN" altLang="en-US" sz="1600" dirty="0" smtClean="0"/>
              <a:t>桌面系统、</a:t>
            </a:r>
            <a:r>
              <a:rPr lang="en-US" altLang="zh-CN" sz="1600" dirty="0" err="1" smtClean="0"/>
              <a:t>StorageTek</a:t>
            </a:r>
            <a:r>
              <a:rPr lang="en-US" altLang="zh-CN" sz="1600" dirty="0" smtClean="0"/>
              <a:t> </a:t>
            </a:r>
            <a:r>
              <a:rPr lang="zh-CN" altLang="en-US" sz="1600" dirty="0" smtClean="0"/>
              <a:t>存储设备等硬件系统，</a:t>
            </a:r>
            <a:r>
              <a:rPr lang="en-US" altLang="zh-CN" sz="1600" dirty="0" smtClean="0"/>
              <a:t>Solaris</a:t>
            </a:r>
            <a:r>
              <a:rPr lang="zh-CN" altLang="en-US" sz="1600" dirty="0" smtClean="0"/>
              <a:t>和</a:t>
            </a:r>
            <a:r>
              <a:rPr lang="en-US" altLang="zh-CN" sz="1600" dirty="0" smtClean="0"/>
              <a:t>Java</a:t>
            </a:r>
            <a:r>
              <a:rPr lang="zh-CN" altLang="en-US" sz="1600" dirty="0" smtClean="0"/>
              <a:t>软件，以及</a:t>
            </a:r>
            <a:r>
              <a:rPr lang="en-US" altLang="zh-CN" sz="1600" dirty="0" smtClean="0"/>
              <a:t>Sun Grid</a:t>
            </a:r>
            <a:r>
              <a:rPr lang="zh-CN" altLang="en-US" sz="1600" dirty="0" smtClean="0"/>
              <a:t>等各类服务，并以其高度灵活性、缩放性、安全性和可用性等优异特性赢得全球各行业客户的青睐。</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Notes </a:t>
            </a:r>
            <a:r>
              <a:rPr lang="en-US" altLang="zh-CN" sz="2000" b="1" dirty="0" bmk="OLE_LINK92">
                <a:latin typeface="Times New Roman" pitchFamily="18" charset="0"/>
                <a:ea typeface="宋体" pitchFamily="2" charset="-122"/>
                <a:cs typeface="Times New Roman" pitchFamily="18" charset="0"/>
              </a:rPr>
              <a:t>to the 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482124"/>
          </a:xfrm>
          <a:prstGeom prst="rect">
            <a:avLst/>
          </a:prstGeom>
        </p:spPr>
        <p:txBody>
          <a:bodyPr wrap="square">
            <a:spAutoFit/>
          </a:bodyPr>
          <a:lstStyle/>
          <a:p>
            <a:pPr>
              <a:lnSpc>
                <a:spcPct val="150000"/>
              </a:lnSpc>
            </a:pPr>
            <a:r>
              <a:rPr lang="en-US" altLang="zh-CN" sz="1600" dirty="0" smtClean="0"/>
              <a:t>11.It is intended to let application developers "write once, run anywhere", meaning that code that runs on one platform does not need to be recompiled to run on another.</a:t>
            </a:r>
          </a:p>
          <a:p>
            <a:pPr>
              <a:lnSpc>
                <a:spcPct val="150000"/>
              </a:lnSpc>
            </a:pPr>
            <a:r>
              <a:rPr lang="en-US" altLang="zh-CN" sz="1600" dirty="0" smtClean="0"/>
              <a:t>It </a:t>
            </a:r>
            <a:r>
              <a:rPr lang="zh-CN" altLang="en-US" sz="1600" dirty="0" smtClean="0"/>
              <a:t>是形式主语</a:t>
            </a:r>
            <a:r>
              <a:rPr lang="en-US" altLang="zh-CN" sz="1600" dirty="0" smtClean="0"/>
              <a:t>;is intended </a:t>
            </a:r>
            <a:r>
              <a:rPr lang="zh-CN" altLang="en-US" sz="1600" dirty="0" smtClean="0"/>
              <a:t>是句子的谓语。句中真正的主语是动词不定式短语</a:t>
            </a:r>
            <a:r>
              <a:rPr lang="en-US" altLang="zh-CN" sz="1600" dirty="0" smtClean="0"/>
              <a:t>to let application developers…run on another;</a:t>
            </a:r>
            <a:r>
              <a:rPr lang="zh-CN" altLang="en-US" sz="1600" dirty="0" smtClean="0"/>
              <a:t>其间的现在分词短语 </a:t>
            </a:r>
            <a:r>
              <a:rPr lang="en-US" altLang="zh-CN" sz="1600" dirty="0" smtClean="0"/>
              <a:t>meaning that code that runs… </a:t>
            </a:r>
            <a:r>
              <a:rPr lang="zh-CN" altLang="en-US" sz="1600" dirty="0" smtClean="0"/>
              <a:t>作非限制性定语解释其前面名词性词组 </a:t>
            </a:r>
            <a:r>
              <a:rPr lang="en-US" altLang="zh-CN" sz="1600" dirty="0" smtClean="0"/>
              <a:t>"write once, run anywhere"</a:t>
            </a:r>
            <a:r>
              <a:rPr lang="zh-CN" altLang="en-US" sz="1600" dirty="0" smtClean="0"/>
              <a:t>的含义。从句</a:t>
            </a:r>
            <a:r>
              <a:rPr lang="en-US" altLang="zh-CN" sz="1600" dirty="0" smtClean="0"/>
              <a:t>that code…does not need to be recompiled to run…</a:t>
            </a:r>
            <a:r>
              <a:rPr lang="zh-CN" altLang="en-US" sz="1600" dirty="0" smtClean="0"/>
              <a:t>作分词</a:t>
            </a:r>
            <a:r>
              <a:rPr lang="en-US" altLang="zh-CN" sz="1600" dirty="0" smtClean="0"/>
              <a:t>meaning </a:t>
            </a:r>
            <a:r>
              <a:rPr lang="zh-CN" altLang="en-US" sz="1600" dirty="0" smtClean="0"/>
              <a:t>的宾语</a:t>
            </a:r>
            <a:r>
              <a:rPr lang="en-US" altLang="zh-CN" sz="1600" dirty="0" smtClean="0"/>
              <a:t>;</a:t>
            </a:r>
            <a:r>
              <a:rPr lang="zh-CN" altLang="en-US" sz="1600" dirty="0" smtClean="0"/>
              <a:t>定语从句</a:t>
            </a:r>
            <a:r>
              <a:rPr lang="en-US" altLang="zh-CN" sz="1600" dirty="0" smtClean="0"/>
              <a:t>that runs on one platform </a:t>
            </a:r>
            <a:r>
              <a:rPr lang="zh-CN" altLang="en-US" sz="1600" dirty="0" smtClean="0"/>
              <a:t>修饰</a:t>
            </a:r>
            <a:r>
              <a:rPr lang="en-US" altLang="zh-CN" sz="1600" dirty="0" smtClean="0"/>
              <a:t>code </a:t>
            </a:r>
            <a:r>
              <a:rPr lang="zh-CN" altLang="en-US" sz="1600" dirty="0" smtClean="0"/>
              <a:t>。</a:t>
            </a:r>
          </a:p>
          <a:p>
            <a:pPr>
              <a:lnSpc>
                <a:spcPct val="150000"/>
              </a:lnSpc>
            </a:pPr>
            <a:r>
              <a:rPr lang="en-US" altLang="zh-CN" sz="1600" dirty="0" smtClean="0"/>
              <a:t>12.I am often asked by people new to software development what is the best language to learn.</a:t>
            </a:r>
          </a:p>
          <a:p>
            <a:pPr>
              <a:lnSpc>
                <a:spcPct val="150000"/>
              </a:lnSpc>
            </a:pPr>
            <a:r>
              <a:rPr lang="zh-CN" altLang="en-US" sz="1600" dirty="0" smtClean="0"/>
              <a:t>句中的形容词短语</a:t>
            </a:r>
            <a:r>
              <a:rPr lang="en-US" altLang="zh-CN" sz="1600" dirty="0" smtClean="0"/>
              <a:t>new to software development</a:t>
            </a:r>
            <a:r>
              <a:rPr lang="zh-CN" altLang="en-US" sz="1600" dirty="0" smtClean="0"/>
              <a:t>为后置定语，修饰</a:t>
            </a:r>
            <a:r>
              <a:rPr lang="en-US" altLang="zh-CN" sz="1600" dirty="0" smtClean="0"/>
              <a:t>people</a:t>
            </a:r>
            <a:r>
              <a:rPr lang="zh-CN" altLang="en-US" sz="1600" dirty="0" smtClean="0"/>
              <a:t>，指对软件开发不了解的人们</a:t>
            </a:r>
            <a:r>
              <a:rPr lang="en-US" altLang="zh-CN" sz="1600" dirty="0" smtClean="0"/>
              <a:t>;</a:t>
            </a:r>
            <a:r>
              <a:rPr lang="zh-CN" altLang="en-US" sz="1600" dirty="0" smtClean="0"/>
              <a:t>该句谓语是被动语态，因此主语</a:t>
            </a:r>
            <a:r>
              <a:rPr lang="en-US" altLang="zh-CN" sz="1600" dirty="0" smtClean="0"/>
              <a:t>I</a:t>
            </a:r>
            <a:r>
              <a:rPr lang="zh-CN" altLang="en-US" sz="1600" dirty="0" smtClean="0"/>
              <a:t>实际上是谓语动词</a:t>
            </a:r>
            <a:r>
              <a:rPr lang="en-US" altLang="zh-CN" sz="1600" dirty="0" smtClean="0"/>
              <a:t>ask</a:t>
            </a:r>
            <a:r>
              <a:rPr lang="zh-CN" altLang="en-US" sz="1600" dirty="0" smtClean="0"/>
              <a:t>的间接宾语，而从句</a:t>
            </a:r>
            <a:r>
              <a:rPr lang="en-US" altLang="zh-CN" sz="1600" dirty="0" smtClean="0"/>
              <a:t>what is the best language to learn</a:t>
            </a:r>
            <a:r>
              <a:rPr lang="zh-CN" altLang="en-US" sz="1600" dirty="0" smtClean="0"/>
              <a:t>则是其直接宾语。</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Notes </a:t>
            </a:r>
            <a:r>
              <a:rPr lang="en-US" altLang="zh-CN" sz="2000" b="1" dirty="0" bmk="OLE_LINK92">
                <a:latin typeface="Times New Roman" pitchFamily="18" charset="0"/>
                <a:ea typeface="宋体" pitchFamily="2" charset="-122"/>
                <a:cs typeface="Times New Roman" pitchFamily="18" charset="0"/>
              </a:rPr>
              <a:t>to the 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2266133"/>
          </a:xfrm>
          <a:prstGeom prst="rect">
            <a:avLst/>
          </a:prstGeom>
        </p:spPr>
        <p:txBody>
          <a:bodyPr wrap="square">
            <a:spAutoFit/>
          </a:bodyPr>
          <a:lstStyle/>
          <a:p>
            <a:pPr>
              <a:lnSpc>
                <a:spcPct val="150000"/>
              </a:lnSpc>
            </a:pPr>
            <a:r>
              <a:rPr lang="en-US" altLang="zh-CN" sz="1600" dirty="0" smtClean="0"/>
              <a:t>13.CSS</a:t>
            </a:r>
            <a:r>
              <a:rPr lang="zh-CN" altLang="en-US" sz="1600" dirty="0" smtClean="0"/>
              <a:t>：是</a:t>
            </a:r>
            <a:r>
              <a:rPr lang="en-US" altLang="zh-CN" sz="1600" dirty="0" smtClean="0"/>
              <a:t>Cascading Style Sheets</a:t>
            </a:r>
            <a:r>
              <a:rPr lang="zh-CN" altLang="en-US" sz="1600" dirty="0" smtClean="0"/>
              <a:t>缩写，称作层叠样式表或级联样式表，它是用来进行网页风格设计的。</a:t>
            </a:r>
          </a:p>
          <a:p>
            <a:pPr>
              <a:lnSpc>
                <a:spcPct val="150000"/>
              </a:lnSpc>
            </a:pPr>
            <a:r>
              <a:rPr lang="en-US" altLang="zh-CN" sz="1600" dirty="0" smtClean="0"/>
              <a:t>14.LISP</a:t>
            </a:r>
            <a:r>
              <a:rPr lang="zh-CN" altLang="en-US" sz="1600" dirty="0" smtClean="0"/>
              <a:t>：全名</a:t>
            </a:r>
            <a:r>
              <a:rPr lang="en-US" altLang="zh-CN" sz="1600" dirty="0" err="1" smtClean="0"/>
              <a:t>LISt</a:t>
            </a:r>
            <a:r>
              <a:rPr lang="en-US" altLang="zh-CN" sz="1600" dirty="0" smtClean="0"/>
              <a:t> Processor</a:t>
            </a:r>
            <a:r>
              <a:rPr lang="zh-CN" altLang="en-US" sz="1600" dirty="0" smtClean="0"/>
              <a:t>，即列表处理语言，由约翰</a:t>
            </a:r>
            <a:r>
              <a:rPr lang="en-US" altLang="zh-CN" sz="1600" dirty="0" smtClean="0"/>
              <a:t>•</a:t>
            </a:r>
            <a:r>
              <a:rPr lang="zh-CN" altLang="en-US" sz="1600" dirty="0" smtClean="0"/>
              <a:t>麦卡锡在</a:t>
            </a:r>
            <a:r>
              <a:rPr lang="en-US" altLang="zh-CN" sz="1600" dirty="0" smtClean="0"/>
              <a:t>1960</a:t>
            </a:r>
            <a:r>
              <a:rPr lang="zh-CN" altLang="en-US" sz="1600" dirty="0" smtClean="0"/>
              <a:t>年左右创造的一种基于</a:t>
            </a:r>
            <a:r>
              <a:rPr lang="en-US" altLang="zh-CN" sz="1600" dirty="0" smtClean="0"/>
              <a:t>λ</a:t>
            </a:r>
            <a:r>
              <a:rPr lang="zh-CN" altLang="en-US" sz="1600" dirty="0" smtClean="0"/>
              <a:t>演算的函数式编程语言。</a:t>
            </a:r>
          </a:p>
          <a:p>
            <a:pPr>
              <a:lnSpc>
                <a:spcPct val="150000"/>
              </a:lnSpc>
            </a:pPr>
            <a:r>
              <a:rPr lang="en-US" altLang="zh-CN" sz="1600" dirty="0" smtClean="0"/>
              <a:t>15.SQL </a:t>
            </a:r>
            <a:r>
              <a:rPr lang="zh-CN" altLang="en-US" sz="1600" dirty="0" smtClean="0"/>
              <a:t>全名是</a:t>
            </a:r>
            <a:r>
              <a:rPr lang="en-US" altLang="zh-CN" sz="1600" dirty="0" smtClean="0"/>
              <a:t>Structured Query Language</a:t>
            </a:r>
            <a:r>
              <a:rPr lang="zh-CN" altLang="en-US" sz="1600" dirty="0" smtClean="0"/>
              <a:t>，结构化查询语言，是用于数据库中的标准数据查询语言，</a:t>
            </a:r>
            <a:r>
              <a:rPr lang="en-US" altLang="zh-CN" sz="1600" dirty="0" smtClean="0"/>
              <a:t>IBM </a:t>
            </a:r>
            <a:r>
              <a:rPr lang="zh-CN" altLang="en-US" sz="1600" dirty="0" smtClean="0"/>
              <a:t>公司最早使用在其开发的数据库系统中。</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128792" cy="4893647"/>
          </a:xfrm>
          <a:prstGeom prst="rect">
            <a:avLst/>
          </a:prstGeom>
        </p:spPr>
        <p:txBody>
          <a:bodyPr wrap="square">
            <a:spAutoFit/>
          </a:bodyPr>
          <a:lstStyle/>
          <a:p>
            <a:pPr>
              <a:lnSpc>
                <a:spcPct val="150000"/>
              </a:lnSpc>
            </a:pPr>
            <a:r>
              <a:rPr lang="en-US" altLang="zh-CN" sz="1600" b="1" i="1" dirty="0" smtClean="0"/>
              <a:t>1. Answer the following questions according to the passage.</a:t>
            </a:r>
            <a:endParaRPr lang="zh-CN" altLang="zh-CN" sz="1600" dirty="0" smtClean="0"/>
          </a:p>
          <a:p>
            <a:pPr>
              <a:lnSpc>
                <a:spcPct val="150000"/>
              </a:lnSpc>
            </a:pPr>
            <a:r>
              <a:rPr lang="en-US" altLang="zh-CN" sz="1600" dirty="0" smtClean="0"/>
              <a:t>1) How do you think of the work of computer programming according to the author?</a:t>
            </a:r>
            <a:endParaRPr lang="zh-CN" altLang="zh-CN" sz="1600" dirty="0" smtClean="0"/>
          </a:p>
          <a:p>
            <a:pPr>
              <a:lnSpc>
                <a:spcPct val="150000"/>
              </a:lnSpc>
            </a:pPr>
            <a:r>
              <a:rPr lang="en-US" altLang="zh-CN" sz="1600" dirty="0" smtClean="0"/>
              <a:t>2) How many computer programming languages are currently developed? And what are they?</a:t>
            </a:r>
            <a:endParaRPr lang="zh-CN" altLang="zh-CN" sz="1600" dirty="0" smtClean="0"/>
          </a:p>
          <a:p>
            <a:pPr>
              <a:lnSpc>
                <a:spcPct val="150000"/>
              </a:lnSpc>
            </a:pPr>
            <a:r>
              <a:rPr lang="en-US" altLang="zh-CN" sz="1600" dirty="0" smtClean="0"/>
              <a:t>3) What are the characteristics of the 3GL, "high level languages"?</a:t>
            </a:r>
            <a:endParaRPr lang="zh-CN" altLang="zh-CN" sz="1600" dirty="0" smtClean="0"/>
          </a:p>
          <a:p>
            <a:pPr>
              <a:lnSpc>
                <a:spcPct val="150000"/>
              </a:lnSpc>
            </a:pPr>
            <a:r>
              <a:rPr lang="en-US" altLang="zh-CN" sz="1600" dirty="0" smtClean="0"/>
              <a:t>4) In what field are web languages widely used?</a:t>
            </a:r>
            <a:endParaRPr lang="zh-CN" altLang="zh-CN" sz="1600" dirty="0" smtClean="0"/>
          </a:p>
          <a:p>
            <a:pPr>
              <a:lnSpc>
                <a:spcPct val="150000"/>
              </a:lnSpc>
            </a:pPr>
            <a:r>
              <a:rPr lang="en-US" altLang="zh-CN" sz="1600" dirty="0" smtClean="0"/>
              <a:t>5) What can you do with </a:t>
            </a:r>
            <a:r>
              <a:rPr lang="en-US" altLang="zh-CN" sz="1600" dirty="0" err="1" smtClean="0"/>
              <a:t>Javascript</a:t>
            </a:r>
            <a:r>
              <a:rPr lang="en-US" altLang="zh-CN" sz="1600" dirty="0" smtClean="0"/>
              <a:t> ?</a:t>
            </a:r>
            <a:endParaRPr lang="zh-CN" altLang="zh-CN" sz="1600" dirty="0" smtClean="0"/>
          </a:p>
          <a:p>
            <a:pPr>
              <a:lnSpc>
                <a:spcPct val="150000"/>
              </a:lnSpc>
            </a:pPr>
            <a:r>
              <a:rPr lang="en-US" altLang="zh-CN" sz="1600" dirty="0" smtClean="0"/>
              <a:t>6) What are software languages mainly used for?</a:t>
            </a:r>
            <a:endParaRPr lang="zh-CN" altLang="zh-CN" sz="1600" dirty="0" smtClean="0"/>
          </a:p>
          <a:p>
            <a:pPr>
              <a:lnSpc>
                <a:spcPct val="150000"/>
              </a:lnSpc>
            </a:pPr>
            <a:r>
              <a:rPr lang="en-US" altLang="zh-CN" sz="1600" dirty="0" smtClean="0"/>
              <a:t>7) What can C, an advanced programming language, do?</a:t>
            </a:r>
            <a:endParaRPr lang="zh-CN" altLang="zh-CN" sz="1600" dirty="0" smtClean="0"/>
          </a:p>
          <a:p>
            <a:pPr>
              <a:lnSpc>
                <a:spcPct val="150000"/>
              </a:lnSpc>
            </a:pPr>
            <a:r>
              <a:rPr lang="en-US" altLang="zh-CN" sz="1600" dirty="0" smtClean="0"/>
              <a:t>8) Why has Java become one of the most popular programming languages in use?</a:t>
            </a:r>
            <a:endParaRPr lang="zh-CN" altLang="zh-CN" sz="1600" dirty="0" smtClean="0"/>
          </a:p>
          <a:p>
            <a:pPr>
              <a:lnSpc>
                <a:spcPct val="150000"/>
              </a:lnSpc>
            </a:pPr>
            <a:r>
              <a:rPr lang="en-US" altLang="zh-CN" sz="1600" dirty="0" smtClean="0"/>
              <a:t>9) Which programming language is the best to learn?</a:t>
            </a:r>
            <a:endParaRPr lang="zh-CN" altLang="zh-CN" sz="1600" dirty="0" smtClean="0"/>
          </a:p>
          <a:p>
            <a:pPr>
              <a:lnSpc>
                <a:spcPct val="150000"/>
              </a:lnSpc>
            </a:pPr>
            <a:r>
              <a:rPr lang="en-US" altLang="zh-CN" sz="1600" dirty="0" smtClean="0"/>
              <a:t>10) What should do if you don't want to leave behind the development of computer programming?</a:t>
            </a:r>
            <a:endParaRPr lang="zh-CN" altLang="zh-CN" sz="1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19605"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395536" y="1329732"/>
            <a:ext cx="7992888" cy="4475532"/>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zh-CN" altLang="zh-CN" sz="2000" b="1" i="0" u="none" strike="noStrike" cap="none" normalizeH="0" baseline="0" dirty="0" smtClean="0" bmk="OLE_LINK92">
                <a:ln>
                  <a:noFill/>
                </a:ln>
                <a:solidFill>
                  <a:schemeClr val="tx1"/>
                </a:solidFill>
                <a:effectLst/>
                <a:latin typeface="Times New Roman" pitchFamily="18" charset="0"/>
                <a:ea typeface="宋体" pitchFamily="2" charset="-122"/>
                <a:cs typeface="Times New Roman" pitchFamily="18" charset="0"/>
              </a:rPr>
              <a:t>Pre-reading Activities                                         </a:t>
            </a:r>
            <a:endParaRPr kumimoji="0" lang="zh-CN" altLang="zh-CN" sz="2400" b="1" i="0" u="none" strike="noStrike" cap="none" normalizeH="0" baseline="0" dirty="0" smtClean="0">
              <a:ln>
                <a:noFill/>
              </a:ln>
              <a:solidFill>
                <a:schemeClr val="tx1"/>
              </a:solidFill>
              <a:effectLst/>
              <a:latin typeface="Calibri" pitchFamily="34" charset="0"/>
              <a:ea typeface="宋体" pitchFamily="2" charset="-122"/>
            </a:endParaRPr>
          </a:p>
          <a:p>
            <a:pPr lvl="0" eaLnBrk="0" fontAlgn="base" hangingPunct="0">
              <a:lnSpc>
                <a:spcPct val="200000"/>
              </a:lnSpc>
              <a:spcBef>
                <a:spcPct val="0"/>
              </a:spcBef>
              <a:spcAft>
                <a:spcPct val="0"/>
              </a:spcAft>
            </a:pPr>
            <a:r>
              <a:rPr lang="en-US" altLang="zh-CN" b="1" i="1" dirty="0" smtClean="0"/>
              <a:t>1.Try to fill the missing words. The first letter of each is given to help you</a:t>
            </a:r>
          </a:p>
          <a:p>
            <a:pPr lvl="0" eaLnBrk="0" fontAlgn="base" hangingPunct="0">
              <a:lnSpc>
                <a:spcPct val="200000"/>
              </a:lnSpc>
              <a:spcBef>
                <a:spcPct val="0"/>
              </a:spcBef>
              <a:spcAft>
                <a:spcPct val="0"/>
              </a:spcAft>
            </a:pPr>
            <a:r>
              <a:rPr lang="en-US" altLang="zh-CN" sz="1400" dirty="0" smtClean="0">
                <a:latin typeface="Times New Roman" pitchFamily="18" charset="0"/>
                <a:ea typeface="宋体" pitchFamily="2" charset="-122"/>
                <a:cs typeface="Times New Roman" pitchFamily="18" charset="0"/>
              </a:rPr>
              <a:t>1) Computer p__________ is defined as telling a computer what to do through a set of instructions which can be specified in one or more programming l________. The </a:t>
            </a:r>
            <a:r>
              <a:rPr lang="en-US" altLang="zh-CN" sz="1400" dirty="0" err="1" smtClean="0">
                <a:latin typeface="Times New Roman" pitchFamily="18" charset="0"/>
                <a:ea typeface="宋体" pitchFamily="2" charset="-122"/>
                <a:cs typeface="Times New Roman" pitchFamily="18" charset="0"/>
              </a:rPr>
              <a:t>i</a:t>
            </a:r>
            <a:r>
              <a:rPr lang="en-US" altLang="zh-CN" sz="1400" dirty="0" smtClean="0">
                <a:latin typeface="Times New Roman" pitchFamily="18" charset="0"/>
                <a:ea typeface="宋体" pitchFamily="2" charset="-122"/>
                <a:cs typeface="Times New Roman" pitchFamily="18" charset="0"/>
              </a:rPr>
              <a:t>________ are interpreted by the c________ to perform some t_______.</a:t>
            </a:r>
          </a:p>
          <a:p>
            <a:pPr lvl="0" eaLnBrk="0" fontAlgn="base" hangingPunct="0">
              <a:lnSpc>
                <a:spcPct val="200000"/>
              </a:lnSpc>
              <a:spcBef>
                <a:spcPct val="0"/>
              </a:spcBef>
              <a:spcAft>
                <a:spcPct val="0"/>
              </a:spcAft>
            </a:pPr>
            <a:r>
              <a:rPr lang="en-US" altLang="zh-CN" sz="1400" dirty="0" smtClean="0">
                <a:latin typeface="Times New Roman" pitchFamily="18" charset="0"/>
                <a:ea typeface="宋体" pitchFamily="2" charset="-122"/>
                <a:cs typeface="Times New Roman" pitchFamily="18" charset="0"/>
              </a:rPr>
              <a:t>2) A computer goes through a set of s________ which are </a:t>
            </a:r>
            <a:r>
              <a:rPr lang="en-US" altLang="zh-CN" sz="1400" dirty="0" err="1" smtClean="0">
                <a:latin typeface="Times New Roman" pitchFamily="18" charset="0"/>
                <a:ea typeface="宋体" pitchFamily="2" charset="-122"/>
                <a:cs typeface="Times New Roman" pitchFamily="18" charset="0"/>
              </a:rPr>
              <a:t>i</a:t>
            </a:r>
            <a:r>
              <a:rPr lang="en-US" altLang="zh-CN" sz="1400" dirty="0" smtClean="0">
                <a:latin typeface="Times New Roman" pitchFamily="18" charset="0"/>
                <a:ea typeface="宋体" pitchFamily="2" charset="-122"/>
                <a:cs typeface="Times New Roman" pitchFamily="18" charset="0"/>
              </a:rPr>
              <a:t>________ to the computer by computer p________. Essentially, computer programming is the p________ by which these programs are designed and </a:t>
            </a:r>
            <a:r>
              <a:rPr lang="en-US" altLang="zh-CN" sz="1400" dirty="0" err="1" smtClean="0">
                <a:latin typeface="Times New Roman" pitchFamily="18" charset="0"/>
                <a:ea typeface="宋体" pitchFamily="2" charset="-122"/>
                <a:cs typeface="Times New Roman" pitchFamily="18" charset="0"/>
              </a:rPr>
              <a:t>i</a:t>
            </a:r>
            <a:r>
              <a:rPr lang="en-US" altLang="zh-CN" sz="1400" dirty="0" smtClean="0">
                <a:latin typeface="Times New Roman" pitchFamily="18" charset="0"/>
                <a:ea typeface="宋体" pitchFamily="2" charset="-122"/>
                <a:cs typeface="Times New Roman" pitchFamily="18" charset="0"/>
              </a:rPr>
              <a:t>________. </a:t>
            </a:r>
          </a:p>
          <a:p>
            <a:pPr marL="0" marR="0" lvl="0" indent="0" algn="l" defTabSz="914400" rtl="0" eaLnBrk="0" fontAlgn="base" latinLnBrk="0" hangingPunct="0">
              <a:lnSpc>
                <a:spcPct val="200000"/>
              </a:lnSpc>
              <a:spcBef>
                <a:spcPct val="0"/>
              </a:spcBef>
              <a:spcAft>
                <a:spcPct val="0"/>
              </a:spcAft>
              <a:buClrTx/>
              <a:buSzTx/>
              <a:buFontTx/>
              <a:buNone/>
              <a:tabLst/>
            </a:pPr>
            <a:endParaRPr kumimoji="0" lang="en-US" altLang="zh-CN" sz="18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3747436"/>
          </a:xfrm>
          <a:prstGeom prst="rect">
            <a:avLst/>
          </a:prstGeom>
        </p:spPr>
        <p:txBody>
          <a:bodyPr wrap="square">
            <a:spAutoFit/>
          </a:bodyPr>
          <a:lstStyle/>
          <a:p>
            <a:pPr>
              <a:lnSpc>
                <a:spcPct val="150000"/>
              </a:lnSpc>
            </a:pPr>
            <a:r>
              <a:rPr lang="en-US" altLang="zh-CN" sz="1600" b="1" i="1" dirty="0" smtClean="0"/>
              <a:t>2. Complete the following note-taking with the information mentioned in the passage.</a:t>
            </a:r>
            <a:endParaRPr lang="zh-CN" altLang="zh-CN" sz="1600" dirty="0" smtClean="0"/>
          </a:p>
          <a:p>
            <a:pPr>
              <a:lnSpc>
                <a:spcPct val="150000"/>
              </a:lnSpc>
            </a:pPr>
            <a:r>
              <a:rPr lang="en-US" altLang="zh-CN" sz="1600" dirty="0" smtClean="0"/>
              <a:t>1</a:t>
            </a:r>
            <a:r>
              <a:rPr lang="zh-CN" altLang="zh-CN" sz="1600" dirty="0" smtClean="0"/>
              <a:t>）</a:t>
            </a:r>
            <a:r>
              <a:rPr lang="en-US" altLang="zh-CN" sz="1600" dirty="0" smtClean="0"/>
              <a:t>HTML is the ________ language of the world wide ________ which is used to define the ________ and ________ of web pages by using various ________ and attributes. </a:t>
            </a:r>
            <a:endParaRPr lang="zh-CN" altLang="zh-CN" sz="1600" dirty="0" smtClean="0"/>
          </a:p>
          <a:p>
            <a:pPr>
              <a:lnSpc>
                <a:spcPct val="150000"/>
              </a:lnSpc>
            </a:pPr>
            <a:r>
              <a:rPr lang="en-US" altLang="zh-CN" sz="1600" dirty="0" smtClean="0"/>
              <a:t>2) Java derives much of its ________ from C and ________ but has a simpler ________model and fewer low-level facilities. It is a general-purpose, ________, class-based, ________ language that is specifically designed to have as few ________ dependencies as possible.</a:t>
            </a:r>
            <a:endParaRPr lang="zh-CN" altLang="zh-CN" sz="1600" dirty="0" smtClean="0"/>
          </a:p>
          <a:p>
            <a:pPr>
              <a:lnSpc>
                <a:spcPct val="150000"/>
              </a:lnSpc>
            </a:pPr>
            <a:r>
              <a:rPr lang="en-US" altLang="zh-CN" sz="1600" dirty="0" smtClean="0"/>
              <a:t>3) PHP is considered as a powerful ________ used for many tasks such as _________ encryption, database________ , and form validation. On the other hand, it is really good for rapid ________ and the main language for anything related to ________ as well.</a:t>
            </a:r>
            <a:endParaRPr lang="zh-CN" altLang="zh-CN" sz="16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3785652"/>
          </a:xfrm>
          <a:prstGeom prst="rect">
            <a:avLst/>
          </a:prstGeom>
        </p:spPr>
        <p:txBody>
          <a:bodyPr wrap="square">
            <a:spAutoFit/>
          </a:bodyPr>
          <a:lstStyle/>
          <a:p>
            <a:r>
              <a:rPr lang="en-US" altLang="zh-CN" sz="1600" b="1" i="1" dirty="0" smtClean="0"/>
              <a:t>3. Fill in each blank with a suitable term according to its official definition. Then, translate them into Chinese.  </a:t>
            </a:r>
            <a:endParaRPr lang="zh-CN" altLang="zh-CN" sz="1600" dirty="0" smtClean="0"/>
          </a:p>
          <a:p>
            <a:r>
              <a:rPr lang="en-US" altLang="zh-CN" sz="1600" dirty="0" smtClean="0"/>
              <a:t>1) __________, the language that entirely consists of 1's and 0's.  </a:t>
            </a:r>
            <a:endParaRPr lang="zh-CN" altLang="zh-CN" sz="1600" dirty="0" smtClean="0"/>
          </a:p>
          <a:p>
            <a:r>
              <a:rPr lang="en-US" altLang="zh-CN" sz="1600" dirty="0" smtClean="0"/>
              <a:t>2) __________, the language that uses symbolic names instead of just numbers.</a:t>
            </a:r>
            <a:endParaRPr lang="zh-CN" altLang="zh-CN" sz="1600" dirty="0" smtClean="0"/>
          </a:p>
          <a:p>
            <a:r>
              <a:rPr lang="en-US" altLang="zh-CN" sz="1600" dirty="0" smtClean="0"/>
              <a:t>3) __________, the languages which use words and commands. </a:t>
            </a:r>
            <a:endParaRPr lang="zh-CN" altLang="zh-CN" sz="1600" dirty="0" smtClean="0"/>
          </a:p>
          <a:p>
            <a:r>
              <a:rPr lang="en-US" altLang="zh-CN" sz="1600" dirty="0" smtClean="0"/>
              <a:t>4) __________, the languages that are used for neural networks.</a:t>
            </a:r>
            <a:endParaRPr lang="zh-CN" altLang="zh-CN" sz="1600" dirty="0" smtClean="0"/>
          </a:p>
          <a:p>
            <a:r>
              <a:rPr lang="en-US" altLang="zh-CN" sz="1600" dirty="0" smtClean="0"/>
              <a:t>5) __________, A form of artificial intelligence the attempts to imitate how the human mind Works .</a:t>
            </a:r>
            <a:endParaRPr lang="zh-CN" altLang="zh-CN" sz="1600" dirty="0" smtClean="0"/>
          </a:p>
          <a:p>
            <a:r>
              <a:rPr lang="en-US" altLang="zh-CN" sz="1600" dirty="0" smtClean="0"/>
              <a:t>6) __________, the languages used for creating and editing pages on the web.</a:t>
            </a:r>
            <a:endParaRPr lang="zh-CN" altLang="zh-CN" sz="1600" dirty="0" smtClean="0"/>
          </a:p>
          <a:p>
            <a:r>
              <a:rPr lang="en-US" altLang="zh-CN" sz="1600" dirty="0" smtClean="0"/>
              <a:t>7) __________, the language used to define the structure and layout of web pages by using various tags and attributes.</a:t>
            </a:r>
            <a:endParaRPr lang="zh-CN" altLang="zh-CN" sz="1600" dirty="0" smtClean="0"/>
          </a:p>
          <a:p>
            <a:r>
              <a:rPr lang="en-US" altLang="zh-CN" sz="1600" dirty="0" smtClean="0"/>
              <a:t>8) __________, the languages used for creating executable programs.</a:t>
            </a:r>
            <a:endParaRPr lang="zh-CN" altLang="zh-CN" sz="1600" dirty="0" smtClean="0"/>
          </a:p>
          <a:p>
            <a:r>
              <a:rPr lang="en-US" altLang="zh-CN" sz="1600" dirty="0" smtClean="0"/>
              <a:t>9) __________, the language used for web development, esp. for dealing with file and text processing.</a:t>
            </a:r>
            <a:endParaRPr lang="zh-CN" altLang="zh-CN" sz="1600" dirty="0" smtClean="0"/>
          </a:p>
          <a:p>
            <a:r>
              <a:rPr lang="en-US" altLang="zh-CN" sz="1600" dirty="0" smtClean="0"/>
              <a:t>10) _________, the process by which these programs are designed and implemented.</a:t>
            </a:r>
            <a:endParaRPr lang="zh-CN" altLang="zh-CN" sz="16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855432"/>
          </a:xfrm>
          <a:prstGeom prst="rect">
            <a:avLst/>
          </a:prstGeom>
        </p:spPr>
        <p:txBody>
          <a:bodyPr wrap="square">
            <a:spAutoFit/>
          </a:bodyPr>
          <a:lstStyle/>
          <a:p>
            <a:pPr>
              <a:lnSpc>
                <a:spcPct val="150000"/>
              </a:lnSpc>
            </a:pPr>
            <a:r>
              <a:rPr lang="en-US" altLang="zh-CN" sz="1600" b="1" i="1" dirty="0" smtClean="0"/>
              <a:t>4. Recognize the following abbreviations by matching them with their corresponding full names.</a:t>
            </a:r>
            <a:endParaRPr lang="zh-CN" altLang="zh-CN" sz="1600" dirty="0" smtClean="0"/>
          </a:p>
          <a:p>
            <a:pPr>
              <a:lnSpc>
                <a:spcPct val="150000"/>
              </a:lnSpc>
            </a:pPr>
            <a:r>
              <a:rPr lang="en-US" altLang="zh-CN" sz="1600" dirty="0" smtClean="0"/>
              <a:t>1) HTML        	a. Practical Extraction and Report Language</a:t>
            </a:r>
            <a:endParaRPr lang="zh-CN" altLang="zh-CN" sz="1600" dirty="0" smtClean="0"/>
          </a:p>
          <a:p>
            <a:pPr>
              <a:lnSpc>
                <a:spcPct val="150000"/>
              </a:lnSpc>
            </a:pPr>
            <a:r>
              <a:rPr lang="en-US" altLang="zh-CN" sz="1600" dirty="0" smtClean="0"/>
              <a:t>2) XML         	b. JavaScript Object Notation   </a:t>
            </a:r>
            <a:endParaRPr lang="zh-CN" altLang="zh-CN" sz="1600" dirty="0" smtClean="0"/>
          </a:p>
          <a:p>
            <a:pPr>
              <a:lnSpc>
                <a:spcPct val="150000"/>
              </a:lnSpc>
            </a:pPr>
            <a:r>
              <a:rPr lang="en-US" altLang="zh-CN" sz="1600" dirty="0" smtClean="0"/>
              <a:t>3) PHP               	c. Hyper Text Markup Language</a:t>
            </a:r>
            <a:endParaRPr lang="zh-CN" altLang="zh-CN" sz="1600" dirty="0" smtClean="0"/>
          </a:p>
          <a:p>
            <a:pPr>
              <a:lnSpc>
                <a:spcPct val="150000"/>
              </a:lnSpc>
            </a:pPr>
            <a:r>
              <a:rPr lang="en-US" altLang="zh-CN" sz="1600" dirty="0" smtClean="0"/>
              <a:t>4) JVM               	d. Hypertext Preprocessor</a:t>
            </a:r>
            <a:endParaRPr lang="zh-CN" altLang="zh-CN" sz="1600" dirty="0" smtClean="0"/>
          </a:p>
          <a:p>
            <a:pPr>
              <a:lnSpc>
                <a:spcPct val="150000"/>
              </a:lnSpc>
            </a:pPr>
            <a:r>
              <a:rPr lang="en-US" altLang="zh-CN" sz="1600" dirty="0" smtClean="0"/>
              <a:t>5) JSON              	e. Structured Query Language    </a:t>
            </a:r>
            <a:endParaRPr lang="zh-CN" altLang="zh-CN" sz="1600" dirty="0" smtClean="0"/>
          </a:p>
          <a:p>
            <a:pPr>
              <a:lnSpc>
                <a:spcPct val="150000"/>
              </a:lnSpc>
            </a:pPr>
            <a:r>
              <a:rPr lang="en-US" altLang="zh-CN" sz="1600" dirty="0" smtClean="0"/>
              <a:t>6) Perl                	f. Extensible Markup Language</a:t>
            </a:r>
            <a:endParaRPr lang="zh-CN" altLang="zh-CN" sz="1600" dirty="0" smtClean="0"/>
          </a:p>
          <a:p>
            <a:pPr>
              <a:lnSpc>
                <a:spcPct val="150000"/>
              </a:lnSpc>
            </a:pPr>
            <a:r>
              <a:rPr lang="en-US" altLang="zh-CN" sz="1600" dirty="0" smtClean="0"/>
              <a:t>7) SQL                	g. LIST Processor           </a:t>
            </a:r>
            <a:endParaRPr lang="zh-CN" altLang="zh-CN" sz="1600" dirty="0" smtClean="0"/>
          </a:p>
          <a:p>
            <a:pPr>
              <a:lnSpc>
                <a:spcPct val="150000"/>
              </a:lnSpc>
            </a:pPr>
            <a:r>
              <a:rPr lang="en-US" altLang="zh-CN" sz="1600" dirty="0" smtClean="0"/>
              <a:t>8) CSS                	h. </a:t>
            </a:r>
            <a:r>
              <a:rPr lang="en-US" altLang="zh-CN" sz="1600" dirty="0" err="1" smtClean="0"/>
              <a:t>ALGOrithmic</a:t>
            </a:r>
            <a:r>
              <a:rPr lang="en-US" altLang="zh-CN" sz="1600" dirty="0" smtClean="0"/>
              <a:t> Language </a:t>
            </a:r>
            <a:endParaRPr lang="zh-CN" altLang="zh-CN" sz="1600" dirty="0" smtClean="0"/>
          </a:p>
          <a:p>
            <a:pPr>
              <a:lnSpc>
                <a:spcPct val="150000"/>
              </a:lnSpc>
            </a:pPr>
            <a:r>
              <a:rPr lang="en-US" altLang="zh-CN" sz="1600" dirty="0" smtClean="0"/>
              <a:t>9) LISP                	</a:t>
            </a:r>
            <a:r>
              <a:rPr lang="en-US" altLang="zh-CN" sz="1600" dirty="0" err="1" smtClean="0"/>
              <a:t>i</a:t>
            </a:r>
            <a:r>
              <a:rPr lang="en-US" altLang="zh-CN" sz="1600" dirty="0" smtClean="0"/>
              <a:t>. Java Virtual Machine</a:t>
            </a:r>
            <a:endParaRPr lang="zh-CN" altLang="zh-CN" sz="1600" dirty="0" smtClean="0"/>
          </a:p>
          <a:p>
            <a:pPr>
              <a:lnSpc>
                <a:spcPct val="150000"/>
              </a:lnSpc>
            </a:pPr>
            <a:r>
              <a:rPr lang="en-US" altLang="zh-CN" sz="1600" dirty="0" smtClean="0"/>
              <a:t>10) ALGOL            	j. Cascading Style Sheets</a:t>
            </a:r>
            <a:endParaRPr lang="zh-CN" altLang="zh-CN" sz="1600" dirty="0" smtClean="0"/>
          </a:p>
          <a:p>
            <a:pPr>
              <a:lnSpc>
                <a:spcPct val="150000"/>
              </a:lnSpc>
            </a:pPr>
            <a:endParaRPr lang="zh-CN" altLang="zh-CN" sz="16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112793"/>
          </a:xfrm>
          <a:prstGeom prst="rect">
            <a:avLst/>
          </a:prstGeom>
        </p:spPr>
        <p:txBody>
          <a:bodyPr wrap="square">
            <a:spAutoFit/>
          </a:bodyPr>
          <a:lstStyle/>
          <a:p>
            <a:pPr>
              <a:lnSpc>
                <a:spcPct val="150000"/>
              </a:lnSpc>
            </a:pPr>
            <a:r>
              <a:rPr lang="en-US" altLang="zh-CN" sz="1600" b="1" i="1" dirty="0" smtClean="0"/>
              <a:t>5.  Match each of the following terms to its Chinese equivalent.</a:t>
            </a:r>
            <a:endParaRPr lang="zh-CN" altLang="zh-CN" sz="1600" dirty="0" smtClean="0"/>
          </a:p>
          <a:p>
            <a:pPr>
              <a:lnSpc>
                <a:spcPct val="150000"/>
              </a:lnSpc>
            </a:pPr>
            <a:r>
              <a:rPr lang="en-US" altLang="zh-CN" sz="1600" dirty="0" smtClean="0"/>
              <a:t>1) document editing application  	a. </a:t>
            </a:r>
            <a:r>
              <a:rPr lang="zh-CN" altLang="zh-CN" sz="1600" dirty="0" smtClean="0"/>
              <a:t>验证表单</a:t>
            </a:r>
          </a:p>
          <a:p>
            <a:pPr>
              <a:lnSpc>
                <a:spcPct val="150000"/>
              </a:lnSpc>
            </a:pPr>
            <a:r>
              <a:rPr lang="en-US" altLang="zh-CN" sz="1600" dirty="0" smtClean="0"/>
              <a:t>2) symbolic names                	b. </a:t>
            </a:r>
            <a:r>
              <a:rPr lang="zh-CN" altLang="zh-CN" sz="1600" dirty="0" smtClean="0"/>
              <a:t>文档编辑程序</a:t>
            </a:r>
          </a:p>
          <a:p>
            <a:pPr>
              <a:lnSpc>
                <a:spcPct val="150000"/>
              </a:lnSpc>
            </a:pPr>
            <a:r>
              <a:rPr lang="en-US" altLang="zh-CN" sz="1600" dirty="0" smtClean="0"/>
              <a:t>3) custom tags                	c. </a:t>
            </a:r>
            <a:r>
              <a:rPr lang="zh-CN" altLang="zh-CN" sz="1600" dirty="0" smtClean="0"/>
              <a:t>符号名称</a:t>
            </a:r>
            <a:r>
              <a:rPr lang="en-US" altLang="zh-CN" sz="1600" dirty="0" smtClean="0"/>
              <a:t>     </a:t>
            </a:r>
            <a:endParaRPr lang="zh-CN" altLang="zh-CN" sz="1600" dirty="0" smtClean="0"/>
          </a:p>
          <a:p>
            <a:pPr>
              <a:lnSpc>
                <a:spcPct val="150000"/>
              </a:lnSpc>
            </a:pPr>
            <a:r>
              <a:rPr lang="en-US" altLang="zh-CN" sz="1600" dirty="0" smtClean="0"/>
              <a:t>4) create animation               	d. </a:t>
            </a:r>
            <a:r>
              <a:rPr lang="zh-CN" altLang="zh-CN" sz="1600" dirty="0" smtClean="0"/>
              <a:t>数据交换格式</a:t>
            </a:r>
          </a:p>
          <a:p>
            <a:pPr>
              <a:lnSpc>
                <a:spcPct val="150000"/>
              </a:lnSpc>
            </a:pPr>
            <a:r>
              <a:rPr lang="en-US" altLang="zh-CN" sz="1600" dirty="0" smtClean="0"/>
              <a:t>5) validate forms                	e. </a:t>
            </a:r>
            <a:r>
              <a:rPr lang="zh-CN" altLang="zh-CN" sz="1600" dirty="0" smtClean="0"/>
              <a:t>数据加密</a:t>
            </a:r>
            <a:r>
              <a:rPr lang="en-US" altLang="zh-CN" sz="1600" dirty="0" smtClean="0"/>
              <a:t>                   </a:t>
            </a:r>
            <a:endParaRPr lang="zh-CN" altLang="zh-CN" sz="1600" dirty="0" smtClean="0"/>
          </a:p>
          <a:p>
            <a:pPr>
              <a:lnSpc>
                <a:spcPct val="150000"/>
              </a:lnSpc>
            </a:pPr>
            <a:r>
              <a:rPr lang="en-US" altLang="zh-CN" sz="1600" dirty="0" smtClean="0"/>
              <a:t>6) data encryption                 	f. </a:t>
            </a:r>
            <a:r>
              <a:rPr lang="zh-CN" altLang="zh-CN" sz="1600" dirty="0" smtClean="0"/>
              <a:t>脚本工具</a:t>
            </a:r>
          </a:p>
          <a:p>
            <a:pPr>
              <a:lnSpc>
                <a:spcPct val="150000"/>
              </a:lnSpc>
            </a:pPr>
            <a:r>
              <a:rPr lang="en-US" altLang="zh-CN" sz="1600" dirty="0" smtClean="0"/>
              <a:t>7) data interchange formats           	g. </a:t>
            </a:r>
            <a:r>
              <a:rPr lang="zh-CN" altLang="zh-CN" sz="1600" dirty="0" smtClean="0"/>
              <a:t>自定义标签</a:t>
            </a:r>
          </a:p>
          <a:p>
            <a:pPr>
              <a:lnSpc>
                <a:spcPct val="150000"/>
              </a:lnSpc>
            </a:pPr>
            <a:r>
              <a:rPr lang="en-US" altLang="zh-CN" sz="1600" dirty="0" smtClean="0"/>
              <a:t>8) syndication formats               	h. </a:t>
            </a:r>
            <a:r>
              <a:rPr lang="zh-CN" altLang="zh-CN" sz="1600" dirty="0" smtClean="0"/>
              <a:t>创建动画</a:t>
            </a:r>
          </a:p>
          <a:p>
            <a:pPr>
              <a:lnSpc>
                <a:spcPct val="150000"/>
              </a:lnSpc>
            </a:pPr>
            <a:r>
              <a:rPr lang="en-US" altLang="zh-CN" sz="1600" dirty="0" smtClean="0"/>
              <a:t>9) scripting tools                   	</a:t>
            </a:r>
            <a:r>
              <a:rPr lang="en-US" altLang="zh-CN" sz="1600" dirty="0" err="1" smtClean="0"/>
              <a:t>i</a:t>
            </a:r>
            <a:r>
              <a:rPr lang="en-US" altLang="zh-CN" sz="1600" dirty="0" smtClean="0"/>
              <a:t>. </a:t>
            </a:r>
            <a:r>
              <a:rPr lang="zh-CN" altLang="zh-CN" sz="1600" dirty="0" smtClean="0"/>
              <a:t>可执行代码</a:t>
            </a:r>
            <a:r>
              <a:rPr lang="en-US" altLang="zh-CN" sz="1600" dirty="0" smtClean="0"/>
              <a:t>        </a:t>
            </a:r>
            <a:endParaRPr lang="zh-CN" altLang="zh-CN" sz="1600" dirty="0" smtClean="0"/>
          </a:p>
          <a:p>
            <a:pPr>
              <a:lnSpc>
                <a:spcPct val="150000"/>
              </a:lnSpc>
            </a:pPr>
            <a:r>
              <a:rPr lang="en-US" altLang="zh-CN" sz="1600" dirty="0" smtClean="0"/>
              <a:t>10) executable code                	j. </a:t>
            </a:r>
            <a:r>
              <a:rPr lang="zh-CN" altLang="zh-CN" sz="1600" dirty="0" smtClean="0"/>
              <a:t>企业联合组织格式</a:t>
            </a:r>
            <a:r>
              <a:rPr lang="en-US" altLang="zh-CN" sz="1600" dirty="0" smtClean="0"/>
              <a:t>   </a:t>
            </a:r>
            <a:endParaRPr lang="zh-CN" altLang="zh-CN" sz="16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648683"/>
            <a:ext cx="7776864" cy="4647426"/>
          </a:xfrm>
          <a:prstGeom prst="rect">
            <a:avLst/>
          </a:prstGeom>
        </p:spPr>
        <p:txBody>
          <a:bodyPr wrap="square">
            <a:spAutoFit/>
          </a:bodyPr>
          <a:lstStyle/>
          <a:p>
            <a:pPr>
              <a:lnSpc>
                <a:spcPts val="2400"/>
              </a:lnSpc>
            </a:pPr>
            <a:r>
              <a:rPr lang="en-US" altLang="zh-CN" sz="1600" b="1" i="1" dirty="0" smtClean="0"/>
              <a:t>6. Oral Activity</a:t>
            </a:r>
            <a:endParaRPr lang="zh-CN" altLang="zh-CN" sz="1600" dirty="0" smtClean="0"/>
          </a:p>
          <a:p>
            <a:r>
              <a:rPr lang="en-US" altLang="zh-CN" sz="1600" dirty="0" smtClean="0"/>
              <a:t>A: How do you plan on computer programming?</a:t>
            </a:r>
            <a:endParaRPr lang="zh-CN" altLang="zh-CN" sz="1600" dirty="0" smtClean="0"/>
          </a:p>
          <a:p>
            <a:r>
              <a:rPr lang="en-US" altLang="zh-CN" sz="1600" dirty="0" smtClean="0"/>
              <a:t>B: I have no idea.</a:t>
            </a:r>
            <a:endParaRPr lang="zh-CN" altLang="zh-CN" sz="1600" dirty="0" smtClean="0"/>
          </a:p>
          <a:p>
            <a:r>
              <a:rPr lang="en-US" altLang="zh-CN" sz="1600" dirty="0" smtClean="0"/>
              <a:t>A: Computer programming is a challenging and rewarding discipline.</a:t>
            </a:r>
            <a:endParaRPr lang="zh-CN" altLang="zh-CN" sz="1600" dirty="0" smtClean="0"/>
          </a:p>
          <a:p>
            <a:r>
              <a:rPr lang="en-US" altLang="zh-CN" sz="1600" dirty="0" smtClean="0"/>
              <a:t>B: What can I do with it</a:t>
            </a:r>
            <a:r>
              <a:rPr lang="zh-CN" altLang="zh-CN" sz="1600" dirty="0" smtClean="0"/>
              <a:t>？</a:t>
            </a:r>
          </a:p>
          <a:p>
            <a:r>
              <a:rPr lang="en-US" altLang="zh-CN" sz="1600" dirty="0" smtClean="0"/>
              <a:t>A: With the programming, you can do a lot of interesting things such as creating a simple calculation, a document editing application or a multi-functional interactive game. </a:t>
            </a:r>
            <a:endParaRPr lang="zh-CN" altLang="zh-CN" sz="1600" dirty="0" smtClean="0"/>
          </a:p>
          <a:p>
            <a:r>
              <a:rPr lang="en-US" altLang="zh-CN" sz="1600" dirty="0" smtClean="0"/>
              <a:t>B: But I really know little about computer programming. Would you explain it in detail? </a:t>
            </a:r>
            <a:endParaRPr lang="zh-CN" altLang="zh-CN" sz="1600" dirty="0" smtClean="0"/>
          </a:p>
          <a:p>
            <a:r>
              <a:rPr lang="en-US" altLang="zh-CN" sz="1600" dirty="0" smtClean="0"/>
              <a:t>A: OK. Computer programming is defined as telling a computer what to do through a special set of instructions</a:t>
            </a:r>
            <a:endParaRPr lang="zh-CN" altLang="zh-CN" sz="1600" dirty="0" smtClean="0"/>
          </a:p>
          <a:p>
            <a:r>
              <a:rPr lang="en-US" altLang="zh-CN" sz="1600" dirty="0" smtClean="0"/>
              <a:t>B: How are the instructions sent to a computer?</a:t>
            </a:r>
            <a:endParaRPr lang="zh-CN" altLang="zh-CN" sz="1600" dirty="0" smtClean="0"/>
          </a:p>
          <a:p>
            <a:r>
              <a:rPr lang="en-US" altLang="zh-CN" sz="1600" dirty="0" smtClean="0"/>
              <a:t>A: They can be specified in one or more programming languages.</a:t>
            </a:r>
            <a:endParaRPr lang="zh-CN" altLang="zh-CN" sz="1600" dirty="0" smtClean="0"/>
          </a:p>
          <a:p>
            <a:r>
              <a:rPr lang="en-US" altLang="zh-CN" sz="1600" dirty="0" smtClean="0"/>
              <a:t>B: Programming languages?</a:t>
            </a:r>
            <a:endParaRPr lang="zh-CN" altLang="zh-CN" sz="1600" dirty="0" smtClean="0"/>
          </a:p>
          <a:p>
            <a:r>
              <a:rPr lang="en-US" altLang="zh-CN" sz="1600" dirty="0" smtClean="0"/>
              <a:t>A: yes, there are different generations of languages. Currently, there are five generations of computer programming languages, each of which has become easier to understand and more human-readable.</a:t>
            </a:r>
            <a:endParaRPr lang="zh-CN" altLang="zh-CN" sz="1600" dirty="0" smtClean="0"/>
          </a:p>
          <a:p>
            <a:r>
              <a:rPr lang="en-US" altLang="zh-CN" sz="1600" dirty="0" smtClean="0"/>
              <a:t>B: If I intend to do something with computer programming, first of all, I have to learn programming languages.</a:t>
            </a:r>
            <a:endParaRPr lang="zh-CN" altLang="zh-CN" sz="16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776864" cy="3108543"/>
          </a:xfrm>
          <a:prstGeom prst="rect">
            <a:avLst/>
          </a:prstGeom>
        </p:spPr>
        <p:txBody>
          <a:bodyPr wrap="square">
            <a:spAutoFit/>
          </a:bodyPr>
          <a:lstStyle/>
          <a:p>
            <a:r>
              <a:rPr lang="en-US" altLang="zh-CN" sz="1600" dirty="0" smtClean="0"/>
              <a:t>A: That’s right. There are different types of languages, for example, web languages including HTML, XML, PHP and </a:t>
            </a:r>
            <a:r>
              <a:rPr lang="en-US" altLang="zh-CN" sz="1600" dirty="0" err="1" smtClean="0"/>
              <a:t>Javascript</a:t>
            </a:r>
            <a:r>
              <a:rPr lang="en-US" altLang="zh-CN" sz="1600" dirty="0" smtClean="0"/>
              <a:t>, etc.</a:t>
            </a:r>
            <a:endParaRPr lang="zh-CN" altLang="zh-CN" sz="1600" dirty="0" smtClean="0"/>
          </a:p>
          <a:p>
            <a:r>
              <a:rPr lang="en-US" altLang="zh-CN" sz="1600" dirty="0" smtClean="0"/>
              <a:t>B: I am very curious about software development. Are there any languages about it?</a:t>
            </a:r>
            <a:endParaRPr lang="zh-CN" altLang="zh-CN" sz="1600" dirty="0" smtClean="0"/>
          </a:p>
          <a:p>
            <a:r>
              <a:rPr lang="en-US" altLang="zh-CN" sz="1600" dirty="0" smtClean="0"/>
              <a:t>A: Of course. Software languages include C, C++, Visual Basic and Java.</a:t>
            </a:r>
            <a:endParaRPr lang="zh-CN" altLang="zh-CN" sz="1600" dirty="0" smtClean="0"/>
          </a:p>
          <a:p>
            <a:r>
              <a:rPr lang="en-US" altLang="zh-CN" sz="1600" dirty="0" smtClean="0"/>
              <a:t>B: And what programming language should I learn? Can you recommend a best one for everything?</a:t>
            </a:r>
            <a:endParaRPr lang="zh-CN" altLang="zh-CN" sz="1600" dirty="0" smtClean="0"/>
          </a:p>
          <a:p>
            <a:r>
              <a:rPr lang="en-US" altLang="zh-CN" sz="1600" dirty="0" smtClean="0"/>
              <a:t>A: Never, everyone knows that there is no silver bullet. It depends on what you plan on computer programming.</a:t>
            </a:r>
            <a:endParaRPr lang="zh-CN" altLang="zh-CN" sz="1600" dirty="0" smtClean="0"/>
          </a:p>
          <a:p>
            <a:r>
              <a:rPr lang="en-US" altLang="zh-CN" sz="1600" dirty="0" smtClean="0"/>
              <a:t>B: You mean that I should decide what I like to do with it first and then I can choose some languages which are better suited or more widely used in specific areas.</a:t>
            </a:r>
            <a:endParaRPr lang="zh-CN" altLang="zh-CN" sz="1600" dirty="0" smtClean="0"/>
          </a:p>
          <a:p>
            <a:r>
              <a:rPr lang="en-US" altLang="zh-CN" sz="1600" dirty="0" smtClean="0"/>
              <a:t>A: You are right. Think it over and let’s discuss it next time.</a:t>
            </a:r>
            <a:endParaRPr lang="zh-CN" altLang="zh-CN" sz="1600" dirty="0" smtClean="0"/>
          </a:p>
          <a:p>
            <a:r>
              <a:rPr lang="en-US" altLang="zh-CN" sz="1600" dirty="0" smtClean="0"/>
              <a:t>B: Thanks a lot.</a:t>
            </a:r>
            <a:endParaRPr lang="zh-CN" altLang="zh-CN" sz="16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Vocabulary</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259632" y="1596296"/>
            <a:ext cx="7344816" cy="4378378"/>
          </a:xfrm>
          <a:prstGeom prst="rect">
            <a:avLst/>
          </a:prstGeom>
        </p:spPr>
        <p:txBody>
          <a:bodyPr wrap="square">
            <a:spAutoFit/>
          </a:bodyPr>
          <a:lstStyle/>
          <a:p>
            <a:pPr>
              <a:lnSpc>
                <a:spcPts val="2400"/>
              </a:lnSpc>
            </a:pPr>
            <a:r>
              <a:rPr lang="en-US" altLang="zh-CN" sz="1600" b="1" i="1" dirty="0" smtClean="0"/>
              <a:t>Exercise 1  Form new words by adding one of the prefixes: sub-, un-, re-, inter- . Then give their Chinese meanings.</a:t>
            </a:r>
            <a:endParaRPr lang="zh-CN" altLang="zh-CN" sz="1600" dirty="0" smtClean="0"/>
          </a:p>
          <a:p>
            <a:pPr>
              <a:lnSpc>
                <a:spcPts val="2400"/>
              </a:lnSpc>
            </a:pPr>
            <a:r>
              <a:rPr lang="en-US" altLang="zh-CN" sz="1600" dirty="0" smtClean="0"/>
              <a:t>agent           	_______________              	________________</a:t>
            </a:r>
            <a:endParaRPr lang="zh-CN" altLang="zh-CN" sz="1600" dirty="0" smtClean="0"/>
          </a:p>
          <a:p>
            <a:pPr>
              <a:lnSpc>
                <a:spcPts val="2400"/>
              </a:lnSpc>
            </a:pPr>
            <a:r>
              <a:rPr lang="en-US" altLang="zh-CN" sz="1600" dirty="0" smtClean="0"/>
              <a:t>system          	_______________              	_______________ </a:t>
            </a:r>
            <a:endParaRPr lang="zh-CN" altLang="zh-CN" sz="1600" dirty="0" smtClean="0"/>
          </a:p>
          <a:p>
            <a:pPr>
              <a:lnSpc>
                <a:spcPts val="2400"/>
              </a:lnSpc>
            </a:pPr>
            <a:r>
              <a:rPr lang="en-US" altLang="zh-CN" sz="1600" dirty="0" smtClean="0"/>
              <a:t>format          	_______________              	_______________</a:t>
            </a:r>
            <a:endParaRPr lang="zh-CN" altLang="zh-CN" sz="1600" dirty="0" smtClean="0"/>
          </a:p>
          <a:p>
            <a:pPr>
              <a:lnSpc>
                <a:spcPts val="2400"/>
              </a:lnSpc>
            </a:pPr>
            <a:r>
              <a:rPr lang="en-US" altLang="zh-CN" sz="1600" dirty="0" smtClean="0"/>
              <a:t>connect          	_______________              	________________</a:t>
            </a:r>
            <a:endParaRPr lang="zh-CN" altLang="zh-CN" sz="1600" dirty="0" smtClean="0"/>
          </a:p>
          <a:p>
            <a:pPr>
              <a:lnSpc>
                <a:spcPts val="2400"/>
              </a:lnSpc>
            </a:pPr>
            <a:r>
              <a:rPr lang="en-US" altLang="zh-CN" sz="1600" dirty="0" smtClean="0"/>
              <a:t>acceptable       	_______________              	________________</a:t>
            </a:r>
            <a:endParaRPr lang="zh-CN" altLang="zh-CN" sz="1600" dirty="0" smtClean="0"/>
          </a:p>
          <a:p>
            <a:pPr>
              <a:lnSpc>
                <a:spcPts val="2400"/>
              </a:lnSpc>
            </a:pPr>
            <a:r>
              <a:rPr lang="en-US" altLang="zh-CN" sz="1600" dirty="0" smtClean="0"/>
              <a:t>action           	_______________               	________________</a:t>
            </a:r>
            <a:endParaRPr lang="zh-CN" altLang="zh-CN" sz="1600" dirty="0" smtClean="0"/>
          </a:p>
          <a:p>
            <a:pPr>
              <a:lnSpc>
                <a:spcPts val="2400"/>
              </a:lnSpc>
            </a:pPr>
            <a:r>
              <a:rPr lang="en-US" altLang="zh-CN" sz="1600" dirty="0" smtClean="0"/>
              <a:t>cycle           	_______________               	_______________</a:t>
            </a:r>
            <a:endParaRPr lang="zh-CN" altLang="zh-CN" sz="1600" dirty="0" smtClean="0"/>
          </a:p>
          <a:p>
            <a:pPr>
              <a:lnSpc>
                <a:spcPts val="2400"/>
              </a:lnSpc>
            </a:pPr>
            <a:r>
              <a:rPr lang="en-US" altLang="zh-CN" sz="1600" dirty="0" smtClean="0"/>
              <a:t>routine         	_______________                	_______________</a:t>
            </a:r>
            <a:endParaRPr lang="zh-CN" altLang="zh-CN" sz="1600" dirty="0" smtClean="0"/>
          </a:p>
          <a:p>
            <a:pPr>
              <a:lnSpc>
                <a:spcPts val="2400"/>
              </a:lnSpc>
            </a:pPr>
            <a:r>
              <a:rPr lang="en-US" altLang="zh-CN" sz="1600" dirty="0" smtClean="0"/>
              <a:t>start           	_______________                	_______________</a:t>
            </a:r>
            <a:endParaRPr lang="zh-CN" altLang="zh-CN" sz="1600" dirty="0" smtClean="0"/>
          </a:p>
          <a:p>
            <a:pPr>
              <a:lnSpc>
                <a:spcPts val="2400"/>
              </a:lnSpc>
            </a:pPr>
            <a:r>
              <a:rPr lang="en-US" altLang="zh-CN" sz="1600" dirty="0" smtClean="0"/>
              <a:t>conditional      	_______________              		_______________</a:t>
            </a:r>
            <a:endParaRPr lang="zh-CN" altLang="zh-CN" sz="1600" dirty="0" smtClean="0"/>
          </a:p>
          <a:p>
            <a:pPr>
              <a:lnSpc>
                <a:spcPts val="2400"/>
              </a:lnSpc>
            </a:pPr>
            <a:r>
              <a:rPr lang="en-US" altLang="zh-CN" sz="1600" dirty="0" smtClean="0"/>
              <a:t>store           	_______________               	_______________</a:t>
            </a:r>
            <a:endParaRPr lang="zh-CN" altLang="zh-CN" sz="1600" dirty="0" smtClean="0"/>
          </a:p>
          <a:p>
            <a:pPr>
              <a:lnSpc>
                <a:spcPts val="2400"/>
              </a:lnSpc>
            </a:pPr>
            <a:r>
              <a:rPr lang="en-US" altLang="zh-CN" sz="1600" dirty="0" smtClean="0"/>
              <a:t>authorized      	_______________          	________________</a:t>
            </a:r>
            <a:endParaRPr lang="zh-CN" altLang="zh-CN" sz="16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790416"/>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Vocabulary</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251520" y="1340768"/>
            <a:ext cx="9073008" cy="6124754"/>
          </a:xfrm>
          <a:prstGeom prst="rect">
            <a:avLst/>
          </a:prstGeom>
        </p:spPr>
        <p:txBody>
          <a:bodyPr wrap="square">
            <a:spAutoFit/>
          </a:bodyPr>
          <a:lstStyle/>
          <a:p>
            <a:pPr>
              <a:lnSpc>
                <a:spcPct val="150000"/>
              </a:lnSpc>
            </a:pPr>
            <a:r>
              <a:rPr lang="en-US" altLang="zh-CN" sz="1600" b="1" dirty="0" smtClean="0"/>
              <a:t>Exercise 2  Fill in the blanks with the words or phrases given below. Change the form where necessary. </a:t>
            </a:r>
            <a:r>
              <a:rPr lang="en-US" altLang="zh-CN" sz="1600" dirty="0"/>
              <a:t> </a:t>
            </a:r>
            <a:endParaRPr lang="zh-CN" altLang="zh-CN" sz="1600" dirty="0"/>
          </a:p>
          <a:p>
            <a:r>
              <a:rPr lang="en-US" altLang="zh-CN" sz="1600" dirty="0" smtClean="0"/>
              <a:t>silver bullet     compile    convert into   in terms of    interact with  </a:t>
            </a:r>
            <a:endParaRPr lang="zh-CN" altLang="zh-CN" sz="1600" dirty="0" smtClean="0"/>
          </a:p>
          <a:p>
            <a:r>
              <a:rPr lang="en-US" altLang="zh-CN" sz="1600" dirty="0" smtClean="0"/>
              <a:t>derive from     lexical     transmission   implement    come up with </a:t>
            </a:r>
            <a:endParaRPr lang="zh-CN" altLang="zh-CN" sz="1600" dirty="0" smtClean="0"/>
          </a:p>
          <a:p>
            <a:pPr>
              <a:lnSpc>
                <a:spcPct val="150000"/>
              </a:lnSpc>
            </a:pPr>
            <a:r>
              <a:rPr lang="en-US" altLang="zh-CN" sz="1600" dirty="0" smtClean="0"/>
              <a:t>1)No ________ can make the world safe from terrorism. </a:t>
            </a:r>
          </a:p>
          <a:p>
            <a:pPr>
              <a:lnSpc>
                <a:spcPct val="150000"/>
              </a:lnSpc>
            </a:pPr>
            <a:r>
              <a:rPr lang="en-US" altLang="zh-CN" sz="1600" dirty="0" smtClean="0"/>
              <a:t>2)The signal will ________ digital code. </a:t>
            </a:r>
          </a:p>
          <a:p>
            <a:pPr>
              <a:lnSpc>
                <a:spcPct val="150000"/>
              </a:lnSpc>
            </a:pPr>
            <a:r>
              <a:rPr lang="en-US" altLang="zh-CN" sz="1600" dirty="0" smtClean="0"/>
              <a:t>3)Some college courses are graded ________ either a pass or a fail. </a:t>
            </a:r>
          </a:p>
          <a:p>
            <a:pPr>
              <a:lnSpc>
                <a:spcPct val="150000"/>
              </a:lnSpc>
            </a:pPr>
            <a:r>
              <a:rPr lang="en-US" altLang="zh-CN" sz="1600" dirty="0" smtClean="0"/>
              <a:t>4)The microphone converts acoustic waves to electrical signals for ________. </a:t>
            </a:r>
          </a:p>
          <a:p>
            <a:pPr>
              <a:lnSpc>
                <a:spcPct val="150000"/>
              </a:lnSpc>
            </a:pPr>
            <a:r>
              <a:rPr lang="en-US" altLang="zh-CN" sz="1600" dirty="0" smtClean="0"/>
              <a:t>5)The government promised to ________ a new system to control financial loan institutions... </a:t>
            </a:r>
          </a:p>
          <a:p>
            <a:pPr>
              <a:lnSpc>
                <a:spcPct val="150000"/>
              </a:lnSpc>
            </a:pPr>
            <a:r>
              <a:rPr lang="en-US" altLang="zh-CN" sz="1600" dirty="0" smtClean="0"/>
              <a:t>6)30 years ago, scientists ________ the theory that protons and neutrons are composed of three smaller particles. </a:t>
            </a:r>
          </a:p>
          <a:p>
            <a:pPr>
              <a:lnSpc>
                <a:spcPct val="150000"/>
              </a:lnSpc>
            </a:pPr>
            <a:r>
              <a:rPr lang="en-US" altLang="zh-CN" sz="1600" dirty="0" smtClean="0"/>
              <a:t>7)The two attitudes ________ different historical perspectives. </a:t>
            </a:r>
          </a:p>
          <a:p>
            <a:pPr>
              <a:lnSpc>
                <a:spcPct val="150000"/>
              </a:lnSpc>
            </a:pPr>
            <a:r>
              <a:rPr lang="en-US" altLang="zh-CN" sz="1600" dirty="0" smtClean="0"/>
              <a:t>8)These two chemicals ________ each other at a certain temperature to produce a substance which could cause an explosion. </a:t>
            </a:r>
          </a:p>
          <a:p>
            <a:pPr>
              <a:lnSpc>
                <a:spcPct val="150000"/>
              </a:lnSpc>
            </a:pPr>
            <a:r>
              <a:rPr lang="en-US" altLang="zh-CN" sz="1600" dirty="0" smtClean="0"/>
              <a:t>9)It is necessary to ________ a network of  locations with the required environmental measurements. </a:t>
            </a:r>
          </a:p>
          <a:p>
            <a:pPr>
              <a:lnSpc>
                <a:spcPct val="150000"/>
              </a:lnSpc>
            </a:pPr>
            <a:r>
              <a:rPr lang="en-US" altLang="zh-CN" sz="1600" dirty="0" smtClean="0"/>
              <a:t>10)The scanner is sometimes called a ________ analyzer.</a:t>
            </a:r>
          </a:p>
          <a:p>
            <a:pPr>
              <a:lnSpc>
                <a:spcPct val="150000"/>
              </a:lnSpc>
            </a:pPr>
            <a:endParaRPr lang="en-US" altLang="zh-CN" sz="1600" dirty="0" smtClean="0"/>
          </a:p>
          <a:p>
            <a:pPr>
              <a:lnSpc>
                <a:spcPct val="150000"/>
              </a:lnSpc>
            </a:pPr>
            <a:endParaRPr lang="en-US" altLang="zh-CN" sz="1600" dirty="0"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Structure</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259632" y="1637213"/>
            <a:ext cx="7632848" cy="4093428"/>
          </a:xfrm>
          <a:prstGeom prst="rect">
            <a:avLst/>
          </a:prstGeom>
        </p:spPr>
        <p:txBody>
          <a:bodyPr wrap="square">
            <a:spAutoFit/>
          </a:bodyPr>
          <a:lstStyle/>
          <a:p>
            <a:pPr algn="ctr">
              <a:lnSpc>
                <a:spcPts val="2400"/>
              </a:lnSpc>
            </a:pPr>
            <a:r>
              <a:rPr lang="zh-CN" altLang="zh-CN" sz="1600" b="1" dirty="0" smtClean="0"/>
              <a:t>宾语从句</a:t>
            </a:r>
            <a:endParaRPr lang="en-US" altLang="zh-CN" sz="1600" b="1" dirty="0" smtClean="0"/>
          </a:p>
          <a:p>
            <a:pPr algn="ctr">
              <a:lnSpc>
                <a:spcPts val="2400"/>
              </a:lnSpc>
            </a:pPr>
            <a:endParaRPr lang="zh-CN" altLang="zh-CN" sz="1600" dirty="0" smtClean="0"/>
          </a:p>
          <a:p>
            <a:pPr>
              <a:lnSpc>
                <a:spcPts val="2400"/>
              </a:lnSpc>
            </a:pPr>
            <a:r>
              <a:rPr lang="en-US" altLang="zh-CN" sz="1600" dirty="0" smtClean="0"/>
              <a:t>        </a:t>
            </a:r>
            <a:r>
              <a:rPr lang="zh-CN" altLang="zh-CN" sz="1600" dirty="0" smtClean="0"/>
              <a:t>在复合句中起宾语作用的从句，叫宾语从句（</a:t>
            </a:r>
            <a:r>
              <a:rPr lang="en-US" altLang="zh-CN" sz="1600" dirty="0" smtClean="0"/>
              <a:t>Object Clause</a:t>
            </a:r>
            <a:r>
              <a:rPr lang="zh-CN" altLang="zh-CN" sz="1600" dirty="0" smtClean="0"/>
              <a:t>）。宾语从句由连词</a:t>
            </a:r>
            <a:r>
              <a:rPr lang="en-US" altLang="zh-CN" sz="1600" dirty="0" smtClean="0"/>
              <a:t>(that</a:t>
            </a:r>
            <a:r>
              <a:rPr lang="zh-CN" altLang="zh-CN" sz="1600" dirty="0" smtClean="0"/>
              <a:t>（无词义），</a:t>
            </a:r>
            <a:r>
              <a:rPr lang="en-US" altLang="zh-CN" sz="1600" dirty="0" smtClean="0"/>
              <a:t>if</a:t>
            </a:r>
            <a:r>
              <a:rPr lang="zh-CN" altLang="zh-CN" sz="1600" dirty="0" smtClean="0"/>
              <a:t>，</a:t>
            </a:r>
            <a:r>
              <a:rPr lang="en-US" altLang="zh-CN" sz="1600" dirty="0" smtClean="0"/>
              <a:t> whether)</a:t>
            </a:r>
            <a:r>
              <a:rPr lang="zh-CN" altLang="zh-CN" sz="1600" dirty="0" smtClean="0"/>
              <a:t>、连接代词（</a:t>
            </a:r>
            <a:r>
              <a:rPr lang="en-US" altLang="zh-CN" sz="1600" dirty="0" smtClean="0"/>
              <a:t>what</a:t>
            </a:r>
            <a:r>
              <a:rPr lang="zh-CN" altLang="zh-CN" sz="1600" dirty="0" smtClean="0"/>
              <a:t>，</a:t>
            </a:r>
            <a:r>
              <a:rPr lang="en-US" altLang="zh-CN" sz="1600" dirty="0" smtClean="0"/>
              <a:t>which</a:t>
            </a:r>
            <a:r>
              <a:rPr lang="zh-CN" altLang="zh-CN" sz="1600" dirty="0" smtClean="0"/>
              <a:t>，</a:t>
            </a:r>
            <a:r>
              <a:rPr lang="en-US" altLang="zh-CN" sz="1600" dirty="0" smtClean="0"/>
              <a:t>who</a:t>
            </a:r>
            <a:r>
              <a:rPr lang="zh-CN" altLang="zh-CN" sz="1600" dirty="0" smtClean="0"/>
              <a:t>，</a:t>
            </a:r>
            <a:r>
              <a:rPr lang="en-US" altLang="zh-CN" sz="1600" dirty="0" smtClean="0"/>
              <a:t>whom</a:t>
            </a:r>
            <a:r>
              <a:rPr lang="zh-CN" altLang="zh-CN" sz="1600" dirty="0" smtClean="0"/>
              <a:t>）或连接副词（</a:t>
            </a:r>
            <a:r>
              <a:rPr lang="en-US" altLang="zh-CN" sz="1600" dirty="0" smtClean="0"/>
              <a:t>how</a:t>
            </a:r>
            <a:r>
              <a:rPr lang="zh-CN" altLang="zh-CN" sz="1600" dirty="0" smtClean="0"/>
              <a:t>，</a:t>
            </a:r>
            <a:r>
              <a:rPr lang="en-US" altLang="zh-CN" sz="1600" dirty="0" smtClean="0"/>
              <a:t>when</a:t>
            </a:r>
            <a:r>
              <a:rPr lang="zh-CN" altLang="zh-CN" sz="1600" dirty="0" smtClean="0"/>
              <a:t>，</a:t>
            </a:r>
            <a:r>
              <a:rPr lang="en-US" altLang="zh-CN" sz="1600" dirty="0" smtClean="0"/>
              <a:t>where</a:t>
            </a:r>
            <a:r>
              <a:rPr lang="zh-CN" altLang="zh-CN" sz="1600" dirty="0" smtClean="0"/>
              <a:t>，</a:t>
            </a:r>
            <a:r>
              <a:rPr lang="en-US" altLang="zh-CN" sz="1600" dirty="0" smtClean="0"/>
              <a:t>why</a:t>
            </a:r>
            <a:r>
              <a:rPr lang="zh-CN" altLang="zh-CN" sz="1600" dirty="0" smtClean="0"/>
              <a:t>）引导。宾语从句可以是谓语的宾语，也可以是非谓语动词的宾语，还可以是介词（包括复合介词）的宾语。</a:t>
            </a:r>
            <a:r>
              <a:rPr lang="en-US" altLang="zh-CN" sz="1600" dirty="0" smtClean="0"/>
              <a:t>that</a:t>
            </a:r>
            <a:r>
              <a:rPr lang="zh-CN" altLang="zh-CN" sz="1600" dirty="0" smtClean="0"/>
              <a:t>引导的宾语从句只能用于</a:t>
            </a:r>
            <a:r>
              <a:rPr lang="en-US" altLang="zh-CN" sz="1600" dirty="0" smtClean="0"/>
              <a:t>except</a:t>
            </a:r>
            <a:r>
              <a:rPr lang="zh-CN" altLang="zh-CN" sz="1600" dirty="0" smtClean="0"/>
              <a:t>等极少数介词之后</a:t>
            </a:r>
            <a:r>
              <a:rPr lang="en-US" altLang="zh-CN" sz="1600" dirty="0" smtClean="0"/>
              <a:t>;</a:t>
            </a:r>
            <a:r>
              <a:rPr lang="zh-CN" altLang="zh-CN" sz="1600" dirty="0" smtClean="0"/>
              <a:t>此外，</a:t>
            </a:r>
            <a:r>
              <a:rPr lang="en-US" altLang="zh-CN" sz="1600" dirty="0" smtClean="0"/>
              <a:t>that</a:t>
            </a:r>
            <a:r>
              <a:rPr lang="zh-CN" altLang="zh-CN" sz="1600" dirty="0" smtClean="0"/>
              <a:t>引导的从句可以放在</a:t>
            </a:r>
            <a:r>
              <a:rPr lang="en-US" altLang="zh-CN" sz="1600" dirty="0" smtClean="0"/>
              <a:t>be+</a:t>
            </a:r>
            <a:r>
              <a:rPr lang="zh-CN" altLang="zh-CN" sz="1600" dirty="0" smtClean="0"/>
              <a:t>（某些）形容词之后，有些语法书上称之为形容词的宾语从句。实际上，则是这些形容词之后的介词被省略了。当</a:t>
            </a:r>
            <a:r>
              <a:rPr lang="en-US" altLang="zh-CN" sz="1600" dirty="0" smtClean="0"/>
              <a:t>that</a:t>
            </a:r>
            <a:r>
              <a:rPr lang="zh-CN" altLang="zh-CN" sz="1600" dirty="0" smtClean="0"/>
              <a:t>引导的宾语从句后还有宾语补足语时，往往用</a:t>
            </a:r>
            <a:r>
              <a:rPr lang="en-US" altLang="zh-CN" sz="1600" dirty="0" smtClean="0"/>
              <a:t>it</a:t>
            </a:r>
            <a:r>
              <a:rPr lang="zh-CN" altLang="zh-CN" sz="1600" dirty="0" smtClean="0"/>
              <a:t>作形式宾语，而将宾语从句放到句子的最后。在宾语从句中，谓语动词总是紧跟在主语之后。计算机英语中，</a:t>
            </a:r>
            <a:r>
              <a:rPr lang="en-US" altLang="zh-CN" sz="1600" dirty="0" smtClean="0"/>
              <a:t>whether</a:t>
            </a:r>
            <a:r>
              <a:rPr lang="zh-CN" altLang="zh-CN" sz="1600" dirty="0" smtClean="0"/>
              <a:t>引导的宾语从句比</a:t>
            </a:r>
            <a:r>
              <a:rPr lang="en-US" altLang="zh-CN" sz="1600" dirty="0" smtClean="0"/>
              <a:t>if</a:t>
            </a:r>
            <a:r>
              <a:rPr lang="zh-CN" altLang="zh-CN" sz="1600" dirty="0" smtClean="0"/>
              <a:t>引导的宾语从句更为常见。大多数情况下，</a:t>
            </a:r>
            <a:r>
              <a:rPr lang="en-US" altLang="zh-CN" sz="1600" dirty="0" smtClean="0"/>
              <a:t>whether</a:t>
            </a:r>
            <a:r>
              <a:rPr lang="zh-CN" altLang="zh-CN" sz="1600" dirty="0" smtClean="0"/>
              <a:t>和</a:t>
            </a:r>
            <a:r>
              <a:rPr lang="en-US" altLang="zh-CN" sz="1600" dirty="0" smtClean="0"/>
              <a:t>if</a:t>
            </a:r>
            <a:r>
              <a:rPr lang="zh-CN" altLang="zh-CN" sz="1600" dirty="0" smtClean="0"/>
              <a:t>不能互换，否则引起歧义，这是因为</a:t>
            </a:r>
            <a:r>
              <a:rPr lang="en-US" altLang="zh-CN" sz="1600" dirty="0" smtClean="0"/>
              <a:t>if</a:t>
            </a:r>
            <a:r>
              <a:rPr lang="zh-CN" altLang="zh-CN" sz="1600" dirty="0" smtClean="0"/>
              <a:t>除了引导宾语从句外，还用来引导条件状语从句。</a:t>
            </a:r>
            <a:endParaRPr lang="zh-CN" altLang="zh-CN" sz="16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Structure</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4686155"/>
          </a:xfrm>
          <a:prstGeom prst="rect">
            <a:avLst/>
          </a:prstGeom>
        </p:spPr>
        <p:txBody>
          <a:bodyPr wrap="square">
            <a:spAutoFit/>
          </a:bodyPr>
          <a:lstStyle/>
          <a:p>
            <a:pPr>
              <a:lnSpc>
                <a:spcPts val="2400"/>
              </a:lnSpc>
            </a:pPr>
            <a:r>
              <a:rPr lang="en-US" altLang="zh-CN" sz="1600" b="1" i="1" dirty="0" smtClean="0"/>
              <a:t>Exercise  Read the following sentences and underline the object clauses. Then translate the sentences into Chinese.</a:t>
            </a:r>
            <a:endParaRPr lang="zh-CN" altLang="zh-CN" sz="1600" dirty="0" smtClean="0"/>
          </a:p>
          <a:p>
            <a:pPr lvl="0">
              <a:lnSpc>
                <a:spcPts val="2400"/>
              </a:lnSpc>
            </a:pPr>
            <a:r>
              <a:rPr lang="en-US" altLang="zh-CN" sz="1600" dirty="0" smtClean="0"/>
              <a:t>Has she informed you when they are to hold the meeting?</a:t>
            </a:r>
            <a:endParaRPr lang="zh-CN" altLang="zh-CN" sz="1600" dirty="0" smtClean="0"/>
          </a:p>
          <a:p>
            <a:pPr lvl="0">
              <a:lnSpc>
                <a:spcPts val="2400"/>
              </a:lnSpc>
            </a:pPr>
            <a:r>
              <a:rPr lang="en-US" altLang="zh-CN" sz="1600" dirty="0" smtClean="0"/>
              <a:t>There is some doubt as to whether the document is genuine.</a:t>
            </a:r>
            <a:endParaRPr lang="zh-CN" altLang="zh-CN" sz="1600" dirty="0" smtClean="0"/>
          </a:p>
          <a:p>
            <a:pPr lvl="0">
              <a:lnSpc>
                <a:spcPts val="2400"/>
              </a:lnSpc>
            </a:pPr>
            <a:r>
              <a:rPr lang="en-US" altLang="zh-CN" sz="1600" dirty="0" smtClean="0"/>
              <a:t>I leave it to your own judgment whether you should buy the new Office Suite.</a:t>
            </a:r>
            <a:endParaRPr lang="zh-CN" altLang="zh-CN" sz="1600" dirty="0" smtClean="0"/>
          </a:p>
          <a:p>
            <a:pPr lvl="0">
              <a:lnSpc>
                <a:spcPts val="2400"/>
              </a:lnSpc>
            </a:pPr>
            <a:r>
              <a:rPr lang="en-US" altLang="zh-CN" sz="1600" dirty="0" smtClean="0"/>
              <a:t>I wonder whether he’ll send me the letter by post or he’ll send it to me by e-mail.</a:t>
            </a:r>
            <a:endParaRPr lang="zh-CN" altLang="zh-CN" sz="1600" dirty="0" smtClean="0"/>
          </a:p>
          <a:p>
            <a:pPr lvl="0">
              <a:lnSpc>
                <a:spcPts val="2400"/>
              </a:lnSpc>
            </a:pPr>
            <a:r>
              <a:rPr lang="en-US" altLang="zh-CN" sz="1600" dirty="0" smtClean="0"/>
              <a:t>The key factor is to pay for what is needed in the office.</a:t>
            </a:r>
            <a:endParaRPr lang="zh-CN" altLang="zh-CN" sz="1600" dirty="0" smtClean="0"/>
          </a:p>
          <a:p>
            <a:pPr lvl="0">
              <a:lnSpc>
                <a:spcPts val="2400"/>
              </a:lnSpc>
            </a:pPr>
            <a:r>
              <a:rPr lang="en-US" altLang="zh-CN" sz="1600" dirty="0" smtClean="0"/>
              <a:t>Take into account that many PC owners don’t use current anti-virus software.</a:t>
            </a:r>
            <a:endParaRPr lang="zh-CN" altLang="zh-CN" sz="1600" dirty="0" smtClean="0"/>
          </a:p>
          <a:p>
            <a:pPr lvl="0">
              <a:lnSpc>
                <a:spcPts val="2400"/>
              </a:lnSpc>
            </a:pPr>
            <a:r>
              <a:rPr lang="en-US" altLang="zh-CN" sz="1600" dirty="0" smtClean="0"/>
              <a:t>It’s important to understand how your system can be exposed to viruses, and what you can do to protect your computer.</a:t>
            </a:r>
            <a:endParaRPr lang="zh-CN" altLang="zh-CN" sz="1600" dirty="0" smtClean="0"/>
          </a:p>
          <a:p>
            <a:pPr lvl="0">
              <a:lnSpc>
                <a:spcPts val="2400"/>
              </a:lnSpc>
            </a:pPr>
            <a:r>
              <a:rPr lang="en-US" altLang="zh-CN" sz="1600" dirty="0" smtClean="0"/>
              <a:t>You’d also think, then, that infection couldn’t take place unless the program holding the virus is launched.</a:t>
            </a:r>
            <a:endParaRPr lang="zh-CN" altLang="zh-CN" sz="1600" dirty="0" smtClean="0"/>
          </a:p>
          <a:p>
            <a:pPr lvl="0">
              <a:lnSpc>
                <a:spcPts val="2400"/>
              </a:lnSpc>
            </a:pPr>
            <a:r>
              <a:rPr lang="en-US" altLang="zh-CN" sz="1600" dirty="0" smtClean="0"/>
              <a:t>We highly recommend that you set up your software to do this.</a:t>
            </a:r>
            <a:endParaRPr lang="zh-CN" altLang="zh-CN" sz="1600" dirty="0" smtClean="0"/>
          </a:p>
          <a:p>
            <a:pPr lvl="0">
              <a:lnSpc>
                <a:spcPts val="2400"/>
              </a:lnSpc>
            </a:pPr>
            <a:r>
              <a:rPr lang="en-US" altLang="zh-CN" sz="1600" dirty="0" smtClean="0"/>
              <a:t>Most companies offer updates every month, which shows how fast things are changing in the computer arena.</a:t>
            </a:r>
            <a:endParaRPr lang="zh-CN" altLang="zh-CN" sz="1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19605"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259632" y="1268760"/>
            <a:ext cx="7992888" cy="1890209"/>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zh-CN" altLang="zh-CN" sz="2000" b="1" i="0" u="none" strike="noStrike" cap="none" normalizeH="0" baseline="0" dirty="0" smtClean="0" bmk="OLE_LINK92">
                <a:ln>
                  <a:noFill/>
                </a:ln>
                <a:solidFill>
                  <a:schemeClr val="tx1"/>
                </a:solidFill>
                <a:effectLst/>
                <a:latin typeface="Times New Roman" pitchFamily="18" charset="0"/>
                <a:ea typeface="宋体" pitchFamily="2" charset="-122"/>
                <a:cs typeface="Times New Roman" pitchFamily="18" charset="0"/>
              </a:rPr>
              <a:t>Pre-reading Activities                                         </a:t>
            </a:r>
            <a:endParaRPr kumimoji="0" lang="zh-CN" altLang="zh-CN" sz="2400" b="1" i="0" u="none" strike="noStrike" cap="none" normalizeH="0" baseline="0" dirty="0" smtClean="0">
              <a:ln>
                <a:noFill/>
              </a:ln>
              <a:solidFill>
                <a:schemeClr val="tx1"/>
              </a:solidFill>
              <a:effectLst/>
              <a:latin typeface="Calibri" pitchFamily="34" charset="0"/>
              <a:ea typeface="宋体" pitchFamily="2" charset="-122"/>
            </a:endParaRPr>
          </a:p>
          <a:p>
            <a:pPr lvl="0" eaLnBrk="0" fontAlgn="base" hangingPunct="0">
              <a:lnSpc>
                <a:spcPct val="200000"/>
              </a:lnSpc>
              <a:spcBef>
                <a:spcPct val="0"/>
              </a:spcBef>
              <a:spcAft>
                <a:spcPct val="0"/>
              </a:spcAft>
            </a:pPr>
            <a:r>
              <a:rPr lang="en-US" altLang="zh-CN" b="1" i="1" dirty="0" smtClean="0"/>
              <a:t>2</a:t>
            </a:r>
            <a:r>
              <a:rPr lang="zh-CN" altLang="zh-CN" b="1" i="1" dirty="0" smtClean="0"/>
              <a:t>．</a:t>
            </a:r>
            <a:r>
              <a:rPr lang="en-US" altLang="zh-CN" b="1" i="1" dirty="0" smtClean="0"/>
              <a:t>Name each of the following figures.</a:t>
            </a:r>
            <a:endParaRPr lang="zh-CN" altLang="zh-CN" dirty="0" smtClean="0"/>
          </a:p>
          <a:p>
            <a:pPr marL="0" marR="0" lvl="0" indent="0" algn="l" defTabSz="914400" rtl="0" eaLnBrk="0" fontAlgn="base" latinLnBrk="0" hangingPunct="0">
              <a:lnSpc>
                <a:spcPct val="200000"/>
              </a:lnSpc>
              <a:spcBef>
                <a:spcPct val="0"/>
              </a:spcBef>
              <a:spcAft>
                <a:spcPct val="0"/>
              </a:spcAft>
              <a:buClrTx/>
              <a:buSzTx/>
              <a:buFontTx/>
              <a:buNone/>
              <a:tabLst/>
            </a:pPr>
            <a:endParaRPr kumimoji="0" lang="en-US" alt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16" name="矩形 15"/>
          <p:cNvSpPr/>
          <p:nvPr/>
        </p:nvSpPr>
        <p:spPr>
          <a:xfrm>
            <a:off x="827584" y="4293096"/>
            <a:ext cx="7704856" cy="369332"/>
          </a:xfrm>
          <a:prstGeom prst="rect">
            <a:avLst/>
          </a:prstGeom>
        </p:spPr>
        <p:txBody>
          <a:bodyPr wrap="square">
            <a:spAutoFit/>
          </a:bodyPr>
          <a:lstStyle/>
          <a:p>
            <a:r>
              <a:rPr lang="en-US" altLang="zh-CN" dirty="0"/>
              <a:t>Figure 1___________      </a:t>
            </a:r>
            <a:r>
              <a:rPr lang="en-US" altLang="zh-CN" dirty="0" smtClean="0"/>
              <a:t>   </a:t>
            </a:r>
            <a:r>
              <a:rPr lang="en-US" altLang="zh-CN" dirty="0"/>
              <a:t>Figure 2____________        </a:t>
            </a:r>
            <a:r>
              <a:rPr lang="en-US" altLang="zh-CN" dirty="0" smtClean="0"/>
              <a:t> Figure </a:t>
            </a:r>
            <a:r>
              <a:rPr lang="en-US" altLang="zh-CN" dirty="0"/>
              <a:t>3____________</a:t>
            </a:r>
            <a:endParaRPr lang="zh-CN" altLang="en-US" dirty="0"/>
          </a:p>
        </p:txBody>
      </p:sp>
      <p:pic>
        <p:nvPicPr>
          <p:cNvPr id="2" name="Picture 2" descr="Power Supply Set"/>
          <p:cNvPicPr>
            <a:picLocks noChangeAspect="1" noChangeArrowheads="1"/>
          </p:cNvPicPr>
          <p:nvPr/>
        </p:nvPicPr>
        <p:blipFill>
          <a:blip r:embed="rId3" cstate="print"/>
          <a:srcRect/>
          <a:stretch>
            <a:fillRect/>
          </a:stretch>
        </p:blipFill>
        <p:spPr bwMode="auto">
          <a:xfrm>
            <a:off x="1115616" y="2708920"/>
            <a:ext cx="1417638" cy="1066800"/>
          </a:xfrm>
          <a:prstGeom prst="rect">
            <a:avLst/>
          </a:prstGeom>
          <a:noFill/>
          <a:ln w="9525">
            <a:noFill/>
            <a:miter lim="800000"/>
            <a:headEnd/>
            <a:tailEnd/>
          </a:ln>
        </p:spPr>
      </p:pic>
      <p:pic>
        <p:nvPicPr>
          <p:cNvPr id="2051" name="Picture 3" descr="CD-ROM%20Driver"/>
          <p:cNvPicPr>
            <a:picLocks noChangeAspect="1" noChangeArrowheads="1"/>
          </p:cNvPicPr>
          <p:nvPr/>
        </p:nvPicPr>
        <p:blipFill>
          <a:blip r:embed="rId4" cstate="print"/>
          <a:srcRect/>
          <a:stretch>
            <a:fillRect/>
          </a:stretch>
        </p:blipFill>
        <p:spPr bwMode="auto">
          <a:xfrm>
            <a:off x="3923928" y="2780928"/>
            <a:ext cx="1401763" cy="1050925"/>
          </a:xfrm>
          <a:prstGeom prst="rect">
            <a:avLst/>
          </a:prstGeom>
          <a:noFill/>
          <a:ln w="9525">
            <a:noFill/>
            <a:miter lim="800000"/>
            <a:headEnd/>
            <a:tailEnd/>
          </a:ln>
        </p:spPr>
      </p:pic>
      <p:pic>
        <p:nvPicPr>
          <p:cNvPr id="2052" name="Picture 4" descr="LCD（Liquid%20Crystal%20Display）Monitor"/>
          <p:cNvPicPr>
            <a:picLocks noChangeAspect="1" noChangeArrowheads="1"/>
          </p:cNvPicPr>
          <p:nvPr/>
        </p:nvPicPr>
        <p:blipFill>
          <a:blip r:embed="rId5" cstate="print"/>
          <a:srcRect/>
          <a:stretch>
            <a:fillRect/>
          </a:stretch>
        </p:blipFill>
        <p:spPr bwMode="auto">
          <a:xfrm>
            <a:off x="6372200" y="2708920"/>
            <a:ext cx="1311275" cy="1006475"/>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971600" y="1580014"/>
            <a:ext cx="7776864" cy="4524315"/>
          </a:xfrm>
          <a:prstGeom prst="rect">
            <a:avLst/>
          </a:prstGeom>
        </p:spPr>
        <p:txBody>
          <a:bodyPr wrap="square">
            <a:spAutoFit/>
          </a:bodyPr>
          <a:lstStyle/>
          <a:p>
            <a:pPr algn="ctr">
              <a:lnSpc>
                <a:spcPct val="150000"/>
              </a:lnSpc>
            </a:pPr>
            <a:r>
              <a:rPr lang="zh-CN" altLang="zh-CN" sz="1200" b="1" dirty="0" smtClean="0"/>
              <a:t>否定句的翻译</a:t>
            </a:r>
            <a:endParaRPr lang="en-US" altLang="zh-CN" sz="1200" b="1" dirty="0" smtClean="0"/>
          </a:p>
          <a:p>
            <a:pPr algn="ctr">
              <a:lnSpc>
                <a:spcPct val="150000"/>
              </a:lnSpc>
            </a:pPr>
            <a:endParaRPr lang="zh-CN" altLang="zh-CN" sz="1200" dirty="0" smtClean="0"/>
          </a:p>
          <a:p>
            <a:pPr>
              <a:lnSpc>
                <a:spcPct val="150000"/>
              </a:lnSpc>
            </a:pPr>
            <a:r>
              <a:rPr lang="zh-CN" altLang="zh-CN" sz="1200" dirty="0" smtClean="0"/>
              <a:t>英语中表示否定的形式很多，否定的意义和重点与汉语有很大不同</a:t>
            </a:r>
            <a:r>
              <a:rPr lang="en-US" altLang="zh-CN" sz="1200" dirty="0" smtClean="0"/>
              <a:t>.</a:t>
            </a:r>
            <a:r>
              <a:rPr lang="zh-CN" altLang="zh-CN" sz="1200" dirty="0" smtClean="0"/>
              <a:t>。在翻译英语否定句时，必须首先理解各种否定的意义及其否定重点所在，然后按汉语习惯进行处理。英语常见的否定方式有以下几种：</a:t>
            </a:r>
          </a:p>
          <a:p>
            <a:pPr>
              <a:lnSpc>
                <a:spcPct val="150000"/>
              </a:lnSpc>
            </a:pPr>
            <a:r>
              <a:rPr lang="en-US" altLang="zh-CN" sz="1200" dirty="0" smtClean="0"/>
              <a:t>1. </a:t>
            </a:r>
            <a:r>
              <a:rPr lang="zh-CN" altLang="zh-CN" sz="1200" dirty="0" smtClean="0"/>
              <a:t>部分否定。是对整体中的某一部分的否定。翻译的关键是要抓住英语的否定词在句中究竟否定哪个部分。较常见的结构是否定词</a:t>
            </a:r>
            <a:r>
              <a:rPr lang="en-US" altLang="zh-CN" sz="1200" dirty="0" smtClean="0"/>
              <a:t>not</a:t>
            </a:r>
            <a:r>
              <a:rPr lang="zh-CN" altLang="zh-CN" sz="1200" dirty="0" smtClean="0"/>
              <a:t>与</a:t>
            </a:r>
            <a:r>
              <a:rPr lang="en-US" altLang="zh-CN" sz="1200" dirty="0" smtClean="0"/>
              <a:t>all, both, every, much, always, often</a:t>
            </a:r>
            <a:r>
              <a:rPr lang="zh-CN" altLang="zh-CN" sz="1200" dirty="0" smtClean="0"/>
              <a:t>等含有全体意义的词连用，相当于汉语“有的没有”，“不都是”，“不总是”等意。</a:t>
            </a:r>
          </a:p>
          <a:p>
            <a:pPr>
              <a:lnSpc>
                <a:spcPct val="150000"/>
              </a:lnSpc>
            </a:pPr>
            <a:r>
              <a:rPr lang="en-US" altLang="zh-CN" sz="1200" dirty="0" smtClean="0"/>
              <a:t>2. </a:t>
            </a:r>
            <a:r>
              <a:rPr lang="zh-CN" altLang="zh-CN" sz="1200" dirty="0" smtClean="0"/>
              <a:t>全部否定。是对整体的否定。这类结构有：</a:t>
            </a:r>
            <a:r>
              <a:rPr lang="en-US" altLang="zh-CN" sz="1200" dirty="0" smtClean="0"/>
              <a:t>no, not, neither, never, nothing, none, nobody, nowhere, neither… nor</a:t>
            </a:r>
            <a:r>
              <a:rPr lang="zh-CN" altLang="zh-CN" sz="1200" dirty="0" smtClean="0"/>
              <a:t>等。</a:t>
            </a:r>
          </a:p>
          <a:p>
            <a:pPr>
              <a:lnSpc>
                <a:spcPct val="150000"/>
              </a:lnSpc>
            </a:pPr>
            <a:r>
              <a:rPr lang="en-US" altLang="zh-CN" sz="1200" dirty="0" smtClean="0"/>
              <a:t>3. </a:t>
            </a:r>
            <a:r>
              <a:rPr lang="zh-CN" altLang="zh-CN" sz="1200" dirty="0" smtClean="0"/>
              <a:t>几乎否定。亦称为近似否定。译作“几乎不”，“几乎没有” “极少以至无”等倾向完全否定的意思。通常用</a:t>
            </a:r>
            <a:r>
              <a:rPr lang="en-US" altLang="zh-CN" sz="1200" dirty="0" smtClean="0"/>
              <a:t>hardly, rarely, scarcely, seldom, little, few, improbable, unlikely</a:t>
            </a:r>
            <a:r>
              <a:rPr lang="zh-CN" altLang="zh-CN" sz="1200" dirty="0" smtClean="0"/>
              <a:t>等词表示。如：</a:t>
            </a:r>
            <a:r>
              <a:rPr lang="en-US" altLang="zh-CN" sz="1200" dirty="0" smtClean="0"/>
              <a:t>Although known to be more efficient than current keyboards, hardly anyone uses them. </a:t>
            </a:r>
            <a:r>
              <a:rPr lang="zh-CN" altLang="zh-CN" sz="1200" dirty="0" smtClean="0"/>
              <a:t>（虽然已知它比目前键盘更有效，但很少有人使用）。</a:t>
            </a:r>
          </a:p>
          <a:p>
            <a:pPr>
              <a:lnSpc>
                <a:spcPct val="150000"/>
              </a:lnSpc>
            </a:pPr>
            <a:r>
              <a:rPr lang="en-US" altLang="zh-CN" sz="1200" dirty="0" smtClean="0"/>
              <a:t>4. </a:t>
            </a:r>
            <a:r>
              <a:rPr lang="zh-CN" altLang="zh-CN" sz="1200" dirty="0" smtClean="0"/>
              <a:t>双重否定。即否定之否定，实际上表示肯定。是一种修辞手段。通常比一般的肯定句的语气要重。翻译时，可以照译为汉语中的双重否定，或译为汉语中的肯定句。</a:t>
            </a:r>
          </a:p>
          <a:p>
            <a:pPr>
              <a:lnSpc>
                <a:spcPct val="150000"/>
              </a:lnSpc>
            </a:pPr>
            <a:r>
              <a:rPr lang="en-US" altLang="zh-CN" sz="1200" dirty="0" smtClean="0"/>
              <a:t>5. </a:t>
            </a:r>
            <a:r>
              <a:rPr lang="zh-CN" altLang="zh-CN" sz="1200" dirty="0" smtClean="0"/>
              <a:t>意义上的否定。指结构或形式上是肯定，但意义上都是否定的，可按具体情况译成否定句。这样的词有：</a:t>
            </a:r>
            <a:r>
              <a:rPr lang="en-US" altLang="zh-CN" sz="1200" dirty="0" smtClean="0"/>
              <a:t>fail “</a:t>
            </a:r>
            <a:r>
              <a:rPr lang="zh-CN" altLang="zh-CN" sz="1200" dirty="0" smtClean="0"/>
              <a:t>失败，不成功</a:t>
            </a:r>
            <a:r>
              <a:rPr lang="en-US" altLang="zh-CN" sz="1200" dirty="0" smtClean="0"/>
              <a:t>”</a:t>
            </a:r>
            <a:r>
              <a:rPr lang="zh-CN" altLang="zh-CN" sz="1200" dirty="0" smtClean="0"/>
              <a:t>，</a:t>
            </a:r>
            <a:r>
              <a:rPr lang="en-US" altLang="zh-CN" sz="1200" dirty="0" smtClean="0"/>
              <a:t>but for “</a:t>
            </a:r>
            <a:r>
              <a:rPr lang="zh-CN" altLang="zh-CN" sz="1200" dirty="0" smtClean="0"/>
              <a:t>如果没有，没有</a:t>
            </a:r>
            <a:r>
              <a:rPr lang="en-US" altLang="zh-CN" sz="1200" dirty="0" smtClean="0"/>
              <a:t>……”</a:t>
            </a:r>
            <a:r>
              <a:rPr lang="zh-CN" altLang="zh-CN" sz="1200" dirty="0" smtClean="0"/>
              <a:t>，</a:t>
            </a:r>
            <a:r>
              <a:rPr lang="en-US" altLang="zh-CN" sz="1200" dirty="0" smtClean="0"/>
              <a:t>free from</a:t>
            </a:r>
            <a:r>
              <a:rPr lang="zh-CN" altLang="zh-CN" sz="1200" dirty="0" smtClean="0"/>
              <a:t>“免于”，</a:t>
            </a:r>
            <a:r>
              <a:rPr lang="en-US" altLang="zh-CN" sz="1200" dirty="0" smtClean="0"/>
              <a:t>short of </a:t>
            </a:r>
            <a:r>
              <a:rPr lang="zh-CN" altLang="zh-CN" sz="1200" dirty="0" smtClean="0"/>
              <a:t>“缺少”，</a:t>
            </a:r>
            <a:r>
              <a:rPr lang="en-US" altLang="zh-CN" sz="1200" dirty="0" smtClean="0"/>
              <a:t>far from </a:t>
            </a:r>
            <a:r>
              <a:rPr lang="zh-CN" altLang="zh-CN" sz="1200" dirty="0" smtClean="0"/>
              <a:t>“远非，一点儿也不”，</a:t>
            </a:r>
            <a:r>
              <a:rPr lang="en-US" altLang="zh-CN" sz="1200" dirty="0" smtClean="0"/>
              <a:t>but that </a:t>
            </a:r>
            <a:r>
              <a:rPr lang="zh-CN" altLang="zh-CN" sz="1200" dirty="0" smtClean="0"/>
              <a:t>“要不是，若非”，</a:t>
            </a:r>
            <a:r>
              <a:rPr lang="en-US" altLang="zh-CN" sz="1200" dirty="0" smtClean="0"/>
              <a:t>rather than </a:t>
            </a:r>
            <a:r>
              <a:rPr lang="zh-CN" altLang="zh-CN" sz="1200" dirty="0" smtClean="0"/>
              <a:t>“而不是”，</a:t>
            </a:r>
            <a:r>
              <a:rPr lang="en-US" altLang="zh-CN" sz="1200" dirty="0" smtClean="0"/>
              <a:t>instead of </a:t>
            </a:r>
            <a:r>
              <a:rPr lang="zh-CN" altLang="zh-CN" sz="1200" dirty="0" smtClean="0"/>
              <a:t>“代替，而不是”，</a:t>
            </a:r>
            <a:r>
              <a:rPr lang="en-US" altLang="zh-CN" sz="1200" dirty="0" smtClean="0"/>
              <a:t>keep…from</a:t>
            </a:r>
            <a:r>
              <a:rPr lang="zh-CN" altLang="zh-CN" sz="1200" dirty="0" smtClean="0"/>
              <a:t>“不让”。</a:t>
            </a:r>
            <a:endParaRPr lang="zh-CN" altLang="zh-CN" sz="12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556792"/>
            <a:ext cx="7632848" cy="4662815"/>
          </a:xfrm>
          <a:prstGeom prst="rect">
            <a:avLst/>
          </a:prstGeom>
        </p:spPr>
        <p:txBody>
          <a:bodyPr wrap="square">
            <a:spAutoFit/>
          </a:bodyPr>
          <a:lstStyle/>
          <a:p>
            <a:pPr>
              <a:lnSpc>
                <a:spcPct val="150000"/>
              </a:lnSpc>
            </a:pPr>
            <a:r>
              <a:rPr lang="en-US" altLang="zh-CN" b="1" i="1" dirty="0" smtClean="0"/>
              <a:t>Exercise 1 Translate the following sentences into Chinese.</a:t>
            </a:r>
            <a:endParaRPr lang="en-US" altLang="zh-CN" i="1" dirty="0" smtClean="0"/>
          </a:p>
          <a:p>
            <a:pPr>
              <a:lnSpc>
                <a:spcPct val="150000"/>
              </a:lnSpc>
            </a:pPr>
            <a:r>
              <a:rPr lang="en-US" altLang="zh-CN" i="1" dirty="0" smtClean="0"/>
              <a:t>1)It is intended to let application developers "write once, run anywhere", meaning that code that runs on one platform does not need to be recompiled to run on another.</a:t>
            </a:r>
          </a:p>
          <a:p>
            <a:pPr>
              <a:lnSpc>
                <a:spcPct val="150000"/>
              </a:lnSpc>
            </a:pPr>
            <a:r>
              <a:rPr lang="en-US" altLang="zh-CN" i="1" dirty="0" smtClean="0"/>
              <a:t>2)They allowed users to exchange electronic mail among other CompuServe users but failed to reach out to touch anyone else.</a:t>
            </a:r>
          </a:p>
          <a:p>
            <a:pPr>
              <a:lnSpc>
                <a:spcPct val="150000"/>
              </a:lnSpc>
            </a:pPr>
            <a:r>
              <a:rPr lang="en-US" altLang="zh-CN" i="1" dirty="0" smtClean="0"/>
              <a:t>3)It was not for nothing that he spent three years studying the software.</a:t>
            </a:r>
          </a:p>
          <a:p>
            <a:pPr>
              <a:lnSpc>
                <a:spcPct val="150000"/>
              </a:lnSpc>
            </a:pPr>
            <a:r>
              <a:rPr lang="en-US" altLang="zh-CN" i="1" dirty="0" smtClean="0"/>
              <a:t>4)I cannot help but think a modem is very important.</a:t>
            </a:r>
          </a:p>
          <a:p>
            <a:pPr>
              <a:lnSpc>
                <a:spcPct val="150000"/>
              </a:lnSpc>
            </a:pPr>
            <a:r>
              <a:rPr lang="en-US" altLang="zh-CN" i="1" dirty="0" smtClean="0"/>
              <a:t>5)Matter can neither be created nor destroyed.</a:t>
            </a:r>
          </a:p>
          <a:p>
            <a:pPr>
              <a:lnSpc>
                <a:spcPct val="150000"/>
              </a:lnSpc>
            </a:pPr>
            <a:r>
              <a:rPr lang="en-US" altLang="zh-CN" i="1" dirty="0" smtClean="0"/>
              <a:t>6)Not both the computers are precise ones.</a:t>
            </a:r>
          </a:p>
          <a:p>
            <a:pPr>
              <a:lnSpc>
                <a:spcPct val="150000"/>
              </a:lnSpc>
            </a:pPr>
            <a:r>
              <a:rPr lang="en-US" altLang="zh-CN" i="1" dirty="0" smtClean="0"/>
              <a:t>7)Energy is nothing but the capacity to do work.</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781229"/>
            <a:ext cx="7128792" cy="4662815"/>
          </a:xfrm>
          <a:prstGeom prst="rect">
            <a:avLst/>
          </a:prstGeom>
        </p:spPr>
        <p:txBody>
          <a:bodyPr wrap="square">
            <a:spAutoFit/>
          </a:bodyPr>
          <a:lstStyle/>
          <a:p>
            <a:pPr>
              <a:lnSpc>
                <a:spcPct val="150000"/>
              </a:lnSpc>
            </a:pPr>
            <a:r>
              <a:rPr lang="en-US" altLang="zh-CN" i="1" dirty="0" smtClean="0"/>
              <a:t>8)The disk file is far from being complicated.</a:t>
            </a:r>
          </a:p>
          <a:p>
            <a:pPr>
              <a:lnSpc>
                <a:spcPct val="150000"/>
              </a:lnSpc>
            </a:pPr>
            <a:r>
              <a:rPr lang="en-US" altLang="zh-CN" i="1" dirty="0" smtClean="0"/>
              <a:t>9)She would have the 80386SL processor than the 80386SX processor.</a:t>
            </a:r>
          </a:p>
          <a:p>
            <a:pPr>
              <a:lnSpc>
                <a:spcPct val="150000"/>
              </a:lnSpc>
            </a:pPr>
            <a:r>
              <a:rPr lang="en-US" altLang="zh-CN" i="1" dirty="0" smtClean="0"/>
              <a:t>10)Atoms are too small to be seen, even with a powerful microscope.</a:t>
            </a:r>
          </a:p>
          <a:p>
            <a:pPr>
              <a:lnSpc>
                <a:spcPct val="150000"/>
              </a:lnSpc>
            </a:pPr>
            <a:r>
              <a:rPr lang="en-US" altLang="zh-CN" i="1" dirty="0" smtClean="0"/>
              <a:t>11)The path is not complete until the wires are joined.</a:t>
            </a:r>
          </a:p>
          <a:p>
            <a:pPr>
              <a:lnSpc>
                <a:spcPct val="150000"/>
              </a:lnSpc>
            </a:pPr>
            <a:r>
              <a:rPr lang="en-US" altLang="zh-CN" i="1" dirty="0" smtClean="0"/>
              <a:t>12)In short, if your network does not use Ethernet or Token Ring, you should not set up your Mac to use native TCP/IP.</a:t>
            </a:r>
          </a:p>
          <a:p>
            <a:pPr>
              <a:lnSpc>
                <a:spcPct val="150000"/>
              </a:lnSpc>
            </a:pPr>
            <a:r>
              <a:rPr lang="en-US" altLang="zh-CN" i="1" dirty="0" smtClean="0"/>
              <a:t>13)Unless there is a computer, there is no the Internet.</a:t>
            </a:r>
          </a:p>
          <a:p>
            <a:pPr>
              <a:lnSpc>
                <a:spcPct val="150000"/>
              </a:lnSpc>
            </a:pPr>
            <a:r>
              <a:rPr lang="en-US" altLang="zh-CN" i="1" dirty="0" smtClean="0"/>
              <a:t>14)But for your help, I would not have made such good progress in my application programs.</a:t>
            </a:r>
          </a:p>
          <a:p>
            <a:pPr>
              <a:lnSpc>
                <a:spcPct val="150000"/>
              </a:lnSpc>
            </a:pPr>
            <a:r>
              <a:rPr lang="en-US" altLang="zh-CN" i="1" dirty="0" smtClean="0"/>
              <a:t>15)</a:t>
            </a:r>
            <a:r>
              <a:rPr lang="en-US" altLang="zh-CN" i="1" dirty="0" err="1" smtClean="0"/>
              <a:t>Cygwin</a:t>
            </a:r>
            <a:r>
              <a:rPr lang="en-US" altLang="zh-CN" i="1" dirty="0" smtClean="0"/>
              <a:t> is a Unix shell that you can install on Windows, and I cannot live without it.</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781229"/>
            <a:ext cx="7632848" cy="4112793"/>
          </a:xfrm>
          <a:prstGeom prst="rect">
            <a:avLst/>
          </a:prstGeom>
        </p:spPr>
        <p:txBody>
          <a:bodyPr wrap="square">
            <a:spAutoFit/>
          </a:bodyPr>
          <a:lstStyle/>
          <a:p>
            <a:pPr>
              <a:lnSpc>
                <a:spcPct val="150000"/>
              </a:lnSpc>
            </a:pPr>
            <a:r>
              <a:rPr lang="en-US" altLang="zh-CN" sz="1600" b="1" dirty="0" smtClean="0"/>
              <a:t>Exercise 2 Translate the following sentences into English.</a:t>
            </a:r>
            <a:endParaRPr lang="en-US" altLang="zh-CN" sz="1600" dirty="0" smtClean="0"/>
          </a:p>
          <a:p>
            <a:pPr>
              <a:lnSpc>
                <a:spcPct val="150000"/>
              </a:lnSpc>
            </a:pPr>
            <a:r>
              <a:rPr lang="en-US" altLang="zh-CN" sz="1600" dirty="0" smtClean="0"/>
              <a:t>1)</a:t>
            </a:r>
            <a:r>
              <a:rPr lang="zh-CN" altLang="en-US" sz="1600" dirty="0" smtClean="0"/>
              <a:t>计算机编程被定义为通过一系列特殊的指令告诉计算机去做什么，由计算机来解释这些指令并执行一些任务。</a:t>
            </a:r>
          </a:p>
          <a:p>
            <a:pPr>
              <a:lnSpc>
                <a:spcPct val="150000"/>
              </a:lnSpc>
            </a:pPr>
            <a:r>
              <a:rPr lang="en-US" altLang="zh-CN" sz="1600" dirty="0" smtClean="0"/>
              <a:t>2)</a:t>
            </a:r>
            <a:r>
              <a:rPr lang="zh-CN" altLang="en-US" sz="1600" dirty="0" smtClean="0"/>
              <a:t>从本质上说，计算机编程是指程序设计和程序执行的过程。</a:t>
            </a:r>
          </a:p>
          <a:p>
            <a:pPr>
              <a:lnSpc>
                <a:spcPct val="150000"/>
              </a:lnSpc>
            </a:pPr>
            <a:r>
              <a:rPr lang="en-US" altLang="zh-CN" sz="1600" dirty="0" smtClean="0"/>
              <a:t>3)</a:t>
            </a:r>
            <a:r>
              <a:rPr lang="zh-CN" altLang="en-US" sz="1600" dirty="0" smtClean="0"/>
              <a:t>并非任何一种计算机编程语言可做任何事情。它们都有其局限性，而实际上，要完成不同的任务就需要不同的编程语言。</a:t>
            </a:r>
          </a:p>
          <a:p>
            <a:pPr>
              <a:lnSpc>
                <a:spcPct val="150000"/>
              </a:lnSpc>
            </a:pPr>
            <a:r>
              <a:rPr lang="en-US" altLang="zh-CN" sz="1600" dirty="0" smtClean="0"/>
              <a:t>4)</a:t>
            </a:r>
            <a:r>
              <a:rPr lang="zh-CN" altLang="en-US" sz="1600" dirty="0" smtClean="0"/>
              <a:t>超文本标记语言是万维网的核心语言，它使用各种标签和属性来定义网页的结构和布局。</a:t>
            </a:r>
          </a:p>
          <a:p>
            <a:pPr>
              <a:lnSpc>
                <a:spcPct val="150000"/>
              </a:lnSpc>
            </a:pPr>
            <a:r>
              <a:rPr lang="en-US" altLang="zh-CN" sz="1600" dirty="0" smtClean="0"/>
              <a:t>5)</a:t>
            </a:r>
            <a:r>
              <a:rPr lang="zh-CN" altLang="en-US" sz="1600" dirty="0" smtClean="0"/>
              <a:t>软件编程语言能用于创建可执行程序，它们可以创建任何内容，从可以在屏幕上输出一些文字的简单的控制台程序到整个操作系统。</a:t>
            </a:r>
          </a:p>
          <a:p>
            <a:pPr>
              <a:lnSpc>
                <a:spcPct val="150000"/>
              </a:lnSpc>
            </a:pPr>
            <a:r>
              <a:rPr lang="en-US" altLang="zh-CN" sz="1600" dirty="0" smtClean="0"/>
              <a:t>6)</a:t>
            </a:r>
            <a:r>
              <a:rPr lang="zh-CN" altLang="en-US" sz="1600" dirty="0" smtClean="0"/>
              <a:t>随着第三代计算机编程语言的引入，文字和命令</a:t>
            </a:r>
            <a:r>
              <a:rPr lang="en-US" altLang="zh-CN" sz="1600" dirty="0" smtClean="0"/>
              <a:t>(</a:t>
            </a:r>
            <a:r>
              <a:rPr lang="zh-CN" altLang="en-US" sz="1600" dirty="0" smtClean="0"/>
              <a:t>而不只是符号和数字</a:t>
            </a:r>
            <a:r>
              <a:rPr lang="en-US" altLang="zh-CN" sz="1600" dirty="0" smtClean="0"/>
              <a:t>)</a:t>
            </a:r>
            <a:r>
              <a:rPr lang="zh-CN" altLang="en-US" sz="1600" dirty="0" smtClean="0"/>
              <a:t>开始被应用。</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628800"/>
            <a:ext cx="7632848" cy="4589974"/>
          </a:xfrm>
          <a:prstGeom prst="rect">
            <a:avLst/>
          </a:prstGeom>
        </p:spPr>
        <p:txBody>
          <a:bodyPr wrap="square">
            <a:spAutoFit/>
          </a:bodyPr>
          <a:lstStyle/>
          <a:p>
            <a:pPr>
              <a:lnSpc>
                <a:spcPts val="2200"/>
              </a:lnSpc>
            </a:pPr>
            <a:r>
              <a:rPr lang="en-US" altLang="zh-CN" sz="1600" b="1" i="1" dirty="0" smtClean="0"/>
              <a:t>Exercise 3 Translate the following paragraph into Chinese.</a:t>
            </a:r>
            <a:endParaRPr lang="zh-CN" altLang="zh-CN" sz="1600" dirty="0" smtClean="0"/>
          </a:p>
          <a:p>
            <a:pPr>
              <a:lnSpc>
                <a:spcPts val="2200"/>
              </a:lnSpc>
            </a:pPr>
            <a:r>
              <a:rPr lang="en-US" altLang="zh-CN" sz="1600" dirty="0" smtClean="0"/>
              <a:t>Bill Gates was born in </a:t>
            </a:r>
            <a:r>
              <a:rPr lang="en-US" altLang="zh-CN" sz="1600" dirty="0" smtClean="0">
                <a:hlinkClick r:id="rId3" tooltip="Seattle"/>
              </a:rPr>
              <a:t>Seattle</a:t>
            </a:r>
            <a:r>
              <a:rPr lang="en-US" altLang="zh-CN" sz="1600" dirty="0" smtClean="0"/>
              <a:t>, America on October 28, 1955. He is an American business magnate and philanthropist. Gates is the former chief executive and current chairman of Microsoft, the world’s largest personal-computer software company, which he co-founded with Paul Allen. He is consistently ranked among the world's wealthiest people and was the wealthiest overall from 1995 to 2009, excluding 2008, when he was ranked third; in 2012 he was the wealthiest American and the second wealthiest person. During his career at Microsoft, Gates held the positions of CEO and chief software architect, and remains the largest individual shareholder, with 8 percent of the common stock. </a:t>
            </a:r>
            <a:endParaRPr lang="zh-CN" altLang="zh-CN" sz="1600" dirty="0" smtClean="0"/>
          </a:p>
          <a:p>
            <a:pPr>
              <a:lnSpc>
                <a:spcPts val="2200"/>
              </a:lnSpc>
            </a:pPr>
            <a:r>
              <a:rPr lang="en-US" altLang="zh-CN" sz="1600" dirty="0" smtClean="0"/>
              <a:t>He scored 1590 out of 1600 on the SAT and enrolled at Harvard College in the autumn of 1973. When Gates was still a student of Harvard, he and his partner Paul Allen designed the Altair BASIC interpreter for the Altair 8800. Altair is the first commercially successful personal computer and BASIC is an easy computer programming language. The BASIC developed by Gates and Allen later became Microsoft BASIC, the foundation of MS-DOS operating system which is the key to Microsoft's early success. Microsoft Basic became a Microsoft </a:t>
            </a:r>
            <a:r>
              <a:rPr lang="en-US" altLang="zh-CN" sz="1600" dirty="0" err="1" smtClean="0"/>
              <a:t>QuickBASIC</a:t>
            </a:r>
            <a:r>
              <a:rPr lang="en-US" altLang="zh-CN" sz="1600" dirty="0" smtClean="0"/>
              <a:t>, and gradually evolved into the Visual Basic is still popular today.</a:t>
            </a:r>
            <a:endParaRPr lang="zh-CN" altLang="zh-CN" sz="16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Hands-on Practice Directions</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628800"/>
            <a:ext cx="7632848" cy="4307846"/>
          </a:xfrm>
          <a:prstGeom prst="rect">
            <a:avLst/>
          </a:prstGeom>
        </p:spPr>
        <p:txBody>
          <a:bodyPr wrap="square">
            <a:spAutoFit/>
          </a:bodyPr>
          <a:lstStyle/>
          <a:p>
            <a:pPr>
              <a:lnSpc>
                <a:spcPts val="2200"/>
              </a:lnSpc>
            </a:pPr>
            <a:r>
              <a:rPr lang="en-US" altLang="zh-CN" sz="1600" b="1" i="1" dirty="0" smtClean="0"/>
              <a:t>Creating Your First Application --- “Hello World!"</a:t>
            </a:r>
            <a:endParaRPr lang="zh-CN" altLang="zh-CN" sz="1600" dirty="0" smtClean="0"/>
          </a:p>
          <a:p>
            <a:pPr>
              <a:lnSpc>
                <a:spcPts val="2200"/>
              </a:lnSpc>
            </a:pPr>
            <a:r>
              <a:rPr lang="en-US" altLang="zh-CN" sz="1600" dirty="0" smtClean="0"/>
              <a:t>It's time to write your first application! The following instructions are for users of Windows XP Professional, Windows XP Home, Windows Server 2003, Windows 2000 Professional, and Windows Vista. </a:t>
            </a:r>
            <a:endParaRPr lang="zh-CN" altLang="zh-CN" sz="1600" dirty="0" smtClean="0"/>
          </a:p>
          <a:p>
            <a:pPr>
              <a:lnSpc>
                <a:spcPts val="2200"/>
              </a:lnSpc>
            </a:pPr>
            <a:r>
              <a:rPr lang="en-US" altLang="zh-CN" sz="1600" dirty="0" smtClean="0"/>
              <a:t>To write your first program, you'll need:</a:t>
            </a:r>
            <a:endParaRPr lang="zh-CN" altLang="zh-CN" sz="1600" dirty="0" smtClean="0"/>
          </a:p>
          <a:p>
            <a:pPr>
              <a:lnSpc>
                <a:spcPts val="2200"/>
              </a:lnSpc>
            </a:pPr>
            <a:r>
              <a:rPr lang="en-US" altLang="zh-CN" sz="1600" b="1" dirty="0" smtClean="0"/>
              <a:t>1. The Java SE Development Kit 6 (JDK 6)</a:t>
            </a:r>
            <a:endParaRPr lang="zh-CN" altLang="zh-CN" sz="1600" dirty="0" smtClean="0"/>
          </a:p>
          <a:p>
            <a:pPr>
              <a:lnSpc>
                <a:spcPts val="2200"/>
              </a:lnSpc>
            </a:pPr>
            <a:r>
              <a:rPr lang="en-US" altLang="zh-CN" sz="1600" b="1" dirty="0" smtClean="0"/>
              <a:t>2. A text editor</a:t>
            </a:r>
            <a:endParaRPr lang="zh-CN" altLang="zh-CN" sz="1600" dirty="0" smtClean="0"/>
          </a:p>
          <a:p>
            <a:pPr>
              <a:lnSpc>
                <a:spcPts val="2200"/>
              </a:lnSpc>
            </a:pPr>
            <a:r>
              <a:rPr lang="en-US" altLang="zh-CN" sz="1600" dirty="0" smtClean="0"/>
              <a:t>In this example, we'll use Notepad, a simple editor included with the Windows platforms. You can easily adapt these instructions if you use a different text editor.</a:t>
            </a:r>
            <a:endParaRPr lang="zh-CN" altLang="zh-CN" sz="1600" dirty="0" smtClean="0"/>
          </a:p>
          <a:p>
            <a:pPr>
              <a:lnSpc>
                <a:spcPts val="2200"/>
              </a:lnSpc>
            </a:pPr>
            <a:r>
              <a:rPr lang="en-US" altLang="zh-CN" sz="1600" dirty="0" smtClean="0"/>
              <a:t>Your first application, </a:t>
            </a:r>
            <a:r>
              <a:rPr lang="en-US" altLang="zh-CN" sz="1600" dirty="0" err="1" smtClean="0"/>
              <a:t>HelloWorldApp</a:t>
            </a:r>
            <a:r>
              <a:rPr lang="en-US" altLang="zh-CN" sz="1600" dirty="0" smtClean="0"/>
              <a:t>, will simply display the greeting "Hello world!". To create this program, you will: </a:t>
            </a:r>
            <a:endParaRPr lang="zh-CN" altLang="zh-CN" sz="1600" dirty="0" smtClean="0"/>
          </a:p>
          <a:p>
            <a:pPr lvl="0">
              <a:lnSpc>
                <a:spcPts val="2200"/>
              </a:lnSpc>
            </a:pPr>
            <a:r>
              <a:rPr lang="en-US" altLang="zh-CN" sz="1600" b="1" dirty="0" smtClean="0"/>
              <a:t>Create a source file</a:t>
            </a:r>
            <a:endParaRPr lang="zh-CN" altLang="zh-CN" sz="1600" dirty="0" smtClean="0"/>
          </a:p>
          <a:p>
            <a:pPr>
              <a:lnSpc>
                <a:spcPts val="2200"/>
              </a:lnSpc>
            </a:pPr>
            <a:r>
              <a:rPr lang="en-US" altLang="zh-CN" sz="1600" dirty="0" smtClean="0"/>
              <a:t>A source file contains code, written in the Java programming language, that you and other programmers can understand. You can use any text editor to create and edit source files.</a:t>
            </a:r>
          </a:p>
          <a:p>
            <a:pPr>
              <a:lnSpc>
                <a:spcPts val="2200"/>
              </a:lnSpc>
            </a:pPr>
            <a:endParaRPr lang="zh-CN" altLang="zh-CN" sz="16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4031873"/>
          </a:xfrm>
          <a:prstGeom prst="rect">
            <a:avLst/>
          </a:prstGeom>
        </p:spPr>
        <p:txBody>
          <a:bodyPr wrap="square">
            <a:spAutoFit/>
          </a:bodyPr>
          <a:lstStyle/>
          <a:p>
            <a:r>
              <a:rPr lang="en-US" altLang="zh-CN" sz="1600" b="1" dirty="0" smtClean="0"/>
              <a:t>	Run the program</a:t>
            </a:r>
          </a:p>
          <a:p>
            <a:r>
              <a:rPr lang="en-US" altLang="zh-CN" sz="1600" b="1" dirty="0" smtClean="0"/>
              <a:t>The Java application launcher tool (java) uses the Java virtual machine to run your application.</a:t>
            </a:r>
          </a:p>
          <a:p>
            <a:r>
              <a:rPr lang="en-US" altLang="zh-CN" sz="1600" b="1" dirty="0" smtClean="0"/>
              <a:t>Create a Source File</a:t>
            </a:r>
          </a:p>
          <a:p>
            <a:r>
              <a:rPr lang="en-US" altLang="zh-CN" sz="1600" b="1" dirty="0" smtClean="0"/>
              <a:t>First, start your editor. You can launch the Notepad editor from the Start menu by selecting Programs &gt; Accessories &gt; Notepad. In a new document, type in the following code:</a:t>
            </a:r>
          </a:p>
          <a:p>
            <a:r>
              <a:rPr lang="en-US" altLang="zh-CN" sz="1600" b="1" dirty="0" smtClean="0"/>
              <a:t>/*</a:t>
            </a:r>
          </a:p>
          <a:p>
            <a:r>
              <a:rPr lang="en-US" altLang="zh-CN" sz="1600" b="1" dirty="0" smtClean="0"/>
              <a:t> * The </a:t>
            </a:r>
            <a:r>
              <a:rPr lang="en-US" altLang="zh-CN" sz="1600" b="1" dirty="0" err="1" smtClean="0"/>
              <a:t>HelloWorldApp</a:t>
            </a:r>
            <a:r>
              <a:rPr lang="en-US" altLang="zh-CN" sz="1600" b="1" dirty="0" smtClean="0"/>
              <a:t> class implements an application that</a:t>
            </a:r>
          </a:p>
          <a:p>
            <a:r>
              <a:rPr lang="en-US" altLang="zh-CN" sz="1600" b="1" dirty="0" smtClean="0"/>
              <a:t> * simply prints "Hello World!" to standard output.</a:t>
            </a:r>
          </a:p>
          <a:p>
            <a:r>
              <a:rPr lang="en-US" altLang="zh-CN" sz="1600" b="1" dirty="0" smtClean="0"/>
              <a:t> */</a:t>
            </a:r>
          </a:p>
          <a:p>
            <a:r>
              <a:rPr lang="en-US" altLang="zh-CN" sz="1600" b="1" dirty="0" smtClean="0"/>
              <a:t>class </a:t>
            </a:r>
            <a:r>
              <a:rPr lang="en-US" altLang="zh-CN" sz="1600" b="1" dirty="0" err="1" smtClean="0"/>
              <a:t>HelloWorldApp</a:t>
            </a:r>
            <a:r>
              <a:rPr lang="en-US" altLang="zh-CN" sz="1600" b="1" dirty="0" smtClean="0"/>
              <a:t> {</a:t>
            </a:r>
          </a:p>
          <a:p>
            <a:r>
              <a:rPr lang="en-US" altLang="zh-CN" sz="1600" b="1" dirty="0" smtClean="0"/>
              <a:t>    public static void main(String[] </a:t>
            </a:r>
            <a:r>
              <a:rPr lang="en-US" altLang="zh-CN" sz="1600" b="1" dirty="0" err="1" smtClean="0"/>
              <a:t>args</a:t>
            </a:r>
            <a:r>
              <a:rPr lang="en-US" altLang="zh-CN" sz="1600" b="1" dirty="0" smtClean="0"/>
              <a:t>) {</a:t>
            </a:r>
          </a:p>
          <a:p>
            <a:r>
              <a:rPr lang="en-US" altLang="zh-CN" sz="1600" b="1" dirty="0" smtClean="0"/>
              <a:t>        </a:t>
            </a:r>
            <a:r>
              <a:rPr lang="en-US" altLang="zh-CN" sz="1600" b="1" dirty="0" err="1" smtClean="0"/>
              <a:t>System.out.println</a:t>
            </a:r>
            <a:r>
              <a:rPr lang="en-US" altLang="zh-CN" sz="1600" b="1" dirty="0" smtClean="0"/>
              <a:t> ("Hello World!"); // Display the string.</a:t>
            </a:r>
          </a:p>
          <a:p>
            <a:r>
              <a:rPr lang="en-US" altLang="zh-CN" sz="1600" b="1" dirty="0" smtClean="0"/>
              <a:t> }</a:t>
            </a:r>
          </a:p>
          <a:p>
            <a:r>
              <a:rPr lang="en-US" altLang="zh-CN" sz="1600" b="1" dirty="0" smtClean="0"/>
              <a:t>}</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4116768"/>
          </a:xfrm>
          <a:prstGeom prst="rect">
            <a:avLst/>
          </a:prstGeom>
        </p:spPr>
        <p:txBody>
          <a:bodyPr wrap="square">
            <a:spAutoFit/>
          </a:bodyPr>
          <a:lstStyle/>
          <a:p>
            <a:pPr>
              <a:lnSpc>
                <a:spcPct val="150000"/>
              </a:lnSpc>
            </a:pPr>
            <a:r>
              <a:rPr lang="en-US" altLang="zh-CN" sz="1600" dirty="0" smtClean="0"/>
              <a:t>Note: Type all code, commands, and file names exactly as shown. Both the compiler (</a:t>
            </a:r>
            <a:r>
              <a:rPr lang="en-US" altLang="zh-CN" sz="1600" dirty="0" err="1" smtClean="0"/>
              <a:t>javac</a:t>
            </a:r>
            <a:r>
              <a:rPr lang="en-US" altLang="zh-CN" sz="1600" dirty="0" smtClean="0"/>
              <a:t>) and launcher (java) are case-sensitive, so you must capitalize consistently.</a:t>
            </a:r>
          </a:p>
          <a:p>
            <a:pPr>
              <a:lnSpc>
                <a:spcPct val="150000"/>
              </a:lnSpc>
            </a:pPr>
            <a:r>
              <a:rPr lang="en-US" altLang="zh-CN" sz="1600" dirty="0" err="1" smtClean="0"/>
              <a:t>HelloWorldApp</a:t>
            </a:r>
            <a:r>
              <a:rPr lang="en-US" altLang="zh-CN" sz="1600" dirty="0" smtClean="0"/>
              <a:t> is not the same as </a:t>
            </a:r>
            <a:r>
              <a:rPr lang="en-US" altLang="zh-CN" sz="1600" dirty="0" err="1" smtClean="0"/>
              <a:t>helloworldapp</a:t>
            </a:r>
            <a:r>
              <a:rPr lang="en-US" altLang="zh-CN" sz="1600" dirty="0" smtClean="0"/>
              <a:t>.</a:t>
            </a:r>
          </a:p>
          <a:p>
            <a:pPr>
              <a:lnSpc>
                <a:spcPct val="150000"/>
              </a:lnSpc>
            </a:pPr>
            <a:r>
              <a:rPr lang="en-US" altLang="zh-CN" sz="1600" dirty="0" smtClean="0"/>
              <a:t>Save the code in a file with the name HelloWorldApp.java. To do this in Notepad, first choose the File &gt; Save As menu item. Then, in the Save As dialog box:</a:t>
            </a:r>
          </a:p>
          <a:p>
            <a:pPr>
              <a:lnSpc>
                <a:spcPct val="150000"/>
              </a:lnSpc>
            </a:pPr>
            <a:r>
              <a:rPr lang="en-US" altLang="zh-CN" sz="1600" dirty="0" smtClean="0"/>
              <a:t>1.Using the Save in combo box, specify the folder (directory) where you'll save your file.</a:t>
            </a:r>
          </a:p>
          <a:p>
            <a:pPr>
              <a:lnSpc>
                <a:spcPct val="150000"/>
              </a:lnSpc>
            </a:pPr>
            <a:r>
              <a:rPr lang="en-US" altLang="zh-CN" sz="1600" dirty="0" smtClean="0"/>
              <a:t>In this example, the directory is java on the C drive.</a:t>
            </a:r>
          </a:p>
          <a:p>
            <a:pPr>
              <a:lnSpc>
                <a:spcPct val="150000"/>
              </a:lnSpc>
            </a:pPr>
            <a:r>
              <a:rPr lang="en-US" altLang="zh-CN" sz="1600" dirty="0" smtClean="0"/>
              <a:t>2.In the File name text field, type "HelloWorldApp.java", including the quotation marks.</a:t>
            </a:r>
          </a:p>
          <a:p>
            <a:pPr>
              <a:lnSpc>
                <a:spcPct val="150000"/>
              </a:lnSpc>
            </a:pPr>
            <a:r>
              <a:rPr lang="en-US" altLang="zh-CN" sz="1600" dirty="0" smtClean="0"/>
              <a:t>3.From the Save as type combo box, choose Text Documents (*.txt).</a:t>
            </a:r>
          </a:p>
          <a:p>
            <a:pPr>
              <a:lnSpc>
                <a:spcPct val="150000"/>
              </a:lnSpc>
            </a:pPr>
            <a:r>
              <a:rPr lang="en-US" altLang="zh-CN" sz="1600" dirty="0" smtClean="0"/>
              <a:t>In the Encoding combo box, leave the encoding as ANSI.</a:t>
            </a:r>
          </a:p>
          <a:p>
            <a:pPr>
              <a:lnSpc>
                <a:spcPct val="150000"/>
              </a:lnSpc>
            </a:pPr>
            <a:r>
              <a:rPr lang="en-US" altLang="zh-CN" sz="1600" dirty="0" smtClean="0"/>
              <a:t>When you're finished, click Save, and exit Notepad.</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3378104"/>
          </a:xfrm>
          <a:prstGeom prst="rect">
            <a:avLst/>
          </a:prstGeom>
        </p:spPr>
        <p:txBody>
          <a:bodyPr wrap="square">
            <a:spAutoFit/>
          </a:bodyPr>
          <a:lstStyle/>
          <a:p>
            <a:pPr>
              <a:lnSpc>
                <a:spcPct val="150000"/>
              </a:lnSpc>
            </a:pPr>
            <a:r>
              <a:rPr lang="en-US" altLang="zh-CN" sz="1600" b="1" i="1" dirty="0" smtClean="0"/>
              <a:t>Compile the Source File into a .class File</a:t>
            </a:r>
            <a:endParaRPr lang="zh-CN" altLang="zh-CN" sz="1600" dirty="0" smtClean="0"/>
          </a:p>
          <a:p>
            <a:pPr>
              <a:lnSpc>
                <a:spcPct val="150000"/>
              </a:lnSpc>
            </a:pPr>
            <a:r>
              <a:rPr lang="en-US" altLang="zh-CN" sz="1600" dirty="0" smtClean="0"/>
              <a:t>Bring up a shell, or "command" window. You can do this from the Start menu by choosing </a:t>
            </a:r>
            <a:r>
              <a:rPr lang="en-US" altLang="zh-CN" sz="1600" b="1" dirty="0" smtClean="0"/>
              <a:t>Command Prompt </a:t>
            </a:r>
            <a:r>
              <a:rPr lang="en-US" altLang="zh-CN" sz="1600" dirty="0" smtClean="0"/>
              <a:t>(Windows XP), or by choosing </a:t>
            </a:r>
            <a:r>
              <a:rPr lang="en-US" altLang="zh-CN" sz="1600" b="1" dirty="0" smtClean="0"/>
              <a:t>Run...</a:t>
            </a:r>
            <a:r>
              <a:rPr lang="en-US" altLang="zh-CN" sz="1600" dirty="0" smtClean="0"/>
              <a:t>and then entering </a:t>
            </a:r>
            <a:r>
              <a:rPr lang="en-US" altLang="zh-CN" sz="1600" b="1" dirty="0" smtClean="0"/>
              <a:t>cmd</a:t>
            </a:r>
            <a:r>
              <a:rPr lang="en-US" altLang="zh-CN" sz="1600" dirty="0" smtClean="0"/>
              <a:t>. </a:t>
            </a:r>
            <a:endParaRPr lang="zh-CN" altLang="zh-CN" sz="1600" dirty="0" smtClean="0"/>
          </a:p>
          <a:p>
            <a:pPr>
              <a:lnSpc>
                <a:spcPct val="150000"/>
              </a:lnSpc>
            </a:pPr>
            <a:r>
              <a:rPr lang="en-US" altLang="zh-CN" sz="1600" dirty="0" smtClean="0"/>
              <a:t>The prompt shows your </a:t>
            </a:r>
            <a:r>
              <a:rPr lang="en-US" altLang="zh-CN" sz="1600" b="1" dirty="0" smtClean="0"/>
              <a:t>current directory</a:t>
            </a:r>
            <a:r>
              <a:rPr lang="en-US" altLang="zh-CN" sz="1600" dirty="0" smtClean="0"/>
              <a:t>. When you bring up the prompt, your current directory is usually your home directory for Windows XP.</a:t>
            </a:r>
            <a:endParaRPr lang="zh-CN" altLang="zh-CN" sz="1600" dirty="0" smtClean="0"/>
          </a:p>
          <a:p>
            <a:pPr>
              <a:lnSpc>
                <a:spcPct val="150000"/>
              </a:lnSpc>
            </a:pPr>
            <a:r>
              <a:rPr lang="en-US" altLang="zh-CN" sz="1600" dirty="0" smtClean="0"/>
              <a:t>To compile your source file, change your current directory to the directory where your file is located. For example, if your source directory is java on the C drive, type the following command at the prompt and press</a:t>
            </a:r>
            <a:r>
              <a:rPr lang="en-US" altLang="zh-CN" sz="1600" b="1" dirty="0" smtClean="0"/>
              <a:t> Enter</a:t>
            </a:r>
            <a:r>
              <a:rPr lang="en-US" altLang="zh-CN" sz="1600" dirty="0" smtClean="0"/>
              <a:t>: </a:t>
            </a:r>
            <a:r>
              <a:rPr lang="en-US" altLang="zh-CN" sz="1600" b="1" dirty="0" err="1" smtClean="0"/>
              <a:t>cd</a:t>
            </a:r>
            <a:r>
              <a:rPr lang="en-US" altLang="zh-CN" sz="1600" b="1" dirty="0" smtClean="0"/>
              <a:t> C:\java</a:t>
            </a:r>
            <a:endParaRPr lang="zh-CN" altLang="zh-CN" sz="1600" dirty="0" smtClean="0"/>
          </a:p>
          <a:p>
            <a:pPr>
              <a:lnSpc>
                <a:spcPct val="150000"/>
              </a:lnSpc>
            </a:pPr>
            <a:r>
              <a:rPr lang="en-US" altLang="zh-CN" sz="1600" dirty="0" smtClean="0"/>
              <a:t>Now the prompt should change to C:\java&gt; .</a:t>
            </a:r>
            <a:endParaRPr lang="zh-CN" altLang="zh-CN" sz="16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4855432"/>
          </a:xfrm>
          <a:prstGeom prst="rect">
            <a:avLst/>
          </a:prstGeom>
        </p:spPr>
        <p:txBody>
          <a:bodyPr wrap="square">
            <a:spAutoFit/>
          </a:bodyPr>
          <a:lstStyle/>
          <a:p>
            <a:pPr>
              <a:lnSpc>
                <a:spcPct val="150000"/>
              </a:lnSpc>
            </a:pPr>
            <a:r>
              <a:rPr lang="en-US" altLang="zh-CN" sz="1600" b="1" dirty="0" smtClean="0"/>
              <a:t>Note: </a:t>
            </a:r>
            <a:r>
              <a:rPr lang="en-US" altLang="zh-CN" sz="1600" dirty="0" smtClean="0"/>
              <a:t>To change to a directory on a different drive, you must type an extra command: the name of the drive. For example, to change to the java directory on the </a:t>
            </a:r>
            <a:r>
              <a:rPr lang="en-US" altLang="zh-CN" sz="1600" b="1" dirty="0" smtClean="0"/>
              <a:t>D</a:t>
            </a:r>
            <a:r>
              <a:rPr lang="en-US" altLang="zh-CN" sz="1600" dirty="0" smtClean="0"/>
              <a:t> drive, you must enter </a:t>
            </a:r>
            <a:r>
              <a:rPr lang="en-US" altLang="zh-CN" sz="1600" b="1" dirty="0" smtClean="0"/>
              <a:t>D</a:t>
            </a:r>
            <a:r>
              <a:rPr lang="en-US" altLang="zh-CN" sz="1600" dirty="0" smtClean="0"/>
              <a:t>: .</a:t>
            </a:r>
            <a:endParaRPr lang="zh-CN" altLang="zh-CN" sz="1600" dirty="0" smtClean="0"/>
          </a:p>
          <a:p>
            <a:pPr>
              <a:lnSpc>
                <a:spcPct val="150000"/>
              </a:lnSpc>
            </a:pPr>
            <a:r>
              <a:rPr lang="en-US" altLang="zh-CN" sz="1600" dirty="0" smtClean="0"/>
              <a:t>If you enter </a:t>
            </a:r>
            <a:r>
              <a:rPr lang="en-US" altLang="zh-CN" sz="1600" b="1" dirty="0" smtClean="0"/>
              <a:t>dir</a:t>
            </a:r>
            <a:r>
              <a:rPr lang="en-US" altLang="zh-CN" sz="1600" dirty="0" smtClean="0"/>
              <a:t> at the prompt, you should see your source file, now you are ready to compile. At the prompt, type the following command and press</a:t>
            </a:r>
            <a:r>
              <a:rPr lang="en-US" altLang="zh-CN" sz="1600" b="1" dirty="0" smtClean="0"/>
              <a:t> Enter</a:t>
            </a:r>
            <a:r>
              <a:rPr lang="en-US" altLang="zh-CN" sz="1600" dirty="0" smtClean="0"/>
              <a:t>.</a:t>
            </a:r>
            <a:endParaRPr lang="zh-CN" altLang="zh-CN" sz="1600" dirty="0" smtClean="0"/>
          </a:p>
          <a:p>
            <a:pPr>
              <a:lnSpc>
                <a:spcPct val="150000"/>
              </a:lnSpc>
            </a:pPr>
            <a:r>
              <a:rPr lang="en-US" altLang="zh-CN" sz="1600" dirty="0" err="1" smtClean="0"/>
              <a:t>javac</a:t>
            </a:r>
            <a:r>
              <a:rPr lang="en-US" altLang="zh-CN" sz="1600" dirty="0" smtClean="0"/>
              <a:t> HelloWorldApp.java</a:t>
            </a:r>
            <a:endParaRPr lang="zh-CN" altLang="zh-CN" sz="1600" dirty="0" smtClean="0"/>
          </a:p>
          <a:p>
            <a:pPr>
              <a:lnSpc>
                <a:spcPct val="150000"/>
              </a:lnSpc>
            </a:pPr>
            <a:r>
              <a:rPr lang="en-US" altLang="zh-CN" sz="1600" dirty="0" smtClean="0"/>
              <a:t>The compiler has generated a </a:t>
            </a:r>
            <a:r>
              <a:rPr lang="en-US" altLang="zh-CN" sz="1600" dirty="0" err="1" smtClean="0"/>
              <a:t>bytecode</a:t>
            </a:r>
            <a:r>
              <a:rPr lang="en-US" altLang="zh-CN" sz="1600" dirty="0" smtClean="0"/>
              <a:t> file, </a:t>
            </a:r>
            <a:r>
              <a:rPr lang="en-US" altLang="zh-CN" sz="1600" dirty="0" err="1" smtClean="0"/>
              <a:t>HelloWorldApp.class</a:t>
            </a:r>
            <a:r>
              <a:rPr lang="en-US" altLang="zh-CN" sz="1600" dirty="0" smtClean="0"/>
              <a:t>. At the prompt, type </a:t>
            </a:r>
            <a:r>
              <a:rPr lang="en-US" altLang="zh-CN" sz="1600" b="1" dirty="0" smtClean="0"/>
              <a:t>dir </a:t>
            </a:r>
            <a:r>
              <a:rPr lang="en-US" altLang="zh-CN" sz="1600" dirty="0" smtClean="0"/>
              <a:t>to see the new file that was generated.</a:t>
            </a:r>
            <a:endParaRPr lang="zh-CN" altLang="zh-CN" sz="1600" dirty="0" smtClean="0"/>
          </a:p>
          <a:p>
            <a:pPr>
              <a:lnSpc>
                <a:spcPct val="150000"/>
              </a:lnSpc>
            </a:pPr>
            <a:r>
              <a:rPr lang="en-US" altLang="zh-CN" sz="1600" dirty="0" smtClean="0"/>
              <a:t>Now that you have a .class file, you can run your program.</a:t>
            </a:r>
            <a:endParaRPr lang="zh-CN" altLang="zh-CN" sz="1600" dirty="0" smtClean="0"/>
          </a:p>
          <a:p>
            <a:pPr>
              <a:lnSpc>
                <a:spcPct val="150000"/>
              </a:lnSpc>
            </a:pPr>
            <a:r>
              <a:rPr lang="en-US" altLang="zh-CN" sz="1600" b="1" i="1" dirty="0" smtClean="0"/>
              <a:t>Run the Program</a:t>
            </a:r>
            <a:endParaRPr lang="zh-CN" altLang="zh-CN" sz="1600" dirty="0" smtClean="0"/>
          </a:p>
          <a:p>
            <a:pPr>
              <a:lnSpc>
                <a:spcPct val="150000"/>
              </a:lnSpc>
            </a:pPr>
            <a:r>
              <a:rPr lang="en-US" altLang="zh-CN" sz="1600" dirty="0" smtClean="0"/>
              <a:t>In the same directory, enter the following command at the prompt: </a:t>
            </a:r>
            <a:r>
              <a:rPr lang="en-US" altLang="zh-CN" sz="1600" b="1" dirty="0" smtClean="0"/>
              <a:t>java </a:t>
            </a:r>
            <a:r>
              <a:rPr lang="en-US" altLang="zh-CN" sz="1600" b="1" dirty="0" err="1" smtClean="0"/>
              <a:t>HelloWorldApp</a:t>
            </a:r>
            <a:endParaRPr lang="zh-CN" altLang="zh-CN" sz="1600" dirty="0" smtClean="0"/>
          </a:p>
          <a:p>
            <a:pPr>
              <a:lnSpc>
                <a:spcPct val="150000"/>
              </a:lnSpc>
            </a:pPr>
            <a:r>
              <a:rPr lang="en-US" altLang="zh-CN" sz="1600" dirty="0" smtClean="0"/>
              <a:t>You should now see the program prints "Hello World!" to the screen.</a:t>
            </a:r>
            <a:endParaRPr lang="zh-CN" altLang="zh-CN" sz="1600" dirty="0" smtClean="0"/>
          </a:p>
          <a:p>
            <a:pPr>
              <a:lnSpc>
                <a:spcPct val="150000"/>
              </a:lnSpc>
            </a:pPr>
            <a:r>
              <a:rPr lang="en-US" altLang="zh-CN" sz="1600" dirty="0" smtClean="0"/>
              <a:t>Congratulations! Your program works!</a:t>
            </a:r>
            <a:endParaRPr lang="zh-CN" altLang="zh-CN" sz="1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19605"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15616"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bmk="OLE_LINK92">
                <a:latin typeface="Times New Roman" pitchFamily="18" charset="0"/>
                <a:ea typeface="宋体" pitchFamily="2" charset="-122"/>
                <a:cs typeface="Times New Roman" pitchFamily="18" charset="0"/>
              </a:rPr>
              <a:t>New </a:t>
            </a:r>
            <a:r>
              <a:rPr lang="en-US" altLang="zh-CN" sz="2000" b="1" dirty="0" smtClean="0" bmk="OLE_LINK92">
                <a:latin typeface="Times New Roman" pitchFamily="18" charset="0"/>
                <a:ea typeface="宋体" pitchFamily="2" charset="-122"/>
                <a:cs typeface="Times New Roman" pitchFamily="18" charset="0"/>
              </a:rPr>
              <a:t>Words</a:t>
            </a:r>
            <a:r>
              <a:rPr kumimoji="0" lang="zh-CN" altLang="zh-CN" sz="2000" b="1" i="0" u="none" strike="noStrike" cap="none" normalizeH="0" baseline="0" dirty="0" smtClean="0" bmk="OLE_LINK92">
                <a:ln>
                  <a:noFill/>
                </a:ln>
                <a:solidFill>
                  <a:schemeClr val="tx1"/>
                </a:solidFill>
                <a:effectLst/>
                <a:latin typeface="Times New Roman" pitchFamily="18" charset="0"/>
                <a:ea typeface="宋体" pitchFamily="2" charset="-122"/>
                <a:cs typeface="Times New Roman" pitchFamily="18" charset="0"/>
              </a:rPr>
              <a:t>                                         </a:t>
            </a:r>
            <a:endParaRPr kumimoji="0" lang="zh-CN" altLang="zh-CN" sz="2400" b="1" i="0" u="none" strike="noStrike" cap="none" normalizeH="0" baseline="0" dirty="0" smtClean="0">
              <a:ln>
                <a:noFill/>
              </a:ln>
              <a:solidFill>
                <a:schemeClr val="tx1"/>
              </a:solidFill>
              <a:effectLst/>
              <a:latin typeface="Calibri" pitchFamily="34" charset="0"/>
              <a:ea typeface="宋体" pitchFamily="2" charset="-122"/>
            </a:endParaRPr>
          </a:p>
        </p:txBody>
      </p:sp>
      <p:sp>
        <p:nvSpPr>
          <p:cNvPr id="17410" name="Rectangle 2"/>
          <p:cNvSpPr>
            <a:spLocks noChangeArrowheads="1"/>
          </p:cNvSpPr>
          <p:nvPr/>
        </p:nvSpPr>
        <p:spPr bwMode="auto">
          <a:xfrm>
            <a:off x="1115616" y="1556792"/>
            <a:ext cx="7344816"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1600" dirty="0" smtClean="0"/>
              <a:t>rewarding              	a. </a:t>
            </a:r>
            <a:r>
              <a:rPr lang="zh-CN" altLang="zh-CN" sz="1600" dirty="0" smtClean="0"/>
              <a:t>有价值的，有益的，值得的</a:t>
            </a:r>
            <a:r>
              <a:rPr lang="en-US" altLang="zh-CN" sz="1600" dirty="0" smtClean="0"/>
              <a:t>;</a:t>
            </a:r>
            <a:r>
              <a:rPr lang="zh-CN" altLang="zh-CN" sz="1600" dirty="0" smtClean="0"/>
              <a:t>报答的</a:t>
            </a:r>
          </a:p>
          <a:p>
            <a:r>
              <a:rPr lang="en-US" altLang="zh-CN" sz="1600" dirty="0" smtClean="0"/>
              <a:t>discipline           	n. </a:t>
            </a:r>
            <a:r>
              <a:rPr lang="zh-CN" altLang="zh-CN" sz="1600" dirty="0" smtClean="0"/>
              <a:t>训练</a:t>
            </a:r>
            <a:r>
              <a:rPr lang="en-US" altLang="zh-CN" sz="1600" dirty="0" smtClean="0"/>
              <a:t>;</a:t>
            </a:r>
            <a:r>
              <a:rPr lang="zh-CN" altLang="zh-CN" sz="1600" dirty="0" smtClean="0"/>
              <a:t>纪律</a:t>
            </a:r>
            <a:r>
              <a:rPr lang="en-US" altLang="zh-CN" sz="1600" dirty="0" smtClean="0"/>
              <a:t>;</a:t>
            </a:r>
            <a:r>
              <a:rPr lang="zh-CN" altLang="zh-CN" sz="1600" dirty="0" smtClean="0"/>
              <a:t>学科</a:t>
            </a:r>
          </a:p>
          <a:p>
            <a:r>
              <a:rPr lang="en-US" altLang="zh-CN" sz="1600" dirty="0" smtClean="0"/>
              <a:t>specify                	v. </a:t>
            </a:r>
            <a:r>
              <a:rPr lang="zh-CN" altLang="zh-CN" sz="1600" dirty="0" smtClean="0"/>
              <a:t>指定，详细说明，使具有特性</a:t>
            </a:r>
          </a:p>
          <a:p>
            <a:r>
              <a:rPr lang="en-US" altLang="zh-CN" sz="1600" dirty="0" smtClean="0"/>
              <a:t>implement                	v. </a:t>
            </a:r>
            <a:r>
              <a:rPr lang="zh-CN" altLang="zh-CN" sz="1600" dirty="0" smtClean="0"/>
              <a:t>执行，贯彻，实现</a:t>
            </a:r>
            <a:r>
              <a:rPr lang="en-US" altLang="zh-CN" sz="1600" dirty="0" smtClean="0"/>
              <a:t>  </a:t>
            </a:r>
            <a:endParaRPr lang="zh-CN" altLang="zh-CN" sz="1600" dirty="0" smtClean="0"/>
          </a:p>
          <a:p>
            <a:r>
              <a:rPr lang="en-US" altLang="zh-CN" sz="1600" dirty="0" smtClean="0"/>
              <a:t>syntax                       	n. [</a:t>
            </a:r>
            <a:r>
              <a:rPr lang="zh-CN" altLang="zh-CN" sz="1600" dirty="0" smtClean="0"/>
              <a:t>语</a:t>
            </a:r>
            <a:r>
              <a:rPr lang="en-US" altLang="zh-CN" sz="1600" dirty="0" smtClean="0"/>
              <a:t>]</a:t>
            </a:r>
            <a:r>
              <a:rPr lang="zh-CN" altLang="zh-CN" sz="1600" dirty="0" smtClean="0"/>
              <a:t>语法，句法，句法规则</a:t>
            </a:r>
            <a:r>
              <a:rPr lang="en-US" altLang="zh-CN" sz="1600" dirty="0" smtClean="0"/>
              <a:t>;</a:t>
            </a:r>
            <a:r>
              <a:rPr lang="zh-CN" altLang="zh-CN" sz="1600" dirty="0" smtClean="0"/>
              <a:t>有秩序的排列</a:t>
            </a:r>
          </a:p>
          <a:p>
            <a:r>
              <a:rPr lang="en-US" altLang="zh-CN" sz="1600" dirty="0" smtClean="0"/>
              <a:t>primitive                 	a. </a:t>
            </a:r>
            <a:r>
              <a:rPr lang="zh-CN" altLang="zh-CN" sz="1600" dirty="0" smtClean="0"/>
              <a:t>原始的</a:t>
            </a:r>
            <a:r>
              <a:rPr lang="en-US" altLang="zh-CN" sz="1600" dirty="0" smtClean="0"/>
              <a:t>;</a:t>
            </a:r>
            <a:r>
              <a:rPr lang="zh-CN" altLang="zh-CN" sz="1600" dirty="0" smtClean="0"/>
              <a:t>早期的</a:t>
            </a:r>
            <a:r>
              <a:rPr lang="en-US" altLang="zh-CN" sz="1600" dirty="0" smtClean="0"/>
              <a:t>;</a:t>
            </a:r>
            <a:r>
              <a:rPr lang="zh-CN" altLang="zh-CN" sz="1600" dirty="0" smtClean="0"/>
              <a:t>最初的</a:t>
            </a:r>
          </a:p>
          <a:p>
            <a:r>
              <a:rPr lang="en-US" altLang="zh-CN" sz="1600" dirty="0" smtClean="0"/>
              <a:t>symbolic                     	a. </a:t>
            </a:r>
            <a:r>
              <a:rPr lang="zh-CN" altLang="zh-CN" sz="1600" dirty="0" smtClean="0"/>
              <a:t>象征的，符号的</a:t>
            </a:r>
            <a:r>
              <a:rPr lang="en-US" altLang="zh-CN" sz="1600" dirty="0" smtClean="0"/>
              <a:t>  </a:t>
            </a:r>
            <a:endParaRPr lang="zh-CN" altLang="zh-CN" sz="1600" dirty="0" smtClean="0"/>
          </a:p>
          <a:p>
            <a:r>
              <a:rPr lang="en-US" altLang="zh-CN" sz="1600" dirty="0" smtClean="0"/>
              <a:t>assembly                  	n. </a:t>
            </a:r>
            <a:r>
              <a:rPr lang="zh-CN" altLang="zh-CN" sz="1600" dirty="0" smtClean="0"/>
              <a:t>汇编，集合，装配，集会</a:t>
            </a:r>
          </a:p>
          <a:p>
            <a:r>
              <a:rPr lang="en-US" altLang="zh-CN" sz="1600" dirty="0" smtClean="0"/>
              <a:t>convert                      	v.</a:t>
            </a:r>
            <a:r>
              <a:rPr lang="zh-CN" altLang="zh-CN" sz="1600" dirty="0" smtClean="0"/>
              <a:t>变换，转换</a:t>
            </a:r>
            <a:r>
              <a:rPr lang="en-US" altLang="zh-CN" sz="1600" dirty="0" smtClean="0"/>
              <a:t>;</a:t>
            </a:r>
            <a:r>
              <a:rPr lang="zh-CN" altLang="zh-CN" sz="1600" dirty="0" smtClean="0"/>
              <a:t>转化，改造</a:t>
            </a:r>
          </a:p>
          <a:p>
            <a:r>
              <a:rPr lang="en-US" altLang="zh-CN" sz="1600" dirty="0" smtClean="0"/>
              <a:t>neural                      	a. </a:t>
            </a:r>
            <a:r>
              <a:rPr lang="zh-CN" altLang="zh-CN" sz="1600" dirty="0" smtClean="0"/>
              <a:t>神经的</a:t>
            </a:r>
            <a:r>
              <a:rPr lang="en-US" altLang="zh-CN" sz="1600" dirty="0" smtClean="0"/>
              <a:t>;</a:t>
            </a:r>
            <a:r>
              <a:rPr lang="zh-CN" altLang="zh-CN" sz="1600" dirty="0" smtClean="0"/>
              <a:t>背（侧）的</a:t>
            </a:r>
          </a:p>
          <a:p>
            <a:r>
              <a:rPr lang="en-US" altLang="zh-CN" sz="1600" dirty="0" smtClean="0"/>
              <a:t>artificial                      	a. </a:t>
            </a:r>
            <a:r>
              <a:rPr lang="zh-CN" altLang="zh-CN" sz="1600" dirty="0" smtClean="0"/>
              <a:t>人造的，假的，非原产地的</a:t>
            </a:r>
          </a:p>
          <a:p>
            <a:r>
              <a:rPr lang="en-US" altLang="zh-CN" sz="1600" dirty="0" smtClean="0"/>
              <a:t>imitate                    	v. </a:t>
            </a:r>
            <a:r>
              <a:rPr lang="zh-CN" altLang="zh-CN" sz="1600" dirty="0" smtClean="0"/>
              <a:t>仿效，模仿</a:t>
            </a:r>
          </a:p>
          <a:p>
            <a:r>
              <a:rPr lang="en-US" altLang="zh-CN" sz="1600" dirty="0" smtClean="0"/>
              <a:t>limitation                   	n. </a:t>
            </a:r>
            <a:r>
              <a:rPr lang="zh-CN" altLang="zh-CN" sz="1600" dirty="0" smtClean="0"/>
              <a:t>限制，局限性</a:t>
            </a:r>
          </a:p>
          <a:p>
            <a:r>
              <a:rPr lang="en-US" altLang="zh-CN" sz="1600" dirty="0" smtClean="0"/>
              <a:t>retrieve                     	v. </a:t>
            </a:r>
            <a:r>
              <a:rPr lang="zh-CN" altLang="zh-CN" sz="1600" dirty="0" smtClean="0"/>
              <a:t>取回，恢复</a:t>
            </a:r>
            <a:r>
              <a:rPr lang="en-US" altLang="zh-CN" sz="1600" dirty="0" smtClean="0"/>
              <a:t>;[</a:t>
            </a:r>
            <a:r>
              <a:rPr lang="zh-CN" altLang="zh-CN" sz="1600" dirty="0" smtClean="0"/>
              <a:t>计</a:t>
            </a:r>
            <a:r>
              <a:rPr lang="en-US" altLang="zh-CN" sz="1600" dirty="0" smtClean="0"/>
              <a:t>]</a:t>
            </a:r>
            <a:r>
              <a:rPr lang="zh-CN" altLang="zh-CN" sz="1600" dirty="0" smtClean="0"/>
              <a:t>检索</a:t>
            </a:r>
            <a:r>
              <a:rPr lang="en-US" altLang="zh-CN" sz="1600" dirty="0" smtClean="0"/>
              <a:t>;</a:t>
            </a:r>
            <a:r>
              <a:rPr lang="zh-CN" altLang="zh-CN" sz="1600" dirty="0" smtClean="0"/>
              <a:t>重新得到</a:t>
            </a:r>
          </a:p>
          <a:p>
            <a:r>
              <a:rPr lang="en-US" altLang="zh-CN" sz="1600" dirty="0" smtClean="0"/>
              <a:t>tag                        	n. </a:t>
            </a:r>
            <a:r>
              <a:rPr lang="zh-CN" altLang="zh-CN" sz="1600" dirty="0" smtClean="0"/>
              <a:t>标签</a:t>
            </a:r>
            <a:r>
              <a:rPr lang="en-US" altLang="zh-CN" sz="1600" dirty="0" smtClean="0"/>
              <a:t>;</a:t>
            </a:r>
            <a:r>
              <a:rPr lang="zh-CN" altLang="zh-CN" sz="1600" dirty="0" smtClean="0"/>
              <a:t>附笺</a:t>
            </a:r>
            <a:r>
              <a:rPr lang="en-US" altLang="zh-CN" sz="1600" dirty="0" smtClean="0"/>
              <a:t>;</a:t>
            </a:r>
            <a:r>
              <a:rPr lang="zh-CN" altLang="zh-CN" sz="1600" dirty="0" smtClean="0"/>
              <a:t>（电缆等的）终端</a:t>
            </a:r>
          </a:p>
          <a:p>
            <a:r>
              <a:rPr lang="en-US" altLang="zh-CN" sz="1600" dirty="0" smtClean="0"/>
              <a:t>attribute            	n. </a:t>
            </a:r>
            <a:r>
              <a:rPr lang="zh-CN" altLang="zh-CN" sz="1600" dirty="0" smtClean="0"/>
              <a:t>属性，特征</a:t>
            </a:r>
            <a:r>
              <a:rPr lang="en-US" altLang="zh-CN" sz="1600" dirty="0" smtClean="0"/>
              <a:t>;</a:t>
            </a:r>
            <a:r>
              <a:rPr lang="zh-CN" altLang="zh-CN" sz="1600" dirty="0" smtClean="0"/>
              <a:t>标志</a:t>
            </a:r>
          </a:p>
          <a:p>
            <a:r>
              <a:rPr lang="en-US" altLang="zh-CN" sz="1600" dirty="0" smtClean="0"/>
              <a:t>custom                    	n.. </a:t>
            </a:r>
            <a:r>
              <a:rPr lang="zh-CN" altLang="zh-CN" sz="1600" dirty="0" smtClean="0"/>
              <a:t>习惯，风俗</a:t>
            </a:r>
            <a:r>
              <a:rPr lang="en-US" altLang="zh-CN" sz="1600" dirty="0" smtClean="0"/>
              <a:t>;</a:t>
            </a:r>
            <a:r>
              <a:rPr lang="zh-CN" altLang="zh-CN" sz="1600" dirty="0" smtClean="0"/>
              <a:t>常规</a:t>
            </a:r>
            <a:r>
              <a:rPr lang="en-US" altLang="zh-CN" sz="1600" dirty="0" smtClean="0"/>
              <a:t>;</a:t>
            </a:r>
            <a:endParaRPr lang="zh-CN" altLang="zh-CN" sz="1600" dirty="0" smtClean="0"/>
          </a:p>
          <a:p>
            <a:r>
              <a:rPr lang="en-US" altLang="zh-CN" sz="1600" dirty="0" smtClean="0"/>
              <a:t>	a. </a:t>
            </a:r>
            <a:r>
              <a:rPr lang="zh-CN" altLang="zh-CN" sz="1600" dirty="0" smtClean="0"/>
              <a:t>定制的</a:t>
            </a:r>
            <a:r>
              <a:rPr lang="en-US" altLang="zh-CN" sz="1600" dirty="0" smtClean="0"/>
              <a:t>;</a:t>
            </a:r>
            <a:r>
              <a:rPr lang="zh-CN" altLang="zh-CN" sz="1600" dirty="0" smtClean="0"/>
              <a:t>订购服务的</a:t>
            </a:r>
            <a:r>
              <a:rPr lang="en-US" altLang="zh-CN" sz="1600" dirty="0" smtClean="0"/>
              <a:t>;</a:t>
            </a:r>
            <a:r>
              <a:rPr lang="zh-CN" altLang="zh-CN" sz="1600" dirty="0" smtClean="0"/>
              <a:t>自定义的</a:t>
            </a:r>
          </a:p>
          <a:p>
            <a:pPr lvl="0" fontAlgn="base">
              <a:spcBef>
                <a:spcPct val="0"/>
              </a:spcBef>
              <a:spcAft>
                <a:spcPct val="0"/>
              </a:spcAft>
            </a:pPr>
            <a:endParaRPr lang="zh-CN" altLang="en-US" sz="1600" dirty="0" smtClean="0">
              <a:latin typeface="Times New Roman" pitchFamily="18" charset="0"/>
              <a:ea typeface="宋体" pitchFamily="2" charset="-122"/>
              <a:cs typeface="Times New Roman" pitchFamily="18" charset="0"/>
            </a:endParaRPr>
          </a:p>
          <a:p>
            <a:endParaRPr lang="zh-CN" altLang="zh-CN" sz="1600" dirty="0"/>
          </a:p>
          <a:p>
            <a:endParaRPr lang="zh-CN" altLang="zh-CN" sz="1600" dirty="0">
              <a:latin typeface="Times New Roman" pitchFamily="18" charset="0"/>
              <a:ea typeface="宋体" pitchFamily="2" charset="-122"/>
              <a:cs typeface="Times New Roman" pitchFamily="18" charset="0"/>
            </a:endParaRPr>
          </a:p>
          <a:p>
            <a:pPr marL="0" marR="0" lvl="0" indent="0" algn="l" defTabSz="914400" rtl="0" eaLnBrk="0" fontAlgn="base" latinLnBrk="0" hangingPunct="0">
              <a:spcBef>
                <a:spcPct val="0"/>
              </a:spcBef>
              <a:spcAft>
                <a:spcPct val="0"/>
              </a:spcAft>
              <a:buClrTx/>
              <a:buSzTx/>
              <a:buFontTx/>
              <a:buNone/>
              <a:tabLst/>
            </a:pPr>
            <a:endParaRPr kumimoji="0" lang="zh-CN" altLang="en-US" sz="36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6624736" cy="4486100"/>
          </a:xfrm>
          <a:prstGeom prst="rect">
            <a:avLst/>
          </a:prstGeom>
        </p:spPr>
        <p:txBody>
          <a:bodyPr wrap="square">
            <a:spAutoFit/>
          </a:bodyPr>
          <a:lstStyle/>
          <a:p>
            <a:pPr>
              <a:lnSpc>
                <a:spcPct val="150000"/>
              </a:lnSpc>
            </a:pPr>
            <a:r>
              <a:rPr lang="en-US" altLang="zh-CN" sz="1600" b="1" i="1" dirty="0" smtClean="0"/>
              <a:t>Practice 1 Review the main steps to create your first application "Hello World" and then write them out.</a:t>
            </a:r>
            <a:endParaRPr lang="zh-CN" altLang="zh-CN" sz="1600" dirty="0" smtClean="0"/>
          </a:p>
          <a:p>
            <a:pPr>
              <a:lnSpc>
                <a:spcPct val="150000"/>
              </a:lnSpc>
            </a:pPr>
            <a:r>
              <a:rPr lang="en-US" altLang="zh-CN" sz="1600" i="1" dirty="0" smtClean="0"/>
              <a:t>Step 1. __________________________________________________________</a:t>
            </a:r>
            <a:endParaRPr lang="zh-CN" altLang="zh-CN" sz="1600" dirty="0" smtClean="0"/>
          </a:p>
          <a:p>
            <a:pPr>
              <a:lnSpc>
                <a:spcPct val="150000"/>
              </a:lnSpc>
            </a:pPr>
            <a:r>
              <a:rPr lang="en-US" altLang="zh-CN" sz="1600" i="1" dirty="0" smtClean="0"/>
              <a:t>Step 2. __________________________________________________________</a:t>
            </a:r>
            <a:endParaRPr lang="zh-CN" altLang="zh-CN" sz="1600" dirty="0" smtClean="0"/>
          </a:p>
          <a:p>
            <a:pPr>
              <a:lnSpc>
                <a:spcPct val="150000"/>
              </a:lnSpc>
            </a:pPr>
            <a:r>
              <a:rPr lang="en-US" altLang="zh-CN" sz="1600" i="1" dirty="0" smtClean="0"/>
              <a:t>Step 3. __________________________________________________________</a:t>
            </a:r>
            <a:endParaRPr lang="zh-CN" altLang="zh-CN" sz="1600" dirty="0" smtClean="0"/>
          </a:p>
          <a:p>
            <a:pPr>
              <a:lnSpc>
                <a:spcPct val="150000"/>
              </a:lnSpc>
            </a:pPr>
            <a:r>
              <a:rPr lang="en-US" altLang="zh-CN" sz="1600" i="1" dirty="0" smtClean="0"/>
              <a:t>Step 4. __________________________________________________________</a:t>
            </a:r>
            <a:endParaRPr lang="zh-CN" altLang="zh-CN" sz="1600" dirty="0" smtClean="0"/>
          </a:p>
          <a:p>
            <a:pPr>
              <a:lnSpc>
                <a:spcPct val="150000"/>
              </a:lnSpc>
            </a:pPr>
            <a:r>
              <a:rPr lang="en-US" altLang="zh-CN" sz="1600" i="1" dirty="0" smtClean="0"/>
              <a:t>Step 5.__________________________________________________________</a:t>
            </a:r>
            <a:endParaRPr lang="zh-CN" altLang="zh-CN" sz="16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128792" cy="2977995"/>
          </a:xfrm>
          <a:prstGeom prst="rect">
            <a:avLst/>
          </a:prstGeom>
        </p:spPr>
        <p:txBody>
          <a:bodyPr wrap="square">
            <a:spAutoFit/>
          </a:bodyPr>
          <a:lstStyle/>
          <a:p>
            <a:pPr>
              <a:lnSpc>
                <a:spcPct val="200000"/>
              </a:lnSpc>
            </a:pPr>
            <a:r>
              <a:rPr lang="en-US" altLang="zh-CN" sz="1600" b="1" i="1" dirty="0" smtClean="0"/>
              <a:t>Practice 2 Read the directions again and try to compile the Source File "HelloWorldApp.java" into a .class File. Then write down the procedure</a:t>
            </a:r>
            <a:r>
              <a:rPr lang="en-US" altLang="zh-CN" sz="1600" i="1" dirty="0" smtClean="0"/>
              <a:t>.</a:t>
            </a:r>
            <a:endParaRPr lang="zh-CN" altLang="zh-CN" sz="1600" dirty="0" smtClean="0"/>
          </a:p>
          <a:p>
            <a:pPr>
              <a:lnSpc>
                <a:spcPct val="200000"/>
              </a:lnSpc>
            </a:pPr>
            <a:r>
              <a:rPr lang="en-US" altLang="zh-CN" sz="1600" dirty="0" smtClean="0"/>
              <a:t>1. _______________________________________________________________</a:t>
            </a:r>
            <a:endParaRPr lang="zh-CN" altLang="zh-CN" sz="1600" dirty="0" smtClean="0"/>
          </a:p>
          <a:p>
            <a:pPr>
              <a:lnSpc>
                <a:spcPct val="200000"/>
              </a:lnSpc>
            </a:pPr>
            <a:r>
              <a:rPr lang="en-US" altLang="zh-CN" sz="1600" dirty="0" smtClean="0"/>
              <a:t>2._______________________________________________________________ </a:t>
            </a:r>
            <a:endParaRPr lang="zh-CN" altLang="zh-CN" sz="1600" dirty="0" smtClean="0"/>
          </a:p>
          <a:p>
            <a:pPr>
              <a:lnSpc>
                <a:spcPct val="200000"/>
              </a:lnSpc>
            </a:pPr>
            <a:r>
              <a:rPr lang="en-US" altLang="zh-CN" sz="1600" dirty="0" smtClean="0"/>
              <a:t>3.________________________________________________________________ .</a:t>
            </a:r>
            <a:endParaRPr lang="zh-CN" altLang="zh-CN" sz="1600" dirty="0" smtClean="0"/>
          </a:p>
          <a:p>
            <a:pPr>
              <a:lnSpc>
                <a:spcPct val="200000"/>
              </a:lnSpc>
            </a:pPr>
            <a:r>
              <a:rPr lang="en-US" altLang="zh-CN" sz="1600" dirty="0" smtClean="0"/>
              <a:t>4.________________________________________________________________</a:t>
            </a:r>
            <a:endParaRPr lang="zh-CN" altLang="zh-CN" sz="16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611560" y="1196752"/>
            <a:ext cx="8532440" cy="5570756"/>
          </a:xfrm>
          <a:prstGeom prst="rect">
            <a:avLst/>
          </a:prstGeom>
        </p:spPr>
        <p:txBody>
          <a:bodyPr wrap="square">
            <a:spAutoFit/>
          </a:bodyPr>
          <a:lstStyle/>
          <a:p>
            <a:r>
              <a:rPr lang="x-none" altLang="zh-CN" sz="2000" b="1" dirty="0"/>
              <a:t>I. Guided Reading                                           </a:t>
            </a:r>
            <a:endParaRPr lang="zh-CN" altLang="zh-CN" sz="2000" b="1" dirty="0"/>
          </a:p>
          <a:p>
            <a:r>
              <a:rPr lang="en-US" altLang="zh-CN" sz="1600" b="1" i="1" dirty="0"/>
              <a:t>Pre-reading Activities</a:t>
            </a:r>
            <a:endParaRPr lang="zh-CN" altLang="zh-CN" sz="1600" dirty="0"/>
          </a:p>
          <a:p>
            <a:r>
              <a:rPr lang="en-US" altLang="zh-CN" sz="1600" dirty="0" smtClean="0"/>
              <a:t>1. 1) programming,  </a:t>
            </a:r>
            <a:r>
              <a:rPr lang="zh-CN" altLang="zh-CN" sz="1600" dirty="0" smtClean="0"/>
              <a:t>languages,  instructions</a:t>
            </a:r>
            <a:r>
              <a:rPr lang="en-US" altLang="zh-CN" sz="1600" dirty="0" smtClean="0"/>
              <a:t>,  computer,  </a:t>
            </a:r>
            <a:r>
              <a:rPr lang="zh-CN" altLang="zh-CN" sz="1600" dirty="0" smtClean="0"/>
              <a:t>tasks</a:t>
            </a:r>
            <a:r>
              <a:rPr lang="en-US" altLang="zh-CN" sz="1600" dirty="0" smtClean="0"/>
              <a:t>  </a:t>
            </a:r>
            <a:endParaRPr lang="zh-CN" altLang="zh-CN" sz="1600" dirty="0" smtClean="0"/>
          </a:p>
          <a:p>
            <a:r>
              <a:rPr lang="en-US" altLang="zh-CN" sz="1600" dirty="0" smtClean="0"/>
              <a:t>2) steps,  instructed,  programs,  process,  implemented</a:t>
            </a:r>
            <a:endParaRPr lang="zh-CN" altLang="zh-CN" sz="1600" dirty="0" smtClean="0"/>
          </a:p>
          <a:p>
            <a:r>
              <a:rPr lang="en-US" altLang="zh-CN" sz="1600" dirty="0" smtClean="0"/>
              <a:t>2. Figure 1 Power Supply Set     Figure 2 CD-ROM Driver     Figure 3 LCD Monitor</a:t>
            </a:r>
            <a:endParaRPr lang="zh-CN" altLang="zh-CN" sz="1600" dirty="0" smtClean="0"/>
          </a:p>
          <a:p>
            <a:r>
              <a:rPr lang="en-US" altLang="zh-CN" sz="1600" b="1" i="1" dirty="0" smtClean="0"/>
              <a:t>Check </a:t>
            </a:r>
            <a:r>
              <a:rPr lang="en-US" altLang="zh-CN" sz="1600" b="1" i="1" dirty="0"/>
              <a:t>Your Comprehension</a:t>
            </a:r>
            <a:endParaRPr lang="zh-CN" altLang="zh-CN" sz="1600" dirty="0"/>
          </a:p>
          <a:p>
            <a:r>
              <a:rPr lang="en-US" altLang="zh-CN" sz="1600" b="1" i="1" dirty="0" smtClean="0"/>
              <a:t>1.</a:t>
            </a:r>
            <a:endParaRPr lang="zh-CN" altLang="zh-CN" sz="1600" dirty="0" smtClean="0"/>
          </a:p>
          <a:p>
            <a:r>
              <a:rPr lang="en-US" altLang="zh-CN" sz="1600" dirty="0" smtClean="0"/>
              <a:t>1) It is a challenging and rewarding discipline. </a:t>
            </a:r>
            <a:endParaRPr lang="zh-CN" altLang="zh-CN" sz="1600" dirty="0" smtClean="0"/>
          </a:p>
          <a:p>
            <a:r>
              <a:rPr lang="en-US" altLang="zh-CN" sz="1600" dirty="0" smtClean="0"/>
              <a:t>2) There are five, and they are the machine language, assembly language, "high level languages", similar human language, and languages of neural networks</a:t>
            </a:r>
            <a:endParaRPr lang="zh-CN" altLang="zh-CN" sz="1600" dirty="0" smtClean="0"/>
          </a:p>
          <a:p>
            <a:r>
              <a:rPr lang="en-US" altLang="zh-CN" sz="1600" dirty="0" smtClean="0"/>
              <a:t>3) It can use words and commands, and the syntax of it is much easier to understand. </a:t>
            </a:r>
            <a:endParaRPr lang="zh-CN" altLang="zh-CN" sz="1600" dirty="0" smtClean="0"/>
          </a:p>
          <a:p>
            <a:r>
              <a:rPr lang="en-US" altLang="zh-CN" sz="1600" dirty="0" smtClean="0"/>
              <a:t>4) They are mainly used for creating and editing pages on the web. </a:t>
            </a:r>
            <a:endParaRPr lang="zh-CN" altLang="zh-CN" sz="1600" dirty="0" smtClean="0"/>
          </a:p>
          <a:p>
            <a:r>
              <a:rPr lang="en-US" altLang="zh-CN" sz="1600" dirty="0" smtClean="0"/>
              <a:t>5) We can possibly communicate with HTML, create animations, create calculators and validate forms, etc. with </a:t>
            </a:r>
            <a:r>
              <a:rPr lang="en-US" altLang="zh-CN" sz="1600" dirty="0" err="1" smtClean="0"/>
              <a:t>Javascript</a:t>
            </a:r>
            <a:r>
              <a:rPr lang="en-US" altLang="zh-CN" sz="1600" dirty="0" smtClean="0"/>
              <a:t>.</a:t>
            </a:r>
            <a:endParaRPr lang="zh-CN" altLang="zh-CN" sz="1600" dirty="0" smtClean="0"/>
          </a:p>
          <a:p>
            <a:r>
              <a:rPr lang="en-US" altLang="zh-CN" sz="1600" dirty="0" smtClean="0"/>
              <a:t>6) They are mainly used for creating executable programs.</a:t>
            </a:r>
            <a:endParaRPr lang="zh-CN" altLang="zh-CN" sz="1600" dirty="0" smtClean="0"/>
          </a:p>
          <a:p>
            <a:r>
              <a:rPr lang="en-US" altLang="zh-CN" sz="1600" dirty="0" smtClean="0"/>
              <a:t>7) It can not only develop software application but also run various software applications   such as business programs, engineering programs, and even games.</a:t>
            </a:r>
            <a:endParaRPr lang="zh-CN" altLang="zh-CN" sz="1600" dirty="0" smtClean="0"/>
          </a:p>
          <a:p>
            <a:r>
              <a:rPr lang="en-US" altLang="zh-CN" sz="1600" dirty="0" smtClean="0"/>
              <a:t>8) Because it has a simpler object model and fewer low-level facilities and helps application developers "write once, run anywhere".</a:t>
            </a:r>
            <a:endParaRPr lang="zh-CN" altLang="zh-CN" sz="1600" dirty="0" smtClean="0"/>
          </a:p>
          <a:p>
            <a:r>
              <a:rPr lang="en-US" altLang="zh-CN" sz="1600" dirty="0" smtClean="0"/>
              <a:t>9) It depends on what you do with it, because there are some languages which are better   suited or more widely used in specific areas.</a:t>
            </a:r>
            <a:endParaRPr lang="zh-CN" altLang="zh-CN" sz="1600" dirty="0" smtClean="0"/>
          </a:p>
          <a:p>
            <a:r>
              <a:rPr lang="en-US" altLang="zh-CN" sz="1600" dirty="0" smtClean="0"/>
              <a:t>10) You should keep learning something new and be well-informed of new concepts in the field.</a:t>
            </a:r>
            <a:endParaRPr lang="zh-CN" altLang="zh-CN" sz="16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043608" y="1268760"/>
            <a:ext cx="7632848" cy="4062651"/>
          </a:xfrm>
          <a:prstGeom prst="rect">
            <a:avLst/>
          </a:prstGeom>
        </p:spPr>
        <p:txBody>
          <a:bodyPr wrap="square">
            <a:spAutoFit/>
          </a:bodyPr>
          <a:lstStyle/>
          <a:p>
            <a:r>
              <a:rPr lang="en-US" altLang="zh-CN" sz="1600" b="1" i="1" dirty="0" smtClean="0"/>
              <a:t>2.</a:t>
            </a:r>
            <a:endParaRPr lang="zh-CN" altLang="zh-CN" sz="1600" dirty="0" smtClean="0"/>
          </a:p>
          <a:p>
            <a:r>
              <a:rPr lang="en-US" altLang="zh-CN" sz="1600" dirty="0" smtClean="0"/>
              <a:t>1) core,  web,  structure,  layout,  tags</a:t>
            </a:r>
            <a:endParaRPr lang="zh-CN" altLang="zh-CN" sz="1600" dirty="0" smtClean="0"/>
          </a:p>
          <a:p>
            <a:r>
              <a:rPr lang="en-US" altLang="zh-CN" sz="1600" dirty="0" smtClean="0"/>
              <a:t>2) Syntax,  C++,  object,   concurrent,  object-oriented,  implementation   </a:t>
            </a:r>
            <a:endParaRPr lang="zh-CN" altLang="zh-CN" sz="1600" dirty="0" smtClean="0"/>
          </a:p>
          <a:p>
            <a:r>
              <a:rPr lang="en-US" altLang="zh-CN" sz="1600" dirty="0" smtClean="0"/>
              <a:t>3) Language,  data,   access,  prototyping ,  </a:t>
            </a:r>
            <a:r>
              <a:rPr lang="en-US" altLang="zh-CN" sz="1600" dirty="0" err="1" smtClean="0"/>
              <a:t>WordPress</a:t>
            </a:r>
            <a:endParaRPr lang="zh-CN" altLang="zh-CN" sz="1600" dirty="0" smtClean="0"/>
          </a:p>
          <a:p>
            <a:endParaRPr lang="zh-CN" altLang="zh-CN" sz="1600" dirty="0" smtClean="0"/>
          </a:p>
          <a:p>
            <a:r>
              <a:rPr lang="en-US" altLang="zh-CN" sz="1600" b="1" i="1" dirty="0" smtClean="0"/>
              <a:t>3.</a:t>
            </a:r>
            <a:endParaRPr lang="zh-CN" altLang="zh-CN" sz="1600" dirty="0" smtClean="0"/>
          </a:p>
          <a:p>
            <a:r>
              <a:rPr lang="en-US" altLang="zh-CN" sz="1600" dirty="0" smtClean="0"/>
              <a:t>1) A machine language  </a:t>
            </a:r>
            <a:r>
              <a:rPr lang="zh-CN" altLang="zh-CN" sz="1600" dirty="0" smtClean="0"/>
              <a:t>机器语言：完全由“</a:t>
            </a:r>
            <a:r>
              <a:rPr lang="en-US" altLang="zh-CN" sz="1600" dirty="0" smtClean="0"/>
              <a:t>1</a:t>
            </a:r>
            <a:r>
              <a:rPr lang="zh-CN" altLang="zh-CN" sz="1600" dirty="0" smtClean="0"/>
              <a:t>”和“</a:t>
            </a:r>
            <a:r>
              <a:rPr lang="en-US" altLang="zh-CN" sz="1600" dirty="0" smtClean="0"/>
              <a:t>0</a:t>
            </a:r>
            <a:r>
              <a:rPr lang="zh-CN" altLang="zh-CN" sz="1600" dirty="0" smtClean="0"/>
              <a:t>”组成的计算机语言。</a:t>
            </a:r>
          </a:p>
          <a:p>
            <a:r>
              <a:rPr lang="en-US" altLang="zh-CN" sz="1600" dirty="0" smtClean="0"/>
              <a:t>2) An assembly language  </a:t>
            </a:r>
            <a:r>
              <a:rPr lang="zh-CN" altLang="zh-CN" sz="1600" dirty="0" smtClean="0"/>
              <a:t>汇编语言：使用符号名称而不只是利用数字的计算机语言。</a:t>
            </a:r>
          </a:p>
          <a:p>
            <a:r>
              <a:rPr lang="en-US" altLang="zh-CN" sz="1600" dirty="0" smtClean="0"/>
              <a:t>3) High level languages  </a:t>
            </a:r>
            <a:r>
              <a:rPr lang="zh-CN" altLang="zh-CN" sz="1600" dirty="0" smtClean="0"/>
              <a:t>高级语言：使用文字和命令的计算机语言。</a:t>
            </a:r>
          </a:p>
          <a:p>
            <a:r>
              <a:rPr lang="en-US" altLang="zh-CN" sz="1600" dirty="0" smtClean="0"/>
              <a:t>4) Fifth generation languages  </a:t>
            </a:r>
            <a:r>
              <a:rPr lang="zh-CN" altLang="zh-CN" sz="1600" dirty="0" smtClean="0"/>
              <a:t>第五代语言：应用于神经网络的计算机语言。</a:t>
            </a:r>
          </a:p>
          <a:p>
            <a:r>
              <a:rPr lang="en-US" altLang="zh-CN" sz="1600" dirty="0" smtClean="0"/>
              <a:t>5) A neural networks  </a:t>
            </a:r>
            <a:r>
              <a:rPr lang="zh-CN" altLang="zh-CN" sz="1600" dirty="0" smtClean="0"/>
              <a:t>神经网络：试图模仿人类思维方式的一种人工智能的形式。</a:t>
            </a:r>
          </a:p>
          <a:p>
            <a:r>
              <a:rPr lang="en-US" altLang="zh-CN" sz="1600" dirty="0" smtClean="0"/>
              <a:t>6) Web languages  </a:t>
            </a:r>
            <a:r>
              <a:rPr lang="zh-CN" altLang="zh-CN" sz="1600" dirty="0" smtClean="0"/>
              <a:t>网络编程语言：用于创建和编辑网络中网页的计算机语言。</a:t>
            </a:r>
          </a:p>
          <a:p>
            <a:r>
              <a:rPr lang="en-US" altLang="zh-CN" sz="1600" dirty="0" smtClean="0"/>
              <a:t>7) HTML  </a:t>
            </a:r>
            <a:r>
              <a:rPr lang="zh-CN" altLang="zh-CN" sz="1600" dirty="0" smtClean="0"/>
              <a:t>超文本标记语言：使用各种标签和属性来定义网页结构和布局的语言。</a:t>
            </a:r>
          </a:p>
          <a:p>
            <a:r>
              <a:rPr lang="en-US" altLang="zh-CN" sz="1600" dirty="0" smtClean="0"/>
              <a:t>8) Software languages  </a:t>
            </a:r>
            <a:r>
              <a:rPr lang="zh-CN" altLang="zh-CN" sz="1600" dirty="0" smtClean="0"/>
              <a:t>软件编程语言：用于创建可执行程序的语言。</a:t>
            </a:r>
          </a:p>
          <a:p>
            <a:r>
              <a:rPr lang="en-US" altLang="zh-CN" sz="1600" dirty="0" smtClean="0"/>
              <a:t>9) Perl  </a:t>
            </a:r>
            <a:r>
              <a:rPr lang="zh-CN" altLang="zh-CN" sz="1600" dirty="0" smtClean="0"/>
              <a:t>实用报表提取语言：用于网站开发的语言，尤其适用于文件和文本处理。</a:t>
            </a:r>
          </a:p>
          <a:p>
            <a:r>
              <a:rPr lang="en-US" altLang="zh-CN" sz="1600" dirty="0" smtClean="0"/>
              <a:t>10) Computer programming  </a:t>
            </a:r>
            <a:r>
              <a:rPr lang="zh-CN" altLang="zh-CN" sz="1600" dirty="0" smtClean="0"/>
              <a:t>计算机编程</a:t>
            </a:r>
            <a:r>
              <a:rPr lang="en-US" altLang="zh-CN" sz="1600" dirty="0" smtClean="0"/>
              <a:t>: </a:t>
            </a:r>
            <a:r>
              <a:rPr lang="zh-CN" altLang="zh-CN" sz="1600" dirty="0" smtClean="0"/>
              <a:t>设计程序和执行程序的过程。</a:t>
            </a:r>
            <a:endParaRPr lang="zh-CN" altLang="zh-CN" sz="16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2132856"/>
            <a:ext cx="7632848" cy="1323439"/>
          </a:xfrm>
          <a:prstGeom prst="rect">
            <a:avLst/>
          </a:prstGeom>
        </p:spPr>
        <p:txBody>
          <a:bodyPr wrap="square">
            <a:spAutoFit/>
          </a:bodyPr>
          <a:lstStyle/>
          <a:p>
            <a:r>
              <a:rPr lang="en-US" altLang="zh-CN" sz="1600" b="1" i="1" dirty="0" smtClean="0"/>
              <a:t>4. </a:t>
            </a:r>
            <a:endParaRPr lang="zh-CN" altLang="zh-CN" sz="1600" dirty="0" smtClean="0"/>
          </a:p>
          <a:p>
            <a:pPr marL="342900" indent="-342900">
              <a:buAutoNum type="arabicParenR"/>
            </a:pPr>
            <a:r>
              <a:rPr lang="en-US" altLang="zh-CN" sz="1600" dirty="0" smtClean="0"/>
              <a:t>c   2) f   3) d  4) </a:t>
            </a:r>
            <a:r>
              <a:rPr lang="en-US" altLang="zh-CN" sz="1600" dirty="0" err="1" smtClean="0"/>
              <a:t>i</a:t>
            </a:r>
            <a:r>
              <a:rPr lang="en-US" altLang="zh-CN" sz="1600" dirty="0" smtClean="0"/>
              <a:t>  5</a:t>
            </a:r>
            <a:r>
              <a:rPr lang="zh-CN" altLang="zh-CN" sz="1600" dirty="0" smtClean="0"/>
              <a:t>）</a:t>
            </a:r>
            <a:r>
              <a:rPr lang="en-US" altLang="zh-CN" sz="1600" dirty="0" smtClean="0"/>
              <a:t>b  6) a  7) e  8) j  9) g  10) h</a:t>
            </a:r>
          </a:p>
          <a:p>
            <a:pPr marL="342900" indent="-342900">
              <a:buAutoNum type="arabicParenR"/>
            </a:pPr>
            <a:endParaRPr lang="zh-CN" altLang="zh-CN" sz="1600" dirty="0" smtClean="0"/>
          </a:p>
          <a:p>
            <a:r>
              <a:rPr lang="en-US" altLang="zh-CN" sz="1600" b="1" i="1" dirty="0" smtClean="0"/>
              <a:t>5. </a:t>
            </a:r>
            <a:endParaRPr lang="zh-CN" altLang="zh-CN" sz="1600" dirty="0" smtClean="0"/>
          </a:p>
          <a:p>
            <a:r>
              <a:rPr lang="en-US" altLang="zh-CN" sz="1600" dirty="0" smtClean="0"/>
              <a:t>1) b  2) c  3) g  4) h  5) a  6) e  7) d  8) j  9) f  10) </a:t>
            </a:r>
            <a:r>
              <a:rPr lang="en-US" altLang="zh-CN" sz="1600" dirty="0" err="1" smtClean="0"/>
              <a:t>i</a:t>
            </a:r>
            <a:r>
              <a:rPr lang="en-US" altLang="zh-CN" sz="1600" dirty="0" smtClean="0"/>
              <a:t>  </a:t>
            </a:r>
            <a:endParaRPr lang="zh-CN" altLang="zh-CN" sz="16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196752"/>
            <a:ext cx="7632848" cy="5416868"/>
          </a:xfrm>
          <a:prstGeom prst="rect">
            <a:avLst/>
          </a:prstGeom>
        </p:spPr>
        <p:txBody>
          <a:bodyPr wrap="square">
            <a:spAutoFit/>
          </a:bodyPr>
          <a:lstStyle/>
          <a:p>
            <a:r>
              <a:rPr lang="en-US" altLang="zh-CN" sz="2000" b="1" dirty="0" smtClean="0"/>
              <a:t>II. Language Work </a:t>
            </a:r>
          </a:p>
          <a:p>
            <a:r>
              <a:rPr lang="en-US" altLang="zh-CN" sz="1600" b="1" i="1" dirty="0" smtClean="0"/>
              <a:t>Vocabulary</a:t>
            </a:r>
            <a:endParaRPr lang="zh-CN" altLang="zh-CN" sz="1600" dirty="0"/>
          </a:p>
          <a:p>
            <a:r>
              <a:rPr lang="en-US" altLang="zh-CN" sz="1600" b="1" dirty="0" smtClean="0"/>
              <a:t>Exercise 1</a:t>
            </a:r>
            <a:endParaRPr lang="zh-CN" altLang="zh-CN" sz="1600" dirty="0" smtClean="0"/>
          </a:p>
          <a:p>
            <a:r>
              <a:rPr lang="en-US" altLang="zh-CN" sz="1600" dirty="0" smtClean="0"/>
              <a:t>subagent               	</a:t>
            </a:r>
            <a:r>
              <a:rPr lang="zh-CN" altLang="zh-CN" sz="1600" dirty="0" smtClean="0"/>
              <a:t>副代理人</a:t>
            </a:r>
          </a:p>
          <a:p>
            <a:r>
              <a:rPr lang="en-US" altLang="zh-CN" sz="1600" dirty="0" smtClean="0"/>
              <a:t>subsystem              	</a:t>
            </a:r>
            <a:r>
              <a:rPr lang="zh-CN" altLang="zh-CN" sz="1600" dirty="0" smtClean="0"/>
              <a:t>子系统</a:t>
            </a:r>
          </a:p>
          <a:p>
            <a:r>
              <a:rPr lang="en-US" altLang="zh-CN" sz="1600" dirty="0" err="1" smtClean="0"/>
              <a:t>unformat</a:t>
            </a:r>
            <a:r>
              <a:rPr lang="en-US" altLang="zh-CN" sz="1600" dirty="0" smtClean="0"/>
              <a:t>               	</a:t>
            </a:r>
            <a:r>
              <a:rPr lang="zh-CN" altLang="zh-CN" sz="1600" dirty="0" smtClean="0"/>
              <a:t>恢复格式化，</a:t>
            </a:r>
            <a:r>
              <a:rPr lang="en-US" altLang="zh-CN" sz="1600" dirty="0" smtClean="0"/>
              <a:t> [</a:t>
            </a:r>
            <a:r>
              <a:rPr lang="zh-CN" altLang="zh-CN" sz="1600" dirty="0" smtClean="0"/>
              <a:t>计</a:t>
            </a:r>
            <a:r>
              <a:rPr lang="en-US" altLang="zh-CN" sz="1600" dirty="0" smtClean="0"/>
              <a:t>] </a:t>
            </a:r>
            <a:r>
              <a:rPr lang="zh-CN" altLang="zh-CN" sz="1600" dirty="0" smtClean="0"/>
              <a:t>恢复被意外格式化的磁盘</a:t>
            </a:r>
          </a:p>
          <a:p>
            <a:r>
              <a:rPr lang="en-US" altLang="zh-CN" sz="1600" dirty="0" smtClean="0"/>
              <a:t>Interconnect             	</a:t>
            </a:r>
            <a:r>
              <a:rPr lang="zh-CN" altLang="zh-CN" sz="1600" dirty="0" smtClean="0"/>
              <a:t>相互联接</a:t>
            </a:r>
          </a:p>
          <a:p>
            <a:r>
              <a:rPr lang="en-US" altLang="zh-CN" sz="1600" dirty="0" smtClean="0"/>
              <a:t>unacceptable            	</a:t>
            </a:r>
            <a:r>
              <a:rPr lang="zh-CN" altLang="zh-CN" sz="1600" dirty="0" smtClean="0"/>
              <a:t>无法接受的</a:t>
            </a:r>
          </a:p>
          <a:p>
            <a:r>
              <a:rPr lang="en-US" altLang="zh-CN" sz="1600" dirty="0" smtClean="0"/>
              <a:t>interaction              	</a:t>
            </a:r>
            <a:r>
              <a:rPr lang="zh-CN" altLang="zh-CN" sz="1600" dirty="0" smtClean="0"/>
              <a:t>交互作用，交感</a:t>
            </a:r>
          </a:p>
          <a:p>
            <a:r>
              <a:rPr lang="en-US" altLang="zh-CN" sz="1600" dirty="0" smtClean="0"/>
              <a:t>7. recycle                 	</a:t>
            </a:r>
            <a:r>
              <a:rPr lang="zh-CN" altLang="zh-CN" sz="1600" dirty="0" smtClean="0"/>
              <a:t>使再循环，重复利用</a:t>
            </a:r>
          </a:p>
          <a:p>
            <a:r>
              <a:rPr lang="en-US" altLang="zh-CN" sz="1600" dirty="0" smtClean="0"/>
              <a:t>subroutine              	</a:t>
            </a:r>
            <a:r>
              <a:rPr lang="zh-CN" altLang="zh-CN" sz="1600" dirty="0" smtClean="0"/>
              <a:t>子程序</a:t>
            </a:r>
          </a:p>
          <a:p>
            <a:r>
              <a:rPr lang="en-US" altLang="zh-CN" sz="1600" dirty="0" smtClean="0"/>
              <a:t>restart                  	</a:t>
            </a:r>
            <a:r>
              <a:rPr lang="zh-CN" altLang="zh-CN" sz="1600" dirty="0" smtClean="0"/>
              <a:t>重新启动</a:t>
            </a:r>
          </a:p>
          <a:p>
            <a:r>
              <a:rPr lang="en-US" altLang="zh-CN" sz="1600" dirty="0" smtClean="0"/>
              <a:t>unconditional           	</a:t>
            </a:r>
            <a:r>
              <a:rPr lang="zh-CN" altLang="zh-CN" sz="1600" dirty="0" smtClean="0"/>
              <a:t>无条件的，绝对的</a:t>
            </a:r>
          </a:p>
          <a:p>
            <a:r>
              <a:rPr lang="en-US" altLang="zh-CN" sz="1600" dirty="0" smtClean="0"/>
              <a:t>restore                	</a:t>
            </a:r>
            <a:r>
              <a:rPr lang="zh-CN" altLang="zh-CN" sz="1600" dirty="0" smtClean="0"/>
              <a:t>恢复，修复，重建</a:t>
            </a:r>
          </a:p>
          <a:p>
            <a:r>
              <a:rPr lang="en-US" altLang="zh-CN" sz="1600" dirty="0" smtClean="0"/>
              <a:t>unauthorized           	</a:t>
            </a:r>
            <a:r>
              <a:rPr lang="zh-CN" altLang="zh-CN" sz="1600" dirty="0" smtClean="0"/>
              <a:t>未被授权的，未经认可的</a:t>
            </a:r>
          </a:p>
          <a:p>
            <a:r>
              <a:rPr lang="en-US" altLang="zh-CN" sz="1600" b="1" dirty="0" smtClean="0"/>
              <a:t>Exercise 2</a:t>
            </a:r>
            <a:endParaRPr lang="zh-CN" altLang="zh-CN" sz="1600" dirty="0" smtClean="0"/>
          </a:p>
          <a:p>
            <a:r>
              <a:rPr lang="en-US" altLang="zh-CN" sz="1600" dirty="0" smtClean="0"/>
              <a:t>1) silver bullet          	2) be converted into   </a:t>
            </a:r>
            <a:endParaRPr lang="zh-CN" altLang="zh-CN" sz="1600" dirty="0" smtClean="0"/>
          </a:p>
          <a:p>
            <a:r>
              <a:rPr lang="en-US" altLang="zh-CN" sz="1600" dirty="0" smtClean="0"/>
              <a:t>3) in terms of              	4) transmission   </a:t>
            </a:r>
            <a:endParaRPr lang="zh-CN" altLang="zh-CN" sz="1600" dirty="0" smtClean="0"/>
          </a:p>
          <a:p>
            <a:r>
              <a:rPr lang="en-US" altLang="zh-CN" sz="1600" dirty="0" smtClean="0"/>
              <a:t>5) implement              	6) came up with</a:t>
            </a:r>
            <a:endParaRPr lang="zh-CN" altLang="zh-CN" sz="1600" dirty="0" smtClean="0"/>
          </a:p>
          <a:p>
            <a:r>
              <a:rPr lang="en-US" altLang="zh-CN" sz="1600" dirty="0" smtClean="0"/>
              <a:t>7) derive from             	8) interact with  </a:t>
            </a:r>
            <a:endParaRPr lang="zh-CN" altLang="zh-CN" sz="1600" dirty="0" smtClean="0"/>
          </a:p>
          <a:p>
            <a:r>
              <a:rPr lang="en-US" altLang="zh-CN" sz="1600" dirty="0" smtClean="0"/>
              <a:t>9) compile               	10) lexical</a:t>
            </a:r>
            <a:endParaRPr lang="zh-CN" altLang="zh-CN" sz="16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6093976"/>
          </a:xfrm>
          <a:prstGeom prst="rect">
            <a:avLst/>
          </a:prstGeom>
        </p:spPr>
        <p:txBody>
          <a:bodyPr wrap="square">
            <a:spAutoFit/>
          </a:bodyPr>
          <a:lstStyle/>
          <a:p>
            <a:pPr>
              <a:lnSpc>
                <a:spcPct val="150000"/>
              </a:lnSpc>
            </a:pPr>
            <a:r>
              <a:rPr lang="en-US" altLang="zh-CN" sz="2000" b="1" dirty="0" smtClean="0"/>
              <a:t>II. Language Work </a:t>
            </a:r>
          </a:p>
          <a:p>
            <a:pPr>
              <a:lnSpc>
                <a:spcPct val="150000"/>
              </a:lnSpc>
            </a:pPr>
            <a:r>
              <a:rPr lang="en-US" altLang="zh-CN" sz="1600" b="1" i="1" dirty="0" smtClean="0"/>
              <a:t>Structure</a:t>
            </a:r>
          </a:p>
          <a:p>
            <a:pPr>
              <a:lnSpc>
                <a:spcPct val="150000"/>
              </a:lnSpc>
            </a:pPr>
            <a:r>
              <a:rPr lang="en-US" altLang="zh-CN" sz="1600" b="1" dirty="0" smtClean="0"/>
              <a:t>Exercise  </a:t>
            </a:r>
            <a:endParaRPr lang="en-US" altLang="zh-CN" sz="1600" dirty="0" smtClean="0"/>
          </a:p>
          <a:p>
            <a:pPr>
              <a:lnSpc>
                <a:spcPct val="150000"/>
              </a:lnSpc>
            </a:pPr>
            <a:r>
              <a:rPr lang="en-US" altLang="zh-CN" sz="1600" dirty="0" smtClean="0"/>
              <a:t>1.when they are to hold the meeting</a:t>
            </a:r>
          </a:p>
          <a:p>
            <a:pPr>
              <a:lnSpc>
                <a:spcPct val="150000"/>
              </a:lnSpc>
            </a:pPr>
            <a:r>
              <a:rPr lang="zh-CN" altLang="en-US" sz="1600" dirty="0" smtClean="0"/>
              <a:t>她通知你他们什么时间举行会议了吗？</a:t>
            </a:r>
          </a:p>
          <a:p>
            <a:pPr>
              <a:lnSpc>
                <a:spcPct val="150000"/>
              </a:lnSpc>
            </a:pPr>
            <a:r>
              <a:rPr lang="en-US" altLang="zh-CN" sz="1600" dirty="0" smtClean="0"/>
              <a:t>2.whether the document is genuine</a:t>
            </a:r>
          </a:p>
          <a:p>
            <a:pPr>
              <a:lnSpc>
                <a:spcPct val="150000"/>
              </a:lnSpc>
            </a:pPr>
            <a:r>
              <a:rPr lang="zh-CN" altLang="en-US" sz="1600" dirty="0" smtClean="0"/>
              <a:t>对文件是否真实，产生了疑义。</a:t>
            </a:r>
          </a:p>
          <a:p>
            <a:pPr>
              <a:lnSpc>
                <a:spcPct val="150000"/>
              </a:lnSpc>
            </a:pPr>
            <a:r>
              <a:rPr lang="en-US" altLang="zh-CN" sz="1600" dirty="0" smtClean="0"/>
              <a:t>3.whether you should buy the new Office Suite</a:t>
            </a:r>
          </a:p>
          <a:p>
            <a:pPr>
              <a:lnSpc>
                <a:spcPct val="150000"/>
              </a:lnSpc>
            </a:pPr>
            <a:r>
              <a:rPr lang="zh-CN" altLang="en-US" sz="1600" dirty="0" smtClean="0"/>
              <a:t>由你来决定是否购买这套</a:t>
            </a:r>
            <a:r>
              <a:rPr lang="en-US" altLang="zh-CN" sz="1600" dirty="0" smtClean="0"/>
              <a:t>Office</a:t>
            </a:r>
            <a:r>
              <a:rPr lang="zh-CN" altLang="en-US" sz="1600" dirty="0" smtClean="0"/>
              <a:t>新组件。</a:t>
            </a:r>
          </a:p>
          <a:p>
            <a:pPr>
              <a:lnSpc>
                <a:spcPct val="150000"/>
              </a:lnSpc>
            </a:pPr>
            <a:r>
              <a:rPr lang="en-US" altLang="zh-CN" sz="1600" dirty="0" smtClean="0"/>
              <a:t>4.whether he’ll send me the letter by post or he’ll send it to me by e-mail </a:t>
            </a:r>
          </a:p>
          <a:p>
            <a:pPr>
              <a:lnSpc>
                <a:spcPct val="150000"/>
              </a:lnSpc>
            </a:pPr>
            <a:r>
              <a:rPr lang="zh-CN" altLang="en-US" sz="1600" dirty="0" smtClean="0"/>
              <a:t>我不知道他是经邮局将那分封信寄给我呢还是用电子邮件传给我？</a:t>
            </a:r>
          </a:p>
          <a:p>
            <a:pPr>
              <a:lnSpc>
                <a:spcPct val="150000"/>
              </a:lnSpc>
            </a:pPr>
            <a:r>
              <a:rPr lang="en-US" altLang="zh-CN" sz="1600" dirty="0" smtClean="0"/>
              <a:t>5.what is needed in the office</a:t>
            </a:r>
          </a:p>
          <a:p>
            <a:pPr>
              <a:lnSpc>
                <a:spcPct val="150000"/>
              </a:lnSpc>
            </a:pPr>
            <a:r>
              <a:rPr lang="zh-CN" altLang="en-US" sz="1600" dirty="0" smtClean="0"/>
              <a:t>关键问题是付清办公室所需要的物品的费用。</a:t>
            </a:r>
          </a:p>
          <a:p>
            <a:pPr>
              <a:lnSpc>
                <a:spcPct val="150000"/>
              </a:lnSpc>
            </a:pPr>
            <a:endParaRPr lang="zh-CN" altLang="en-US" sz="1600" b="1" i="1" dirty="0" smtClean="0"/>
          </a:p>
          <a:p>
            <a:pPr>
              <a:lnSpc>
                <a:spcPct val="150000"/>
              </a:lnSpc>
            </a:pPr>
            <a:endParaRPr lang="zh-CN" altLang="zh-CN" sz="1600" dirty="0" smtClean="0"/>
          </a:p>
          <a:p>
            <a:pPr>
              <a:lnSpc>
                <a:spcPct val="150000"/>
              </a:lnSpc>
            </a:pPr>
            <a:endParaRPr lang="zh-CN" altLang="zh-CN" sz="16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776864" cy="6463308"/>
          </a:xfrm>
          <a:prstGeom prst="rect">
            <a:avLst/>
          </a:prstGeom>
        </p:spPr>
        <p:txBody>
          <a:bodyPr wrap="square">
            <a:spAutoFit/>
          </a:bodyPr>
          <a:lstStyle/>
          <a:p>
            <a:pPr>
              <a:lnSpc>
                <a:spcPct val="150000"/>
              </a:lnSpc>
            </a:pPr>
            <a:r>
              <a:rPr lang="en-US" altLang="zh-CN" sz="2000" b="1" dirty="0" smtClean="0"/>
              <a:t>II. Language Work </a:t>
            </a:r>
          </a:p>
          <a:p>
            <a:pPr>
              <a:lnSpc>
                <a:spcPct val="150000"/>
              </a:lnSpc>
            </a:pPr>
            <a:r>
              <a:rPr lang="en-US" altLang="zh-CN" sz="1600" b="1" i="1" dirty="0" smtClean="0"/>
              <a:t>Structure</a:t>
            </a:r>
          </a:p>
          <a:p>
            <a:pPr>
              <a:lnSpc>
                <a:spcPct val="150000"/>
              </a:lnSpc>
            </a:pPr>
            <a:r>
              <a:rPr lang="en-US" altLang="zh-CN" sz="1600" b="1" dirty="0" smtClean="0"/>
              <a:t>Exercise  </a:t>
            </a:r>
            <a:endParaRPr lang="zh-CN" altLang="zh-CN" sz="1600" dirty="0" smtClean="0"/>
          </a:p>
          <a:p>
            <a:pPr lvl="0">
              <a:lnSpc>
                <a:spcPct val="150000"/>
              </a:lnSpc>
            </a:pPr>
            <a:r>
              <a:rPr lang="en-US" altLang="zh-CN" sz="1600" dirty="0" smtClean="0"/>
              <a:t>6.that many PC owners don’t use current anti-virus software</a:t>
            </a:r>
          </a:p>
          <a:p>
            <a:pPr lvl="0">
              <a:lnSpc>
                <a:spcPct val="150000"/>
              </a:lnSpc>
            </a:pPr>
            <a:r>
              <a:rPr lang="zh-CN" altLang="en-US" sz="1600" dirty="0" smtClean="0"/>
              <a:t>许多个人电脑用户并不使用杀毒软件，这一点应该考虑进去。</a:t>
            </a:r>
          </a:p>
          <a:p>
            <a:pPr lvl="0">
              <a:lnSpc>
                <a:spcPct val="150000"/>
              </a:lnSpc>
            </a:pPr>
            <a:r>
              <a:rPr lang="en-US" altLang="zh-CN" sz="1600" dirty="0" smtClean="0"/>
              <a:t>7.how your system can be exposed to them, what you can do to protect your   computer</a:t>
            </a:r>
          </a:p>
          <a:p>
            <a:pPr lvl="0">
              <a:lnSpc>
                <a:spcPct val="150000"/>
              </a:lnSpc>
            </a:pPr>
            <a:r>
              <a:rPr lang="zh-CN" altLang="en-US" sz="1600" dirty="0" smtClean="0"/>
              <a:t>理解（计算机）系统如何接触／感染病毒和怎样保护计算机免遭病毒感染是至关重要的。</a:t>
            </a:r>
          </a:p>
          <a:p>
            <a:pPr lvl="0">
              <a:lnSpc>
                <a:spcPct val="150000"/>
              </a:lnSpc>
            </a:pPr>
            <a:r>
              <a:rPr lang="en-US" altLang="zh-CN" sz="1600" dirty="0" smtClean="0"/>
              <a:t>8.that infection couldn’t take place </a:t>
            </a:r>
          </a:p>
          <a:p>
            <a:pPr lvl="0">
              <a:lnSpc>
                <a:spcPct val="150000"/>
              </a:lnSpc>
            </a:pPr>
            <a:r>
              <a:rPr lang="zh-CN" altLang="en-US" sz="1600" dirty="0" smtClean="0"/>
              <a:t>然后，你也许会想除非打开带病毒的文件，否则不会发生感染。</a:t>
            </a:r>
          </a:p>
          <a:p>
            <a:pPr lvl="0">
              <a:lnSpc>
                <a:spcPct val="150000"/>
              </a:lnSpc>
            </a:pPr>
            <a:r>
              <a:rPr lang="en-US" altLang="zh-CN" sz="1600" dirty="0" smtClean="0"/>
              <a:t>9.that you set up your software to do this</a:t>
            </a:r>
          </a:p>
          <a:p>
            <a:pPr lvl="0">
              <a:lnSpc>
                <a:spcPct val="150000"/>
              </a:lnSpc>
            </a:pPr>
            <a:r>
              <a:rPr lang="zh-CN" altLang="en-US" sz="1600" dirty="0" smtClean="0"/>
              <a:t>我们极力推荐你们使用你们的软件来做这件事。</a:t>
            </a:r>
          </a:p>
          <a:p>
            <a:pPr lvl="0">
              <a:lnSpc>
                <a:spcPct val="150000"/>
              </a:lnSpc>
            </a:pPr>
            <a:r>
              <a:rPr lang="en-US" altLang="zh-CN" sz="1600" dirty="0" smtClean="0"/>
              <a:t>10.how fast things are changing in the computer area</a:t>
            </a:r>
          </a:p>
          <a:p>
            <a:pPr lvl="0">
              <a:lnSpc>
                <a:spcPct val="150000"/>
              </a:lnSpc>
            </a:pPr>
            <a:r>
              <a:rPr lang="zh-CN" altLang="en-US" sz="1600" dirty="0" smtClean="0"/>
              <a:t>每个月许多公司都提供最新版（软件），这表明了计算机领域科学技术变化速度之快。</a:t>
            </a:r>
          </a:p>
          <a:p>
            <a:pPr>
              <a:lnSpc>
                <a:spcPct val="150000"/>
              </a:lnSpc>
            </a:pPr>
            <a:endParaRPr lang="zh-CN" altLang="en-US" sz="1600" b="1" i="1" dirty="0" smtClean="0"/>
          </a:p>
          <a:p>
            <a:pPr>
              <a:lnSpc>
                <a:spcPct val="150000"/>
              </a:lnSpc>
            </a:pPr>
            <a:endParaRPr lang="zh-CN" altLang="zh-CN" sz="1600" dirty="0" smtClean="0"/>
          </a:p>
          <a:p>
            <a:pPr>
              <a:lnSpc>
                <a:spcPct val="150000"/>
              </a:lnSpc>
            </a:pPr>
            <a:endParaRPr lang="zh-CN" altLang="zh-CN" sz="16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5301708"/>
          </a:xfrm>
          <a:prstGeom prst="rect">
            <a:avLst/>
          </a:prstGeom>
        </p:spPr>
        <p:txBody>
          <a:bodyPr wrap="square">
            <a:spAutoFit/>
          </a:bodyPr>
          <a:lstStyle/>
          <a:p>
            <a:pPr>
              <a:lnSpc>
                <a:spcPts val="2400"/>
              </a:lnSpc>
            </a:pPr>
            <a:r>
              <a:rPr lang="en-US" altLang="zh-CN" sz="2000" b="1" dirty="0" smtClean="0"/>
              <a:t>II. Language Work </a:t>
            </a:r>
          </a:p>
          <a:p>
            <a:pPr>
              <a:lnSpc>
                <a:spcPts val="2400"/>
              </a:lnSpc>
            </a:pPr>
            <a:endParaRPr lang="en-US" altLang="zh-CN" sz="2000" b="1" dirty="0" smtClean="0"/>
          </a:p>
          <a:p>
            <a:pPr>
              <a:lnSpc>
                <a:spcPts val="2400"/>
              </a:lnSpc>
            </a:pPr>
            <a:r>
              <a:rPr lang="en-US" altLang="zh-CN" sz="1600" b="1" i="1" dirty="0" smtClean="0"/>
              <a:t>Transition</a:t>
            </a:r>
            <a:endParaRPr lang="zh-CN" altLang="zh-CN" sz="1600" dirty="0" smtClean="0"/>
          </a:p>
          <a:p>
            <a:pPr>
              <a:lnSpc>
                <a:spcPts val="2400"/>
              </a:lnSpc>
            </a:pPr>
            <a:r>
              <a:rPr lang="en-US" altLang="zh-CN" sz="1600" b="1" dirty="0" smtClean="0"/>
              <a:t>Exercise 1</a:t>
            </a:r>
            <a:endParaRPr lang="en-US" altLang="zh-CN" sz="1600" dirty="0" smtClean="0"/>
          </a:p>
          <a:p>
            <a:pPr>
              <a:lnSpc>
                <a:spcPts val="2400"/>
              </a:lnSpc>
            </a:pPr>
            <a:r>
              <a:rPr lang="en-US" altLang="zh-CN" sz="1600" dirty="0" smtClean="0"/>
              <a:t>1)</a:t>
            </a:r>
            <a:r>
              <a:rPr lang="zh-CN" altLang="en-US" sz="1600" dirty="0" smtClean="0"/>
              <a:t>其目的是让应用程序开发人员“一次编写，随处运行”，也就是说在一个平台上运行的代码并不需要在另一个平台上重新编译便可运行</a:t>
            </a:r>
          </a:p>
          <a:p>
            <a:pPr>
              <a:lnSpc>
                <a:spcPts val="2400"/>
              </a:lnSpc>
            </a:pPr>
            <a:r>
              <a:rPr lang="en-US" altLang="zh-CN" sz="1600" dirty="0" smtClean="0"/>
              <a:t>2)</a:t>
            </a:r>
            <a:r>
              <a:rPr lang="zh-CN" altLang="en-US" sz="1600" dirty="0" smtClean="0"/>
              <a:t>它们允许</a:t>
            </a:r>
            <a:r>
              <a:rPr lang="en-US" altLang="zh-CN" sz="1600" dirty="0" smtClean="0"/>
              <a:t>CompuServe</a:t>
            </a:r>
            <a:r>
              <a:rPr lang="zh-CN" altLang="en-US" sz="1600" dirty="0" smtClean="0"/>
              <a:t>用户相互间寄送电子邮件，但不能与</a:t>
            </a:r>
            <a:r>
              <a:rPr lang="en-US" altLang="zh-CN" sz="1600" dirty="0" smtClean="0"/>
              <a:t>CompuServe</a:t>
            </a:r>
            <a:r>
              <a:rPr lang="zh-CN" altLang="en-US" sz="1600" dirty="0" smtClean="0"/>
              <a:t>以外的用户联系。</a:t>
            </a:r>
          </a:p>
          <a:p>
            <a:pPr>
              <a:lnSpc>
                <a:spcPts val="2400"/>
              </a:lnSpc>
            </a:pPr>
            <a:r>
              <a:rPr lang="en-US" altLang="zh-CN" sz="1600" dirty="0" smtClean="0"/>
              <a:t>3)</a:t>
            </a:r>
            <a:r>
              <a:rPr lang="zh-CN" altLang="en-US" sz="1600" dirty="0" smtClean="0"/>
              <a:t>他花了三年时间研究这一软件并不是毫无结果的。</a:t>
            </a:r>
          </a:p>
          <a:p>
            <a:pPr>
              <a:lnSpc>
                <a:spcPts val="2400"/>
              </a:lnSpc>
            </a:pPr>
            <a:r>
              <a:rPr lang="en-US" altLang="zh-CN" sz="1600" dirty="0" smtClean="0"/>
              <a:t>4)</a:t>
            </a:r>
            <a:r>
              <a:rPr lang="zh-CN" altLang="en-US" sz="1600" dirty="0" smtClean="0"/>
              <a:t>我禁不住想到调制解调器太重要了。</a:t>
            </a:r>
          </a:p>
          <a:p>
            <a:pPr>
              <a:lnSpc>
                <a:spcPts val="2400"/>
              </a:lnSpc>
            </a:pPr>
            <a:r>
              <a:rPr lang="en-US" altLang="zh-CN" sz="1600" dirty="0" smtClean="0"/>
              <a:t>5)</a:t>
            </a:r>
            <a:r>
              <a:rPr lang="zh-CN" altLang="en-US" sz="1600" dirty="0" smtClean="0"/>
              <a:t>物质既不能生又不能灭。</a:t>
            </a:r>
          </a:p>
          <a:p>
            <a:pPr>
              <a:lnSpc>
                <a:spcPts val="2400"/>
              </a:lnSpc>
            </a:pPr>
            <a:r>
              <a:rPr lang="en-US" altLang="zh-CN" sz="1600" dirty="0" smtClean="0"/>
              <a:t>6)</a:t>
            </a:r>
            <a:r>
              <a:rPr lang="zh-CN" altLang="en-US" sz="1600" dirty="0" smtClean="0"/>
              <a:t>这两部仪器并非都是精密的。</a:t>
            </a:r>
          </a:p>
          <a:p>
            <a:pPr>
              <a:lnSpc>
                <a:spcPts val="2400"/>
              </a:lnSpc>
            </a:pPr>
            <a:r>
              <a:rPr lang="en-US" altLang="zh-CN" sz="1600" dirty="0" smtClean="0"/>
              <a:t>7)</a:t>
            </a:r>
            <a:r>
              <a:rPr lang="zh-CN" altLang="en-US" sz="1600" dirty="0" smtClean="0"/>
              <a:t>热转换成某种能量而没有什么损耗是不可能的。</a:t>
            </a:r>
          </a:p>
          <a:p>
            <a:pPr>
              <a:lnSpc>
                <a:spcPts val="2400"/>
              </a:lnSpc>
            </a:pPr>
            <a:r>
              <a:rPr lang="en-US" altLang="zh-CN" sz="1600" dirty="0" smtClean="0"/>
              <a:t>8)</a:t>
            </a:r>
            <a:r>
              <a:rPr lang="zh-CN" altLang="en-US" sz="1600" dirty="0" smtClean="0"/>
              <a:t>能量就是做功的能力。</a:t>
            </a:r>
          </a:p>
          <a:p>
            <a:pPr>
              <a:lnSpc>
                <a:spcPts val="2400"/>
              </a:lnSpc>
            </a:pPr>
            <a:r>
              <a:rPr lang="en-US" altLang="zh-CN" sz="1600" dirty="0" smtClean="0"/>
              <a:t>9)</a:t>
            </a:r>
            <a:r>
              <a:rPr lang="zh-CN" altLang="en-US" sz="1600" dirty="0" smtClean="0"/>
              <a:t>这个磁盘文件一点也不复杂。</a:t>
            </a:r>
          </a:p>
          <a:p>
            <a:pPr>
              <a:lnSpc>
                <a:spcPts val="2400"/>
              </a:lnSpc>
            </a:pPr>
            <a:endParaRPr lang="zh-CN" altLang="en-US" sz="1400" i="1" dirty="0" smtClean="0"/>
          </a:p>
          <a:p>
            <a:pPr>
              <a:lnSpc>
                <a:spcPts val="2400"/>
              </a:lnSpc>
            </a:pPr>
            <a:endParaRPr lang="zh-CN" altLang="zh-CN" sz="16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5016758"/>
          </a:xfrm>
          <a:prstGeom prst="rect">
            <a:avLst/>
          </a:prstGeom>
        </p:spPr>
        <p:txBody>
          <a:bodyPr wrap="square">
            <a:spAutoFit/>
          </a:bodyPr>
          <a:lstStyle/>
          <a:p>
            <a:pPr>
              <a:lnSpc>
                <a:spcPts val="2400"/>
              </a:lnSpc>
            </a:pPr>
            <a:r>
              <a:rPr lang="en-US" altLang="zh-CN" sz="2000" b="1" dirty="0" smtClean="0"/>
              <a:t>II. Language Work </a:t>
            </a:r>
          </a:p>
          <a:p>
            <a:pPr>
              <a:lnSpc>
                <a:spcPts val="2400"/>
              </a:lnSpc>
            </a:pPr>
            <a:endParaRPr lang="en-US" altLang="zh-CN" sz="2000" b="1" dirty="0" smtClean="0"/>
          </a:p>
          <a:p>
            <a:pPr>
              <a:lnSpc>
                <a:spcPts val="2400"/>
              </a:lnSpc>
            </a:pPr>
            <a:r>
              <a:rPr lang="en-US" altLang="zh-CN" sz="1600" b="1" i="1" dirty="0" smtClean="0"/>
              <a:t>Transition</a:t>
            </a:r>
            <a:endParaRPr lang="zh-CN" altLang="zh-CN" sz="1600" dirty="0" smtClean="0"/>
          </a:p>
          <a:p>
            <a:pPr>
              <a:lnSpc>
                <a:spcPts val="2400"/>
              </a:lnSpc>
            </a:pPr>
            <a:r>
              <a:rPr lang="en-US" altLang="zh-CN" sz="1600" b="1" dirty="0" smtClean="0"/>
              <a:t>Exercise 1</a:t>
            </a:r>
            <a:endParaRPr lang="zh-CN" altLang="en-US" sz="1600" dirty="0" smtClean="0"/>
          </a:p>
          <a:p>
            <a:pPr>
              <a:lnSpc>
                <a:spcPts val="2400"/>
              </a:lnSpc>
            </a:pPr>
            <a:r>
              <a:rPr lang="en-US" altLang="zh-CN" sz="1600" dirty="0" smtClean="0"/>
              <a:t>10)</a:t>
            </a:r>
            <a:r>
              <a:rPr lang="zh-CN" altLang="en-US" sz="1600" dirty="0" smtClean="0"/>
              <a:t>她宁愿要这台</a:t>
            </a:r>
            <a:r>
              <a:rPr lang="en-US" altLang="zh-CN" sz="1600" dirty="0" smtClean="0"/>
              <a:t>80386SL</a:t>
            </a:r>
            <a:r>
              <a:rPr lang="zh-CN" altLang="en-US" sz="1600" dirty="0" smtClean="0"/>
              <a:t>处理器，也不要那台</a:t>
            </a:r>
            <a:r>
              <a:rPr lang="en-US" altLang="zh-CN" sz="1600" dirty="0" smtClean="0"/>
              <a:t>80386SX</a:t>
            </a:r>
            <a:r>
              <a:rPr lang="zh-CN" altLang="en-US" sz="1600" dirty="0" smtClean="0"/>
              <a:t>处理器。</a:t>
            </a:r>
          </a:p>
          <a:p>
            <a:pPr>
              <a:lnSpc>
                <a:spcPts val="2400"/>
              </a:lnSpc>
            </a:pPr>
            <a:r>
              <a:rPr lang="en-US" altLang="zh-CN" sz="1600" dirty="0" smtClean="0"/>
              <a:t>11)</a:t>
            </a:r>
            <a:r>
              <a:rPr lang="zh-CN" altLang="en-US" sz="1600" dirty="0" smtClean="0"/>
              <a:t>原子太小了，就是用倍数很大的显微镜也看不见。</a:t>
            </a:r>
          </a:p>
          <a:p>
            <a:pPr>
              <a:lnSpc>
                <a:spcPts val="2400"/>
              </a:lnSpc>
            </a:pPr>
            <a:r>
              <a:rPr lang="en-US" altLang="zh-CN" sz="1600" dirty="0" smtClean="0"/>
              <a:t>12)</a:t>
            </a:r>
            <a:r>
              <a:rPr lang="zh-CN" altLang="en-US" sz="1600" dirty="0" smtClean="0"/>
              <a:t>没有导线连接电路就不完整。</a:t>
            </a:r>
          </a:p>
          <a:p>
            <a:pPr>
              <a:lnSpc>
                <a:spcPts val="2400"/>
              </a:lnSpc>
            </a:pPr>
            <a:r>
              <a:rPr lang="en-US" altLang="zh-CN" sz="1600" dirty="0" smtClean="0"/>
              <a:t>13)</a:t>
            </a:r>
            <a:r>
              <a:rPr lang="zh-CN" altLang="en-US" sz="1600" dirty="0" smtClean="0"/>
              <a:t>简言之，如果你的网站没有使用以太网或令牌环，你就不能设置你的</a:t>
            </a:r>
            <a:r>
              <a:rPr lang="en-US" altLang="zh-CN" sz="1600" dirty="0" smtClean="0"/>
              <a:t>Mac</a:t>
            </a:r>
            <a:r>
              <a:rPr lang="zh-CN" altLang="en-US" sz="1600" dirty="0" smtClean="0"/>
              <a:t>计算使用本机</a:t>
            </a:r>
            <a:r>
              <a:rPr lang="en-US" altLang="zh-CN" sz="1600" dirty="0" smtClean="0"/>
              <a:t>TCP/IP</a:t>
            </a:r>
            <a:r>
              <a:rPr lang="zh-CN" altLang="en-US" sz="1600" dirty="0" smtClean="0"/>
              <a:t>。</a:t>
            </a:r>
          </a:p>
          <a:p>
            <a:pPr>
              <a:lnSpc>
                <a:spcPts val="2400"/>
              </a:lnSpc>
            </a:pPr>
            <a:r>
              <a:rPr lang="en-US" altLang="zh-CN" sz="1600" dirty="0" smtClean="0"/>
              <a:t>14)</a:t>
            </a:r>
            <a:r>
              <a:rPr lang="zh-CN" altLang="en-US" sz="1600" dirty="0" smtClean="0"/>
              <a:t>如果没有计算机就谈不上有因特网。</a:t>
            </a:r>
          </a:p>
          <a:p>
            <a:pPr>
              <a:lnSpc>
                <a:spcPts val="2400"/>
              </a:lnSpc>
            </a:pPr>
            <a:r>
              <a:rPr lang="en-US" altLang="zh-CN" sz="1600" dirty="0" smtClean="0"/>
              <a:t>15)</a:t>
            </a:r>
            <a:r>
              <a:rPr lang="zh-CN" altLang="en-US" sz="1600" dirty="0" smtClean="0"/>
              <a:t>没有你的帮助，我不会在应用程序学习上取得这么大的进步。</a:t>
            </a:r>
          </a:p>
          <a:p>
            <a:pPr>
              <a:lnSpc>
                <a:spcPts val="2400"/>
              </a:lnSpc>
            </a:pPr>
            <a:r>
              <a:rPr lang="en-US" altLang="zh-CN" sz="1600" dirty="0" smtClean="0"/>
              <a:t>16)</a:t>
            </a:r>
            <a:r>
              <a:rPr lang="en-US" altLang="zh-CN" sz="1600" dirty="0" err="1" smtClean="0"/>
              <a:t>Cygwin</a:t>
            </a:r>
            <a:r>
              <a:rPr lang="zh-CN" altLang="en-US" sz="1600" dirty="0" smtClean="0"/>
              <a:t>是一个</a:t>
            </a:r>
            <a:r>
              <a:rPr lang="en-US" altLang="zh-CN" sz="1600" dirty="0" smtClean="0"/>
              <a:t>Unix</a:t>
            </a:r>
            <a:r>
              <a:rPr lang="zh-CN" altLang="en-US" sz="1600" dirty="0" smtClean="0"/>
              <a:t>命令解释程序，你可以将其安装在</a:t>
            </a:r>
            <a:r>
              <a:rPr lang="en-US" altLang="zh-CN" sz="1600" dirty="0" smtClean="0"/>
              <a:t>Windows</a:t>
            </a:r>
            <a:r>
              <a:rPr lang="zh-CN" altLang="en-US" sz="1600" dirty="0" smtClean="0"/>
              <a:t>系统下，我是万万不能没有它的。</a:t>
            </a:r>
          </a:p>
          <a:p>
            <a:pPr>
              <a:lnSpc>
                <a:spcPts val="2400"/>
              </a:lnSpc>
            </a:pPr>
            <a:endParaRPr lang="zh-CN" altLang="en-US" sz="1600" dirty="0" smtClean="0"/>
          </a:p>
          <a:p>
            <a:pPr>
              <a:lnSpc>
                <a:spcPts val="2400"/>
              </a:lnSpc>
            </a:pPr>
            <a:endParaRPr lang="zh-CN" altLang="en-US" sz="1400" i="1" dirty="0" smtClean="0"/>
          </a:p>
          <a:p>
            <a:pPr>
              <a:lnSpc>
                <a:spcPts val="2400"/>
              </a:lnSpc>
            </a:pPr>
            <a:endParaRPr lang="zh-CN" altLang="zh-CN" sz="1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19605"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259632" y="764704"/>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bmk="OLE_LINK92">
                <a:latin typeface="Times New Roman" pitchFamily="18" charset="0"/>
                <a:ea typeface="宋体" pitchFamily="2" charset="-122"/>
                <a:cs typeface="Times New Roman" pitchFamily="18" charset="0"/>
              </a:rPr>
              <a:t>New </a:t>
            </a:r>
            <a:r>
              <a:rPr lang="en-US" altLang="zh-CN" sz="2000" b="1" dirty="0" smtClean="0" bmk="OLE_LINK92">
                <a:latin typeface="Times New Roman" pitchFamily="18" charset="0"/>
                <a:ea typeface="宋体" pitchFamily="2" charset="-122"/>
                <a:cs typeface="Times New Roman" pitchFamily="18" charset="0"/>
              </a:rPr>
              <a:t>Words</a:t>
            </a:r>
            <a:r>
              <a:rPr kumimoji="0" lang="zh-CN" altLang="zh-CN" sz="2000" b="1" i="0" u="none" strike="noStrike" cap="none" normalizeH="0" baseline="0" dirty="0" smtClean="0" bmk="OLE_LINK92">
                <a:ln>
                  <a:noFill/>
                </a:ln>
                <a:solidFill>
                  <a:schemeClr val="tx1"/>
                </a:solidFill>
                <a:effectLst/>
                <a:latin typeface="Times New Roman" pitchFamily="18" charset="0"/>
                <a:ea typeface="宋体" pitchFamily="2" charset="-122"/>
                <a:cs typeface="Times New Roman" pitchFamily="18" charset="0"/>
              </a:rPr>
              <a:t>                                         </a:t>
            </a:r>
            <a:endParaRPr kumimoji="0" lang="zh-CN" altLang="zh-CN" sz="2400" b="1" i="0" u="none" strike="noStrike" cap="none" normalizeH="0" baseline="0" dirty="0" smtClean="0">
              <a:ln>
                <a:noFill/>
              </a:ln>
              <a:solidFill>
                <a:schemeClr val="tx1"/>
              </a:solidFill>
              <a:effectLst/>
              <a:latin typeface="Calibri" pitchFamily="34" charset="0"/>
              <a:ea typeface="宋体" pitchFamily="2" charset="-122"/>
            </a:endParaRPr>
          </a:p>
        </p:txBody>
      </p:sp>
      <p:sp>
        <p:nvSpPr>
          <p:cNvPr id="17410" name="Rectangle 2"/>
          <p:cNvSpPr>
            <a:spLocks noChangeArrowheads="1"/>
          </p:cNvSpPr>
          <p:nvPr/>
        </p:nvSpPr>
        <p:spPr bwMode="auto">
          <a:xfrm>
            <a:off x="1259632" y="1807369"/>
            <a:ext cx="7344816" cy="443198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1600" dirty="0" smtClean="0"/>
              <a:t>static                        	a. </a:t>
            </a:r>
            <a:r>
              <a:rPr lang="zh-CN" altLang="zh-CN" sz="1600" dirty="0" smtClean="0"/>
              <a:t>静态的，静力的</a:t>
            </a:r>
          </a:p>
          <a:p>
            <a:r>
              <a:rPr lang="en-US" altLang="zh-CN" sz="1600" dirty="0" smtClean="0"/>
              <a:t>animation                 	n. </a:t>
            </a:r>
            <a:r>
              <a:rPr lang="zh-CN" altLang="zh-CN" sz="1600" dirty="0" smtClean="0"/>
              <a:t>仿真，动画</a:t>
            </a:r>
          </a:p>
          <a:p>
            <a:r>
              <a:rPr lang="en-US" altLang="zh-CN" sz="1600" dirty="0" smtClean="0"/>
              <a:t>validate                  	n. </a:t>
            </a:r>
            <a:r>
              <a:rPr lang="zh-CN" altLang="zh-CN" sz="1600" dirty="0" smtClean="0"/>
              <a:t>验证</a:t>
            </a:r>
            <a:r>
              <a:rPr lang="en-US" altLang="zh-CN" sz="1600" dirty="0" smtClean="0"/>
              <a:t>;</a:t>
            </a:r>
            <a:r>
              <a:rPr lang="zh-CN" altLang="zh-CN" sz="1600" dirty="0" smtClean="0"/>
              <a:t>使合法化</a:t>
            </a:r>
            <a:r>
              <a:rPr lang="en-US" altLang="zh-CN" sz="1600" dirty="0" smtClean="0"/>
              <a:t>;</a:t>
            </a:r>
            <a:r>
              <a:rPr lang="zh-CN" altLang="zh-CN" sz="1600" dirty="0" smtClean="0"/>
              <a:t>批准</a:t>
            </a:r>
            <a:r>
              <a:rPr lang="en-US" altLang="zh-CN" sz="1600" dirty="0" smtClean="0"/>
              <a:t>;</a:t>
            </a:r>
            <a:r>
              <a:rPr lang="zh-CN" altLang="zh-CN" sz="1600" dirty="0" smtClean="0"/>
              <a:t>确认，证实，校验</a:t>
            </a:r>
          </a:p>
          <a:p>
            <a:r>
              <a:rPr lang="en-US" altLang="zh-CN" sz="1600" dirty="0" smtClean="0"/>
              <a:t>recursive                	a. </a:t>
            </a:r>
            <a:r>
              <a:rPr lang="zh-CN" altLang="zh-CN" sz="1600" dirty="0" smtClean="0"/>
              <a:t>回归的</a:t>
            </a:r>
            <a:r>
              <a:rPr lang="en-US" altLang="zh-CN" sz="1600" dirty="0" smtClean="0"/>
              <a:t>;</a:t>
            </a:r>
            <a:r>
              <a:rPr lang="zh-CN" altLang="zh-CN" sz="1600" dirty="0" smtClean="0"/>
              <a:t>递归的</a:t>
            </a:r>
          </a:p>
          <a:p>
            <a:r>
              <a:rPr lang="en-US" altLang="zh-CN" sz="1600" dirty="0" smtClean="0"/>
              <a:t>acronym                  	n. </a:t>
            </a:r>
            <a:r>
              <a:rPr lang="zh-CN" altLang="zh-CN" sz="1600" dirty="0" smtClean="0"/>
              <a:t>首字母缩略词，首字母缩写词</a:t>
            </a:r>
          </a:p>
          <a:p>
            <a:r>
              <a:rPr lang="en-US" altLang="zh-CN" sz="1600" dirty="0" smtClean="0"/>
              <a:t>encryption                  	n. </a:t>
            </a:r>
            <a:r>
              <a:rPr lang="zh-CN" altLang="zh-CN" sz="1600" dirty="0" smtClean="0"/>
              <a:t>编密码</a:t>
            </a:r>
            <a:r>
              <a:rPr lang="en-US" altLang="zh-CN" sz="1600" dirty="0" smtClean="0"/>
              <a:t>;</a:t>
            </a:r>
            <a:r>
              <a:rPr lang="zh-CN" altLang="zh-CN" sz="1600" dirty="0" smtClean="0"/>
              <a:t>加密</a:t>
            </a:r>
          </a:p>
          <a:p>
            <a:r>
              <a:rPr lang="en-US" altLang="zh-CN" sz="1600" dirty="0" smtClean="0"/>
              <a:t>executable                 	a. </a:t>
            </a:r>
            <a:r>
              <a:rPr lang="zh-CN" altLang="zh-CN" sz="1600" dirty="0" smtClean="0"/>
              <a:t>可实行的，可执行的</a:t>
            </a:r>
          </a:p>
          <a:p>
            <a:r>
              <a:rPr lang="en-US" altLang="zh-CN" sz="1600" dirty="0" smtClean="0"/>
              <a:t>console                      	n. [</a:t>
            </a:r>
            <a:r>
              <a:rPr lang="zh-CN" altLang="zh-CN" sz="1600" dirty="0" smtClean="0"/>
              <a:t>计</a:t>
            </a:r>
            <a:r>
              <a:rPr lang="en-US" altLang="zh-CN" sz="1600" dirty="0" smtClean="0"/>
              <a:t>] </a:t>
            </a:r>
            <a:r>
              <a:rPr lang="zh-CN" altLang="zh-CN" sz="1600" dirty="0" smtClean="0"/>
              <a:t>控制台</a:t>
            </a:r>
          </a:p>
          <a:p>
            <a:r>
              <a:rPr lang="en-US" altLang="zh-CN" sz="1600" dirty="0" smtClean="0"/>
              <a:t>imperative                    	a. </a:t>
            </a:r>
            <a:r>
              <a:rPr lang="zh-CN" altLang="zh-CN" sz="1600" dirty="0" smtClean="0"/>
              <a:t>命令的，强制的</a:t>
            </a:r>
            <a:r>
              <a:rPr lang="en-US" altLang="zh-CN" sz="1600" dirty="0" smtClean="0"/>
              <a:t>,  </a:t>
            </a:r>
            <a:endParaRPr lang="zh-CN" altLang="zh-CN" sz="1600" dirty="0" smtClean="0"/>
          </a:p>
          <a:p>
            <a:r>
              <a:rPr lang="en-US" altLang="zh-CN" sz="1600" dirty="0" smtClean="0"/>
              <a:t>lexical                  	a. </a:t>
            </a:r>
            <a:r>
              <a:rPr lang="zh-CN" altLang="zh-CN" sz="1600" dirty="0" smtClean="0"/>
              <a:t>词汇的，词典编纂上的</a:t>
            </a:r>
          </a:p>
          <a:p>
            <a:r>
              <a:rPr lang="en-US" altLang="zh-CN" sz="1600" dirty="0" smtClean="0"/>
              <a:t>recursion                   	n. [</a:t>
            </a:r>
            <a:r>
              <a:rPr lang="zh-CN" altLang="zh-CN" sz="1600" dirty="0" smtClean="0"/>
              <a:t>数</a:t>
            </a:r>
            <a:r>
              <a:rPr lang="en-US" altLang="zh-CN" sz="1600" dirty="0" smtClean="0"/>
              <a:t>]</a:t>
            </a:r>
            <a:r>
              <a:rPr lang="zh-CN" altLang="zh-CN" sz="1600" dirty="0" smtClean="0"/>
              <a:t>递归</a:t>
            </a:r>
            <a:r>
              <a:rPr lang="en-US" altLang="zh-CN" sz="1600" dirty="0" smtClean="0"/>
              <a:t>, </a:t>
            </a:r>
            <a:r>
              <a:rPr lang="zh-CN" altLang="zh-CN" sz="1600" dirty="0" smtClean="0"/>
              <a:t>递归式</a:t>
            </a:r>
            <a:r>
              <a:rPr lang="en-US" altLang="zh-CN" sz="1600" dirty="0" smtClean="0"/>
              <a:t>;</a:t>
            </a:r>
            <a:r>
              <a:rPr lang="zh-CN" altLang="zh-CN" sz="1600" dirty="0" smtClean="0"/>
              <a:t>循环</a:t>
            </a:r>
          </a:p>
          <a:p>
            <a:r>
              <a:rPr lang="en-US" altLang="zh-CN" sz="1600" dirty="0" smtClean="0"/>
              <a:t>unintended                  	a. </a:t>
            </a:r>
            <a:r>
              <a:rPr lang="zh-CN" altLang="zh-CN" sz="1600" dirty="0" smtClean="0"/>
              <a:t>非计划中的</a:t>
            </a:r>
            <a:r>
              <a:rPr lang="en-US" altLang="zh-CN" sz="1600" dirty="0" smtClean="0"/>
              <a:t>;</a:t>
            </a:r>
            <a:r>
              <a:rPr lang="zh-CN" altLang="zh-CN" sz="1600" dirty="0" smtClean="0"/>
              <a:t>非故意的</a:t>
            </a:r>
            <a:r>
              <a:rPr lang="en-US" altLang="zh-CN" sz="1600" dirty="0" smtClean="0"/>
              <a:t>;</a:t>
            </a:r>
            <a:r>
              <a:rPr lang="zh-CN" altLang="zh-CN" sz="1600" dirty="0" smtClean="0"/>
              <a:t>无意识的</a:t>
            </a:r>
          </a:p>
          <a:p>
            <a:r>
              <a:rPr lang="en-US" altLang="zh-CN" sz="1600" dirty="0" smtClean="0"/>
              <a:t>subroutine                  	n. [</a:t>
            </a:r>
            <a:r>
              <a:rPr lang="zh-CN" altLang="zh-CN" sz="1600" dirty="0" smtClean="0"/>
              <a:t>计</a:t>
            </a:r>
            <a:r>
              <a:rPr lang="en-US" altLang="zh-CN" sz="1600" dirty="0" smtClean="0"/>
              <a:t>]</a:t>
            </a:r>
            <a:r>
              <a:rPr lang="zh-CN" altLang="zh-CN" sz="1600" dirty="0" smtClean="0"/>
              <a:t>子程序</a:t>
            </a:r>
            <a:r>
              <a:rPr lang="en-US" altLang="zh-CN" sz="1600" dirty="0" smtClean="0"/>
              <a:t>;</a:t>
            </a:r>
            <a:r>
              <a:rPr lang="zh-CN" altLang="zh-CN" sz="1600" dirty="0" smtClean="0"/>
              <a:t>例行公事</a:t>
            </a:r>
            <a:r>
              <a:rPr lang="en-US" altLang="zh-CN" sz="1600" dirty="0" smtClean="0"/>
              <a:t>;</a:t>
            </a:r>
            <a:r>
              <a:rPr lang="zh-CN" altLang="zh-CN" sz="1600" dirty="0" smtClean="0"/>
              <a:t>日常工作</a:t>
            </a:r>
          </a:p>
          <a:p>
            <a:r>
              <a:rPr lang="en-US" altLang="zh-CN" sz="1600" dirty="0" smtClean="0"/>
              <a:t>function                   	n. </a:t>
            </a:r>
            <a:r>
              <a:rPr lang="zh-CN" altLang="zh-CN" sz="1600" dirty="0" smtClean="0"/>
              <a:t>功能，作用，函数</a:t>
            </a:r>
          </a:p>
          <a:p>
            <a:r>
              <a:rPr lang="en-US" altLang="zh-CN" sz="1600" dirty="0" smtClean="0"/>
              <a:t>parameter                   	n. </a:t>
            </a:r>
            <a:r>
              <a:rPr lang="zh-CN" altLang="zh-CN" sz="1600" dirty="0" smtClean="0"/>
              <a:t>参数，参量</a:t>
            </a:r>
            <a:r>
              <a:rPr lang="en-US" altLang="zh-CN" sz="1600" dirty="0" smtClean="0"/>
              <a:t>;</a:t>
            </a:r>
            <a:endParaRPr lang="zh-CN" altLang="zh-CN" sz="1600" dirty="0" smtClean="0"/>
          </a:p>
          <a:p>
            <a:r>
              <a:rPr lang="en-US" altLang="zh-CN" sz="1600" dirty="0" smtClean="0"/>
              <a:t>simulate                     	v. </a:t>
            </a:r>
            <a:r>
              <a:rPr lang="zh-CN" altLang="zh-CN" sz="1600" dirty="0" smtClean="0"/>
              <a:t>模拟，模仿，假装，冒充</a:t>
            </a:r>
          </a:p>
          <a:p>
            <a:r>
              <a:rPr lang="en-US" altLang="zh-CN" sz="1600" dirty="0" smtClean="0"/>
              <a:t>explicitly                  	adv. </a:t>
            </a:r>
            <a:r>
              <a:rPr lang="zh-CN" altLang="zh-CN" sz="1600" dirty="0" smtClean="0"/>
              <a:t>明白地，明确地</a:t>
            </a:r>
            <a:endParaRPr lang="zh-CN" altLang="zh-CN" sz="16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4993931"/>
          </a:xfrm>
          <a:prstGeom prst="rect">
            <a:avLst/>
          </a:prstGeom>
        </p:spPr>
        <p:txBody>
          <a:bodyPr wrap="square">
            <a:spAutoFit/>
          </a:bodyPr>
          <a:lstStyle/>
          <a:p>
            <a:pPr>
              <a:lnSpc>
                <a:spcPts val="2400"/>
              </a:lnSpc>
            </a:pPr>
            <a:r>
              <a:rPr lang="en-US" altLang="zh-CN" sz="2000" b="1" dirty="0" smtClean="0"/>
              <a:t>II. Language Work </a:t>
            </a:r>
          </a:p>
          <a:p>
            <a:pPr>
              <a:lnSpc>
                <a:spcPts val="2400"/>
              </a:lnSpc>
            </a:pPr>
            <a:endParaRPr lang="en-US" altLang="zh-CN" sz="2000" b="1" dirty="0" smtClean="0"/>
          </a:p>
          <a:p>
            <a:pPr>
              <a:lnSpc>
                <a:spcPts val="2400"/>
              </a:lnSpc>
            </a:pPr>
            <a:r>
              <a:rPr lang="en-US" altLang="zh-CN" sz="1600" b="1" dirty="0" smtClean="0"/>
              <a:t>Exercise 2</a:t>
            </a:r>
            <a:endParaRPr lang="en-US" altLang="zh-CN" sz="1600" dirty="0" smtClean="0"/>
          </a:p>
          <a:p>
            <a:pPr>
              <a:lnSpc>
                <a:spcPts val="2400"/>
              </a:lnSpc>
            </a:pPr>
            <a:r>
              <a:rPr lang="en-US" altLang="zh-CN" sz="1600" dirty="0" smtClean="0"/>
              <a:t>1)Computer programming is defined as telling a computer what to do through a special set of instructions which are then interpreted by the computer to perform some tasks.</a:t>
            </a:r>
          </a:p>
          <a:p>
            <a:pPr>
              <a:lnSpc>
                <a:spcPts val="2400"/>
              </a:lnSpc>
            </a:pPr>
            <a:r>
              <a:rPr lang="en-US" altLang="zh-CN" sz="1600" dirty="0" smtClean="0"/>
              <a:t>2)Essentially, computer programming is the process by which these programs are designed and implemented.</a:t>
            </a:r>
          </a:p>
          <a:p>
            <a:pPr>
              <a:lnSpc>
                <a:spcPts val="2400"/>
              </a:lnSpc>
            </a:pPr>
            <a:r>
              <a:rPr lang="en-US" altLang="zh-CN" sz="1600" dirty="0" smtClean="0"/>
              <a:t>3)Not any computer programming language can do anything. There are limitations, and actually, different languages are used for different tasks. </a:t>
            </a:r>
          </a:p>
          <a:p>
            <a:pPr>
              <a:lnSpc>
                <a:spcPts val="2400"/>
              </a:lnSpc>
            </a:pPr>
            <a:r>
              <a:rPr lang="en-US" altLang="zh-CN" sz="1600" dirty="0" smtClean="0"/>
              <a:t>4)Hyper Text Markup Language is the core language of the world wide web that is used to define the structure and layout of web pages by using various tags and attributes.</a:t>
            </a:r>
          </a:p>
          <a:p>
            <a:pPr>
              <a:lnSpc>
                <a:spcPts val="2400"/>
              </a:lnSpc>
            </a:pPr>
            <a:r>
              <a:rPr lang="en-US" altLang="zh-CN" sz="1600" dirty="0" smtClean="0"/>
              <a:t>5)Software languages are used for creating executable programs, and they can create anything from simple console programs that print some text to the screen to entire operating systems.</a:t>
            </a:r>
          </a:p>
          <a:p>
            <a:pPr>
              <a:lnSpc>
                <a:spcPts val="2400"/>
              </a:lnSpc>
            </a:pPr>
            <a:r>
              <a:rPr lang="en-US" altLang="zh-CN" sz="1600" dirty="0" smtClean="0"/>
              <a:t>6)With the languages introduced by the third generation of computer programming, words and commands (instead of just symbols and numbers) were being used.</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5016758"/>
          </a:xfrm>
          <a:prstGeom prst="rect">
            <a:avLst/>
          </a:prstGeom>
        </p:spPr>
        <p:txBody>
          <a:bodyPr wrap="square">
            <a:spAutoFit/>
          </a:bodyPr>
          <a:lstStyle/>
          <a:p>
            <a:pPr>
              <a:lnSpc>
                <a:spcPts val="2400"/>
              </a:lnSpc>
            </a:pPr>
            <a:r>
              <a:rPr lang="en-US" altLang="zh-CN" sz="2000" b="1" dirty="0" smtClean="0"/>
              <a:t>II. Language Work </a:t>
            </a:r>
          </a:p>
          <a:p>
            <a:pPr>
              <a:lnSpc>
                <a:spcPts val="2400"/>
              </a:lnSpc>
            </a:pPr>
            <a:r>
              <a:rPr lang="en-US" altLang="zh-CN" sz="1600" b="1" dirty="0" smtClean="0"/>
              <a:t>Exercise 3</a:t>
            </a:r>
            <a:endParaRPr lang="zh-CN" altLang="zh-CN" sz="1600" dirty="0" smtClean="0"/>
          </a:p>
          <a:p>
            <a:pPr>
              <a:lnSpc>
                <a:spcPts val="2400"/>
              </a:lnSpc>
            </a:pPr>
            <a:r>
              <a:rPr lang="zh-CN" altLang="en-US" sz="1600" dirty="0" smtClean="0"/>
              <a:t>比尔</a:t>
            </a:r>
            <a:r>
              <a:rPr lang="en-US" altLang="zh-CN" sz="1600" dirty="0" smtClean="0"/>
              <a:t>•</a:t>
            </a:r>
            <a:r>
              <a:rPr lang="zh-CN" altLang="en-US" sz="1600" dirty="0" smtClean="0"/>
              <a:t>盖茨于</a:t>
            </a:r>
            <a:r>
              <a:rPr lang="en-US" altLang="zh-CN" sz="1600" dirty="0" smtClean="0"/>
              <a:t>1955</a:t>
            </a:r>
            <a:r>
              <a:rPr lang="zh-CN" altLang="en-US" sz="1600" dirty="0" smtClean="0"/>
              <a:t>年</a:t>
            </a:r>
            <a:r>
              <a:rPr lang="en-US" altLang="zh-CN" sz="1600" dirty="0" smtClean="0"/>
              <a:t>10</a:t>
            </a:r>
            <a:r>
              <a:rPr lang="zh-CN" altLang="en-US" sz="1600" dirty="0" smtClean="0"/>
              <a:t>月</a:t>
            </a:r>
            <a:r>
              <a:rPr lang="en-US" altLang="zh-CN" sz="1600" dirty="0" smtClean="0"/>
              <a:t>28</a:t>
            </a:r>
            <a:r>
              <a:rPr lang="zh-CN" altLang="en-US" sz="1600" dirty="0" smtClean="0"/>
              <a:t>日出生在美国的西雅图。他是美国商业大亨和慈善家。盖茨是微软公司前任首席执行官、现任董事长。他和保罗</a:t>
            </a:r>
            <a:r>
              <a:rPr lang="en-US" altLang="zh-CN" sz="1600" dirty="0" smtClean="0"/>
              <a:t>•</a:t>
            </a:r>
            <a:r>
              <a:rPr lang="zh-CN" altLang="en-US" sz="1600" dirty="0" smtClean="0"/>
              <a:t>艾伦共同创立了这个世界上最大的个人电脑软件公司。他一直位列于世界富豪排行榜，并且</a:t>
            </a:r>
            <a:r>
              <a:rPr lang="en-US" altLang="zh-CN" sz="1600" dirty="0" smtClean="0"/>
              <a:t>,</a:t>
            </a:r>
            <a:r>
              <a:rPr lang="zh-CN" altLang="en-US" sz="1600" dirty="0" smtClean="0"/>
              <a:t>除了</a:t>
            </a:r>
            <a:r>
              <a:rPr lang="en-US" altLang="zh-CN" sz="1600" dirty="0" smtClean="0"/>
              <a:t>2008</a:t>
            </a:r>
            <a:r>
              <a:rPr lang="zh-CN" altLang="en-US" sz="1600" dirty="0" smtClean="0"/>
              <a:t>年位于世界第三富豪之外，从</a:t>
            </a:r>
            <a:r>
              <a:rPr lang="en-US" altLang="zh-CN" sz="1600" dirty="0" smtClean="0"/>
              <a:t>1995</a:t>
            </a:r>
            <a:r>
              <a:rPr lang="zh-CN" altLang="en-US" sz="1600" dirty="0" smtClean="0"/>
              <a:t>年到</a:t>
            </a:r>
            <a:r>
              <a:rPr lang="en-US" altLang="zh-CN" sz="1600" dirty="0" smtClean="0"/>
              <a:t>2009</a:t>
            </a:r>
            <a:r>
              <a:rPr lang="zh-CN" altLang="en-US" sz="1600" dirty="0" smtClean="0"/>
              <a:t>年他一直都是世界首富</a:t>
            </a:r>
            <a:r>
              <a:rPr lang="en-US" altLang="zh-CN" sz="1600" dirty="0" smtClean="0"/>
              <a:t>;2012</a:t>
            </a:r>
            <a:r>
              <a:rPr lang="zh-CN" altLang="en-US" sz="1600" dirty="0" smtClean="0"/>
              <a:t>年，他是美国首富和世界第二富有的人。在他的微软职业生涯中，盖茨历任首席执行官和首席软件架构师，并且他一直是微软最大的个人股东，持有</a:t>
            </a:r>
            <a:r>
              <a:rPr lang="en-US" altLang="zh-CN" sz="1600" dirty="0" smtClean="0"/>
              <a:t>8%</a:t>
            </a:r>
            <a:r>
              <a:rPr lang="zh-CN" altLang="en-US" sz="1600" dirty="0" smtClean="0"/>
              <a:t>的普通股。</a:t>
            </a:r>
          </a:p>
          <a:p>
            <a:pPr>
              <a:lnSpc>
                <a:spcPts val="2400"/>
              </a:lnSpc>
            </a:pPr>
            <a:r>
              <a:rPr lang="en-US" altLang="zh-CN" sz="1600" dirty="0" smtClean="0"/>
              <a:t>1973</a:t>
            </a:r>
            <a:r>
              <a:rPr lang="zh-CN" altLang="en-US" sz="1600" dirty="0" smtClean="0"/>
              <a:t>年秋，他在总分为</a:t>
            </a:r>
            <a:r>
              <a:rPr lang="en-US" altLang="zh-CN" sz="1600" dirty="0" smtClean="0"/>
              <a:t>1600</a:t>
            </a:r>
            <a:r>
              <a:rPr lang="zh-CN" altLang="en-US" sz="1600" dirty="0" smtClean="0"/>
              <a:t>分的</a:t>
            </a:r>
            <a:r>
              <a:rPr lang="en-US" altLang="zh-CN" sz="1600" dirty="0" smtClean="0"/>
              <a:t>SAT</a:t>
            </a:r>
            <a:r>
              <a:rPr lang="zh-CN" altLang="en-US" sz="1600" dirty="0" smtClean="0"/>
              <a:t>考试中凭借</a:t>
            </a:r>
            <a:r>
              <a:rPr lang="en-US" altLang="zh-CN" sz="1600" dirty="0" smtClean="0"/>
              <a:t>1590</a:t>
            </a:r>
            <a:r>
              <a:rPr lang="zh-CN" altLang="en-US" sz="1600" dirty="0" smtClean="0"/>
              <a:t>分的成绩进入了哈佛大学。当盖茨还在哈佛大学读书时就与伙伴保罗</a:t>
            </a:r>
            <a:r>
              <a:rPr lang="en-US" altLang="zh-CN" sz="1600" dirty="0" smtClean="0"/>
              <a:t>•</a:t>
            </a:r>
            <a:r>
              <a:rPr lang="zh-CN" altLang="en-US" sz="1600" dirty="0" smtClean="0"/>
              <a:t>艾伦一起为</a:t>
            </a:r>
            <a:r>
              <a:rPr lang="en-US" altLang="zh-CN" sz="1600" dirty="0" smtClean="0"/>
              <a:t>Altair 8800</a:t>
            </a:r>
            <a:r>
              <a:rPr lang="zh-CN" altLang="en-US" sz="1600" dirty="0" smtClean="0"/>
              <a:t>电脑设计</a:t>
            </a:r>
            <a:r>
              <a:rPr lang="en-US" altLang="zh-CN" sz="1600" dirty="0" smtClean="0"/>
              <a:t>Altair BASIC</a:t>
            </a:r>
            <a:r>
              <a:rPr lang="zh-CN" altLang="en-US" sz="1600" dirty="0" smtClean="0"/>
              <a:t>解译器。</a:t>
            </a:r>
            <a:r>
              <a:rPr lang="en-US" altLang="zh-CN" sz="1600" dirty="0" smtClean="0"/>
              <a:t>Altair</a:t>
            </a:r>
            <a:r>
              <a:rPr lang="zh-CN" altLang="en-US" sz="1600" dirty="0" smtClean="0"/>
              <a:t>是第一台商业上获得成功的个人电脑，而</a:t>
            </a:r>
            <a:r>
              <a:rPr lang="en-US" altLang="zh-CN" sz="1600" dirty="0" smtClean="0"/>
              <a:t>BASIC</a:t>
            </a:r>
            <a:r>
              <a:rPr lang="zh-CN" altLang="en-US" sz="1600" dirty="0" smtClean="0"/>
              <a:t>语言是一种易用易学的电脑程式设计语言，盖茨与艾伦所开发的</a:t>
            </a:r>
            <a:r>
              <a:rPr lang="en-US" altLang="zh-CN" sz="1600" dirty="0" smtClean="0"/>
              <a:t>BASIC</a:t>
            </a:r>
            <a:r>
              <a:rPr lang="zh-CN" altLang="en-US" sz="1600" dirty="0" smtClean="0"/>
              <a:t>版本就是后来的</a:t>
            </a:r>
            <a:r>
              <a:rPr lang="en-US" altLang="zh-CN" sz="1600" dirty="0" smtClean="0"/>
              <a:t>Microsoft BASIC</a:t>
            </a:r>
            <a:r>
              <a:rPr lang="zh-CN" altLang="en-US" sz="1600" dirty="0" smtClean="0"/>
              <a:t>，也是</a:t>
            </a:r>
            <a:r>
              <a:rPr lang="en-US" altLang="zh-CN" sz="1600" dirty="0" smtClean="0"/>
              <a:t>MS-DOS</a:t>
            </a:r>
            <a:r>
              <a:rPr lang="zh-CN" altLang="en-US" sz="1600" dirty="0" smtClean="0"/>
              <a:t>操作系统的基础，而后者又是微软公司早期成功的关键。</a:t>
            </a:r>
            <a:r>
              <a:rPr lang="en-US" altLang="zh-CN" sz="1600" dirty="0" smtClean="0"/>
              <a:t>Microsoft Basic</a:t>
            </a:r>
            <a:r>
              <a:rPr lang="zh-CN" altLang="en-US" sz="1600" dirty="0" smtClean="0"/>
              <a:t>后来成了</a:t>
            </a:r>
            <a:r>
              <a:rPr lang="en-US" altLang="zh-CN" sz="1600" dirty="0" smtClean="0"/>
              <a:t>Microsoft </a:t>
            </a:r>
            <a:r>
              <a:rPr lang="en-US" altLang="zh-CN" sz="1600" dirty="0" err="1" smtClean="0"/>
              <a:t>QuickBASIC</a:t>
            </a:r>
            <a:r>
              <a:rPr lang="zh-CN" altLang="en-US" sz="1600" dirty="0" smtClean="0"/>
              <a:t>，并逐渐演变成为今天依然流行的</a:t>
            </a:r>
            <a:r>
              <a:rPr lang="en-US" altLang="zh-CN" sz="1600" dirty="0" smtClean="0"/>
              <a:t>Visual Basic</a:t>
            </a:r>
            <a:r>
              <a:rPr lang="zh-CN" altLang="en-US" sz="1600" dirty="0" smtClean="0"/>
              <a:t>。</a:t>
            </a:r>
          </a:p>
          <a:p>
            <a:pPr>
              <a:lnSpc>
                <a:spcPts val="2400"/>
              </a:lnSpc>
            </a:pPr>
            <a:endParaRPr lang="zh-CN" altLang="zh-CN" sz="1600" dirty="0" smtClean="0"/>
          </a:p>
          <a:p>
            <a:pPr>
              <a:lnSpc>
                <a:spcPts val="2400"/>
              </a:lnSpc>
            </a:pPr>
            <a:endParaRPr lang="zh-CN" altLang="zh-CN" sz="16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5468420"/>
          </a:xfrm>
          <a:prstGeom prst="rect">
            <a:avLst/>
          </a:prstGeom>
        </p:spPr>
        <p:txBody>
          <a:bodyPr wrap="square">
            <a:spAutoFit/>
          </a:bodyPr>
          <a:lstStyle/>
          <a:p>
            <a:pPr>
              <a:lnSpc>
                <a:spcPts val="2000"/>
              </a:lnSpc>
            </a:pPr>
            <a:r>
              <a:rPr lang="en-US" altLang="zh-CN" sz="2000" b="1" dirty="0" smtClean="0"/>
              <a:t>4.3  Hand-on Practice</a:t>
            </a:r>
          </a:p>
          <a:p>
            <a:pPr>
              <a:lnSpc>
                <a:spcPts val="2000"/>
              </a:lnSpc>
            </a:pPr>
            <a:r>
              <a:rPr lang="zh-CN" altLang="zh-CN" sz="1400" b="1" dirty="0" smtClean="0"/>
              <a:t> </a:t>
            </a:r>
            <a:r>
              <a:rPr lang="en-US" altLang="zh-CN" sz="1400" b="1" dirty="0" smtClean="0"/>
              <a:t>“</a:t>
            </a:r>
            <a:r>
              <a:rPr lang="zh-CN" altLang="zh-CN" sz="1400" b="1" dirty="0" smtClean="0"/>
              <a:t>动手做说明</a:t>
            </a:r>
            <a:r>
              <a:rPr lang="en-US" altLang="zh-CN" sz="1400" b="1" dirty="0" smtClean="0"/>
              <a:t> ”</a:t>
            </a:r>
            <a:r>
              <a:rPr lang="zh-CN" altLang="zh-CN" sz="1400" b="1" dirty="0" smtClean="0"/>
              <a:t>参考译文</a:t>
            </a:r>
            <a:endParaRPr lang="zh-CN" altLang="zh-CN" sz="1400" dirty="0" smtClean="0"/>
          </a:p>
          <a:p>
            <a:pPr>
              <a:lnSpc>
                <a:spcPts val="2000"/>
              </a:lnSpc>
            </a:pPr>
            <a:r>
              <a:rPr lang="zh-CN" altLang="zh-CN" sz="1400" b="1" dirty="0" smtClean="0"/>
              <a:t>创建你的第一个应用程序——“</a:t>
            </a:r>
            <a:r>
              <a:rPr lang="en-US" altLang="zh-CN" sz="1400" b="1" dirty="0" smtClean="0"/>
              <a:t>Hello World</a:t>
            </a:r>
            <a:r>
              <a:rPr lang="zh-CN" altLang="zh-CN" sz="1400" b="1" dirty="0" smtClean="0"/>
              <a:t>！”</a:t>
            </a:r>
            <a:endParaRPr lang="zh-CN" altLang="zh-CN" sz="1400" dirty="0" smtClean="0"/>
          </a:p>
          <a:p>
            <a:pPr>
              <a:lnSpc>
                <a:spcPts val="2000"/>
              </a:lnSpc>
            </a:pPr>
            <a:r>
              <a:rPr lang="zh-CN" altLang="zh-CN" sz="1400" dirty="0" smtClean="0"/>
              <a:t>现在来编写你的第一个应用程序！以下的说明适用于</a:t>
            </a:r>
            <a:r>
              <a:rPr lang="en-US" altLang="zh-CN" sz="1400" dirty="0" smtClean="0"/>
              <a:t>Windows XP</a:t>
            </a:r>
            <a:r>
              <a:rPr lang="zh-CN" altLang="zh-CN" sz="1400" dirty="0" smtClean="0"/>
              <a:t>专业版、</a:t>
            </a:r>
            <a:r>
              <a:rPr lang="en-US" altLang="zh-CN" sz="1400" dirty="0" smtClean="0"/>
              <a:t>Windows XP</a:t>
            </a:r>
            <a:r>
              <a:rPr lang="zh-CN" altLang="zh-CN" sz="1400" dirty="0" smtClean="0"/>
              <a:t>家庭版、</a:t>
            </a:r>
            <a:r>
              <a:rPr lang="en-US" altLang="zh-CN" sz="1400" dirty="0" smtClean="0"/>
              <a:t>Windows Server 2003</a:t>
            </a:r>
            <a:r>
              <a:rPr lang="zh-CN" altLang="zh-CN" sz="1400" dirty="0" smtClean="0"/>
              <a:t>、</a:t>
            </a:r>
            <a:r>
              <a:rPr lang="en-US" altLang="zh-CN" sz="1400" dirty="0" smtClean="0"/>
              <a:t>Windows 2000</a:t>
            </a:r>
            <a:r>
              <a:rPr lang="zh-CN" altLang="zh-CN" sz="1400" dirty="0" smtClean="0"/>
              <a:t>专业版以及</a:t>
            </a:r>
            <a:r>
              <a:rPr lang="en-US" altLang="zh-CN" sz="1400" dirty="0" smtClean="0"/>
              <a:t>Windows Vista</a:t>
            </a:r>
            <a:r>
              <a:rPr lang="zh-CN" altLang="zh-CN" sz="1400" dirty="0" smtClean="0"/>
              <a:t>的用户。</a:t>
            </a:r>
          </a:p>
          <a:p>
            <a:pPr>
              <a:lnSpc>
                <a:spcPts val="2000"/>
              </a:lnSpc>
            </a:pPr>
            <a:r>
              <a:rPr lang="zh-CN" altLang="zh-CN" sz="1400" dirty="0" smtClean="0"/>
              <a:t>编写你的第一个程序，你将需要：</a:t>
            </a:r>
          </a:p>
          <a:p>
            <a:pPr lvl="0">
              <a:lnSpc>
                <a:spcPts val="2000"/>
              </a:lnSpc>
            </a:pPr>
            <a:r>
              <a:rPr lang="en-US" altLang="zh-CN" sz="1400" dirty="0" smtClean="0"/>
              <a:t>Java</a:t>
            </a:r>
            <a:r>
              <a:rPr lang="zh-CN" altLang="zh-CN" sz="1400" dirty="0" smtClean="0"/>
              <a:t>平台标准版开发工具包</a:t>
            </a:r>
            <a:r>
              <a:rPr lang="en-US" altLang="zh-CN" sz="1400" dirty="0" smtClean="0"/>
              <a:t>6(JDK 6)</a:t>
            </a:r>
            <a:endParaRPr lang="zh-CN" altLang="zh-CN" sz="1400" dirty="0" smtClean="0"/>
          </a:p>
          <a:p>
            <a:pPr lvl="0">
              <a:lnSpc>
                <a:spcPts val="2000"/>
              </a:lnSpc>
            </a:pPr>
            <a:r>
              <a:rPr lang="zh-CN" altLang="zh-CN" sz="1400" dirty="0" smtClean="0"/>
              <a:t>文本编辑器</a:t>
            </a:r>
          </a:p>
          <a:p>
            <a:pPr>
              <a:lnSpc>
                <a:spcPts val="2000"/>
              </a:lnSpc>
            </a:pPr>
            <a:r>
              <a:rPr lang="zh-CN" altLang="zh-CN" sz="1400" dirty="0" smtClean="0"/>
              <a:t>在这个例子中，我们将使用记事本，它是</a:t>
            </a:r>
            <a:r>
              <a:rPr lang="en-US" altLang="zh-CN" sz="1400" dirty="0" smtClean="0"/>
              <a:t>Windows</a:t>
            </a:r>
            <a:r>
              <a:rPr lang="zh-CN" altLang="zh-CN" sz="1400" dirty="0" smtClean="0"/>
              <a:t>平台中内置的简易编辑器。即使使用另一种文本编辑器，你可以很容易地改写这些指令。</a:t>
            </a:r>
          </a:p>
          <a:p>
            <a:pPr>
              <a:lnSpc>
                <a:spcPts val="2000"/>
              </a:lnSpc>
            </a:pPr>
            <a:r>
              <a:rPr lang="zh-CN" altLang="zh-CN" sz="1400" dirty="0" smtClean="0"/>
              <a:t>你的第一个应用程序：</a:t>
            </a:r>
            <a:r>
              <a:rPr lang="en-US" altLang="zh-CN" sz="1400" dirty="0" err="1" smtClean="0"/>
              <a:t>HelloWorldApp</a:t>
            </a:r>
            <a:r>
              <a:rPr lang="zh-CN" altLang="zh-CN" sz="1400" dirty="0" smtClean="0"/>
              <a:t>，将简单地显示问候语“</a:t>
            </a:r>
            <a:r>
              <a:rPr lang="en-US" altLang="zh-CN" sz="1400" dirty="0" smtClean="0"/>
              <a:t>Hello world!</a:t>
            </a:r>
            <a:r>
              <a:rPr lang="zh-CN" altLang="zh-CN" sz="1400" dirty="0" smtClean="0"/>
              <a:t>”。为了创建这个程序，你将：</a:t>
            </a:r>
          </a:p>
          <a:p>
            <a:pPr lvl="0">
              <a:lnSpc>
                <a:spcPts val="2000"/>
              </a:lnSpc>
            </a:pPr>
            <a:r>
              <a:rPr lang="zh-CN" altLang="zh-CN" sz="1400" dirty="0" smtClean="0"/>
              <a:t>创建一个源文件</a:t>
            </a:r>
          </a:p>
          <a:p>
            <a:pPr>
              <a:lnSpc>
                <a:spcPts val="2000"/>
              </a:lnSpc>
            </a:pPr>
            <a:r>
              <a:rPr lang="zh-CN" altLang="zh-CN" sz="1400" dirty="0" smtClean="0"/>
              <a:t>源文件中包含使用</a:t>
            </a:r>
            <a:r>
              <a:rPr lang="en-US" altLang="zh-CN" sz="1400" dirty="0" smtClean="0"/>
              <a:t>Java</a:t>
            </a:r>
            <a:r>
              <a:rPr lang="zh-CN" altLang="zh-CN" sz="1400" dirty="0" smtClean="0"/>
              <a:t>编程语言编写的代码</a:t>
            </a:r>
            <a:r>
              <a:rPr lang="en-US" altLang="zh-CN" sz="1400" dirty="0" smtClean="0"/>
              <a:t>;</a:t>
            </a:r>
            <a:r>
              <a:rPr lang="zh-CN" altLang="zh-CN" sz="1400" dirty="0" smtClean="0"/>
              <a:t>你和其他程序员都能理解这些代码。你可以使用任意文本编辑器来创建和编辑源文件。</a:t>
            </a:r>
          </a:p>
          <a:p>
            <a:pPr lvl="0">
              <a:lnSpc>
                <a:spcPts val="2000"/>
              </a:lnSpc>
            </a:pPr>
            <a:r>
              <a:rPr lang="zh-CN" altLang="zh-CN" sz="1400" dirty="0" smtClean="0"/>
              <a:t>将源文件编译成一个</a:t>
            </a:r>
            <a:r>
              <a:rPr lang="en-US" altLang="zh-CN" sz="1400" dirty="0" smtClean="0"/>
              <a:t>.class</a:t>
            </a:r>
            <a:r>
              <a:rPr lang="zh-CN" altLang="zh-CN" sz="1400" dirty="0" smtClean="0"/>
              <a:t>文件</a:t>
            </a:r>
          </a:p>
          <a:p>
            <a:pPr>
              <a:lnSpc>
                <a:spcPts val="2000"/>
              </a:lnSpc>
            </a:pPr>
            <a:r>
              <a:rPr lang="en-US" altLang="zh-CN" sz="1400" dirty="0" smtClean="0"/>
              <a:t>Java</a:t>
            </a:r>
            <a:r>
              <a:rPr lang="zh-CN" altLang="zh-CN" sz="1400" dirty="0" smtClean="0"/>
              <a:t>编程语言编译器</a:t>
            </a:r>
            <a:r>
              <a:rPr lang="en-US" altLang="zh-CN" sz="1400" dirty="0" smtClean="0"/>
              <a:t>(</a:t>
            </a:r>
            <a:r>
              <a:rPr lang="en-US" altLang="zh-CN" sz="1400" dirty="0" err="1" smtClean="0"/>
              <a:t>javac</a:t>
            </a:r>
            <a:r>
              <a:rPr lang="en-US" altLang="zh-CN" sz="1400" dirty="0" smtClean="0"/>
              <a:t>)</a:t>
            </a:r>
            <a:r>
              <a:rPr lang="zh-CN" altLang="zh-CN" sz="1400" dirty="0" smtClean="0"/>
              <a:t>会获取源文件，并将其文本翻译成</a:t>
            </a:r>
            <a:r>
              <a:rPr lang="en-US" altLang="zh-CN" sz="1400" dirty="0" smtClean="0"/>
              <a:t>Java</a:t>
            </a:r>
            <a:r>
              <a:rPr lang="zh-CN" altLang="zh-CN" sz="1400" dirty="0" smtClean="0"/>
              <a:t>虚拟机可以理解的指令。包含在</a:t>
            </a:r>
            <a:r>
              <a:rPr lang="en-US" altLang="zh-CN" sz="1400" dirty="0" smtClean="0"/>
              <a:t>.class</a:t>
            </a:r>
            <a:r>
              <a:rPr lang="zh-CN" altLang="zh-CN" sz="1400" dirty="0" smtClean="0"/>
              <a:t>文件中的指令被称为字节码。</a:t>
            </a:r>
          </a:p>
          <a:p>
            <a:pPr lvl="0">
              <a:lnSpc>
                <a:spcPts val="2000"/>
              </a:lnSpc>
            </a:pPr>
            <a:r>
              <a:rPr lang="zh-CN" altLang="zh-CN" sz="1400" dirty="0" smtClean="0"/>
              <a:t>运行程序</a:t>
            </a:r>
          </a:p>
          <a:p>
            <a:pPr>
              <a:lnSpc>
                <a:spcPts val="2000"/>
              </a:lnSpc>
            </a:pPr>
            <a:r>
              <a:rPr lang="en-US" altLang="zh-CN" sz="1400" dirty="0" smtClean="0"/>
              <a:t>Java</a:t>
            </a:r>
            <a:r>
              <a:rPr lang="zh-CN" altLang="zh-CN" sz="1400" dirty="0" smtClean="0"/>
              <a:t>应用程序启动器工具</a:t>
            </a:r>
            <a:r>
              <a:rPr lang="en-US" altLang="zh-CN" sz="1400" dirty="0" smtClean="0"/>
              <a:t>(Java)</a:t>
            </a:r>
            <a:r>
              <a:rPr lang="zh-CN" altLang="zh-CN" sz="1400" dirty="0" smtClean="0"/>
              <a:t>使用</a:t>
            </a:r>
            <a:r>
              <a:rPr lang="en-US" altLang="zh-CN" sz="1400" dirty="0" smtClean="0"/>
              <a:t>Java</a:t>
            </a:r>
            <a:r>
              <a:rPr lang="zh-CN" altLang="zh-CN" sz="1400" dirty="0" smtClean="0"/>
              <a:t>虚拟机来运行你的应用程序。</a:t>
            </a:r>
          </a:p>
          <a:p>
            <a:pPr>
              <a:lnSpc>
                <a:spcPts val="2000"/>
              </a:lnSpc>
            </a:pPr>
            <a:endParaRPr lang="zh-CN" altLang="zh-CN" sz="16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4154984"/>
          </a:xfrm>
          <a:prstGeom prst="rect">
            <a:avLst/>
          </a:prstGeom>
        </p:spPr>
        <p:txBody>
          <a:bodyPr wrap="square">
            <a:spAutoFit/>
          </a:bodyPr>
          <a:lstStyle/>
          <a:p>
            <a:pPr>
              <a:lnSpc>
                <a:spcPct val="150000"/>
              </a:lnSpc>
            </a:pPr>
            <a:r>
              <a:rPr lang="en-US" altLang="zh-CN" sz="2000" b="1" dirty="0" smtClean="0"/>
              <a:t>4.3  Hand-on Practice</a:t>
            </a:r>
          </a:p>
          <a:p>
            <a:r>
              <a:rPr lang="zh-CN" altLang="zh-CN" sz="1400" b="1" dirty="0" smtClean="0"/>
              <a:t>创建一个源文件</a:t>
            </a:r>
            <a:endParaRPr lang="zh-CN" altLang="zh-CN" sz="1400" dirty="0" smtClean="0"/>
          </a:p>
          <a:p>
            <a:r>
              <a:rPr lang="zh-CN" altLang="zh-CN" sz="1400" dirty="0" smtClean="0"/>
              <a:t>首先，启动你的编辑器。你可以从开始菜单中通过选择程序</a:t>
            </a:r>
            <a:r>
              <a:rPr lang="en-US" altLang="zh-CN" sz="1400" dirty="0" smtClean="0"/>
              <a:t>&gt;</a:t>
            </a:r>
            <a:r>
              <a:rPr lang="zh-CN" altLang="zh-CN" sz="1400" dirty="0" smtClean="0"/>
              <a:t>附件</a:t>
            </a:r>
            <a:r>
              <a:rPr lang="en-US" altLang="zh-CN" sz="1400" dirty="0" smtClean="0"/>
              <a:t>&gt;</a:t>
            </a:r>
            <a:r>
              <a:rPr lang="zh-CN" altLang="zh-CN" sz="1400" dirty="0" smtClean="0"/>
              <a:t>记事本来启动记事本编辑器。在新文档中输入以下代码：</a:t>
            </a:r>
          </a:p>
          <a:p>
            <a:r>
              <a:rPr lang="en-US" altLang="zh-CN" sz="1400" dirty="0" smtClean="0"/>
              <a:t>/*</a:t>
            </a:r>
            <a:endParaRPr lang="zh-CN" altLang="zh-CN" sz="1400" dirty="0" smtClean="0"/>
          </a:p>
          <a:p>
            <a:r>
              <a:rPr lang="en-US" altLang="zh-CN" sz="1400" dirty="0" smtClean="0"/>
              <a:t> * The </a:t>
            </a:r>
            <a:r>
              <a:rPr lang="en-US" altLang="zh-CN" sz="1400" dirty="0" err="1" smtClean="0"/>
              <a:t>HelloWorldApp</a:t>
            </a:r>
            <a:r>
              <a:rPr lang="en-US" altLang="zh-CN" sz="1400" dirty="0" smtClean="0"/>
              <a:t> class implements an application that</a:t>
            </a:r>
            <a:endParaRPr lang="zh-CN" altLang="zh-CN" sz="1400" dirty="0" smtClean="0"/>
          </a:p>
          <a:p>
            <a:r>
              <a:rPr lang="en-US" altLang="zh-CN" sz="1400" dirty="0" smtClean="0"/>
              <a:t> * simply prints "Hello World!" to standard output.</a:t>
            </a:r>
            <a:endParaRPr lang="zh-CN" altLang="zh-CN" sz="1400" dirty="0" smtClean="0"/>
          </a:p>
          <a:p>
            <a:r>
              <a:rPr lang="en-US" altLang="zh-CN" sz="1400" dirty="0" smtClean="0"/>
              <a:t> */</a:t>
            </a:r>
            <a:endParaRPr lang="zh-CN" altLang="zh-CN" sz="1400" dirty="0" smtClean="0"/>
          </a:p>
          <a:p>
            <a:r>
              <a:rPr lang="en-US" altLang="zh-CN" sz="1400" dirty="0" smtClean="0"/>
              <a:t>class </a:t>
            </a:r>
            <a:r>
              <a:rPr lang="en-US" altLang="zh-CN" sz="1400" dirty="0" err="1" smtClean="0"/>
              <a:t>HelloWorldApp</a:t>
            </a:r>
            <a:r>
              <a:rPr lang="en-US" altLang="zh-CN" sz="1400" dirty="0" smtClean="0"/>
              <a:t> {</a:t>
            </a:r>
            <a:endParaRPr lang="zh-CN" altLang="zh-CN" sz="1400" dirty="0" smtClean="0"/>
          </a:p>
          <a:p>
            <a:r>
              <a:rPr lang="en-US" altLang="zh-CN" sz="1400" dirty="0" smtClean="0"/>
              <a:t>    public static void main(String[] </a:t>
            </a:r>
            <a:r>
              <a:rPr lang="en-US" altLang="zh-CN" sz="1400" dirty="0" err="1" smtClean="0"/>
              <a:t>args</a:t>
            </a:r>
            <a:r>
              <a:rPr lang="en-US" altLang="zh-CN" sz="1400" dirty="0" smtClean="0"/>
              <a:t>) {</a:t>
            </a:r>
            <a:endParaRPr lang="zh-CN" altLang="zh-CN" sz="1400" dirty="0" smtClean="0"/>
          </a:p>
          <a:p>
            <a:r>
              <a:rPr lang="en-US" altLang="zh-CN" sz="1400" dirty="0" smtClean="0"/>
              <a:t>        </a:t>
            </a:r>
            <a:r>
              <a:rPr lang="en-US" altLang="zh-CN" sz="1400" dirty="0" err="1" smtClean="0"/>
              <a:t>System.out.println</a:t>
            </a:r>
            <a:r>
              <a:rPr lang="en-US" altLang="zh-CN" sz="1400" dirty="0" smtClean="0"/>
              <a:t>("Hello World!"); // Display the string.</a:t>
            </a:r>
            <a:endParaRPr lang="zh-CN" altLang="zh-CN" sz="1400" dirty="0" smtClean="0"/>
          </a:p>
          <a:p>
            <a:r>
              <a:rPr lang="en-US" altLang="zh-CN" sz="1400" dirty="0" smtClean="0"/>
              <a:t>    }</a:t>
            </a:r>
            <a:endParaRPr lang="zh-CN" altLang="zh-CN" sz="1400" dirty="0" smtClean="0"/>
          </a:p>
          <a:p>
            <a:r>
              <a:rPr lang="en-US" altLang="zh-CN" sz="1400" dirty="0" smtClean="0"/>
              <a:t>}</a:t>
            </a:r>
            <a:endParaRPr lang="zh-CN" altLang="zh-CN" sz="1400" dirty="0" smtClean="0"/>
          </a:p>
          <a:p>
            <a:r>
              <a:rPr lang="zh-CN" altLang="zh-CN" sz="1400" b="1" dirty="0" smtClean="0"/>
              <a:t>注：</a:t>
            </a:r>
            <a:r>
              <a:rPr lang="zh-CN" altLang="zh-CN" sz="1400" dirty="0" smtClean="0"/>
              <a:t>如上所示，正确输入所有代码、命令和文件名称。</a:t>
            </a:r>
            <a:r>
              <a:rPr lang="en-US" altLang="zh-CN" sz="1400" dirty="0" smtClean="0"/>
              <a:t>Java</a:t>
            </a:r>
            <a:r>
              <a:rPr lang="zh-CN" altLang="zh-CN" sz="1400" dirty="0" smtClean="0"/>
              <a:t>编程语言编译器</a:t>
            </a:r>
            <a:r>
              <a:rPr lang="en-US" altLang="zh-CN" sz="1400" dirty="0" smtClean="0"/>
              <a:t>(</a:t>
            </a:r>
            <a:r>
              <a:rPr lang="en-US" altLang="zh-CN" sz="1400" dirty="0" err="1" smtClean="0"/>
              <a:t>javac</a:t>
            </a:r>
            <a:r>
              <a:rPr lang="en-US" altLang="zh-CN" sz="1400" dirty="0" smtClean="0"/>
              <a:t>)</a:t>
            </a:r>
            <a:r>
              <a:rPr lang="zh-CN" altLang="zh-CN" sz="1400" dirty="0" smtClean="0"/>
              <a:t>和启动器</a:t>
            </a:r>
            <a:r>
              <a:rPr lang="en-US" altLang="zh-CN" sz="1400" dirty="0" smtClean="0"/>
              <a:t>(java)</a:t>
            </a:r>
            <a:r>
              <a:rPr lang="zh-CN" altLang="zh-CN" sz="1400" dirty="0" smtClean="0"/>
              <a:t>都是区分字母大小写的，所以你必须保持首字母大写。</a:t>
            </a:r>
            <a:r>
              <a:rPr lang="en-US" altLang="zh-CN" sz="1400" dirty="0" err="1" smtClean="0"/>
              <a:t>HelloWorldApp</a:t>
            </a:r>
            <a:r>
              <a:rPr lang="zh-CN" altLang="zh-CN" sz="1400" dirty="0" smtClean="0"/>
              <a:t>和</a:t>
            </a:r>
            <a:r>
              <a:rPr lang="en-US" altLang="zh-CN" sz="1400" dirty="0" err="1" smtClean="0"/>
              <a:t>helloworldapp</a:t>
            </a:r>
            <a:r>
              <a:rPr lang="zh-CN" altLang="zh-CN" sz="1400" dirty="0" smtClean="0"/>
              <a:t>是不一样的。</a:t>
            </a:r>
          </a:p>
          <a:p>
            <a:pPr>
              <a:lnSpc>
                <a:spcPct val="150000"/>
              </a:lnSpc>
            </a:pPr>
            <a:endParaRPr lang="zh-CN" altLang="zh-CN" sz="160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3508653"/>
          </a:xfrm>
          <a:prstGeom prst="rect">
            <a:avLst/>
          </a:prstGeom>
        </p:spPr>
        <p:txBody>
          <a:bodyPr wrap="square">
            <a:spAutoFit/>
          </a:bodyPr>
          <a:lstStyle/>
          <a:p>
            <a:pPr>
              <a:lnSpc>
                <a:spcPct val="150000"/>
              </a:lnSpc>
            </a:pPr>
            <a:r>
              <a:rPr lang="en-US" altLang="zh-CN" sz="2000" b="1" dirty="0" smtClean="0"/>
              <a:t>4.3  Hand-on Practice</a:t>
            </a:r>
          </a:p>
          <a:p>
            <a:pPr>
              <a:lnSpc>
                <a:spcPct val="150000"/>
              </a:lnSpc>
            </a:pPr>
            <a:r>
              <a:rPr lang="zh-CN" altLang="en-US" sz="1400" dirty="0" smtClean="0"/>
              <a:t>将代码保存在名称为</a:t>
            </a:r>
            <a:r>
              <a:rPr lang="en-US" altLang="zh-CN" sz="1400" dirty="0" smtClean="0"/>
              <a:t>HelloWorldApp.java</a:t>
            </a:r>
            <a:r>
              <a:rPr lang="zh-CN" altLang="en-US" sz="1400" dirty="0" smtClean="0"/>
              <a:t>的文件中。在记事本中进行如下操作，首先选择文件</a:t>
            </a:r>
            <a:r>
              <a:rPr lang="en-US" altLang="zh-CN" sz="1400" dirty="0" smtClean="0"/>
              <a:t>&gt;</a:t>
            </a:r>
            <a:r>
              <a:rPr lang="zh-CN" altLang="en-US" sz="1400" dirty="0" smtClean="0"/>
              <a:t>另存为菜单项。然后，在另存为对话框中：</a:t>
            </a:r>
          </a:p>
          <a:p>
            <a:pPr>
              <a:lnSpc>
                <a:spcPct val="150000"/>
              </a:lnSpc>
            </a:pPr>
            <a:r>
              <a:rPr lang="zh-CN" altLang="en-US" sz="1400" dirty="0" smtClean="0"/>
              <a:t>使用保存在组合框，指定你要保存文件的文件夹</a:t>
            </a:r>
            <a:r>
              <a:rPr lang="en-US" altLang="zh-CN" sz="1400" dirty="0" smtClean="0"/>
              <a:t>(</a:t>
            </a:r>
            <a:r>
              <a:rPr lang="zh-CN" altLang="en-US" sz="1400" dirty="0" smtClean="0"/>
              <a:t>目录</a:t>
            </a:r>
            <a:r>
              <a:rPr lang="en-US" altLang="zh-CN" sz="1400" dirty="0" smtClean="0"/>
              <a:t>)</a:t>
            </a:r>
            <a:r>
              <a:rPr lang="zh-CN" altLang="en-US" sz="1400" dirty="0" smtClean="0"/>
              <a:t>。在这个例子中，目录是</a:t>
            </a:r>
            <a:r>
              <a:rPr lang="en-US" altLang="zh-CN" sz="1400" dirty="0" smtClean="0"/>
              <a:t>C</a:t>
            </a:r>
            <a:r>
              <a:rPr lang="zh-CN" altLang="en-US" sz="1400" dirty="0" smtClean="0"/>
              <a:t>盘中的</a:t>
            </a:r>
            <a:r>
              <a:rPr lang="en-US" altLang="zh-CN" sz="1400" dirty="0" smtClean="0"/>
              <a:t>java</a:t>
            </a:r>
            <a:r>
              <a:rPr lang="zh-CN" altLang="en-US" sz="1400" dirty="0" smtClean="0"/>
              <a:t>文件夹。</a:t>
            </a:r>
          </a:p>
          <a:p>
            <a:pPr>
              <a:lnSpc>
                <a:spcPct val="150000"/>
              </a:lnSpc>
            </a:pPr>
            <a:r>
              <a:rPr lang="en-US" altLang="zh-CN" sz="1400" dirty="0" smtClean="0"/>
              <a:t>1.</a:t>
            </a:r>
            <a:r>
              <a:rPr lang="zh-CN" altLang="en-US" sz="1400" dirty="0" smtClean="0"/>
              <a:t>在文件名的文本框中，输入包括引号在内的“</a:t>
            </a:r>
            <a:r>
              <a:rPr lang="en-US" altLang="zh-CN" sz="1400" dirty="0" smtClean="0"/>
              <a:t>HelloWorldApp.java”</a:t>
            </a:r>
            <a:r>
              <a:rPr lang="zh-CN" altLang="en-US" sz="1400" dirty="0" smtClean="0"/>
              <a:t>。</a:t>
            </a:r>
          </a:p>
          <a:p>
            <a:pPr>
              <a:lnSpc>
                <a:spcPct val="150000"/>
              </a:lnSpc>
            </a:pPr>
            <a:r>
              <a:rPr lang="en-US" altLang="zh-CN" sz="1400" dirty="0" smtClean="0"/>
              <a:t>2.</a:t>
            </a:r>
            <a:r>
              <a:rPr lang="zh-CN" altLang="en-US" sz="1400" dirty="0" smtClean="0"/>
              <a:t>在“另存为类型”组合框中选择文本文档</a:t>
            </a:r>
            <a:r>
              <a:rPr lang="en-US" altLang="zh-CN" sz="1400" dirty="0" smtClean="0"/>
              <a:t>(* .txt)</a:t>
            </a:r>
            <a:r>
              <a:rPr lang="zh-CN" altLang="en-US" sz="1400" dirty="0" smtClean="0"/>
              <a:t>。</a:t>
            </a:r>
          </a:p>
          <a:p>
            <a:pPr>
              <a:lnSpc>
                <a:spcPct val="150000"/>
              </a:lnSpc>
            </a:pPr>
            <a:r>
              <a:rPr lang="en-US" altLang="zh-CN" sz="1400" dirty="0" smtClean="0"/>
              <a:t>3.</a:t>
            </a:r>
            <a:r>
              <a:rPr lang="zh-CN" altLang="en-US" sz="1400" dirty="0" smtClean="0"/>
              <a:t>在编码下拉列表中保留编码为</a:t>
            </a:r>
            <a:r>
              <a:rPr lang="en-US" altLang="zh-CN" sz="1400" dirty="0" smtClean="0"/>
              <a:t>ANSI</a:t>
            </a:r>
            <a:r>
              <a:rPr lang="zh-CN" altLang="en-US" sz="1400" dirty="0" smtClean="0"/>
              <a:t>。</a:t>
            </a:r>
          </a:p>
          <a:p>
            <a:pPr>
              <a:lnSpc>
                <a:spcPct val="150000"/>
              </a:lnSpc>
            </a:pPr>
            <a:r>
              <a:rPr lang="en-US" altLang="zh-CN" sz="1400" dirty="0" smtClean="0"/>
              <a:t>4.</a:t>
            </a:r>
            <a:r>
              <a:rPr lang="zh-CN" altLang="en-US" sz="1400" dirty="0" smtClean="0"/>
              <a:t>当你完成时，点击保存，然后退出记事本。</a:t>
            </a:r>
          </a:p>
          <a:p>
            <a:pPr>
              <a:lnSpc>
                <a:spcPct val="150000"/>
              </a:lnSpc>
            </a:pPr>
            <a:endParaRPr lang="zh-CN" altLang="zh-CN" sz="1600"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27384"/>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4154984"/>
          </a:xfrm>
          <a:prstGeom prst="rect">
            <a:avLst/>
          </a:prstGeom>
        </p:spPr>
        <p:txBody>
          <a:bodyPr wrap="square">
            <a:spAutoFit/>
          </a:bodyPr>
          <a:lstStyle/>
          <a:p>
            <a:pPr>
              <a:lnSpc>
                <a:spcPct val="150000"/>
              </a:lnSpc>
            </a:pPr>
            <a:r>
              <a:rPr lang="en-US" altLang="zh-CN" sz="2000" b="1" dirty="0" smtClean="0"/>
              <a:t>4.3  Hand-on Practice</a:t>
            </a:r>
            <a:endParaRPr lang="en-US" altLang="zh-CN" sz="2000" dirty="0" smtClean="0"/>
          </a:p>
          <a:p>
            <a:pPr>
              <a:lnSpc>
                <a:spcPct val="150000"/>
              </a:lnSpc>
            </a:pPr>
            <a:r>
              <a:rPr lang="zh-CN" altLang="en-US" sz="1400" dirty="0" smtClean="0"/>
              <a:t>将源文件编译成一个</a:t>
            </a:r>
            <a:r>
              <a:rPr lang="en-US" altLang="zh-CN" sz="1400" dirty="0" smtClean="0"/>
              <a:t>.class</a:t>
            </a:r>
            <a:r>
              <a:rPr lang="zh-CN" altLang="en-US" sz="1400" dirty="0" smtClean="0"/>
              <a:t>文件</a:t>
            </a:r>
          </a:p>
          <a:p>
            <a:pPr>
              <a:lnSpc>
                <a:spcPct val="150000"/>
              </a:lnSpc>
            </a:pPr>
            <a:r>
              <a:rPr lang="zh-CN" altLang="en-US" sz="1400" dirty="0" smtClean="0"/>
              <a:t>打开命令解释程序，或“命令”窗口。你可以从开始菜单中选择命令提示符</a:t>
            </a:r>
            <a:r>
              <a:rPr lang="en-US" altLang="zh-CN" sz="1400" dirty="0" smtClean="0"/>
              <a:t>(Windows XP)</a:t>
            </a:r>
            <a:r>
              <a:rPr lang="zh-CN" altLang="en-US" sz="1400" dirty="0" smtClean="0"/>
              <a:t>，或选择运行</a:t>
            </a:r>
            <a:r>
              <a:rPr lang="en-US" altLang="zh-CN" sz="1400" dirty="0" smtClean="0"/>
              <a:t>… </a:t>
            </a:r>
            <a:r>
              <a:rPr lang="zh-CN" altLang="en-US" sz="1400" dirty="0" smtClean="0"/>
              <a:t>然后键入</a:t>
            </a:r>
            <a:r>
              <a:rPr lang="en-US" altLang="zh-CN" sz="1400" dirty="0" err="1" smtClean="0"/>
              <a:t>cmd</a:t>
            </a:r>
            <a:r>
              <a:rPr lang="zh-CN" altLang="en-US" sz="1400" dirty="0" smtClean="0"/>
              <a:t>，来完成这项操作。</a:t>
            </a:r>
          </a:p>
          <a:p>
            <a:pPr>
              <a:lnSpc>
                <a:spcPct val="150000"/>
              </a:lnSpc>
            </a:pPr>
            <a:r>
              <a:rPr lang="en-US" altLang="zh-CN" sz="1400" dirty="0" smtClean="0"/>
              <a:t>Dos</a:t>
            </a:r>
            <a:r>
              <a:rPr lang="zh-CN" altLang="en-US" sz="1400" dirty="0" smtClean="0"/>
              <a:t>命令提示符会显示你的当前目录。当提示符出现时，当前目录一般是</a:t>
            </a:r>
            <a:r>
              <a:rPr lang="en-US" altLang="zh-CN" sz="1400" dirty="0" smtClean="0"/>
              <a:t>Windows XP</a:t>
            </a:r>
            <a:r>
              <a:rPr lang="zh-CN" altLang="en-US" sz="1400" dirty="0" smtClean="0"/>
              <a:t>的主目录。</a:t>
            </a:r>
          </a:p>
          <a:p>
            <a:pPr>
              <a:lnSpc>
                <a:spcPct val="150000"/>
              </a:lnSpc>
            </a:pPr>
            <a:r>
              <a:rPr lang="zh-CN" altLang="en-US" sz="1400" dirty="0" smtClean="0"/>
              <a:t>为了编译你的源文件，要将当前目录修改为你的文件所在目录。例如，如果你的源目录是</a:t>
            </a:r>
            <a:r>
              <a:rPr lang="en-US" altLang="zh-CN" sz="1400" dirty="0" smtClean="0"/>
              <a:t>C</a:t>
            </a:r>
            <a:r>
              <a:rPr lang="zh-CN" altLang="en-US" sz="1400" dirty="0" smtClean="0"/>
              <a:t>盘的</a:t>
            </a:r>
            <a:r>
              <a:rPr lang="en-US" altLang="zh-CN" sz="1400" dirty="0" smtClean="0"/>
              <a:t>java</a:t>
            </a:r>
            <a:r>
              <a:rPr lang="zh-CN" altLang="en-US" sz="1400" dirty="0" smtClean="0"/>
              <a:t>目录，在提示符位置输入以下命令，并按回车键。</a:t>
            </a:r>
          </a:p>
          <a:p>
            <a:pPr>
              <a:lnSpc>
                <a:spcPct val="150000"/>
              </a:lnSpc>
            </a:pPr>
            <a:r>
              <a:rPr lang="en-US" altLang="zh-CN" sz="1400" dirty="0" err="1" smtClean="0"/>
              <a:t>cd</a:t>
            </a:r>
            <a:r>
              <a:rPr lang="en-US" altLang="zh-CN" sz="1400" dirty="0" smtClean="0"/>
              <a:t> C:\java</a:t>
            </a:r>
          </a:p>
          <a:p>
            <a:pPr>
              <a:lnSpc>
                <a:spcPct val="150000"/>
              </a:lnSpc>
            </a:pPr>
            <a:r>
              <a:rPr lang="zh-CN" altLang="en-US" sz="1400" dirty="0" smtClean="0"/>
              <a:t>现在提示符应变为</a:t>
            </a:r>
            <a:r>
              <a:rPr lang="en-US" altLang="zh-CN" sz="1400" dirty="0" smtClean="0"/>
              <a:t>C:\java&gt;</a:t>
            </a:r>
            <a:r>
              <a:rPr lang="zh-CN" altLang="en-US" sz="1400" dirty="0" smtClean="0"/>
              <a:t>。</a:t>
            </a:r>
          </a:p>
          <a:p>
            <a:pPr>
              <a:lnSpc>
                <a:spcPct val="150000"/>
              </a:lnSpc>
            </a:pPr>
            <a:r>
              <a:rPr lang="zh-CN" altLang="en-US" sz="1400" dirty="0" smtClean="0"/>
              <a:t>注：如果将目录改变到其他的驱动器下，你必须输入一个额外的命令：驱动器的名称。例如，要将目录改为</a:t>
            </a:r>
            <a:r>
              <a:rPr lang="en-US" altLang="zh-CN" sz="1400" dirty="0" smtClean="0"/>
              <a:t>D</a:t>
            </a:r>
            <a:r>
              <a:rPr lang="zh-CN" altLang="en-US" sz="1400" dirty="0" smtClean="0"/>
              <a:t>盘下的</a:t>
            </a:r>
            <a:r>
              <a:rPr lang="en-US" altLang="zh-CN" sz="1400" dirty="0" smtClean="0"/>
              <a:t>java</a:t>
            </a:r>
            <a:r>
              <a:rPr lang="zh-CN" altLang="en-US" sz="1400" dirty="0" smtClean="0"/>
              <a:t>目录，你必须输入</a:t>
            </a:r>
            <a:r>
              <a:rPr lang="en-US" altLang="zh-CN" sz="1400" dirty="0" smtClean="0"/>
              <a:t>D:</a:t>
            </a:r>
            <a:r>
              <a:rPr lang="zh-CN" altLang="en-US" sz="1400" dirty="0" smtClean="0"/>
              <a:t>。</a:t>
            </a:r>
          </a:p>
          <a:p>
            <a:pPr>
              <a:lnSpc>
                <a:spcPct val="150000"/>
              </a:lnSpc>
            </a:pPr>
            <a:endParaRPr lang="zh-CN" altLang="zh-CN" sz="1600"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3785652"/>
          </a:xfrm>
          <a:prstGeom prst="rect">
            <a:avLst/>
          </a:prstGeom>
        </p:spPr>
        <p:txBody>
          <a:bodyPr wrap="square">
            <a:spAutoFit/>
          </a:bodyPr>
          <a:lstStyle/>
          <a:p>
            <a:pPr>
              <a:lnSpc>
                <a:spcPct val="150000"/>
              </a:lnSpc>
            </a:pPr>
            <a:r>
              <a:rPr lang="en-US" altLang="zh-CN" sz="2000" b="1" dirty="0" smtClean="0"/>
              <a:t>4.3  Hand-on Practice</a:t>
            </a:r>
            <a:endParaRPr lang="en-US" altLang="zh-CN" sz="2000" dirty="0" smtClean="0"/>
          </a:p>
          <a:p>
            <a:pPr>
              <a:lnSpc>
                <a:spcPct val="150000"/>
              </a:lnSpc>
            </a:pPr>
            <a:r>
              <a:rPr lang="zh-CN" altLang="en-US" sz="1400" dirty="0" smtClean="0"/>
              <a:t>如果在提示符处键入</a:t>
            </a:r>
            <a:r>
              <a:rPr lang="en-US" altLang="zh-CN" sz="1400" dirty="0" smtClean="0"/>
              <a:t>dir</a:t>
            </a:r>
            <a:r>
              <a:rPr lang="zh-CN" altLang="en-US" sz="1400" dirty="0" smtClean="0"/>
              <a:t>，你应该可以看到你的源文件，现在你可以准备编译了。在提示符处，输入以下命令，然后按回车键。</a:t>
            </a:r>
          </a:p>
          <a:p>
            <a:pPr>
              <a:lnSpc>
                <a:spcPct val="150000"/>
              </a:lnSpc>
            </a:pPr>
            <a:r>
              <a:rPr lang="en-US" altLang="zh-CN" sz="1400" dirty="0" err="1" smtClean="0"/>
              <a:t>javac</a:t>
            </a:r>
            <a:r>
              <a:rPr lang="en-US" altLang="zh-CN" sz="1400" dirty="0" smtClean="0"/>
              <a:t> HelloWorldApp.java</a:t>
            </a:r>
          </a:p>
          <a:p>
            <a:pPr>
              <a:lnSpc>
                <a:spcPct val="150000"/>
              </a:lnSpc>
            </a:pPr>
            <a:r>
              <a:rPr lang="zh-CN" altLang="en-US" sz="1400" dirty="0" smtClean="0"/>
              <a:t>编译器生成一个字节码文件，</a:t>
            </a:r>
            <a:r>
              <a:rPr lang="en-US" altLang="zh-CN" sz="1400" dirty="0" err="1" smtClean="0"/>
              <a:t>HelloWorldApp.class</a:t>
            </a:r>
            <a:r>
              <a:rPr lang="zh-CN" altLang="en-US" sz="1400" dirty="0" smtClean="0"/>
              <a:t>。在提示符处键入</a:t>
            </a:r>
            <a:r>
              <a:rPr lang="en-US" altLang="zh-CN" sz="1400" dirty="0" smtClean="0"/>
              <a:t>dir</a:t>
            </a:r>
            <a:r>
              <a:rPr lang="zh-CN" altLang="en-US" sz="1400" dirty="0" smtClean="0"/>
              <a:t>以查看生成的新文件。</a:t>
            </a:r>
          </a:p>
          <a:p>
            <a:pPr>
              <a:lnSpc>
                <a:spcPct val="150000"/>
              </a:lnSpc>
            </a:pPr>
            <a:r>
              <a:rPr lang="zh-CN" altLang="en-US" sz="1400" dirty="0" smtClean="0"/>
              <a:t>现在你拥有一个</a:t>
            </a:r>
            <a:r>
              <a:rPr lang="en-US" altLang="zh-CN" sz="1400" dirty="0" smtClean="0"/>
              <a:t>.class</a:t>
            </a:r>
            <a:r>
              <a:rPr lang="zh-CN" altLang="en-US" sz="1400" dirty="0" smtClean="0"/>
              <a:t>文件，那么你可以运行程序了。</a:t>
            </a:r>
          </a:p>
          <a:p>
            <a:pPr>
              <a:lnSpc>
                <a:spcPct val="150000"/>
              </a:lnSpc>
            </a:pPr>
            <a:r>
              <a:rPr lang="zh-CN" altLang="en-US" sz="1400" dirty="0" smtClean="0"/>
              <a:t>运行程序</a:t>
            </a:r>
          </a:p>
          <a:p>
            <a:pPr>
              <a:lnSpc>
                <a:spcPct val="150000"/>
              </a:lnSpc>
            </a:pPr>
            <a:r>
              <a:rPr lang="zh-CN" altLang="en-US" sz="1400" dirty="0" smtClean="0"/>
              <a:t>在相同目录下，在提示符处输入下列命令：</a:t>
            </a:r>
          </a:p>
          <a:p>
            <a:pPr>
              <a:lnSpc>
                <a:spcPct val="150000"/>
              </a:lnSpc>
            </a:pPr>
            <a:r>
              <a:rPr lang="en-US" altLang="zh-CN" sz="1400" dirty="0" smtClean="0"/>
              <a:t>java </a:t>
            </a:r>
            <a:r>
              <a:rPr lang="en-US" altLang="zh-CN" sz="1400" dirty="0" err="1" smtClean="0"/>
              <a:t>HelloWorldApp</a:t>
            </a:r>
            <a:endParaRPr lang="en-US" altLang="zh-CN" sz="1400" dirty="0" smtClean="0"/>
          </a:p>
          <a:p>
            <a:pPr>
              <a:lnSpc>
                <a:spcPct val="150000"/>
              </a:lnSpc>
            </a:pPr>
            <a:r>
              <a:rPr lang="zh-CN" altLang="en-US" sz="1400" dirty="0" smtClean="0"/>
              <a:t>你现在应该可以看到程序在屏幕上输出的</a:t>
            </a:r>
            <a:r>
              <a:rPr lang="en-US" altLang="zh-CN" sz="1400" dirty="0" smtClean="0"/>
              <a:t>"Hello World!"</a:t>
            </a:r>
            <a:r>
              <a:rPr lang="zh-CN" altLang="en-US" sz="1400" dirty="0" smtClean="0"/>
              <a:t>。</a:t>
            </a:r>
          </a:p>
          <a:p>
            <a:pPr>
              <a:lnSpc>
                <a:spcPct val="150000"/>
              </a:lnSpc>
            </a:pPr>
            <a:r>
              <a:rPr lang="zh-CN" altLang="en-US" sz="1400" dirty="0" smtClean="0"/>
              <a:t>祝贺你！你的程序运行了</a:t>
            </a:r>
            <a:r>
              <a:rPr lang="en-US" altLang="zh-CN" sz="1400" dirty="0" smtClean="0"/>
              <a:t>!</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4185761"/>
          </a:xfrm>
          <a:prstGeom prst="rect">
            <a:avLst/>
          </a:prstGeom>
        </p:spPr>
        <p:txBody>
          <a:bodyPr wrap="square">
            <a:spAutoFit/>
          </a:bodyPr>
          <a:lstStyle/>
          <a:p>
            <a:r>
              <a:rPr lang="en-US" altLang="zh-CN" sz="1600" b="1" i="1" dirty="0" smtClean="0"/>
              <a:t>Key to Practice 1</a:t>
            </a:r>
            <a:endParaRPr lang="zh-CN" altLang="zh-CN" sz="1600" dirty="0" smtClean="0"/>
          </a:p>
          <a:p>
            <a:r>
              <a:rPr lang="en-US" altLang="zh-CN" sz="1600" b="1" i="1" dirty="0" smtClean="0"/>
              <a:t>Step 1.</a:t>
            </a:r>
            <a:r>
              <a:rPr lang="en-US" altLang="zh-CN" sz="1600" dirty="0" smtClean="0"/>
              <a:t> To prepare one of such visions as Windows XP Professional, Windows XP Home,   Windows Server 2003, Windows 2000 Professional, and Windows Vista. </a:t>
            </a:r>
            <a:endParaRPr lang="zh-CN" altLang="zh-CN" sz="1600" dirty="0" smtClean="0"/>
          </a:p>
          <a:p>
            <a:r>
              <a:rPr lang="en-US" altLang="zh-CN" sz="1600" b="1" i="1" dirty="0" smtClean="0"/>
              <a:t>Step 2. </a:t>
            </a:r>
            <a:r>
              <a:rPr lang="en-US" altLang="zh-CN" sz="1600" dirty="0" smtClean="0"/>
              <a:t>To get JDK 6 and a text editor</a:t>
            </a:r>
            <a:endParaRPr lang="zh-CN" altLang="zh-CN" sz="1600" dirty="0" smtClean="0"/>
          </a:p>
          <a:p>
            <a:r>
              <a:rPr lang="en-US" altLang="zh-CN" sz="1600" b="1" i="1" dirty="0" smtClean="0"/>
              <a:t>Step 3.</a:t>
            </a:r>
            <a:r>
              <a:rPr lang="en-US" altLang="zh-CN" sz="1600" dirty="0" smtClean="0"/>
              <a:t> To create a file</a:t>
            </a:r>
            <a:endParaRPr lang="zh-CN" altLang="zh-CN" sz="1600" dirty="0" smtClean="0"/>
          </a:p>
          <a:p>
            <a:r>
              <a:rPr lang="en-US" altLang="zh-CN" sz="1600" b="1" i="1" dirty="0" smtClean="0"/>
              <a:t>Step 4.</a:t>
            </a:r>
            <a:r>
              <a:rPr lang="en-US" altLang="zh-CN" sz="1600" dirty="0" smtClean="0"/>
              <a:t> To compile the source file into a .class file</a:t>
            </a:r>
            <a:endParaRPr lang="zh-CN" altLang="zh-CN" sz="1600" dirty="0" smtClean="0"/>
          </a:p>
          <a:p>
            <a:r>
              <a:rPr lang="en-US" altLang="zh-CN" sz="1600" b="1" i="1" dirty="0" smtClean="0"/>
              <a:t>Step 5.</a:t>
            </a:r>
            <a:r>
              <a:rPr lang="en-US" altLang="zh-CN" sz="1600" dirty="0" smtClean="0"/>
              <a:t> To run the file</a:t>
            </a:r>
          </a:p>
          <a:p>
            <a:endParaRPr lang="en-US" altLang="zh-CN" sz="1600" dirty="0" smtClean="0"/>
          </a:p>
          <a:p>
            <a:r>
              <a:rPr lang="en-US" altLang="zh-CN" sz="1600" b="1" i="1" dirty="0" smtClean="0"/>
              <a:t>Key to Practice 2</a:t>
            </a:r>
            <a:endParaRPr lang="zh-CN" altLang="zh-CN" sz="1600" dirty="0" smtClean="0"/>
          </a:p>
          <a:p>
            <a:r>
              <a:rPr lang="en-US" altLang="zh-CN" sz="1600" dirty="0" smtClean="0"/>
              <a:t>1. Bring up a shell and choose Command Prompt from the Start menu and then enter cmd.</a:t>
            </a:r>
            <a:endParaRPr lang="zh-CN" altLang="zh-CN" sz="1600" dirty="0" smtClean="0"/>
          </a:p>
          <a:p>
            <a:r>
              <a:rPr lang="en-US" altLang="zh-CN" sz="1600" dirty="0" smtClean="0"/>
              <a:t>2. Change your current directory in your home directory for Windows XP to the directory where the source file is located.</a:t>
            </a:r>
            <a:endParaRPr lang="zh-CN" altLang="zh-CN" sz="1600" dirty="0" smtClean="0"/>
          </a:p>
          <a:p>
            <a:r>
              <a:rPr lang="en-US" altLang="zh-CN" sz="1600" dirty="0" smtClean="0"/>
              <a:t>3. Enter dir at the prompt, type the following command “</a:t>
            </a:r>
            <a:r>
              <a:rPr lang="en-US" altLang="zh-CN" sz="1600" dirty="0" err="1" smtClean="0"/>
              <a:t>javac</a:t>
            </a:r>
            <a:r>
              <a:rPr lang="en-US" altLang="zh-CN" sz="1600" dirty="0" smtClean="0"/>
              <a:t> HelloWorldApp.java” at the prompt and then press Enter.</a:t>
            </a:r>
            <a:endParaRPr lang="zh-CN" altLang="zh-CN" sz="1600" dirty="0" smtClean="0"/>
          </a:p>
          <a:p>
            <a:r>
              <a:rPr lang="en-US" altLang="zh-CN" sz="1600" dirty="0" smtClean="0"/>
              <a:t>4. Type dir at the prompt and </a:t>
            </a:r>
            <a:r>
              <a:rPr lang="en-US" altLang="zh-CN" sz="1600" dirty="0" err="1" smtClean="0"/>
              <a:t>HelloWorldApp.class</a:t>
            </a:r>
            <a:r>
              <a:rPr lang="en-US" altLang="zh-CN" sz="1600" dirty="0" smtClean="0"/>
              <a:t> was generated.</a:t>
            </a:r>
            <a:endParaRPr lang="zh-CN" altLang="zh-CN" sz="1600" dirty="0" smtClean="0"/>
          </a:p>
          <a:p>
            <a:endParaRPr lang="zh-CN" altLang="zh-CN" sz="16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EJPeng\桌面\计算机英语PPT模板制作\Redocn_201005061135496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标题 1"/>
          <p:cNvSpPr>
            <a:spLocks noGrp="1"/>
          </p:cNvSpPr>
          <p:nvPr>
            <p:ph type="title"/>
          </p:nvPr>
        </p:nvSpPr>
        <p:spPr>
          <a:xfrm>
            <a:off x="2679104" y="3870176"/>
            <a:ext cx="8229600" cy="1143000"/>
          </a:xfrm>
        </p:spPr>
        <p:txBody>
          <a:bodyPr>
            <a:noAutofit/>
          </a:bodyPr>
          <a:lstStyle/>
          <a:p>
            <a:r>
              <a:rPr lang="en-US" altLang="zh-CN" sz="6600" dirty="0" smtClean="0">
                <a:solidFill>
                  <a:srgbClr val="FF0000"/>
                </a:solidFill>
              </a:rPr>
              <a:t>Thanks</a:t>
            </a:r>
            <a:r>
              <a:rPr lang="zh-CN" altLang="en-US" sz="6600" dirty="0" smtClean="0">
                <a:solidFill>
                  <a:srgbClr val="FF0000"/>
                </a:solidFill>
              </a:rPr>
              <a:t>！</a:t>
            </a:r>
            <a:r>
              <a:rPr lang="en-US" altLang="zh-CN" sz="6600" dirty="0" smtClean="0"/>
              <a:t/>
            </a:r>
            <a:br>
              <a:rPr lang="en-US" altLang="zh-CN" sz="6600" dirty="0" smtClean="0"/>
            </a:br>
            <a:endParaRPr lang="zh-CN" altLang="en-US" sz="6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19605"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259632" y="764704"/>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bmk="OLE_LINK92">
                <a:latin typeface="Times New Roman" pitchFamily="18" charset="0"/>
                <a:ea typeface="宋体" pitchFamily="2" charset="-122"/>
                <a:cs typeface="Times New Roman" pitchFamily="18" charset="0"/>
              </a:rPr>
              <a:t>New </a:t>
            </a:r>
            <a:r>
              <a:rPr lang="en-US" altLang="zh-CN" sz="2000" b="1" dirty="0" smtClean="0" bmk="OLE_LINK92">
                <a:latin typeface="Times New Roman" pitchFamily="18" charset="0"/>
                <a:ea typeface="宋体" pitchFamily="2" charset="-122"/>
                <a:cs typeface="Times New Roman" pitchFamily="18" charset="0"/>
              </a:rPr>
              <a:t>Words</a:t>
            </a:r>
            <a:r>
              <a:rPr kumimoji="0" lang="zh-CN" altLang="zh-CN" sz="2000" b="1" i="0" u="none" strike="noStrike" cap="none" normalizeH="0" baseline="0" dirty="0" smtClean="0" bmk="OLE_LINK92">
                <a:ln>
                  <a:noFill/>
                </a:ln>
                <a:solidFill>
                  <a:schemeClr val="tx1"/>
                </a:solidFill>
                <a:effectLst/>
                <a:latin typeface="Times New Roman" pitchFamily="18" charset="0"/>
                <a:ea typeface="宋体" pitchFamily="2" charset="-122"/>
                <a:cs typeface="Times New Roman" pitchFamily="18" charset="0"/>
              </a:rPr>
              <a:t>                                         </a:t>
            </a:r>
            <a:endParaRPr kumimoji="0" lang="zh-CN" altLang="zh-CN" sz="2400" b="1" i="0" u="none" strike="noStrike" cap="none" normalizeH="0" baseline="0" dirty="0" smtClean="0">
              <a:ln>
                <a:noFill/>
              </a:ln>
              <a:solidFill>
                <a:schemeClr val="tx1"/>
              </a:solidFill>
              <a:effectLst/>
              <a:latin typeface="Calibri" pitchFamily="34" charset="0"/>
              <a:ea typeface="宋体" pitchFamily="2" charset="-122"/>
            </a:endParaRPr>
          </a:p>
        </p:txBody>
      </p:sp>
      <p:sp>
        <p:nvSpPr>
          <p:cNvPr id="17410" name="Rectangle 2"/>
          <p:cNvSpPr>
            <a:spLocks noChangeArrowheads="1"/>
          </p:cNvSpPr>
          <p:nvPr/>
        </p:nvSpPr>
        <p:spPr bwMode="auto">
          <a:xfrm>
            <a:off x="1259632" y="1726649"/>
            <a:ext cx="7344816" cy="38779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1600" dirty="0" smtClean="0"/>
              <a:t>semicolon                	n. </a:t>
            </a:r>
            <a:r>
              <a:rPr lang="zh-CN" altLang="zh-CN" sz="1600" dirty="0" smtClean="0"/>
              <a:t>分号</a:t>
            </a:r>
          </a:p>
          <a:p>
            <a:r>
              <a:rPr lang="en-US" altLang="zh-CN" sz="1600" dirty="0" smtClean="0"/>
              <a:t>terminator                     	n. </a:t>
            </a:r>
            <a:r>
              <a:rPr lang="zh-CN" altLang="zh-CN" sz="1600" dirty="0" smtClean="0"/>
              <a:t>终结者，终结器</a:t>
            </a:r>
          </a:p>
          <a:p>
            <a:r>
              <a:rPr lang="en-US" altLang="zh-CN" sz="1600" dirty="0" smtClean="0"/>
              <a:t>curly                        	a. </a:t>
            </a:r>
            <a:r>
              <a:rPr lang="zh-CN" altLang="zh-CN" sz="1600" dirty="0" smtClean="0"/>
              <a:t>卷曲的，卷毛的，弯曲的</a:t>
            </a:r>
          </a:p>
          <a:p>
            <a:r>
              <a:rPr lang="en-US" altLang="zh-CN" sz="1600" dirty="0" smtClean="0"/>
              <a:t>descendant                     	n. </a:t>
            </a:r>
            <a:r>
              <a:rPr lang="zh-CN" altLang="zh-CN" sz="1600" dirty="0" smtClean="0"/>
              <a:t>子孙，后裔，后代</a:t>
            </a:r>
          </a:p>
          <a:p>
            <a:r>
              <a:rPr lang="en-US" altLang="zh-CN" sz="1600" dirty="0" smtClean="0"/>
              <a:t>compile                        	v. </a:t>
            </a:r>
            <a:r>
              <a:rPr lang="zh-CN" altLang="zh-CN" sz="1600" dirty="0" smtClean="0"/>
              <a:t>编译，编辑</a:t>
            </a:r>
          </a:p>
          <a:p>
            <a:r>
              <a:rPr lang="en-US" altLang="zh-CN" sz="1600" dirty="0" err="1" smtClean="0"/>
              <a:t>bytecode</a:t>
            </a:r>
            <a:r>
              <a:rPr lang="en-US" altLang="zh-CN" sz="1600" dirty="0" smtClean="0"/>
              <a:t>                       	n. [</a:t>
            </a:r>
            <a:r>
              <a:rPr lang="zh-CN" altLang="zh-CN" sz="1600" dirty="0" smtClean="0"/>
              <a:t>计</a:t>
            </a:r>
            <a:r>
              <a:rPr lang="en-US" altLang="zh-CN" sz="1600" dirty="0" smtClean="0"/>
              <a:t>] </a:t>
            </a:r>
            <a:r>
              <a:rPr lang="zh-CN" altLang="zh-CN" sz="1600" dirty="0" smtClean="0"/>
              <a:t>字节码</a:t>
            </a:r>
            <a:r>
              <a:rPr lang="en-US" altLang="zh-CN" sz="1600" dirty="0" smtClean="0"/>
              <a:t>;</a:t>
            </a:r>
            <a:r>
              <a:rPr lang="zh-CN" altLang="zh-CN" sz="1600" dirty="0" smtClean="0"/>
              <a:t>位元码</a:t>
            </a:r>
          </a:p>
          <a:p>
            <a:r>
              <a:rPr lang="en-US" altLang="zh-CN" sz="1600" dirty="0" smtClean="0"/>
              <a:t>concurrent                      	a. </a:t>
            </a:r>
            <a:r>
              <a:rPr lang="zh-CN" altLang="zh-CN" sz="1600" dirty="0" smtClean="0"/>
              <a:t>并发</a:t>
            </a:r>
            <a:r>
              <a:rPr lang="en-US" altLang="zh-CN" sz="1600" dirty="0" smtClean="0"/>
              <a:t>;</a:t>
            </a:r>
            <a:r>
              <a:rPr lang="zh-CN" altLang="zh-CN" sz="1600" dirty="0" smtClean="0"/>
              <a:t>并行</a:t>
            </a:r>
            <a:r>
              <a:rPr lang="en-US" altLang="zh-CN" sz="1600" dirty="0" smtClean="0"/>
              <a:t>;</a:t>
            </a:r>
            <a:r>
              <a:rPr lang="zh-CN" altLang="zh-CN" sz="1600" dirty="0" smtClean="0"/>
              <a:t>并存的</a:t>
            </a:r>
          </a:p>
          <a:p>
            <a:r>
              <a:rPr lang="en-US" altLang="zh-CN" sz="1600" dirty="0" smtClean="0"/>
              <a:t>intranet                      	n. </a:t>
            </a:r>
            <a:r>
              <a:rPr lang="zh-CN" altLang="zh-CN" sz="1600" dirty="0" smtClean="0"/>
              <a:t>企业内部互联网</a:t>
            </a:r>
            <a:r>
              <a:rPr lang="en-US" altLang="zh-CN" sz="1600" dirty="0" smtClean="0"/>
              <a:t> </a:t>
            </a:r>
            <a:endParaRPr lang="zh-CN" altLang="zh-CN" sz="1600" dirty="0" smtClean="0"/>
          </a:p>
          <a:p>
            <a:r>
              <a:rPr lang="en-US" altLang="zh-CN" sz="1600" dirty="0" smtClean="0"/>
              <a:t>prototype                    	n. </a:t>
            </a:r>
            <a:r>
              <a:rPr lang="zh-CN" altLang="zh-CN" sz="1600" dirty="0" smtClean="0"/>
              <a:t>原型</a:t>
            </a:r>
            <a:r>
              <a:rPr lang="en-US" altLang="zh-CN" sz="1600" dirty="0" smtClean="0"/>
              <a:t>;</a:t>
            </a:r>
            <a:r>
              <a:rPr lang="zh-CN" altLang="zh-CN" sz="1600" dirty="0" smtClean="0"/>
              <a:t>原型制作</a:t>
            </a:r>
            <a:r>
              <a:rPr lang="en-US" altLang="zh-CN" sz="1600" dirty="0" smtClean="0"/>
              <a:t>;</a:t>
            </a:r>
            <a:r>
              <a:rPr lang="zh-CN" altLang="zh-CN" sz="1600" dirty="0" smtClean="0"/>
              <a:t>原型设计</a:t>
            </a:r>
          </a:p>
          <a:p>
            <a:r>
              <a:rPr lang="en-US" altLang="zh-CN" sz="1600" dirty="0" smtClean="0"/>
              <a:t>prototyping                    	n. </a:t>
            </a:r>
            <a:r>
              <a:rPr lang="zh-CN" altLang="zh-CN" sz="1600" dirty="0" smtClean="0"/>
              <a:t>原型设计</a:t>
            </a:r>
            <a:r>
              <a:rPr lang="en-US" altLang="zh-CN" sz="1600" dirty="0" smtClean="0"/>
              <a:t>; </a:t>
            </a:r>
            <a:r>
              <a:rPr lang="zh-CN" altLang="zh-CN" sz="1600" dirty="0" smtClean="0"/>
              <a:t>样机研究</a:t>
            </a:r>
          </a:p>
          <a:p>
            <a:r>
              <a:rPr lang="en-US" altLang="zh-CN" sz="1600" dirty="0" smtClean="0"/>
              <a:t>natively                 	adv. </a:t>
            </a:r>
            <a:r>
              <a:rPr lang="zh-CN" altLang="zh-CN" sz="1600" dirty="0" smtClean="0"/>
              <a:t>生来地，天然的，本机的</a:t>
            </a:r>
          </a:p>
          <a:p>
            <a:r>
              <a:rPr lang="en-US" altLang="zh-CN" sz="1600" dirty="0" smtClean="0"/>
              <a:t>backbone                     	n. </a:t>
            </a:r>
            <a:r>
              <a:rPr lang="zh-CN" altLang="zh-CN" sz="1600" dirty="0" smtClean="0"/>
              <a:t>骨干，支柱，脊椎，中枢</a:t>
            </a:r>
          </a:p>
          <a:p>
            <a:r>
              <a:rPr lang="en-US" altLang="zh-CN" sz="1600" dirty="0" smtClean="0"/>
              <a:t>integration                   	n. </a:t>
            </a:r>
            <a:r>
              <a:rPr lang="zh-CN" altLang="zh-CN" sz="1600" dirty="0" smtClean="0"/>
              <a:t>集成</a:t>
            </a:r>
            <a:r>
              <a:rPr lang="en-US" altLang="zh-CN" sz="1600" dirty="0" smtClean="0"/>
              <a:t>; </a:t>
            </a:r>
            <a:r>
              <a:rPr lang="zh-CN" altLang="zh-CN" sz="1600" dirty="0" smtClean="0"/>
              <a:t>综合，结合</a:t>
            </a:r>
            <a:r>
              <a:rPr lang="en-US" altLang="zh-CN" sz="1600" dirty="0" smtClean="0"/>
              <a:t>; </a:t>
            </a:r>
            <a:r>
              <a:rPr lang="zh-CN" altLang="zh-CN" sz="1600" dirty="0" smtClean="0"/>
              <a:t>整合</a:t>
            </a:r>
          </a:p>
          <a:p>
            <a:r>
              <a:rPr lang="en-US" altLang="zh-CN" sz="1600" dirty="0" smtClean="0"/>
              <a:t>syndication                    	n. </a:t>
            </a:r>
            <a:r>
              <a:rPr lang="zh-CN" altLang="zh-CN" sz="1600" dirty="0" smtClean="0"/>
              <a:t>（辛迪加）企业联合组织</a:t>
            </a:r>
          </a:p>
          <a:p>
            <a:r>
              <a:rPr lang="en-US" altLang="zh-CN" sz="1600" dirty="0" smtClean="0"/>
              <a:t>stretch                      	v. </a:t>
            </a:r>
            <a:r>
              <a:rPr lang="zh-CN" altLang="zh-CN" sz="1600" dirty="0" smtClean="0"/>
              <a:t>伸展，张开</a:t>
            </a:r>
            <a:r>
              <a:rPr lang="en-US" altLang="zh-CN" sz="1600" dirty="0" smtClean="0"/>
              <a:t>; </a:t>
            </a:r>
            <a:r>
              <a:rPr lang="zh-CN" altLang="zh-CN" sz="1600" dirty="0" smtClean="0"/>
              <a:t>充分利用</a:t>
            </a:r>
            <a:r>
              <a:rPr lang="en-US" altLang="zh-CN" sz="1600" dirty="0" smtClean="0"/>
              <a:t>; </a:t>
            </a:r>
            <a:r>
              <a:rPr lang="zh-CN" altLang="zh-CN" sz="1600" dirty="0" smtClean="0"/>
              <a:t>使紧张</a:t>
            </a:r>
            <a:endParaRPr lang="zh-CN" altLang="zh-CN" sz="1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Useful Phrases</a:t>
            </a:r>
            <a:r>
              <a:rPr lang="zh-CN" altLang="zh-CN" sz="2000" b="1" dirty="0" smtClean="0" bmk="OLE_LINK92">
                <a:latin typeface="Times New Roman" pitchFamily="18" charset="0"/>
                <a:ea typeface="宋体" pitchFamily="2" charset="-122"/>
                <a:cs typeface="Times New Roman" pitchFamily="18" charset="0"/>
              </a:rPr>
              <a:t>                                         </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1187624" y="1917787"/>
            <a:ext cx="7344816" cy="374346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1600" dirty="0" smtClean="0"/>
              <a:t>o through               	</a:t>
            </a:r>
            <a:r>
              <a:rPr lang="zh-CN" altLang="zh-CN" sz="1600" dirty="0" smtClean="0"/>
              <a:t>经历，经受</a:t>
            </a:r>
            <a:r>
              <a:rPr lang="en-US" altLang="zh-CN" sz="1600" dirty="0" smtClean="0"/>
              <a:t>;</a:t>
            </a:r>
            <a:r>
              <a:rPr lang="zh-CN" altLang="zh-CN" sz="1600" dirty="0" smtClean="0"/>
              <a:t>搜查，履行</a:t>
            </a:r>
          </a:p>
          <a:p>
            <a:pPr>
              <a:lnSpc>
                <a:spcPct val="150000"/>
              </a:lnSpc>
            </a:pPr>
            <a:r>
              <a:rPr lang="en-US" altLang="zh-CN" sz="1600" dirty="0" smtClean="0"/>
              <a:t>convert into                 	</a:t>
            </a:r>
            <a:r>
              <a:rPr lang="zh-CN" altLang="zh-CN" sz="1600" dirty="0" smtClean="0"/>
              <a:t>把……改变为，</a:t>
            </a:r>
            <a:r>
              <a:rPr lang="en-US" altLang="zh-CN" sz="1600" dirty="0" smtClean="0"/>
              <a:t>(</a:t>
            </a:r>
            <a:r>
              <a:rPr lang="zh-CN" altLang="zh-CN" sz="1600" dirty="0" smtClean="0"/>
              <a:t>使</a:t>
            </a:r>
            <a:r>
              <a:rPr lang="en-US" altLang="zh-CN" sz="1600" dirty="0" smtClean="0"/>
              <a:t>)</a:t>
            </a:r>
            <a:r>
              <a:rPr lang="zh-CN" altLang="zh-CN" sz="1600" dirty="0" smtClean="0"/>
              <a:t>转变为</a:t>
            </a:r>
          </a:p>
          <a:p>
            <a:pPr>
              <a:lnSpc>
                <a:spcPct val="150000"/>
              </a:lnSpc>
            </a:pPr>
            <a:r>
              <a:rPr lang="en-US" altLang="zh-CN" sz="1600" dirty="0" smtClean="0"/>
              <a:t>in terms of                    	</a:t>
            </a:r>
            <a:r>
              <a:rPr lang="zh-CN" altLang="zh-CN" sz="1600" dirty="0" smtClean="0"/>
              <a:t>根据，按照，用</a:t>
            </a:r>
            <a:r>
              <a:rPr lang="en-US" altLang="zh-CN" sz="1600" dirty="0" smtClean="0"/>
              <a:t>...</a:t>
            </a:r>
            <a:r>
              <a:rPr lang="zh-CN" altLang="zh-CN" sz="1600" dirty="0" smtClean="0"/>
              <a:t>的话</a:t>
            </a:r>
            <a:r>
              <a:rPr lang="en-US" altLang="zh-CN" sz="1600" dirty="0" smtClean="0"/>
              <a:t>, </a:t>
            </a:r>
            <a:r>
              <a:rPr lang="zh-CN" altLang="zh-CN" sz="1600" dirty="0" smtClean="0"/>
              <a:t>在</a:t>
            </a:r>
            <a:r>
              <a:rPr lang="en-US" altLang="zh-CN" sz="1600" dirty="0" smtClean="0"/>
              <a:t>...</a:t>
            </a:r>
            <a:r>
              <a:rPr lang="zh-CN" altLang="zh-CN" sz="1600" dirty="0" smtClean="0"/>
              <a:t>方面</a:t>
            </a:r>
          </a:p>
          <a:p>
            <a:pPr>
              <a:lnSpc>
                <a:spcPct val="150000"/>
              </a:lnSpc>
            </a:pPr>
            <a:r>
              <a:rPr lang="en-US" altLang="zh-CN" sz="1600" dirty="0" smtClean="0"/>
              <a:t>allow for                   	</a:t>
            </a:r>
            <a:r>
              <a:rPr lang="zh-CN" altLang="zh-CN" sz="1600" dirty="0" smtClean="0"/>
              <a:t>顾及</a:t>
            </a:r>
            <a:r>
              <a:rPr lang="en-US" altLang="zh-CN" sz="1600" dirty="0" smtClean="0"/>
              <a:t>;</a:t>
            </a:r>
            <a:r>
              <a:rPr lang="zh-CN" altLang="zh-CN" sz="1600" dirty="0" smtClean="0"/>
              <a:t>考虑到</a:t>
            </a:r>
            <a:r>
              <a:rPr lang="en-US" altLang="zh-CN" sz="1600" dirty="0" smtClean="0"/>
              <a:t>;</a:t>
            </a:r>
            <a:r>
              <a:rPr lang="zh-CN" altLang="zh-CN" sz="1600" dirty="0" smtClean="0"/>
              <a:t>为……酌留余地</a:t>
            </a:r>
          </a:p>
          <a:p>
            <a:pPr>
              <a:lnSpc>
                <a:spcPct val="150000"/>
              </a:lnSpc>
            </a:pPr>
            <a:r>
              <a:rPr lang="en-US" altLang="zh-CN" sz="1600" dirty="0" smtClean="0"/>
              <a:t>derives from                     	</a:t>
            </a:r>
            <a:r>
              <a:rPr lang="zh-CN" altLang="zh-CN" sz="1600" dirty="0" smtClean="0"/>
              <a:t>由……起源</a:t>
            </a:r>
            <a:r>
              <a:rPr lang="en-US" altLang="zh-CN" sz="1600" dirty="0" smtClean="0"/>
              <a:t>;</a:t>
            </a:r>
            <a:r>
              <a:rPr lang="zh-CN" altLang="zh-CN" sz="1600" dirty="0" smtClean="0"/>
              <a:t>取自</a:t>
            </a:r>
            <a:r>
              <a:rPr lang="en-US" altLang="zh-CN" sz="1600" dirty="0" smtClean="0"/>
              <a:t> </a:t>
            </a:r>
            <a:endParaRPr lang="zh-CN" altLang="zh-CN" sz="1600" dirty="0" smtClean="0"/>
          </a:p>
          <a:p>
            <a:pPr>
              <a:lnSpc>
                <a:spcPct val="150000"/>
              </a:lnSpc>
            </a:pPr>
            <a:r>
              <a:rPr lang="en-US" altLang="zh-CN" sz="1600" dirty="0" smtClean="0"/>
              <a:t>come up with                    	</a:t>
            </a:r>
            <a:r>
              <a:rPr lang="zh-CN" altLang="zh-CN" sz="1600" dirty="0" smtClean="0"/>
              <a:t>提出，拿出，赶上</a:t>
            </a:r>
          </a:p>
          <a:p>
            <a:pPr>
              <a:lnSpc>
                <a:spcPct val="150000"/>
              </a:lnSpc>
            </a:pPr>
            <a:r>
              <a:rPr lang="en-US" altLang="zh-CN" sz="1600" dirty="0" smtClean="0"/>
              <a:t>interact with                  	</a:t>
            </a:r>
            <a:r>
              <a:rPr lang="zh-CN" altLang="zh-CN" sz="1600" dirty="0" smtClean="0"/>
              <a:t>与……相互作用，与</a:t>
            </a:r>
            <a:r>
              <a:rPr lang="en-US" altLang="zh-CN" sz="1600" dirty="0" smtClean="0"/>
              <a:t>……</a:t>
            </a:r>
            <a:r>
              <a:rPr lang="zh-CN" altLang="zh-CN" sz="1600" dirty="0" smtClean="0"/>
              <a:t>相互配合</a:t>
            </a:r>
            <a:r>
              <a:rPr lang="en-US" altLang="zh-CN" sz="1600" dirty="0" smtClean="0"/>
              <a:t> </a:t>
            </a:r>
            <a:endParaRPr lang="zh-CN" altLang="zh-CN" sz="1600" dirty="0" smtClean="0"/>
          </a:p>
          <a:p>
            <a:pPr>
              <a:lnSpc>
                <a:spcPct val="150000"/>
              </a:lnSpc>
            </a:pPr>
            <a:r>
              <a:rPr lang="en-US" altLang="zh-CN" sz="1600" dirty="0" smtClean="0"/>
              <a:t>silver bullet                  	</a:t>
            </a:r>
            <a:r>
              <a:rPr lang="zh-CN" altLang="zh-CN" sz="1600" dirty="0" smtClean="0"/>
              <a:t>手中的</a:t>
            </a:r>
            <a:r>
              <a:rPr lang="en-US" altLang="zh-CN" sz="1600" dirty="0" smtClean="0"/>
              <a:t>A</a:t>
            </a:r>
            <a:r>
              <a:rPr lang="zh-CN" altLang="zh-CN" sz="1600" dirty="0" smtClean="0"/>
              <a:t>牌（王牌）</a:t>
            </a:r>
            <a:r>
              <a:rPr lang="en-US" altLang="zh-CN" sz="1600" dirty="0" smtClean="0"/>
              <a:t>;( </a:t>
            </a:r>
            <a:r>
              <a:rPr lang="zh-CN" altLang="zh-CN" sz="1600" dirty="0" smtClean="0"/>
              <a:t>喻指</a:t>
            </a:r>
            <a:r>
              <a:rPr lang="en-US" altLang="zh-CN" sz="1600" dirty="0" smtClean="0"/>
              <a:t>)</a:t>
            </a:r>
            <a:r>
              <a:rPr lang="zh-CN" altLang="zh-CN" sz="1600" dirty="0" smtClean="0"/>
              <a:t>新技术，</a:t>
            </a:r>
            <a:r>
              <a:rPr lang="en-US" altLang="zh-CN" sz="1600" dirty="0" smtClean="0"/>
              <a:t>(</a:t>
            </a:r>
            <a:r>
              <a:rPr lang="zh-CN" altLang="zh-CN" sz="1600" dirty="0" smtClean="0"/>
              <a:t>尤指人们寄予厚望的</a:t>
            </a:r>
            <a:r>
              <a:rPr lang="en-US" altLang="zh-CN" sz="1600" dirty="0" smtClean="0"/>
              <a:t>)</a:t>
            </a:r>
            <a:r>
              <a:rPr lang="zh-CN" altLang="zh-CN" sz="1600" dirty="0" smtClean="0"/>
              <a:t>某种新科技</a:t>
            </a:r>
          </a:p>
          <a:p>
            <a:pPr>
              <a:lnSpc>
                <a:spcPct val="150000"/>
              </a:lnSpc>
            </a:pPr>
            <a:r>
              <a:rPr lang="en-US" altLang="zh-CN" sz="1600" dirty="0" smtClean="0"/>
              <a:t>qualify as 	</a:t>
            </a:r>
            <a:r>
              <a:rPr lang="zh-CN" altLang="zh-CN" sz="1600" dirty="0" smtClean="0"/>
              <a:t>（通过考试等）取得当……的资格</a:t>
            </a:r>
            <a:r>
              <a:rPr lang="en-US" altLang="zh-CN" sz="1600" dirty="0" smtClean="0"/>
              <a:t>;</a:t>
            </a:r>
            <a:r>
              <a:rPr lang="zh-CN" altLang="zh-CN" sz="1600" dirty="0" smtClean="0"/>
              <a:t>把……描述为……</a:t>
            </a:r>
            <a:endParaRPr lang="zh-CN" altLang="zh-CN" sz="1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043608" y="1855852"/>
            <a:ext cx="7704856" cy="40934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en-US" altLang="zh-CN" b="1" dirty="0" smtClean="0"/>
              <a:t>Introduction to computer programming</a:t>
            </a:r>
          </a:p>
          <a:p>
            <a:pPr algn="ctr"/>
            <a:endParaRPr lang="zh-CN" altLang="zh-CN" dirty="0" smtClean="0"/>
          </a:p>
          <a:p>
            <a:r>
              <a:rPr lang="en-US" altLang="zh-CN" sz="1600" b="1" dirty="0" smtClean="0"/>
              <a:t>What is computer programming? </a:t>
            </a:r>
            <a:endParaRPr lang="zh-CN" altLang="zh-CN" sz="1600" dirty="0" smtClean="0"/>
          </a:p>
          <a:p>
            <a:r>
              <a:rPr lang="en-US" altLang="zh-CN" sz="1600" dirty="0" smtClean="0"/>
              <a:t>How do you plan on computer programming? Are you going to create a simple calculator? A document editing application? A multi-functional interactive game? Or something else? Whatever your plans, the road ahead is an interesting one. Computer programming is a challenging and rewarding discipline. </a:t>
            </a:r>
            <a:endParaRPr lang="zh-CN" altLang="zh-CN" sz="1600" dirty="0" smtClean="0"/>
          </a:p>
          <a:p>
            <a:r>
              <a:rPr lang="en-US" altLang="zh-CN" sz="1600" dirty="0" smtClean="0"/>
              <a:t>Computer programming is defined as telling a computer what to do through a special set of instructions which are then interpreted by the computer to perform some task(s). These instructions can be specified in one or more programming languages including Java, C, and C++. </a:t>
            </a:r>
            <a:endParaRPr lang="zh-CN" altLang="zh-CN" sz="1600" dirty="0" smtClean="0"/>
          </a:p>
          <a:p>
            <a:r>
              <a:rPr lang="en-US" altLang="zh-CN" sz="1600" dirty="0" smtClean="0"/>
              <a:t>A computer goes through a set of steps whose purpose is to achieve something. These steps are instructed to the computer by computer programs. Essentially, computer programming is the process by which these programs are designed and implemented. </a:t>
            </a:r>
            <a:endParaRPr lang="zh-CN" altLang="zh-CN" sz="1600" dirty="0" smtClean="0"/>
          </a:p>
          <a:p>
            <a:r>
              <a:rPr lang="en-US" altLang="zh-CN" sz="1600" dirty="0" smtClean="0"/>
              <a:t>With computer programming, you tell the computer what to do. The more you master the subject, the more power to you! </a:t>
            </a:r>
            <a:endParaRPr lang="zh-CN" altLang="zh-CN" sz="1600"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TotalTime>
  <Words>8851</Words>
  <Application>Microsoft Office PowerPoint</Application>
  <PresentationFormat>全屏显示(4:3)</PresentationFormat>
  <Paragraphs>741</Paragraphs>
  <Slides>68</Slides>
  <Notes>0</Notes>
  <HiddenSlides>0</HiddenSlides>
  <MMClips>0</MMClips>
  <ScaleCrop>false</ScaleCrop>
  <HeadingPairs>
    <vt:vector size="4" baseType="variant">
      <vt:variant>
        <vt:lpstr>主题</vt:lpstr>
      </vt:variant>
      <vt:variant>
        <vt:i4>1</vt:i4>
      </vt:variant>
      <vt:variant>
        <vt:lpstr>幻灯片标题</vt:lpstr>
      </vt:variant>
      <vt:variant>
        <vt:i4>68</vt:i4>
      </vt:variant>
    </vt:vector>
  </HeadingPairs>
  <TitlesOfParts>
    <vt:vector size="6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Thanks！ </vt:lpstr>
    </vt:vector>
  </TitlesOfParts>
  <Company>tup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EJPeng</dc:creator>
  <cp:lastModifiedBy>E113Liu</cp:lastModifiedBy>
  <cp:revision>274</cp:revision>
  <dcterms:created xsi:type="dcterms:W3CDTF">2014-11-26T09:11:10Z</dcterms:created>
  <dcterms:modified xsi:type="dcterms:W3CDTF">2023-09-05T00:55:12Z</dcterms:modified>
</cp:coreProperties>
</file>