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48" r:id="rId1"/>
  </p:sldMasterIdLst>
  <p:sldIdLst>
    <p:sldId id="256" r:id="rId2"/>
    <p:sldId id="257" r:id="rId3"/>
    <p:sldId id="259" r:id="rId4"/>
    <p:sldId id="260" r:id="rId5"/>
    <p:sldId id="261" r:id="rId6"/>
    <p:sldId id="263" r:id="rId7"/>
    <p:sldId id="264" r:id="rId8"/>
    <p:sldId id="301" r:id="rId9"/>
    <p:sldId id="302" r:id="rId10"/>
    <p:sldId id="303" r:id="rId11"/>
    <p:sldId id="304" r:id="rId12"/>
    <p:sldId id="305" r:id="rId13"/>
    <p:sldId id="306" r:id="rId14"/>
    <p:sldId id="307" r:id="rId15"/>
    <p:sldId id="308" r:id="rId16"/>
    <p:sldId id="309" r:id="rId17"/>
    <p:sldId id="269" r:id="rId18"/>
    <p:sldId id="270" r:id="rId19"/>
    <p:sldId id="310" r:id="rId20"/>
    <p:sldId id="271" r:id="rId21"/>
    <p:sldId id="272" r:id="rId22"/>
    <p:sldId id="273" r:id="rId23"/>
    <p:sldId id="274" r:id="rId24"/>
    <p:sldId id="275" r:id="rId25"/>
    <p:sldId id="276" r:id="rId26"/>
    <p:sldId id="277" r:id="rId27"/>
    <p:sldId id="278" r:id="rId28"/>
    <p:sldId id="279" r:id="rId29"/>
    <p:sldId id="280" r:id="rId30"/>
    <p:sldId id="281" r:id="rId31"/>
    <p:sldId id="311" r:id="rId32"/>
    <p:sldId id="282" r:id="rId33"/>
    <p:sldId id="283" r:id="rId34"/>
    <p:sldId id="284" r:id="rId35"/>
    <p:sldId id="285" r:id="rId36"/>
    <p:sldId id="286" r:id="rId37"/>
    <p:sldId id="312" r:id="rId38"/>
    <p:sldId id="287" r:id="rId39"/>
    <p:sldId id="288" r:id="rId40"/>
    <p:sldId id="313" r:id="rId41"/>
    <p:sldId id="314" r:id="rId42"/>
    <p:sldId id="315" r:id="rId43"/>
    <p:sldId id="316" r:id="rId44"/>
    <p:sldId id="317" r:id="rId45"/>
    <p:sldId id="292" r:id="rId46"/>
    <p:sldId id="293" r:id="rId47"/>
    <p:sldId id="294" r:id="rId48"/>
    <p:sldId id="295" r:id="rId49"/>
    <p:sldId id="296" r:id="rId50"/>
    <p:sldId id="297" r:id="rId51"/>
    <p:sldId id="298" r:id="rId52"/>
    <p:sldId id="318" r:id="rId53"/>
    <p:sldId id="319" r:id="rId54"/>
    <p:sldId id="320" r:id="rId55"/>
    <p:sldId id="300" r:id="rId56"/>
    <p:sldId id="321" r:id="rId57"/>
    <p:sldId id="258"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01353F-5734-4662-A610-722D51A8D9F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brighthub.com/computing/hardware/articles/34835.aspx"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en.wikipedia.org/wiki/Computer"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hyperlink" Target="http://en.wikipedia.org/wiki/Computer_hardware"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EJPeng\桌面\计算机英语PPT模板制作\20071019185515684_2.jpg"/>
          <p:cNvPicPr>
            <a:picLocks noChangeAspect="1" noChangeArrowheads="1"/>
          </p:cNvPicPr>
          <p:nvPr/>
        </p:nvPicPr>
        <p:blipFill>
          <a:blip r:embed="rId2" cstate="print"/>
          <a:srcRect/>
          <a:stretch>
            <a:fillRect/>
          </a:stretch>
        </p:blipFill>
        <p:spPr bwMode="auto">
          <a:xfrm>
            <a:off x="-1" y="-1"/>
            <a:ext cx="9144001" cy="6858001"/>
          </a:xfrm>
          <a:prstGeom prst="rect">
            <a:avLst/>
          </a:prstGeom>
          <a:noFill/>
        </p:spPr>
      </p:pic>
      <p:sp>
        <p:nvSpPr>
          <p:cNvPr id="3" name="副标题 2"/>
          <p:cNvSpPr>
            <a:spLocks noGrp="1"/>
          </p:cNvSpPr>
          <p:nvPr>
            <p:ph type="subTitle" idx="1"/>
          </p:nvPr>
        </p:nvSpPr>
        <p:spPr>
          <a:xfrm>
            <a:off x="1547664" y="5373216"/>
            <a:ext cx="6400800" cy="1752600"/>
          </a:xfrm>
        </p:spPr>
        <p:txBody>
          <a:bodyPr>
            <a:normAutofit/>
          </a:bodyPr>
          <a:lstStyle/>
          <a:p>
            <a:r>
              <a:rPr lang="zh-CN" altLang="zh-CN" sz="4400" b="1" smtClean="0">
                <a:solidFill>
                  <a:srgbClr val="00B0F0"/>
                </a:solidFill>
                <a:latin typeface="方正大黑_GBK" pitchFamily="65" charset="-122"/>
                <a:ea typeface="方正大黑_GBK" pitchFamily="65" charset="-122"/>
              </a:rPr>
              <a:t>计算机</a:t>
            </a:r>
            <a:r>
              <a:rPr lang="zh-CN" altLang="zh-CN" sz="4400" b="1" dirty="0">
                <a:solidFill>
                  <a:srgbClr val="00B0F0"/>
                </a:solidFill>
                <a:latin typeface="方正大黑_GBK" pitchFamily="65" charset="-122"/>
                <a:ea typeface="方正大黑_GBK" pitchFamily="65" charset="-122"/>
              </a:rPr>
              <a:t>专业英语</a:t>
            </a:r>
            <a:endParaRPr lang="zh-CN" altLang="zh-CN" sz="4400" dirty="0">
              <a:solidFill>
                <a:srgbClr val="00B0F0"/>
              </a:solidFill>
              <a:latin typeface="方正大黑_GBK" pitchFamily="65" charset="-122"/>
              <a:ea typeface="方正大黑_GBK" pitchFamily="65" charset="-122"/>
            </a:endParaRPr>
          </a:p>
          <a:p>
            <a:endParaRPr lang="zh-CN" altLang="en-US" sz="4400" dirty="0">
              <a:solidFill>
                <a:srgbClr val="00B0F0"/>
              </a:solidFill>
              <a:latin typeface="方正大黑_GBK" pitchFamily="65" charset="-122"/>
              <a:ea typeface="方正大黑_GBK" pitchFamily="65"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679204"/>
            <a:ext cx="7597352" cy="4486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b="1" dirty="0" smtClean="0"/>
              <a:t>CPU — The Brain of the Entire Operation</a:t>
            </a:r>
            <a:endParaRPr lang="zh-CN" altLang="zh-CN" sz="1600" dirty="0" smtClean="0"/>
          </a:p>
          <a:p>
            <a:pPr>
              <a:lnSpc>
                <a:spcPct val="150000"/>
              </a:lnSpc>
            </a:pPr>
            <a:r>
              <a:rPr lang="en-US" altLang="zh-CN" sz="1600" dirty="0" smtClean="0"/>
              <a:t>All computer components are important, but try to start your computer after removing the CPU and you will soon realize it is indeed the brain of the operation. The most powerful component of your entire computer system is not the biggest one but it is often the most expensive. With that said, choosing a </a:t>
            </a:r>
            <a:r>
              <a:rPr lang="en-US" altLang="zh-CN" sz="1600" dirty="0" smtClean="0">
                <a:hlinkClick r:id="rId3"/>
              </a:rPr>
              <a:t>fast CPU</a:t>
            </a:r>
            <a:r>
              <a:rPr lang="en-US" altLang="zh-CN" sz="1600" dirty="0" smtClean="0"/>
              <a:t> chip that is adequate for your needs will pay you back in higher performance and less frustration. Always make sure to read the instructions carefully on how to install the chip into the motherboard and fasten the dedicated cooling fan. Also, if you intend to buy a new CPU, make sure you know it will not just fit in the specific socket your motherboard has but be otherwise compatible with your motherboard in terms of things like power requirements. Remember, the motherboard determines what you can connect - and that includes the processor. You can't use one of Intel's new LGA1155 processors if you have an LGA775 socket.</a:t>
            </a:r>
            <a:endParaRPr lang="zh-CN" altLang="zh-CN"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2116182"/>
            <a:ext cx="7597352" cy="36121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300"/>
              </a:lnSpc>
            </a:pPr>
            <a:r>
              <a:rPr lang="en-US" altLang="zh-CN" sz="1600" b="1" dirty="0" smtClean="0"/>
              <a:t>RAM — Memories, Anything But Faded Pictures</a:t>
            </a:r>
            <a:endParaRPr lang="zh-CN" altLang="zh-CN" sz="1600" dirty="0" smtClean="0"/>
          </a:p>
          <a:p>
            <a:pPr>
              <a:lnSpc>
                <a:spcPts val="2300"/>
              </a:lnSpc>
            </a:pPr>
            <a:r>
              <a:rPr lang="en-US" altLang="zh-CN" sz="1600" dirty="0" smtClean="0"/>
              <a:t>RAM is only for short-term use, which means that nothing in RAM is stored when the computer is turned off. When the computer is on, as new programs are launched and others closed, the information in RAM changes to provide access only to the data a user is most likely to need. Try to think of the size of your computer memory as your own short-term memory. Anyone can do just one thing at a time. But if you're trying to multi-task, your memory becomes strained. Where did I put that? What does that do?</a:t>
            </a:r>
            <a:endParaRPr lang="zh-CN" altLang="zh-CN" sz="1600" dirty="0" smtClean="0"/>
          </a:p>
          <a:p>
            <a:pPr>
              <a:lnSpc>
                <a:spcPts val="2300"/>
              </a:lnSpc>
            </a:pPr>
            <a:r>
              <a:rPr lang="en-US" altLang="zh-CN" sz="1600" dirty="0" smtClean="0"/>
              <a:t>Limited RAM in a computer has a similar impact. Because it can't store as much in short-term memory, it has to more frequently pause and search the hard drive for data. That takes time, and slows your computing experience. I recommend installing four gigabytes of RAM in most systems, but two is enough for some home computers that won't be used to multi-task frequently.</a:t>
            </a:r>
            <a:endParaRPr lang="zh-CN" altLang="zh-CN"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863870"/>
            <a:ext cx="7597352" cy="4116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b="1" dirty="0" smtClean="0"/>
              <a:t>Hard Drives — Watch the Spinning Platter: What Do You Remember?</a:t>
            </a:r>
            <a:endParaRPr lang="zh-CN" altLang="zh-CN" sz="1600" dirty="0" smtClean="0"/>
          </a:p>
          <a:p>
            <a:pPr>
              <a:lnSpc>
                <a:spcPct val="150000"/>
              </a:lnSpc>
            </a:pPr>
            <a:r>
              <a:rPr lang="en-US" altLang="zh-CN" sz="1600" dirty="0" smtClean="0"/>
              <a:t>Everything else is stored in the hard drive. Again, a comparison to your own memory is apt. Every person knows many things, from the mundane to the specific. Imagine a nuclear scientist who plays the piano as a hobby. He knows physics and how to play the piano, but he doesn't keep all of this knowledge at the front of his mind. Smart as he may be, he doesn't discuss physics with his colleagues while improvising a solo, and it takes him a second to go from one to the other. Hard drives have a similar disadvantage - or at least, mechanical hard drives do. They take time to spin up and find data, resulting in a small but noticeable pause. One solution is the solid state hard drive, which operates more like RAM but has much larger storage capacity. However, SSDs are expensive, putting them out of reach for many buyers.</a:t>
            </a:r>
            <a:endParaRPr lang="zh-CN" altLang="zh-CN"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968705"/>
            <a:ext cx="7597352" cy="39070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300"/>
              </a:lnSpc>
            </a:pPr>
            <a:r>
              <a:rPr lang="en-US" altLang="zh-CN" sz="1600" b="1" dirty="0" smtClean="0"/>
              <a:t>The Right Case for the Right Motherboard</a:t>
            </a:r>
            <a:endParaRPr lang="zh-CN" altLang="zh-CN" sz="1600" dirty="0" smtClean="0"/>
          </a:p>
          <a:p>
            <a:pPr>
              <a:lnSpc>
                <a:spcPts val="2300"/>
              </a:lnSpc>
            </a:pPr>
            <a:r>
              <a:rPr lang="en-US" altLang="zh-CN" sz="1600" dirty="0" smtClean="0"/>
              <a:t>Not all motherboards will fit in a specific case, and not all cases are best suited for a specific motherboard. The right case will take advantage of all that a motherboard has to offer. For example, if a case offers earphone and microphone jack connections on the front of the case, it is best to take advantage of such conveniences. Front USB ports are always a helping hand as well so that you do not need to reach to the back of your computer every time you plug in your camera.</a:t>
            </a:r>
            <a:endParaRPr lang="zh-CN" altLang="zh-CN" sz="1600" dirty="0" smtClean="0"/>
          </a:p>
          <a:p>
            <a:pPr>
              <a:lnSpc>
                <a:spcPts val="2300"/>
              </a:lnSpc>
            </a:pPr>
            <a:r>
              <a:rPr lang="en-US" altLang="zh-CN" sz="1600" dirty="0" smtClean="0"/>
              <a:t>Motherboards come in a variety of different from factors. The most common are, in order of size from smallest to largest, mini-ITX, micro-ATX, ATX and extended ATX. When buying a new motherboard or case, make sure that the two are of compatible size. An ATX motherboard won't fit in a case designed for micro-ATX boards. The larger your case the less it will heat up and the more easily you will be able to change or add parts for repairs or upgrades. Of course, a larger case will take up more room and be heavier.</a:t>
            </a:r>
            <a:endParaRPr lang="zh-CN" altLang="zh-CN"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863869"/>
            <a:ext cx="7597352" cy="4116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b="1" dirty="0" smtClean="0"/>
              <a:t>Optical Drives and Their Benefits</a:t>
            </a:r>
            <a:endParaRPr lang="zh-CN" altLang="zh-CN" sz="1600" dirty="0" smtClean="0"/>
          </a:p>
          <a:p>
            <a:pPr>
              <a:lnSpc>
                <a:spcPct val="150000"/>
              </a:lnSpc>
            </a:pPr>
            <a:r>
              <a:rPr lang="en-US" altLang="zh-CN" sz="1600" dirty="0" smtClean="0"/>
              <a:t>Optical drives were once essential, because they were the primary method of installing new software to a computer. CD-ROMs and then DVD-ROMs carried software data that was transferred to the hard drive during installation. Many programs can still be installed this way, and since optical drives are inexpensive, they're still common on desktops. With that said, however, their importance is fading as more software becomes available for download online. In some cases, installing from an online executable is quicker than installing from a physical CD or DVD-ROM (if you include driving to a store and back to get the disks, online is almost always faster). Still, optical drives are useful for watching movies. It's now possible to install a </a:t>
            </a:r>
            <a:r>
              <a:rPr lang="en-US" altLang="zh-CN" sz="1600" dirty="0" err="1" smtClean="0"/>
              <a:t>Blu</a:t>
            </a:r>
            <a:r>
              <a:rPr lang="en-US" altLang="zh-CN" sz="1600" dirty="0" smtClean="0"/>
              <a:t>-Ray drive in a computer, which can be a wise investment if you have a 1080p monitor.</a:t>
            </a:r>
            <a:endParaRPr lang="zh-CN" altLang="zh-CN"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863869"/>
            <a:ext cx="7597352" cy="4116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b="1" dirty="0" smtClean="0"/>
              <a:t>Expansion Cards — The Easy Upgrades</a:t>
            </a:r>
            <a:endParaRPr lang="zh-CN" altLang="zh-CN" sz="1600" dirty="0" smtClean="0"/>
          </a:p>
          <a:p>
            <a:pPr>
              <a:lnSpc>
                <a:spcPct val="150000"/>
              </a:lnSpc>
            </a:pPr>
            <a:r>
              <a:rPr lang="en-US" altLang="zh-CN" sz="1600" dirty="0" smtClean="0"/>
              <a:t>Simply place a card in an expansion slot, install the drivers and you are ready to go! Expansion cards are one of the easiest upgrades to throw in a computer, as they don't require as much mucking about with power cords and connection cables. There are three types of expansion slots: AGP, ISA and PCI. PCI and PCI Express are the newest technologies and also now the most common. AGP and ISA are virtually never found on new computers, but if you have an older PC, you may still have to deal with them. Unfortunately, new hardware generally does not conform to AGP or ISA standards, so you may have trouble finding compatible products. Video cards and sound cards are the most common upgrades found in expansion slots. RAID controllers and even solid state hard drives are also sometimes connected via an expansion slot.</a:t>
            </a:r>
            <a:endParaRPr lang="zh-CN" altLang="zh-CN"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679202"/>
            <a:ext cx="7597352" cy="4486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b="1" dirty="0" smtClean="0"/>
              <a:t>Fans</a:t>
            </a:r>
            <a:endParaRPr lang="zh-CN" altLang="zh-CN" sz="1600" dirty="0" smtClean="0"/>
          </a:p>
          <a:p>
            <a:pPr>
              <a:lnSpc>
                <a:spcPct val="150000"/>
              </a:lnSpc>
            </a:pPr>
            <a:r>
              <a:rPr lang="en-US" altLang="zh-CN" sz="1600" dirty="0" smtClean="0"/>
              <a:t>Finally, we come to the cooling solution, and important part of any computer. Most computers at least have a fan placed on the processor </a:t>
            </a:r>
            <a:r>
              <a:rPr lang="en-US" altLang="zh-CN" sz="1600" dirty="0" err="1" smtClean="0"/>
              <a:t>heatsink</a:t>
            </a:r>
            <a:r>
              <a:rPr lang="en-US" altLang="zh-CN" sz="1600" dirty="0" smtClean="0"/>
              <a:t>, and it's also common for a desktop computer to have an intake and exhaust fan installed in the case. This ensures proper airflow throughout. There are many different sizes of fans, but 80mm and 120mm are the most common. Larger fans are quiet when compared to small fans, because small fans have to spin quicker to generate similar airflow.</a:t>
            </a:r>
            <a:endParaRPr lang="zh-CN" altLang="zh-CN" sz="1600" dirty="0" smtClean="0"/>
          </a:p>
          <a:p>
            <a:pPr>
              <a:lnSpc>
                <a:spcPct val="150000"/>
              </a:lnSpc>
            </a:pPr>
            <a:r>
              <a:rPr lang="en-US" altLang="zh-CN" sz="1600" dirty="0" smtClean="0"/>
              <a:t>Generally speaking, you won't have to mess with the cooling of a pre-built system. If you're building your own computer or upgrade your PC, however, you should consider cooling as well. A new video card can generate a lot of excess heat, so you may want to install an extra case fan. </a:t>
            </a:r>
            <a:r>
              <a:rPr lang="en-US" altLang="zh-CN" sz="1600" dirty="0" err="1" smtClean="0"/>
              <a:t>Overclocking</a:t>
            </a:r>
            <a:r>
              <a:rPr lang="en-US" altLang="zh-CN" sz="1600" dirty="0" smtClean="0"/>
              <a:t> a processor is also a common source of extra warmth, and may require the installation of a larger CPU fan</a:t>
            </a:r>
            <a:endParaRPr lang="zh-CN" altLang="zh-CN"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851456"/>
          </a:xfrm>
          <a:prstGeom prst="rect">
            <a:avLst/>
          </a:prstGeom>
        </p:spPr>
        <p:txBody>
          <a:bodyPr wrap="square">
            <a:spAutoFit/>
          </a:bodyPr>
          <a:lstStyle/>
          <a:p>
            <a:pPr>
              <a:lnSpc>
                <a:spcPct val="150000"/>
              </a:lnSpc>
            </a:pPr>
            <a:r>
              <a:rPr lang="en-US" altLang="zh-CN" sz="1600" dirty="0" smtClean="0"/>
              <a:t>1.Without software a computer is useless, akin to a car without someone to drive it. </a:t>
            </a:r>
          </a:p>
          <a:p>
            <a:pPr>
              <a:lnSpc>
                <a:spcPct val="150000"/>
              </a:lnSpc>
            </a:pPr>
            <a:r>
              <a:rPr lang="zh-CN" altLang="en-US" sz="1600" dirty="0" smtClean="0"/>
              <a:t>句中的</a:t>
            </a:r>
            <a:r>
              <a:rPr lang="en-US" altLang="zh-CN" sz="1600" dirty="0" smtClean="0"/>
              <a:t>akin to</a:t>
            </a:r>
            <a:r>
              <a:rPr lang="zh-CN" altLang="en-US" sz="1600" dirty="0" smtClean="0"/>
              <a:t>是形容词短语，意义上相当于</a:t>
            </a:r>
            <a:r>
              <a:rPr lang="en-US" altLang="zh-CN" sz="1600" dirty="0" smtClean="0"/>
              <a:t>similar to</a:t>
            </a:r>
            <a:r>
              <a:rPr lang="zh-CN" altLang="en-US" sz="1600" dirty="0" smtClean="0"/>
              <a:t>，但用法比较正式。该短语在句中与</a:t>
            </a:r>
            <a:r>
              <a:rPr lang="en-US" altLang="zh-CN" sz="1600" dirty="0" smtClean="0"/>
              <a:t>useless</a:t>
            </a:r>
            <a:r>
              <a:rPr lang="zh-CN" altLang="en-US" sz="1600" dirty="0" smtClean="0"/>
              <a:t>一起用作表语。</a:t>
            </a:r>
          </a:p>
          <a:p>
            <a:pPr>
              <a:lnSpc>
                <a:spcPct val="150000"/>
              </a:lnSpc>
            </a:pPr>
            <a:r>
              <a:rPr lang="en-US" altLang="zh-CN" sz="1600" dirty="0" smtClean="0"/>
              <a:t>2.While the motherboard doesn't impact system performance directly, it does determine the components that can be installed. </a:t>
            </a:r>
          </a:p>
          <a:p>
            <a:pPr>
              <a:lnSpc>
                <a:spcPct val="150000"/>
              </a:lnSpc>
            </a:pPr>
            <a:r>
              <a:rPr lang="zh-CN" altLang="en-US" sz="1600" dirty="0" smtClean="0"/>
              <a:t>句中的</a:t>
            </a:r>
            <a:r>
              <a:rPr lang="en-US" altLang="zh-CN" sz="1600" dirty="0" smtClean="0"/>
              <a:t>while</a:t>
            </a:r>
            <a:r>
              <a:rPr lang="zh-CN" altLang="en-US" sz="1600" dirty="0" smtClean="0"/>
              <a:t>引导的从句为让步状语从句，</a:t>
            </a:r>
            <a:r>
              <a:rPr lang="en-US" altLang="zh-CN" sz="1600" dirty="0" smtClean="0"/>
              <a:t>does </a:t>
            </a:r>
            <a:r>
              <a:rPr lang="zh-CN" altLang="en-US" sz="1600" dirty="0" smtClean="0"/>
              <a:t>在主句中为助动词，用以加强语气，其后跟动词原形，</a:t>
            </a:r>
            <a:r>
              <a:rPr lang="en-US" altLang="zh-CN" sz="1600" dirty="0" smtClean="0"/>
              <a:t>that can be installed</a:t>
            </a:r>
            <a:r>
              <a:rPr lang="zh-CN" altLang="en-US" sz="1600" dirty="0" smtClean="0"/>
              <a:t>是定语从句，先行词为</a:t>
            </a:r>
            <a:r>
              <a:rPr lang="en-US" altLang="zh-CN" sz="1600" dirty="0" smtClean="0"/>
              <a:t>components</a:t>
            </a:r>
            <a:r>
              <a:rPr lang="zh-CN" altLang="en-US" sz="1600" dirty="0" smtClean="0"/>
              <a:t>。</a:t>
            </a:r>
          </a:p>
          <a:p>
            <a:pPr>
              <a:lnSpc>
                <a:spcPct val="150000"/>
              </a:lnSpc>
            </a:pPr>
            <a:r>
              <a:rPr lang="en-US" altLang="zh-CN" sz="1600" dirty="0" smtClean="0"/>
              <a:t>3.Making an error by connecting the wrong cable to the wrong connection or inserting the CPU in the wrong way is difficult to do, but not impossible, so be careful when plugging or unplugging components into motherboard.</a:t>
            </a:r>
          </a:p>
          <a:p>
            <a:pPr>
              <a:lnSpc>
                <a:spcPct val="150000"/>
              </a:lnSpc>
            </a:pPr>
            <a:r>
              <a:rPr lang="zh-CN" altLang="en-US" sz="1600" dirty="0" smtClean="0"/>
              <a:t>该句主语为</a:t>
            </a:r>
            <a:r>
              <a:rPr lang="en-US" altLang="zh-CN" sz="1600" dirty="0" smtClean="0"/>
              <a:t>making…</a:t>
            </a:r>
            <a:r>
              <a:rPr lang="zh-CN" altLang="en-US" sz="1600" dirty="0" smtClean="0"/>
              <a:t>和</a:t>
            </a:r>
            <a:r>
              <a:rPr lang="en-US" altLang="zh-CN" sz="1600" dirty="0" smtClean="0"/>
              <a:t>inserting…</a:t>
            </a:r>
            <a:r>
              <a:rPr lang="zh-CN" altLang="en-US" sz="1600" dirty="0" smtClean="0"/>
              <a:t>两个动名词短语，其中的介词短语</a:t>
            </a:r>
            <a:r>
              <a:rPr lang="en-US" altLang="zh-CN" sz="1600" dirty="0" smtClean="0"/>
              <a:t>by connecting…</a:t>
            </a:r>
            <a:r>
              <a:rPr lang="zh-CN" altLang="en-US" sz="1600" dirty="0" smtClean="0"/>
              <a:t>是 </a:t>
            </a:r>
            <a:r>
              <a:rPr lang="en-US" altLang="zh-CN" sz="1600" dirty="0" smtClean="0"/>
              <a:t>making…</a:t>
            </a:r>
            <a:r>
              <a:rPr lang="zh-CN" altLang="en-US" sz="1600" dirty="0" smtClean="0"/>
              <a:t>的方式状语。</a:t>
            </a:r>
            <a:r>
              <a:rPr lang="en-US" altLang="zh-CN" sz="1600" dirty="0" smtClean="0"/>
              <a:t>So</a:t>
            </a:r>
            <a:r>
              <a:rPr lang="zh-CN" altLang="en-US" sz="1600" dirty="0" smtClean="0"/>
              <a:t>后的祈使句为结果状语从句，</a:t>
            </a:r>
            <a:r>
              <a:rPr lang="en-US" altLang="zh-CN" sz="1600" dirty="0" smtClean="0"/>
              <a:t>when plugging or unplugging </a:t>
            </a:r>
            <a:r>
              <a:rPr lang="zh-CN" altLang="en-US" sz="1600" dirty="0" smtClean="0"/>
              <a:t>是现在分词短语作状语，</a:t>
            </a:r>
            <a:r>
              <a:rPr lang="en-US" altLang="zh-CN" sz="1600" dirty="0" smtClean="0"/>
              <a:t>when </a:t>
            </a:r>
            <a:r>
              <a:rPr lang="zh-CN" altLang="en-US" sz="1600" dirty="0" smtClean="0"/>
              <a:t>是副词，意为“</a:t>
            </a:r>
            <a:r>
              <a:rPr lang="en-US" altLang="zh-CN" sz="1600" dirty="0" smtClean="0"/>
              <a:t>……</a:t>
            </a:r>
            <a:r>
              <a:rPr lang="zh-CN" altLang="en-US" sz="1600" dirty="0" smtClean="0"/>
              <a:t>的时候。</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743461"/>
          </a:xfrm>
          <a:prstGeom prst="rect">
            <a:avLst/>
          </a:prstGeom>
        </p:spPr>
        <p:txBody>
          <a:bodyPr wrap="square">
            <a:spAutoFit/>
          </a:bodyPr>
          <a:lstStyle/>
          <a:p>
            <a:pPr>
              <a:lnSpc>
                <a:spcPct val="150000"/>
              </a:lnSpc>
            </a:pPr>
            <a:r>
              <a:rPr lang="en-US" altLang="zh-CN" sz="1600" dirty="0" smtClean="0"/>
              <a:t>4.Improper connections can result in a computer that won't boot, and forcing a something that isn’t supposed to fit somewhere or trying to do so the wrong way can irreparably damage a component. </a:t>
            </a:r>
          </a:p>
          <a:p>
            <a:pPr>
              <a:lnSpc>
                <a:spcPct val="150000"/>
              </a:lnSpc>
            </a:pPr>
            <a:r>
              <a:rPr lang="zh-CN" altLang="en-US" sz="1600" dirty="0" smtClean="0"/>
              <a:t>该句是一个由</a:t>
            </a:r>
            <a:r>
              <a:rPr lang="en-US" altLang="zh-CN" sz="1600" dirty="0" smtClean="0"/>
              <a:t>and</a:t>
            </a:r>
            <a:r>
              <a:rPr lang="zh-CN" altLang="en-US" sz="1600" dirty="0" smtClean="0"/>
              <a:t>连接的并列复合句。在第一个分句中，宾语</a:t>
            </a:r>
            <a:r>
              <a:rPr lang="en-US" altLang="zh-CN" sz="1600" dirty="0" smtClean="0"/>
              <a:t>computer </a:t>
            </a:r>
            <a:r>
              <a:rPr lang="zh-CN" altLang="en-US" sz="1600" dirty="0" smtClean="0"/>
              <a:t>带有一个定语从 句，其中</a:t>
            </a:r>
            <a:r>
              <a:rPr lang="en-US" altLang="zh-CN" sz="1600" dirty="0" smtClean="0"/>
              <a:t>that </a:t>
            </a:r>
            <a:r>
              <a:rPr lang="zh-CN" altLang="en-US" sz="1600" dirty="0" smtClean="0"/>
              <a:t>是关系代词，在从句中作主语。第二个分句中，两个动名词短语</a:t>
            </a:r>
            <a:r>
              <a:rPr lang="en-US" altLang="zh-CN" sz="1600" dirty="0" smtClean="0"/>
              <a:t>forcing …</a:t>
            </a:r>
            <a:r>
              <a:rPr lang="zh-CN" altLang="en-US" sz="1600" dirty="0" smtClean="0"/>
              <a:t>和</a:t>
            </a:r>
            <a:r>
              <a:rPr lang="en-US" altLang="zh-CN" sz="1600" dirty="0" smtClean="0"/>
              <a:t>trying…</a:t>
            </a:r>
            <a:r>
              <a:rPr lang="zh-CN" altLang="en-US" sz="1600" dirty="0" smtClean="0"/>
              <a:t>作并列主语。</a:t>
            </a:r>
          </a:p>
          <a:p>
            <a:pPr>
              <a:lnSpc>
                <a:spcPct val="150000"/>
              </a:lnSpc>
            </a:pPr>
            <a:r>
              <a:rPr lang="en-US" altLang="zh-CN" sz="1600" dirty="0" smtClean="0"/>
              <a:t>5.When the computer is on, as new programs are launched and others closed, the information in RAM changes to provide access only to the data a user is most likely to need. </a:t>
            </a:r>
          </a:p>
          <a:p>
            <a:pPr>
              <a:lnSpc>
                <a:spcPct val="150000"/>
              </a:lnSpc>
            </a:pPr>
            <a:r>
              <a:rPr lang="zh-CN" altLang="en-US" sz="1600" dirty="0" smtClean="0"/>
              <a:t>这个句子含有两个时间状语从句，分别由</a:t>
            </a:r>
            <a:r>
              <a:rPr lang="en-US" altLang="zh-CN" sz="1600" dirty="0" smtClean="0"/>
              <a:t>when </a:t>
            </a:r>
            <a:r>
              <a:rPr lang="zh-CN" altLang="en-US" sz="1600" dirty="0" smtClean="0"/>
              <a:t>和</a:t>
            </a:r>
            <a:r>
              <a:rPr lang="en-US" altLang="zh-CN" sz="1600" dirty="0" smtClean="0"/>
              <a:t>as </a:t>
            </a:r>
            <a:r>
              <a:rPr lang="zh-CN" altLang="en-US" sz="1600" dirty="0" smtClean="0"/>
              <a:t>引导，主句中的</a:t>
            </a:r>
            <a:r>
              <a:rPr lang="en-US" altLang="zh-CN" sz="1600" dirty="0" smtClean="0"/>
              <a:t>a user is most likely  to need</a:t>
            </a:r>
            <a:r>
              <a:rPr lang="zh-CN" altLang="en-US" sz="1600" dirty="0" smtClean="0"/>
              <a:t>是省略了关系代词的定语从句，修饰其先行词</a:t>
            </a:r>
            <a:r>
              <a:rPr lang="en-US" altLang="zh-CN" sz="1600" dirty="0" smtClean="0"/>
              <a:t>data</a:t>
            </a:r>
            <a:r>
              <a:rPr lang="zh-CN" altLang="en-US" sz="1600" dirty="0" smtClean="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112793"/>
          </a:xfrm>
          <a:prstGeom prst="rect">
            <a:avLst/>
          </a:prstGeom>
        </p:spPr>
        <p:txBody>
          <a:bodyPr wrap="square">
            <a:spAutoFit/>
          </a:bodyPr>
          <a:lstStyle/>
          <a:p>
            <a:pPr>
              <a:lnSpc>
                <a:spcPct val="150000"/>
              </a:lnSpc>
            </a:pPr>
            <a:r>
              <a:rPr lang="en-US" altLang="zh-CN" sz="1600" dirty="0" smtClean="0"/>
              <a:t>6.Smart as he may be, he doesn't discuss physics with his colleagues while improvising a solo, and it takes him a second to go from one to the other. </a:t>
            </a:r>
          </a:p>
          <a:p>
            <a:pPr>
              <a:lnSpc>
                <a:spcPct val="150000"/>
              </a:lnSpc>
            </a:pPr>
            <a:r>
              <a:rPr lang="zh-CN" altLang="en-US" sz="1600" dirty="0" smtClean="0"/>
              <a:t>该句为并列复合句。在第一分句中，</a:t>
            </a:r>
            <a:r>
              <a:rPr lang="en-US" altLang="zh-CN" sz="1600" dirty="0" smtClean="0"/>
              <a:t>as </a:t>
            </a:r>
            <a:r>
              <a:rPr lang="zh-CN" altLang="en-US" sz="1600" dirty="0" smtClean="0"/>
              <a:t>引导的让步状语从句，将表语</a:t>
            </a:r>
            <a:r>
              <a:rPr lang="en-US" altLang="zh-CN" sz="1600" dirty="0" smtClean="0"/>
              <a:t>smart</a:t>
            </a:r>
            <a:r>
              <a:rPr lang="zh-CN" altLang="en-US" sz="1600" dirty="0" smtClean="0"/>
              <a:t>提前形成倒 装，以表示强调。在第二个分句中，</a:t>
            </a:r>
            <a:r>
              <a:rPr lang="en-US" altLang="zh-CN" sz="1600" dirty="0" smtClean="0"/>
              <a:t>it</a:t>
            </a:r>
            <a:r>
              <a:rPr lang="zh-CN" altLang="en-US" sz="1600" dirty="0" smtClean="0"/>
              <a:t>是先行主语，实际主语是动词不定式短语</a:t>
            </a:r>
            <a:r>
              <a:rPr lang="en-US" altLang="zh-CN" sz="1600" dirty="0" smtClean="0"/>
              <a:t>to go from one to the other</a:t>
            </a:r>
            <a:r>
              <a:rPr lang="zh-CN" altLang="en-US" sz="1600" dirty="0" smtClean="0"/>
              <a:t>。</a:t>
            </a:r>
          </a:p>
          <a:p>
            <a:pPr>
              <a:lnSpc>
                <a:spcPct val="150000"/>
              </a:lnSpc>
            </a:pPr>
            <a:r>
              <a:rPr lang="en-US" altLang="zh-CN" sz="1600" dirty="0" smtClean="0"/>
              <a:t>7.The larger your case the less it will heat up and the more easily you will be able to change or add parts for repairs or upgrades. </a:t>
            </a:r>
          </a:p>
          <a:p>
            <a:pPr>
              <a:lnSpc>
                <a:spcPct val="150000"/>
              </a:lnSpc>
            </a:pPr>
            <a:r>
              <a:rPr lang="zh-CN" altLang="en-US" sz="1600" dirty="0" smtClean="0"/>
              <a:t>这是一个带有比较状语从句的复合句，从句</a:t>
            </a:r>
            <a:r>
              <a:rPr lang="en-US" altLang="zh-CN" sz="1600" dirty="0" smtClean="0"/>
              <a:t>The larger your case</a:t>
            </a:r>
            <a:r>
              <a:rPr lang="zh-CN" altLang="en-US" sz="1600" dirty="0" smtClean="0"/>
              <a:t>中省略了谓语动词</a:t>
            </a:r>
            <a:r>
              <a:rPr lang="en-US" altLang="zh-CN" sz="1600" dirty="0" smtClean="0"/>
              <a:t>is</a:t>
            </a:r>
            <a:r>
              <a:rPr lang="zh-CN" altLang="en-US" sz="1600" dirty="0" smtClean="0"/>
              <a:t>。</a:t>
            </a:r>
          </a:p>
          <a:p>
            <a:pPr>
              <a:lnSpc>
                <a:spcPct val="150000"/>
              </a:lnSpc>
            </a:pPr>
            <a:r>
              <a:rPr lang="en-US" altLang="zh-CN" sz="1600" dirty="0" smtClean="0"/>
              <a:t>8.With that said, however, their importance is fading as more software becomes available for   download online. </a:t>
            </a:r>
          </a:p>
          <a:p>
            <a:pPr>
              <a:lnSpc>
                <a:spcPct val="150000"/>
              </a:lnSpc>
            </a:pPr>
            <a:r>
              <a:rPr lang="zh-CN" altLang="en-US" sz="1600" dirty="0" smtClean="0"/>
              <a:t>句中的</a:t>
            </a:r>
            <a:r>
              <a:rPr lang="en-US" altLang="zh-CN" sz="1600" dirty="0" smtClean="0"/>
              <a:t>with that said</a:t>
            </a:r>
            <a:r>
              <a:rPr lang="zh-CN" altLang="en-US" sz="1600" dirty="0" smtClean="0"/>
              <a:t>为独立主格结构，</a:t>
            </a:r>
            <a:r>
              <a:rPr lang="en-US" altLang="zh-CN" sz="1600" dirty="0" smtClean="0"/>
              <a:t>as</a:t>
            </a:r>
            <a:r>
              <a:rPr lang="zh-CN" altLang="en-US" sz="1600" dirty="0" smtClean="0"/>
              <a:t>是从属连词，引导时间状语从句。</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Documents and Settings\EJPeng\桌面\QQ图片20141126171937副本.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矩形 8"/>
          <p:cNvSpPr/>
          <p:nvPr/>
        </p:nvSpPr>
        <p:spPr>
          <a:xfrm>
            <a:off x="1728192" y="2636912"/>
            <a:ext cx="4572000" cy="830997"/>
          </a:xfrm>
          <a:prstGeom prst="rect">
            <a:avLst/>
          </a:prstGeom>
        </p:spPr>
        <p:txBody>
          <a:bodyPr>
            <a:spAutoFit/>
          </a:bodyPr>
          <a:lstStyle/>
          <a:p>
            <a:r>
              <a:rPr lang="en-US" altLang="zh-CN" sz="4800" dirty="0" smtClean="0">
                <a:solidFill>
                  <a:srgbClr val="0070C0"/>
                </a:solidFill>
                <a:latin typeface="方正大黑_GBK" pitchFamily="65" charset="-122"/>
                <a:ea typeface="方正大黑_GBK" pitchFamily="65" charset="-122"/>
              </a:rPr>
              <a:t>Unit 2</a:t>
            </a:r>
          </a:p>
        </p:txBody>
      </p:sp>
      <p:sp>
        <p:nvSpPr>
          <p:cNvPr id="10" name="矩形 9"/>
          <p:cNvSpPr/>
          <p:nvPr/>
        </p:nvSpPr>
        <p:spPr>
          <a:xfrm>
            <a:off x="1897500" y="5589240"/>
            <a:ext cx="5367175" cy="461665"/>
          </a:xfrm>
          <a:prstGeom prst="rect">
            <a:avLst/>
          </a:prstGeom>
        </p:spPr>
        <p:txBody>
          <a:bodyPr wrap="none">
            <a:spAutoFit/>
          </a:bodyPr>
          <a:lstStyle/>
          <a:p>
            <a:pPr algn="ctr"/>
            <a:r>
              <a:rPr lang="en-US" altLang="zh-CN" sz="2400" dirty="0" smtClean="0">
                <a:latin typeface="方正大黑_GBK" pitchFamily="65" charset="-122"/>
                <a:ea typeface="方正大黑_GBK" pitchFamily="65" charset="-122"/>
              </a:rPr>
              <a:t> Introduction to Computer Systems</a:t>
            </a:r>
            <a:endParaRPr lang="zh-CN" altLang="en-US" sz="2400" dirty="0">
              <a:latin typeface="方正大黑_GBK" pitchFamily="65" charset="-122"/>
              <a:ea typeface="方正大黑_GBK" pitchFamily="65"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008772"/>
          </a:xfrm>
          <a:prstGeom prst="rect">
            <a:avLst/>
          </a:prstGeom>
        </p:spPr>
        <p:txBody>
          <a:bodyPr wrap="square">
            <a:spAutoFit/>
          </a:bodyPr>
          <a:lstStyle/>
          <a:p>
            <a:pPr>
              <a:lnSpc>
                <a:spcPct val="150000"/>
              </a:lnSpc>
            </a:pPr>
            <a:r>
              <a:rPr lang="en-US" altLang="zh-CN" sz="1600" b="1" i="1" dirty="0" smtClean="0"/>
              <a:t>1. Answer the following question</a:t>
            </a:r>
            <a:endParaRPr lang="zh-CN" altLang="zh-CN" sz="1600" dirty="0" smtClean="0"/>
          </a:p>
          <a:p>
            <a:pPr>
              <a:lnSpc>
                <a:spcPct val="150000"/>
              </a:lnSpc>
            </a:pPr>
            <a:r>
              <a:rPr lang="en-US" altLang="zh-CN" sz="1600" dirty="0" smtClean="0"/>
              <a:t>1) What is a computer system composed of?</a:t>
            </a:r>
            <a:endParaRPr lang="zh-CN" altLang="zh-CN" sz="1600" dirty="0" smtClean="0"/>
          </a:p>
          <a:p>
            <a:pPr>
              <a:lnSpc>
                <a:spcPct val="150000"/>
              </a:lnSpc>
            </a:pPr>
            <a:r>
              <a:rPr lang="en-US" altLang="zh-CN" sz="1600" dirty="0" smtClean="0"/>
              <a:t>2) What function does the motherboard perform in the computer system?</a:t>
            </a:r>
            <a:endParaRPr lang="zh-CN" altLang="zh-CN" sz="1600" dirty="0" smtClean="0"/>
          </a:p>
          <a:p>
            <a:pPr>
              <a:lnSpc>
                <a:spcPct val="150000"/>
              </a:lnSpc>
            </a:pPr>
            <a:r>
              <a:rPr lang="en-US" altLang="zh-CN" sz="1600" dirty="0" smtClean="0"/>
              <a:t>3) What should you do when you decide to buy a new CPU?</a:t>
            </a:r>
            <a:endParaRPr lang="zh-CN" altLang="zh-CN" sz="1600" dirty="0" smtClean="0"/>
          </a:p>
          <a:p>
            <a:pPr>
              <a:lnSpc>
                <a:spcPct val="150000"/>
              </a:lnSpc>
            </a:pPr>
            <a:r>
              <a:rPr lang="en-US" altLang="zh-CN" sz="1600" dirty="0" smtClean="0"/>
              <a:t>4) Why can the memory of a computer be compared to the short-term memory of human being? </a:t>
            </a:r>
            <a:endParaRPr lang="zh-CN" altLang="zh-CN" sz="1600" dirty="0" smtClean="0"/>
          </a:p>
          <a:p>
            <a:pPr>
              <a:lnSpc>
                <a:spcPct val="150000"/>
              </a:lnSpc>
            </a:pPr>
            <a:r>
              <a:rPr lang="en-US" altLang="zh-CN" sz="1600" dirty="0" smtClean="0"/>
              <a:t>5) Why does the solid state hard drive have the advantage over RAM? </a:t>
            </a:r>
            <a:endParaRPr lang="zh-CN" altLang="zh-CN" sz="1600" dirty="0" smtClean="0"/>
          </a:p>
          <a:p>
            <a:pPr>
              <a:lnSpc>
                <a:spcPct val="150000"/>
              </a:lnSpc>
            </a:pPr>
            <a:r>
              <a:rPr lang="en-US" altLang="zh-CN" sz="1600" dirty="0" smtClean="0"/>
              <a:t>6) How can you prevent your computer from overheating?</a:t>
            </a:r>
            <a:endParaRPr lang="zh-CN" altLang="zh-CN"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97000"/>
          </a:xfrm>
          <a:prstGeom prst="rect">
            <a:avLst/>
          </a:prstGeom>
        </p:spPr>
        <p:txBody>
          <a:bodyPr wrap="square">
            <a:spAutoFit/>
          </a:bodyPr>
          <a:lstStyle/>
          <a:p>
            <a:pPr>
              <a:lnSpc>
                <a:spcPts val="2300"/>
              </a:lnSpc>
            </a:pPr>
            <a:r>
              <a:rPr lang="en-US" altLang="zh-CN" sz="1600" b="1" i="1" dirty="0" smtClean="0"/>
              <a:t>2 . Complete the following note-taking with the information mentioned in the passage.</a:t>
            </a:r>
            <a:endParaRPr lang="zh-CN" altLang="zh-CN" sz="1600" dirty="0" smtClean="0"/>
          </a:p>
          <a:p>
            <a:pPr>
              <a:lnSpc>
                <a:spcPts val="2300"/>
              </a:lnSpc>
            </a:pPr>
            <a:r>
              <a:rPr lang="en-US" altLang="zh-CN" sz="1600" dirty="0" smtClean="0"/>
              <a:t>1) One of the roles of motherboards is to _________ all the other _________ together in the computer system by ________ and distributing ________ and power to and from all ________ .</a:t>
            </a:r>
            <a:endParaRPr lang="zh-CN" altLang="zh-CN" sz="1600" dirty="0" smtClean="0"/>
          </a:p>
          <a:p>
            <a:pPr>
              <a:lnSpc>
                <a:spcPts val="2300"/>
              </a:lnSpc>
            </a:pPr>
            <a:r>
              <a:rPr lang="en-US" altLang="zh-CN" sz="1600" dirty="0" smtClean="0"/>
              <a:t>2) CPU is considered as the ________ of the entire operation, which is the most ________ component of your entire ________ system. Though it is not the ________ one but it is often the most ________.</a:t>
            </a:r>
          </a:p>
          <a:p>
            <a:pPr>
              <a:lnSpc>
                <a:spcPts val="2300"/>
              </a:lnSpc>
            </a:pPr>
            <a:r>
              <a:rPr lang="en-US" altLang="zh-CN" sz="1600" dirty="0" smtClean="0"/>
              <a:t>3) It is best to take advantage of such conveniences as ________ and ________ jack connections on the front of the________. For instance, Front USB ________ are always a helping hand as well so that you do not need to reach to the ________of your computer every time you plug in your ________.</a:t>
            </a:r>
            <a:endParaRPr lang="zh-CN" altLang="zh-CN" sz="1600" dirty="0" smtClean="0"/>
          </a:p>
          <a:p>
            <a:pPr>
              <a:lnSpc>
                <a:spcPts val="2300"/>
              </a:lnSpc>
            </a:pPr>
            <a:r>
              <a:rPr lang="en-US" altLang="zh-CN" sz="1600" dirty="0" smtClean="0"/>
              <a:t>4) If you're building your own computer or ________ your PC, however, you should consider ________ as well. A new________ card can generate a lot of ________ heat, so you may want to install an ________case fan.</a:t>
            </a:r>
            <a:endParaRPr lang="zh-CN" altLang="zh-CN" sz="1600" dirty="0" smtClean="0"/>
          </a:p>
          <a:p>
            <a:pPr>
              <a:lnSpc>
                <a:spcPts val="2300"/>
              </a:lnSpc>
            </a:pPr>
            <a:endParaRPr lang="zh-CN" altLang="zh-CN"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612143"/>
          </a:xfrm>
          <a:prstGeom prst="rect">
            <a:avLst/>
          </a:prstGeom>
        </p:spPr>
        <p:txBody>
          <a:bodyPr wrap="square">
            <a:spAutoFit/>
          </a:bodyPr>
          <a:lstStyle/>
          <a:p>
            <a:pPr>
              <a:lnSpc>
                <a:spcPts val="2300"/>
              </a:lnSpc>
            </a:pPr>
            <a:r>
              <a:rPr lang="en-US" altLang="zh-CN" sz="1600" b="1" i="1" dirty="0" smtClean="0"/>
              <a:t>3. Fill in each blank with a suitable term according to its official definition. Then, translate them into Chinese.  </a:t>
            </a:r>
            <a:endParaRPr lang="zh-CN" altLang="zh-CN" sz="1600" dirty="0" smtClean="0"/>
          </a:p>
          <a:p>
            <a:pPr>
              <a:lnSpc>
                <a:spcPts val="2300"/>
              </a:lnSpc>
            </a:pPr>
            <a:r>
              <a:rPr lang="en-US" altLang="zh-CN" sz="1600" dirty="0" smtClean="0"/>
              <a:t>1) __________, the physical components that make up a computer system.</a:t>
            </a:r>
            <a:endParaRPr lang="zh-CN" altLang="zh-CN" sz="1600" dirty="0" smtClean="0"/>
          </a:p>
          <a:p>
            <a:pPr>
              <a:lnSpc>
                <a:spcPts val="2300"/>
              </a:lnSpc>
            </a:pPr>
            <a:r>
              <a:rPr lang="en-US" altLang="zh-CN" sz="1600" dirty="0" smtClean="0"/>
              <a:t>2) __________, the electronic skeleton of the entire system.</a:t>
            </a:r>
            <a:endParaRPr lang="zh-CN" altLang="zh-CN" sz="1600" dirty="0" smtClean="0"/>
          </a:p>
          <a:p>
            <a:pPr>
              <a:lnSpc>
                <a:spcPts val="2300"/>
              </a:lnSpc>
            </a:pPr>
            <a:r>
              <a:rPr lang="en-US" altLang="zh-CN" sz="1600" dirty="0" smtClean="0"/>
              <a:t>3) __________, the place where all permanent data is saved and stored</a:t>
            </a:r>
            <a:endParaRPr lang="zh-CN" altLang="zh-CN" sz="1600" dirty="0" smtClean="0"/>
          </a:p>
          <a:p>
            <a:pPr>
              <a:lnSpc>
                <a:spcPts val="2300"/>
              </a:lnSpc>
            </a:pPr>
            <a:r>
              <a:rPr lang="en-US" altLang="zh-CN" sz="1600" dirty="0" smtClean="0"/>
              <a:t>4) __________, the shell that holds all components together</a:t>
            </a:r>
            <a:endParaRPr lang="zh-CN" altLang="zh-CN" sz="1600" dirty="0" smtClean="0"/>
          </a:p>
          <a:p>
            <a:pPr>
              <a:lnSpc>
                <a:spcPts val="2300"/>
              </a:lnSpc>
            </a:pPr>
            <a:r>
              <a:rPr lang="en-US" altLang="zh-CN" sz="1600" dirty="0" smtClean="0"/>
              <a:t>5) __________, the part that keeps critical components from overheating</a:t>
            </a:r>
            <a:endParaRPr lang="zh-CN" altLang="zh-CN" sz="1600" dirty="0" smtClean="0"/>
          </a:p>
          <a:p>
            <a:pPr>
              <a:lnSpc>
                <a:spcPts val="2300"/>
              </a:lnSpc>
            </a:pPr>
            <a:r>
              <a:rPr lang="en-US" altLang="zh-CN" sz="1600" dirty="0" smtClean="0"/>
              <a:t>6) __________, the most powerful calculator which is considered as the brain of the entire operation in a computer</a:t>
            </a:r>
            <a:endParaRPr lang="zh-CN" altLang="zh-CN" sz="1600" dirty="0" smtClean="0"/>
          </a:p>
          <a:p>
            <a:pPr>
              <a:lnSpc>
                <a:spcPts val="2300"/>
              </a:lnSpc>
            </a:pPr>
            <a:r>
              <a:rPr lang="en-US" altLang="zh-CN" sz="1600" dirty="0" smtClean="0"/>
              <a:t>7) __________, the process of making a </a:t>
            </a:r>
            <a:r>
              <a:rPr lang="en-US" altLang="zh-CN" sz="1600" dirty="0" smtClean="0">
                <a:hlinkClick r:id="rId3" tooltip="Computer"/>
              </a:rPr>
              <a:t>computer</a:t>
            </a:r>
            <a:r>
              <a:rPr lang="en-US" altLang="zh-CN" sz="1600" dirty="0" smtClean="0"/>
              <a:t> or </a:t>
            </a:r>
            <a:r>
              <a:rPr lang="en-US" altLang="zh-CN" sz="1600" dirty="0" smtClean="0">
                <a:hlinkClick r:id="rId4" tooltip="Computer hardware"/>
              </a:rPr>
              <a:t>component</a:t>
            </a:r>
            <a:r>
              <a:rPr lang="en-US" altLang="zh-CN" sz="1600" dirty="0" smtClean="0"/>
              <a:t> operate faster than specified by the manufacturer by modifying system parameters. </a:t>
            </a:r>
            <a:endParaRPr lang="zh-CN" altLang="zh-CN" sz="1600" dirty="0" smtClean="0"/>
          </a:p>
          <a:p>
            <a:pPr>
              <a:lnSpc>
                <a:spcPts val="2300"/>
              </a:lnSpc>
            </a:pPr>
            <a:r>
              <a:rPr lang="en-US" altLang="zh-CN" sz="1600" dirty="0" smtClean="0"/>
              <a:t>8) ___________, a computer component in which instructions and data are stored</a:t>
            </a:r>
            <a:endParaRPr lang="zh-CN" altLang="zh-CN"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86100"/>
          </a:xfrm>
          <a:prstGeom prst="rect">
            <a:avLst/>
          </a:prstGeom>
        </p:spPr>
        <p:txBody>
          <a:bodyPr wrap="square">
            <a:spAutoFit/>
          </a:bodyPr>
          <a:lstStyle/>
          <a:p>
            <a:pPr>
              <a:lnSpc>
                <a:spcPct val="150000"/>
              </a:lnSpc>
            </a:pPr>
            <a:r>
              <a:rPr lang="en-US" altLang="zh-CN" sz="1600" b="1" i="1" dirty="0" smtClean="0"/>
              <a:t>4. Recognize the following abbreviations by matching them with their corresponding full names.</a:t>
            </a:r>
            <a:endParaRPr lang="zh-CN" altLang="zh-CN" sz="1600" dirty="0" smtClean="0"/>
          </a:p>
          <a:p>
            <a:pPr>
              <a:lnSpc>
                <a:spcPct val="150000"/>
              </a:lnSpc>
            </a:pPr>
            <a:r>
              <a:rPr lang="en-US" altLang="zh-CN" sz="1600" dirty="0" smtClean="0"/>
              <a:t>1) RAM       	a. Liquid Crystal Display</a:t>
            </a:r>
            <a:endParaRPr lang="zh-CN" altLang="zh-CN" sz="1600" dirty="0" smtClean="0"/>
          </a:p>
          <a:p>
            <a:pPr>
              <a:lnSpc>
                <a:spcPct val="150000"/>
              </a:lnSpc>
            </a:pPr>
            <a:r>
              <a:rPr lang="en-US" altLang="zh-CN" sz="1600" dirty="0" smtClean="0"/>
              <a:t>2) CPU             	b. Random Access Memory</a:t>
            </a:r>
            <a:endParaRPr lang="zh-CN" altLang="zh-CN" sz="1600" dirty="0" smtClean="0"/>
          </a:p>
          <a:p>
            <a:pPr>
              <a:lnSpc>
                <a:spcPct val="150000"/>
              </a:lnSpc>
            </a:pPr>
            <a:r>
              <a:rPr lang="en-US" altLang="zh-CN" sz="1600" dirty="0" smtClean="0"/>
              <a:t>3) RAID               	c. Personal Computer</a:t>
            </a:r>
            <a:endParaRPr lang="zh-CN" altLang="zh-CN" sz="1600" dirty="0" smtClean="0"/>
          </a:p>
          <a:p>
            <a:pPr>
              <a:lnSpc>
                <a:spcPct val="150000"/>
              </a:lnSpc>
            </a:pPr>
            <a:r>
              <a:rPr lang="en-US" altLang="zh-CN" sz="1600" dirty="0" smtClean="0"/>
              <a:t>4) DVD                	d. At </a:t>
            </a:r>
            <a:r>
              <a:rPr lang="en-US" altLang="zh-CN" sz="1600" dirty="0" err="1" smtClean="0"/>
              <a:t>eXternal</a:t>
            </a:r>
            <a:endParaRPr lang="zh-CN" altLang="zh-CN" sz="1600" dirty="0" smtClean="0"/>
          </a:p>
          <a:p>
            <a:pPr>
              <a:lnSpc>
                <a:spcPct val="150000"/>
              </a:lnSpc>
            </a:pPr>
            <a:r>
              <a:rPr lang="en-US" altLang="zh-CN" sz="1600" dirty="0" smtClean="0"/>
              <a:t>5) LCD                 	e. Redundant Array of Independent Disk</a:t>
            </a:r>
            <a:endParaRPr lang="zh-CN" altLang="zh-CN" sz="1600" dirty="0" smtClean="0"/>
          </a:p>
          <a:p>
            <a:pPr>
              <a:lnSpc>
                <a:spcPct val="150000"/>
              </a:lnSpc>
            </a:pPr>
            <a:r>
              <a:rPr lang="en-US" altLang="zh-CN" sz="1600" dirty="0" smtClean="0"/>
              <a:t>6) AGP              	f. Central Processing Unit</a:t>
            </a:r>
            <a:endParaRPr lang="zh-CN" altLang="zh-CN" sz="1600" dirty="0" smtClean="0"/>
          </a:p>
          <a:p>
            <a:pPr>
              <a:lnSpc>
                <a:spcPct val="150000"/>
              </a:lnSpc>
            </a:pPr>
            <a:r>
              <a:rPr lang="en-US" altLang="zh-CN" sz="1600" dirty="0" smtClean="0"/>
              <a:t>7) ISA                 	g. Peripheral Controller Interface</a:t>
            </a:r>
            <a:endParaRPr lang="zh-CN" altLang="zh-CN" sz="1600" dirty="0" smtClean="0"/>
          </a:p>
          <a:p>
            <a:pPr>
              <a:lnSpc>
                <a:spcPct val="150000"/>
              </a:lnSpc>
            </a:pPr>
            <a:r>
              <a:rPr lang="en-US" altLang="zh-CN" sz="1600" dirty="0" smtClean="0"/>
              <a:t>8) ATX              	h. Accelerated Graphics Port</a:t>
            </a:r>
            <a:endParaRPr lang="zh-CN" altLang="zh-CN" sz="1600" dirty="0" smtClean="0"/>
          </a:p>
          <a:p>
            <a:pPr>
              <a:lnSpc>
                <a:spcPct val="150000"/>
              </a:lnSpc>
            </a:pPr>
            <a:r>
              <a:rPr lang="en-US" altLang="zh-CN" sz="1600" dirty="0" smtClean="0"/>
              <a:t>9) PCI               	</a:t>
            </a:r>
            <a:r>
              <a:rPr lang="en-US" altLang="zh-CN" sz="1600" dirty="0" err="1" smtClean="0"/>
              <a:t>i</a:t>
            </a:r>
            <a:r>
              <a:rPr lang="en-US" altLang="zh-CN" sz="1600" dirty="0" smtClean="0"/>
              <a:t>. Instruction System Architecture</a:t>
            </a:r>
            <a:endParaRPr lang="zh-CN" altLang="zh-CN" sz="1600" dirty="0" smtClean="0"/>
          </a:p>
          <a:p>
            <a:pPr>
              <a:lnSpc>
                <a:spcPct val="150000"/>
              </a:lnSpc>
            </a:pPr>
            <a:r>
              <a:rPr lang="en-US" altLang="zh-CN" sz="1600" dirty="0" smtClean="0"/>
              <a:t>10) PC                	j. Digital Versatile Disc</a:t>
            </a:r>
            <a:endParaRPr lang="zh-CN" altLang="zh-CN" sz="1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112793"/>
          </a:xfrm>
          <a:prstGeom prst="rect">
            <a:avLst/>
          </a:prstGeom>
        </p:spPr>
        <p:txBody>
          <a:bodyPr wrap="square">
            <a:spAutoFit/>
          </a:bodyPr>
          <a:lstStyle/>
          <a:p>
            <a:pPr>
              <a:lnSpc>
                <a:spcPct val="150000"/>
              </a:lnSpc>
            </a:pPr>
            <a:r>
              <a:rPr lang="en-US" altLang="zh-CN" sz="1600" b="1" i="1" dirty="0" smtClean="0"/>
              <a:t>5. Match each of the following terms to its Chinese equivalent.</a:t>
            </a:r>
            <a:endParaRPr lang="zh-CN" altLang="zh-CN" sz="1600" dirty="0" smtClean="0"/>
          </a:p>
          <a:p>
            <a:pPr>
              <a:lnSpc>
                <a:spcPct val="150000"/>
              </a:lnSpc>
            </a:pPr>
            <a:r>
              <a:rPr lang="en-US" altLang="zh-CN" sz="1600" dirty="0" smtClean="0"/>
              <a:t>1) download online      	a. </a:t>
            </a:r>
            <a:r>
              <a:rPr lang="zh-CN" altLang="zh-CN" sz="1600" dirty="0" smtClean="0"/>
              <a:t>启动程序</a:t>
            </a:r>
          </a:p>
          <a:p>
            <a:pPr>
              <a:lnSpc>
                <a:spcPct val="150000"/>
              </a:lnSpc>
            </a:pPr>
            <a:r>
              <a:rPr lang="en-US" altLang="zh-CN" sz="1600" dirty="0" smtClean="0"/>
              <a:t>2) exhaust fan          	b. </a:t>
            </a:r>
            <a:r>
              <a:rPr lang="zh-CN" altLang="zh-CN" sz="1600" dirty="0" smtClean="0"/>
              <a:t>扩充插槽</a:t>
            </a:r>
          </a:p>
          <a:p>
            <a:pPr>
              <a:lnSpc>
                <a:spcPct val="150000"/>
              </a:lnSpc>
            </a:pPr>
            <a:r>
              <a:rPr lang="en-US" altLang="zh-CN" sz="1600" dirty="0" smtClean="0"/>
              <a:t>3) expansion slot        	c. </a:t>
            </a:r>
            <a:r>
              <a:rPr lang="zh-CN" altLang="zh-CN" sz="1600" dirty="0" smtClean="0"/>
              <a:t>在线下载</a:t>
            </a:r>
          </a:p>
          <a:p>
            <a:pPr>
              <a:lnSpc>
                <a:spcPct val="150000"/>
              </a:lnSpc>
            </a:pPr>
            <a:r>
              <a:rPr lang="en-US" altLang="zh-CN" sz="1600" dirty="0" smtClean="0"/>
              <a:t>4) install driver        	d. </a:t>
            </a:r>
            <a:r>
              <a:rPr lang="zh-CN" altLang="zh-CN" sz="1600" dirty="0" smtClean="0"/>
              <a:t>声卡</a:t>
            </a:r>
          </a:p>
          <a:p>
            <a:pPr>
              <a:lnSpc>
                <a:spcPct val="150000"/>
              </a:lnSpc>
            </a:pPr>
            <a:r>
              <a:rPr lang="en-US" altLang="zh-CN" sz="1600" dirty="0" smtClean="0"/>
              <a:t>5) the processor </a:t>
            </a:r>
            <a:r>
              <a:rPr lang="en-US" altLang="zh-CN" sz="1600" dirty="0" err="1" smtClean="0"/>
              <a:t>heatsink</a:t>
            </a:r>
            <a:r>
              <a:rPr lang="en-US" altLang="zh-CN" sz="1600" dirty="0" smtClean="0"/>
              <a:t>  	e. </a:t>
            </a:r>
            <a:r>
              <a:rPr lang="zh-CN" altLang="zh-CN" sz="1600" dirty="0" smtClean="0"/>
              <a:t>排风扇</a:t>
            </a:r>
          </a:p>
          <a:p>
            <a:pPr>
              <a:lnSpc>
                <a:spcPct val="150000"/>
              </a:lnSpc>
            </a:pPr>
            <a:r>
              <a:rPr lang="en-US" altLang="zh-CN" sz="1600" dirty="0" smtClean="0"/>
              <a:t>6) video cards            	f. </a:t>
            </a:r>
            <a:r>
              <a:rPr lang="zh-CN" altLang="zh-CN" sz="1600" dirty="0" smtClean="0"/>
              <a:t>短期记忆</a:t>
            </a:r>
          </a:p>
          <a:p>
            <a:pPr>
              <a:lnSpc>
                <a:spcPct val="150000"/>
              </a:lnSpc>
            </a:pPr>
            <a:r>
              <a:rPr lang="en-US" altLang="zh-CN" sz="1600" dirty="0" smtClean="0"/>
              <a:t>7) sound cards            	g. </a:t>
            </a:r>
            <a:r>
              <a:rPr lang="zh-CN" altLang="zh-CN" sz="1600" dirty="0" smtClean="0"/>
              <a:t>显卡</a:t>
            </a:r>
          </a:p>
          <a:p>
            <a:pPr>
              <a:lnSpc>
                <a:spcPct val="150000"/>
              </a:lnSpc>
            </a:pPr>
            <a:r>
              <a:rPr lang="en-US" altLang="zh-CN" sz="1600" dirty="0" smtClean="0"/>
              <a:t>8) short-term memory     	h. </a:t>
            </a:r>
            <a:r>
              <a:rPr lang="zh-CN" altLang="zh-CN" sz="1600" dirty="0" smtClean="0"/>
              <a:t>安装驱动程序</a:t>
            </a:r>
          </a:p>
          <a:p>
            <a:pPr>
              <a:lnSpc>
                <a:spcPct val="150000"/>
              </a:lnSpc>
            </a:pPr>
            <a:r>
              <a:rPr lang="en-US" altLang="zh-CN" sz="1600" dirty="0" smtClean="0"/>
              <a:t>9) launch programs      	</a:t>
            </a:r>
            <a:r>
              <a:rPr lang="en-US" altLang="zh-CN" sz="1600" dirty="0" err="1" smtClean="0"/>
              <a:t>i</a:t>
            </a:r>
            <a:r>
              <a:rPr lang="en-US" altLang="zh-CN" sz="1600" dirty="0" smtClean="0"/>
              <a:t>. </a:t>
            </a:r>
            <a:r>
              <a:rPr lang="zh-CN" altLang="zh-CN" sz="1600" dirty="0" smtClean="0"/>
              <a:t>传声器插孔</a:t>
            </a:r>
          </a:p>
          <a:p>
            <a:pPr>
              <a:lnSpc>
                <a:spcPct val="150000"/>
              </a:lnSpc>
            </a:pPr>
            <a:r>
              <a:rPr lang="en-US" altLang="zh-CN" sz="1600" dirty="0" smtClean="0"/>
              <a:t>10) microphone jack      	j. </a:t>
            </a:r>
            <a:r>
              <a:rPr lang="zh-CN" altLang="zh-CN" sz="1600" dirty="0" smtClean="0"/>
              <a:t>处理器的散热片</a:t>
            </a:r>
            <a:endParaRPr lang="zh-CN" altLang="zh-CN"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683568" y="1648683"/>
            <a:ext cx="8280920" cy="4516621"/>
          </a:xfrm>
          <a:prstGeom prst="rect">
            <a:avLst/>
          </a:prstGeom>
        </p:spPr>
        <p:txBody>
          <a:bodyPr wrap="square">
            <a:spAutoFit/>
          </a:bodyPr>
          <a:lstStyle/>
          <a:p>
            <a:pPr>
              <a:lnSpc>
                <a:spcPts val="2300"/>
              </a:lnSpc>
            </a:pPr>
            <a:r>
              <a:rPr lang="en-US" altLang="zh-CN" sz="1600" b="1" i="1" dirty="0" smtClean="0"/>
              <a:t>6. Oral Activity</a:t>
            </a:r>
            <a:endParaRPr lang="zh-CN" altLang="zh-CN" sz="1600" dirty="0" smtClean="0"/>
          </a:p>
          <a:p>
            <a:pPr>
              <a:lnSpc>
                <a:spcPts val="2300"/>
              </a:lnSpc>
            </a:pPr>
            <a:r>
              <a:rPr lang="en-US" altLang="zh-CN" sz="1600" dirty="0" smtClean="0"/>
              <a:t>A: In the course of computer science, our teacher has introduced something about computer system, and do you remember what it is composed of?</a:t>
            </a:r>
            <a:endParaRPr lang="zh-CN" altLang="zh-CN" sz="1600" dirty="0" smtClean="0"/>
          </a:p>
          <a:p>
            <a:pPr>
              <a:lnSpc>
                <a:spcPts val="2300"/>
              </a:lnSpc>
            </a:pPr>
            <a:r>
              <a:rPr lang="en-US" altLang="zh-CN" sz="1600" dirty="0" smtClean="0"/>
              <a:t>B: Of course, I do. A computer system is mainly made up of hardware and software.</a:t>
            </a:r>
            <a:endParaRPr lang="zh-CN" altLang="zh-CN" sz="1600" dirty="0" smtClean="0"/>
          </a:p>
          <a:p>
            <a:pPr>
              <a:lnSpc>
                <a:spcPts val="2300"/>
              </a:lnSpc>
            </a:pPr>
            <a:r>
              <a:rPr lang="en-US" altLang="zh-CN" sz="1600" dirty="0" smtClean="0"/>
              <a:t>A: What functions do they perform in the system?</a:t>
            </a:r>
            <a:endParaRPr lang="zh-CN" altLang="zh-CN" sz="1600" dirty="0" smtClean="0"/>
          </a:p>
          <a:p>
            <a:pPr>
              <a:lnSpc>
                <a:spcPts val="2300"/>
              </a:lnSpc>
            </a:pPr>
            <a:r>
              <a:rPr lang="en-US" altLang="zh-CN" sz="1600" dirty="0" smtClean="0"/>
              <a:t>B: Generally speaking, hardware refers to the physical components of the computer system, and software controls the computer and makes it do useful work.</a:t>
            </a:r>
            <a:endParaRPr lang="zh-CN" altLang="zh-CN" sz="1600" dirty="0" smtClean="0"/>
          </a:p>
          <a:p>
            <a:pPr>
              <a:lnSpc>
                <a:spcPts val="2300"/>
              </a:lnSpc>
            </a:pPr>
            <a:r>
              <a:rPr lang="en-US" altLang="zh-CN" sz="1600" dirty="0" smtClean="0"/>
              <a:t>A: As far as I know, there is different hardware in different computers. Can you tell me the major components used in most PCs?</a:t>
            </a:r>
            <a:endParaRPr lang="zh-CN" altLang="zh-CN" sz="1600" dirty="0" smtClean="0"/>
          </a:p>
          <a:p>
            <a:pPr>
              <a:lnSpc>
                <a:spcPts val="2300"/>
              </a:lnSpc>
            </a:pPr>
            <a:r>
              <a:rPr lang="en-US" altLang="zh-CN" sz="1600" dirty="0" smtClean="0"/>
              <a:t>B: Let me have a try. They include such components as motherboard, CPU, RAM, hard drive, optical drives, expansion cards fans and case.</a:t>
            </a:r>
            <a:endParaRPr lang="zh-CN" altLang="zh-CN" sz="1600" dirty="0" smtClean="0"/>
          </a:p>
          <a:p>
            <a:pPr>
              <a:lnSpc>
                <a:spcPts val="2300"/>
              </a:lnSpc>
            </a:pPr>
            <a:r>
              <a:rPr lang="en-US" altLang="zh-CN" sz="1600" dirty="0" smtClean="0"/>
              <a:t>A: What’s the role of motherboards?</a:t>
            </a:r>
            <a:endParaRPr lang="zh-CN" altLang="zh-CN" sz="1600" dirty="0" smtClean="0"/>
          </a:p>
          <a:p>
            <a:pPr>
              <a:lnSpc>
                <a:spcPts val="2300"/>
              </a:lnSpc>
            </a:pPr>
            <a:r>
              <a:rPr lang="en-US" altLang="zh-CN" sz="1600" dirty="0" smtClean="0"/>
              <a:t>B: By collecting and distributing information and power to and from all the right places, motherboards establish connection between all the other components and make them become team players.</a:t>
            </a:r>
            <a:endParaRPr lang="zh-CN" altLang="zh-CN"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467544" y="1631697"/>
            <a:ext cx="8208912" cy="3612143"/>
          </a:xfrm>
          <a:prstGeom prst="rect">
            <a:avLst/>
          </a:prstGeom>
        </p:spPr>
        <p:txBody>
          <a:bodyPr wrap="square">
            <a:spAutoFit/>
          </a:bodyPr>
          <a:lstStyle/>
          <a:p>
            <a:pPr>
              <a:lnSpc>
                <a:spcPts val="2300"/>
              </a:lnSpc>
            </a:pPr>
            <a:r>
              <a:rPr lang="en-US" altLang="zh-CN" sz="1600" b="1" dirty="0" smtClean="0"/>
              <a:t>6. Oral Activity</a:t>
            </a:r>
          </a:p>
          <a:p>
            <a:pPr>
              <a:lnSpc>
                <a:spcPts val="2300"/>
              </a:lnSpc>
            </a:pPr>
            <a:r>
              <a:rPr lang="en-US" altLang="zh-CN" sz="1600" dirty="0" smtClean="0"/>
              <a:t>A: How about CPU?</a:t>
            </a:r>
            <a:endParaRPr lang="zh-CN" altLang="zh-CN" sz="1600" dirty="0" smtClean="0"/>
          </a:p>
          <a:p>
            <a:pPr>
              <a:lnSpc>
                <a:spcPts val="2300"/>
              </a:lnSpc>
            </a:pPr>
            <a:r>
              <a:rPr lang="en-US" altLang="zh-CN" sz="1600" dirty="0" smtClean="0"/>
              <a:t>B: It is the most important and powerful component of the computer system, so it is considered as the brain of the entire operation. </a:t>
            </a:r>
            <a:endParaRPr lang="zh-CN" altLang="zh-CN" sz="1600" dirty="0" smtClean="0"/>
          </a:p>
          <a:p>
            <a:pPr>
              <a:lnSpc>
                <a:spcPts val="2300"/>
              </a:lnSpc>
            </a:pPr>
            <a:r>
              <a:rPr lang="en-US" altLang="zh-CN" sz="1600" dirty="0" smtClean="0"/>
              <a:t>A: That’s why we should pay much attention to the choice of CPU when we intend to buy a new computer. You know I have an old computer, and its storage capacity doesn’t meet the need of the operation. By the way, would you like to tell me how to upgrade my computer?</a:t>
            </a:r>
            <a:endParaRPr lang="zh-CN" altLang="zh-CN" sz="1600" dirty="0" smtClean="0"/>
          </a:p>
          <a:p>
            <a:pPr>
              <a:lnSpc>
                <a:spcPts val="2300"/>
              </a:lnSpc>
            </a:pPr>
            <a:r>
              <a:rPr lang="en-US" altLang="zh-CN" sz="1600" dirty="0" smtClean="0"/>
              <a:t>B: No problem. The easiest way of upgrades is to install expansion cards in expansion slots. For instance, video cards and sound cards are the most common upgrades found in the computer system. But you should make sure that the expansion cards compatible with the standards of the components in your computer.</a:t>
            </a:r>
            <a:endParaRPr lang="zh-CN" altLang="zh-CN" sz="1600" dirty="0" smtClean="0"/>
          </a:p>
          <a:p>
            <a:pPr>
              <a:lnSpc>
                <a:spcPts val="2300"/>
              </a:lnSpc>
            </a:pPr>
            <a:r>
              <a:rPr lang="en-US" altLang="zh-CN" sz="1600" dirty="0" smtClean="0"/>
              <a:t>A: I will. Thanks a lot for what you’ve told me today.</a:t>
            </a:r>
            <a:endParaRPr lang="zh-CN" altLang="zh-CN" sz="1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596296"/>
            <a:ext cx="7344816" cy="4497000"/>
          </a:xfrm>
          <a:prstGeom prst="rect">
            <a:avLst/>
          </a:prstGeom>
        </p:spPr>
        <p:txBody>
          <a:bodyPr wrap="square">
            <a:spAutoFit/>
          </a:bodyPr>
          <a:lstStyle/>
          <a:p>
            <a:pPr>
              <a:lnSpc>
                <a:spcPts val="2300"/>
              </a:lnSpc>
            </a:pPr>
            <a:r>
              <a:rPr lang="en-US" altLang="zh-CN" sz="1600" b="1" dirty="0" smtClean="0"/>
              <a:t>Exercise 1  Form new words by adding one of the suffixes : -age, -(a)</a:t>
            </a:r>
            <a:r>
              <a:rPr lang="en-US" altLang="zh-CN" sz="1600" b="1" dirty="0" err="1" smtClean="0"/>
              <a:t>tion</a:t>
            </a:r>
            <a:r>
              <a:rPr lang="en-US" altLang="zh-CN" sz="1600" b="1" dirty="0" smtClean="0"/>
              <a:t>, -</a:t>
            </a:r>
            <a:r>
              <a:rPr lang="en-US" altLang="zh-CN" sz="1600" b="1" dirty="0" err="1" smtClean="0"/>
              <a:t>ist</a:t>
            </a:r>
            <a:r>
              <a:rPr lang="en-US" altLang="zh-CN" sz="1600" b="1" dirty="0" smtClean="0"/>
              <a:t>, -</a:t>
            </a:r>
            <a:r>
              <a:rPr lang="en-US" altLang="zh-CN" sz="1600" b="1" dirty="0" err="1" smtClean="0"/>
              <a:t>ity</a:t>
            </a:r>
            <a:r>
              <a:rPr lang="en-US" altLang="zh-CN" sz="1600" b="1" dirty="0" smtClean="0"/>
              <a:t>. Then give their Chinese meanings.</a:t>
            </a:r>
          </a:p>
          <a:p>
            <a:pPr>
              <a:lnSpc>
                <a:spcPts val="2300"/>
              </a:lnSpc>
            </a:pPr>
            <a:r>
              <a:rPr lang="en-US" altLang="zh-CN" sz="1600" dirty="0" smtClean="0"/>
              <a:t>computer         	_______________            	______________</a:t>
            </a:r>
            <a:endParaRPr lang="zh-CN" altLang="zh-CN" sz="1600" dirty="0" smtClean="0"/>
          </a:p>
          <a:p>
            <a:pPr>
              <a:lnSpc>
                <a:spcPts val="2300"/>
              </a:lnSpc>
            </a:pPr>
            <a:r>
              <a:rPr lang="en-US" altLang="zh-CN" sz="1600" dirty="0" smtClean="0"/>
              <a:t>disc             	_______________            	 ______________</a:t>
            </a:r>
            <a:endParaRPr lang="zh-CN" altLang="zh-CN" sz="1600" dirty="0" smtClean="0"/>
          </a:p>
          <a:p>
            <a:pPr>
              <a:lnSpc>
                <a:spcPts val="2300"/>
              </a:lnSpc>
            </a:pPr>
            <a:r>
              <a:rPr lang="en-US" altLang="zh-CN" sz="1600" dirty="0" smtClean="0"/>
              <a:t>processor        	_______________              	______________</a:t>
            </a:r>
            <a:endParaRPr lang="zh-CN" altLang="zh-CN" sz="1600" dirty="0" smtClean="0"/>
          </a:p>
          <a:p>
            <a:pPr>
              <a:lnSpc>
                <a:spcPts val="2300"/>
              </a:lnSpc>
            </a:pPr>
            <a:r>
              <a:rPr lang="en-US" altLang="zh-CN" sz="1600" dirty="0" smtClean="0"/>
              <a:t>image           	_______________              	______________</a:t>
            </a:r>
            <a:endParaRPr lang="zh-CN" altLang="zh-CN" sz="1600" dirty="0" smtClean="0"/>
          </a:p>
          <a:p>
            <a:pPr>
              <a:lnSpc>
                <a:spcPts val="2300"/>
              </a:lnSpc>
            </a:pPr>
            <a:r>
              <a:rPr lang="en-US" altLang="zh-CN" sz="1600" dirty="0" smtClean="0"/>
              <a:t>chip            	_______________              	______________</a:t>
            </a:r>
            <a:endParaRPr lang="zh-CN" altLang="zh-CN" sz="1600" dirty="0" smtClean="0"/>
          </a:p>
          <a:p>
            <a:pPr>
              <a:lnSpc>
                <a:spcPts val="2300"/>
              </a:lnSpc>
            </a:pPr>
            <a:r>
              <a:rPr lang="en-US" altLang="zh-CN" sz="1600" dirty="0" smtClean="0"/>
              <a:t>book            	_______________             	______________</a:t>
            </a:r>
            <a:endParaRPr lang="zh-CN" altLang="zh-CN" sz="1600" dirty="0" smtClean="0"/>
          </a:p>
          <a:p>
            <a:pPr>
              <a:lnSpc>
                <a:spcPts val="2300"/>
              </a:lnSpc>
            </a:pPr>
            <a:r>
              <a:rPr lang="en-US" altLang="zh-CN" sz="1600" dirty="0" smtClean="0"/>
              <a:t>capacity         	_______________            	 ______________</a:t>
            </a:r>
            <a:endParaRPr lang="zh-CN" altLang="zh-CN" sz="1600" dirty="0" smtClean="0"/>
          </a:p>
          <a:p>
            <a:pPr>
              <a:lnSpc>
                <a:spcPts val="2300"/>
              </a:lnSpc>
            </a:pPr>
            <a:r>
              <a:rPr lang="en-US" altLang="zh-CN" sz="1600" dirty="0" smtClean="0"/>
              <a:t>party            	_______________            	______________</a:t>
            </a:r>
            <a:endParaRPr lang="zh-CN" altLang="zh-CN" sz="1600" dirty="0" smtClean="0"/>
          </a:p>
          <a:p>
            <a:pPr>
              <a:lnSpc>
                <a:spcPts val="2300"/>
              </a:lnSpc>
            </a:pPr>
            <a:r>
              <a:rPr lang="en-US" altLang="zh-CN" sz="1600" dirty="0" smtClean="0"/>
              <a:t>cultural          	_______________            	______________</a:t>
            </a:r>
            <a:endParaRPr lang="zh-CN" altLang="zh-CN" sz="1600" dirty="0" smtClean="0"/>
          </a:p>
          <a:p>
            <a:pPr>
              <a:lnSpc>
                <a:spcPts val="2300"/>
              </a:lnSpc>
            </a:pPr>
            <a:r>
              <a:rPr lang="en-US" altLang="zh-CN" sz="1600" dirty="0" smtClean="0"/>
              <a:t>selector          	_______________            	______________</a:t>
            </a:r>
            <a:endParaRPr lang="zh-CN" altLang="zh-CN" sz="1600" dirty="0" smtClean="0"/>
          </a:p>
          <a:p>
            <a:pPr>
              <a:lnSpc>
                <a:spcPts val="2300"/>
              </a:lnSpc>
            </a:pPr>
            <a:r>
              <a:rPr lang="en-US" altLang="zh-CN" sz="1600" dirty="0" smtClean="0"/>
              <a:t>scope            	_______________           	 ______________</a:t>
            </a:r>
          </a:p>
          <a:p>
            <a:pPr>
              <a:lnSpc>
                <a:spcPts val="2300"/>
              </a:lnSpc>
            </a:pPr>
            <a:r>
              <a:rPr lang="en-US" altLang="zh-CN" sz="1600" dirty="0" smtClean="0"/>
              <a:t>record           	_______________            	______________</a:t>
            </a:r>
            <a:endParaRPr lang="zh-CN" altLang="zh-CN" sz="1600" dirty="0" smtClean="0"/>
          </a:p>
          <a:p>
            <a:pPr>
              <a:lnSpc>
                <a:spcPts val="2300"/>
              </a:lnSpc>
            </a:pPr>
            <a:endParaRPr lang="zh-CN" altLang="zh-CN" sz="16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251520" y="1580594"/>
            <a:ext cx="8892480" cy="5386090"/>
          </a:xfrm>
          <a:prstGeom prst="rect">
            <a:avLst/>
          </a:prstGeom>
        </p:spPr>
        <p:txBody>
          <a:bodyPr wrap="square">
            <a:spAutoFit/>
          </a:bodyPr>
          <a:lstStyle/>
          <a:p>
            <a:pPr>
              <a:lnSpc>
                <a:spcPct val="150000"/>
              </a:lnSpc>
            </a:pPr>
            <a:r>
              <a:rPr lang="en-US" altLang="zh-CN" sz="1600" b="1" dirty="0" smtClean="0"/>
              <a:t>Exercise 2  Fill in the blanks with the words or phrases given below. Change the form where necessary. </a:t>
            </a:r>
            <a:r>
              <a:rPr lang="en-US" altLang="zh-CN" sz="1600" dirty="0"/>
              <a:t> </a:t>
            </a:r>
            <a:endParaRPr lang="zh-CN" altLang="zh-CN" sz="1600" dirty="0"/>
          </a:p>
          <a:p>
            <a:r>
              <a:rPr lang="en-US" altLang="zh-CN" sz="1600" dirty="0" err="1" smtClean="0"/>
              <a:t>overclocking</a:t>
            </a:r>
            <a:r>
              <a:rPr lang="en-US" altLang="zh-CN" sz="1600" dirty="0" smtClean="0"/>
              <a:t>    computer-literate      conform to      cost an arm and a leg  refer to</a:t>
            </a:r>
            <a:endParaRPr lang="zh-CN" altLang="zh-CN" sz="1600" dirty="0" smtClean="0"/>
          </a:p>
          <a:p>
            <a:r>
              <a:rPr lang="en-US" altLang="zh-CN" sz="1600" dirty="0" smtClean="0"/>
              <a:t>be made up of   compatible with       deal with        investment     expensive</a:t>
            </a:r>
            <a:endParaRPr lang="zh-CN" altLang="zh-CN" sz="1600" dirty="0" smtClean="0"/>
          </a:p>
          <a:p>
            <a:pPr>
              <a:lnSpc>
                <a:spcPct val="150000"/>
              </a:lnSpc>
            </a:pPr>
            <a:r>
              <a:rPr lang="en-US" altLang="zh-CN" sz="1600" dirty="0" smtClean="0"/>
              <a:t>1)There are times when you should just let the phone run at the speed it is designed to run at. But then there are times when __________ can really help improve the experience. </a:t>
            </a:r>
          </a:p>
          <a:p>
            <a:pPr>
              <a:lnSpc>
                <a:spcPct val="150000"/>
              </a:lnSpc>
            </a:pPr>
            <a:r>
              <a:rPr lang="en-US" altLang="zh-CN" sz="1600" dirty="0" smtClean="0"/>
              <a:t>2)Be able to speak and write English and be __________.</a:t>
            </a:r>
          </a:p>
          <a:p>
            <a:pPr>
              <a:lnSpc>
                <a:spcPct val="150000"/>
              </a:lnSpc>
            </a:pPr>
            <a:r>
              <a:rPr lang="en-US" altLang="zh-CN" sz="1600" dirty="0" smtClean="0"/>
              <a:t>3)He regretted that he bought a computer that___________.</a:t>
            </a:r>
          </a:p>
          <a:p>
            <a:pPr>
              <a:lnSpc>
                <a:spcPct val="150000"/>
              </a:lnSpc>
            </a:pPr>
            <a:r>
              <a:rPr lang="en-US" altLang="zh-CN" sz="1600" dirty="0" smtClean="0"/>
              <a:t>4)The program is not__________ the Windows Platform.</a:t>
            </a:r>
          </a:p>
          <a:p>
            <a:pPr>
              <a:lnSpc>
                <a:spcPct val="150000"/>
              </a:lnSpc>
            </a:pPr>
            <a:r>
              <a:rPr lang="en-US" altLang="zh-CN" sz="1600" dirty="0" smtClean="0"/>
              <a:t>5)The project has demanded considerable ___________ of time and effort.</a:t>
            </a:r>
          </a:p>
          <a:p>
            <a:pPr>
              <a:lnSpc>
                <a:spcPct val="150000"/>
              </a:lnSpc>
            </a:pPr>
            <a:r>
              <a:rPr lang="en-US" altLang="zh-CN" sz="1600" dirty="0" smtClean="0"/>
              <a:t>6)The teacher __________ fairly ___________ his pupils.</a:t>
            </a:r>
          </a:p>
          <a:p>
            <a:pPr>
              <a:lnSpc>
                <a:spcPct val="150000"/>
              </a:lnSpc>
            </a:pPr>
            <a:r>
              <a:rPr lang="en-US" altLang="zh-CN" sz="1600" dirty="0" smtClean="0"/>
              <a:t>7)It did not __________ the usual stereotype of an industrial city.</a:t>
            </a:r>
          </a:p>
          <a:p>
            <a:pPr>
              <a:lnSpc>
                <a:spcPct val="150000"/>
              </a:lnSpc>
            </a:pPr>
            <a:r>
              <a:rPr lang="en-US" altLang="zh-CN" sz="1600" dirty="0" smtClean="0"/>
              <a:t>8)Floppy disk drives are commonly __________ as the A drive and B drive.</a:t>
            </a:r>
          </a:p>
          <a:p>
            <a:pPr>
              <a:lnSpc>
                <a:spcPct val="150000"/>
              </a:lnSpc>
            </a:pPr>
            <a:r>
              <a:rPr lang="en-US" altLang="zh-CN" sz="1600" dirty="0" smtClean="0"/>
              <a:t>9)Disk devices ___________ platters of disks that rotate at a high speed.</a:t>
            </a:r>
          </a:p>
          <a:p>
            <a:pPr>
              <a:lnSpc>
                <a:spcPct val="150000"/>
              </a:lnSpc>
            </a:pPr>
            <a:r>
              <a:rPr lang="en-US" altLang="zh-CN" sz="1600" dirty="0" smtClean="0"/>
              <a:t>10)Like most things in life, the monitors with more features are generally __________.</a:t>
            </a:r>
          </a:p>
          <a:p>
            <a:pPr>
              <a:lnSpc>
                <a:spcPct val="150000"/>
              </a:lnSpc>
            </a:pPr>
            <a:endParaRPr lang="en-US" altLang="zh-CN" sz="1600"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637213"/>
            <a:ext cx="7632848" cy="4482124"/>
          </a:xfrm>
          <a:prstGeom prst="rect">
            <a:avLst/>
          </a:prstGeom>
        </p:spPr>
        <p:txBody>
          <a:bodyPr wrap="square">
            <a:spAutoFit/>
          </a:bodyPr>
          <a:lstStyle/>
          <a:p>
            <a:pPr algn="ctr">
              <a:lnSpc>
                <a:spcPct val="150000"/>
              </a:lnSpc>
            </a:pPr>
            <a:r>
              <a:rPr lang="zh-CN" altLang="zh-CN" sz="1600" b="1" dirty="0" smtClean="0"/>
              <a:t>简单句</a:t>
            </a:r>
            <a:r>
              <a:rPr lang="en-US" altLang="zh-CN" sz="1600" b="1" dirty="0" smtClean="0"/>
              <a:t>  </a:t>
            </a:r>
            <a:r>
              <a:rPr lang="zh-CN" altLang="zh-CN" sz="1600" b="1" dirty="0" smtClean="0"/>
              <a:t>并列句</a:t>
            </a:r>
            <a:r>
              <a:rPr lang="en-US" altLang="zh-CN" sz="1600" b="1" dirty="0" smtClean="0"/>
              <a:t>  </a:t>
            </a:r>
            <a:r>
              <a:rPr lang="zh-CN" altLang="zh-CN" sz="1600" b="1" dirty="0" smtClean="0"/>
              <a:t>复合句</a:t>
            </a:r>
            <a:endParaRPr lang="zh-CN" altLang="zh-CN" sz="1600" dirty="0" smtClean="0"/>
          </a:p>
          <a:p>
            <a:pPr>
              <a:lnSpc>
                <a:spcPct val="150000"/>
              </a:lnSpc>
            </a:pPr>
            <a:r>
              <a:rPr lang="zh-CN" altLang="zh-CN" sz="1600" dirty="0" smtClean="0"/>
              <a:t>按结构分，句子可以分为简单句（</a:t>
            </a:r>
            <a:r>
              <a:rPr lang="en-US" altLang="zh-CN" sz="1600" dirty="0" smtClean="0"/>
              <a:t>Simple sentence</a:t>
            </a:r>
            <a:r>
              <a:rPr lang="zh-CN" altLang="zh-CN" sz="1600" dirty="0" smtClean="0"/>
              <a:t>）、并列句</a:t>
            </a:r>
            <a:r>
              <a:rPr lang="en-US" altLang="zh-CN" sz="1600" dirty="0" smtClean="0"/>
              <a:t>(Compound sentence)</a:t>
            </a:r>
            <a:r>
              <a:rPr lang="zh-CN" altLang="zh-CN" sz="1600" dirty="0" smtClean="0"/>
              <a:t>和复合句</a:t>
            </a:r>
            <a:r>
              <a:rPr lang="en-US" altLang="zh-CN" sz="1600" dirty="0" smtClean="0"/>
              <a:t>(Complex sentence)</a:t>
            </a:r>
            <a:r>
              <a:rPr lang="zh-CN" altLang="zh-CN" sz="1600" dirty="0" smtClean="0"/>
              <a:t>。</a:t>
            </a:r>
          </a:p>
          <a:p>
            <a:pPr>
              <a:lnSpc>
                <a:spcPct val="150000"/>
              </a:lnSpc>
            </a:pPr>
            <a:r>
              <a:rPr lang="zh-CN" altLang="zh-CN" sz="1600" dirty="0" smtClean="0"/>
              <a:t>含有一组主谓结构的句子称为简单句。多个主语共有一个谓语或一个主语有多个谓语的句子也是简单句。只有主语部分或只有谓语部分的句子，称为单部句（也属简单句）。</a:t>
            </a:r>
          </a:p>
          <a:p>
            <a:pPr>
              <a:lnSpc>
                <a:spcPct val="150000"/>
              </a:lnSpc>
            </a:pPr>
            <a:r>
              <a:rPr lang="zh-CN" altLang="zh-CN" sz="1600" dirty="0" smtClean="0"/>
              <a:t>由</a:t>
            </a:r>
            <a:r>
              <a:rPr lang="en-US" altLang="zh-CN" sz="1600" dirty="0" smtClean="0"/>
              <a:t>and</a:t>
            </a:r>
            <a:r>
              <a:rPr lang="zh-CN" altLang="zh-CN" sz="1600" dirty="0" smtClean="0"/>
              <a:t>、</a:t>
            </a:r>
            <a:r>
              <a:rPr lang="en-US" altLang="zh-CN" sz="1600" dirty="0" smtClean="0"/>
              <a:t> but</a:t>
            </a:r>
            <a:r>
              <a:rPr lang="zh-CN" altLang="zh-CN" sz="1600" dirty="0" smtClean="0"/>
              <a:t>、</a:t>
            </a:r>
            <a:r>
              <a:rPr lang="en-US" altLang="zh-CN" sz="1600" dirty="0" smtClean="0"/>
              <a:t> or </a:t>
            </a:r>
            <a:r>
              <a:rPr lang="zh-CN" altLang="zh-CN" sz="1600" dirty="0" smtClean="0"/>
              <a:t>等并列连词连接，或用逗号、分号隔开的多个主谓结构的句子称为并列句。有些连接性副词（如：</a:t>
            </a:r>
            <a:r>
              <a:rPr lang="en-US" altLang="zh-CN" sz="1600" dirty="0" smtClean="0"/>
              <a:t>still</a:t>
            </a:r>
            <a:r>
              <a:rPr lang="zh-CN" altLang="zh-CN" sz="1600" dirty="0" smtClean="0"/>
              <a:t>，</a:t>
            </a:r>
            <a:r>
              <a:rPr lang="en-US" altLang="zh-CN" sz="1600" dirty="0" smtClean="0"/>
              <a:t>also</a:t>
            </a:r>
            <a:r>
              <a:rPr lang="zh-CN" altLang="zh-CN" sz="1600" dirty="0" smtClean="0"/>
              <a:t>，</a:t>
            </a:r>
            <a:r>
              <a:rPr lang="en-US" altLang="zh-CN" sz="1600" dirty="0" smtClean="0"/>
              <a:t>therefore</a:t>
            </a:r>
            <a:r>
              <a:rPr lang="zh-CN" altLang="zh-CN" sz="1600" dirty="0" smtClean="0"/>
              <a:t>，</a:t>
            </a:r>
            <a:r>
              <a:rPr lang="en-US" altLang="zh-CN" sz="1600" dirty="0" smtClean="0"/>
              <a:t>otherwise</a:t>
            </a:r>
            <a:r>
              <a:rPr lang="zh-CN" altLang="zh-CN" sz="1600" dirty="0" smtClean="0"/>
              <a:t>等）亦可以连接并列句。并列句中每个分句都可以独立存在。</a:t>
            </a:r>
          </a:p>
          <a:p>
            <a:pPr>
              <a:lnSpc>
                <a:spcPct val="150000"/>
              </a:lnSpc>
            </a:pPr>
            <a:r>
              <a:rPr lang="zh-CN" altLang="zh-CN" sz="1600" dirty="0" smtClean="0"/>
              <a:t>复合句是由一个主句和多个从句构成的。其中，主句（</a:t>
            </a:r>
            <a:r>
              <a:rPr lang="en-US" altLang="zh-CN" sz="1600" dirty="0" smtClean="0"/>
              <a:t>Main/Principal Clause</a:t>
            </a:r>
            <a:r>
              <a:rPr lang="zh-CN" altLang="zh-CN" sz="1600" dirty="0" smtClean="0"/>
              <a:t>）是能够独立存在并能表达一个完整意思的分句</a:t>
            </a:r>
            <a:r>
              <a:rPr lang="en-US" altLang="zh-CN" sz="1600" dirty="0" smtClean="0"/>
              <a:t>;</a:t>
            </a:r>
            <a:r>
              <a:rPr lang="zh-CN" altLang="zh-CN" sz="1600" dirty="0" smtClean="0"/>
              <a:t>而从句</a:t>
            </a:r>
            <a:r>
              <a:rPr lang="en-US" altLang="zh-CN" sz="1600" dirty="0" smtClean="0"/>
              <a:t>(Subordinate clause)</a:t>
            </a:r>
            <a:r>
              <a:rPr lang="zh-CN" altLang="zh-CN" sz="1600" dirty="0" smtClean="0"/>
              <a:t>则是依附主句，在主句中充当一个句子成分的分句。</a:t>
            </a:r>
            <a:endParaRPr lang="zh-CN" altLang="zh-CN"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395536" y="987698"/>
            <a:ext cx="7992888" cy="3859979"/>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Pre-reading Activities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a:p>
            <a:pPr lvl="0" eaLnBrk="0" fontAlgn="base" hangingPunct="0">
              <a:lnSpc>
                <a:spcPct val="200000"/>
              </a:lnSpc>
              <a:spcBef>
                <a:spcPct val="0"/>
              </a:spcBef>
              <a:spcAft>
                <a:spcPct val="0"/>
              </a:spcAft>
            </a:pPr>
            <a:r>
              <a:rPr lang="en-US" altLang="zh-CN" b="1" i="1" dirty="0" smtClean="0"/>
              <a:t>1.Try to fill the missing words. The first letter of each is given to help you</a:t>
            </a:r>
          </a:p>
          <a:p>
            <a:pPr lvl="0" eaLnBrk="0" fontAlgn="base" hangingPunct="0">
              <a:lnSpc>
                <a:spcPct val="200000"/>
              </a:lnSpc>
              <a:spcBef>
                <a:spcPct val="0"/>
              </a:spcBef>
              <a:spcAft>
                <a:spcPct val="0"/>
              </a:spcAft>
            </a:pPr>
            <a:r>
              <a:rPr lang="en-US" altLang="zh-CN" sz="1400" dirty="0" smtClean="0">
                <a:latin typeface="Times New Roman" pitchFamily="18" charset="0"/>
                <a:ea typeface="宋体" pitchFamily="2" charset="-122"/>
                <a:cs typeface="Times New Roman" pitchFamily="18" charset="0"/>
              </a:rPr>
              <a:t>A computer system is made up of both h         and s        . Software controls the c_______ and makes it do useful work. Hardware is composed of different physical components that include m________, CPU, RAM, hard d_______, o_______ drive, e_______ cards, f_______ and case.</a:t>
            </a:r>
            <a:endParaRPr lang="en-US" altLang="zh-CN" sz="1000" dirty="0">
              <a:latin typeface="Times New Roman" pitchFamily="18" charset="0"/>
              <a:ea typeface="宋体" pitchFamily="2" charset="-122"/>
              <a:cs typeface="Times New Roman" pitchFamily="18" charset="0"/>
            </a:endParaRPr>
          </a:p>
          <a:p>
            <a:pPr eaLnBrk="0" fontAlgn="base" hangingPunct="0">
              <a:lnSpc>
                <a:spcPct val="200000"/>
              </a:lnSpc>
              <a:spcBef>
                <a:spcPct val="0"/>
              </a:spcBef>
              <a:spcAft>
                <a:spcPct val="0"/>
              </a:spcAft>
            </a:pPr>
            <a:r>
              <a:rPr lang="en-US" altLang="zh-CN" b="1" i="1" dirty="0"/>
              <a:t>2</a:t>
            </a:r>
            <a:r>
              <a:rPr lang="zh-CN" altLang="zh-CN" b="1" i="1" dirty="0"/>
              <a:t>．</a:t>
            </a:r>
            <a:r>
              <a:rPr lang="en-US" altLang="zh-CN" b="1" i="1" dirty="0"/>
              <a:t>Name each of the following figures.</a:t>
            </a:r>
            <a:endParaRPr lang="zh-CN" altLang="zh-CN" dirty="0"/>
          </a:p>
          <a:p>
            <a:pPr marL="0" marR="0" lvl="0" indent="0" algn="l" defTabSz="914400" rtl="0" eaLnBrk="0" fontAlgn="base" latinLnBrk="0" hangingPunct="0">
              <a:lnSpc>
                <a:spcPct val="2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6" name="矩形 15"/>
          <p:cNvSpPr/>
          <p:nvPr/>
        </p:nvSpPr>
        <p:spPr>
          <a:xfrm>
            <a:off x="827584" y="5517232"/>
            <a:ext cx="7704856" cy="369332"/>
          </a:xfrm>
          <a:prstGeom prst="rect">
            <a:avLst/>
          </a:prstGeom>
        </p:spPr>
        <p:txBody>
          <a:bodyPr wrap="square">
            <a:spAutoFit/>
          </a:bodyPr>
          <a:lstStyle/>
          <a:p>
            <a:r>
              <a:rPr lang="en-US" altLang="zh-CN" dirty="0"/>
              <a:t>Figure 1___________      </a:t>
            </a:r>
            <a:r>
              <a:rPr lang="en-US" altLang="zh-CN" dirty="0" smtClean="0"/>
              <a:t>   </a:t>
            </a:r>
            <a:r>
              <a:rPr lang="en-US" altLang="zh-CN" dirty="0"/>
              <a:t>Figure 2____________        </a:t>
            </a:r>
            <a:r>
              <a:rPr lang="en-US" altLang="zh-CN" dirty="0" smtClean="0"/>
              <a:t> Figure </a:t>
            </a:r>
            <a:r>
              <a:rPr lang="en-US" altLang="zh-CN" dirty="0"/>
              <a:t>3____________</a:t>
            </a:r>
            <a:endParaRPr lang="zh-CN" altLang="en-US" dirty="0"/>
          </a:p>
        </p:txBody>
      </p:sp>
      <p:pic>
        <p:nvPicPr>
          <p:cNvPr id="1026" name="_x0000_i1025"/>
          <p:cNvPicPr>
            <a:picLocks noChangeAspect="1" noChangeArrowheads="1"/>
          </p:cNvPicPr>
          <p:nvPr/>
        </p:nvPicPr>
        <p:blipFill>
          <a:blip r:embed="rId3" cstate="print"/>
          <a:srcRect/>
          <a:stretch>
            <a:fillRect/>
          </a:stretch>
        </p:blipFill>
        <p:spPr bwMode="auto">
          <a:xfrm>
            <a:off x="1259632" y="4437112"/>
            <a:ext cx="1152128" cy="869011"/>
          </a:xfrm>
          <a:prstGeom prst="rect">
            <a:avLst/>
          </a:prstGeom>
          <a:noFill/>
          <a:ln w="9525">
            <a:noFill/>
            <a:miter lim="800000"/>
            <a:headEnd/>
            <a:tailEnd/>
          </a:ln>
        </p:spPr>
      </p:pic>
      <p:pic>
        <p:nvPicPr>
          <p:cNvPr id="1027" name="_x0000_i1026"/>
          <p:cNvPicPr>
            <a:picLocks noChangeAspect="1" noChangeArrowheads="1"/>
          </p:cNvPicPr>
          <p:nvPr/>
        </p:nvPicPr>
        <p:blipFill>
          <a:blip r:embed="rId4" cstate="print"/>
          <a:srcRect/>
          <a:stretch>
            <a:fillRect/>
          </a:stretch>
        </p:blipFill>
        <p:spPr bwMode="auto">
          <a:xfrm>
            <a:off x="4139952" y="4437112"/>
            <a:ext cx="1003334" cy="864096"/>
          </a:xfrm>
          <a:prstGeom prst="rect">
            <a:avLst/>
          </a:prstGeom>
          <a:noFill/>
          <a:ln w="9525">
            <a:noFill/>
            <a:miter lim="800000"/>
            <a:headEnd/>
            <a:tailEnd/>
          </a:ln>
        </p:spPr>
      </p:pic>
      <p:pic>
        <p:nvPicPr>
          <p:cNvPr id="1028" name="_x0000_i1027"/>
          <p:cNvPicPr>
            <a:picLocks noChangeAspect="1" noChangeArrowheads="1"/>
          </p:cNvPicPr>
          <p:nvPr/>
        </p:nvPicPr>
        <p:blipFill>
          <a:blip r:embed="rId5" cstate="print"/>
          <a:srcRect/>
          <a:stretch>
            <a:fillRect/>
          </a:stretch>
        </p:blipFill>
        <p:spPr bwMode="auto">
          <a:xfrm>
            <a:off x="6372200" y="4365104"/>
            <a:ext cx="1296144" cy="933055"/>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3539430"/>
          </a:xfrm>
          <a:prstGeom prst="rect">
            <a:avLst/>
          </a:prstGeom>
        </p:spPr>
        <p:txBody>
          <a:bodyPr wrap="square">
            <a:spAutoFit/>
          </a:bodyPr>
          <a:lstStyle/>
          <a:p>
            <a:r>
              <a:rPr lang="en-US" altLang="zh-CN" sz="1600" b="1" i="1" dirty="0" smtClean="0"/>
              <a:t>Exercise Decide what type of sentence each of the following belongs to. And translate it into Chinese</a:t>
            </a:r>
            <a:endParaRPr lang="zh-CN" altLang="zh-CN" sz="1600" dirty="0" smtClean="0"/>
          </a:p>
          <a:p>
            <a:pPr>
              <a:lnSpc>
                <a:spcPct val="150000"/>
              </a:lnSpc>
            </a:pPr>
            <a:r>
              <a:rPr lang="en-US" altLang="zh-CN" sz="1600" dirty="0" smtClean="0"/>
              <a:t>1)Always ensure the power is OFF before connecting devices together. (            )</a:t>
            </a:r>
          </a:p>
          <a:p>
            <a:pPr>
              <a:lnSpc>
                <a:spcPct val="150000"/>
              </a:lnSpc>
            </a:pPr>
            <a:r>
              <a:rPr lang="en-US" altLang="zh-CN" sz="1600" dirty="0" smtClean="0"/>
              <a:t>2)A special purpose computer performs only one type of job like the navigation of a ship, while a general purpose computer can perform a variety of applications.(           )</a:t>
            </a:r>
          </a:p>
          <a:p>
            <a:pPr>
              <a:lnSpc>
                <a:spcPct val="150000"/>
              </a:lnSpc>
            </a:pPr>
            <a:r>
              <a:rPr lang="en-US" altLang="zh-CN" sz="1600" dirty="0" smtClean="0"/>
              <a:t>3)Temporary storage, also called memory, main storage, main memory, primary storage, and core storage, provides a working area for the central processing unit.(          )</a:t>
            </a:r>
          </a:p>
          <a:p>
            <a:pPr>
              <a:lnSpc>
                <a:spcPct val="150000"/>
              </a:lnSpc>
            </a:pPr>
            <a:r>
              <a:rPr lang="en-US" altLang="zh-CN" sz="1600" dirty="0" smtClean="0"/>
              <a:t>4)A human tells the machine what to do, when to do it and how to do it. (          )</a:t>
            </a:r>
          </a:p>
          <a:p>
            <a:pPr>
              <a:lnSpc>
                <a:spcPct val="150000"/>
              </a:lnSpc>
            </a:pPr>
            <a:r>
              <a:rPr lang="en-US" altLang="zh-CN" sz="1600" dirty="0" smtClean="0"/>
              <a:t>5)The disks can be either removable or </a:t>
            </a:r>
            <a:r>
              <a:rPr lang="en-US" altLang="zh-CN" sz="1600" dirty="0" err="1" smtClean="0"/>
              <a:t>nonremovable</a:t>
            </a:r>
            <a:r>
              <a:rPr lang="en-US" altLang="zh-CN" sz="1600" dirty="0" smtClean="0"/>
              <a:t>, and the read/write heads can be either movable or fixed. (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5386090"/>
          </a:xfrm>
          <a:prstGeom prst="rect">
            <a:avLst/>
          </a:prstGeom>
        </p:spPr>
        <p:txBody>
          <a:bodyPr wrap="square">
            <a:spAutoFit/>
          </a:bodyPr>
          <a:lstStyle/>
          <a:p>
            <a:r>
              <a:rPr lang="en-US" altLang="zh-CN" sz="1600" b="1" i="1" dirty="0" smtClean="0"/>
              <a:t>Exercise Decide what type of sentence each of the following belongs to. And translate it into Chinese</a:t>
            </a:r>
            <a:endParaRPr lang="zh-CN" altLang="zh-CN" sz="1600" dirty="0" smtClean="0"/>
          </a:p>
          <a:p>
            <a:pPr>
              <a:lnSpc>
                <a:spcPct val="150000"/>
              </a:lnSpc>
            </a:pPr>
            <a:r>
              <a:rPr lang="en-US" altLang="zh-CN" sz="1600" dirty="0" smtClean="0"/>
              <a:t>6)In most cases, a key is recorded in front of each record on a disk; this allows the computer to directly access the data. (          )</a:t>
            </a:r>
          </a:p>
          <a:p>
            <a:pPr>
              <a:lnSpc>
                <a:spcPct val="150000"/>
              </a:lnSpc>
            </a:pPr>
            <a:r>
              <a:rPr lang="en-US" altLang="zh-CN" sz="1600" dirty="0" smtClean="0"/>
              <a:t>7)The floppy or flexible disk is a popular disk system for microcomputers and minicomputers. (          )</a:t>
            </a:r>
          </a:p>
          <a:p>
            <a:pPr>
              <a:lnSpc>
                <a:spcPct val="150000"/>
              </a:lnSpc>
            </a:pPr>
            <a:r>
              <a:rPr lang="en-US" altLang="zh-CN" sz="1600" dirty="0" smtClean="0"/>
              <a:t>8)Information typed at the keyboard is translated into a series of binary numbers that the CPU can manipulate. (          )</a:t>
            </a:r>
          </a:p>
          <a:p>
            <a:pPr>
              <a:lnSpc>
                <a:spcPct val="150000"/>
              </a:lnSpc>
            </a:pPr>
            <a:r>
              <a:rPr lang="en-US" altLang="zh-CN" sz="1600" dirty="0" smtClean="0"/>
              <a:t>9)Most digital computers store data both internally, in what is called main memory and externally, on auxiliary storage units. (          )</a:t>
            </a:r>
          </a:p>
          <a:p>
            <a:pPr>
              <a:lnSpc>
                <a:spcPct val="150000"/>
              </a:lnSpc>
            </a:pPr>
            <a:r>
              <a:rPr lang="en-US" altLang="zh-CN" sz="1600" dirty="0" smtClean="0"/>
              <a:t>10)A modem on one computer translates digital pulses into analog signals and then transmits the signals through a telephone line or a communication network to another computer. (          )</a:t>
            </a:r>
          </a:p>
          <a:p>
            <a:pPr>
              <a:lnSpc>
                <a:spcPct val="150000"/>
              </a:lnSpc>
            </a:pPr>
            <a:endParaRPr lang="en-US" altLang="zh-CN" sz="1600" dirty="0" smtClean="0"/>
          </a:p>
          <a:p>
            <a:pPr>
              <a:lnSpc>
                <a:spcPct val="150000"/>
              </a:lnSpc>
            </a:pPr>
            <a:endParaRPr lang="en-US" altLang="zh-CN" sz="1600" b="1"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5032147"/>
          </a:xfrm>
          <a:prstGeom prst="rect">
            <a:avLst/>
          </a:prstGeom>
        </p:spPr>
        <p:txBody>
          <a:bodyPr wrap="square">
            <a:spAutoFit/>
          </a:bodyPr>
          <a:lstStyle/>
          <a:p>
            <a:pPr algn="ctr">
              <a:lnSpc>
                <a:spcPct val="150000"/>
              </a:lnSpc>
            </a:pPr>
            <a:r>
              <a:rPr lang="zh-CN" altLang="en-US" sz="1400" b="1" dirty="0" smtClean="0"/>
              <a:t>英语专业术语的翻译</a:t>
            </a:r>
          </a:p>
          <a:p>
            <a:pPr>
              <a:lnSpc>
                <a:spcPct val="150000"/>
              </a:lnSpc>
            </a:pPr>
            <a:r>
              <a:rPr lang="zh-CN" altLang="en-US" sz="1400" dirty="0" smtClean="0"/>
              <a:t>科技文献中的新专业术语层出不穷。但大多数专业术语含意具体、简明，不带感情色彩，且比较稳定，因而具有单义性和准确性的特色。从翻译的角度而言，可大致分为以下几种类型：</a:t>
            </a:r>
          </a:p>
          <a:p>
            <a:pPr>
              <a:lnSpc>
                <a:spcPct val="150000"/>
              </a:lnSpc>
            </a:pPr>
            <a:r>
              <a:rPr lang="en-US" altLang="zh-CN" sz="1400" dirty="0" smtClean="0"/>
              <a:t>1. </a:t>
            </a:r>
            <a:r>
              <a:rPr lang="zh-CN" altLang="en-US" sz="1400" dirty="0" smtClean="0"/>
              <a:t>音译：有些是由专有名词构成专业术语，如计量单位、新型材料的名称等，常采用音译。如：</a:t>
            </a:r>
          </a:p>
          <a:p>
            <a:pPr>
              <a:lnSpc>
                <a:spcPct val="150000"/>
              </a:lnSpc>
            </a:pPr>
            <a:r>
              <a:rPr lang="en-US" altLang="zh-CN" sz="1400" dirty="0" smtClean="0"/>
              <a:t>ounce  	</a:t>
            </a:r>
            <a:r>
              <a:rPr lang="zh-CN" altLang="en-US" sz="1400" dirty="0" smtClean="0"/>
              <a:t>盎司（重量单位）   	</a:t>
            </a:r>
            <a:r>
              <a:rPr lang="en-US" altLang="zh-CN" sz="1400" dirty="0" smtClean="0"/>
              <a:t>hacker  	</a:t>
            </a:r>
            <a:r>
              <a:rPr lang="zh-CN" altLang="en-US" sz="1400" dirty="0" smtClean="0"/>
              <a:t>黑客（网上）</a:t>
            </a:r>
          </a:p>
          <a:p>
            <a:pPr>
              <a:lnSpc>
                <a:spcPct val="150000"/>
              </a:lnSpc>
            </a:pPr>
            <a:r>
              <a:rPr lang="en-US" altLang="zh-CN" sz="1400" dirty="0" smtClean="0"/>
              <a:t>gallon  	</a:t>
            </a:r>
            <a:r>
              <a:rPr lang="zh-CN" altLang="en-US" sz="1400" dirty="0" smtClean="0"/>
              <a:t>加仑（液量单位）  	</a:t>
            </a:r>
            <a:r>
              <a:rPr lang="en-US" altLang="zh-CN" sz="1400" dirty="0" smtClean="0"/>
              <a:t>nylon   	</a:t>
            </a:r>
            <a:r>
              <a:rPr lang="zh-CN" altLang="en-US" sz="1400" dirty="0" smtClean="0"/>
              <a:t>尼龙 （酰胺纤维）</a:t>
            </a:r>
          </a:p>
          <a:p>
            <a:pPr>
              <a:lnSpc>
                <a:spcPct val="150000"/>
              </a:lnSpc>
            </a:pPr>
            <a:r>
              <a:rPr lang="en-US" altLang="zh-CN" sz="1400" dirty="0" smtClean="0"/>
              <a:t>candlepower 	</a:t>
            </a:r>
            <a:r>
              <a:rPr lang="zh-CN" altLang="en-US" sz="1400" dirty="0" smtClean="0"/>
              <a:t>烛光 （光强度单位）  	</a:t>
            </a:r>
            <a:r>
              <a:rPr lang="en-US" altLang="zh-CN" sz="1400" dirty="0" smtClean="0"/>
              <a:t>Internet  	</a:t>
            </a:r>
            <a:r>
              <a:rPr lang="zh-CN" altLang="en-US" sz="1400" dirty="0" smtClean="0"/>
              <a:t>因特网</a:t>
            </a:r>
          </a:p>
          <a:p>
            <a:pPr>
              <a:lnSpc>
                <a:spcPct val="150000"/>
              </a:lnSpc>
            </a:pPr>
            <a:r>
              <a:rPr lang="en-US" altLang="zh-CN" sz="1400" dirty="0" smtClean="0"/>
              <a:t>hertz   	</a:t>
            </a:r>
            <a:r>
              <a:rPr lang="zh-CN" altLang="en-US" sz="1400" dirty="0" smtClean="0"/>
              <a:t>赫兹 （频率单位）    	</a:t>
            </a:r>
            <a:r>
              <a:rPr lang="en-US" altLang="zh-CN" sz="1400" dirty="0" smtClean="0"/>
              <a:t>Aids     	</a:t>
            </a:r>
            <a:r>
              <a:rPr lang="zh-CN" altLang="en-US" sz="1400" dirty="0" smtClean="0"/>
              <a:t>爱滋病</a:t>
            </a:r>
          </a:p>
          <a:p>
            <a:pPr>
              <a:lnSpc>
                <a:spcPct val="150000"/>
              </a:lnSpc>
            </a:pPr>
            <a:r>
              <a:rPr lang="en-US" altLang="zh-CN" sz="1400" dirty="0" smtClean="0"/>
              <a:t>2. </a:t>
            </a:r>
            <a:r>
              <a:rPr lang="zh-CN" altLang="en-US" sz="1400" dirty="0" smtClean="0"/>
              <a:t>意译：用相应的汉语词语直接表达英语术语的确切含义。如：</a:t>
            </a:r>
          </a:p>
          <a:p>
            <a:pPr>
              <a:lnSpc>
                <a:spcPct val="150000"/>
              </a:lnSpc>
            </a:pPr>
            <a:r>
              <a:rPr lang="en-US" altLang="zh-CN" sz="1400" dirty="0" smtClean="0"/>
              <a:t>cyber surfing  	</a:t>
            </a:r>
            <a:r>
              <a:rPr lang="zh-CN" altLang="en-US" sz="1400" dirty="0" smtClean="0"/>
              <a:t>网上冲浪             	</a:t>
            </a:r>
            <a:r>
              <a:rPr lang="en-US" altLang="zh-CN" sz="1400" dirty="0" smtClean="0"/>
              <a:t>net-work station	</a:t>
            </a:r>
            <a:r>
              <a:rPr lang="zh-CN" altLang="en-US" sz="1400" dirty="0" smtClean="0"/>
              <a:t>网站</a:t>
            </a:r>
          </a:p>
          <a:p>
            <a:pPr>
              <a:lnSpc>
                <a:spcPct val="150000"/>
              </a:lnSpc>
            </a:pPr>
            <a:r>
              <a:rPr lang="en-US" altLang="zh-CN" sz="1400" dirty="0" smtClean="0"/>
              <a:t>cyber college  	</a:t>
            </a:r>
            <a:r>
              <a:rPr lang="zh-CN" altLang="en-US" sz="1400" dirty="0" smtClean="0"/>
              <a:t>网上大学             	</a:t>
            </a:r>
            <a:r>
              <a:rPr lang="en-US" altLang="zh-CN" sz="1400" dirty="0" smtClean="0"/>
              <a:t>electronic business </a:t>
            </a:r>
            <a:r>
              <a:rPr lang="zh-CN" altLang="en-US" sz="1400" dirty="0" smtClean="0"/>
              <a:t>电子商务</a:t>
            </a:r>
          </a:p>
          <a:p>
            <a:pPr>
              <a:lnSpc>
                <a:spcPct val="150000"/>
              </a:lnSpc>
            </a:pPr>
            <a:r>
              <a:rPr lang="en-US" altLang="zh-CN" sz="1400" dirty="0" smtClean="0"/>
              <a:t>netter        	</a:t>
            </a:r>
            <a:r>
              <a:rPr lang="zh-CN" altLang="en-US" sz="1400" dirty="0" smtClean="0"/>
              <a:t>网民</a:t>
            </a:r>
            <a:r>
              <a:rPr lang="en-US" altLang="zh-CN" sz="1400" dirty="0" smtClean="0"/>
              <a:t>/</a:t>
            </a:r>
            <a:r>
              <a:rPr lang="zh-CN" altLang="en-US" sz="1400" dirty="0" smtClean="0"/>
              <a:t>网络用户        	</a:t>
            </a:r>
            <a:r>
              <a:rPr lang="en-US" altLang="zh-CN" sz="1400" dirty="0" smtClean="0"/>
              <a:t>domain name 	</a:t>
            </a:r>
            <a:r>
              <a:rPr lang="zh-CN" altLang="en-US" sz="1400" dirty="0" smtClean="0"/>
              <a:t>域名</a:t>
            </a:r>
          </a:p>
          <a:p>
            <a:pPr>
              <a:lnSpc>
                <a:spcPct val="150000"/>
              </a:lnSpc>
            </a:pPr>
            <a:r>
              <a:rPr lang="en-US" altLang="zh-CN" sz="1400" dirty="0" smtClean="0"/>
              <a:t>use-netter     	</a:t>
            </a:r>
            <a:r>
              <a:rPr lang="zh-CN" altLang="en-US" sz="1400" dirty="0" smtClean="0"/>
              <a:t>网虫                	</a:t>
            </a:r>
            <a:r>
              <a:rPr lang="en-US" altLang="zh-CN" sz="1400" dirty="0" smtClean="0"/>
              <a:t>download    	</a:t>
            </a:r>
            <a:r>
              <a:rPr lang="zh-CN" altLang="en-US" sz="1400" dirty="0" smtClean="0"/>
              <a:t>下载</a:t>
            </a:r>
          </a:p>
          <a:p>
            <a:pPr>
              <a:lnSpc>
                <a:spcPct val="150000"/>
              </a:lnSpc>
            </a:pPr>
            <a:endParaRPr lang="en-US" altLang="zh-CN" sz="1600" dirty="0" smtClean="0"/>
          </a:p>
          <a:p>
            <a:pPr>
              <a:lnSpc>
                <a:spcPct val="150000"/>
              </a:lnSpc>
            </a:pPr>
            <a:endParaRPr lang="en-US" altLang="zh-CN" sz="1600" b="1"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5355312"/>
          </a:xfrm>
          <a:prstGeom prst="rect">
            <a:avLst/>
          </a:prstGeom>
        </p:spPr>
        <p:txBody>
          <a:bodyPr wrap="square">
            <a:spAutoFit/>
          </a:bodyPr>
          <a:lstStyle/>
          <a:p>
            <a:pPr>
              <a:lnSpc>
                <a:spcPct val="150000"/>
              </a:lnSpc>
            </a:pPr>
            <a:r>
              <a:rPr lang="en-US" altLang="zh-CN" sz="1600" b="1" dirty="0" smtClean="0"/>
              <a:t>3. </a:t>
            </a:r>
            <a:r>
              <a:rPr lang="zh-CN" altLang="en-US" sz="1600" b="1" dirty="0" smtClean="0"/>
              <a:t>音意译</a:t>
            </a:r>
            <a:r>
              <a:rPr lang="en-US" altLang="zh-CN" sz="1600" b="1" dirty="0" smtClean="0"/>
              <a:t>: </a:t>
            </a:r>
            <a:r>
              <a:rPr lang="zh-CN" altLang="en-US" sz="1600" b="1" dirty="0" smtClean="0"/>
              <a:t>一部分采用音译，另一部分意译。有些词先音译，后意译</a:t>
            </a:r>
            <a:r>
              <a:rPr lang="en-US" altLang="zh-CN" sz="1600" b="1" dirty="0" smtClean="0"/>
              <a:t>;</a:t>
            </a:r>
            <a:r>
              <a:rPr lang="zh-CN" altLang="en-US" sz="1600" b="1" dirty="0" smtClean="0"/>
              <a:t>而有些词先意译，再音译。如：</a:t>
            </a:r>
          </a:p>
          <a:p>
            <a:pPr>
              <a:lnSpc>
                <a:spcPct val="150000"/>
              </a:lnSpc>
            </a:pPr>
            <a:r>
              <a:rPr lang="en-US" altLang="zh-CN" sz="1600" dirty="0" smtClean="0"/>
              <a:t>card  	</a:t>
            </a:r>
            <a:r>
              <a:rPr lang="zh-CN" altLang="en-US" sz="1600" dirty="0" smtClean="0"/>
              <a:t>卡片          	</a:t>
            </a:r>
            <a:r>
              <a:rPr lang="en-US" altLang="zh-CN" sz="1600" dirty="0" smtClean="0"/>
              <a:t>Hook’s joint  	</a:t>
            </a:r>
            <a:r>
              <a:rPr lang="zh-CN" altLang="en-US" sz="1600" dirty="0" smtClean="0"/>
              <a:t>虎克万向节</a:t>
            </a:r>
          </a:p>
          <a:p>
            <a:pPr>
              <a:lnSpc>
                <a:spcPct val="150000"/>
              </a:lnSpc>
            </a:pPr>
            <a:r>
              <a:rPr lang="en-US" altLang="zh-CN" sz="1600" dirty="0" smtClean="0"/>
              <a:t>logic circuit  	</a:t>
            </a:r>
            <a:r>
              <a:rPr lang="zh-CN" altLang="en-US" sz="1600" dirty="0" smtClean="0"/>
              <a:t>逻辑电路         	</a:t>
            </a:r>
            <a:r>
              <a:rPr lang="en-US" altLang="zh-CN" sz="1600" dirty="0" smtClean="0"/>
              <a:t>Newton’s law 	</a:t>
            </a:r>
            <a:r>
              <a:rPr lang="zh-CN" altLang="en-US" sz="1600" dirty="0" smtClean="0"/>
              <a:t>牛顿定律</a:t>
            </a:r>
          </a:p>
          <a:p>
            <a:pPr>
              <a:lnSpc>
                <a:spcPct val="150000"/>
              </a:lnSpc>
            </a:pPr>
            <a:r>
              <a:rPr lang="en-US" altLang="zh-CN" sz="1600" dirty="0" smtClean="0"/>
              <a:t>Morse-taper   	</a:t>
            </a:r>
            <a:r>
              <a:rPr lang="zh-CN" altLang="en-US" sz="1600" dirty="0" smtClean="0"/>
              <a:t>莫氏锥度            	</a:t>
            </a:r>
            <a:r>
              <a:rPr lang="en-US" altLang="zh-CN" sz="1600" dirty="0" smtClean="0"/>
              <a:t>Newton’s alloy 	</a:t>
            </a:r>
            <a:r>
              <a:rPr lang="zh-CN" altLang="en-US" sz="1600" dirty="0" smtClean="0"/>
              <a:t>牛顿合金</a:t>
            </a:r>
          </a:p>
          <a:p>
            <a:pPr>
              <a:lnSpc>
                <a:spcPct val="150000"/>
              </a:lnSpc>
            </a:pPr>
            <a:r>
              <a:rPr lang="en-US" altLang="zh-CN" sz="1600" b="1" dirty="0" smtClean="0"/>
              <a:t>4. </a:t>
            </a:r>
            <a:r>
              <a:rPr lang="zh-CN" altLang="en-US" sz="1600" b="1" dirty="0" smtClean="0"/>
              <a:t>像译：是针对那些英文字母加单词构成的专业术语的。字母用来描述某些事的                外观。翻译时保留英文字母或用形声字来表达。它既不是音译，也不是意译，而是一种形象化的翻译。如：</a:t>
            </a:r>
            <a:endParaRPr lang="zh-CN" altLang="en-US" sz="1600" dirty="0" smtClean="0"/>
          </a:p>
          <a:p>
            <a:pPr>
              <a:lnSpc>
                <a:spcPct val="150000"/>
              </a:lnSpc>
            </a:pPr>
            <a:r>
              <a:rPr lang="en-US" altLang="zh-CN" sz="1600" dirty="0" smtClean="0"/>
              <a:t>T-steel  	T</a:t>
            </a:r>
            <a:r>
              <a:rPr lang="zh-CN" altLang="en-US" sz="1600" dirty="0" smtClean="0"/>
              <a:t>型钢        	</a:t>
            </a:r>
            <a:r>
              <a:rPr lang="en-US" altLang="zh-CN" sz="1600" dirty="0" smtClean="0"/>
              <a:t>V-block  	V</a:t>
            </a:r>
            <a:r>
              <a:rPr lang="zh-CN" altLang="en-US" sz="1600" dirty="0" smtClean="0"/>
              <a:t>型缸体</a:t>
            </a:r>
          </a:p>
          <a:p>
            <a:pPr>
              <a:lnSpc>
                <a:spcPct val="150000"/>
              </a:lnSpc>
            </a:pPr>
            <a:r>
              <a:rPr lang="en-US" altLang="zh-CN" sz="1600" dirty="0" smtClean="0"/>
              <a:t>X-frame 	X</a:t>
            </a:r>
            <a:r>
              <a:rPr lang="zh-CN" altLang="en-US" sz="1600" dirty="0" smtClean="0"/>
              <a:t>型车架       	</a:t>
            </a:r>
            <a:r>
              <a:rPr lang="en-US" altLang="zh-CN" sz="1600" dirty="0" smtClean="0"/>
              <a:t>V-body  	V</a:t>
            </a:r>
            <a:r>
              <a:rPr lang="zh-CN" altLang="en-US" sz="1600" dirty="0" smtClean="0"/>
              <a:t>型车身</a:t>
            </a:r>
          </a:p>
          <a:p>
            <a:pPr>
              <a:lnSpc>
                <a:spcPct val="150000"/>
              </a:lnSpc>
            </a:pPr>
            <a:r>
              <a:rPr lang="en-US" altLang="zh-CN" sz="1600" dirty="0" smtClean="0"/>
              <a:t>Y-bend  	Y</a:t>
            </a:r>
            <a:r>
              <a:rPr lang="zh-CN" altLang="en-US" sz="1600" dirty="0" smtClean="0"/>
              <a:t>型弯头          	</a:t>
            </a:r>
            <a:r>
              <a:rPr lang="en-US" altLang="zh-CN" sz="1600" dirty="0" smtClean="0"/>
              <a:t>twist drill 	</a:t>
            </a:r>
            <a:r>
              <a:rPr lang="zh-CN" altLang="en-US" sz="1600" dirty="0" smtClean="0"/>
              <a:t>麻花钻</a:t>
            </a:r>
          </a:p>
          <a:p>
            <a:pPr>
              <a:lnSpc>
                <a:spcPct val="150000"/>
              </a:lnSpc>
            </a:pPr>
            <a:r>
              <a:rPr lang="en-US" altLang="zh-CN" sz="1600" dirty="0" smtClean="0"/>
              <a:t>J-turn  	 J</a:t>
            </a:r>
            <a:r>
              <a:rPr lang="zh-CN" altLang="en-US" sz="1600" dirty="0" smtClean="0"/>
              <a:t>型转</a:t>
            </a:r>
          </a:p>
          <a:p>
            <a:pPr>
              <a:lnSpc>
                <a:spcPct val="150000"/>
              </a:lnSpc>
            </a:pPr>
            <a:endParaRPr lang="en-US" altLang="zh-CN" dirty="0" smtClean="0"/>
          </a:p>
          <a:p>
            <a:pPr>
              <a:lnSpc>
                <a:spcPct val="150000"/>
              </a:lnSpc>
            </a:pPr>
            <a:endParaRPr lang="en-US" altLang="zh-CN"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2635465"/>
          </a:xfrm>
          <a:prstGeom prst="rect">
            <a:avLst/>
          </a:prstGeom>
        </p:spPr>
        <p:txBody>
          <a:bodyPr wrap="square">
            <a:spAutoFit/>
          </a:bodyPr>
          <a:lstStyle/>
          <a:p>
            <a:pPr>
              <a:lnSpc>
                <a:spcPct val="150000"/>
              </a:lnSpc>
            </a:pPr>
            <a:r>
              <a:rPr lang="en-US" altLang="zh-CN" sz="1600" b="1" dirty="0" smtClean="0"/>
              <a:t>5. </a:t>
            </a:r>
            <a:r>
              <a:rPr lang="zh-CN" altLang="en-US" sz="1600" b="1" dirty="0" smtClean="0"/>
              <a:t>形译：指的是从原文照搬照抄。科技文献中经常涉及到用英文字母代表某些商标、型号、牌照或某种概念，译时可直接抄下。如：</a:t>
            </a:r>
          </a:p>
          <a:p>
            <a:pPr>
              <a:lnSpc>
                <a:spcPct val="150000"/>
              </a:lnSpc>
            </a:pPr>
            <a:r>
              <a:rPr lang="en-US" altLang="zh-CN" sz="1600" dirty="0" smtClean="0"/>
              <a:t>Y-axis  	y</a:t>
            </a:r>
            <a:r>
              <a:rPr lang="zh-CN" altLang="en-US" sz="1600" dirty="0" smtClean="0"/>
              <a:t>轴</a:t>
            </a:r>
            <a:r>
              <a:rPr lang="en-US" altLang="zh-CN" sz="1600" dirty="0" smtClean="0"/>
              <a:t>,  y</a:t>
            </a:r>
            <a:r>
              <a:rPr lang="zh-CN" altLang="en-US" sz="1600" dirty="0" smtClean="0"/>
              <a:t>轴线  	</a:t>
            </a:r>
            <a:r>
              <a:rPr lang="en-US" altLang="zh-CN" sz="1600" dirty="0" smtClean="0"/>
              <a:t>PROM monitor 	PROM</a:t>
            </a:r>
            <a:r>
              <a:rPr lang="zh-CN" altLang="en-US" sz="1600" dirty="0" smtClean="0"/>
              <a:t>监控器</a:t>
            </a:r>
          </a:p>
          <a:p>
            <a:pPr>
              <a:lnSpc>
                <a:spcPct val="150000"/>
              </a:lnSpc>
            </a:pPr>
            <a:r>
              <a:rPr lang="en-US" altLang="zh-CN" sz="1600" dirty="0" smtClean="0"/>
              <a:t>L electron  	L </a:t>
            </a:r>
            <a:r>
              <a:rPr lang="zh-CN" altLang="en-US" sz="1600" dirty="0" smtClean="0"/>
              <a:t>层电子              	</a:t>
            </a:r>
            <a:r>
              <a:rPr lang="en-US" altLang="zh-CN" sz="1600" dirty="0" smtClean="0"/>
              <a:t>X-Y plotter	X-Y</a:t>
            </a:r>
            <a:r>
              <a:rPr lang="zh-CN" altLang="en-US" sz="1600" dirty="0" smtClean="0"/>
              <a:t>绘图机</a:t>
            </a:r>
          </a:p>
          <a:p>
            <a:pPr>
              <a:lnSpc>
                <a:spcPct val="150000"/>
              </a:lnSpc>
            </a:pPr>
            <a:r>
              <a:rPr lang="en-US" altLang="zh-CN" sz="1600" dirty="0" smtClean="0"/>
              <a:t>UNIX operating system	UNIX</a:t>
            </a:r>
            <a:r>
              <a:rPr lang="zh-CN" altLang="en-US" sz="1600" dirty="0" smtClean="0"/>
              <a:t>操作系统</a:t>
            </a:r>
          </a:p>
          <a:p>
            <a:pPr>
              <a:lnSpc>
                <a:spcPct val="150000"/>
              </a:lnSpc>
            </a:pPr>
            <a:r>
              <a:rPr lang="en-US" altLang="zh-CN" sz="1600" dirty="0" smtClean="0"/>
              <a:t>PROLOG Language	PROLOG</a:t>
            </a:r>
            <a:r>
              <a:rPr lang="zh-CN" altLang="en-US" sz="1600" dirty="0" smtClean="0"/>
              <a:t>语言  </a:t>
            </a:r>
          </a:p>
          <a:p>
            <a:pPr>
              <a:lnSpc>
                <a:spcPct val="150000"/>
              </a:lnSpc>
            </a:pPr>
            <a:r>
              <a:rPr lang="en-US" altLang="zh-CN" sz="1600" dirty="0" smtClean="0"/>
              <a:t>KOPYKWIK photocopier Model X	KOPYKWIK X</a:t>
            </a:r>
            <a:r>
              <a:rPr lang="zh-CN" altLang="en-US" sz="1600" dirty="0" smtClean="0"/>
              <a:t>型复印机</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3416320"/>
          </a:xfrm>
          <a:prstGeom prst="rect">
            <a:avLst/>
          </a:prstGeom>
        </p:spPr>
        <p:txBody>
          <a:bodyPr wrap="square">
            <a:spAutoFit/>
          </a:bodyPr>
          <a:lstStyle/>
          <a:p>
            <a:pPr>
              <a:lnSpc>
                <a:spcPct val="150000"/>
              </a:lnSpc>
            </a:pPr>
            <a:r>
              <a:rPr lang="en-US" altLang="zh-CN" sz="1600" b="1" dirty="0" smtClean="0"/>
              <a:t>Exercise1 Translate the following sentences into Chinese, and pay more attention to the underlined parts.</a:t>
            </a:r>
            <a:endParaRPr lang="en-US" altLang="zh-CN" sz="1600" dirty="0" smtClean="0"/>
          </a:p>
          <a:p>
            <a:pPr>
              <a:lnSpc>
                <a:spcPct val="150000"/>
              </a:lnSpc>
            </a:pPr>
            <a:r>
              <a:rPr lang="en-US" altLang="zh-CN" sz="1600" dirty="0" smtClean="0"/>
              <a:t>1)One advantage of using a network is that you can share resources between computers.</a:t>
            </a:r>
          </a:p>
          <a:p>
            <a:pPr>
              <a:lnSpc>
                <a:spcPct val="150000"/>
              </a:lnSpc>
            </a:pPr>
            <a:r>
              <a:rPr lang="en-US" altLang="zh-CN" sz="1600" dirty="0" smtClean="0"/>
              <a:t>2)Internet security specialist worked to shore up CD Universe's web site as the FBI tried to track down the hacker.</a:t>
            </a:r>
          </a:p>
          <a:p>
            <a:pPr>
              <a:lnSpc>
                <a:spcPct val="150000"/>
              </a:lnSpc>
            </a:pPr>
            <a:r>
              <a:rPr lang="en-US" altLang="zh-CN" sz="1600" dirty="0" smtClean="0"/>
              <a:t>3)The cyber-espionage will probably prevent the novices from buying online.</a:t>
            </a:r>
          </a:p>
          <a:p>
            <a:pPr>
              <a:lnSpc>
                <a:spcPct val="150000"/>
              </a:lnSpc>
            </a:pPr>
            <a:r>
              <a:rPr lang="en-US" altLang="zh-CN" sz="1600" dirty="0" smtClean="0"/>
              <a:t>4)You wouldn't do that if you had an ounce of sense.</a:t>
            </a:r>
          </a:p>
          <a:p>
            <a:pPr>
              <a:lnSpc>
                <a:spcPct val="150000"/>
              </a:lnSpc>
            </a:pPr>
            <a:r>
              <a:rPr lang="en-US" altLang="zh-CN" sz="1600" dirty="0" smtClean="0"/>
              <a:t>5)Newton's laws of motion form the foundation of classical mechanics.</a:t>
            </a:r>
          </a:p>
          <a:p>
            <a:pPr>
              <a:lnSpc>
                <a:spcPct val="150000"/>
              </a:lnSpc>
            </a:pPr>
            <a:r>
              <a:rPr lang="en-US" altLang="zh-CN" sz="1600" dirty="0" smtClean="0"/>
              <a:t>6)The doctor examined the X-ray to see if they showed anything wrong with her lungs.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3374129"/>
          </a:xfrm>
          <a:prstGeom prst="rect">
            <a:avLst/>
          </a:prstGeom>
        </p:spPr>
        <p:txBody>
          <a:bodyPr wrap="square">
            <a:spAutoFit/>
          </a:bodyPr>
          <a:lstStyle/>
          <a:p>
            <a:pPr>
              <a:lnSpc>
                <a:spcPct val="150000"/>
              </a:lnSpc>
            </a:pPr>
            <a:r>
              <a:rPr lang="en-US" altLang="zh-CN" sz="1600" b="1" dirty="0" smtClean="0"/>
              <a:t>Exercise 2 Translate the following sentences into Chinese.</a:t>
            </a:r>
            <a:endParaRPr lang="en-US" altLang="zh-CN" sz="1600" dirty="0" smtClean="0"/>
          </a:p>
          <a:p>
            <a:pPr>
              <a:lnSpc>
                <a:spcPct val="150000"/>
              </a:lnSpc>
            </a:pPr>
            <a:r>
              <a:rPr lang="en-US" altLang="zh-CN" sz="1600" dirty="0" smtClean="0"/>
              <a:t>1)</a:t>
            </a:r>
            <a:r>
              <a:rPr lang="zh-CN" altLang="en-US" sz="1600" dirty="0" smtClean="0"/>
              <a:t>虽然主板不会直接影响系统性能，但它却决定着能够安装的元部件。</a:t>
            </a:r>
          </a:p>
          <a:p>
            <a:pPr>
              <a:lnSpc>
                <a:spcPct val="150000"/>
              </a:lnSpc>
            </a:pPr>
            <a:r>
              <a:rPr lang="en-US" altLang="zh-CN" sz="1600" dirty="0" smtClean="0"/>
              <a:t>2)</a:t>
            </a:r>
            <a:r>
              <a:rPr lang="zh-CN" altLang="en-US" sz="1600" dirty="0" smtClean="0"/>
              <a:t>中央处理器是整个计算机中功能最强大的元件，它的体积并不是最大的，但往往是最昂贵的。</a:t>
            </a:r>
          </a:p>
          <a:p>
            <a:pPr>
              <a:lnSpc>
                <a:spcPct val="150000"/>
              </a:lnSpc>
            </a:pPr>
            <a:r>
              <a:rPr lang="en-US" altLang="zh-CN" sz="1600" dirty="0" smtClean="0"/>
              <a:t>3)</a:t>
            </a:r>
            <a:r>
              <a:rPr lang="zh-CN" altLang="en-US" sz="1600" dirty="0" smtClean="0"/>
              <a:t>如果你打算买一个新的</a:t>
            </a:r>
            <a:r>
              <a:rPr lang="en-US" altLang="zh-CN" sz="1600" dirty="0" smtClean="0"/>
              <a:t>CPU</a:t>
            </a:r>
            <a:r>
              <a:rPr lang="zh-CN" altLang="en-US" sz="1600" dirty="0" smtClean="0"/>
              <a:t>，不仅要确保它是否能够插入你的计算机主板的专用插槽，也要保证其功率需求等其它方面与该主板相兼容。</a:t>
            </a:r>
          </a:p>
          <a:p>
            <a:pPr>
              <a:lnSpc>
                <a:spcPct val="150000"/>
              </a:lnSpc>
            </a:pPr>
            <a:r>
              <a:rPr lang="en-US" altLang="zh-CN" sz="1600" dirty="0" smtClean="0"/>
              <a:t>4)</a:t>
            </a:r>
            <a:r>
              <a:rPr lang="zh-CN" altLang="en-US" sz="1600" dirty="0" smtClean="0"/>
              <a:t>如果你有一个</a:t>
            </a:r>
            <a:r>
              <a:rPr lang="en-US" altLang="zh-CN" sz="1600" dirty="0" smtClean="0"/>
              <a:t>1080</a:t>
            </a:r>
            <a:r>
              <a:rPr lang="zh-CN" altLang="en-US" sz="1600" dirty="0" smtClean="0"/>
              <a:t>像素的显示器，那么也许在计算机中安装蓝光驱动器会是一个英明的投资。</a:t>
            </a:r>
          </a:p>
          <a:p>
            <a:pPr>
              <a:lnSpc>
                <a:spcPct val="150000"/>
              </a:lnSpc>
            </a:pPr>
            <a:r>
              <a:rPr lang="en-US" altLang="zh-CN" sz="1600" dirty="0" smtClean="0"/>
              <a:t>5)</a:t>
            </a:r>
            <a:r>
              <a:rPr lang="zh-CN" altLang="en-US" sz="1600" dirty="0" smtClean="0"/>
              <a:t>扩展卡是计算机最简单的升级方式，因为它不需要太多冗余的电源线和连接电缆。</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4278094"/>
          </a:xfrm>
          <a:prstGeom prst="rect">
            <a:avLst/>
          </a:prstGeom>
        </p:spPr>
        <p:txBody>
          <a:bodyPr wrap="square">
            <a:spAutoFit/>
          </a:bodyPr>
          <a:lstStyle/>
          <a:p>
            <a:r>
              <a:rPr lang="en-US" altLang="zh-CN" sz="1600" b="1" dirty="0" smtClean="0"/>
              <a:t>Exercise 3 Translate the following paragraph into Chinese.</a:t>
            </a:r>
          </a:p>
          <a:p>
            <a:r>
              <a:rPr lang="en-US" altLang="zh-CN" sz="1600" dirty="0" smtClean="0"/>
              <a:t>John von Neumann was a genius. Born in Budapest on the Dec. 28th, 1903, he earned a Ph. D. in mathematics and a Ph.D. in chemistry at the age of 23 and joined Princeton’s Institute of Advanced Study (where people such as Albert Einstein worked) at the age of 30. He was a Hungarian-American mathematician and polymath who made major contributions to a vast number of fields, including mathematics, physics, economics, computer science and statistics. He is generally regarded as one of the greatest mathematicians in modern history.</a:t>
            </a:r>
          </a:p>
          <a:p>
            <a:r>
              <a:rPr lang="en-US" altLang="zh-CN" sz="1600" dirty="0" smtClean="0"/>
              <a:t>In June 1945, Von Neumann, Herman Goldstein and other people jointly published an incomplete 101-page document, namely, The First Draft of a Report on the EDVAC (commonly shortened to First Draft), which is famous in the computer history and is the milestone literature for the development of modern computer science. It has clearly prescribed that binary system replaces decimal system, and the computer is divided into five components. This excellent idea laid the foundation for the logical structure design of the computer and has become the basic principle of computer design. In 1951, computer EDVAC was declared to be completed. Because of his great contribution in the structural design of computer logic, he is known as the "father of the computer".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628800"/>
            <a:ext cx="7632848" cy="4924425"/>
          </a:xfrm>
          <a:prstGeom prst="rect">
            <a:avLst/>
          </a:prstGeom>
        </p:spPr>
        <p:txBody>
          <a:bodyPr wrap="square">
            <a:spAutoFit/>
          </a:bodyPr>
          <a:lstStyle/>
          <a:p>
            <a:r>
              <a:rPr lang="en-US" altLang="zh-CN" sz="1600" b="1" i="1" dirty="0" smtClean="0"/>
              <a:t>How to Assemble a Computer</a:t>
            </a:r>
            <a:endParaRPr lang="zh-CN" altLang="zh-CN" sz="1600" dirty="0" smtClean="0"/>
          </a:p>
          <a:p>
            <a:r>
              <a:rPr lang="en-US" altLang="zh-CN" sz="1600" dirty="0" smtClean="0"/>
              <a:t>In assembling a computer, the main points to consider are purpose, availability, compatibility, and cost. Before building a system, ask these questions: What is the computer needed for? Are the parts for this computer available? What is the compatibility of the parts? Is this computer within the budget? The answers to these would serve as a guide in assembling the right computer.</a:t>
            </a:r>
            <a:endParaRPr lang="zh-CN" altLang="zh-CN" sz="1600" dirty="0" smtClean="0"/>
          </a:p>
          <a:p>
            <a:r>
              <a:rPr lang="en-US" altLang="zh-CN" sz="1600" b="1" dirty="0" smtClean="0"/>
              <a:t>Materials Needed:</a:t>
            </a:r>
            <a:endParaRPr lang="zh-CN" altLang="zh-CN" sz="1600" dirty="0" smtClean="0"/>
          </a:p>
          <a:p>
            <a:r>
              <a:rPr lang="en-US" altLang="zh-CN" sz="1600" dirty="0" smtClean="0"/>
              <a:t>- motherboard</a:t>
            </a:r>
            <a:endParaRPr lang="zh-CN" altLang="zh-CN" sz="1600" dirty="0" smtClean="0"/>
          </a:p>
          <a:p>
            <a:r>
              <a:rPr lang="en-US" altLang="zh-CN" sz="1600" dirty="0" smtClean="0"/>
              <a:t>- compatible processor with cooling fan</a:t>
            </a:r>
            <a:endParaRPr lang="zh-CN" altLang="zh-CN" sz="1600" dirty="0" smtClean="0"/>
          </a:p>
          <a:p>
            <a:r>
              <a:rPr lang="en-US" altLang="zh-CN" sz="1600" dirty="0" smtClean="0"/>
              <a:t>- compatible memory module</a:t>
            </a:r>
            <a:endParaRPr lang="zh-CN" altLang="zh-CN" sz="1600" dirty="0" smtClean="0"/>
          </a:p>
          <a:p>
            <a:r>
              <a:rPr lang="en-US" altLang="zh-CN" sz="1600" dirty="0" smtClean="0"/>
              <a:t>- tower casing with power supply</a:t>
            </a:r>
            <a:endParaRPr lang="zh-CN" altLang="zh-CN" sz="1600" dirty="0" smtClean="0"/>
          </a:p>
          <a:p>
            <a:r>
              <a:rPr lang="en-US" altLang="zh-CN" sz="1600" dirty="0" smtClean="0"/>
              <a:t>- graphics card (if the motherboard does not have a built-in video adapter)</a:t>
            </a:r>
            <a:endParaRPr lang="zh-CN" altLang="zh-CN" sz="1600" dirty="0" smtClean="0"/>
          </a:p>
          <a:p>
            <a:r>
              <a:rPr lang="en-US" altLang="zh-CN" sz="1600" dirty="0" smtClean="0"/>
              <a:t>- compatible hard disk for storage</a:t>
            </a:r>
            <a:endParaRPr lang="zh-CN" altLang="zh-CN" sz="1600" dirty="0" smtClean="0"/>
          </a:p>
          <a:p>
            <a:r>
              <a:rPr lang="en-US" altLang="zh-CN" sz="1600" dirty="0" smtClean="0"/>
              <a:t>- CD/DVD-ROM/RW drive</a:t>
            </a:r>
            <a:endParaRPr lang="zh-CN" altLang="zh-CN" sz="1600" dirty="0" smtClean="0"/>
          </a:p>
          <a:p>
            <a:r>
              <a:rPr lang="en-US" altLang="zh-CN" sz="1600" dirty="0" smtClean="0"/>
              <a:t>- ps/2 or USB mouse</a:t>
            </a:r>
            <a:endParaRPr lang="zh-CN" altLang="zh-CN" sz="1600" dirty="0" smtClean="0"/>
          </a:p>
          <a:p>
            <a:r>
              <a:rPr lang="en-US" altLang="zh-CN" sz="1600" dirty="0" smtClean="0"/>
              <a:t>- ps/2 or USB keyboard</a:t>
            </a:r>
            <a:endParaRPr lang="zh-CN" altLang="zh-CN" sz="1600" dirty="0" smtClean="0"/>
          </a:p>
          <a:p>
            <a:r>
              <a:rPr lang="en-US" altLang="zh-CN" sz="1600" dirty="0" smtClean="0"/>
              <a:t>- CRT or LCD monitor</a:t>
            </a:r>
            <a:endParaRPr lang="zh-CN" altLang="zh-CN" sz="1600" dirty="0" smtClean="0"/>
          </a:p>
          <a:p>
            <a:r>
              <a:rPr lang="en-US" altLang="zh-CN" sz="1600" dirty="0" smtClean="0"/>
              <a:t>- Philips screw driver</a:t>
            </a:r>
            <a:endParaRPr lang="zh-CN" altLang="zh-CN" sz="1600" dirty="0" smtClean="0"/>
          </a:p>
          <a:p>
            <a:r>
              <a:rPr lang="en-US" altLang="zh-CN" sz="1600" dirty="0" smtClean="0"/>
              <a:t>- pack thermal paste or grease</a:t>
            </a:r>
            <a:endParaRPr lang="zh-CN" altLang="zh-CN" sz="1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589974"/>
          </a:xfrm>
          <a:prstGeom prst="rect">
            <a:avLst/>
          </a:prstGeom>
        </p:spPr>
        <p:txBody>
          <a:bodyPr wrap="square">
            <a:spAutoFit/>
          </a:bodyPr>
          <a:lstStyle/>
          <a:p>
            <a:pPr>
              <a:lnSpc>
                <a:spcPts val="2200"/>
              </a:lnSpc>
            </a:pPr>
            <a:r>
              <a:rPr lang="en-US" altLang="zh-CN" sz="1600" b="1" dirty="0" smtClean="0"/>
              <a:t>Step 1</a:t>
            </a:r>
            <a:endParaRPr lang="zh-CN" altLang="zh-CN" sz="1600" dirty="0" smtClean="0"/>
          </a:p>
          <a:p>
            <a:pPr>
              <a:lnSpc>
                <a:spcPts val="2200"/>
              </a:lnSpc>
            </a:pPr>
            <a:r>
              <a:rPr lang="en-US" altLang="zh-CN" sz="1600" dirty="0" smtClean="0"/>
              <a:t>When all the parts of the computer have already been selected and checked for compatibility, begin by laying all the components on a flat surface. Make sure that they are placed on anti-static sheets or wrappers (the sheets they are packaged in, for example) to avoid damage due to electro-static discharge. Also, avoid touching any leads or any exposed metal on any component.</a:t>
            </a:r>
            <a:endParaRPr lang="zh-CN" altLang="zh-CN" sz="1600" dirty="0" smtClean="0"/>
          </a:p>
          <a:p>
            <a:pPr>
              <a:lnSpc>
                <a:spcPts val="2200"/>
              </a:lnSpc>
            </a:pPr>
            <a:r>
              <a:rPr lang="en-US" altLang="zh-CN" sz="1600" b="1" dirty="0" smtClean="0"/>
              <a:t>Step 2</a:t>
            </a:r>
            <a:endParaRPr lang="zh-CN" altLang="zh-CN" sz="1600" dirty="0" smtClean="0"/>
          </a:p>
          <a:p>
            <a:pPr>
              <a:lnSpc>
                <a:spcPts val="2200"/>
              </a:lnSpc>
            </a:pPr>
            <a:r>
              <a:rPr lang="en-US" altLang="zh-CN" sz="1600" dirty="0" smtClean="0"/>
              <a:t>Take the processor and carefully place it on the CPU slot of the motherboard. Take note of the correct positioning of the processor. Avoid touching any lead of the processor to avoid damaging it. Refer to the motherboard manual for the correct placement.</a:t>
            </a:r>
            <a:endParaRPr lang="zh-CN" altLang="zh-CN" sz="1600" dirty="0" smtClean="0"/>
          </a:p>
          <a:p>
            <a:pPr>
              <a:lnSpc>
                <a:spcPts val="2200"/>
              </a:lnSpc>
            </a:pPr>
            <a:r>
              <a:rPr lang="en-US" altLang="zh-CN" sz="1600" b="1" dirty="0" smtClean="0"/>
              <a:t>Step 3</a:t>
            </a:r>
            <a:endParaRPr lang="zh-CN" altLang="zh-CN" sz="1600" dirty="0" smtClean="0"/>
          </a:p>
          <a:p>
            <a:pPr>
              <a:lnSpc>
                <a:spcPts val="2200"/>
              </a:lnSpc>
            </a:pPr>
            <a:r>
              <a:rPr lang="en-US" altLang="zh-CN" sz="1600" dirty="0" smtClean="0"/>
              <a:t>Apply thermal paste to the cooling fan of the processor. Spread the compound evenly on the metal surface. Install the fan on the motherboard, following the instructions on the motherboard’s manual. Take care in doing so to avoid damaging the processor. Connect the CPU fan’s power to the appropriate pins on the motherboard. Refer to the manual for the correct pins.</a:t>
            </a:r>
            <a:endParaRPr lang="zh-CN" altLang="zh-CN"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15616"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115616" y="1542266"/>
            <a:ext cx="7344816"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Akin	a. </a:t>
            </a:r>
            <a:r>
              <a:rPr lang="zh-CN" altLang="en-US" sz="1600" dirty="0" smtClean="0">
                <a:latin typeface="Times New Roman" pitchFamily="18" charset="0"/>
                <a:ea typeface="宋体" pitchFamily="2" charset="-122"/>
                <a:cs typeface="Times New Roman" pitchFamily="18" charset="0"/>
              </a:rPr>
              <a:t>相似的</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类似的</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component                 	n. </a:t>
            </a:r>
            <a:r>
              <a:rPr lang="zh-CN" altLang="en-US" sz="1600" dirty="0" smtClean="0">
                <a:latin typeface="Times New Roman" pitchFamily="18" charset="0"/>
                <a:ea typeface="宋体" pitchFamily="2" charset="-122"/>
                <a:cs typeface="Times New Roman" pitchFamily="18" charset="0"/>
              </a:rPr>
              <a:t>构件</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部件</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circuit                      	n. </a:t>
            </a:r>
            <a:r>
              <a:rPr lang="zh-CN" altLang="en-US" sz="1600" dirty="0" smtClean="0">
                <a:latin typeface="Times New Roman" pitchFamily="18" charset="0"/>
                <a:ea typeface="宋体" pitchFamily="2" charset="-122"/>
                <a:cs typeface="Times New Roman" pitchFamily="18" charset="0"/>
              </a:rPr>
              <a:t>线路</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cable                         	n. </a:t>
            </a:r>
            <a:r>
              <a:rPr lang="zh-CN" altLang="en-US" sz="1600" dirty="0" smtClean="0">
                <a:latin typeface="Times New Roman" pitchFamily="18" charset="0"/>
                <a:ea typeface="宋体" pitchFamily="2" charset="-122"/>
                <a:cs typeface="Times New Roman" pitchFamily="18" charset="0"/>
              </a:rPr>
              <a:t>电缆</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literate                     	n. </a:t>
            </a:r>
            <a:r>
              <a:rPr lang="zh-CN" altLang="en-US" sz="1600" dirty="0" smtClean="0">
                <a:latin typeface="Times New Roman" pitchFamily="18" charset="0"/>
                <a:ea typeface="宋体" pitchFamily="2" charset="-122"/>
                <a:cs typeface="Times New Roman" pitchFamily="18" charset="0"/>
              </a:rPr>
              <a:t>能读写的人</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有文化修养的人</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学者</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computer- literate              	a. </a:t>
            </a:r>
            <a:r>
              <a:rPr lang="zh-CN" altLang="en-US" sz="1600" dirty="0" smtClean="0">
                <a:latin typeface="Times New Roman" pitchFamily="18" charset="0"/>
                <a:ea typeface="宋体" pitchFamily="2" charset="-122"/>
                <a:cs typeface="Times New Roman" pitchFamily="18" charset="0"/>
              </a:rPr>
              <a:t>能熟练使用计算机的</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会用电脑的</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upgrade                     	n. </a:t>
            </a:r>
            <a:r>
              <a:rPr lang="zh-CN" altLang="en-US" sz="1600" dirty="0" smtClean="0">
                <a:latin typeface="Times New Roman" pitchFamily="18" charset="0"/>
                <a:ea typeface="宋体" pitchFamily="2" charset="-122"/>
                <a:cs typeface="Times New Roman" pitchFamily="18" charset="0"/>
              </a:rPr>
              <a:t>升级 </a:t>
            </a:r>
            <a:r>
              <a:rPr lang="en-US" altLang="zh-CN" sz="1600" dirty="0" smtClean="0">
                <a:latin typeface="Times New Roman" pitchFamily="18" charset="0"/>
                <a:ea typeface="宋体" pitchFamily="2" charset="-122"/>
                <a:cs typeface="Times New Roman" pitchFamily="18" charset="0"/>
              </a:rPr>
              <a:t>v. </a:t>
            </a:r>
            <a:r>
              <a:rPr lang="zh-CN" altLang="en-US" sz="1600" dirty="0" smtClean="0">
                <a:latin typeface="Times New Roman" pitchFamily="18" charset="0"/>
                <a:ea typeface="宋体" pitchFamily="2" charset="-122"/>
                <a:cs typeface="Times New Roman" pitchFamily="18" charset="0"/>
              </a:rPr>
              <a:t>使升级</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提升</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改良品种</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diagnostic                	a. </a:t>
            </a:r>
            <a:r>
              <a:rPr lang="zh-CN" altLang="en-US" sz="1600" dirty="0" smtClean="0">
                <a:latin typeface="Times New Roman" pitchFamily="18" charset="0"/>
                <a:ea typeface="宋体" pitchFamily="2" charset="-122"/>
                <a:cs typeface="Times New Roman" pitchFamily="18" charset="0"/>
              </a:rPr>
              <a:t>诊断的</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slot	n. </a:t>
            </a:r>
            <a:r>
              <a:rPr lang="zh-CN" altLang="en-US" sz="1600" dirty="0" smtClean="0">
                <a:latin typeface="Times New Roman" pitchFamily="18" charset="0"/>
                <a:ea typeface="宋体" pitchFamily="2" charset="-122"/>
                <a:cs typeface="Times New Roman" pitchFamily="18" charset="0"/>
              </a:rPr>
              <a:t>窄孔，漕沟，狭缝</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delve                       	v. </a:t>
            </a:r>
            <a:r>
              <a:rPr lang="zh-CN" altLang="en-US" sz="1600" dirty="0" smtClean="0">
                <a:latin typeface="Times New Roman" pitchFamily="18" charset="0"/>
                <a:ea typeface="宋体" pitchFamily="2" charset="-122"/>
                <a:cs typeface="Times New Roman" pitchFamily="18" charset="0"/>
              </a:rPr>
              <a:t>深究，钻研</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挖，掘</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overheat                      	v. </a:t>
            </a:r>
            <a:r>
              <a:rPr lang="zh-CN" altLang="en-US" sz="1600" dirty="0" smtClean="0">
                <a:latin typeface="Times New Roman" pitchFamily="18" charset="0"/>
                <a:ea typeface="宋体" pitchFamily="2" charset="-122"/>
                <a:cs typeface="Times New Roman" pitchFamily="18" charset="0"/>
              </a:rPr>
              <a:t>变得过热</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graphics                        	n. (</a:t>
            </a:r>
            <a:r>
              <a:rPr lang="zh-CN" altLang="en-US" sz="1600" dirty="0" smtClean="0">
                <a:latin typeface="Times New Roman" pitchFamily="18" charset="0"/>
                <a:ea typeface="宋体" pitchFamily="2" charset="-122"/>
                <a:cs typeface="Times New Roman" pitchFamily="18" charset="0"/>
              </a:rPr>
              <a:t>作单数用</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制图法</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制图学</a:t>
            </a:r>
            <a:r>
              <a:rPr lang="en-US" altLang="zh-CN" sz="1600" dirty="0" smtClean="0">
                <a:latin typeface="Times New Roman" pitchFamily="18" charset="0"/>
                <a:ea typeface="宋体" pitchFamily="2" charset="-122"/>
                <a:cs typeface="Times New Roman" pitchFamily="18" charset="0"/>
              </a:rPr>
              <a:t>;</a:t>
            </a:r>
            <a:r>
              <a:rPr lang="zh-CN" altLang="en-US" sz="1600" dirty="0" smtClean="0">
                <a:latin typeface="Times New Roman" pitchFamily="18" charset="0"/>
                <a:ea typeface="宋体" pitchFamily="2" charset="-122"/>
                <a:cs typeface="Times New Roman" pitchFamily="18" charset="0"/>
              </a:rPr>
              <a:t>图形</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install                      	v. </a:t>
            </a:r>
            <a:r>
              <a:rPr lang="zh-CN" altLang="en-US" sz="1600" dirty="0" smtClean="0">
                <a:latin typeface="Times New Roman" pitchFamily="18" charset="0"/>
                <a:ea typeface="宋体" pitchFamily="2" charset="-122"/>
                <a:cs typeface="Times New Roman" pitchFamily="18" charset="0"/>
              </a:rPr>
              <a:t>安装，安置，使就职</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label                           	v. </a:t>
            </a:r>
            <a:r>
              <a:rPr lang="zh-CN" altLang="en-US" sz="1600" dirty="0" smtClean="0">
                <a:latin typeface="Times New Roman" pitchFamily="18" charset="0"/>
                <a:ea typeface="宋体" pitchFamily="2" charset="-122"/>
                <a:cs typeface="Times New Roman" pitchFamily="18" charset="0"/>
              </a:rPr>
              <a:t>贴标签于，加上或修改磁盘的标签</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code                          	v. </a:t>
            </a:r>
            <a:r>
              <a:rPr lang="zh-CN" altLang="en-US" sz="1600" dirty="0" smtClean="0">
                <a:latin typeface="Times New Roman" pitchFamily="18" charset="0"/>
                <a:ea typeface="宋体" pitchFamily="2" charset="-122"/>
                <a:cs typeface="Times New Roman" pitchFamily="18" charset="0"/>
              </a:rPr>
              <a:t>编码</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boot                          	v. </a:t>
            </a:r>
            <a:r>
              <a:rPr lang="zh-CN" altLang="en-US" sz="1600" dirty="0" smtClean="0">
                <a:latin typeface="Times New Roman" pitchFamily="18" charset="0"/>
                <a:ea typeface="宋体" pitchFamily="2" charset="-122"/>
                <a:cs typeface="Times New Roman" pitchFamily="18" charset="0"/>
              </a:rPr>
              <a:t>启动</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irreparably                	adv. </a:t>
            </a:r>
            <a:r>
              <a:rPr lang="zh-CN" altLang="en-US" sz="1600" dirty="0" smtClean="0">
                <a:latin typeface="Times New Roman" pitchFamily="18" charset="0"/>
                <a:ea typeface="宋体" pitchFamily="2" charset="-122"/>
                <a:cs typeface="Times New Roman" pitchFamily="18" charset="0"/>
              </a:rPr>
              <a:t>不能挽回地，不能恢复地</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frustration                  	n. </a:t>
            </a:r>
            <a:r>
              <a:rPr lang="zh-CN" altLang="en-US" sz="1600" dirty="0" smtClean="0">
                <a:latin typeface="Times New Roman" pitchFamily="18" charset="0"/>
                <a:ea typeface="宋体" pitchFamily="2" charset="-122"/>
                <a:cs typeface="Times New Roman" pitchFamily="18" charset="0"/>
              </a:rPr>
              <a:t>挫败，挫折，受挫</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socket                       	n. </a:t>
            </a:r>
            <a:r>
              <a:rPr lang="zh-CN" altLang="en-US" sz="1600" dirty="0" smtClean="0">
                <a:latin typeface="Times New Roman" pitchFamily="18" charset="0"/>
                <a:ea typeface="宋体" pitchFamily="2" charset="-122"/>
                <a:cs typeface="Times New Roman" pitchFamily="18" charset="0"/>
              </a:rPr>
              <a:t>孔，插座，牙糟</a:t>
            </a:r>
          </a:p>
          <a:p>
            <a:pPr lvl="0" fontAlgn="base">
              <a:spcBef>
                <a:spcPct val="0"/>
              </a:spcBef>
              <a:spcAft>
                <a:spcPct val="0"/>
              </a:spcAft>
            </a:pPr>
            <a:r>
              <a:rPr lang="en-US" altLang="zh-CN" sz="1600" dirty="0" smtClean="0">
                <a:latin typeface="Times New Roman" pitchFamily="18" charset="0"/>
                <a:ea typeface="宋体" pitchFamily="2" charset="-122"/>
                <a:cs typeface="Times New Roman" pitchFamily="18" charset="0"/>
              </a:rPr>
              <a:t>compatible                    	a. </a:t>
            </a:r>
            <a:r>
              <a:rPr lang="zh-CN" altLang="en-US" sz="1600" dirty="0" smtClean="0">
                <a:latin typeface="Times New Roman" pitchFamily="18" charset="0"/>
                <a:ea typeface="宋体" pitchFamily="2" charset="-122"/>
                <a:cs typeface="Times New Roman" pitchFamily="18" charset="0"/>
              </a:rPr>
              <a:t>谐调的，一致的，兼容的</a:t>
            </a:r>
          </a:p>
          <a:p>
            <a:endParaRPr lang="zh-CN" altLang="zh-CN" sz="1600" dirty="0"/>
          </a:p>
          <a:p>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025717"/>
          </a:xfrm>
          <a:prstGeom prst="rect">
            <a:avLst/>
          </a:prstGeom>
        </p:spPr>
        <p:txBody>
          <a:bodyPr wrap="square">
            <a:spAutoFit/>
          </a:bodyPr>
          <a:lstStyle/>
          <a:p>
            <a:pPr>
              <a:lnSpc>
                <a:spcPts val="2200"/>
              </a:lnSpc>
            </a:pPr>
            <a:r>
              <a:rPr lang="en-US" altLang="zh-CN" sz="1600" b="1" dirty="0" smtClean="0"/>
              <a:t>Step 4</a:t>
            </a:r>
            <a:endParaRPr lang="zh-CN" altLang="zh-CN" sz="1600" dirty="0" smtClean="0"/>
          </a:p>
          <a:p>
            <a:pPr>
              <a:lnSpc>
                <a:spcPts val="2200"/>
              </a:lnSpc>
            </a:pPr>
            <a:r>
              <a:rPr lang="en-US" altLang="zh-CN" sz="1600" dirty="0" smtClean="0"/>
              <a:t>Place the motherboard in the tower casing and screw it in place. Install the back panel that came in with the motherboard on the casing. It should fit the rectangular hole at the back of the casing.</a:t>
            </a:r>
            <a:endParaRPr lang="zh-CN" altLang="zh-CN" sz="1600" dirty="0" smtClean="0"/>
          </a:p>
          <a:p>
            <a:pPr>
              <a:lnSpc>
                <a:spcPts val="2200"/>
              </a:lnSpc>
            </a:pPr>
            <a:r>
              <a:rPr lang="en-US" altLang="zh-CN" sz="1600" b="1" dirty="0" smtClean="0"/>
              <a:t>Step 5</a:t>
            </a:r>
            <a:endParaRPr lang="zh-CN" altLang="zh-CN" sz="1600" dirty="0" smtClean="0"/>
          </a:p>
          <a:p>
            <a:pPr>
              <a:lnSpc>
                <a:spcPts val="2200"/>
              </a:lnSpc>
            </a:pPr>
            <a:r>
              <a:rPr lang="en-US" altLang="zh-CN" sz="1600" dirty="0" smtClean="0"/>
              <a:t>Insert the memory module in the memory slot of the motherboard. Locate this on the motherboard’s manual. Avoid touching the chips of the memory module to avoid damage. Check the slots of the memory so that it fits appropriately into the board’s RAM slot. When the memory module is properly inserted, the locks would snap to an upright position and lock the module in place.</a:t>
            </a:r>
            <a:endParaRPr lang="zh-CN" altLang="zh-CN" sz="1600" dirty="0" smtClean="0"/>
          </a:p>
          <a:p>
            <a:pPr>
              <a:lnSpc>
                <a:spcPts val="2200"/>
              </a:lnSpc>
            </a:pPr>
            <a:r>
              <a:rPr lang="en-US" altLang="zh-CN" sz="1600" b="1" dirty="0" smtClean="0"/>
              <a:t>Step 6</a:t>
            </a:r>
            <a:endParaRPr lang="zh-CN" altLang="zh-CN" sz="1600" dirty="0" smtClean="0"/>
          </a:p>
          <a:p>
            <a:pPr>
              <a:lnSpc>
                <a:spcPts val="2200"/>
              </a:lnSpc>
            </a:pPr>
            <a:r>
              <a:rPr lang="en-US" altLang="zh-CN" sz="1600" dirty="0" smtClean="0"/>
              <a:t>If the board has no video adapter built in, insert the graphics card in the appropriate slot in the mother board. This may be the AGP or the PCI-e slot, depending on what components you have. A lock would also hold the card in place.</a:t>
            </a:r>
            <a:endParaRPr lang="zh-CN" altLang="zh-CN" sz="16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025717"/>
          </a:xfrm>
          <a:prstGeom prst="rect">
            <a:avLst/>
          </a:prstGeom>
        </p:spPr>
        <p:txBody>
          <a:bodyPr wrap="square">
            <a:spAutoFit/>
          </a:bodyPr>
          <a:lstStyle/>
          <a:p>
            <a:pPr>
              <a:lnSpc>
                <a:spcPts val="2200"/>
              </a:lnSpc>
            </a:pPr>
            <a:r>
              <a:rPr lang="en-US" altLang="zh-CN" sz="1600" b="1" dirty="0" smtClean="0"/>
              <a:t>Step 7</a:t>
            </a:r>
            <a:endParaRPr lang="zh-CN" altLang="zh-CN" sz="1600" dirty="0" smtClean="0"/>
          </a:p>
          <a:p>
            <a:pPr>
              <a:lnSpc>
                <a:spcPts val="2200"/>
              </a:lnSpc>
            </a:pPr>
            <a:r>
              <a:rPr lang="en-US" altLang="zh-CN" sz="1600" dirty="0" smtClean="0"/>
              <a:t>Install the CD/DVD-ROM/RW drive in the casing. Screw the drive in place to secure it. Connect the drive to the board using the IDE cable that came in the package. An IDE slot should be available on the board.</a:t>
            </a:r>
            <a:endParaRPr lang="zh-CN" altLang="zh-CN" sz="1600" dirty="0" smtClean="0"/>
          </a:p>
          <a:p>
            <a:pPr>
              <a:lnSpc>
                <a:spcPts val="2200"/>
              </a:lnSpc>
            </a:pPr>
            <a:r>
              <a:rPr lang="en-US" altLang="zh-CN" sz="1600" b="1" dirty="0" smtClean="0"/>
              <a:t>Step 8</a:t>
            </a:r>
            <a:endParaRPr lang="zh-CN" altLang="zh-CN" sz="1600" dirty="0" smtClean="0"/>
          </a:p>
          <a:p>
            <a:pPr>
              <a:lnSpc>
                <a:spcPts val="2200"/>
              </a:lnSpc>
            </a:pPr>
            <a:r>
              <a:rPr lang="en-US" altLang="zh-CN" sz="1600" dirty="0" smtClean="0"/>
              <a:t>Mount the hard disk in the casing. Screw the drive in place to secure it. Connect the hard disk using the appropriate cable that came in the package. This may be an IDE or a SATA cable. An available IDE or SATA slot should be available on the board.</a:t>
            </a:r>
            <a:endParaRPr lang="zh-CN" altLang="zh-CN" sz="1600" dirty="0" smtClean="0"/>
          </a:p>
          <a:p>
            <a:pPr>
              <a:lnSpc>
                <a:spcPts val="2200"/>
              </a:lnSpc>
            </a:pPr>
            <a:r>
              <a:rPr lang="en-US" altLang="zh-CN" sz="1600" b="1" dirty="0" smtClean="0"/>
              <a:t>Step 9</a:t>
            </a:r>
            <a:endParaRPr lang="zh-CN" altLang="zh-CN" sz="1600" dirty="0" smtClean="0"/>
          </a:p>
          <a:p>
            <a:pPr>
              <a:lnSpc>
                <a:spcPts val="2200"/>
              </a:lnSpc>
            </a:pPr>
            <a:r>
              <a:rPr lang="en-US" altLang="zh-CN" sz="1600" dirty="0" smtClean="0"/>
              <a:t>Connect the casing’s power, reset, and LED pins to the motherboard. The appropriate pins on the motherboard can be seen on the manual.</a:t>
            </a:r>
            <a:endParaRPr lang="zh-CN" altLang="zh-CN" sz="1600" dirty="0" smtClean="0"/>
          </a:p>
          <a:p>
            <a:pPr>
              <a:lnSpc>
                <a:spcPts val="2200"/>
              </a:lnSpc>
            </a:pPr>
            <a:r>
              <a:rPr lang="en-US" altLang="zh-CN" sz="1600" b="1" dirty="0" smtClean="0"/>
              <a:t>Step 10</a:t>
            </a:r>
            <a:endParaRPr lang="zh-CN" altLang="zh-CN" sz="1600" dirty="0" smtClean="0"/>
          </a:p>
          <a:p>
            <a:pPr>
              <a:lnSpc>
                <a:spcPts val="2200"/>
              </a:lnSpc>
            </a:pPr>
            <a:r>
              <a:rPr lang="en-US" altLang="zh-CN" sz="1600" dirty="0" smtClean="0"/>
              <a:t>Connect the power supply to the board. There is a power slot on the board which should have the same number of pins as the power supply. These may be 20- or 24-pin ends.</a:t>
            </a:r>
            <a:endParaRPr lang="zh-CN" altLang="zh-CN" sz="16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025717"/>
          </a:xfrm>
          <a:prstGeom prst="rect">
            <a:avLst/>
          </a:prstGeom>
        </p:spPr>
        <p:txBody>
          <a:bodyPr wrap="square">
            <a:spAutoFit/>
          </a:bodyPr>
          <a:lstStyle/>
          <a:p>
            <a:pPr>
              <a:lnSpc>
                <a:spcPts val="2200"/>
              </a:lnSpc>
            </a:pPr>
            <a:r>
              <a:rPr lang="en-US" altLang="zh-CN" sz="1600" b="1" dirty="0" smtClean="0"/>
              <a:t>Step 11</a:t>
            </a:r>
            <a:endParaRPr lang="zh-CN" altLang="zh-CN" sz="1600" dirty="0" smtClean="0"/>
          </a:p>
          <a:p>
            <a:pPr>
              <a:lnSpc>
                <a:spcPts val="2200"/>
              </a:lnSpc>
            </a:pPr>
            <a:r>
              <a:rPr lang="en-US" altLang="zh-CN" sz="1600" dirty="0" smtClean="0"/>
              <a:t>Connect the other power cables to the other components. The CD/DVD-ROM/RW drive and the hard disk must each have a power cable connected to them.</a:t>
            </a:r>
            <a:endParaRPr lang="zh-CN" altLang="zh-CN" sz="1600" dirty="0" smtClean="0"/>
          </a:p>
          <a:p>
            <a:pPr>
              <a:lnSpc>
                <a:spcPts val="2200"/>
              </a:lnSpc>
            </a:pPr>
            <a:r>
              <a:rPr lang="en-US" altLang="zh-CN" sz="1600" b="1" dirty="0" smtClean="0"/>
              <a:t>Step 12</a:t>
            </a:r>
            <a:endParaRPr lang="zh-CN" altLang="zh-CN" sz="1600" dirty="0" smtClean="0"/>
          </a:p>
          <a:p>
            <a:pPr>
              <a:lnSpc>
                <a:spcPts val="2200"/>
              </a:lnSpc>
            </a:pPr>
            <a:r>
              <a:rPr lang="en-US" altLang="zh-CN" sz="1600" dirty="0" smtClean="0"/>
              <a:t>Screw the cover of the casing in place.</a:t>
            </a:r>
            <a:endParaRPr lang="zh-CN" altLang="zh-CN" sz="1600" dirty="0" smtClean="0"/>
          </a:p>
          <a:p>
            <a:pPr>
              <a:lnSpc>
                <a:spcPts val="2200"/>
              </a:lnSpc>
            </a:pPr>
            <a:r>
              <a:rPr lang="en-US" altLang="zh-CN" sz="1600" b="1" dirty="0" smtClean="0"/>
              <a:t>Step 13</a:t>
            </a:r>
            <a:endParaRPr lang="zh-CN" altLang="zh-CN" sz="1600" dirty="0" smtClean="0"/>
          </a:p>
          <a:p>
            <a:pPr>
              <a:lnSpc>
                <a:spcPts val="2200"/>
              </a:lnSpc>
            </a:pPr>
            <a:r>
              <a:rPr lang="en-US" altLang="zh-CN" sz="1600" dirty="0" smtClean="0"/>
              <a:t>Attach the CRT or LCD monitor power cable to the power supply. If there is no slot on the supply, then the monitor plugs directly into an outlet. Connect the VGA or DVI cable of the monitor to the graphics port of the system. This may be the built-in port or the port of the installed graphics card in Step 6.</a:t>
            </a:r>
            <a:endParaRPr lang="zh-CN" altLang="zh-CN" sz="1600" dirty="0" smtClean="0"/>
          </a:p>
          <a:p>
            <a:pPr>
              <a:lnSpc>
                <a:spcPts val="2200"/>
              </a:lnSpc>
            </a:pPr>
            <a:r>
              <a:rPr lang="en-US" altLang="zh-CN" sz="1600" b="1" dirty="0" smtClean="0"/>
              <a:t>Step 14</a:t>
            </a:r>
            <a:endParaRPr lang="zh-CN" altLang="zh-CN" sz="1600" dirty="0" smtClean="0"/>
          </a:p>
          <a:p>
            <a:pPr>
              <a:lnSpc>
                <a:spcPts val="2200"/>
              </a:lnSpc>
            </a:pPr>
            <a:r>
              <a:rPr lang="en-US" altLang="zh-CN" sz="1600" dirty="0" smtClean="0"/>
              <a:t>Attach the mouse and keyboard to the appropriate ports. If a ps/2 mouse and a ps/2 keyboard were bought, attach them to the ps/2 ports at the back of the system. A USB mouse or keyboard should be attached to the USB slots.</a:t>
            </a:r>
            <a:endParaRPr lang="zh-CN" altLang="zh-CN" sz="16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6624736" cy="4486100"/>
          </a:xfrm>
          <a:prstGeom prst="rect">
            <a:avLst/>
          </a:prstGeom>
        </p:spPr>
        <p:txBody>
          <a:bodyPr wrap="square">
            <a:spAutoFit/>
          </a:bodyPr>
          <a:lstStyle/>
          <a:p>
            <a:pPr>
              <a:lnSpc>
                <a:spcPct val="150000"/>
              </a:lnSpc>
            </a:pPr>
            <a:r>
              <a:rPr lang="en-US" altLang="zh-CN" sz="1600" b="1" i="1" dirty="0" smtClean="0"/>
              <a:t>Practice 1 Read the passage and write out the category of all the components needed before you try to assembly a computer. </a:t>
            </a:r>
            <a:endParaRPr lang="zh-CN" altLang="zh-CN" sz="1600" b="1" dirty="0" smtClean="0"/>
          </a:p>
          <a:p>
            <a:pPr>
              <a:lnSpc>
                <a:spcPct val="150000"/>
              </a:lnSpc>
            </a:pPr>
            <a:r>
              <a:rPr lang="en-US" altLang="zh-CN" sz="1600" b="1" i="1" dirty="0" smtClean="0"/>
              <a:t>1.  _________________________________________________________</a:t>
            </a:r>
            <a:endParaRPr lang="zh-CN" altLang="zh-CN" sz="1600" b="1" dirty="0" smtClean="0"/>
          </a:p>
          <a:p>
            <a:pPr>
              <a:lnSpc>
                <a:spcPct val="150000"/>
              </a:lnSpc>
            </a:pPr>
            <a:r>
              <a:rPr lang="en-US" altLang="zh-CN" sz="1600" b="1" i="1" dirty="0" smtClean="0"/>
              <a:t>2.  _________________________________________________________</a:t>
            </a:r>
            <a:endParaRPr lang="zh-CN" altLang="zh-CN" sz="1600" b="1" dirty="0" smtClean="0"/>
          </a:p>
          <a:p>
            <a:pPr>
              <a:lnSpc>
                <a:spcPct val="150000"/>
              </a:lnSpc>
            </a:pPr>
            <a:r>
              <a:rPr lang="en-US" altLang="zh-CN" sz="1600" b="1" i="1" dirty="0" smtClean="0"/>
              <a:t>3.  _________________________________________________________</a:t>
            </a:r>
            <a:endParaRPr lang="zh-CN" altLang="zh-CN" sz="1600" b="1" dirty="0" smtClean="0"/>
          </a:p>
          <a:p>
            <a:pPr>
              <a:lnSpc>
                <a:spcPct val="150000"/>
              </a:lnSpc>
            </a:pPr>
            <a:r>
              <a:rPr lang="en-US" altLang="zh-CN" sz="1600" b="1" i="1" dirty="0" smtClean="0"/>
              <a:t>4.  _________________________________________________________</a:t>
            </a:r>
            <a:endParaRPr lang="zh-CN" altLang="zh-CN" sz="1600" b="1" dirty="0" smtClean="0"/>
          </a:p>
          <a:p>
            <a:pPr>
              <a:lnSpc>
                <a:spcPct val="150000"/>
              </a:lnSpc>
            </a:pPr>
            <a:r>
              <a:rPr lang="en-US" altLang="zh-CN" sz="1600" b="1" i="1" dirty="0" smtClean="0"/>
              <a:t>5.  _________________________________________________________</a:t>
            </a:r>
            <a:endParaRPr lang="zh-CN" altLang="zh-CN" sz="1600" b="1" dirty="0" smtClean="0"/>
          </a:p>
          <a:p>
            <a:pPr>
              <a:lnSpc>
                <a:spcPct val="150000"/>
              </a:lnSpc>
            </a:pPr>
            <a:r>
              <a:rPr lang="en-US" altLang="zh-CN" sz="1600" b="1" i="1" dirty="0" smtClean="0"/>
              <a:t>6.  _________________________________________________________</a:t>
            </a:r>
            <a:endParaRPr lang="zh-CN" altLang="zh-CN" sz="1600" b="1" dirty="0" smtClean="0"/>
          </a:p>
          <a:p>
            <a:pPr>
              <a:lnSpc>
                <a:spcPct val="150000"/>
              </a:lnSpc>
            </a:pPr>
            <a:r>
              <a:rPr lang="en-US" altLang="zh-CN" sz="1600" b="1" i="1" dirty="0" smtClean="0"/>
              <a:t>7.  _________________________________________________________</a:t>
            </a:r>
            <a:endParaRPr lang="zh-CN" altLang="zh-CN" sz="1600" b="1" dirty="0" smtClean="0"/>
          </a:p>
          <a:p>
            <a:pPr>
              <a:lnSpc>
                <a:spcPct val="150000"/>
              </a:lnSpc>
            </a:pPr>
            <a:r>
              <a:rPr lang="en-US" altLang="zh-CN" sz="1600" b="1" i="1" dirty="0" smtClean="0"/>
              <a:t>8.  _________________________________________________________</a:t>
            </a:r>
            <a:endParaRPr lang="zh-CN" altLang="zh-CN" sz="1600" b="1" dirty="0" smtClean="0"/>
          </a:p>
          <a:p>
            <a:pPr>
              <a:lnSpc>
                <a:spcPct val="150000"/>
              </a:lnSpc>
            </a:pPr>
            <a:r>
              <a:rPr lang="en-US" altLang="zh-CN" sz="1600" b="1" i="1" dirty="0" smtClean="0"/>
              <a:t>9.  _________________________________________________________</a:t>
            </a:r>
            <a:endParaRPr lang="zh-CN" altLang="zh-CN" sz="1600" b="1" dirty="0" smtClean="0"/>
          </a:p>
          <a:p>
            <a:pPr>
              <a:lnSpc>
                <a:spcPct val="150000"/>
              </a:lnSpc>
            </a:pPr>
            <a:r>
              <a:rPr lang="en-US" altLang="zh-CN" sz="1600" b="1" i="1" dirty="0" smtClean="0"/>
              <a:t>10.  _________________________________________________________</a:t>
            </a:r>
            <a:endParaRPr lang="zh-CN" altLang="zh-CN" sz="1600"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6624736" cy="4791953"/>
          </a:xfrm>
          <a:prstGeom prst="rect">
            <a:avLst/>
          </a:prstGeom>
        </p:spPr>
        <p:txBody>
          <a:bodyPr wrap="square">
            <a:spAutoFit/>
          </a:bodyPr>
          <a:lstStyle/>
          <a:p>
            <a:pPr>
              <a:lnSpc>
                <a:spcPts val="2300"/>
              </a:lnSpc>
            </a:pPr>
            <a:r>
              <a:rPr lang="en-US" altLang="zh-CN" sz="1600" b="1" i="1" dirty="0" smtClean="0"/>
              <a:t>Practice 2 Try to review the steps of assembling a computer and write them out before you really begin your work.</a:t>
            </a:r>
            <a:endParaRPr lang="zh-CN" altLang="zh-CN" sz="1600" dirty="0" smtClean="0"/>
          </a:p>
          <a:p>
            <a:pPr>
              <a:lnSpc>
                <a:spcPts val="2300"/>
              </a:lnSpc>
            </a:pPr>
            <a:r>
              <a:rPr lang="en-US" altLang="zh-CN" sz="1600" b="1" i="1" dirty="0" smtClean="0"/>
              <a:t>Step 1 </a:t>
            </a:r>
            <a:r>
              <a:rPr lang="en-US" altLang="zh-CN" sz="1600" b="1" dirty="0" smtClean="0"/>
              <a:t>_______________________________________________________</a:t>
            </a:r>
            <a:endParaRPr lang="zh-CN" altLang="zh-CN" sz="1600" dirty="0" smtClean="0"/>
          </a:p>
          <a:p>
            <a:pPr>
              <a:lnSpc>
                <a:spcPts val="2300"/>
              </a:lnSpc>
            </a:pPr>
            <a:r>
              <a:rPr lang="en-US" altLang="zh-CN" sz="1600" b="1" i="1" dirty="0" smtClean="0"/>
              <a:t>Step 2</a:t>
            </a:r>
            <a:r>
              <a:rPr lang="en-US" altLang="zh-CN" sz="1600" b="1" dirty="0" smtClean="0"/>
              <a:t> _______________________________________________________</a:t>
            </a:r>
            <a:endParaRPr lang="zh-CN" altLang="zh-CN" sz="1600" dirty="0" smtClean="0"/>
          </a:p>
          <a:p>
            <a:pPr>
              <a:lnSpc>
                <a:spcPts val="2300"/>
              </a:lnSpc>
            </a:pPr>
            <a:r>
              <a:rPr lang="en-US" altLang="zh-CN" sz="1600" b="1" i="1" dirty="0" smtClean="0"/>
              <a:t>Step 3 </a:t>
            </a:r>
            <a:r>
              <a:rPr lang="en-US" altLang="zh-CN" sz="1600" b="1" dirty="0" smtClean="0"/>
              <a:t>_______________________________________________________</a:t>
            </a:r>
            <a:endParaRPr lang="zh-CN" altLang="zh-CN" sz="1600" dirty="0" smtClean="0"/>
          </a:p>
          <a:p>
            <a:pPr>
              <a:lnSpc>
                <a:spcPts val="2300"/>
              </a:lnSpc>
            </a:pPr>
            <a:r>
              <a:rPr lang="en-US" altLang="zh-CN" sz="1600" b="1" i="1" dirty="0" smtClean="0"/>
              <a:t>Step 4</a:t>
            </a:r>
            <a:r>
              <a:rPr lang="en-US" altLang="zh-CN" sz="1600" b="1" dirty="0" smtClean="0"/>
              <a:t> _______________________________________________________</a:t>
            </a:r>
            <a:endParaRPr lang="zh-CN" altLang="zh-CN" sz="1600" dirty="0" smtClean="0"/>
          </a:p>
          <a:p>
            <a:pPr>
              <a:lnSpc>
                <a:spcPts val="2300"/>
              </a:lnSpc>
            </a:pPr>
            <a:r>
              <a:rPr lang="en-US" altLang="zh-CN" sz="1600" b="1" i="1" dirty="0" smtClean="0"/>
              <a:t>Step 5</a:t>
            </a:r>
            <a:r>
              <a:rPr lang="en-US" altLang="zh-CN" sz="1600" b="1" dirty="0" smtClean="0"/>
              <a:t> _______________________________________________________</a:t>
            </a:r>
            <a:endParaRPr lang="zh-CN" altLang="zh-CN" sz="1600" dirty="0" smtClean="0"/>
          </a:p>
          <a:p>
            <a:pPr>
              <a:lnSpc>
                <a:spcPts val="2300"/>
              </a:lnSpc>
            </a:pPr>
            <a:r>
              <a:rPr lang="en-US" altLang="zh-CN" sz="1600" b="1" i="1" dirty="0" smtClean="0"/>
              <a:t>Step 6</a:t>
            </a:r>
            <a:r>
              <a:rPr lang="en-US" altLang="zh-CN" sz="1600" b="1" dirty="0" smtClean="0"/>
              <a:t> _______________________________________________________</a:t>
            </a:r>
            <a:endParaRPr lang="zh-CN" altLang="zh-CN" sz="1600" dirty="0" smtClean="0"/>
          </a:p>
          <a:p>
            <a:pPr>
              <a:lnSpc>
                <a:spcPts val="2300"/>
              </a:lnSpc>
            </a:pPr>
            <a:r>
              <a:rPr lang="en-US" altLang="zh-CN" sz="1600" b="1" i="1" dirty="0" smtClean="0"/>
              <a:t>Step 7</a:t>
            </a:r>
            <a:r>
              <a:rPr lang="en-US" altLang="zh-CN" sz="1600" b="1" dirty="0" smtClean="0"/>
              <a:t> _______________________________________________________</a:t>
            </a:r>
            <a:endParaRPr lang="zh-CN" altLang="zh-CN" sz="1600" dirty="0" smtClean="0"/>
          </a:p>
          <a:p>
            <a:pPr>
              <a:lnSpc>
                <a:spcPts val="2300"/>
              </a:lnSpc>
            </a:pPr>
            <a:r>
              <a:rPr lang="en-US" altLang="zh-CN" sz="1600" b="1" i="1" dirty="0" smtClean="0"/>
              <a:t>Step 8 </a:t>
            </a:r>
            <a:r>
              <a:rPr lang="en-US" altLang="zh-CN" sz="1600" b="1" dirty="0" smtClean="0"/>
              <a:t>_______________________________________________________</a:t>
            </a:r>
            <a:endParaRPr lang="zh-CN" altLang="zh-CN" sz="1600" dirty="0" smtClean="0"/>
          </a:p>
          <a:p>
            <a:pPr>
              <a:lnSpc>
                <a:spcPts val="2300"/>
              </a:lnSpc>
            </a:pPr>
            <a:r>
              <a:rPr lang="en-US" altLang="zh-CN" sz="1600" b="1" i="1" dirty="0" smtClean="0"/>
              <a:t>Step 9</a:t>
            </a:r>
            <a:r>
              <a:rPr lang="en-US" altLang="zh-CN" sz="1600" b="1" dirty="0" smtClean="0"/>
              <a:t> _______________________________________________________</a:t>
            </a:r>
            <a:endParaRPr lang="zh-CN" altLang="zh-CN" sz="1600" dirty="0" smtClean="0"/>
          </a:p>
          <a:p>
            <a:pPr>
              <a:lnSpc>
                <a:spcPts val="2300"/>
              </a:lnSpc>
            </a:pPr>
            <a:r>
              <a:rPr lang="en-US" altLang="zh-CN" sz="1600" b="1" i="1" dirty="0" smtClean="0"/>
              <a:t>Step 10 </a:t>
            </a:r>
            <a:r>
              <a:rPr lang="en-US" altLang="zh-CN" sz="1600" b="1" dirty="0" smtClean="0"/>
              <a:t>______________________________________________________</a:t>
            </a:r>
            <a:endParaRPr lang="zh-CN" altLang="zh-CN" sz="1600" dirty="0" smtClean="0"/>
          </a:p>
          <a:p>
            <a:pPr>
              <a:lnSpc>
                <a:spcPts val="2300"/>
              </a:lnSpc>
            </a:pPr>
            <a:r>
              <a:rPr lang="en-US" altLang="zh-CN" sz="1600" b="1" i="1" dirty="0" smtClean="0"/>
              <a:t>Step 11</a:t>
            </a:r>
            <a:r>
              <a:rPr lang="en-US" altLang="zh-CN" sz="1600" b="1" dirty="0" smtClean="0"/>
              <a:t> ______________________________________________________</a:t>
            </a:r>
            <a:endParaRPr lang="zh-CN" altLang="zh-CN" sz="1600" dirty="0" smtClean="0"/>
          </a:p>
          <a:p>
            <a:pPr>
              <a:lnSpc>
                <a:spcPts val="2300"/>
              </a:lnSpc>
            </a:pPr>
            <a:r>
              <a:rPr lang="en-US" altLang="zh-CN" sz="1600" b="1" i="1" dirty="0" smtClean="0"/>
              <a:t>Step 12</a:t>
            </a:r>
            <a:r>
              <a:rPr lang="en-US" altLang="zh-CN" sz="1600" b="1" dirty="0" smtClean="0"/>
              <a:t> ______________________________________________________</a:t>
            </a:r>
            <a:endParaRPr lang="zh-CN" altLang="zh-CN" sz="1600" dirty="0" smtClean="0"/>
          </a:p>
          <a:p>
            <a:pPr>
              <a:lnSpc>
                <a:spcPts val="2300"/>
              </a:lnSpc>
            </a:pPr>
            <a:r>
              <a:rPr lang="en-US" altLang="zh-CN" sz="1600" b="1" i="1" dirty="0" smtClean="0"/>
              <a:t>Step 13 </a:t>
            </a:r>
            <a:r>
              <a:rPr lang="en-US" altLang="zh-CN" sz="1600" b="1" dirty="0" smtClean="0"/>
              <a:t>______________________________________________________</a:t>
            </a:r>
            <a:endParaRPr lang="zh-CN" altLang="zh-CN" sz="1600" dirty="0" smtClean="0"/>
          </a:p>
          <a:p>
            <a:pPr>
              <a:lnSpc>
                <a:spcPts val="2300"/>
              </a:lnSpc>
            </a:pPr>
            <a:r>
              <a:rPr lang="en-US" altLang="zh-CN" sz="1600" b="1" i="1" dirty="0" smtClean="0"/>
              <a:t>Step 14</a:t>
            </a:r>
            <a:r>
              <a:rPr lang="en-US" altLang="zh-CN" sz="1600" b="1" dirty="0" smtClean="0"/>
              <a:t> ______________________________________________________</a:t>
            </a:r>
            <a:endParaRPr lang="zh-CN" altLang="zh-CN" sz="16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724644"/>
          </a:xfrm>
          <a:prstGeom prst="rect">
            <a:avLst/>
          </a:prstGeom>
        </p:spPr>
        <p:txBody>
          <a:bodyPr wrap="square">
            <a:spAutoFit/>
          </a:bodyPr>
          <a:lstStyle/>
          <a:p>
            <a:r>
              <a:rPr lang="x-none" altLang="zh-CN" sz="2000" b="1" dirty="0"/>
              <a:t>I. Guided Reading                                           </a:t>
            </a:r>
            <a:endParaRPr lang="zh-CN" altLang="zh-CN" sz="2000" b="1" dirty="0"/>
          </a:p>
          <a:p>
            <a:r>
              <a:rPr lang="en-US" altLang="zh-CN" sz="1600" b="1" i="1" dirty="0"/>
              <a:t>Pre-reading Activities</a:t>
            </a:r>
            <a:endParaRPr lang="zh-CN" altLang="zh-CN" sz="1600" dirty="0"/>
          </a:p>
          <a:p>
            <a:r>
              <a:rPr lang="en-US" altLang="zh-CN" sz="1600" dirty="0" smtClean="0"/>
              <a:t>1. Hardware, software, computer, motherboard, drive, optical, expansion, fan</a:t>
            </a:r>
            <a:endParaRPr lang="zh-CN" altLang="zh-CN" sz="1600" dirty="0" smtClean="0"/>
          </a:p>
          <a:p>
            <a:r>
              <a:rPr lang="en-US" altLang="zh-CN" sz="1600" dirty="0" smtClean="0"/>
              <a:t>2. Figure 1 CPU    Figure 2 Hard Disk     Figure 3 Memory Chip</a:t>
            </a:r>
            <a:endParaRPr lang="zh-CN" altLang="zh-CN" sz="1600" dirty="0" smtClean="0"/>
          </a:p>
          <a:p>
            <a:r>
              <a:rPr lang="en-US" altLang="zh-CN" sz="1600" b="1" i="1" dirty="0" smtClean="0"/>
              <a:t>Check </a:t>
            </a:r>
            <a:r>
              <a:rPr lang="en-US" altLang="zh-CN" sz="1600" b="1" i="1" dirty="0"/>
              <a:t>Your Comprehension</a:t>
            </a:r>
            <a:endParaRPr lang="zh-CN" altLang="zh-CN" sz="1600" dirty="0"/>
          </a:p>
          <a:p>
            <a:r>
              <a:rPr lang="en-US" altLang="zh-CN" sz="1600" b="1" i="1" dirty="0" smtClean="0"/>
              <a:t>1. </a:t>
            </a:r>
            <a:endParaRPr lang="zh-CN" altLang="zh-CN" sz="1600" dirty="0" smtClean="0"/>
          </a:p>
          <a:p>
            <a:r>
              <a:rPr lang="en-US" altLang="zh-CN" sz="1600" dirty="0" smtClean="0"/>
              <a:t>1) It is composed of the physical components</a:t>
            </a:r>
            <a:endParaRPr lang="zh-CN" altLang="zh-CN" sz="1600" dirty="0" smtClean="0"/>
          </a:p>
          <a:p>
            <a:r>
              <a:rPr lang="en-US" altLang="zh-CN" sz="1600" dirty="0" smtClean="0"/>
              <a:t>2) It allows for all the other components to become team players and determines the</a:t>
            </a:r>
            <a:endParaRPr lang="zh-CN" altLang="zh-CN" sz="1600" dirty="0" smtClean="0"/>
          </a:p>
          <a:p>
            <a:r>
              <a:rPr lang="en-US" altLang="zh-CN" sz="1600" dirty="0" smtClean="0"/>
              <a:t>installation of them.</a:t>
            </a:r>
            <a:endParaRPr lang="zh-CN" altLang="zh-CN" sz="1600" dirty="0" smtClean="0"/>
          </a:p>
          <a:p>
            <a:r>
              <a:rPr lang="en-US" altLang="zh-CN" sz="1600" dirty="0" smtClean="0"/>
              <a:t>3) We should make sure that it will fit in the specific socket of the motherboard and be </a:t>
            </a:r>
            <a:endParaRPr lang="zh-CN" altLang="zh-CN" sz="1600" dirty="0" smtClean="0"/>
          </a:p>
          <a:p>
            <a:r>
              <a:rPr lang="en-US" altLang="zh-CN" sz="1600" dirty="0" smtClean="0"/>
              <a:t>compatible with the motherboard in terms of things like power requirements.</a:t>
            </a:r>
            <a:endParaRPr lang="zh-CN" altLang="zh-CN" sz="1600" dirty="0" smtClean="0"/>
          </a:p>
          <a:p>
            <a:r>
              <a:rPr lang="en-US" altLang="zh-CN" sz="1600" dirty="0" smtClean="0"/>
              <a:t>4) Because it cannot perform many tasks and store much data at a time, and it is for short-term </a:t>
            </a:r>
            <a:endParaRPr lang="zh-CN" altLang="zh-CN" sz="1600" dirty="0" smtClean="0"/>
          </a:p>
          <a:p>
            <a:r>
              <a:rPr lang="en-US" altLang="zh-CN" sz="1600" dirty="0" smtClean="0"/>
              <a:t>use.</a:t>
            </a:r>
            <a:endParaRPr lang="zh-CN" altLang="zh-CN" sz="1600" dirty="0" smtClean="0"/>
          </a:p>
          <a:p>
            <a:r>
              <a:rPr lang="en-US" altLang="zh-CN" sz="1600" dirty="0" smtClean="0"/>
              <a:t>5) Because it has much larger storage capacity than RAM does.</a:t>
            </a:r>
            <a:endParaRPr lang="zh-CN" altLang="zh-CN" sz="1600" dirty="0" smtClean="0"/>
          </a:p>
          <a:p>
            <a:r>
              <a:rPr lang="en-US" altLang="zh-CN" sz="1600" dirty="0" smtClean="0"/>
              <a:t>6) I can do it by stalling the suitable size of fan on the processor </a:t>
            </a:r>
            <a:r>
              <a:rPr lang="en-US" altLang="zh-CN" sz="1600" dirty="0" err="1" smtClean="0"/>
              <a:t>heatsink</a:t>
            </a:r>
            <a:r>
              <a:rPr lang="en-US" altLang="zh-CN" sz="1600" dirty="0" smtClean="0"/>
              <a:t> of my computer.</a:t>
            </a:r>
            <a:endParaRPr lang="zh-CN" altLang="zh-CN" sz="1600" dirty="0" smtClean="0"/>
          </a:p>
          <a:p>
            <a:r>
              <a:rPr lang="en-US" altLang="zh-CN" sz="1600" b="1" i="1" dirty="0" smtClean="0"/>
              <a:t>2.</a:t>
            </a:r>
            <a:endParaRPr lang="zh-CN" altLang="zh-CN" sz="1600" dirty="0" smtClean="0"/>
          </a:p>
          <a:p>
            <a:r>
              <a:rPr lang="en-US" altLang="zh-CN" sz="1600" dirty="0" smtClean="0"/>
              <a:t>1) connect,  components,  collecting,  information,  the right places</a:t>
            </a:r>
            <a:endParaRPr lang="zh-CN" altLang="zh-CN" sz="1600" dirty="0" smtClean="0"/>
          </a:p>
          <a:p>
            <a:r>
              <a:rPr lang="en-US" altLang="zh-CN" sz="1600" dirty="0" smtClean="0"/>
              <a:t>2) brain,  powerful,  computer,  biggest,  t expensive</a:t>
            </a:r>
            <a:endParaRPr lang="zh-CN" altLang="zh-CN" sz="1600" dirty="0" smtClean="0"/>
          </a:p>
          <a:p>
            <a:r>
              <a:rPr lang="en-US" altLang="zh-CN" sz="1600" dirty="0" smtClean="0"/>
              <a:t>3) earphone,  microphone ,  case ,  ports,  back,  camera</a:t>
            </a:r>
            <a:endParaRPr lang="zh-CN" altLang="zh-CN" sz="1600" dirty="0" smtClean="0"/>
          </a:p>
          <a:p>
            <a:r>
              <a:rPr lang="en-US" altLang="zh-CN" sz="1600" dirty="0" smtClean="0"/>
              <a:t>4) upgrade,  cooling,  video,  excess</a:t>
            </a:r>
            <a:r>
              <a:rPr lang="zh-CN" altLang="zh-CN" sz="1600" dirty="0" smtClean="0"/>
              <a:t>，</a:t>
            </a:r>
            <a:r>
              <a:rPr lang="en-US" altLang="zh-CN" sz="1600" dirty="0" smtClean="0"/>
              <a:t> extra</a:t>
            </a:r>
            <a:endParaRPr lang="zh-CN" altLang="zh-CN" sz="1600" dirty="0" smtClean="0"/>
          </a:p>
          <a:p>
            <a:endParaRPr lang="zh-CN" altLang="zh-CN" sz="1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043608" y="1268760"/>
            <a:ext cx="7632848" cy="4154984"/>
          </a:xfrm>
          <a:prstGeom prst="rect">
            <a:avLst/>
          </a:prstGeom>
        </p:spPr>
        <p:txBody>
          <a:bodyPr wrap="square">
            <a:spAutoFit/>
          </a:bodyPr>
          <a:lstStyle/>
          <a:p>
            <a:r>
              <a:rPr lang="en-US" altLang="zh-CN" sz="1600" b="1" i="1" dirty="0" smtClean="0"/>
              <a:t>3.</a:t>
            </a:r>
            <a:endParaRPr lang="zh-CN" altLang="zh-CN" sz="1600" dirty="0" smtClean="0"/>
          </a:p>
          <a:p>
            <a:r>
              <a:rPr lang="en-US" altLang="zh-CN" sz="1600" dirty="0" smtClean="0"/>
              <a:t>1) Hardware</a:t>
            </a:r>
            <a:r>
              <a:rPr lang="zh-CN" altLang="zh-CN" sz="1600" dirty="0" smtClean="0"/>
              <a:t>硬件，构成计算机系统的物理元器件。</a:t>
            </a:r>
          </a:p>
          <a:p>
            <a:r>
              <a:rPr lang="en-US" altLang="zh-CN" sz="1600" dirty="0" smtClean="0"/>
              <a:t>2) Motherboard </a:t>
            </a:r>
            <a:r>
              <a:rPr lang="zh-CN" altLang="zh-CN" sz="1600" dirty="0" smtClean="0"/>
              <a:t>主板，整个系统的电子主框架。</a:t>
            </a:r>
          </a:p>
          <a:p>
            <a:r>
              <a:rPr lang="en-US" altLang="zh-CN" sz="1600" dirty="0" smtClean="0"/>
              <a:t>3) Hard drive </a:t>
            </a:r>
            <a:r>
              <a:rPr lang="zh-CN" altLang="zh-CN" sz="1600" dirty="0" smtClean="0"/>
              <a:t>硬盘，保存和存储永久数据的地方。</a:t>
            </a:r>
          </a:p>
          <a:p>
            <a:r>
              <a:rPr lang="en-US" altLang="zh-CN" sz="1600" dirty="0" smtClean="0"/>
              <a:t>4) Case </a:t>
            </a:r>
            <a:r>
              <a:rPr lang="zh-CN" altLang="zh-CN" sz="1600" dirty="0" smtClean="0"/>
              <a:t>机箱，将所有硬件组合在一起的外壳。</a:t>
            </a:r>
          </a:p>
          <a:p>
            <a:r>
              <a:rPr lang="en-US" altLang="zh-CN" sz="1600" dirty="0" smtClean="0"/>
              <a:t>5) Fan </a:t>
            </a:r>
            <a:r>
              <a:rPr lang="zh-CN" altLang="zh-CN" sz="1600" dirty="0" smtClean="0"/>
              <a:t>风扇，避免主要元件过热的部件。</a:t>
            </a:r>
          </a:p>
          <a:p>
            <a:pPr>
              <a:lnSpc>
                <a:spcPct val="150000"/>
              </a:lnSpc>
            </a:pPr>
            <a:r>
              <a:rPr lang="en-US" altLang="zh-CN" sz="1600" dirty="0" smtClean="0"/>
              <a:t>6) CPU </a:t>
            </a:r>
            <a:r>
              <a:rPr lang="zh-CN" altLang="zh-CN" sz="1600" dirty="0" smtClean="0"/>
              <a:t>中央处理器，计算机中功能最强大的的计算器，被视为所有硬件的大脑。</a:t>
            </a:r>
          </a:p>
          <a:p>
            <a:r>
              <a:rPr lang="en-US" altLang="zh-CN" sz="1600" dirty="0" smtClean="0"/>
              <a:t>7) </a:t>
            </a:r>
            <a:r>
              <a:rPr lang="en-US" altLang="zh-CN" sz="1600" dirty="0" err="1" smtClean="0"/>
              <a:t>Overclocking</a:t>
            </a:r>
            <a:r>
              <a:rPr lang="en-US" altLang="zh-CN" sz="1600" dirty="0" smtClean="0"/>
              <a:t> </a:t>
            </a:r>
            <a:r>
              <a:rPr lang="zh-CN" altLang="zh-CN" sz="1600" dirty="0" smtClean="0"/>
              <a:t>超频即</a:t>
            </a:r>
            <a:r>
              <a:rPr lang="en-US" altLang="zh-CN" sz="1600" dirty="0" smtClean="0"/>
              <a:t>CPU</a:t>
            </a:r>
            <a:r>
              <a:rPr lang="zh-CN" altLang="zh-CN" sz="1600" dirty="0" smtClean="0"/>
              <a:t>超频技术，超频是使得各种各样的电脑部件运行在高于额定速度下的方法。</a:t>
            </a:r>
          </a:p>
          <a:p>
            <a:r>
              <a:rPr lang="en-US" altLang="zh-CN" sz="1600" dirty="0" smtClean="0"/>
              <a:t>8) Memory  </a:t>
            </a:r>
            <a:r>
              <a:rPr lang="zh-CN" altLang="zh-CN" sz="1600" dirty="0" smtClean="0"/>
              <a:t>存储器，存放指令和数据的计算机部件。</a:t>
            </a:r>
          </a:p>
          <a:p>
            <a:r>
              <a:rPr lang="en-US" altLang="zh-CN" sz="1600" b="1" i="1" dirty="0" smtClean="0"/>
              <a:t>4.</a:t>
            </a:r>
            <a:r>
              <a:rPr lang="en-US" altLang="zh-CN" sz="1600" i="1" dirty="0" smtClean="0"/>
              <a:t> </a:t>
            </a:r>
            <a:endParaRPr lang="zh-CN" altLang="zh-CN" sz="1600" dirty="0" smtClean="0"/>
          </a:p>
          <a:p>
            <a:r>
              <a:rPr lang="en-US" altLang="zh-CN" sz="1600" dirty="0" smtClean="0"/>
              <a:t>1) b   2) f     3) e    4) j   5) a  6) h    7) </a:t>
            </a:r>
            <a:r>
              <a:rPr lang="en-US" altLang="zh-CN" sz="1600" dirty="0" err="1" smtClean="0"/>
              <a:t>i</a:t>
            </a:r>
            <a:r>
              <a:rPr lang="en-US" altLang="zh-CN" sz="1600" dirty="0" smtClean="0"/>
              <a:t>    8) d    9) g   10) c</a:t>
            </a:r>
            <a:endParaRPr lang="zh-CN" altLang="zh-CN" sz="1600" dirty="0" smtClean="0"/>
          </a:p>
          <a:p>
            <a:r>
              <a:rPr lang="en-US" altLang="zh-CN" sz="1600" b="1" i="1" dirty="0" smtClean="0"/>
              <a:t>5.</a:t>
            </a:r>
            <a:endParaRPr lang="zh-CN" altLang="zh-CN" sz="1600" dirty="0" smtClean="0"/>
          </a:p>
          <a:p>
            <a:r>
              <a:rPr lang="en-US" altLang="zh-CN" sz="1600" dirty="0" smtClean="0"/>
              <a:t>1) c   2) e    3) b    4) h   5) j   6) g    7) d   8) f     9) a   10) </a:t>
            </a:r>
            <a:r>
              <a:rPr lang="en-US" altLang="zh-CN" sz="1600" dirty="0" err="1" smtClean="0"/>
              <a:t>i</a:t>
            </a:r>
            <a:endParaRPr lang="zh-CN" altLang="zh-CN" sz="1600" dirty="0" smtClean="0"/>
          </a:p>
          <a:p>
            <a:endParaRPr lang="zh-CN" altLang="zh-CN" sz="1600" dirty="0"/>
          </a:p>
          <a:p>
            <a:endParaRPr lang="zh-CN" altLang="zh-CN" sz="16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196752"/>
            <a:ext cx="7632848" cy="6124754"/>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i="1" dirty="0"/>
              <a:t>Vocabulary</a:t>
            </a:r>
            <a:endParaRPr lang="zh-CN" altLang="zh-CN" sz="1600" dirty="0"/>
          </a:p>
          <a:p>
            <a:r>
              <a:rPr lang="en-US" altLang="zh-CN" sz="1600" b="1" dirty="0" smtClean="0"/>
              <a:t>Exercise 1</a:t>
            </a:r>
            <a:endParaRPr lang="zh-CN" altLang="zh-CN" sz="1600" dirty="0" smtClean="0"/>
          </a:p>
          <a:p>
            <a:r>
              <a:rPr lang="en-US" altLang="zh-CN" sz="1600" dirty="0" smtClean="0"/>
              <a:t>mini-computer	</a:t>
            </a:r>
            <a:r>
              <a:rPr lang="zh-CN" altLang="zh-CN" sz="1600" dirty="0" smtClean="0"/>
              <a:t>小型电脑</a:t>
            </a:r>
          </a:p>
          <a:p>
            <a:r>
              <a:rPr lang="en-US" altLang="zh-CN" sz="1600" dirty="0" smtClean="0"/>
              <a:t>mini-disc	</a:t>
            </a:r>
            <a:r>
              <a:rPr lang="zh-CN" altLang="zh-CN" sz="1600" dirty="0" smtClean="0"/>
              <a:t>迷你光碟</a:t>
            </a:r>
          </a:p>
          <a:p>
            <a:r>
              <a:rPr lang="en-US" altLang="zh-CN" sz="1600" dirty="0" smtClean="0"/>
              <a:t>micro-processor	</a:t>
            </a:r>
            <a:r>
              <a:rPr lang="zh-CN" altLang="zh-CN" sz="1600" dirty="0" smtClean="0"/>
              <a:t>微处理器</a:t>
            </a:r>
          </a:p>
          <a:p>
            <a:r>
              <a:rPr lang="en-US" altLang="zh-CN" sz="1600" dirty="0" smtClean="0"/>
              <a:t>micro-image	</a:t>
            </a:r>
            <a:r>
              <a:rPr lang="zh-CN" altLang="zh-CN" sz="1600" dirty="0" smtClean="0"/>
              <a:t>微缩图像</a:t>
            </a:r>
          </a:p>
          <a:p>
            <a:r>
              <a:rPr lang="en-US" altLang="zh-CN" sz="1600" dirty="0" smtClean="0"/>
              <a:t>microchip	</a:t>
            </a:r>
            <a:r>
              <a:rPr lang="zh-CN" altLang="zh-CN" sz="1600" dirty="0" smtClean="0"/>
              <a:t>微芯片</a:t>
            </a:r>
          </a:p>
          <a:p>
            <a:r>
              <a:rPr lang="en-US" altLang="zh-CN" sz="1600" dirty="0" smtClean="0"/>
              <a:t>overbook	</a:t>
            </a:r>
            <a:r>
              <a:rPr lang="zh-CN" altLang="zh-CN" sz="1600" dirty="0" smtClean="0"/>
              <a:t>超额预定</a:t>
            </a:r>
          </a:p>
          <a:p>
            <a:r>
              <a:rPr lang="en-US" altLang="zh-CN" sz="1600" dirty="0" smtClean="0"/>
              <a:t>overcapacity	</a:t>
            </a:r>
            <a:r>
              <a:rPr lang="zh-CN" altLang="zh-CN" sz="1600" dirty="0" smtClean="0"/>
              <a:t>生产能力过剩</a:t>
            </a:r>
          </a:p>
          <a:p>
            <a:r>
              <a:rPr lang="en-US" altLang="zh-CN" sz="1600" dirty="0" smtClean="0"/>
              <a:t>multiparty	</a:t>
            </a:r>
            <a:r>
              <a:rPr lang="zh-CN" altLang="zh-CN" sz="1600" dirty="0" smtClean="0"/>
              <a:t>多党派的</a:t>
            </a:r>
          </a:p>
          <a:p>
            <a:r>
              <a:rPr lang="en-US" altLang="zh-CN" sz="1600" dirty="0" smtClean="0"/>
              <a:t>multicultural	</a:t>
            </a:r>
            <a:r>
              <a:rPr lang="zh-CN" altLang="zh-CN" sz="1600" dirty="0" smtClean="0"/>
              <a:t>多元文化的</a:t>
            </a:r>
          </a:p>
          <a:p>
            <a:r>
              <a:rPr lang="en-US" altLang="zh-CN" sz="1600" dirty="0" smtClean="0"/>
              <a:t>pre-selector	</a:t>
            </a:r>
            <a:r>
              <a:rPr lang="zh-CN" altLang="zh-CN" sz="1600" dirty="0" smtClean="0"/>
              <a:t>预选器</a:t>
            </a:r>
          </a:p>
          <a:p>
            <a:r>
              <a:rPr lang="en-US" altLang="zh-CN" sz="1600" dirty="0" smtClean="0"/>
              <a:t>pre-scope	</a:t>
            </a:r>
            <a:r>
              <a:rPr lang="zh-CN" altLang="zh-CN" sz="1600" dirty="0" smtClean="0"/>
              <a:t>前作用域</a:t>
            </a:r>
          </a:p>
          <a:p>
            <a:r>
              <a:rPr lang="en-US" altLang="zh-CN" sz="1600" dirty="0" smtClean="0"/>
              <a:t>pre-record	</a:t>
            </a:r>
            <a:r>
              <a:rPr lang="zh-CN" altLang="zh-CN" sz="1600" dirty="0" smtClean="0"/>
              <a:t>预先录制</a:t>
            </a:r>
          </a:p>
          <a:p>
            <a:r>
              <a:rPr lang="en-US" altLang="zh-CN" sz="1600" b="1" dirty="0" smtClean="0"/>
              <a:t>Exercise 2</a:t>
            </a:r>
            <a:endParaRPr lang="zh-CN" altLang="zh-CN" sz="1600" dirty="0" smtClean="0"/>
          </a:p>
          <a:p>
            <a:r>
              <a:rPr lang="en-US" altLang="zh-CN" sz="1600" dirty="0" smtClean="0"/>
              <a:t>1. </a:t>
            </a:r>
            <a:r>
              <a:rPr lang="en-US" altLang="zh-CN" sz="1600" dirty="0" err="1" smtClean="0"/>
              <a:t>overclocking</a:t>
            </a:r>
            <a:r>
              <a:rPr lang="en-US" altLang="zh-CN" sz="1600" dirty="0" smtClean="0"/>
              <a:t>            	2. computer-literate    </a:t>
            </a:r>
            <a:endParaRPr lang="zh-CN" altLang="zh-CN" sz="1600" dirty="0" smtClean="0"/>
          </a:p>
          <a:p>
            <a:r>
              <a:rPr lang="en-US" altLang="zh-CN" sz="1600" dirty="0" smtClean="0"/>
              <a:t>3. cost an arm and a leg     	4. compatible with</a:t>
            </a:r>
            <a:endParaRPr lang="zh-CN" altLang="zh-CN" sz="1600" dirty="0" smtClean="0"/>
          </a:p>
          <a:p>
            <a:r>
              <a:rPr lang="en-US" altLang="zh-CN" sz="1600" dirty="0" smtClean="0"/>
              <a:t>5. investment        	6. deals… with </a:t>
            </a:r>
            <a:endParaRPr lang="zh-CN" altLang="zh-CN" sz="1600" dirty="0" smtClean="0"/>
          </a:p>
          <a:p>
            <a:r>
              <a:rPr lang="en-US" altLang="zh-CN" sz="1600" dirty="0" smtClean="0"/>
              <a:t>7. conform to        	8. referred to         </a:t>
            </a:r>
            <a:endParaRPr lang="zh-CN" altLang="zh-CN" sz="1600" dirty="0" smtClean="0"/>
          </a:p>
          <a:p>
            <a:r>
              <a:rPr lang="en-US" altLang="zh-CN" sz="1600" dirty="0" smtClean="0"/>
              <a:t>9. are made up        	10. more expensive</a:t>
            </a:r>
            <a:endParaRPr lang="zh-CN" altLang="zh-CN" sz="1600" dirty="0" smtClean="0"/>
          </a:p>
          <a:p>
            <a:endParaRPr lang="zh-CN" altLang="zh-CN" sz="1600" dirty="0" smtClean="0"/>
          </a:p>
          <a:p>
            <a:endParaRPr lang="zh-CN" altLang="zh-CN" sz="16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606663"/>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i="1" dirty="0" smtClean="0"/>
              <a:t>Structure</a:t>
            </a:r>
          </a:p>
          <a:p>
            <a:r>
              <a:rPr lang="en-US" altLang="zh-CN" sz="1600" b="1" dirty="0" smtClean="0"/>
              <a:t>Exercise </a:t>
            </a:r>
            <a:endParaRPr lang="zh-CN" altLang="zh-CN" sz="1600" dirty="0" smtClean="0"/>
          </a:p>
          <a:p>
            <a:pPr lvl="0">
              <a:lnSpc>
                <a:spcPts val="2200"/>
              </a:lnSpc>
            </a:pPr>
            <a:r>
              <a:rPr lang="en-US" altLang="zh-CN" sz="1400" dirty="0" smtClean="0"/>
              <a:t>(</a:t>
            </a:r>
            <a:r>
              <a:rPr lang="zh-CN" altLang="zh-CN" sz="1400" dirty="0" smtClean="0"/>
              <a:t>复合句</a:t>
            </a:r>
            <a:r>
              <a:rPr lang="en-US" altLang="zh-CN" sz="1400" dirty="0" smtClean="0"/>
              <a:t>) </a:t>
            </a:r>
            <a:r>
              <a:rPr lang="zh-CN" altLang="zh-CN" sz="1400" dirty="0" smtClean="0"/>
              <a:t>牢牢记住：先断电，后连接。</a:t>
            </a:r>
          </a:p>
          <a:p>
            <a:pPr lvl="0">
              <a:lnSpc>
                <a:spcPts val="2200"/>
              </a:lnSpc>
            </a:pPr>
            <a:r>
              <a:rPr lang="en-US" altLang="zh-CN" sz="1400" dirty="0" smtClean="0"/>
              <a:t>(</a:t>
            </a:r>
            <a:r>
              <a:rPr lang="zh-CN" altLang="zh-CN" sz="1400" dirty="0" smtClean="0"/>
              <a:t>并列句</a:t>
            </a:r>
            <a:r>
              <a:rPr lang="en-US" altLang="zh-CN" sz="1400" dirty="0" smtClean="0"/>
              <a:t>) </a:t>
            </a:r>
            <a:r>
              <a:rPr lang="zh-CN" altLang="zh-CN" sz="1400" dirty="0" smtClean="0"/>
              <a:t>专用计算机，如航船上的导航系统仅能执行一种任务</a:t>
            </a:r>
            <a:r>
              <a:rPr lang="en-US" altLang="zh-CN" sz="1400" dirty="0" smtClean="0"/>
              <a:t>;</a:t>
            </a:r>
            <a:r>
              <a:rPr lang="zh-CN" altLang="zh-CN" sz="1400" dirty="0" smtClean="0"/>
              <a:t>而通用计算机可 应用于多方面。</a:t>
            </a:r>
          </a:p>
          <a:p>
            <a:pPr lvl="0">
              <a:lnSpc>
                <a:spcPts val="2200"/>
              </a:lnSpc>
            </a:pPr>
            <a:r>
              <a:rPr lang="en-US" altLang="zh-CN" sz="1400" dirty="0" smtClean="0"/>
              <a:t>(</a:t>
            </a:r>
            <a:r>
              <a:rPr lang="zh-CN" altLang="zh-CN" sz="1400" dirty="0" smtClean="0"/>
              <a:t>简单句</a:t>
            </a:r>
            <a:r>
              <a:rPr lang="en-US" altLang="zh-CN" sz="1400" dirty="0" smtClean="0"/>
              <a:t>) </a:t>
            </a:r>
            <a:r>
              <a:rPr lang="zh-CN" altLang="zh-CN" sz="1400" dirty="0" smtClean="0"/>
              <a:t>暂存器，又称存储器、主存储器、原存储器和磁芯存储器。它为</a:t>
            </a:r>
            <a:r>
              <a:rPr lang="en-US" altLang="zh-CN" sz="1400" dirty="0" smtClean="0"/>
              <a:t>CPU</a:t>
            </a:r>
            <a:r>
              <a:rPr lang="zh-CN" altLang="zh-CN" sz="1400" dirty="0" smtClean="0"/>
              <a:t>提供一个工作区。</a:t>
            </a:r>
          </a:p>
          <a:p>
            <a:pPr lvl="0">
              <a:lnSpc>
                <a:spcPts val="2200"/>
              </a:lnSpc>
            </a:pPr>
            <a:r>
              <a:rPr lang="en-US" altLang="zh-CN" sz="1400" dirty="0" smtClean="0"/>
              <a:t>(</a:t>
            </a:r>
            <a:r>
              <a:rPr lang="zh-CN" altLang="zh-CN" sz="1400" dirty="0" smtClean="0"/>
              <a:t>简单句</a:t>
            </a:r>
            <a:r>
              <a:rPr lang="en-US" altLang="zh-CN" sz="1400" dirty="0" smtClean="0"/>
              <a:t>) </a:t>
            </a:r>
            <a:r>
              <a:rPr lang="zh-CN" altLang="zh-CN" sz="1400" dirty="0" smtClean="0"/>
              <a:t>人告诉机器做什么，何时做，以及如何做。</a:t>
            </a:r>
          </a:p>
          <a:p>
            <a:pPr lvl="0">
              <a:lnSpc>
                <a:spcPts val="2200"/>
              </a:lnSpc>
            </a:pPr>
            <a:r>
              <a:rPr lang="en-US" altLang="zh-CN" sz="1400" dirty="0" smtClean="0"/>
              <a:t>(</a:t>
            </a:r>
            <a:r>
              <a:rPr lang="zh-CN" altLang="zh-CN" sz="1400" dirty="0" smtClean="0"/>
              <a:t>并列句</a:t>
            </a:r>
            <a:r>
              <a:rPr lang="en-US" altLang="zh-CN" sz="1400" dirty="0" smtClean="0"/>
              <a:t>) </a:t>
            </a:r>
            <a:r>
              <a:rPr lang="zh-CN" altLang="zh-CN" sz="1400" dirty="0" smtClean="0"/>
              <a:t>磁盘可以有可移动式和非移动式两种</a:t>
            </a:r>
            <a:r>
              <a:rPr lang="en-US" altLang="zh-CN" sz="1400" dirty="0" smtClean="0"/>
              <a:t>;</a:t>
            </a:r>
            <a:r>
              <a:rPr lang="zh-CN" altLang="zh-CN" sz="1400" dirty="0" smtClean="0"/>
              <a:t>而读写磁头也可以是移动的或是固定的。</a:t>
            </a:r>
          </a:p>
          <a:p>
            <a:pPr lvl="0">
              <a:lnSpc>
                <a:spcPts val="2200"/>
              </a:lnSpc>
            </a:pPr>
            <a:r>
              <a:rPr lang="en-US" altLang="zh-CN" sz="1400" dirty="0" smtClean="0"/>
              <a:t>(</a:t>
            </a:r>
            <a:r>
              <a:rPr lang="zh-CN" altLang="zh-CN" sz="1400" dirty="0" smtClean="0"/>
              <a:t>并列句</a:t>
            </a:r>
            <a:r>
              <a:rPr lang="en-US" altLang="zh-CN" sz="1400" dirty="0" smtClean="0"/>
              <a:t>) </a:t>
            </a:r>
            <a:r>
              <a:rPr lang="zh-CN" altLang="zh-CN" sz="1400" dirty="0" smtClean="0"/>
              <a:t>多数情况下，磁盘上每个记录前面都标有一个关键字</a:t>
            </a:r>
            <a:r>
              <a:rPr lang="en-US" altLang="zh-CN" sz="1400" dirty="0" smtClean="0"/>
              <a:t>;</a:t>
            </a:r>
            <a:r>
              <a:rPr lang="zh-CN" altLang="zh-CN" sz="1400" dirty="0" smtClean="0"/>
              <a:t>它使得计算机可对数据进行直接存取。</a:t>
            </a:r>
          </a:p>
          <a:p>
            <a:pPr lvl="0">
              <a:lnSpc>
                <a:spcPts val="2200"/>
              </a:lnSpc>
            </a:pPr>
            <a:r>
              <a:rPr lang="en-US" altLang="zh-CN" sz="1400" dirty="0" smtClean="0"/>
              <a:t>(</a:t>
            </a:r>
            <a:r>
              <a:rPr lang="zh-CN" altLang="zh-CN" sz="1400" dirty="0" smtClean="0"/>
              <a:t>简单句</a:t>
            </a:r>
            <a:r>
              <a:rPr lang="en-US" altLang="zh-CN" sz="1400" dirty="0" smtClean="0"/>
              <a:t>) </a:t>
            </a:r>
            <a:r>
              <a:rPr lang="zh-CN" altLang="zh-CN" sz="1400" dirty="0" smtClean="0"/>
              <a:t>软磁盘，或称软盘，是微型机和小型机上比较通用的磁盘系统。</a:t>
            </a:r>
          </a:p>
          <a:p>
            <a:pPr lvl="0">
              <a:lnSpc>
                <a:spcPts val="2200"/>
              </a:lnSpc>
            </a:pPr>
            <a:r>
              <a:rPr lang="en-US" altLang="zh-CN" sz="1400" dirty="0" smtClean="0"/>
              <a:t>(</a:t>
            </a:r>
            <a:r>
              <a:rPr lang="zh-CN" altLang="zh-CN" sz="1400" dirty="0" smtClean="0"/>
              <a:t>复合句</a:t>
            </a:r>
            <a:r>
              <a:rPr lang="en-US" altLang="zh-CN" sz="1400" dirty="0" smtClean="0"/>
              <a:t>) </a:t>
            </a:r>
            <a:r>
              <a:rPr lang="zh-CN" altLang="zh-CN" sz="1400" dirty="0" smtClean="0"/>
              <a:t>从键盘键入的信息被转换成一系列</a:t>
            </a:r>
            <a:r>
              <a:rPr lang="en-US" altLang="zh-CN" sz="1400" dirty="0" smtClean="0"/>
              <a:t>CPU</a:t>
            </a:r>
            <a:r>
              <a:rPr lang="zh-CN" altLang="zh-CN" sz="1400" dirty="0" smtClean="0"/>
              <a:t>可以操作的二进制数。</a:t>
            </a:r>
          </a:p>
          <a:p>
            <a:pPr lvl="0">
              <a:lnSpc>
                <a:spcPts val="2200"/>
              </a:lnSpc>
            </a:pPr>
            <a:r>
              <a:rPr lang="en-US" altLang="zh-CN" sz="1400" dirty="0" smtClean="0"/>
              <a:t>(</a:t>
            </a:r>
            <a:r>
              <a:rPr lang="zh-CN" altLang="zh-CN" sz="1400" dirty="0" smtClean="0"/>
              <a:t>复合句</a:t>
            </a:r>
            <a:r>
              <a:rPr lang="en-US" altLang="zh-CN" sz="1400" dirty="0" smtClean="0"/>
              <a:t>) </a:t>
            </a:r>
            <a:r>
              <a:rPr lang="zh-CN" altLang="zh-CN" sz="1400" dirty="0" smtClean="0"/>
              <a:t>大多数数字计算机使用两种存储器存储数据：其一是内部的主存储器（内存）</a:t>
            </a:r>
            <a:r>
              <a:rPr lang="en-US" altLang="zh-CN" sz="1400" dirty="0" smtClean="0"/>
              <a:t>;</a:t>
            </a:r>
            <a:r>
              <a:rPr lang="zh-CN" altLang="zh-CN" sz="1400" dirty="0" smtClean="0"/>
              <a:t>其二是外部的辅助存储单元。</a:t>
            </a:r>
          </a:p>
          <a:p>
            <a:pPr lvl="0">
              <a:lnSpc>
                <a:spcPts val="2200"/>
              </a:lnSpc>
            </a:pPr>
            <a:r>
              <a:rPr lang="en-US" altLang="zh-CN" sz="1400" dirty="0" smtClean="0"/>
              <a:t>(</a:t>
            </a:r>
            <a:r>
              <a:rPr lang="zh-CN" altLang="zh-CN" sz="1400" dirty="0" smtClean="0"/>
              <a:t>简单句</a:t>
            </a:r>
            <a:r>
              <a:rPr lang="en-US" altLang="zh-CN" sz="1400" dirty="0" smtClean="0"/>
              <a:t>) </a:t>
            </a:r>
            <a:r>
              <a:rPr lang="zh-CN" altLang="zh-CN" sz="1400" dirty="0" smtClean="0"/>
              <a:t>调制解调器在一台计算机上将数字脉冲转换为模拟信号，然后通过电话</a:t>
            </a:r>
            <a:r>
              <a:rPr lang="en-US" altLang="zh-CN" sz="1400" dirty="0" smtClean="0"/>
              <a:t>          </a:t>
            </a:r>
            <a:endParaRPr lang="zh-CN" altLang="zh-CN" sz="1400" dirty="0" smtClean="0"/>
          </a:p>
          <a:p>
            <a:pPr lvl="0">
              <a:lnSpc>
                <a:spcPts val="2200"/>
              </a:lnSpc>
            </a:pPr>
            <a:r>
              <a:rPr lang="zh-CN" altLang="zh-CN" sz="1400" dirty="0" smtClean="0"/>
              <a:t>线或通讯网络传输到另一台计算机中。</a:t>
            </a:r>
          </a:p>
          <a:p>
            <a:endParaRPr lang="zh-CN" altLang="en-US" sz="1600" b="1" i="1" dirty="0" smtClean="0"/>
          </a:p>
          <a:p>
            <a:endParaRPr lang="zh-CN" altLang="zh-CN" sz="1600" dirty="0" smtClean="0"/>
          </a:p>
          <a:p>
            <a:endParaRPr lang="zh-CN" altLang="zh-CN" sz="16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416868"/>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i="1" dirty="0" smtClean="0"/>
              <a:t>Exercise 1</a:t>
            </a:r>
          </a:p>
          <a:p>
            <a:r>
              <a:rPr lang="en-US" altLang="zh-CN" sz="1400" i="1" dirty="0" smtClean="0"/>
              <a:t>1)</a:t>
            </a:r>
            <a:r>
              <a:rPr lang="zh-CN" altLang="en-US" sz="1400" i="1" dirty="0" smtClean="0"/>
              <a:t>使用网络的一个最大优点是，你可以在计算机之间共享资源。</a:t>
            </a:r>
          </a:p>
          <a:p>
            <a:r>
              <a:rPr lang="en-US" altLang="zh-CN" sz="1400" i="1" dirty="0" smtClean="0"/>
              <a:t>2)</a:t>
            </a:r>
            <a:r>
              <a:rPr lang="zh-CN" altLang="en-US" sz="1400" i="1" dirty="0" smtClean="0"/>
              <a:t>联邦调查局全力追踪黑客的同时，互联网安全专家也致力于修复环球影碟公司的网  站。</a:t>
            </a:r>
          </a:p>
          <a:p>
            <a:r>
              <a:rPr lang="en-US" altLang="zh-CN" sz="1400" i="1" dirty="0" smtClean="0"/>
              <a:t>3)</a:t>
            </a:r>
            <a:r>
              <a:rPr lang="zh-CN" altLang="en-US" sz="1400" i="1" dirty="0" smtClean="0"/>
              <a:t>这次网上间谍行动将可能阻止新近上网购物者在网上买东西。</a:t>
            </a:r>
          </a:p>
          <a:p>
            <a:r>
              <a:rPr lang="en-US" altLang="zh-CN" sz="1400" i="1" dirty="0" smtClean="0"/>
              <a:t>4)</a:t>
            </a:r>
            <a:r>
              <a:rPr lang="zh-CN" altLang="en-US" sz="1400" i="1" dirty="0" smtClean="0"/>
              <a:t>如果你有一点点良知的话，你是不会做那件事的。</a:t>
            </a:r>
          </a:p>
          <a:p>
            <a:r>
              <a:rPr lang="en-US" altLang="zh-CN" sz="1400" i="1" dirty="0" smtClean="0"/>
              <a:t>5)</a:t>
            </a:r>
            <a:r>
              <a:rPr lang="zh-CN" altLang="en-US" sz="1400" i="1" dirty="0" smtClean="0"/>
              <a:t>牛顿的运动定律是经典力学的基础。</a:t>
            </a:r>
          </a:p>
          <a:p>
            <a:r>
              <a:rPr lang="en-US" altLang="zh-CN" sz="1400" i="1" dirty="0" smtClean="0"/>
              <a:t>6)</a:t>
            </a:r>
            <a:r>
              <a:rPr lang="zh-CN" altLang="en-US" sz="1400" i="1" dirty="0" smtClean="0"/>
              <a:t>医生研究</a:t>
            </a:r>
            <a:r>
              <a:rPr lang="en-US" altLang="zh-CN" sz="1400" i="1" dirty="0" smtClean="0"/>
              <a:t>X-</a:t>
            </a:r>
            <a:r>
              <a:rPr lang="zh-CN" altLang="en-US" sz="1400" i="1" dirty="0" smtClean="0"/>
              <a:t>光片以确定她的肺部是否有问题。</a:t>
            </a:r>
            <a:endParaRPr lang="en-US" altLang="zh-CN" sz="1400" i="1" dirty="0" smtClean="0"/>
          </a:p>
          <a:p>
            <a:endParaRPr lang="en-US" altLang="zh-CN" sz="1400" i="1" dirty="0" smtClean="0"/>
          </a:p>
          <a:p>
            <a:r>
              <a:rPr lang="en-US" altLang="zh-CN" sz="1600" b="1" i="1" dirty="0" smtClean="0"/>
              <a:t>Exercise 2</a:t>
            </a:r>
            <a:endParaRPr lang="zh-CN" altLang="zh-CN" sz="1600" b="1" i="1" dirty="0" smtClean="0"/>
          </a:p>
          <a:p>
            <a:pPr lvl="0"/>
            <a:r>
              <a:rPr lang="en-US" altLang="zh-CN" sz="1400" dirty="0" smtClean="0"/>
              <a:t>While the motherboard doesn't impact system performance directly, it does determine the components that can be installed.</a:t>
            </a:r>
            <a:endParaRPr lang="zh-CN" altLang="zh-CN" sz="1400" dirty="0" smtClean="0"/>
          </a:p>
          <a:p>
            <a:pPr lvl="0"/>
            <a:r>
              <a:rPr lang="en-US" altLang="zh-CN" sz="1400" dirty="0" smtClean="0"/>
              <a:t>The most powerful component of your entire computer system is not the biggest one but it is often the most expensive.</a:t>
            </a:r>
            <a:endParaRPr lang="zh-CN" altLang="zh-CN" sz="1400" dirty="0" smtClean="0"/>
          </a:p>
          <a:p>
            <a:pPr lvl="0"/>
            <a:r>
              <a:rPr lang="en-US" altLang="zh-CN" sz="1400" dirty="0" smtClean="0"/>
              <a:t>If you intend to buy a new CPU, make sure you know it will not just fit in the specific socket your motherboard has but be otherwise compatible with your motherboard in terms of things like power requirements.</a:t>
            </a:r>
            <a:endParaRPr lang="zh-CN" altLang="zh-CN" sz="1400" dirty="0" smtClean="0"/>
          </a:p>
          <a:p>
            <a:pPr lvl="0"/>
            <a:r>
              <a:rPr lang="en-US" altLang="zh-CN" sz="1400" dirty="0" smtClean="0"/>
              <a:t>It might be a wise investment to install a </a:t>
            </a:r>
            <a:r>
              <a:rPr lang="en-US" altLang="zh-CN" sz="1400" dirty="0" err="1" smtClean="0"/>
              <a:t>Blu</a:t>
            </a:r>
            <a:r>
              <a:rPr lang="en-US" altLang="zh-CN" sz="1400" dirty="0" smtClean="0"/>
              <a:t>-Ray drive in a computer, if you have a 1080p monitor.</a:t>
            </a:r>
            <a:endParaRPr lang="zh-CN" altLang="zh-CN" sz="1400" dirty="0" smtClean="0"/>
          </a:p>
          <a:p>
            <a:pPr lvl="0"/>
            <a:r>
              <a:rPr lang="en-US" altLang="zh-CN" sz="1400" dirty="0" smtClean="0"/>
              <a:t>Expansion cards are one of the easiest upgrades to throw in a computer, as they don't require as much mucking about with power cords and connection cables.</a:t>
            </a:r>
            <a:endParaRPr lang="zh-CN" altLang="zh-CN" sz="1400" dirty="0" smtClean="0"/>
          </a:p>
          <a:p>
            <a:endParaRPr lang="zh-CN" altLang="en-US" sz="1400" i="1" dirty="0" smtClean="0"/>
          </a:p>
          <a:p>
            <a:endParaRPr lang="zh-CN" altLang="zh-CN"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259632" y="764704"/>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259632" y="1268760"/>
            <a:ext cx="7344816"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err="1" smtClean="0"/>
              <a:t>essentia</a:t>
            </a:r>
            <a:r>
              <a:rPr lang="en-US" altLang="zh-CN" sz="1600" dirty="0" smtClean="0"/>
              <a:t>	n.</a:t>
            </a:r>
            <a:r>
              <a:rPr lang="en-US" altLang="zh-CN" sz="1600" b="1" dirty="0" smtClean="0"/>
              <a:t> </a:t>
            </a:r>
            <a:r>
              <a:rPr lang="zh-CN" altLang="zh-CN" sz="1600" dirty="0" smtClean="0"/>
              <a:t>本质</a:t>
            </a:r>
            <a:r>
              <a:rPr lang="en-US" altLang="zh-CN" sz="1600" dirty="0" smtClean="0"/>
              <a:t>;</a:t>
            </a:r>
            <a:r>
              <a:rPr lang="zh-CN" altLang="zh-CN" sz="1600" dirty="0" smtClean="0"/>
              <a:t>要素</a:t>
            </a:r>
            <a:r>
              <a:rPr lang="en-US" altLang="zh-CN" sz="1600" dirty="0" smtClean="0"/>
              <a:t>;</a:t>
            </a:r>
            <a:r>
              <a:rPr lang="zh-CN" altLang="zh-CN" sz="1600" dirty="0" smtClean="0"/>
              <a:t>要点</a:t>
            </a:r>
            <a:r>
              <a:rPr lang="en-US" altLang="zh-CN" sz="1600" dirty="0" smtClean="0"/>
              <a:t>;</a:t>
            </a:r>
            <a:r>
              <a:rPr lang="zh-CN" altLang="zh-CN" sz="1600" dirty="0" smtClean="0"/>
              <a:t>必需品</a:t>
            </a:r>
          </a:p>
          <a:p>
            <a:r>
              <a:rPr lang="en-US" altLang="zh-CN" sz="1600" dirty="0" smtClean="0"/>
              <a:t>access                      	n. </a:t>
            </a:r>
            <a:r>
              <a:rPr lang="zh-CN" altLang="zh-CN" sz="1600" dirty="0" smtClean="0"/>
              <a:t>通入</a:t>
            </a:r>
            <a:r>
              <a:rPr lang="en-US" altLang="zh-CN" sz="1600" dirty="0" smtClean="0"/>
              <a:t>;</a:t>
            </a:r>
            <a:r>
              <a:rPr lang="zh-CN" altLang="zh-CN" sz="1600" dirty="0" smtClean="0"/>
              <a:t>访问</a:t>
            </a:r>
            <a:r>
              <a:rPr lang="en-US" altLang="zh-CN" sz="1600" dirty="0" smtClean="0"/>
              <a:t>;</a:t>
            </a:r>
            <a:r>
              <a:rPr lang="zh-CN" altLang="zh-CN" sz="1600" dirty="0" smtClean="0"/>
              <a:t>入门</a:t>
            </a:r>
            <a:endParaRPr lang="en-US" altLang="zh-CN" sz="1600" dirty="0" smtClean="0"/>
          </a:p>
          <a:p>
            <a:r>
              <a:rPr lang="en-US" altLang="zh-CN" sz="1600" dirty="0" smtClean="0"/>
              <a:t>strained                  	a. </a:t>
            </a:r>
            <a:r>
              <a:rPr lang="zh-CN" altLang="en-US" sz="1600" dirty="0" smtClean="0"/>
              <a:t>紧张的，矫饰的，做作的</a:t>
            </a:r>
          </a:p>
          <a:p>
            <a:r>
              <a:rPr lang="en-US" altLang="zh-CN" sz="1600" dirty="0" smtClean="0"/>
              <a:t>recommend                 	v. </a:t>
            </a:r>
            <a:r>
              <a:rPr lang="zh-CN" altLang="en-US" sz="1600" dirty="0" smtClean="0"/>
              <a:t>推荐，介绍，使</a:t>
            </a:r>
            <a:r>
              <a:rPr lang="en-US" altLang="zh-CN" sz="1600" dirty="0" smtClean="0"/>
              <a:t>……</a:t>
            </a:r>
            <a:r>
              <a:rPr lang="zh-CN" altLang="en-US" sz="1600" dirty="0" smtClean="0"/>
              <a:t>可取</a:t>
            </a:r>
          </a:p>
          <a:p>
            <a:r>
              <a:rPr lang="en-US" altLang="zh-CN" sz="1600" dirty="0" smtClean="0"/>
              <a:t>gigabytes               	n. </a:t>
            </a:r>
            <a:r>
              <a:rPr lang="zh-CN" altLang="en-US" sz="1600" dirty="0" smtClean="0"/>
              <a:t>十亿字节 </a:t>
            </a:r>
            <a:r>
              <a:rPr lang="en-US" altLang="zh-CN" sz="1600" dirty="0" smtClean="0"/>
              <a:t>(</a:t>
            </a:r>
            <a:r>
              <a:rPr lang="en-US" altLang="zh-CN" sz="1600" dirty="0" err="1" smtClean="0"/>
              <a:t>giga</a:t>
            </a:r>
            <a:r>
              <a:rPr lang="en-US" altLang="zh-CN" sz="1600" dirty="0" smtClean="0"/>
              <a:t>-</a:t>
            </a:r>
            <a:r>
              <a:rPr lang="zh-CN" altLang="en-US" sz="1600" dirty="0" smtClean="0"/>
              <a:t>为字首，意为“十亿”</a:t>
            </a:r>
            <a:r>
              <a:rPr lang="en-US" altLang="zh-CN" sz="1600" dirty="0" smtClean="0"/>
              <a:t>)</a:t>
            </a:r>
          </a:p>
          <a:p>
            <a:r>
              <a:rPr lang="en-US" altLang="zh-CN" sz="1600" dirty="0" smtClean="0"/>
              <a:t>multitask                 	v. </a:t>
            </a:r>
            <a:r>
              <a:rPr lang="zh-CN" altLang="en-US" sz="1600" dirty="0" smtClean="0"/>
              <a:t>使多任务化</a:t>
            </a:r>
          </a:p>
          <a:p>
            <a:r>
              <a:rPr lang="en-US" altLang="zh-CN" sz="1600" dirty="0" smtClean="0"/>
              <a:t>mundane              	a. </a:t>
            </a:r>
            <a:r>
              <a:rPr lang="zh-CN" altLang="en-US" sz="1600" dirty="0" smtClean="0"/>
              <a:t>世界的，世俗的，平凡的</a:t>
            </a:r>
          </a:p>
          <a:p>
            <a:r>
              <a:rPr lang="en-US" altLang="zh-CN" sz="1600" dirty="0" smtClean="0"/>
              <a:t>colleague                  	n. </a:t>
            </a:r>
            <a:r>
              <a:rPr lang="zh-CN" altLang="en-US" sz="1600" dirty="0" smtClean="0"/>
              <a:t>同事，同僚</a:t>
            </a:r>
          </a:p>
          <a:p>
            <a:r>
              <a:rPr lang="en-US" altLang="zh-CN" sz="1600" dirty="0" smtClean="0"/>
              <a:t>improvise                	v. </a:t>
            </a:r>
            <a:r>
              <a:rPr lang="zh-CN" altLang="en-US" sz="1600" dirty="0" smtClean="0"/>
              <a:t>临时准备</a:t>
            </a:r>
            <a:r>
              <a:rPr lang="en-US" altLang="zh-CN" sz="1600" dirty="0" smtClean="0"/>
              <a:t>;</a:t>
            </a:r>
            <a:r>
              <a:rPr lang="zh-CN" altLang="en-US" sz="1600" dirty="0" smtClean="0"/>
              <a:t>即席演奏</a:t>
            </a:r>
          </a:p>
          <a:p>
            <a:r>
              <a:rPr lang="en-US" altLang="zh-CN" sz="1600" dirty="0" smtClean="0"/>
              <a:t>capacity                     	n. </a:t>
            </a:r>
            <a:r>
              <a:rPr lang="zh-CN" altLang="en-US" sz="1600" dirty="0" smtClean="0"/>
              <a:t>容量，生产量，容量，能力</a:t>
            </a:r>
          </a:p>
          <a:p>
            <a:r>
              <a:rPr lang="en-US" altLang="zh-CN" sz="1600" dirty="0" smtClean="0"/>
              <a:t>port                       	n. </a:t>
            </a:r>
            <a:r>
              <a:rPr lang="zh-CN" altLang="en-US" sz="1600" dirty="0" smtClean="0"/>
              <a:t>端口</a:t>
            </a:r>
          </a:p>
          <a:p>
            <a:r>
              <a:rPr lang="en-US" altLang="zh-CN" sz="1600" dirty="0" smtClean="0"/>
              <a:t>desktop                      	n. </a:t>
            </a:r>
            <a:r>
              <a:rPr lang="zh-CN" altLang="en-US" sz="1600" dirty="0" smtClean="0"/>
              <a:t>桌面</a:t>
            </a:r>
            <a:r>
              <a:rPr lang="en-US" altLang="zh-CN" sz="1600" dirty="0" smtClean="0"/>
              <a:t>;</a:t>
            </a:r>
            <a:r>
              <a:rPr lang="zh-CN" altLang="en-US" sz="1600" dirty="0" smtClean="0"/>
              <a:t>桌上型电脑</a:t>
            </a:r>
          </a:p>
          <a:p>
            <a:r>
              <a:rPr lang="en-US" altLang="zh-CN" sz="1600" dirty="0" smtClean="0"/>
              <a:t>available                    	a. </a:t>
            </a:r>
            <a:r>
              <a:rPr lang="zh-CN" altLang="en-US" sz="1600" dirty="0" smtClean="0"/>
              <a:t>可用的</a:t>
            </a:r>
            <a:r>
              <a:rPr lang="en-US" altLang="zh-CN" sz="1600" dirty="0" smtClean="0"/>
              <a:t>;</a:t>
            </a:r>
            <a:r>
              <a:rPr lang="zh-CN" altLang="en-US" sz="1600" dirty="0" smtClean="0"/>
              <a:t>可取的</a:t>
            </a:r>
          </a:p>
          <a:p>
            <a:r>
              <a:rPr lang="en-US" altLang="zh-CN" sz="1600" dirty="0" smtClean="0"/>
              <a:t>executable                  	a. </a:t>
            </a:r>
            <a:r>
              <a:rPr lang="zh-CN" altLang="en-US" sz="1600" dirty="0" smtClean="0"/>
              <a:t>实行的</a:t>
            </a:r>
            <a:r>
              <a:rPr lang="en-US" altLang="zh-CN" sz="1600" dirty="0" smtClean="0"/>
              <a:t>;</a:t>
            </a:r>
            <a:r>
              <a:rPr lang="zh-CN" altLang="en-US" sz="1600" dirty="0" smtClean="0"/>
              <a:t>执行的</a:t>
            </a:r>
          </a:p>
          <a:p>
            <a:r>
              <a:rPr lang="en-US" altLang="zh-CN" sz="1600" dirty="0" smtClean="0"/>
              <a:t>investment                  	n. </a:t>
            </a:r>
            <a:r>
              <a:rPr lang="zh-CN" altLang="en-US" sz="1600" dirty="0" smtClean="0"/>
              <a:t>投资</a:t>
            </a:r>
            <a:r>
              <a:rPr lang="en-US" altLang="zh-CN" sz="1600" dirty="0" smtClean="0"/>
              <a:t>;</a:t>
            </a:r>
            <a:r>
              <a:rPr lang="zh-CN" altLang="en-US" sz="1600" dirty="0" smtClean="0"/>
              <a:t>可获得的东西</a:t>
            </a:r>
          </a:p>
          <a:p>
            <a:r>
              <a:rPr lang="en-US" altLang="zh-CN" sz="1600" dirty="0" smtClean="0"/>
              <a:t>muck                        	v. </a:t>
            </a:r>
            <a:r>
              <a:rPr lang="zh-CN" altLang="en-US" sz="1600" dirty="0" smtClean="0"/>
              <a:t>弄脏</a:t>
            </a:r>
            <a:r>
              <a:rPr lang="en-US" altLang="zh-CN" sz="1600" dirty="0" smtClean="0"/>
              <a:t>;</a:t>
            </a:r>
            <a:r>
              <a:rPr lang="zh-CN" altLang="en-US" sz="1600" dirty="0" smtClean="0"/>
              <a:t>弄糟</a:t>
            </a:r>
            <a:r>
              <a:rPr lang="en-US" altLang="zh-CN" sz="1600" dirty="0" smtClean="0"/>
              <a:t>;n. </a:t>
            </a:r>
            <a:r>
              <a:rPr lang="zh-CN" altLang="en-US" sz="1600" dirty="0" smtClean="0"/>
              <a:t>乱七八糟的状态</a:t>
            </a:r>
          </a:p>
          <a:p>
            <a:r>
              <a:rPr lang="en-US" altLang="zh-CN" sz="1600" dirty="0" smtClean="0"/>
              <a:t>via                          	prep. </a:t>
            </a:r>
            <a:r>
              <a:rPr lang="zh-CN" altLang="en-US" sz="1600" dirty="0" smtClean="0"/>
              <a:t>经由</a:t>
            </a:r>
            <a:r>
              <a:rPr lang="en-US" altLang="zh-CN" sz="1600" dirty="0" smtClean="0"/>
              <a:t>;</a:t>
            </a:r>
            <a:r>
              <a:rPr lang="zh-CN" altLang="en-US" sz="1600" dirty="0" smtClean="0"/>
              <a:t>通过</a:t>
            </a:r>
            <a:r>
              <a:rPr lang="en-US" altLang="zh-CN" sz="1600" dirty="0" smtClean="0"/>
              <a:t>;</a:t>
            </a:r>
            <a:r>
              <a:rPr lang="zh-CN" altLang="en-US" sz="1600" dirty="0" smtClean="0"/>
              <a:t>以</a:t>
            </a:r>
            <a:r>
              <a:rPr lang="en-US" altLang="zh-CN" sz="1600" dirty="0" smtClean="0"/>
              <a:t>……</a:t>
            </a:r>
            <a:r>
              <a:rPr lang="zh-CN" altLang="en-US" sz="1600" dirty="0" smtClean="0"/>
              <a:t>为媒介</a:t>
            </a:r>
          </a:p>
          <a:p>
            <a:r>
              <a:rPr lang="en-US" altLang="zh-CN" sz="1600" dirty="0" err="1" smtClean="0"/>
              <a:t>heatsink</a:t>
            </a:r>
            <a:r>
              <a:rPr lang="en-US" altLang="zh-CN" sz="1600" dirty="0" smtClean="0"/>
              <a:t>                         	n. </a:t>
            </a:r>
            <a:r>
              <a:rPr lang="zh-CN" altLang="en-US" sz="1600" dirty="0" smtClean="0"/>
              <a:t>散热片</a:t>
            </a:r>
            <a:r>
              <a:rPr lang="en-US" altLang="zh-CN" sz="1600" dirty="0" smtClean="0"/>
              <a:t>;</a:t>
            </a:r>
            <a:r>
              <a:rPr lang="zh-CN" altLang="en-US" sz="1600" dirty="0" smtClean="0"/>
              <a:t>散热器</a:t>
            </a:r>
          </a:p>
          <a:p>
            <a:r>
              <a:rPr lang="en-US" altLang="zh-CN" sz="1600" dirty="0" smtClean="0"/>
              <a:t>intake                          	n. </a:t>
            </a:r>
            <a:r>
              <a:rPr lang="zh-CN" altLang="en-US" sz="1600" dirty="0" smtClean="0"/>
              <a:t>进口，通风口， </a:t>
            </a:r>
            <a:r>
              <a:rPr lang="en-US" altLang="zh-CN" sz="1600" dirty="0" smtClean="0"/>
              <a:t>(</a:t>
            </a:r>
            <a:r>
              <a:rPr lang="zh-CN" altLang="en-US" sz="1600" dirty="0" smtClean="0"/>
              <a:t>在一定期间的</a:t>
            </a:r>
            <a:r>
              <a:rPr lang="en-US" altLang="zh-CN" sz="1600" dirty="0" smtClean="0"/>
              <a:t>)</a:t>
            </a:r>
            <a:r>
              <a:rPr lang="zh-CN" altLang="en-US" sz="1600" dirty="0" smtClean="0"/>
              <a:t>引入的量</a:t>
            </a:r>
          </a:p>
          <a:p>
            <a:r>
              <a:rPr lang="en-US" altLang="zh-CN" sz="1600" dirty="0" smtClean="0"/>
              <a:t>airflow                         	n. </a:t>
            </a:r>
            <a:r>
              <a:rPr lang="zh-CN" altLang="en-US" sz="1600" dirty="0" smtClean="0"/>
              <a:t>气流</a:t>
            </a:r>
          </a:p>
          <a:p>
            <a:r>
              <a:rPr lang="en-US" altLang="zh-CN" sz="1600" dirty="0" smtClean="0"/>
              <a:t>excess                          	a. </a:t>
            </a:r>
            <a:r>
              <a:rPr lang="zh-CN" altLang="en-US" sz="1600" dirty="0" smtClean="0"/>
              <a:t>过度的，额外的</a:t>
            </a:r>
          </a:p>
          <a:p>
            <a:r>
              <a:rPr lang="en-US" altLang="zh-CN" sz="1600" dirty="0" err="1" smtClean="0"/>
              <a:t>overclock</a:t>
            </a:r>
            <a:r>
              <a:rPr lang="en-US" altLang="zh-CN" sz="1600" dirty="0" smtClean="0"/>
              <a:t>                    	n. </a:t>
            </a:r>
            <a:r>
              <a:rPr lang="zh-CN" altLang="en-US" sz="1600" dirty="0" smtClean="0"/>
              <a:t>超频</a:t>
            </a: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893647"/>
          </a:xfrm>
          <a:prstGeom prst="rect">
            <a:avLst/>
          </a:prstGeom>
        </p:spPr>
        <p:txBody>
          <a:bodyPr wrap="square">
            <a:spAutoFit/>
          </a:bodyPr>
          <a:lstStyle/>
          <a:p>
            <a:pPr>
              <a:lnSpc>
                <a:spcPct val="150000"/>
              </a:lnSpc>
            </a:pPr>
            <a:r>
              <a:rPr lang="en-US" altLang="zh-CN" sz="2000" b="1" dirty="0" smtClean="0"/>
              <a:t>II. Language Work </a:t>
            </a:r>
          </a:p>
          <a:p>
            <a:pPr>
              <a:lnSpc>
                <a:spcPct val="150000"/>
              </a:lnSpc>
            </a:pPr>
            <a:r>
              <a:rPr lang="en-US" altLang="zh-CN" sz="1600" b="1" dirty="0" smtClean="0"/>
              <a:t>Exercise 3</a:t>
            </a:r>
            <a:endParaRPr lang="zh-CN" altLang="zh-CN" sz="1600" dirty="0"/>
          </a:p>
          <a:p>
            <a:pPr>
              <a:lnSpc>
                <a:spcPct val="150000"/>
              </a:lnSpc>
            </a:pPr>
            <a:r>
              <a:rPr lang="zh-CN" altLang="zh-CN" sz="1400" dirty="0" smtClean="0"/>
              <a:t>约翰·冯·诺依曼是一个天才。</a:t>
            </a:r>
            <a:r>
              <a:rPr lang="en-US" altLang="zh-CN" sz="1400" dirty="0" smtClean="0"/>
              <a:t>1903</a:t>
            </a:r>
            <a:r>
              <a:rPr lang="zh-CN" altLang="zh-CN" sz="1400" dirty="0" smtClean="0"/>
              <a:t>年</a:t>
            </a:r>
            <a:r>
              <a:rPr lang="en-US" altLang="zh-CN" sz="1400" dirty="0" smtClean="0"/>
              <a:t>12</a:t>
            </a:r>
            <a:r>
              <a:rPr lang="zh-CN" altLang="zh-CN" sz="1400" dirty="0" smtClean="0"/>
              <a:t>月</a:t>
            </a:r>
            <a:r>
              <a:rPr lang="en-US" altLang="zh-CN" sz="1400" dirty="0" smtClean="0"/>
              <a:t>28</a:t>
            </a:r>
            <a:r>
              <a:rPr lang="zh-CN" altLang="zh-CN" sz="1400" dirty="0" smtClean="0"/>
              <a:t>日出生于匈牙利的首都布达佩斯，</a:t>
            </a:r>
            <a:r>
              <a:rPr lang="en-US" altLang="zh-CN" sz="1400" dirty="0" smtClean="0"/>
              <a:t>23</a:t>
            </a:r>
            <a:r>
              <a:rPr lang="zh-CN" altLang="zh-CN" sz="1400" dirty="0" smtClean="0"/>
              <a:t>岁时，他获得了数学和化学博士学位。并且在</a:t>
            </a:r>
            <a:r>
              <a:rPr lang="en-US" altLang="zh-CN" sz="1400" dirty="0" smtClean="0"/>
              <a:t>30</a:t>
            </a:r>
            <a:r>
              <a:rPr lang="zh-CN" altLang="zh-CN" sz="1400" dirty="0" smtClean="0"/>
              <a:t>岁时，加入了普林斯顿高级研究院（有像阿尔伯特·爱因斯坦这样的人曾在那里工作过</a:t>
            </a:r>
            <a:r>
              <a:rPr lang="en-US" altLang="zh-CN" sz="1400" dirty="0" smtClean="0"/>
              <a:t>)</a:t>
            </a:r>
            <a:r>
              <a:rPr lang="zh-CN" altLang="zh-CN" sz="1400" dirty="0" smtClean="0"/>
              <a:t>。他是一名博学多才的匈牙利裔美国数学家，对许多领域都做出了重大贡献，如：数学、物理学、经济学、计算机科学和统计学。人们普遍认为他是近代史上最伟大的数学家。</a:t>
            </a:r>
          </a:p>
          <a:p>
            <a:pPr>
              <a:lnSpc>
                <a:spcPct val="150000"/>
              </a:lnSpc>
            </a:pPr>
            <a:r>
              <a:rPr lang="en-US" altLang="zh-CN" sz="1400" dirty="0" smtClean="0"/>
              <a:t>1945</a:t>
            </a:r>
            <a:r>
              <a:rPr lang="zh-CN" altLang="zh-CN" sz="1400" dirty="0" smtClean="0"/>
              <a:t>年</a:t>
            </a:r>
            <a:r>
              <a:rPr lang="en-US" altLang="zh-CN" sz="1400" dirty="0" smtClean="0"/>
              <a:t>6</a:t>
            </a:r>
            <a:r>
              <a:rPr lang="zh-CN" altLang="zh-CN" sz="1400" dirty="0" smtClean="0"/>
              <a:t>月，冯·诺伊曼与戈德斯坦等人，联名发表了一篇长达</a:t>
            </a:r>
            <a:r>
              <a:rPr lang="en-US" altLang="zh-CN" sz="1400" dirty="0" smtClean="0"/>
              <a:t>101</a:t>
            </a:r>
            <a:r>
              <a:rPr lang="zh-CN" altLang="zh-CN" sz="1400" dirty="0" smtClean="0"/>
              <a:t>页纸的报告，即计算机史上著名的“</a:t>
            </a:r>
            <a:r>
              <a:rPr lang="en-US" altLang="zh-CN" sz="1400" dirty="0" smtClean="0"/>
              <a:t>101</a:t>
            </a:r>
            <a:r>
              <a:rPr lang="zh-CN" altLang="zh-CN" sz="1400" dirty="0" smtClean="0"/>
              <a:t>页报告”，是现代计算机科学发展里程碑式的文献。明确规定用二进制替代十进制运算，并将计算机分成五大组件。这一卓越的思想为电子计算机的逻辑结构设计奠定了基础，已成为计算机设计的基本原则。</a:t>
            </a:r>
            <a:r>
              <a:rPr lang="en-US" altLang="zh-CN" sz="1400" dirty="0" smtClean="0"/>
              <a:t>1951</a:t>
            </a:r>
            <a:r>
              <a:rPr lang="zh-CN" altLang="zh-CN" sz="1400" dirty="0" smtClean="0"/>
              <a:t>年，</a:t>
            </a:r>
            <a:r>
              <a:rPr lang="en-US" altLang="zh-CN" sz="1400" dirty="0" smtClean="0"/>
              <a:t>EDVAC</a:t>
            </a:r>
            <a:r>
              <a:rPr lang="zh-CN" altLang="zh-CN" sz="1400" dirty="0" smtClean="0"/>
              <a:t>计算机宣告建成。由于他在计算机逻辑结构设计上的伟大贡献，他被誉为“计算机之父”。</a:t>
            </a:r>
          </a:p>
          <a:p>
            <a:pPr>
              <a:lnSpc>
                <a:spcPct val="150000"/>
              </a:lnSpc>
            </a:pPr>
            <a:endParaRPr lang="zh-CN" altLang="zh-CN" sz="1600" dirty="0" smtClean="0"/>
          </a:p>
          <a:p>
            <a:pPr>
              <a:lnSpc>
                <a:spcPct val="150000"/>
              </a:lnSpc>
            </a:pPr>
            <a:endParaRPr lang="zh-CN" altLang="zh-CN" sz="16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262979"/>
          </a:xfrm>
          <a:prstGeom prst="rect">
            <a:avLst/>
          </a:prstGeom>
        </p:spPr>
        <p:txBody>
          <a:bodyPr wrap="square">
            <a:spAutoFit/>
          </a:bodyPr>
          <a:lstStyle/>
          <a:p>
            <a:r>
              <a:rPr lang="en-US" altLang="zh-CN" sz="2000" b="1" dirty="0" smtClean="0"/>
              <a:t>2.3  Hand-on Practice</a:t>
            </a:r>
          </a:p>
          <a:p>
            <a:pPr>
              <a:lnSpc>
                <a:spcPts val="2000"/>
              </a:lnSpc>
            </a:pPr>
            <a:r>
              <a:rPr lang="zh-CN" altLang="zh-CN" sz="1400" b="1" dirty="0" smtClean="0"/>
              <a:t>动手做说明”参考译文</a:t>
            </a:r>
            <a:endParaRPr lang="zh-CN" altLang="zh-CN" sz="1400" dirty="0" smtClean="0"/>
          </a:p>
          <a:p>
            <a:pPr>
              <a:lnSpc>
                <a:spcPts val="2000"/>
              </a:lnSpc>
            </a:pPr>
            <a:r>
              <a:rPr lang="zh-CN" altLang="zh-CN" sz="1400" b="1" dirty="0" smtClean="0"/>
              <a:t>如何组装计算机</a:t>
            </a:r>
            <a:endParaRPr lang="zh-CN" altLang="zh-CN" sz="1400" dirty="0" smtClean="0"/>
          </a:p>
          <a:p>
            <a:pPr>
              <a:lnSpc>
                <a:spcPts val="2000"/>
              </a:lnSpc>
            </a:pPr>
            <a:r>
              <a:rPr lang="zh-CN" altLang="zh-CN" sz="1400" dirty="0" smtClean="0"/>
              <a:t>组装一台计算机，需要考虑的要点是：可用性、兼容性以及成本。在建立一个系统之前，要思考这样几个问题：要这台计算机做什么？能得到这台计算机的元器件吗？它们的兼容性怎么样？这台计算机的费用在预算范围之内吗？这些问题的答案将成为组装一台适用的计算机的指南。</a:t>
            </a:r>
          </a:p>
          <a:p>
            <a:pPr>
              <a:lnSpc>
                <a:spcPts val="2000"/>
              </a:lnSpc>
            </a:pPr>
            <a:r>
              <a:rPr lang="zh-CN" altLang="zh-CN" sz="1400" dirty="0" smtClean="0"/>
              <a:t>所需材料：</a:t>
            </a:r>
          </a:p>
          <a:p>
            <a:pPr>
              <a:lnSpc>
                <a:spcPts val="2000"/>
              </a:lnSpc>
            </a:pPr>
            <a:r>
              <a:rPr lang="en-US" altLang="zh-CN" sz="1400" dirty="0" smtClean="0"/>
              <a:t>- </a:t>
            </a:r>
            <a:r>
              <a:rPr lang="zh-CN" altLang="zh-CN" sz="1400" dirty="0" smtClean="0"/>
              <a:t>主板</a:t>
            </a:r>
          </a:p>
          <a:p>
            <a:pPr>
              <a:lnSpc>
                <a:spcPts val="2000"/>
              </a:lnSpc>
            </a:pPr>
            <a:r>
              <a:rPr lang="en-US" altLang="zh-CN" sz="1400" dirty="0" smtClean="0"/>
              <a:t>- </a:t>
            </a:r>
            <a:r>
              <a:rPr lang="zh-CN" altLang="zh-CN" sz="1400" dirty="0" smtClean="0"/>
              <a:t>带有散热风扇的兼容处理器</a:t>
            </a:r>
          </a:p>
          <a:p>
            <a:pPr>
              <a:lnSpc>
                <a:spcPts val="2000"/>
              </a:lnSpc>
            </a:pPr>
            <a:r>
              <a:rPr lang="en-US" altLang="zh-CN" sz="1400" dirty="0" smtClean="0"/>
              <a:t>- </a:t>
            </a:r>
            <a:r>
              <a:rPr lang="zh-CN" altLang="zh-CN" sz="1400" dirty="0" smtClean="0"/>
              <a:t>兼容的内存条</a:t>
            </a:r>
          </a:p>
          <a:p>
            <a:pPr>
              <a:lnSpc>
                <a:spcPts val="2000"/>
              </a:lnSpc>
            </a:pPr>
            <a:r>
              <a:rPr lang="en-US" altLang="zh-CN" sz="1400" dirty="0" smtClean="0"/>
              <a:t>- </a:t>
            </a:r>
            <a:r>
              <a:rPr lang="zh-CN" altLang="zh-CN" sz="1400" dirty="0" smtClean="0"/>
              <a:t>带有电源的机箱</a:t>
            </a:r>
          </a:p>
          <a:p>
            <a:pPr>
              <a:lnSpc>
                <a:spcPts val="2000"/>
              </a:lnSpc>
            </a:pPr>
            <a:r>
              <a:rPr lang="en-US" altLang="zh-CN" sz="1400" dirty="0" smtClean="0"/>
              <a:t>- </a:t>
            </a:r>
            <a:r>
              <a:rPr lang="zh-CN" altLang="zh-CN" sz="1400" dirty="0" smtClean="0"/>
              <a:t>显卡</a:t>
            </a:r>
            <a:r>
              <a:rPr lang="en-US" altLang="zh-CN" sz="1400" dirty="0" smtClean="0"/>
              <a:t>(</a:t>
            </a:r>
            <a:r>
              <a:rPr lang="zh-CN" altLang="zh-CN" sz="1400" dirty="0" smtClean="0"/>
              <a:t>如果主板没有内置显示适配器</a:t>
            </a:r>
            <a:r>
              <a:rPr lang="en-US" altLang="zh-CN" sz="1400" dirty="0" smtClean="0"/>
              <a:t>)</a:t>
            </a:r>
            <a:endParaRPr lang="zh-CN" altLang="zh-CN" sz="1400" dirty="0" smtClean="0"/>
          </a:p>
          <a:p>
            <a:pPr>
              <a:lnSpc>
                <a:spcPts val="2000"/>
              </a:lnSpc>
            </a:pPr>
            <a:r>
              <a:rPr lang="en-US" altLang="zh-CN" sz="1400" dirty="0" smtClean="0"/>
              <a:t>- </a:t>
            </a:r>
            <a:r>
              <a:rPr lang="zh-CN" altLang="zh-CN" sz="1400" dirty="0" smtClean="0"/>
              <a:t>兼容的存储硬盘</a:t>
            </a:r>
          </a:p>
          <a:p>
            <a:pPr>
              <a:lnSpc>
                <a:spcPts val="2000"/>
              </a:lnSpc>
            </a:pPr>
            <a:r>
              <a:rPr lang="en-US" altLang="zh-CN" sz="1400" dirty="0" smtClean="0"/>
              <a:t>- CD/DVD</a:t>
            </a:r>
            <a:r>
              <a:rPr lang="zh-CN" altLang="zh-CN" sz="1400" dirty="0" smtClean="0"/>
              <a:t>光驱</a:t>
            </a:r>
            <a:r>
              <a:rPr lang="en-US" altLang="zh-CN" sz="1400" dirty="0" smtClean="0"/>
              <a:t>/</a:t>
            </a:r>
            <a:r>
              <a:rPr lang="zh-CN" altLang="zh-CN" sz="1400" dirty="0" smtClean="0"/>
              <a:t>刻录机</a:t>
            </a:r>
          </a:p>
          <a:p>
            <a:pPr>
              <a:lnSpc>
                <a:spcPts val="2000"/>
              </a:lnSpc>
            </a:pPr>
            <a:r>
              <a:rPr lang="en-US" altLang="zh-CN" sz="1400" dirty="0" smtClean="0"/>
              <a:t>- ps/2</a:t>
            </a:r>
            <a:r>
              <a:rPr lang="zh-CN" altLang="zh-CN" sz="1400" dirty="0" smtClean="0"/>
              <a:t>或</a:t>
            </a:r>
            <a:r>
              <a:rPr lang="en-US" altLang="zh-CN" sz="1400" dirty="0" smtClean="0"/>
              <a:t>USB</a:t>
            </a:r>
            <a:r>
              <a:rPr lang="zh-CN" altLang="zh-CN" sz="1400" dirty="0" smtClean="0"/>
              <a:t>接口的鼠标</a:t>
            </a:r>
          </a:p>
          <a:p>
            <a:pPr>
              <a:lnSpc>
                <a:spcPts val="2000"/>
              </a:lnSpc>
            </a:pPr>
            <a:r>
              <a:rPr lang="en-US" altLang="zh-CN" sz="1400" dirty="0" smtClean="0"/>
              <a:t>- ps/2</a:t>
            </a:r>
            <a:r>
              <a:rPr lang="zh-CN" altLang="zh-CN" sz="1400" dirty="0" smtClean="0"/>
              <a:t>或</a:t>
            </a:r>
            <a:r>
              <a:rPr lang="en-US" altLang="zh-CN" sz="1400" dirty="0" smtClean="0"/>
              <a:t>USB</a:t>
            </a:r>
            <a:r>
              <a:rPr lang="zh-CN" altLang="zh-CN" sz="1400" dirty="0" smtClean="0"/>
              <a:t>接口的键盘</a:t>
            </a:r>
          </a:p>
          <a:p>
            <a:pPr>
              <a:lnSpc>
                <a:spcPts val="2000"/>
              </a:lnSpc>
            </a:pPr>
            <a:r>
              <a:rPr lang="en-US" altLang="zh-CN" sz="1400" dirty="0" smtClean="0"/>
              <a:t>- CRT</a:t>
            </a:r>
            <a:r>
              <a:rPr lang="zh-CN" altLang="zh-CN" sz="1400" dirty="0" smtClean="0"/>
              <a:t>或液晶显示器</a:t>
            </a:r>
          </a:p>
          <a:p>
            <a:pPr>
              <a:lnSpc>
                <a:spcPts val="2000"/>
              </a:lnSpc>
            </a:pPr>
            <a:r>
              <a:rPr lang="en-US" altLang="zh-CN" sz="1400" dirty="0" smtClean="0"/>
              <a:t>- </a:t>
            </a:r>
            <a:r>
              <a:rPr lang="zh-CN" altLang="zh-CN" sz="1400" dirty="0" smtClean="0"/>
              <a:t>十字槽螺丝刀</a:t>
            </a:r>
          </a:p>
          <a:p>
            <a:pPr>
              <a:lnSpc>
                <a:spcPts val="2000"/>
              </a:lnSpc>
            </a:pPr>
            <a:r>
              <a:rPr lang="en-US" altLang="zh-CN" sz="1400" dirty="0" smtClean="0"/>
              <a:t>- </a:t>
            </a:r>
            <a:r>
              <a:rPr lang="zh-CN" altLang="zh-CN" sz="1400" dirty="0" smtClean="0"/>
              <a:t>散热器粘着剂或散热器油脂</a:t>
            </a:r>
          </a:p>
          <a:p>
            <a:endParaRPr lang="zh-CN" altLang="zh-CN" sz="16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732595"/>
          </a:xfrm>
          <a:prstGeom prst="rect">
            <a:avLst/>
          </a:prstGeom>
        </p:spPr>
        <p:txBody>
          <a:bodyPr wrap="square">
            <a:spAutoFit/>
          </a:bodyPr>
          <a:lstStyle/>
          <a:p>
            <a:pPr>
              <a:lnSpc>
                <a:spcPct val="150000"/>
              </a:lnSpc>
            </a:pPr>
            <a:r>
              <a:rPr lang="en-US" altLang="zh-CN" sz="2000" b="1" dirty="0" smtClean="0"/>
              <a:t>2.3  Hand-on Practice</a:t>
            </a:r>
          </a:p>
          <a:p>
            <a:pPr>
              <a:lnSpc>
                <a:spcPct val="150000"/>
              </a:lnSpc>
            </a:pPr>
            <a:r>
              <a:rPr lang="zh-CN" altLang="zh-CN" sz="1400" b="1" dirty="0" smtClean="0"/>
              <a:t>动手做说明”参考译文</a:t>
            </a:r>
            <a:endParaRPr lang="zh-CN" altLang="zh-CN" sz="1400" dirty="0" smtClean="0"/>
          </a:p>
          <a:p>
            <a:pPr>
              <a:lnSpc>
                <a:spcPct val="150000"/>
              </a:lnSpc>
            </a:pPr>
            <a:r>
              <a:rPr lang="zh-CN" altLang="zh-CN" sz="1400" b="1" dirty="0" smtClean="0"/>
              <a:t>第</a:t>
            </a:r>
            <a:r>
              <a:rPr lang="en-US" altLang="zh-CN" sz="1400" b="1" dirty="0" smtClean="0"/>
              <a:t>1</a:t>
            </a:r>
            <a:r>
              <a:rPr lang="zh-CN" altLang="zh-CN" sz="1400" b="1" dirty="0" smtClean="0"/>
              <a:t>步</a:t>
            </a:r>
            <a:endParaRPr lang="zh-CN" altLang="zh-CN" sz="1400" dirty="0" smtClean="0"/>
          </a:p>
          <a:p>
            <a:pPr>
              <a:lnSpc>
                <a:spcPct val="150000"/>
              </a:lnSpc>
            </a:pPr>
            <a:r>
              <a:rPr lang="zh-CN" altLang="zh-CN" sz="1400" dirty="0" smtClean="0"/>
              <a:t>选好了元器件并检查了兼容性之后，将所有元器件放置在一个平面上。要确保将它们置于防静电板或包装袋中</a:t>
            </a:r>
            <a:r>
              <a:rPr lang="en-US" altLang="zh-CN" sz="1400" dirty="0" smtClean="0"/>
              <a:t>(</a:t>
            </a:r>
            <a:r>
              <a:rPr lang="zh-CN" altLang="zh-CN" sz="1400" dirty="0" smtClean="0"/>
              <a:t>例如，包装这些元件的封袋</a:t>
            </a:r>
            <a:r>
              <a:rPr lang="en-US" altLang="zh-CN" sz="1400" dirty="0" smtClean="0"/>
              <a:t>)</a:t>
            </a:r>
            <a:r>
              <a:rPr lang="zh-CN" altLang="zh-CN" sz="1400" dirty="0" smtClean="0"/>
              <a:t>以免因静电而损坏元件。同时，避免触碰元器件上的任何管脚或暴露在外的金属。</a:t>
            </a:r>
          </a:p>
          <a:p>
            <a:pPr>
              <a:lnSpc>
                <a:spcPct val="150000"/>
              </a:lnSpc>
            </a:pPr>
            <a:r>
              <a:rPr lang="zh-CN" altLang="zh-CN" sz="1400" b="1" dirty="0" smtClean="0"/>
              <a:t>第</a:t>
            </a:r>
            <a:r>
              <a:rPr lang="en-US" altLang="zh-CN" sz="1400" b="1" dirty="0" smtClean="0"/>
              <a:t>2</a:t>
            </a:r>
            <a:r>
              <a:rPr lang="zh-CN" altLang="zh-CN" sz="1400" b="1" dirty="0" smtClean="0"/>
              <a:t>步</a:t>
            </a:r>
            <a:endParaRPr lang="zh-CN" altLang="zh-CN" sz="1400" dirty="0" smtClean="0"/>
          </a:p>
          <a:p>
            <a:pPr>
              <a:lnSpc>
                <a:spcPct val="150000"/>
              </a:lnSpc>
            </a:pPr>
            <a:r>
              <a:rPr lang="zh-CN" altLang="zh-CN" sz="1400" dirty="0" smtClean="0"/>
              <a:t>将处理器小心地置于主板的</a:t>
            </a:r>
            <a:r>
              <a:rPr lang="en-US" altLang="zh-CN" sz="1400" dirty="0" smtClean="0"/>
              <a:t>CPU</a:t>
            </a:r>
            <a:r>
              <a:rPr lang="zh-CN" altLang="zh-CN" sz="1400" dirty="0" smtClean="0"/>
              <a:t>插槽上。请注意处理器的正确定位。避免触碰处理器的任何管脚以防将其损坏。参考主板说明书以确定处理器的正确位置。</a:t>
            </a:r>
          </a:p>
          <a:p>
            <a:pPr>
              <a:lnSpc>
                <a:spcPct val="150000"/>
              </a:lnSpc>
            </a:pPr>
            <a:r>
              <a:rPr lang="zh-CN" altLang="zh-CN" sz="1400" b="1" dirty="0" smtClean="0"/>
              <a:t>第</a:t>
            </a:r>
            <a:r>
              <a:rPr lang="en-US" altLang="zh-CN" sz="1400" b="1" dirty="0" smtClean="0"/>
              <a:t>3</a:t>
            </a:r>
            <a:r>
              <a:rPr lang="zh-CN" altLang="zh-CN" sz="1400" b="1" dirty="0" smtClean="0"/>
              <a:t>步</a:t>
            </a:r>
            <a:endParaRPr lang="zh-CN" altLang="zh-CN" sz="1400" dirty="0" smtClean="0"/>
          </a:p>
          <a:p>
            <a:pPr>
              <a:lnSpc>
                <a:spcPct val="150000"/>
              </a:lnSpc>
            </a:pPr>
            <a:r>
              <a:rPr lang="zh-CN" altLang="zh-CN" sz="1400" dirty="0" smtClean="0"/>
              <a:t>在处理器的散热风扇上涂抹散热器粘着剂。使化合物均匀分布在金属表面上。按照主板说明书上的指导将风扇安装在主板上。安装的过程一定要小心，以免损坏处理器。将</a:t>
            </a:r>
            <a:r>
              <a:rPr lang="en-US" altLang="zh-CN" sz="1400" dirty="0" smtClean="0"/>
              <a:t>CPU</a:t>
            </a:r>
            <a:r>
              <a:rPr lang="zh-CN" altLang="zh-CN" sz="1400" dirty="0" smtClean="0"/>
              <a:t>风扇的电源连接到主板的相应插脚上。参阅主板说明书以找到插脚的正确位置。</a:t>
            </a:r>
          </a:p>
          <a:p>
            <a:pPr>
              <a:lnSpc>
                <a:spcPct val="150000"/>
              </a:lnSpc>
            </a:pPr>
            <a:r>
              <a:rPr lang="zh-CN" altLang="zh-CN" sz="1400" b="1" dirty="0" smtClean="0"/>
              <a:t>第</a:t>
            </a:r>
            <a:r>
              <a:rPr lang="en-US" altLang="zh-CN" sz="1400" b="1" dirty="0" smtClean="0"/>
              <a:t>4</a:t>
            </a:r>
            <a:r>
              <a:rPr lang="zh-CN" altLang="zh-CN" sz="1400" b="1" dirty="0" smtClean="0"/>
              <a:t>步</a:t>
            </a:r>
            <a:endParaRPr lang="zh-CN" altLang="zh-CN" sz="1400" dirty="0" smtClean="0"/>
          </a:p>
          <a:p>
            <a:pPr>
              <a:lnSpc>
                <a:spcPct val="150000"/>
              </a:lnSpc>
            </a:pPr>
            <a:r>
              <a:rPr lang="zh-CN" altLang="zh-CN" sz="1400" dirty="0" smtClean="0"/>
              <a:t>把主板放入机箱并用螺丝固定。安装背面板并与主板一起被固定在机箱内。与机箱后面的矩形孔相吻合。</a:t>
            </a:r>
          </a:p>
          <a:p>
            <a:pPr>
              <a:lnSpc>
                <a:spcPct val="150000"/>
              </a:lnSpc>
            </a:pPr>
            <a:endParaRPr lang="zh-CN" altLang="zh-CN" sz="16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447645"/>
          </a:xfrm>
          <a:prstGeom prst="rect">
            <a:avLst/>
          </a:prstGeom>
        </p:spPr>
        <p:txBody>
          <a:bodyPr wrap="square">
            <a:spAutoFit/>
          </a:bodyPr>
          <a:lstStyle/>
          <a:p>
            <a:pPr>
              <a:lnSpc>
                <a:spcPct val="150000"/>
              </a:lnSpc>
            </a:pPr>
            <a:r>
              <a:rPr lang="en-US" altLang="zh-CN" sz="2000" b="1" dirty="0" smtClean="0"/>
              <a:t>2.3  Hand-on Practice</a:t>
            </a:r>
          </a:p>
          <a:p>
            <a:pPr>
              <a:lnSpc>
                <a:spcPct val="150000"/>
              </a:lnSpc>
            </a:pPr>
            <a:r>
              <a:rPr lang="zh-CN" altLang="zh-CN" sz="1400" b="1" dirty="0" smtClean="0"/>
              <a:t>动手做说明”参考译文</a:t>
            </a:r>
            <a:endParaRPr lang="zh-CN" altLang="zh-CN" sz="1400" dirty="0" smtClean="0"/>
          </a:p>
          <a:p>
            <a:pPr>
              <a:lnSpc>
                <a:spcPct val="150000"/>
              </a:lnSpc>
            </a:pPr>
            <a:r>
              <a:rPr lang="zh-CN" altLang="en-US" sz="1400" b="1" dirty="0" smtClean="0"/>
              <a:t>第</a:t>
            </a:r>
            <a:r>
              <a:rPr lang="en-US" altLang="zh-CN" sz="1400" b="1" dirty="0" smtClean="0"/>
              <a:t>5</a:t>
            </a:r>
            <a:r>
              <a:rPr lang="zh-CN" altLang="en-US" sz="1400" b="1" dirty="0" smtClean="0"/>
              <a:t>步</a:t>
            </a:r>
          </a:p>
          <a:p>
            <a:pPr>
              <a:lnSpc>
                <a:spcPct val="150000"/>
              </a:lnSpc>
            </a:pPr>
            <a:r>
              <a:rPr lang="zh-CN" altLang="en-US" sz="1400" dirty="0" smtClean="0"/>
              <a:t>将内存条插入主板的内存插槽中。根据主板说明书定位该插槽位置。避免触碰内存条上的芯片以免损坏。检查内存条的插槽，使其与主板中的内存插槽相吻合。如果内存条插入正确，卡扣卡到直立位置并将内存条固定住。</a:t>
            </a:r>
          </a:p>
          <a:p>
            <a:pPr>
              <a:lnSpc>
                <a:spcPct val="150000"/>
              </a:lnSpc>
            </a:pPr>
            <a:r>
              <a:rPr lang="zh-CN" altLang="en-US" sz="1400" b="1" dirty="0" smtClean="0"/>
              <a:t>第</a:t>
            </a:r>
            <a:r>
              <a:rPr lang="en-US" altLang="zh-CN" sz="1400" b="1" dirty="0" smtClean="0"/>
              <a:t>6</a:t>
            </a:r>
            <a:r>
              <a:rPr lang="zh-CN" altLang="en-US" sz="1400" b="1" dirty="0" smtClean="0"/>
              <a:t>步</a:t>
            </a:r>
          </a:p>
          <a:p>
            <a:pPr>
              <a:lnSpc>
                <a:spcPct val="150000"/>
              </a:lnSpc>
            </a:pPr>
            <a:r>
              <a:rPr lang="zh-CN" altLang="en-US" sz="1400" dirty="0" smtClean="0"/>
              <a:t>如果主板中没有内置的显示适配器，要将显卡插入到主板的合适的插槽上。这个插槽可能</a:t>
            </a:r>
            <a:r>
              <a:rPr lang="en-US" altLang="zh-CN" sz="1400" dirty="0" smtClean="0"/>
              <a:t>AGP</a:t>
            </a:r>
            <a:r>
              <a:rPr lang="zh-CN" altLang="en-US" sz="1400" dirty="0" smtClean="0"/>
              <a:t>的也可能是</a:t>
            </a:r>
            <a:r>
              <a:rPr lang="en-US" altLang="zh-CN" sz="1400" dirty="0" smtClean="0"/>
              <a:t>PCI-e</a:t>
            </a:r>
            <a:r>
              <a:rPr lang="zh-CN" altLang="en-US" sz="1400" dirty="0" smtClean="0"/>
              <a:t>的，取决于你所拥有的元器件。插槽上也有卡扣会将显卡固定住。</a:t>
            </a:r>
          </a:p>
          <a:p>
            <a:pPr>
              <a:lnSpc>
                <a:spcPct val="150000"/>
              </a:lnSpc>
            </a:pPr>
            <a:r>
              <a:rPr lang="zh-CN" altLang="en-US" sz="1400" b="1" dirty="0" smtClean="0"/>
              <a:t>第</a:t>
            </a:r>
            <a:r>
              <a:rPr lang="en-US" altLang="zh-CN" sz="1400" b="1" dirty="0" smtClean="0"/>
              <a:t>7</a:t>
            </a:r>
            <a:r>
              <a:rPr lang="zh-CN" altLang="en-US" sz="1400" b="1" dirty="0" smtClean="0"/>
              <a:t>步</a:t>
            </a:r>
          </a:p>
          <a:p>
            <a:pPr>
              <a:lnSpc>
                <a:spcPct val="150000"/>
              </a:lnSpc>
            </a:pPr>
            <a:r>
              <a:rPr lang="zh-CN" altLang="en-US" sz="1400" dirty="0" smtClean="0"/>
              <a:t>在机箱内安装</a:t>
            </a:r>
            <a:r>
              <a:rPr lang="en-US" altLang="zh-CN" sz="1400" dirty="0" smtClean="0"/>
              <a:t>CD/DVD-ROM/RW</a:t>
            </a:r>
            <a:r>
              <a:rPr lang="zh-CN" altLang="en-US" sz="1400" dirty="0" smtClean="0"/>
              <a:t>驱动器。要用螺丝将驱动器固定到适当的位置，起到保护的作用。利用集结成束的</a:t>
            </a:r>
            <a:r>
              <a:rPr lang="en-US" altLang="zh-CN" sz="1400" dirty="0" smtClean="0"/>
              <a:t>IDE</a:t>
            </a:r>
            <a:r>
              <a:rPr lang="zh-CN" altLang="en-US" sz="1400" dirty="0" smtClean="0"/>
              <a:t>线缆将驱动器连接到主板上。主板上应该有匹配的</a:t>
            </a:r>
            <a:r>
              <a:rPr lang="en-US" altLang="zh-CN" sz="1400" dirty="0" smtClean="0"/>
              <a:t>IDE</a:t>
            </a:r>
            <a:r>
              <a:rPr lang="zh-CN" altLang="en-US" sz="1400" dirty="0" smtClean="0"/>
              <a:t>插槽。</a:t>
            </a:r>
          </a:p>
          <a:p>
            <a:pPr>
              <a:lnSpc>
                <a:spcPct val="150000"/>
              </a:lnSpc>
            </a:pPr>
            <a:r>
              <a:rPr lang="zh-CN" altLang="en-US" sz="1400" b="1" dirty="0" smtClean="0"/>
              <a:t>第</a:t>
            </a:r>
            <a:r>
              <a:rPr lang="en-US" altLang="zh-CN" sz="1400" b="1" dirty="0" smtClean="0"/>
              <a:t>8</a:t>
            </a:r>
            <a:r>
              <a:rPr lang="zh-CN" altLang="en-US" sz="1400" b="1" dirty="0" smtClean="0"/>
              <a:t>步</a:t>
            </a:r>
          </a:p>
          <a:p>
            <a:pPr>
              <a:lnSpc>
                <a:spcPct val="150000"/>
              </a:lnSpc>
            </a:pPr>
            <a:r>
              <a:rPr lang="zh-CN" altLang="en-US" sz="1400" dirty="0" smtClean="0"/>
              <a:t>将硬盘安装到机箱内。用螺丝将硬盘驱动器固定到适当的位置，起到保护作用。使用集结成束的线缆连接硬盘。这些线可能是</a:t>
            </a:r>
            <a:r>
              <a:rPr lang="en-US" altLang="zh-CN" sz="1400" dirty="0" smtClean="0"/>
              <a:t>IDE</a:t>
            </a:r>
            <a:r>
              <a:rPr lang="zh-CN" altLang="en-US" sz="1400" dirty="0" smtClean="0"/>
              <a:t>或</a:t>
            </a:r>
            <a:r>
              <a:rPr lang="en-US" altLang="zh-CN" sz="1400" dirty="0" smtClean="0"/>
              <a:t>SATA</a:t>
            </a:r>
            <a:r>
              <a:rPr lang="zh-CN" altLang="en-US" sz="1400" dirty="0" smtClean="0"/>
              <a:t>线缆。在主板上应该有一个匹配的</a:t>
            </a:r>
            <a:r>
              <a:rPr lang="en-US" altLang="zh-CN" sz="1400" dirty="0" smtClean="0"/>
              <a:t>IDE</a:t>
            </a:r>
            <a:r>
              <a:rPr lang="zh-CN" altLang="en-US" sz="1400" dirty="0" smtClean="0"/>
              <a:t>或</a:t>
            </a:r>
            <a:r>
              <a:rPr lang="en-US" altLang="zh-CN" sz="1400" dirty="0" smtClean="0"/>
              <a:t>SATA</a:t>
            </a:r>
            <a:r>
              <a:rPr lang="zh-CN" altLang="en-US" sz="1400" dirty="0" smtClean="0"/>
              <a:t>插槽。</a:t>
            </a:r>
          </a:p>
          <a:p>
            <a:pPr>
              <a:lnSpc>
                <a:spcPct val="150000"/>
              </a:lnSpc>
            </a:pPr>
            <a:endParaRPr lang="zh-CN" altLang="zh-CN" sz="16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124480"/>
          </a:xfrm>
          <a:prstGeom prst="rect">
            <a:avLst/>
          </a:prstGeom>
        </p:spPr>
        <p:txBody>
          <a:bodyPr wrap="square">
            <a:spAutoFit/>
          </a:bodyPr>
          <a:lstStyle/>
          <a:p>
            <a:pPr>
              <a:lnSpc>
                <a:spcPct val="150000"/>
              </a:lnSpc>
            </a:pPr>
            <a:r>
              <a:rPr lang="en-US" altLang="zh-CN" sz="2000" b="1" dirty="0" smtClean="0"/>
              <a:t>2.3  Hand-on Practice</a:t>
            </a:r>
          </a:p>
          <a:p>
            <a:pPr>
              <a:lnSpc>
                <a:spcPct val="150000"/>
              </a:lnSpc>
            </a:pPr>
            <a:r>
              <a:rPr lang="zh-CN" altLang="zh-CN" sz="1400" b="1" dirty="0" smtClean="0"/>
              <a:t>动手做说明”参考译文</a:t>
            </a:r>
            <a:endParaRPr lang="zh-CN" altLang="zh-CN" sz="1400" dirty="0" smtClean="0"/>
          </a:p>
          <a:p>
            <a:r>
              <a:rPr lang="zh-CN" altLang="en-US" sz="1400" b="1" dirty="0" smtClean="0"/>
              <a:t>第</a:t>
            </a:r>
            <a:r>
              <a:rPr lang="en-US" altLang="zh-CN" sz="1400" b="1" dirty="0" smtClean="0"/>
              <a:t>9</a:t>
            </a:r>
            <a:r>
              <a:rPr lang="zh-CN" altLang="en-US" sz="1400" b="1" dirty="0" smtClean="0"/>
              <a:t>步</a:t>
            </a:r>
          </a:p>
          <a:p>
            <a:r>
              <a:rPr lang="zh-CN" altLang="en-US" sz="1400" dirty="0" smtClean="0"/>
              <a:t>将机箱电源、复位（重启）开关和</a:t>
            </a:r>
            <a:r>
              <a:rPr lang="en-US" altLang="zh-CN" sz="1400" dirty="0" smtClean="0"/>
              <a:t>LED</a:t>
            </a:r>
            <a:r>
              <a:rPr lang="zh-CN" altLang="en-US" sz="1400" dirty="0" smtClean="0"/>
              <a:t>插脚连接到主板上。参阅说明书可以在主板上找到相应的插脚。</a:t>
            </a:r>
          </a:p>
          <a:p>
            <a:r>
              <a:rPr lang="zh-CN" altLang="en-US" sz="1400" b="1" dirty="0" smtClean="0"/>
              <a:t>第</a:t>
            </a:r>
            <a:r>
              <a:rPr lang="en-US" altLang="zh-CN" sz="1400" b="1" dirty="0" smtClean="0"/>
              <a:t>10</a:t>
            </a:r>
            <a:r>
              <a:rPr lang="zh-CN" altLang="en-US" sz="1400" b="1" dirty="0" smtClean="0"/>
              <a:t>步</a:t>
            </a:r>
          </a:p>
          <a:p>
            <a:r>
              <a:rPr lang="zh-CN" altLang="en-US" sz="1400" dirty="0" smtClean="0"/>
              <a:t>将电源供应器连接到主板上。主板上有一个电源插槽，应该与电源供应器拥有相同数量的插脚。可能是</a:t>
            </a:r>
            <a:r>
              <a:rPr lang="en-US" altLang="zh-CN" sz="1400" dirty="0" smtClean="0"/>
              <a:t>20</a:t>
            </a:r>
            <a:r>
              <a:rPr lang="zh-CN" altLang="en-US" sz="1400" dirty="0" smtClean="0"/>
              <a:t>个或</a:t>
            </a:r>
            <a:r>
              <a:rPr lang="en-US" altLang="zh-CN" sz="1400" dirty="0" smtClean="0"/>
              <a:t>24</a:t>
            </a:r>
            <a:r>
              <a:rPr lang="zh-CN" altLang="en-US" sz="1400" dirty="0" smtClean="0"/>
              <a:t>个插针。</a:t>
            </a:r>
          </a:p>
          <a:p>
            <a:r>
              <a:rPr lang="zh-CN" altLang="en-US" sz="1400" b="1" dirty="0" smtClean="0"/>
              <a:t>第</a:t>
            </a:r>
            <a:r>
              <a:rPr lang="en-US" altLang="zh-CN" sz="1400" b="1" dirty="0" smtClean="0"/>
              <a:t>11</a:t>
            </a:r>
            <a:r>
              <a:rPr lang="zh-CN" altLang="en-US" sz="1400" b="1" dirty="0" smtClean="0"/>
              <a:t>步</a:t>
            </a:r>
          </a:p>
          <a:p>
            <a:r>
              <a:rPr lang="zh-CN" altLang="en-US" sz="1400" dirty="0" smtClean="0"/>
              <a:t>将电源线连接其它元器件。</a:t>
            </a:r>
            <a:r>
              <a:rPr lang="en-US" altLang="zh-CN" sz="1400" dirty="0" smtClean="0"/>
              <a:t>CD/DVD-ROM/RW</a:t>
            </a:r>
            <a:r>
              <a:rPr lang="zh-CN" altLang="en-US" sz="1400" dirty="0" smtClean="0"/>
              <a:t>驱动器和硬盘都必须有各自的电源线与之相连接。</a:t>
            </a:r>
          </a:p>
          <a:p>
            <a:r>
              <a:rPr lang="zh-CN" altLang="en-US" sz="1400" b="1" dirty="0" smtClean="0"/>
              <a:t>第</a:t>
            </a:r>
            <a:r>
              <a:rPr lang="en-US" altLang="zh-CN" sz="1400" b="1" dirty="0" smtClean="0"/>
              <a:t>12</a:t>
            </a:r>
            <a:r>
              <a:rPr lang="zh-CN" altLang="en-US" sz="1400" b="1" dirty="0" smtClean="0"/>
              <a:t>步</a:t>
            </a:r>
          </a:p>
          <a:p>
            <a:r>
              <a:rPr lang="zh-CN" altLang="en-US" sz="1400" dirty="0" smtClean="0"/>
              <a:t>用螺丝拧紧机箱盖。</a:t>
            </a:r>
          </a:p>
          <a:p>
            <a:r>
              <a:rPr lang="zh-CN" altLang="en-US" sz="1400" b="1" dirty="0" smtClean="0"/>
              <a:t>第</a:t>
            </a:r>
            <a:r>
              <a:rPr lang="en-US" altLang="zh-CN" sz="1400" b="1" dirty="0" smtClean="0"/>
              <a:t>13</a:t>
            </a:r>
            <a:r>
              <a:rPr lang="zh-CN" altLang="en-US" sz="1400" b="1" dirty="0" smtClean="0"/>
              <a:t>步</a:t>
            </a:r>
          </a:p>
          <a:p>
            <a:r>
              <a:rPr lang="zh-CN" altLang="en-US" sz="1400" dirty="0" smtClean="0"/>
              <a:t>将</a:t>
            </a:r>
            <a:r>
              <a:rPr lang="en-US" altLang="zh-CN" sz="1400" dirty="0" smtClean="0"/>
              <a:t>CRT</a:t>
            </a:r>
            <a:r>
              <a:rPr lang="zh-CN" altLang="en-US" sz="1400" dirty="0" smtClean="0"/>
              <a:t>或液晶显示器的电源线插到电源供应器上。如果电力供应器上没有相应的插槽，那么显示器的插头要直接插入电源插座。将显示器的</a:t>
            </a:r>
            <a:r>
              <a:rPr lang="en-US" altLang="zh-CN" sz="1400" dirty="0" smtClean="0"/>
              <a:t>VGA</a:t>
            </a:r>
            <a:r>
              <a:rPr lang="zh-CN" altLang="en-US" sz="1400" dirty="0" smtClean="0"/>
              <a:t>或</a:t>
            </a:r>
            <a:r>
              <a:rPr lang="en-US" altLang="zh-CN" sz="1400" dirty="0" smtClean="0"/>
              <a:t>DVI</a:t>
            </a:r>
            <a:r>
              <a:rPr lang="zh-CN" altLang="en-US" sz="1400" dirty="0" smtClean="0"/>
              <a:t>电缆连接到系统的显卡插口。这个插口可能是主板的内置端口或是第</a:t>
            </a:r>
            <a:r>
              <a:rPr lang="en-US" altLang="zh-CN" sz="1400" dirty="0" smtClean="0"/>
              <a:t>6</a:t>
            </a:r>
            <a:r>
              <a:rPr lang="zh-CN" altLang="en-US" sz="1400" dirty="0" smtClean="0"/>
              <a:t>步安装的显卡的插口。</a:t>
            </a:r>
          </a:p>
          <a:p>
            <a:r>
              <a:rPr lang="zh-CN" altLang="en-US" sz="1400" b="1" dirty="0" smtClean="0"/>
              <a:t>第</a:t>
            </a:r>
            <a:r>
              <a:rPr lang="en-US" altLang="zh-CN" sz="1400" b="1" dirty="0" smtClean="0"/>
              <a:t>14</a:t>
            </a:r>
            <a:r>
              <a:rPr lang="zh-CN" altLang="en-US" sz="1400" b="1" dirty="0" smtClean="0"/>
              <a:t>步</a:t>
            </a:r>
          </a:p>
          <a:p>
            <a:r>
              <a:rPr lang="zh-CN" altLang="en-US" sz="1400" dirty="0" smtClean="0"/>
              <a:t>将鼠标和键盘插入到适当的插口。如果购买的是</a:t>
            </a:r>
            <a:r>
              <a:rPr lang="en-US" altLang="zh-CN" sz="1400" dirty="0" smtClean="0"/>
              <a:t>ps/2</a:t>
            </a:r>
            <a:r>
              <a:rPr lang="zh-CN" altLang="en-US" sz="1400" dirty="0" smtClean="0"/>
              <a:t>鼠标和</a:t>
            </a:r>
            <a:r>
              <a:rPr lang="en-US" altLang="zh-CN" sz="1400" dirty="0" smtClean="0"/>
              <a:t>ps/2</a:t>
            </a:r>
            <a:r>
              <a:rPr lang="zh-CN" altLang="en-US" sz="1400" dirty="0" smtClean="0"/>
              <a:t>键盘，则把它们插到系统背面的</a:t>
            </a:r>
            <a:r>
              <a:rPr lang="en-US" altLang="zh-CN" sz="1400" dirty="0" smtClean="0"/>
              <a:t>ps/2</a:t>
            </a:r>
            <a:r>
              <a:rPr lang="zh-CN" altLang="en-US" sz="1400" dirty="0" smtClean="0"/>
              <a:t>端口。而</a:t>
            </a:r>
            <a:r>
              <a:rPr lang="en-US" altLang="zh-CN" sz="1400" dirty="0" smtClean="0"/>
              <a:t>USB</a:t>
            </a:r>
            <a:r>
              <a:rPr lang="zh-CN" altLang="en-US" sz="1400" dirty="0" smtClean="0"/>
              <a:t>鼠标或键盘应该插入到</a:t>
            </a:r>
            <a:r>
              <a:rPr lang="en-US" altLang="zh-CN" sz="1400" dirty="0" smtClean="0"/>
              <a:t>USB</a:t>
            </a:r>
            <a:r>
              <a:rPr lang="zh-CN" altLang="en-US" sz="1400" dirty="0" smtClean="0"/>
              <a:t>插槽中。</a:t>
            </a:r>
          </a:p>
          <a:p>
            <a:r>
              <a:rPr lang="zh-CN" altLang="en-US" sz="1400" dirty="0" smtClean="0"/>
              <a:t>。</a:t>
            </a:r>
          </a:p>
          <a:p>
            <a:pPr>
              <a:lnSpc>
                <a:spcPct val="150000"/>
              </a:lnSpc>
            </a:pPr>
            <a:endParaRPr lang="zh-CN" altLang="zh-CN" sz="16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666021"/>
          </a:xfrm>
          <a:prstGeom prst="rect">
            <a:avLst/>
          </a:prstGeom>
        </p:spPr>
        <p:txBody>
          <a:bodyPr wrap="square">
            <a:spAutoFit/>
          </a:bodyPr>
          <a:lstStyle/>
          <a:p>
            <a:pPr>
              <a:lnSpc>
                <a:spcPct val="150000"/>
              </a:lnSpc>
            </a:pPr>
            <a:r>
              <a:rPr lang="en-US" altLang="zh-CN" sz="2000" b="1" i="1" dirty="0" smtClean="0"/>
              <a:t>Key to Practice 1</a:t>
            </a:r>
            <a:endParaRPr lang="zh-CN" altLang="zh-CN" b="1" dirty="0" smtClean="0"/>
          </a:p>
          <a:p>
            <a:pPr>
              <a:lnSpc>
                <a:spcPct val="150000"/>
              </a:lnSpc>
            </a:pPr>
            <a:r>
              <a:rPr lang="en-US" altLang="zh-CN" dirty="0" smtClean="0"/>
              <a:t>1. Motherboard</a:t>
            </a:r>
            <a:endParaRPr lang="zh-CN" altLang="zh-CN" dirty="0" smtClean="0"/>
          </a:p>
          <a:p>
            <a:pPr>
              <a:lnSpc>
                <a:spcPct val="150000"/>
              </a:lnSpc>
            </a:pPr>
            <a:r>
              <a:rPr lang="en-US" altLang="zh-CN" dirty="0" smtClean="0"/>
              <a:t>2. Compatible processor with cooling fan</a:t>
            </a:r>
            <a:endParaRPr lang="zh-CN" altLang="zh-CN" dirty="0" smtClean="0"/>
          </a:p>
          <a:p>
            <a:pPr>
              <a:lnSpc>
                <a:spcPct val="150000"/>
              </a:lnSpc>
            </a:pPr>
            <a:r>
              <a:rPr lang="en-US" altLang="zh-CN" dirty="0" smtClean="0"/>
              <a:t>3. Compatible memory module</a:t>
            </a:r>
            <a:endParaRPr lang="zh-CN" altLang="zh-CN" dirty="0" smtClean="0"/>
          </a:p>
          <a:p>
            <a:pPr>
              <a:lnSpc>
                <a:spcPct val="150000"/>
              </a:lnSpc>
            </a:pPr>
            <a:r>
              <a:rPr lang="en-US" altLang="zh-CN" dirty="0" smtClean="0"/>
              <a:t>4. Tower casing with power supply</a:t>
            </a:r>
            <a:endParaRPr lang="zh-CN" altLang="zh-CN" dirty="0" smtClean="0"/>
          </a:p>
          <a:p>
            <a:pPr>
              <a:lnSpc>
                <a:spcPct val="150000"/>
              </a:lnSpc>
            </a:pPr>
            <a:r>
              <a:rPr lang="en-US" altLang="zh-CN" dirty="0" smtClean="0"/>
              <a:t>5. Graphics card </a:t>
            </a:r>
            <a:endParaRPr lang="zh-CN" altLang="zh-CN" dirty="0" smtClean="0"/>
          </a:p>
          <a:p>
            <a:pPr>
              <a:lnSpc>
                <a:spcPct val="150000"/>
              </a:lnSpc>
            </a:pPr>
            <a:r>
              <a:rPr lang="en-US" altLang="zh-CN" dirty="0" smtClean="0"/>
              <a:t>6. Compatible hard disk for storage</a:t>
            </a:r>
            <a:endParaRPr lang="zh-CN" altLang="zh-CN" dirty="0" smtClean="0"/>
          </a:p>
          <a:p>
            <a:pPr>
              <a:lnSpc>
                <a:spcPct val="150000"/>
              </a:lnSpc>
            </a:pPr>
            <a:r>
              <a:rPr lang="en-US" altLang="zh-CN" dirty="0" smtClean="0"/>
              <a:t>7. CD/DVD-ROM/RW drive</a:t>
            </a:r>
            <a:endParaRPr lang="zh-CN" altLang="zh-CN" dirty="0" smtClean="0"/>
          </a:p>
          <a:p>
            <a:pPr>
              <a:lnSpc>
                <a:spcPct val="150000"/>
              </a:lnSpc>
            </a:pPr>
            <a:r>
              <a:rPr lang="en-US" altLang="zh-CN" dirty="0" smtClean="0"/>
              <a:t>8. Ps/2 or USB mouse</a:t>
            </a:r>
            <a:endParaRPr lang="zh-CN" altLang="zh-CN" dirty="0" smtClean="0"/>
          </a:p>
          <a:p>
            <a:pPr>
              <a:lnSpc>
                <a:spcPct val="150000"/>
              </a:lnSpc>
            </a:pPr>
            <a:r>
              <a:rPr lang="en-US" altLang="zh-CN" dirty="0" smtClean="0"/>
              <a:t>9. Ps/2 or USB keyboard</a:t>
            </a:r>
            <a:endParaRPr lang="zh-CN" altLang="zh-CN" dirty="0" smtClean="0"/>
          </a:p>
          <a:p>
            <a:pPr>
              <a:lnSpc>
                <a:spcPct val="150000"/>
              </a:lnSpc>
            </a:pPr>
            <a:r>
              <a:rPr lang="en-US" altLang="zh-CN" dirty="0" smtClean="0"/>
              <a:t>10. CRT or LCD monitor</a:t>
            </a:r>
            <a:endParaRPr lang="zh-CN" altLang="zh-CN"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154984"/>
          </a:xfrm>
          <a:prstGeom prst="rect">
            <a:avLst/>
          </a:prstGeom>
        </p:spPr>
        <p:txBody>
          <a:bodyPr wrap="square">
            <a:spAutoFit/>
          </a:bodyPr>
          <a:lstStyle/>
          <a:p>
            <a:r>
              <a:rPr lang="en-US" altLang="zh-CN" sz="2000" b="1" i="1" dirty="0" smtClean="0"/>
              <a:t>Key to Practice 2</a:t>
            </a:r>
          </a:p>
          <a:p>
            <a:endParaRPr lang="zh-CN" altLang="zh-CN" sz="2000" dirty="0" smtClean="0"/>
          </a:p>
          <a:p>
            <a:r>
              <a:rPr lang="en-US" altLang="zh-CN" sz="1600" dirty="0" smtClean="0"/>
              <a:t>Step 1 Lay all the components on a flat surface </a:t>
            </a:r>
            <a:endParaRPr lang="zh-CN" altLang="zh-CN" sz="1600" dirty="0" smtClean="0"/>
          </a:p>
          <a:p>
            <a:r>
              <a:rPr lang="en-US" altLang="zh-CN" sz="1600" dirty="0" smtClean="0"/>
              <a:t>Step 2 Take the processor and carefully place it on the CPU slot of the motherboard.</a:t>
            </a:r>
            <a:endParaRPr lang="zh-CN" altLang="zh-CN" sz="1600" dirty="0" smtClean="0"/>
          </a:p>
          <a:p>
            <a:r>
              <a:rPr lang="en-US" altLang="zh-CN" sz="1600" dirty="0" smtClean="0"/>
              <a:t>Step 3 Install the fan on the motherboard.</a:t>
            </a:r>
            <a:endParaRPr lang="zh-CN" altLang="zh-CN" sz="1600" dirty="0" smtClean="0"/>
          </a:p>
          <a:p>
            <a:r>
              <a:rPr lang="en-US" altLang="zh-CN" sz="1600" dirty="0" smtClean="0"/>
              <a:t>Step 4 Place the motherboard in the tower casing and then install the back panel. </a:t>
            </a:r>
            <a:endParaRPr lang="zh-CN" altLang="zh-CN" sz="1600" dirty="0" smtClean="0"/>
          </a:p>
          <a:p>
            <a:r>
              <a:rPr lang="en-US" altLang="zh-CN" sz="1600" dirty="0" smtClean="0"/>
              <a:t>Step 5 Insert the memory module in the memory slot of the motherboard.</a:t>
            </a:r>
            <a:endParaRPr lang="zh-CN" altLang="zh-CN" sz="1600" dirty="0" smtClean="0"/>
          </a:p>
          <a:p>
            <a:r>
              <a:rPr lang="en-US" altLang="zh-CN" sz="1600" dirty="0" smtClean="0"/>
              <a:t>Step 6 Insert the graphics card in the appropriate slot in the motherboard. </a:t>
            </a:r>
            <a:endParaRPr lang="zh-CN" altLang="zh-CN" sz="1600" dirty="0" smtClean="0"/>
          </a:p>
          <a:p>
            <a:r>
              <a:rPr lang="en-US" altLang="zh-CN" sz="1600" dirty="0" smtClean="0"/>
              <a:t>Step 7 Install the CD/DVD-ROM/RW drive in the casing.</a:t>
            </a:r>
            <a:endParaRPr lang="zh-CN" altLang="zh-CN" sz="1600" dirty="0" smtClean="0"/>
          </a:p>
          <a:p>
            <a:r>
              <a:rPr lang="en-US" altLang="zh-CN" sz="1600" dirty="0" smtClean="0"/>
              <a:t>Step 8 Mount the hard disk in the casing.</a:t>
            </a:r>
            <a:endParaRPr lang="zh-CN" altLang="zh-CN" sz="1600" dirty="0" smtClean="0"/>
          </a:p>
          <a:p>
            <a:r>
              <a:rPr lang="en-US" altLang="zh-CN" sz="1600" dirty="0" smtClean="0"/>
              <a:t>Step 9 Connect the casing’s power, reset, and LED pins to the motherboard.</a:t>
            </a:r>
            <a:endParaRPr lang="zh-CN" altLang="zh-CN" sz="1600" dirty="0" smtClean="0"/>
          </a:p>
          <a:p>
            <a:r>
              <a:rPr lang="en-US" altLang="zh-CN" sz="1600" dirty="0" smtClean="0"/>
              <a:t>Step 10 Connect the power supply to the board.</a:t>
            </a:r>
            <a:endParaRPr lang="zh-CN" altLang="zh-CN" sz="1600" dirty="0" smtClean="0"/>
          </a:p>
          <a:p>
            <a:r>
              <a:rPr lang="en-US" altLang="zh-CN" sz="1600" dirty="0" smtClean="0"/>
              <a:t>Step 11 Connect the other power cables to the other components.</a:t>
            </a:r>
            <a:endParaRPr lang="zh-CN" altLang="zh-CN" sz="1600" dirty="0" smtClean="0"/>
          </a:p>
          <a:p>
            <a:r>
              <a:rPr lang="en-US" altLang="zh-CN" sz="1600" dirty="0" smtClean="0"/>
              <a:t>Step 12 Screw the cover of the casing in place.</a:t>
            </a:r>
            <a:endParaRPr lang="zh-CN" altLang="zh-CN" sz="1600" dirty="0" smtClean="0"/>
          </a:p>
          <a:p>
            <a:r>
              <a:rPr lang="en-US" altLang="zh-CN" sz="1600" dirty="0" smtClean="0"/>
              <a:t>Step 13 Attach the CRT or LCD monitor power cable to the power supply.</a:t>
            </a:r>
            <a:endParaRPr lang="zh-CN" altLang="zh-CN" sz="1600" dirty="0" smtClean="0"/>
          </a:p>
          <a:p>
            <a:r>
              <a:rPr lang="en-US" altLang="zh-CN" sz="1600" dirty="0" smtClean="0"/>
              <a:t>Step 14 Attach the mouse and keyboard to the appropriate ports.</a:t>
            </a:r>
            <a:endParaRPr lang="zh-CN" altLang="zh-CN" sz="16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EJPeng\桌面\计算机英语PPT模板制作\Redocn_201005061135496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2679104" y="3870176"/>
            <a:ext cx="8229600" cy="1143000"/>
          </a:xfrm>
        </p:spPr>
        <p:txBody>
          <a:bodyPr>
            <a:noAutofit/>
          </a:bodyPr>
          <a:lstStyle/>
          <a:p>
            <a:r>
              <a:rPr lang="en-US" altLang="zh-CN" sz="6600" dirty="0" smtClean="0">
                <a:solidFill>
                  <a:srgbClr val="FF0000"/>
                </a:solidFill>
              </a:rPr>
              <a:t>Thanks</a:t>
            </a:r>
            <a:r>
              <a:rPr lang="zh-CN" altLang="en-US" sz="6600" dirty="0" smtClean="0">
                <a:solidFill>
                  <a:srgbClr val="FF0000"/>
                </a:solidFill>
              </a:rPr>
              <a:t>！</a:t>
            </a:r>
            <a:r>
              <a:rPr lang="en-US" altLang="zh-CN" sz="6600" dirty="0" smtClean="0"/>
              <a:t/>
            </a:r>
            <a:br>
              <a:rPr lang="en-US" altLang="zh-CN" sz="6600" dirty="0" smtClean="0"/>
            </a:br>
            <a:endParaRPr lang="zh-CN" altLang="en-US" sz="6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Useful Phrases</a:t>
            </a:r>
            <a:r>
              <a:rPr lang="zh-CN" altLang="zh-CN" sz="2000" b="1" dirty="0" smtClean="0" bmk="OLE_LINK92">
                <a:latin typeface="Times New Roman" pitchFamily="18" charset="0"/>
                <a:ea typeface="宋体" pitchFamily="2" charset="-122"/>
                <a:cs typeface="Times New Roman" pitchFamily="18" charset="0"/>
              </a:rPr>
              <a:t>                                         </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1187624" y="1628800"/>
            <a:ext cx="7344816"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dirty="0" smtClean="0"/>
              <a:t>akin to </a:t>
            </a:r>
            <a:r>
              <a:rPr lang="en-US" altLang="zh-CN" sz="1600" dirty="0" err="1" smtClean="0"/>
              <a:t>sth</a:t>
            </a:r>
            <a:r>
              <a:rPr lang="en-US" altLang="zh-CN" sz="1600" dirty="0" smtClean="0"/>
              <a:t>.                   	</a:t>
            </a:r>
            <a:r>
              <a:rPr lang="zh-CN" altLang="en-US" sz="1600" dirty="0" smtClean="0"/>
              <a:t>与</a:t>
            </a:r>
            <a:r>
              <a:rPr lang="en-US" altLang="zh-CN" sz="1600" dirty="0" smtClean="0"/>
              <a:t>……</a:t>
            </a:r>
            <a:r>
              <a:rPr lang="zh-CN" altLang="en-US" sz="1600" dirty="0" smtClean="0"/>
              <a:t>相似</a:t>
            </a:r>
            <a:r>
              <a:rPr lang="en-US" altLang="zh-CN" sz="1600" dirty="0" smtClean="0"/>
              <a:t>;</a:t>
            </a:r>
            <a:r>
              <a:rPr lang="zh-CN" altLang="en-US" sz="1600" dirty="0" smtClean="0"/>
              <a:t>类似的</a:t>
            </a:r>
          </a:p>
          <a:p>
            <a:pPr>
              <a:lnSpc>
                <a:spcPct val="150000"/>
              </a:lnSpc>
            </a:pPr>
            <a:r>
              <a:rPr lang="en-US" altLang="zh-CN" sz="1600" dirty="0" smtClean="0"/>
              <a:t>make sense                  	</a:t>
            </a:r>
            <a:r>
              <a:rPr lang="zh-CN" altLang="en-US" sz="1600" dirty="0" smtClean="0"/>
              <a:t>有意义</a:t>
            </a:r>
          </a:p>
          <a:p>
            <a:pPr>
              <a:lnSpc>
                <a:spcPct val="150000"/>
              </a:lnSpc>
            </a:pPr>
            <a:r>
              <a:rPr lang="en-US" altLang="zh-CN" sz="1600" dirty="0" smtClean="0"/>
              <a:t>cost an arm and a leg               	</a:t>
            </a:r>
            <a:r>
              <a:rPr lang="zh-CN" altLang="en-US" sz="1600" dirty="0" smtClean="0"/>
              <a:t>付出昂贵代价</a:t>
            </a:r>
            <a:r>
              <a:rPr lang="en-US" altLang="zh-CN" sz="1600" dirty="0" smtClean="0"/>
              <a:t>;</a:t>
            </a:r>
            <a:r>
              <a:rPr lang="zh-CN" altLang="en-US" sz="1600" dirty="0" smtClean="0"/>
              <a:t>花费很大</a:t>
            </a:r>
          </a:p>
          <a:p>
            <a:pPr>
              <a:lnSpc>
                <a:spcPct val="150000"/>
              </a:lnSpc>
            </a:pPr>
            <a:r>
              <a:rPr lang="en-US" altLang="zh-CN" sz="1600" dirty="0" smtClean="0"/>
              <a:t>result in                       	</a:t>
            </a:r>
            <a:r>
              <a:rPr lang="zh-CN" altLang="en-US" sz="1600" dirty="0" smtClean="0"/>
              <a:t>造成</a:t>
            </a:r>
            <a:r>
              <a:rPr lang="en-US" altLang="zh-CN" sz="1600" dirty="0" smtClean="0"/>
              <a:t>;</a:t>
            </a:r>
            <a:r>
              <a:rPr lang="zh-CN" altLang="en-US" sz="1600" dirty="0" smtClean="0"/>
              <a:t>导致</a:t>
            </a:r>
          </a:p>
          <a:p>
            <a:pPr>
              <a:lnSpc>
                <a:spcPct val="150000"/>
              </a:lnSpc>
            </a:pPr>
            <a:r>
              <a:rPr lang="en-US" altLang="zh-CN" sz="1600" dirty="0" smtClean="0"/>
              <a:t>compatible with               	</a:t>
            </a:r>
            <a:r>
              <a:rPr lang="zh-CN" altLang="en-US" sz="1600" dirty="0" smtClean="0"/>
              <a:t>与</a:t>
            </a:r>
            <a:r>
              <a:rPr lang="en-US" altLang="zh-CN" sz="1600" dirty="0" smtClean="0"/>
              <a:t>……</a:t>
            </a:r>
            <a:r>
              <a:rPr lang="zh-CN" altLang="en-US" sz="1600" dirty="0" smtClean="0"/>
              <a:t>兼容</a:t>
            </a:r>
          </a:p>
          <a:p>
            <a:pPr>
              <a:lnSpc>
                <a:spcPct val="150000"/>
              </a:lnSpc>
            </a:pPr>
            <a:r>
              <a:rPr lang="en-US" altLang="zh-CN" sz="1600" dirty="0" smtClean="0"/>
              <a:t>take advantage of               	</a:t>
            </a:r>
            <a:r>
              <a:rPr lang="zh-CN" altLang="en-US" sz="1600" dirty="0" smtClean="0"/>
              <a:t>利用</a:t>
            </a:r>
          </a:p>
          <a:p>
            <a:pPr>
              <a:lnSpc>
                <a:spcPct val="150000"/>
              </a:lnSpc>
            </a:pPr>
            <a:r>
              <a:rPr lang="en-US" altLang="zh-CN" sz="1600" dirty="0" smtClean="0"/>
              <a:t>come in                     	</a:t>
            </a:r>
            <a:r>
              <a:rPr lang="zh-CN" altLang="en-US" sz="1600" dirty="0" smtClean="0"/>
              <a:t>可提供</a:t>
            </a:r>
            <a:r>
              <a:rPr lang="en-US" altLang="zh-CN" sz="1600" dirty="0" smtClean="0"/>
              <a:t>;</a:t>
            </a:r>
            <a:r>
              <a:rPr lang="zh-CN" altLang="en-US" sz="1600" dirty="0" smtClean="0"/>
              <a:t>可利用</a:t>
            </a:r>
          </a:p>
          <a:p>
            <a:pPr>
              <a:lnSpc>
                <a:spcPct val="150000"/>
              </a:lnSpc>
            </a:pPr>
            <a:r>
              <a:rPr lang="en-US" altLang="zh-CN" sz="1600" dirty="0" smtClean="0"/>
              <a:t>throw in                     	</a:t>
            </a:r>
            <a:r>
              <a:rPr lang="zh-CN" altLang="en-US" sz="1600" dirty="0" smtClean="0"/>
              <a:t>插入</a:t>
            </a:r>
          </a:p>
          <a:p>
            <a:pPr>
              <a:lnSpc>
                <a:spcPct val="150000"/>
              </a:lnSpc>
            </a:pPr>
            <a:r>
              <a:rPr lang="en-US" altLang="zh-CN" sz="1600" dirty="0" smtClean="0"/>
              <a:t>muck about                   	</a:t>
            </a:r>
            <a:r>
              <a:rPr lang="zh-CN" altLang="en-US" sz="1600" dirty="0" smtClean="0"/>
              <a:t>弄坏</a:t>
            </a:r>
            <a:r>
              <a:rPr lang="en-US" altLang="zh-CN" sz="1600" dirty="0" smtClean="0"/>
              <a:t>;</a:t>
            </a:r>
            <a:r>
              <a:rPr lang="zh-CN" altLang="en-US" sz="1600" dirty="0" smtClean="0"/>
              <a:t>搞乱</a:t>
            </a:r>
          </a:p>
          <a:p>
            <a:pPr>
              <a:lnSpc>
                <a:spcPct val="150000"/>
              </a:lnSpc>
            </a:pPr>
            <a:r>
              <a:rPr lang="en-US" altLang="zh-CN" sz="1600" dirty="0" smtClean="0"/>
              <a:t>deal with                     	</a:t>
            </a:r>
            <a:r>
              <a:rPr lang="zh-CN" altLang="en-US" sz="1600" dirty="0" smtClean="0"/>
              <a:t>安排</a:t>
            </a:r>
            <a:r>
              <a:rPr lang="en-US" altLang="zh-CN" sz="1600" dirty="0" smtClean="0"/>
              <a:t>;</a:t>
            </a:r>
            <a:r>
              <a:rPr lang="zh-CN" altLang="en-US" sz="1600" dirty="0" smtClean="0"/>
              <a:t>处理</a:t>
            </a:r>
            <a:r>
              <a:rPr lang="en-US" altLang="zh-CN" sz="1600" dirty="0" smtClean="0"/>
              <a:t>;</a:t>
            </a:r>
            <a:r>
              <a:rPr lang="zh-CN" altLang="en-US" sz="1600" dirty="0" smtClean="0"/>
              <a:t>涉及</a:t>
            </a:r>
          </a:p>
          <a:p>
            <a:pPr>
              <a:lnSpc>
                <a:spcPct val="150000"/>
              </a:lnSpc>
            </a:pPr>
            <a:r>
              <a:rPr lang="en-US" altLang="zh-CN" sz="1600" dirty="0" smtClean="0"/>
              <a:t>conform to                     	</a:t>
            </a:r>
            <a:r>
              <a:rPr lang="zh-CN" altLang="en-US" sz="1600" dirty="0" smtClean="0"/>
              <a:t>符合，遵照</a:t>
            </a:r>
          </a:p>
          <a:p>
            <a:pPr>
              <a:lnSpc>
                <a:spcPct val="150000"/>
              </a:lnSpc>
            </a:pPr>
            <a:r>
              <a:rPr lang="en-US" altLang="zh-CN" sz="1600" dirty="0" smtClean="0"/>
              <a:t>come to                     	</a:t>
            </a:r>
            <a:r>
              <a:rPr lang="zh-CN" altLang="en-US" sz="1600" dirty="0" smtClean="0"/>
              <a:t>达到</a:t>
            </a:r>
            <a:r>
              <a:rPr lang="en-US" altLang="zh-CN" sz="1600" dirty="0" smtClean="0"/>
              <a:t>;</a:t>
            </a:r>
            <a:r>
              <a:rPr lang="zh-CN" altLang="en-US" sz="1600" dirty="0" smtClean="0"/>
              <a:t>想起</a:t>
            </a:r>
            <a:r>
              <a:rPr lang="en-US" altLang="zh-CN" sz="1600" dirty="0" smtClean="0"/>
              <a:t>;</a:t>
            </a:r>
            <a:r>
              <a:rPr lang="zh-CN" altLang="en-US" sz="1600" dirty="0" smtClean="0"/>
              <a:t>共计</a:t>
            </a:r>
          </a:p>
          <a:p>
            <a:pPr>
              <a:lnSpc>
                <a:spcPct val="150000"/>
              </a:lnSpc>
            </a:pPr>
            <a:r>
              <a:rPr lang="en-US" altLang="zh-CN" sz="1600" dirty="0" smtClean="0"/>
              <a:t>mess with </a:t>
            </a:r>
            <a:r>
              <a:rPr lang="en-US" altLang="zh-CN" sz="1600" dirty="0" err="1" smtClean="0"/>
              <a:t>sth</a:t>
            </a:r>
            <a:r>
              <a:rPr lang="en-US" altLang="zh-CN" sz="1600" dirty="0" smtClean="0"/>
              <a:t>./sb.              	</a:t>
            </a:r>
            <a:r>
              <a:rPr lang="zh-CN" altLang="en-US" sz="1600" dirty="0" smtClean="0"/>
              <a:t>卷入（有害的）事</a:t>
            </a:r>
            <a:r>
              <a:rPr lang="en-US" altLang="zh-CN" sz="1600" dirty="0" smtClean="0"/>
              <a:t>;</a:t>
            </a:r>
            <a:r>
              <a:rPr lang="zh-CN" altLang="en-US" sz="1600" dirty="0" smtClean="0"/>
              <a:t>搞糟</a:t>
            </a:r>
            <a:r>
              <a:rPr lang="en-US" altLang="zh-CN" sz="1600" dirty="0" smtClean="0"/>
              <a:t>;</a:t>
            </a:r>
            <a:r>
              <a:rPr lang="zh-CN" altLang="en-US" sz="1600" dirty="0" smtClean="0"/>
              <a:t>干扰</a:t>
            </a:r>
            <a:r>
              <a:rPr lang="en-US" altLang="zh-CN" sz="1600" dirty="0" smtClean="0"/>
              <a:t>;</a:t>
            </a:r>
            <a:r>
              <a:rPr lang="zh-CN" altLang="en-US" sz="1600" dirty="0" smtClean="0"/>
              <a:t>参预</a:t>
            </a: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899592" y="1772816"/>
            <a:ext cx="8136904"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b="1" dirty="0" smtClean="0"/>
              <a:t>Introduction to Computer Systems</a:t>
            </a:r>
          </a:p>
          <a:p>
            <a:r>
              <a:rPr lang="en-US" altLang="zh-CN" sz="1600" dirty="0" smtClean="0"/>
              <a:t>A computer system is made up of both hardware and software. Software controls the computer and makes it do useful work. Without software a computer is useless, akin to a car without someone to drive it. Hardware refers to the physical components that make up a computer system. For most people, the inside of a computer looks no different from the inside of any other electronic device: circuits, cables, and connections. However, for the computer literate, everything makes complete sense, and a quick hardware upgrade or diagnostic need not cost an arm and a leg.</a:t>
            </a:r>
          </a:p>
          <a:p>
            <a:r>
              <a:rPr lang="en-US" altLang="zh-CN" sz="1600" b="1" dirty="0" smtClean="0"/>
              <a:t>What are the Hardware Components of a Computer?</a:t>
            </a:r>
          </a:p>
          <a:p>
            <a:r>
              <a:rPr lang="en-US" altLang="zh-CN" sz="1600" dirty="0" smtClean="0"/>
              <a:t>While different computers will have different hardware inside, there are similarities between most PCs. Below are the components you'll always be sure to find.</a:t>
            </a:r>
          </a:p>
          <a:p>
            <a:pPr lvl="0"/>
            <a:r>
              <a:rPr lang="en-US" altLang="zh-CN" sz="1600" b="1" dirty="0" smtClean="0"/>
              <a:t>Motherboard: </a:t>
            </a:r>
            <a:r>
              <a:rPr lang="en-US" altLang="zh-CN" sz="1600" dirty="0" smtClean="0"/>
              <a:t>The electronic skeleton of the entire system.</a:t>
            </a:r>
            <a:endParaRPr lang="zh-CN" altLang="zh-CN" sz="1600" dirty="0" smtClean="0"/>
          </a:p>
          <a:p>
            <a:pPr lvl="0"/>
            <a:r>
              <a:rPr lang="en-US" altLang="zh-CN" sz="1600" b="1" dirty="0" smtClean="0"/>
              <a:t>CPU</a:t>
            </a:r>
            <a:r>
              <a:rPr lang="en-US" altLang="zh-CN" sz="1600" dirty="0" smtClean="0"/>
              <a:t>: A powerful calculator – The brains of it all.</a:t>
            </a:r>
            <a:endParaRPr lang="zh-CN" altLang="zh-CN" sz="1600" dirty="0" smtClean="0"/>
          </a:p>
          <a:p>
            <a:pPr lvl="0"/>
            <a:r>
              <a:rPr lang="en-US" altLang="zh-CN" sz="1600" b="1" dirty="0" smtClean="0"/>
              <a:t>RAM</a:t>
            </a:r>
            <a:r>
              <a:rPr lang="en-US" altLang="zh-CN" sz="1600" dirty="0" smtClean="0"/>
              <a:t>: The indispensable short-term memory.</a:t>
            </a:r>
            <a:endParaRPr lang="zh-CN" altLang="zh-CN" sz="1600" dirty="0" smtClean="0"/>
          </a:p>
          <a:p>
            <a:pPr lvl="0"/>
            <a:r>
              <a:rPr lang="en-US" altLang="zh-CN" sz="1600" b="1" dirty="0" smtClean="0"/>
              <a:t>Hard Drive</a:t>
            </a:r>
            <a:r>
              <a:rPr lang="en-US" altLang="zh-CN" sz="1600" dirty="0" smtClean="0"/>
              <a:t>: Where all permanent data is saved and stored.</a:t>
            </a:r>
            <a:endParaRPr lang="zh-CN" altLang="zh-CN" sz="1600" dirty="0" smtClean="0"/>
          </a:p>
          <a:p>
            <a:pPr lvl="0"/>
            <a:r>
              <a:rPr lang="en-US" altLang="zh-CN" sz="1600" b="1" dirty="0" smtClean="0"/>
              <a:t>Case</a:t>
            </a:r>
            <a:r>
              <a:rPr lang="en-US" altLang="zh-CN" sz="1600" dirty="0" smtClean="0"/>
              <a:t>: The shell that holds all components together.</a:t>
            </a:r>
            <a:endParaRPr lang="zh-CN" altLang="zh-CN" sz="1600" dirty="0" smtClean="0"/>
          </a:p>
          <a:p>
            <a:endParaRPr lang="en-US" altLang="zh-CN" sz="1600" dirty="0" smtClean="0"/>
          </a:p>
          <a:p>
            <a:endParaRPr lang="zh-CN" altLang="zh-CN" sz="1600" dirty="0"/>
          </a:p>
          <a:p>
            <a:endParaRPr lang="zh-CN" altLang="zh-CN" sz="1600" dirty="0"/>
          </a:p>
          <a:p>
            <a:endParaRPr lang="zh-CN" altLang="zh-CN" sz="1600" dirty="0"/>
          </a:p>
          <a:p>
            <a:endParaRPr lang="zh-CN" altLang="zh-CN" sz="1600" dirty="0"/>
          </a:p>
          <a:p>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760504"/>
            <a:ext cx="7597352" cy="4116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dirty="0" smtClean="0"/>
              <a:t>In addition to these components, there are others that are found in many, but not all, systems.</a:t>
            </a:r>
            <a:endParaRPr lang="zh-CN" altLang="zh-CN" sz="1600" dirty="0" smtClean="0"/>
          </a:p>
          <a:p>
            <a:pPr lvl="0">
              <a:lnSpc>
                <a:spcPct val="150000"/>
              </a:lnSpc>
            </a:pPr>
            <a:r>
              <a:rPr lang="en-US" altLang="zh-CN" sz="1600" b="1" dirty="0" smtClean="0"/>
              <a:t>Optical Drives</a:t>
            </a:r>
            <a:r>
              <a:rPr lang="en-US" altLang="zh-CN" sz="1600" dirty="0" smtClean="0"/>
              <a:t>: DVD players, mini-disc readers, DVD burners, CD readers and burners, and </a:t>
            </a:r>
            <a:r>
              <a:rPr lang="en-US" altLang="zh-CN" sz="1600" dirty="0" err="1" smtClean="0"/>
              <a:t>Blu</a:t>
            </a:r>
            <a:r>
              <a:rPr lang="en-US" altLang="zh-CN" sz="1600" dirty="0" smtClean="0"/>
              <a:t>-ray players.</a:t>
            </a:r>
            <a:endParaRPr lang="zh-CN" altLang="zh-CN" sz="1600" dirty="0" smtClean="0"/>
          </a:p>
          <a:p>
            <a:pPr lvl="0">
              <a:lnSpc>
                <a:spcPct val="150000"/>
              </a:lnSpc>
            </a:pPr>
            <a:r>
              <a:rPr lang="en-US" altLang="zh-CN" sz="1600" b="1" dirty="0" smtClean="0"/>
              <a:t>Expansion Cards</a:t>
            </a:r>
            <a:r>
              <a:rPr lang="en-US" altLang="zh-CN" sz="1600" dirty="0" smtClean="0"/>
              <a:t>: Graphic cards, network adapters, fax modems, sound cards, and other conveniently upgradable computer additions. Usually they connect via a PCI or PCI Express slot.</a:t>
            </a:r>
            <a:endParaRPr lang="zh-CN" altLang="zh-CN" sz="1600" dirty="0" smtClean="0"/>
          </a:p>
          <a:p>
            <a:pPr lvl="0">
              <a:lnSpc>
                <a:spcPct val="150000"/>
              </a:lnSpc>
            </a:pPr>
            <a:r>
              <a:rPr lang="en-US" altLang="zh-CN" sz="1600" b="1" dirty="0" smtClean="0"/>
              <a:t>Fans</a:t>
            </a:r>
            <a:r>
              <a:rPr lang="en-US" altLang="zh-CN" sz="1600" dirty="0" smtClean="0"/>
              <a:t>: Most computers have active cooling in the form of fans. They keep critical components from overheating.</a:t>
            </a:r>
            <a:endParaRPr lang="zh-CN" altLang="zh-CN" sz="1600" dirty="0" smtClean="0"/>
          </a:p>
          <a:p>
            <a:pPr>
              <a:lnSpc>
                <a:spcPct val="150000"/>
              </a:lnSpc>
            </a:pPr>
            <a:r>
              <a:rPr lang="en-US" altLang="zh-CN" sz="1600" dirty="0" smtClean="0"/>
              <a:t>Now, let's delve deeper into each category of hardware so that you can fully understand their function.</a:t>
            </a:r>
            <a:endParaRPr lang="zh-CN" altLang="zh-CN"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1151112" y="1590643"/>
            <a:ext cx="7597352" cy="40257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2200"/>
              </a:lnSpc>
            </a:pPr>
            <a:r>
              <a:rPr lang="en-US" altLang="zh-CN" sz="1600" b="1" dirty="0" smtClean="0"/>
              <a:t>The Role of Motherboards</a:t>
            </a:r>
            <a:endParaRPr lang="zh-CN" altLang="zh-CN" sz="1600" dirty="0" smtClean="0"/>
          </a:p>
          <a:p>
            <a:pPr>
              <a:lnSpc>
                <a:spcPts val="2200"/>
              </a:lnSpc>
            </a:pPr>
            <a:r>
              <a:rPr lang="en-US" altLang="zh-CN" sz="1600" dirty="0" smtClean="0"/>
              <a:t>Motherboards allow for all the other components in the computer system to become team players. By collecting and distributing information and power to and from all the right places, motherboards allow for connection between all the other components. While the motherboard doesn't impact system performance directly, it does determine the components that can be installed. If you want to install a high-performance graphics card, for example, you need to have a PCI Express x16 slot on your motherboard. If you don't, you can't use that card in your computer. Every connection to and from the motherboard is labeled and coded. Making an error by connecting the wrong cable to the wrong connection or inserting the CPU in the wrong way is difficult to do, but not impossible, so be careful when plugging or unplugging components into motherboard. Improper connections can result in a computer that won't boot, and forcing a something that isn't supposed to fit somewhere or trying to do so the wrong way can irreparably damage a component.</a:t>
            </a:r>
            <a:endParaRPr lang="zh-CN" altLang="zh-CN" sz="16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7795</Words>
  <Application>Microsoft Office PowerPoint</Application>
  <PresentationFormat>全屏显示(4:3)</PresentationFormat>
  <Paragraphs>671</Paragraphs>
  <Slides>57</Slides>
  <Notes>0</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Thanks！ </vt:lpstr>
    </vt:vector>
  </TitlesOfParts>
  <Company>tup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EJPeng</dc:creator>
  <cp:lastModifiedBy>E113Liu</cp:lastModifiedBy>
  <cp:revision>122</cp:revision>
  <dcterms:created xsi:type="dcterms:W3CDTF">2014-11-26T09:11:10Z</dcterms:created>
  <dcterms:modified xsi:type="dcterms:W3CDTF">2023-09-05T00:54:41Z</dcterms:modified>
</cp:coreProperties>
</file>