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7"/>
  </p:notesMasterIdLst>
  <p:sldIdLst>
    <p:sldId id="256" r:id="rId2"/>
    <p:sldId id="400" r:id="rId3"/>
    <p:sldId id="401" r:id="rId4"/>
    <p:sldId id="402" r:id="rId5"/>
    <p:sldId id="403" r:id="rId6"/>
    <p:sldId id="447" r:id="rId7"/>
    <p:sldId id="448" r:id="rId8"/>
    <p:sldId id="450" r:id="rId9"/>
    <p:sldId id="451" r:id="rId10"/>
    <p:sldId id="259" r:id="rId11"/>
    <p:sldId id="260" r:id="rId12"/>
    <p:sldId id="452" r:id="rId13"/>
    <p:sldId id="453" r:id="rId14"/>
    <p:sldId id="454" r:id="rId15"/>
    <p:sldId id="455" r:id="rId16"/>
    <p:sldId id="456" r:id="rId17"/>
    <p:sldId id="457" r:id="rId18"/>
    <p:sldId id="458" r:id="rId19"/>
    <p:sldId id="459" r:id="rId20"/>
    <p:sldId id="460" r:id="rId21"/>
    <p:sldId id="461" r:id="rId22"/>
    <p:sldId id="462" r:id="rId23"/>
    <p:sldId id="463" r:id="rId24"/>
    <p:sldId id="464" r:id="rId25"/>
    <p:sldId id="465" r:id="rId26"/>
    <p:sldId id="466" r:id="rId27"/>
    <p:sldId id="467" r:id="rId28"/>
    <p:sldId id="468" r:id="rId29"/>
    <p:sldId id="469" r:id="rId30"/>
    <p:sldId id="470" r:id="rId31"/>
    <p:sldId id="471" r:id="rId32"/>
    <p:sldId id="472" r:id="rId33"/>
    <p:sldId id="473" r:id="rId34"/>
    <p:sldId id="474" r:id="rId35"/>
    <p:sldId id="475" r:id="rId36"/>
    <p:sldId id="476" r:id="rId37"/>
    <p:sldId id="477" r:id="rId38"/>
    <p:sldId id="478" r:id="rId39"/>
    <p:sldId id="479" r:id="rId40"/>
    <p:sldId id="480" r:id="rId41"/>
    <p:sldId id="481" r:id="rId42"/>
    <p:sldId id="482" r:id="rId43"/>
    <p:sldId id="483" r:id="rId44"/>
    <p:sldId id="484" r:id="rId45"/>
    <p:sldId id="485" r:id="rId46"/>
    <p:sldId id="486" r:id="rId47"/>
    <p:sldId id="487" r:id="rId48"/>
    <p:sldId id="488" r:id="rId49"/>
    <p:sldId id="489" r:id="rId50"/>
    <p:sldId id="490" r:id="rId51"/>
    <p:sldId id="491" r:id="rId52"/>
    <p:sldId id="492" r:id="rId53"/>
    <p:sldId id="493" r:id="rId54"/>
    <p:sldId id="494" r:id="rId55"/>
    <p:sldId id="495" r:id="rId56"/>
    <p:sldId id="496" r:id="rId57"/>
    <p:sldId id="497" r:id="rId58"/>
    <p:sldId id="498" r:id="rId59"/>
    <p:sldId id="499" r:id="rId60"/>
    <p:sldId id="500" r:id="rId61"/>
    <p:sldId id="501" r:id="rId62"/>
    <p:sldId id="502" r:id="rId63"/>
    <p:sldId id="503" r:id="rId64"/>
    <p:sldId id="504" r:id="rId65"/>
    <p:sldId id="505" r:id="rId66"/>
    <p:sldId id="506" r:id="rId67"/>
    <p:sldId id="507" r:id="rId68"/>
    <p:sldId id="508" r:id="rId69"/>
    <p:sldId id="509" r:id="rId70"/>
    <p:sldId id="510" r:id="rId71"/>
    <p:sldId id="511" r:id="rId72"/>
    <p:sldId id="512" r:id="rId73"/>
    <p:sldId id="513" r:id="rId74"/>
    <p:sldId id="514" r:id="rId75"/>
    <p:sldId id="515" r:id="rId76"/>
    <p:sldId id="516" r:id="rId77"/>
    <p:sldId id="517" r:id="rId78"/>
    <p:sldId id="518" r:id="rId79"/>
    <p:sldId id="519" r:id="rId80"/>
    <p:sldId id="520" r:id="rId81"/>
    <p:sldId id="521" r:id="rId82"/>
    <p:sldId id="522" r:id="rId83"/>
    <p:sldId id="523" r:id="rId84"/>
    <p:sldId id="524" r:id="rId85"/>
    <p:sldId id="525" r:id="rId86"/>
    <p:sldId id="526" r:id="rId87"/>
    <p:sldId id="527" r:id="rId88"/>
    <p:sldId id="528" r:id="rId89"/>
    <p:sldId id="529" r:id="rId90"/>
    <p:sldId id="530" r:id="rId91"/>
    <p:sldId id="531" r:id="rId92"/>
    <p:sldId id="532" r:id="rId93"/>
    <p:sldId id="533" r:id="rId94"/>
    <p:sldId id="534" r:id="rId95"/>
    <p:sldId id="535" r:id="rId96"/>
    <p:sldId id="536" r:id="rId97"/>
    <p:sldId id="537" r:id="rId98"/>
    <p:sldId id="538" r:id="rId99"/>
    <p:sldId id="539" r:id="rId100"/>
    <p:sldId id="540" r:id="rId101"/>
    <p:sldId id="541" r:id="rId102"/>
    <p:sldId id="542" r:id="rId103"/>
    <p:sldId id="543" r:id="rId104"/>
    <p:sldId id="544" r:id="rId105"/>
    <p:sldId id="545" r:id="rId106"/>
    <p:sldId id="546" r:id="rId107"/>
    <p:sldId id="547" r:id="rId108"/>
    <p:sldId id="548" r:id="rId109"/>
    <p:sldId id="549" r:id="rId110"/>
    <p:sldId id="550" r:id="rId111"/>
    <p:sldId id="551" r:id="rId112"/>
    <p:sldId id="552" r:id="rId113"/>
    <p:sldId id="553" r:id="rId114"/>
    <p:sldId id="554" r:id="rId115"/>
    <p:sldId id="555" r:id="rId1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40" autoAdjust="0"/>
    <p:restoredTop sz="93455" autoAdjust="0"/>
  </p:normalViewPr>
  <p:slideViewPr>
    <p:cSldViewPr snapToGrid="0">
      <p:cViewPr varScale="1">
        <p:scale>
          <a:sx n="68" d="100"/>
          <a:sy n="68" d="100"/>
        </p:scale>
        <p:origin x="73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notesMaster" Target="notesMasters/notes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3A4DBB-C933-4252-B6C2-04FCEFBFC01A}" type="datetimeFigureOut">
              <a:rPr lang="zh-CN" altLang="en-US" smtClean="0"/>
              <a:t>2020/08/12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EB4A7E-C295-493F-A792-10FDE42C5BBD}" type="slidenum">
              <a:rPr lang="zh-CN" altLang="en-US" smtClean="0"/>
              <a:t>‹#›</a:t>
            </a:fld>
            <a:endParaRPr lang="zh-CN" altLang="en-US"/>
          </a:p>
        </p:txBody>
      </p:sp>
    </p:spTree>
    <p:extLst>
      <p:ext uri="{BB962C8B-B14F-4D97-AF65-F5344CB8AC3E}">
        <p14:creationId xmlns:p14="http://schemas.microsoft.com/office/powerpoint/2010/main" val="3814229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031">
            <a:extLst>
              <a:ext uri="{FF2B5EF4-FFF2-40B4-BE49-F238E27FC236}">
                <a16:creationId xmlns:a16="http://schemas.microsoft.com/office/drawing/2014/main" id="{9B8D1EBA-C5DC-4381-BA03-571B982BB2CC}"/>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946D921D-65E1-4C8D-8074-E05E044884DA}" type="slidenum">
              <a:rPr lang="zh-CN" altLang="en-US">
                <a:latin typeface="Tahoma" panose="020B0604030504040204" pitchFamily="34" charset="0"/>
              </a:rPr>
              <a:pPr>
                <a:spcBef>
                  <a:spcPct val="0"/>
                </a:spcBef>
              </a:pPr>
              <a:t>2</a:t>
            </a:fld>
            <a:endParaRPr lang="en-US" altLang="zh-CN">
              <a:latin typeface="Tahoma" panose="020B0604030504040204" pitchFamily="34" charset="0"/>
            </a:endParaRPr>
          </a:p>
        </p:txBody>
      </p:sp>
      <p:sp>
        <p:nvSpPr>
          <p:cNvPr id="57347" name="Rectangle 2">
            <a:extLst>
              <a:ext uri="{FF2B5EF4-FFF2-40B4-BE49-F238E27FC236}">
                <a16:creationId xmlns:a16="http://schemas.microsoft.com/office/drawing/2014/main" id="{76E18A93-A0CD-4E91-A31A-EA09C99375A6}"/>
              </a:ext>
            </a:extLst>
          </p:cNvPr>
          <p:cNvSpPr>
            <a:spLocks noGrp="1" noRot="1" noChangeAspect="1" noChangeArrowheads="1" noTextEdit="1"/>
          </p:cNvSpPr>
          <p:nvPr>
            <p:ph type="sldImg"/>
          </p:nvPr>
        </p:nvSpPr>
        <p:spPr>
          <a:ln/>
        </p:spPr>
      </p:sp>
      <p:sp>
        <p:nvSpPr>
          <p:cNvPr id="57348" name="Rectangle 3">
            <a:extLst>
              <a:ext uri="{FF2B5EF4-FFF2-40B4-BE49-F238E27FC236}">
                <a16:creationId xmlns:a16="http://schemas.microsoft.com/office/drawing/2014/main" id="{E981AD54-8B82-487A-8D34-1D2710648F0F}"/>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11</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101</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71518089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102</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55344994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103</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401626594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104</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421409441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105</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05711360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106</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72482547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107</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49927314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108</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58207585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109</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90939010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110</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9799528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12</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59917518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111</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12630866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112</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42783892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113</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97548411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114</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38061010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115</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1055259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13</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496603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14</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8449691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15</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3574441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031">
            <a:extLst>
              <a:ext uri="{FF2B5EF4-FFF2-40B4-BE49-F238E27FC236}">
                <a16:creationId xmlns:a16="http://schemas.microsoft.com/office/drawing/2014/main" id="{71F34ACF-C9DB-48F5-966E-7DCC2343A1F6}"/>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FB37A83B-970A-4E10-A84D-E0A24428A6AE}" type="slidenum">
              <a:rPr lang="zh-CN" altLang="en-US">
                <a:latin typeface="Tahoma" panose="020B0604030504040204" pitchFamily="34" charset="0"/>
              </a:rPr>
              <a:pPr>
                <a:spcBef>
                  <a:spcPct val="0"/>
                </a:spcBef>
              </a:pPr>
              <a:t>16</a:t>
            </a:fld>
            <a:endParaRPr lang="en-US" altLang="zh-CN">
              <a:latin typeface="Tahoma" panose="020B0604030504040204" pitchFamily="34" charset="0"/>
            </a:endParaRPr>
          </a:p>
        </p:txBody>
      </p:sp>
      <p:sp>
        <p:nvSpPr>
          <p:cNvPr id="61443" name="Rectangle 2">
            <a:extLst>
              <a:ext uri="{FF2B5EF4-FFF2-40B4-BE49-F238E27FC236}">
                <a16:creationId xmlns:a16="http://schemas.microsoft.com/office/drawing/2014/main" id="{D80CED03-4D19-4A90-A111-70C9EA2E4893}"/>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E6DC9DB7-E4FF-4798-A89B-59CDC33333C9}"/>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0834643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17</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6174148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18</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0723540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19</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5029106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031">
            <a:extLst>
              <a:ext uri="{FF2B5EF4-FFF2-40B4-BE49-F238E27FC236}">
                <a16:creationId xmlns:a16="http://schemas.microsoft.com/office/drawing/2014/main" id="{71F34ACF-C9DB-48F5-966E-7DCC2343A1F6}"/>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FB37A83B-970A-4E10-A84D-E0A24428A6AE}" type="slidenum">
              <a:rPr lang="zh-CN" altLang="en-US">
                <a:latin typeface="Tahoma" panose="020B0604030504040204" pitchFamily="34" charset="0"/>
              </a:rPr>
              <a:pPr>
                <a:spcBef>
                  <a:spcPct val="0"/>
                </a:spcBef>
              </a:pPr>
              <a:t>20</a:t>
            </a:fld>
            <a:endParaRPr lang="en-US" altLang="zh-CN">
              <a:latin typeface="Tahoma" panose="020B0604030504040204" pitchFamily="34" charset="0"/>
            </a:endParaRPr>
          </a:p>
        </p:txBody>
      </p:sp>
      <p:sp>
        <p:nvSpPr>
          <p:cNvPr id="61443" name="Rectangle 2">
            <a:extLst>
              <a:ext uri="{FF2B5EF4-FFF2-40B4-BE49-F238E27FC236}">
                <a16:creationId xmlns:a16="http://schemas.microsoft.com/office/drawing/2014/main" id="{D80CED03-4D19-4A90-A111-70C9EA2E4893}"/>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E6DC9DB7-E4FF-4798-A89B-59CDC33333C9}"/>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5272416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031">
            <a:extLst>
              <a:ext uri="{FF2B5EF4-FFF2-40B4-BE49-F238E27FC236}">
                <a16:creationId xmlns:a16="http://schemas.microsoft.com/office/drawing/2014/main" id="{9354625E-1D55-41F4-8537-6C333E2E85A4}"/>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BD8E1968-2083-4C6F-B18E-C537078F725E}" type="slidenum">
              <a:rPr lang="zh-CN" altLang="en-US">
                <a:latin typeface="Tahoma" panose="020B0604030504040204" pitchFamily="34" charset="0"/>
              </a:rPr>
              <a:pPr>
                <a:spcBef>
                  <a:spcPct val="0"/>
                </a:spcBef>
              </a:pPr>
              <a:t>3</a:t>
            </a:fld>
            <a:endParaRPr lang="en-US" altLang="zh-CN">
              <a:latin typeface="Tahoma" panose="020B0604030504040204" pitchFamily="34" charset="0"/>
            </a:endParaRPr>
          </a:p>
        </p:txBody>
      </p:sp>
      <p:sp>
        <p:nvSpPr>
          <p:cNvPr id="58371" name="Rectangle 2">
            <a:extLst>
              <a:ext uri="{FF2B5EF4-FFF2-40B4-BE49-F238E27FC236}">
                <a16:creationId xmlns:a16="http://schemas.microsoft.com/office/drawing/2014/main" id="{5A69150C-7621-435A-B067-14EB1FFC11B2}"/>
              </a:ext>
            </a:extLst>
          </p:cNvPr>
          <p:cNvSpPr>
            <a:spLocks noGrp="1" noRot="1" noChangeAspect="1" noChangeArrowheads="1" noTextEdit="1"/>
          </p:cNvSpPr>
          <p:nvPr>
            <p:ph type="sldImg"/>
          </p:nvPr>
        </p:nvSpPr>
        <p:spPr>
          <a:ln/>
        </p:spPr>
      </p:sp>
      <p:sp>
        <p:nvSpPr>
          <p:cNvPr id="58372" name="Rectangle 3">
            <a:extLst>
              <a:ext uri="{FF2B5EF4-FFF2-40B4-BE49-F238E27FC236}">
                <a16:creationId xmlns:a16="http://schemas.microsoft.com/office/drawing/2014/main" id="{FB4AE5D0-6CE6-4BE5-B299-994F56731063}"/>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21</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0268333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22</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7852572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031">
            <a:extLst>
              <a:ext uri="{FF2B5EF4-FFF2-40B4-BE49-F238E27FC236}">
                <a16:creationId xmlns:a16="http://schemas.microsoft.com/office/drawing/2014/main" id="{71F34ACF-C9DB-48F5-966E-7DCC2343A1F6}"/>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FB37A83B-970A-4E10-A84D-E0A24428A6AE}" type="slidenum">
              <a:rPr lang="zh-CN" altLang="en-US">
                <a:latin typeface="Tahoma" panose="020B0604030504040204" pitchFamily="34" charset="0"/>
              </a:rPr>
              <a:pPr>
                <a:spcBef>
                  <a:spcPct val="0"/>
                </a:spcBef>
              </a:pPr>
              <a:t>23</a:t>
            </a:fld>
            <a:endParaRPr lang="en-US" altLang="zh-CN">
              <a:latin typeface="Tahoma" panose="020B0604030504040204" pitchFamily="34" charset="0"/>
            </a:endParaRPr>
          </a:p>
        </p:txBody>
      </p:sp>
      <p:sp>
        <p:nvSpPr>
          <p:cNvPr id="61443" name="Rectangle 2">
            <a:extLst>
              <a:ext uri="{FF2B5EF4-FFF2-40B4-BE49-F238E27FC236}">
                <a16:creationId xmlns:a16="http://schemas.microsoft.com/office/drawing/2014/main" id="{D80CED03-4D19-4A90-A111-70C9EA2E4893}"/>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E6DC9DB7-E4FF-4798-A89B-59CDC33333C9}"/>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5239216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24</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8832023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25</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7770016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26</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1625174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27</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819644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28</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5119323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29</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5733156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031">
            <a:extLst>
              <a:ext uri="{FF2B5EF4-FFF2-40B4-BE49-F238E27FC236}">
                <a16:creationId xmlns:a16="http://schemas.microsoft.com/office/drawing/2014/main" id="{D75FDED0-CF6E-41B8-B382-392405BF683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C9250262-52A8-4BE7-82EB-43EEA49C7CFE}" type="slidenum">
              <a:rPr lang="zh-CN" altLang="en-US">
                <a:latin typeface="Tahoma" panose="020B0604030504040204" pitchFamily="34" charset="0"/>
              </a:rPr>
              <a:pPr>
                <a:spcBef>
                  <a:spcPct val="0"/>
                </a:spcBef>
              </a:pPr>
              <a:t>30</a:t>
            </a:fld>
            <a:endParaRPr lang="en-US" altLang="zh-CN">
              <a:latin typeface="Tahoma" panose="020B0604030504040204" pitchFamily="34" charset="0"/>
            </a:endParaRPr>
          </a:p>
        </p:txBody>
      </p:sp>
      <p:sp>
        <p:nvSpPr>
          <p:cNvPr id="59395" name="Rectangle 2">
            <a:extLst>
              <a:ext uri="{FF2B5EF4-FFF2-40B4-BE49-F238E27FC236}">
                <a16:creationId xmlns:a16="http://schemas.microsoft.com/office/drawing/2014/main" id="{8C02519E-8D7C-47AF-849B-6AB3E201F2C0}"/>
              </a:ext>
            </a:extLst>
          </p:cNvPr>
          <p:cNvSpPr>
            <a:spLocks noGrp="1" noRot="1" noChangeAspect="1" noChangeArrowheads="1" noTextEdit="1"/>
          </p:cNvSpPr>
          <p:nvPr>
            <p:ph type="sldImg"/>
          </p:nvPr>
        </p:nvSpPr>
        <p:spPr>
          <a:ln/>
        </p:spPr>
      </p:sp>
      <p:sp>
        <p:nvSpPr>
          <p:cNvPr id="59396" name="Rectangle 3">
            <a:extLst>
              <a:ext uri="{FF2B5EF4-FFF2-40B4-BE49-F238E27FC236}">
                <a16:creationId xmlns:a16="http://schemas.microsoft.com/office/drawing/2014/main" id="{943FB565-79CF-46B7-B98F-11AD5F9C81F2}"/>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8578773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031">
            <a:extLst>
              <a:ext uri="{FF2B5EF4-FFF2-40B4-BE49-F238E27FC236}">
                <a16:creationId xmlns:a16="http://schemas.microsoft.com/office/drawing/2014/main" id="{D75FDED0-CF6E-41B8-B382-392405BF683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C9250262-52A8-4BE7-82EB-43EEA49C7CFE}" type="slidenum">
              <a:rPr lang="zh-CN" altLang="en-US">
                <a:latin typeface="Tahoma" panose="020B0604030504040204" pitchFamily="34" charset="0"/>
              </a:rPr>
              <a:pPr>
                <a:spcBef>
                  <a:spcPct val="0"/>
                </a:spcBef>
              </a:pPr>
              <a:t>4</a:t>
            </a:fld>
            <a:endParaRPr lang="en-US" altLang="zh-CN">
              <a:latin typeface="Tahoma" panose="020B0604030504040204" pitchFamily="34" charset="0"/>
            </a:endParaRPr>
          </a:p>
        </p:txBody>
      </p:sp>
      <p:sp>
        <p:nvSpPr>
          <p:cNvPr id="59395" name="Rectangle 2">
            <a:extLst>
              <a:ext uri="{FF2B5EF4-FFF2-40B4-BE49-F238E27FC236}">
                <a16:creationId xmlns:a16="http://schemas.microsoft.com/office/drawing/2014/main" id="{8C02519E-8D7C-47AF-849B-6AB3E201F2C0}"/>
              </a:ext>
            </a:extLst>
          </p:cNvPr>
          <p:cNvSpPr>
            <a:spLocks noGrp="1" noRot="1" noChangeAspect="1" noChangeArrowheads="1" noTextEdit="1"/>
          </p:cNvSpPr>
          <p:nvPr>
            <p:ph type="sldImg"/>
          </p:nvPr>
        </p:nvSpPr>
        <p:spPr>
          <a:ln/>
        </p:spPr>
      </p:sp>
      <p:sp>
        <p:nvSpPr>
          <p:cNvPr id="59396" name="Rectangle 3">
            <a:extLst>
              <a:ext uri="{FF2B5EF4-FFF2-40B4-BE49-F238E27FC236}">
                <a16:creationId xmlns:a16="http://schemas.microsoft.com/office/drawing/2014/main" id="{943FB565-79CF-46B7-B98F-11AD5F9C81F2}"/>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031">
            <a:extLst>
              <a:ext uri="{FF2B5EF4-FFF2-40B4-BE49-F238E27FC236}">
                <a16:creationId xmlns:a16="http://schemas.microsoft.com/office/drawing/2014/main" id="{71F34ACF-C9DB-48F5-966E-7DCC2343A1F6}"/>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FB37A83B-970A-4E10-A84D-E0A24428A6AE}" type="slidenum">
              <a:rPr lang="zh-CN" altLang="en-US">
                <a:latin typeface="Tahoma" panose="020B0604030504040204" pitchFamily="34" charset="0"/>
              </a:rPr>
              <a:pPr>
                <a:spcBef>
                  <a:spcPct val="0"/>
                </a:spcBef>
              </a:pPr>
              <a:t>31</a:t>
            </a:fld>
            <a:endParaRPr lang="en-US" altLang="zh-CN">
              <a:latin typeface="Tahoma" panose="020B0604030504040204" pitchFamily="34" charset="0"/>
            </a:endParaRPr>
          </a:p>
        </p:txBody>
      </p:sp>
      <p:sp>
        <p:nvSpPr>
          <p:cNvPr id="61443" name="Rectangle 2">
            <a:extLst>
              <a:ext uri="{FF2B5EF4-FFF2-40B4-BE49-F238E27FC236}">
                <a16:creationId xmlns:a16="http://schemas.microsoft.com/office/drawing/2014/main" id="{D80CED03-4D19-4A90-A111-70C9EA2E4893}"/>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E6DC9DB7-E4FF-4798-A89B-59CDC33333C9}"/>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0896665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32</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1300542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33</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332618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34</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8200435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35</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4948822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36</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767503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031">
            <a:extLst>
              <a:ext uri="{FF2B5EF4-FFF2-40B4-BE49-F238E27FC236}">
                <a16:creationId xmlns:a16="http://schemas.microsoft.com/office/drawing/2014/main" id="{71F34ACF-C9DB-48F5-966E-7DCC2343A1F6}"/>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FB37A83B-970A-4E10-A84D-E0A24428A6AE}" type="slidenum">
              <a:rPr lang="zh-CN" altLang="en-US">
                <a:latin typeface="Tahoma" panose="020B0604030504040204" pitchFamily="34" charset="0"/>
              </a:rPr>
              <a:pPr>
                <a:spcBef>
                  <a:spcPct val="0"/>
                </a:spcBef>
              </a:pPr>
              <a:t>37</a:t>
            </a:fld>
            <a:endParaRPr lang="en-US" altLang="zh-CN">
              <a:latin typeface="Tahoma" panose="020B0604030504040204" pitchFamily="34" charset="0"/>
            </a:endParaRPr>
          </a:p>
        </p:txBody>
      </p:sp>
      <p:sp>
        <p:nvSpPr>
          <p:cNvPr id="61443" name="Rectangle 2">
            <a:extLst>
              <a:ext uri="{FF2B5EF4-FFF2-40B4-BE49-F238E27FC236}">
                <a16:creationId xmlns:a16="http://schemas.microsoft.com/office/drawing/2014/main" id="{D80CED03-4D19-4A90-A111-70C9EA2E4893}"/>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E6DC9DB7-E4FF-4798-A89B-59CDC33333C9}"/>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5803003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38</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5445652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39</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42069458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40</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9568344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031">
            <a:extLst>
              <a:ext uri="{FF2B5EF4-FFF2-40B4-BE49-F238E27FC236}">
                <a16:creationId xmlns:a16="http://schemas.microsoft.com/office/drawing/2014/main" id="{9B134ACF-C7F1-46B4-ABE8-3EB3773575AC}"/>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6ED363A7-BBAE-4300-9EE4-B9CCF4DD40CE}" type="slidenum">
              <a:rPr lang="zh-CN" altLang="en-US">
                <a:latin typeface="Tahoma" panose="020B0604030504040204" pitchFamily="34" charset="0"/>
              </a:rPr>
              <a:pPr>
                <a:spcBef>
                  <a:spcPct val="0"/>
                </a:spcBef>
              </a:pPr>
              <a:t>5</a:t>
            </a:fld>
            <a:endParaRPr lang="en-US" altLang="zh-CN">
              <a:latin typeface="Tahoma" panose="020B0604030504040204" pitchFamily="34" charset="0"/>
            </a:endParaRPr>
          </a:p>
        </p:txBody>
      </p:sp>
      <p:sp>
        <p:nvSpPr>
          <p:cNvPr id="60419" name="Rectangle 2">
            <a:extLst>
              <a:ext uri="{FF2B5EF4-FFF2-40B4-BE49-F238E27FC236}">
                <a16:creationId xmlns:a16="http://schemas.microsoft.com/office/drawing/2014/main" id="{FBA997E4-341B-4A70-9933-3919CD8DEA69}"/>
              </a:ext>
            </a:extLst>
          </p:cNvPr>
          <p:cNvSpPr>
            <a:spLocks noGrp="1" noRot="1" noChangeAspect="1" noChangeArrowheads="1" noTextEdit="1"/>
          </p:cNvSpPr>
          <p:nvPr>
            <p:ph type="sldImg"/>
          </p:nvPr>
        </p:nvSpPr>
        <p:spPr>
          <a:ln/>
        </p:spPr>
      </p:sp>
      <p:sp>
        <p:nvSpPr>
          <p:cNvPr id="60420" name="Rectangle 3">
            <a:extLst>
              <a:ext uri="{FF2B5EF4-FFF2-40B4-BE49-F238E27FC236}">
                <a16:creationId xmlns:a16="http://schemas.microsoft.com/office/drawing/2014/main" id="{2F7A93A9-7CE9-4C0C-B445-06A46C1A128E}"/>
              </a:ext>
            </a:extLst>
          </p:cNvPr>
          <p:cNvSpPr>
            <a:spLocks noGrp="1" noChangeArrowheads="1"/>
          </p:cNvSpPr>
          <p:nvPr>
            <p:ph type="body" idx="1"/>
          </p:nvPr>
        </p:nvSpPr>
        <p:spPr>
          <a:noFill/>
        </p:spPr>
        <p:txBody>
          <a:bodyPr/>
          <a:lstStyle/>
          <a:p>
            <a:pPr eaLnBrk="1" hangingPunct="1"/>
            <a:endParaRPr lang="zh-CN" altLang="en-US" dirty="0">
              <a:latin typeface="Arial" panose="020B060402020202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41</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0921193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42</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9363172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43</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3538885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44</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7172217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45</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9297118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46</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5342962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47</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52318941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48</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4187831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49</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9108235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50</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2211471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031">
            <a:extLst>
              <a:ext uri="{FF2B5EF4-FFF2-40B4-BE49-F238E27FC236}">
                <a16:creationId xmlns:a16="http://schemas.microsoft.com/office/drawing/2014/main" id="{9B134ACF-C7F1-46B4-ABE8-3EB3773575AC}"/>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6ED363A7-BBAE-4300-9EE4-B9CCF4DD40CE}" type="slidenum">
              <a:rPr lang="zh-CN" altLang="en-US">
                <a:latin typeface="Tahoma" panose="020B0604030504040204" pitchFamily="34" charset="0"/>
              </a:rPr>
              <a:pPr>
                <a:spcBef>
                  <a:spcPct val="0"/>
                </a:spcBef>
              </a:pPr>
              <a:t>6</a:t>
            </a:fld>
            <a:endParaRPr lang="en-US" altLang="zh-CN">
              <a:latin typeface="Tahoma" panose="020B0604030504040204" pitchFamily="34" charset="0"/>
            </a:endParaRPr>
          </a:p>
        </p:txBody>
      </p:sp>
      <p:sp>
        <p:nvSpPr>
          <p:cNvPr id="60419" name="Rectangle 2">
            <a:extLst>
              <a:ext uri="{FF2B5EF4-FFF2-40B4-BE49-F238E27FC236}">
                <a16:creationId xmlns:a16="http://schemas.microsoft.com/office/drawing/2014/main" id="{FBA997E4-341B-4A70-9933-3919CD8DEA69}"/>
              </a:ext>
            </a:extLst>
          </p:cNvPr>
          <p:cNvSpPr>
            <a:spLocks noGrp="1" noRot="1" noChangeAspect="1" noChangeArrowheads="1" noTextEdit="1"/>
          </p:cNvSpPr>
          <p:nvPr>
            <p:ph type="sldImg"/>
          </p:nvPr>
        </p:nvSpPr>
        <p:spPr>
          <a:ln/>
        </p:spPr>
      </p:sp>
      <p:sp>
        <p:nvSpPr>
          <p:cNvPr id="60420" name="Rectangle 3">
            <a:extLst>
              <a:ext uri="{FF2B5EF4-FFF2-40B4-BE49-F238E27FC236}">
                <a16:creationId xmlns:a16="http://schemas.microsoft.com/office/drawing/2014/main" id="{2F7A93A9-7CE9-4C0C-B445-06A46C1A128E}"/>
              </a:ext>
            </a:extLst>
          </p:cNvPr>
          <p:cNvSpPr>
            <a:spLocks noGrp="1" noChangeArrowheads="1"/>
          </p:cNvSpPr>
          <p:nvPr>
            <p:ph type="body" idx="1"/>
          </p:nvPr>
        </p:nvSpPr>
        <p:spPr>
          <a:noFill/>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4050474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51</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3930138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52</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401752222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031">
            <a:extLst>
              <a:ext uri="{FF2B5EF4-FFF2-40B4-BE49-F238E27FC236}">
                <a16:creationId xmlns:a16="http://schemas.microsoft.com/office/drawing/2014/main" id="{D75FDED0-CF6E-41B8-B382-392405BF683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C9250262-52A8-4BE7-82EB-43EEA49C7CFE}" type="slidenum">
              <a:rPr lang="zh-CN" altLang="en-US">
                <a:latin typeface="Tahoma" panose="020B0604030504040204" pitchFamily="34" charset="0"/>
              </a:rPr>
              <a:pPr>
                <a:spcBef>
                  <a:spcPct val="0"/>
                </a:spcBef>
              </a:pPr>
              <a:t>53</a:t>
            </a:fld>
            <a:endParaRPr lang="en-US" altLang="zh-CN">
              <a:latin typeface="Tahoma" panose="020B0604030504040204" pitchFamily="34" charset="0"/>
            </a:endParaRPr>
          </a:p>
        </p:txBody>
      </p:sp>
      <p:sp>
        <p:nvSpPr>
          <p:cNvPr id="59395" name="Rectangle 2">
            <a:extLst>
              <a:ext uri="{FF2B5EF4-FFF2-40B4-BE49-F238E27FC236}">
                <a16:creationId xmlns:a16="http://schemas.microsoft.com/office/drawing/2014/main" id="{8C02519E-8D7C-47AF-849B-6AB3E201F2C0}"/>
              </a:ext>
            </a:extLst>
          </p:cNvPr>
          <p:cNvSpPr>
            <a:spLocks noGrp="1" noRot="1" noChangeAspect="1" noChangeArrowheads="1" noTextEdit="1"/>
          </p:cNvSpPr>
          <p:nvPr>
            <p:ph type="sldImg"/>
          </p:nvPr>
        </p:nvSpPr>
        <p:spPr>
          <a:ln/>
        </p:spPr>
      </p:sp>
      <p:sp>
        <p:nvSpPr>
          <p:cNvPr id="59396" name="Rectangle 3">
            <a:extLst>
              <a:ext uri="{FF2B5EF4-FFF2-40B4-BE49-F238E27FC236}">
                <a16:creationId xmlns:a16="http://schemas.microsoft.com/office/drawing/2014/main" id="{943FB565-79CF-46B7-B98F-11AD5F9C81F2}"/>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56239282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54</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5824779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55</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68393629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56</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419709369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57</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1684961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58</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80830506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59</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04768329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60</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523166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031">
            <a:extLst>
              <a:ext uri="{FF2B5EF4-FFF2-40B4-BE49-F238E27FC236}">
                <a16:creationId xmlns:a16="http://schemas.microsoft.com/office/drawing/2014/main" id="{9B134ACF-C7F1-46B4-ABE8-3EB3773575AC}"/>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6ED363A7-BBAE-4300-9EE4-B9CCF4DD40CE}" type="slidenum">
              <a:rPr lang="zh-CN" altLang="en-US">
                <a:latin typeface="Tahoma" panose="020B0604030504040204" pitchFamily="34" charset="0"/>
              </a:rPr>
              <a:pPr>
                <a:spcBef>
                  <a:spcPct val="0"/>
                </a:spcBef>
              </a:pPr>
              <a:t>7</a:t>
            </a:fld>
            <a:endParaRPr lang="en-US" altLang="zh-CN">
              <a:latin typeface="Tahoma" panose="020B0604030504040204" pitchFamily="34" charset="0"/>
            </a:endParaRPr>
          </a:p>
        </p:txBody>
      </p:sp>
      <p:sp>
        <p:nvSpPr>
          <p:cNvPr id="60419" name="Rectangle 2">
            <a:extLst>
              <a:ext uri="{FF2B5EF4-FFF2-40B4-BE49-F238E27FC236}">
                <a16:creationId xmlns:a16="http://schemas.microsoft.com/office/drawing/2014/main" id="{FBA997E4-341B-4A70-9933-3919CD8DEA69}"/>
              </a:ext>
            </a:extLst>
          </p:cNvPr>
          <p:cNvSpPr>
            <a:spLocks noGrp="1" noRot="1" noChangeAspect="1" noChangeArrowheads="1" noTextEdit="1"/>
          </p:cNvSpPr>
          <p:nvPr>
            <p:ph type="sldImg"/>
          </p:nvPr>
        </p:nvSpPr>
        <p:spPr>
          <a:ln/>
        </p:spPr>
      </p:sp>
      <p:sp>
        <p:nvSpPr>
          <p:cNvPr id="60420" name="Rectangle 3">
            <a:extLst>
              <a:ext uri="{FF2B5EF4-FFF2-40B4-BE49-F238E27FC236}">
                <a16:creationId xmlns:a16="http://schemas.microsoft.com/office/drawing/2014/main" id="{2F7A93A9-7CE9-4C0C-B445-06A46C1A128E}"/>
              </a:ext>
            </a:extLst>
          </p:cNvPr>
          <p:cNvSpPr>
            <a:spLocks noGrp="1" noChangeArrowheads="1"/>
          </p:cNvSpPr>
          <p:nvPr>
            <p:ph type="body" idx="1"/>
          </p:nvPr>
        </p:nvSpPr>
        <p:spPr>
          <a:noFill/>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392912154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61</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9212965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62</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17875842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63</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422198993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64</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11207751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65</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30551407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66</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65828978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67</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422592477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68</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40291216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69</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06384327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70</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655518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031">
            <a:extLst>
              <a:ext uri="{FF2B5EF4-FFF2-40B4-BE49-F238E27FC236}">
                <a16:creationId xmlns:a16="http://schemas.microsoft.com/office/drawing/2014/main" id="{9B134ACF-C7F1-46B4-ABE8-3EB3773575AC}"/>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6ED363A7-BBAE-4300-9EE4-B9CCF4DD40CE}" type="slidenum">
              <a:rPr lang="zh-CN" altLang="en-US">
                <a:latin typeface="Tahoma" panose="020B0604030504040204" pitchFamily="34" charset="0"/>
              </a:rPr>
              <a:pPr>
                <a:spcBef>
                  <a:spcPct val="0"/>
                </a:spcBef>
              </a:pPr>
              <a:t>8</a:t>
            </a:fld>
            <a:endParaRPr lang="en-US" altLang="zh-CN">
              <a:latin typeface="Tahoma" panose="020B0604030504040204" pitchFamily="34" charset="0"/>
            </a:endParaRPr>
          </a:p>
        </p:txBody>
      </p:sp>
      <p:sp>
        <p:nvSpPr>
          <p:cNvPr id="60419" name="Rectangle 2">
            <a:extLst>
              <a:ext uri="{FF2B5EF4-FFF2-40B4-BE49-F238E27FC236}">
                <a16:creationId xmlns:a16="http://schemas.microsoft.com/office/drawing/2014/main" id="{FBA997E4-341B-4A70-9933-3919CD8DEA69}"/>
              </a:ext>
            </a:extLst>
          </p:cNvPr>
          <p:cNvSpPr>
            <a:spLocks noGrp="1" noRot="1" noChangeAspect="1" noChangeArrowheads="1" noTextEdit="1"/>
          </p:cNvSpPr>
          <p:nvPr>
            <p:ph type="sldImg"/>
          </p:nvPr>
        </p:nvSpPr>
        <p:spPr>
          <a:ln/>
        </p:spPr>
      </p:sp>
      <p:sp>
        <p:nvSpPr>
          <p:cNvPr id="60420" name="Rectangle 3">
            <a:extLst>
              <a:ext uri="{FF2B5EF4-FFF2-40B4-BE49-F238E27FC236}">
                <a16:creationId xmlns:a16="http://schemas.microsoft.com/office/drawing/2014/main" id="{2F7A93A9-7CE9-4C0C-B445-06A46C1A128E}"/>
              </a:ext>
            </a:extLst>
          </p:cNvPr>
          <p:cNvSpPr>
            <a:spLocks noGrp="1" noChangeArrowheads="1"/>
          </p:cNvSpPr>
          <p:nvPr>
            <p:ph type="body" idx="1"/>
          </p:nvPr>
        </p:nvSpPr>
        <p:spPr>
          <a:noFill/>
        </p:spPr>
        <p:txBody>
          <a:bodyPr/>
          <a:lstStyle/>
          <a:p>
            <a:pPr eaLnBrk="1" hangingPunct="1"/>
            <a:endParaRPr lang="zh-CN" altLang="en-US" dirty="0">
              <a:latin typeface="Arial" panose="020B0604020202020204" pitchFamily="34" charset="0"/>
            </a:endParaRPr>
          </a:p>
        </p:txBody>
      </p:sp>
    </p:spTree>
    <p:extLst>
      <p:ext uri="{BB962C8B-B14F-4D97-AF65-F5344CB8AC3E}">
        <p14:creationId xmlns:p14="http://schemas.microsoft.com/office/powerpoint/2010/main" val="36186062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71</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46533117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72</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86011172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73</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90049292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74</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69063853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75</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45101957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031">
            <a:extLst>
              <a:ext uri="{FF2B5EF4-FFF2-40B4-BE49-F238E27FC236}">
                <a16:creationId xmlns:a16="http://schemas.microsoft.com/office/drawing/2014/main" id="{D75FDED0-CF6E-41B8-B382-392405BF683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C9250262-52A8-4BE7-82EB-43EEA49C7CFE}" type="slidenum">
              <a:rPr lang="zh-CN" altLang="en-US">
                <a:latin typeface="Tahoma" panose="020B0604030504040204" pitchFamily="34" charset="0"/>
              </a:rPr>
              <a:pPr>
                <a:spcBef>
                  <a:spcPct val="0"/>
                </a:spcBef>
              </a:pPr>
              <a:t>76</a:t>
            </a:fld>
            <a:endParaRPr lang="en-US" altLang="zh-CN">
              <a:latin typeface="Tahoma" panose="020B0604030504040204" pitchFamily="34" charset="0"/>
            </a:endParaRPr>
          </a:p>
        </p:txBody>
      </p:sp>
      <p:sp>
        <p:nvSpPr>
          <p:cNvPr id="59395" name="Rectangle 2">
            <a:extLst>
              <a:ext uri="{FF2B5EF4-FFF2-40B4-BE49-F238E27FC236}">
                <a16:creationId xmlns:a16="http://schemas.microsoft.com/office/drawing/2014/main" id="{8C02519E-8D7C-47AF-849B-6AB3E201F2C0}"/>
              </a:ext>
            </a:extLst>
          </p:cNvPr>
          <p:cNvSpPr>
            <a:spLocks noGrp="1" noRot="1" noChangeAspect="1" noChangeArrowheads="1" noTextEdit="1"/>
          </p:cNvSpPr>
          <p:nvPr>
            <p:ph type="sldImg"/>
          </p:nvPr>
        </p:nvSpPr>
        <p:spPr>
          <a:ln/>
        </p:spPr>
      </p:sp>
      <p:sp>
        <p:nvSpPr>
          <p:cNvPr id="59396" name="Rectangle 3">
            <a:extLst>
              <a:ext uri="{FF2B5EF4-FFF2-40B4-BE49-F238E27FC236}">
                <a16:creationId xmlns:a16="http://schemas.microsoft.com/office/drawing/2014/main" id="{943FB565-79CF-46B7-B98F-11AD5F9C81F2}"/>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28665991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77</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38796230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78</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91873668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79</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0447582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80</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901871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031">
            <a:extLst>
              <a:ext uri="{FF2B5EF4-FFF2-40B4-BE49-F238E27FC236}">
                <a16:creationId xmlns:a16="http://schemas.microsoft.com/office/drawing/2014/main" id="{D75FDED0-CF6E-41B8-B382-392405BF683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C9250262-52A8-4BE7-82EB-43EEA49C7CFE}" type="slidenum">
              <a:rPr lang="zh-CN" altLang="en-US">
                <a:latin typeface="Tahoma" panose="020B0604030504040204" pitchFamily="34" charset="0"/>
              </a:rPr>
              <a:pPr>
                <a:spcBef>
                  <a:spcPct val="0"/>
                </a:spcBef>
              </a:pPr>
              <a:t>9</a:t>
            </a:fld>
            <a:endParaRPr lang="en-US" altLang="zh-CN">
              <a:latin typeface="Tahoma" panose="020B0604030504040204" pitchFamily="34" charset="0"/>
            </a:endParaRPr>
          </a:p>
        </p:txBody>
      </p:sp>
      <p:sp>
        <p:nvSpPr>
          <p:cNvPr id="59395" name="Rectangle 2">
            <a:extLst>
              <a:ext uri="{FF2B5EF4-FFF2-40B4-BE49-F238E27FC236}">
                <a16:creationId xmlns:a16="http://schemas.microsoft.com/office/drawing/2014/main" id="{8C02519E-8D7C-47AF-849B-6AB3E201F2C0}"/>
              </a:ext>
            </a:extLst>
          </p:cNvPr>
          <p:cNvSpPr>
            <a:spLocks noGrp="1" noRot="1" noChangeAspect="1" noChangeArrowheads="1" noTextEdit="1"/>
          </p:cNvSpPr>
          <p:nvPr>
            <p:ph type="sldImg"/>
          </p:nvPr>
        </p:nvSpPr>
        <p:spPr>
          <a:ln/>
        </p:spPr>
      </p:sp>
      <p:sp>
        <p:nvSpPr>
          <p:cNvPr id="59396" name="Rectangle 3">
            <a:extLst>
              <a:ext uri="{FF2B5EF4-FFF2-40B4-BE49-F238E27FC236}">
                <a16:creationId xmlns:a16="http://schemas.microsoft.com/office/drawing/2014/main" id="{943FB565-79CF-46B7-B98F-11AD5F9C81F2}"/>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77559028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81</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404726799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82</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420475692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83</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62941706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84</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28776677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85</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48908392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86</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85303072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87</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23632196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88</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19501868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89</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76242332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90</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42239005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031">
            <a:extLst>
              <a:ext uri="{FF2B5EF4-FFF2-40B4-BE49-F238E27FC236}">
                <a16:creationId xmlns:a16="http://schemas.microsoft.com/office/drawing/2014/main" id="{71F34ACF-C9DB-48F5-966E-7DCC2343A1F6}"/>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FB37A83B-970A-4E10-A84D-E0A24428A6AE}" type="slidenum">
              <a:rPr lang="zh-CN" altLang="en-US">
                <a:latin typeface="Tahoma" panose="020B0604030504040204" pitchFamily="34" charset="0"/>
              </a:rPr>
              <a:pPr>
                <a:spcBef>
                  <a:spcPct val="0"/>
                </a:spcBef>
              </a:pPr>
              <a:t>10</a:t>
            </a:fld>
            <a:endParaRPr lang="en-US" altLang="zh-CN">
              <a:latin typeface="Tahoma" panose="020B0604030504040204" pitchFamily="34" charset="0"/>
            </a:endParaRPr>
          </a:p>
        </p:txBody>
      </p:sp>
      <p:sp>
        <p:nvSpPr>
          <p:cNvPr id="61443" name="Rectangle 2">
            <a:extLst>
              <a:ext uri="{FF2B5EF4-FFF2-40B4-BE49-F238E27FC236}">
                <a16:creationId xmlns:a16="http://schemas.microsoft.com/office/drawing/2014/main" id="{D80CED03-4D19-4A90-A111-70C9EA2E4893}"/>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E6DC9DB7-E4FF-4798-A89B-59CDC33333C9}"/>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91</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30457279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92</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41606941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93</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45612905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94</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263906780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95</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110034542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96</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36596215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97</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07822224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98</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32510268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99</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5243313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a:extLst>
              <a:ext uri="{FF2B5EF4-FFF2-40B4-BE49-F238E27FC236}">
                <a16:creationId xmlns:a16="http://schemas.microsoft.com/office/drawing/2014/main" id="{1D774BC8-744B-44B0-9D28-29155252A0E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4A8C21F1-BDBC-48D8-BE47-03F4E75C5083}" type="slidenum">
              <a:rPr lang="zh-CN" altLang="en-US">
                <a:latin typeface="Tahoma" panose="020B0604030504040204" pitchFamily="34" charset="0"/>
              </a:rPr>
              <a:pPr>
                <a:spcBef>
                  <a:spcPct val="0"/>
                </a:spcBef>
              </a:pPr>
              <a:t>100</a:t>
            </a:fld>
            <a:endParaRPr lang="en-US" altLang="zh-CN">
              <a:latin typeface="Tahoma" panose="020B0604030504040204" pitchFamily="34" charset="0"/>
            </a:endParaRPr>
          </a:p>
        </p:txBody>
      </p:sp>
      <p:sp>
        <p:nvSpPr>
          <p:cNvPr id="62467" name="Rectangle 2">
            <a:extLst>
              <a:ext uri="{FF2B5EF4-FFF2-40B4-BE49-F238E27FC236}">
                <a16:creationId xmlns:a16="http://schemas.microsoft.com/office/drawing/2014/main" id="{C9A76270-5338-43E0-A35E-945BF0E4E250}"/>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1762313E-D1F1-410F-A864-741C174B5716}"/>
              </a:ext>
            </a:extLst>
          </p:cNvPr>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extLst>
      <p:ext uri="{BB962C8B-B14F-4D97-AF65-F5344CB8AC3E}">
        <p14:creationId xmlns:p14="http://schemas.microsoft.com/office/powerpoint/2010/main" val="38778697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Rectangle 18"/>
          <p:cNvSpPr>
            <a:spLocks noChangeArrowheads="1"/>
          </p:cNvSpPr>
          <p:nvPr/>
        </p:nvSpPr>
        <p:spPr bwMode="gray">
          <a:xfrm>
            <a:off x="1" y="9525"/>
            <a:ext cx="2063751" cy="6856413"/>
          </a:xfrm>
          <a:prstGeom prst="rect">
            <a:avLst/>
          </a:prstGeom>
          <a:pattFill prst="dkHorz">
            <a:fgClr>
              <a:schemeClr val="bg1"/>
            </a:fgClr>
            <a:bgClr>
              <a:srgbClr val="CCECFF"/>
            </a:bgClr>
          </a:patt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grpSp>
        <p:nvGrpSpPr>
          <p:cNvPr id="4" name="Group 16"/>
          <p:cNvGrpSpPr>
            <a:grpSpLocks/>
          </p:cNvGrpSpPr>
          <p:nvPr/>
        </p:nvGrpSpPr>
        <p:grpSpPr bwMode="auto">
          <a:xfrm>
            <a:off x="5712884" y="6021388"/>
            <a:ext cx="1439333" cy="603250"/>
            <a:chOff x="2680" y="3678"/>
            <a:chExt cx="680" cy="380"/>
          </a:xfrm>
        </p:grpSpPr>
        <p:sp>
          <p:nvSpPr>
            <p:cNvPr id="5" name="Text Box 14"/>
            <p:cNvSpPr txBox="1">
              <a:spLocks noChangeArrowheads="1"/>
            </p:cNvSpPr>
            <p:nvPr/>
          </p:nvSpPr>
          <p:spPr bwMode="gray">
            <a:xfrm>
              <a:off x="2680" y="3789"/>
              <a:ext cx="680"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ea typeface="宋体" pitchFamily="2" charset="-122"/>
                </a:defRPr>
              </a:lvl1pPr>
              <a:lvl2pPr marL="742950" indent="-285750" eaLnBrk="0" hangingPunct="0">
                <a:defRPr b="1">
                  <a:solidFill>
                    <a:schemeClr val="tx1"/>
                  </a:solidFill>
                  <a:latin typeface="Arial" charset="0"/>
                  <a:ea typeface="宋体" pitchFamily="2" charset="-122"/>
                </a:defRPr>
              </a:lvl2pPr>
              <a:lvl3pPr marL="1143000" indent="-228600" eaLnBrk="0" hangingPunct="0">
                <a:defRPr b="1">
                  <a:solidFill>
                    <a:schemeClr val="tx1"/>
                  </a:solidFill>
                  <a:latin typeface="Arial" charset="0"/>
                  <a:ea typeface="宋体" pitchFamily="2" charset="-122"/>
                </a:defRPr>
              </a:lvl3pPr>
              <a:lvl4pPr marL="1600200" indent="-228600" eaLnBrk="0" hangingPunct="0">
                <a:defRPr b="1">
                  <a:solidFill>
                    <a:schemeClr val="tx1"/>
                  </a:solidFill>
                  <a:latin typeface="Arial" charset="0"/>
                  <a:ea typeface="宋体" pitchFamily="2" charset="-122"/>
                </a:defRPr>
              </a:lvl4pPr>
              <a:lvl5pPr marL="2057400" indent="-228600" eaLnBrk="0" hangingPunct="0">
                <a:defRPr b="1">
                  <a:solidFill>
                    <a:schemeClr val="tx1"/>
                  </a:solidFill>
                  <a:latin typeface="Arial" charset="0"/>
                  <a:ea typeface="宋体" pitchFamily="2" charset="-122"/>
                </a:defRPr>
              </a:lvl5pPr>
              <a:lvl6pPr marL="2514600" indent="-228600" eaLnBrk="0" fontAlgn="base" hangingPunct="0">
                <a:spcBef>
                  <a:spcPct val="0"/>
                </a:spcBef>
                <a:spcAft>
                  <a:spcPct val="0"/>
                </a:spcAft>
                <a:defRPr b="1">
                  <a:solidFill>
                    <a:schemeClr val="tx1"/>
                  </a:solidFill>
                  <a:latin typeface="Arial" charset="0"/>
                  <a:ea typeface="宋体" pitchFamily="2" charset="-122"/>
                </a:defRPr>
              </a:lvl6pPr>
              <a:lvl7pPr marL="2971800" indent="-228600" eaLnBrk="0" fontAlgn="base" hangingPunct="0">
                <a:spcBef>
                  <a:spcPct val="0"/>
                </a:spcBef>
                <a:spcAft>
                  <a:spcPct val="0"/>
                </a:spcAft>
                <a:defRPr b="1">
                  <a:solidFill>
                    <a:schemeClr val="tx1"/>
                  </a:solidFill>
                  <a:latin typeface="Arial" charset="0"/>
                  <a:ea typeface="宋体" pitchFamily="2" charset="-122"/>
                </a:defRPr>
              </a:lvl7pPr>
              <a:lvl8pPr marL="3429000" indent="-228600" eaLnBrk="0" fontAlgn="base" hangingPunct="0">
                <a:spcBef>
                  <a:spcPct val="0"/>
                </a:spcBef>
                <a:spcAft>
                  <a:spcPct val="0"/>
                </a:spcAft>
                <a:defRPr b="1">
                  <a:solidFill>
                    <a:schemeClr val="tx1"/>
                  </a:solidFill>
                  <a:latin typeface="Arial" charset="0"/>
                  <a:ea typeface="宋体" pitchFamily="2" charset="-122"/>
                </a:defRPr>
              </a:lvl8pPr>
              <a:lvl9pPr marL="3886200" indent="-228600" eaLnBrk="0" fontAlgn="base" hangingPunct="0">
                <a:spcBef>
                  <a:spcPct val="0"/>
                </a:spcBef>
                <a:spcAft>
                  <a:spcPct val="0"/>
                </a:spcAft>
                <a:defRPr b="1">
                  <a:solidFill>
                    <a:schemeClr val="tx1"/>
                  </a:solidFill>
                  <a:latin typeface="Arial" charset="0"/>
                  <a:ea typeface="宋体" pitchFamily="2" charset="-122"/>
                </a:defRPr>
              </a:lvl9pPr>
            </a:lstStyle>
            <a:p>
              <a:pPr eaLnBrk="1" hangingPunct="1">
                <a:defRPr/>
              </a:pPr>
              <a:r>
                <a:rPr lang="en-US" altLang="zh-CN" sz="2200">
                  <a:solidFill>
                    <a:schemeClr val="tx2"/>
                  </a:solidFill>
                  <a:latin typeface="Verdana" pitchFamily="34" charset="0"/>
                </a:rPr>
                <a:t>NCRE</a:t>
              </a:r>
            </a:p>
          </p:txBody>
        </p:sp>
        <p:sp>
          <p:nvSpPr>
            <p:cNvPr id="6" name="AutoShape 15"/>
            <p:cNvSpPr>
              <a:spLocks noChangeArrowheads="1"/>
            </p:cNvSpPr>
            <p:nvPr/>
          </p:nvSpPr>
          <p:spPr bwMode="gray">
            <a:xfrm rot="5400000">
              <a:off x="2928" y="3493"/>
              <a:ext cx="172" cy="542"/>
            </a:xfrm>
            <a:prstGeom prst="moon">
              <a:avLst>
                <a:gd name="adj" fmla="val 21208"/>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grpSp>
      <p:sp>
        <p:nvSpPr>
          <p:cNvPr id="8" name="灯片编号占位符 7"/>
          <p:cNvSpPr>
            <a:spLocks noGrp="1"/>
          </p:cNvSpPr>
          <p:nvPr>
            <p:ph type="sldNum" sz="quarter" idx="10"/>
          </p:nvPr>
        </p:nvSpPr>
        <p:spPr>
          <a:xfrm>
            <a:off x="2639616" y="6294439"/>
            <a:ext cx="8544949" cy="511174"/>
          </a:xfrm>
        </p:spPr>
        <p:txBody>
          <a:bodyPr/>
          <a:lstStyle/>
          <a:p>
            <a:pPr>
              <a:defRPr/>
            </a:pPr>
            <a:fld id="{CD7CB968-9832-4527-83CD-82BEB64A948B}" type="slidenum">
              <a:rPr lang="zh-CN" altLang="en-US" smtClean="0"/>
              <a:pPr>
                <a:defRPr/>
              </a:pPr>
              <a:t>‹#›</a:t>
            </a:fld>
            <a:endParaRPr lang="en-US" altLang="zh-CN" dirty="0"/>
          </a:p>
        </p:txBody>
      </p:sp>
    </p:spTree>
    <p:extLst>
      <p:ext uri="{BB962C8B-B14F-4D97-AF65-F5344CB8AC3E}">
        <p14:creationId xmlns:p14="http://schemas.microsoft.com/office/powerpoint/2010/main" val="2493396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AB4647FF-E190-4D39-A20B-83D0014BCE52}" type="slidenum">
              <a:rPr lang="zh-CN" altLang="en-US"/>
              <a:pPr>
                <a:defRPr/>
              </a:pPr>
              <a:t>‹#›</a:t>
            </a:fld>
            <a:endParaRPr lang="en-US" altLang="zh-CN"/>
          </a:p>
        </p:txBody>
      </p:sp>
    </p:spTree>
    <p:extLst>
      <p:ext uri="{BB962C8B-B14F-4D97-AF65-F5344CB8AC3E}">
        <p14:creationId xmlns:p14="http://schemas.microsoft.com/office/powerpoint/2010/main" val="16391101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D9DB008F-0DDC-4AB3-84EF-8C7B8189D1F8}" type="slidenum">
              <a:rPr lang="zh-CN" altLang="en-US"/>
              <a:pPr>
                <a:defRPr/>
              </a:pPr>
              <a:t>‹#›</a:t>
            </a:fld>
            <a:endParaRPr lang="en-US" altLang="zh-CN"/>
          </a:p>
        </p:txBody>
      </p:sp>
    </p:spTree>
    <p:extLst>
      <p:ext uri="{BB962C8B-B14F-4D97-AF65-F5344CB8AC3E}">
        <p14:creationId xmlns:p14="http://schemas.microsoft.com/office/powerpoint/2010/main" val="208826062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319088"/>
            <a:ext cx="2743200" cy="60055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319088"/>
            <a:ext cx="8026400" cy="60055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BAD29D8F-EB4F-4F92-BDDF-0BAC5B261FAA}" type="slidenum">
              <a:rPr lang="zh-CN" altLang="en-US"/>
              <a:pPr>
                <a:defRPr/>
              </a:pPr>
              <a:t>‹#›</a:t>
            </a:fld>
            <a:endParaRPr lang="en-US" altLang="zh-CN"/>
          </a:p>
        </p:txBody>
      </p:sp>
    </p:spTree>
    <p:extLst>
      <p:ext uri="{BB962C8B-B14F-4D97-AF65-F5344CB8AC3E}">
        <p14:creationId xmlns:p14="http://schemas.microsoft.com/office/powerpoint/2010/main" val="4173383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730251" y="319088"/>
            <a:ext cx="9550400" cy="563562"/>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a:ln/>
        </p:spPr>
        <p:txBody>
          <a:bodyPr/>
          <a:lstStyle>
            <a:lvl1pPr>
              <a:defRPr/>
            </a:lvl1pPr>
          </a:lstStyle>
          <a:p>
            <a:pPr>
              <a:defRPr/>
            </a:pPr>
            <a:fld id="{CC469D4D-BB72-42EC-A12E-D8D84324DCD0}" type="slidenum">
              <a:rPr lang="zh-CN" altLang="en-US"/>
              <a:pPr>
                <a:defRPr/>
              </a:pPr>
              <a:t>‹#›</a:t>
            </a:fld>
            <a:endParaRPr lang="en-US" altLang="zh-CN"/>
          </a:p>
        </p:txBody>
      </p:sp>
    </p:spTree>
    <p:extLst>
      <p:ext uri="{BB962C8B-B14F-4D97-AF65-F5344CB8AC3E}">
        <p14:creationId xmlns:p14="http://schemas.microsoft.com/office/powerpoint/2010/main" val="332889972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730251" y="319088"/>
            <a:ext cx="9550400" cy="563562"/>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1076325"/>
            <a:ext cx="5384800" cy="25479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776664"/>
            <a:ext cx="5384800" cy="254793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a:ln/>
        </p:spPr>
        <p:txBody>
          <a:bodyPr/>
          <a:lstStyle>
            <a:lvl1pPr>
              <a:defRPr/>
            </a:lvl1pPr>
          </a:lstStyle>
          <a:p>
            <a:pPr>
              <a:defRPr/>
            </a:pPr>
            <a:fld id="{2B3BA18E-A0D7-4ACF-9A7B-9F323E4CC45B}" type="slidenum">
              <a:rPr lang="zh-CN" altLang="en-US"/>
              <a:pPr>
                <a:defRPr/>
              </a:pPr>
              <a:t>‹#›</a:t>
            </a:fld>
            <a:endParaRPr lang="en-US" altLang="zh-CN"/>
          </a:p>
        </p:txBody>
      </p:sp>
    </p:spTree>
    <p:extLst>
      <p:ext uri="{BB962C8B-B14F-4D97-AF65-F5344CB8AC3E}">
        <p14:creationId xmlns:p14="http://schemas.microsoft.com/office/powerpoint/2010/main" val="31210509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914400" y="609601"/>
            <a:ext cx="10363200" cy="4267200"/>
          </a:xfrm>
        </p:spPr>
        <p:txBody>
          <a:bodyPr anchor="b">
            <a:noAutofit/>
          </a:bodyPr>
          <a:lstStyle>
            <a:lvl1pPr>
              <a:lnSpc>
                <a:spcPct val="100000"/>
              </a:lnSpc>
              <a:defRPr sz="8000"/>
            </a:lvl1pPr>
          </a:lstStyle>
          <a:p>
            <a:r>
              <a:rPr lang="zh-CN" altLang="en-US"/>
              <a:t>单击此处编辑母版标题样式</a:t>
            </a:r>
            <a:endParaRPr lang="en-US" dirty="0"/>
          </a:p>
        </p:txBody>
      </p:sp>
      <p:sp>
        <p:nvSpPr>
          <p:cNvPr id="3" name="Subtitle 2"/>
          <p:cNvSpPr>
            <a:spLocks noGrp="1"/>
          </p:cNvSpPr>
          <p:nvPr>
            <p:ph type="subTitle" idx="1"/>
          </p:nvPr>
        </p:nvSpPr>
        <p:spPr>
          <a:xfrm>
            <a:off x="1828800" y="4953000"/>
            <a:ext cx="85344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6"/>
          <p:cNvSpPr>
            <a:spLocks noGrp="1"/>
          </p:cNvSpPr>
          <p:nvPr>
            <p:ph type="dt" sz="half" idx="10"/>
          </p:nvPr>
        </p:nvSpPr>
        <p:spPr>
          <a:xfrm>
            <a:off x="8483601" y="6356351"/>
            <a:ext cx="2781300" cy="365125"/>
          </a:xfrm>
          <a:prstGeom prst="rect">
            <a:avLst/>
          </a:prstGeom>
        </p:spPr>
        <p:txBody>
          <a:bodyPr/>
          <a:lstStyle>
            <a:lvl1pPr>
              <a:defRPr/>
            </a:lvl1pPr>
          </a:lstStyle>
          <a:p>
            <a:pPr>
              <a:defRPr/>
            </a:pPr>
            <a:endParaRPr lang="zh-CN" altLang="en-US"/>
          </a:p>
        </p:txBody>
      </p:sp>
      <p:sp>
        <p:nvSpPr>
          <p:cNvPr id="5" name="Slide Number Placeholder 7"/>
          <p:cNvSpPr>
            <a:spLocks noGrp="1"/>
          </p:cNvSpPr>
          <p:nvPr>
            <p:ph type="sldNum" sz="quarter" idx="11"/>
          </p:nvPr>
        </p:nvSpPr>
        <p:spPr/>
        <p:txBody>
          <a:bodyPr/>
          <a:lstStyle>
            <a:lvl1pPr>
              <a:defRPr smtClean="0"/>
            </a:lvl1pPr>
          </a:lstStyle>
          <a:p>
            <a:pPr>
              <a:defRPr/>
            </a:pPr>
            <a:fld id="{BF397209-5235-4878-BE0A-2771B967A86A}" type="slidenum">
              <a:rPr lang="zh-CN" altLang="en-US"/>
              <a:pPr>
                <a:defRPr/>
              </a:pPr>
              <a:t>‹#›</a:t>
            </a:fld>
            <a:endParaRPr lang="zh-CN" altLang="en-US"/>
          </a:p>
        </p:txBody>
      </p:sp>
      <p:sp>
        <p:nvSpPr>
          <p:cNvPr id="6" name="Footer Placeholder 8"/>
          <p:cNvSpPr>
            <a:spLocks noGrp="1"/>
          </p:cNvSpPr>
          <p:nvPr>
            <p:ph type="ftr" sz="quarter" idx="12"/>
          </p:nvPr>
        </p:nvSpPr>
        <p:spPr>
          <a:xfrm>
            <a:off x="878418" y="6356351"/>
            <a:ext cx="3797300" cy="365125"/>
          </a:xfrm>
          <a:prstGeom prst="rect">
            <a:avLst/>
          </a:prstGeom>
        </p:spPr>
        <p:txBody>
          <a:bodyPr/>
          <a:lstStyle>
            <a:lvl1pPr>
              <a:defRPr/>
            </a:lvl1pPr>
          </a:lstStyle>
          <a:p>
            <a:pPr>
              <a:defRPr/>
            </a:pPr>
            <a:endParaRPr lang="zh-CN" altLang="en-US"/>
          </a:p>
        </p:txBody>
      </p:sp>
    </p:spTree>
    <p:extLst>
      <p:ext uri="{BB962C8B-B14F-4D97-AF65-F5344CB8AC3E}">
        <p14:creationId xmlns:p14="http://schemas.microsoft.com/office/powerpoint/2010/main" val="240066985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a:t>单击此处编辑母版标题样式</a:t>
            </a:r>
          </a:p>
        </p:txBody>
      </p:sp>
      <p:sp>
        <p:nvSpPr>
          <p:cNvPr id="3" name="表格占位符 2"/>
          <p:cNvSpPr>
            <a:spLocks noGrp="1"/>
          </p:cNvSpPr>
          <p:nvPr>
            <p:ph type="tbl" idx="1"/>
          </p:nvPr>
        </p:nvSpPr>
        <p:spPr>
          <a:xfrm>
            <a:off x="914400" y="1981200"/>
            <a:ext cx="10363200" cy="4114800"/>
          </a:xfrm>
        </p:spPr>
        <p:txBody>
          <a:bodyPr/>
          <a:lstStyle/>
          <a:p>
            <a:pPr lvl="0"/>
            <a:endParaRPr lang="zh-CN" altLang="en-US" noProof="0" dirty="0"/>
          </a:p>
        </p:txBody>
      </p:sp>
      <p:sp>
        <p:nvSpPr>
          <p:cNvPr id="4" name="Rectangle 15"/>
          <p:cNvSpPr>
            <a:spLocks noGrp="1" noChangeArrowheads="1"/>
          </p:cNvSpPr>
          <p:nvPr>
            <p:ph type="sldNum" sz="quarter" idx="10"/>
          </p:nvPr>
        </p:nvSpPr>
        <p:spPr>
          <a:ln/>
        </p:spPr>
        <p:txBody>
          <a:bodyPr/>
          <a:lstStyle>
            <a:lvl1pPr>
              <a:defRPr/>
            </a:lvl1pPr>
          </a:lstStyle>
          <a:p>
            <a:pPr>
              <a:defRPr/>
            </a:pPr>
            <a:fld id="{133646A1-0AA1-4C06-A1FE-893D78E3F8E1}" type="slidenum">
              <a:rPr lang="en-US" altLang="zh-CN"/>
              <a:pPr>
                <a:defRPr/>
              </a:pPr>
              <a:t>‹#›</a:t>
            </a:fld>
            <a:r>
              <a:rPr lang="en-US" altLang="zh-CN" dirty="0"/>
              <a:t>/77</a:t>
            </a:r>
          </a:p>
        </p:txBody>
      </p:sp>
    </p:spTree>
    <p:extLst>
      <p:ext uri="{BB962C8B-B14F-4D97-AF65-F5344CB8AC3E}">
        <p14:creationId xmlns:p14="http://schemas.microsoft.com/office/powerpoint/2010/main" val="28455994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dgm">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a:t>单击此处编辑母版标题样式</a:t>
            </a:r>
          </a:p>
        </p:txBody>
      </p:sp>
      <p:sp>
        <p:nvSpPr>
          <p:cNvPr id="3" name="SmartArt 占位符 2"/>
          <p:cNvSpPr>
            <a:spLocks noGrp="1"/>
          </p:cNvSpPr>
          <p:nvPr>
            <p:ph type="dgm" idx="1"/>
          </p:nvPr>
        </p:nvSpPr>
        <p:spPr>
          <a:xfrm>
            <a:off x="914400" y="1981200"/>
            <a:ext cx="10363200" cy="4114800"/>
          </a:xfrm>
        </p:spPr>
        <p:txBody>
          <a:bodyPr/>
          <a:lstStyle/>
          <a:p>
            <a:pPr lvl="0"/>
            <a:endParaRPr lang="zh-CN" altLang="en-US" noProof="0"/>
          </a:p>
        </p:txBody>
      </p:sp>
      <p:sp>
        <p:nvSpPr>
          <p:cNvPr id="4" name="Rectangle 15"/>
          <p:cNvSpPr>
            <a:spLocks noGrp="1" noChangeArrowheads="1"/>
          </p:cNvSpPr>
          <p:nvPr>
            <p:ph type="sldNum" sz="quarter" idx="10"/>
          </p:nvPr>
        </p:nvSpPr>
        <p:spPr>
          <a:ln/>
        </p:spPr>
        <p:txBody>
          <a:bodyPr/>
          <a:lstStyle>
            <a:lvl1pPr>
              <a:defRPr/>
            </a:lvl1pPr>
          </a:lstStyle>
          <a:p>
            <a:pPr>
              <a:defRPr/>
            </a:pPr>
            <a:fld id="{DBDC5B2B-D384-4394-96EC-1CA527F14899}" type="slidenum">
              <a:rPr lang="en-US" altLang="zh-CN"/>
              <a:pPr>
                <a:defRPr/>
              </a:pPr>
              <a:t>‹#›</a:t>
            </a:fld>
            <a:r>
              <a:rPr lang="en-US" altLang="zh-CN" dirty="0"/>
              <a:t>/77</a:t>
            </a:r>
          </a:p>
        </p:txBody>
      </p:sp>
    </p:spTree>
    <p:extLst>
      <p:ext uri="{BB962C8B-B14F-4D97-AF65-F5344CB8AC3E}">
        <p14:creationId xmlns:p14="http://schemas.microsoft.com/office/powerpoint/2010/main" val="210135492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Picture 2" descr="E:\新模板\蓝色的S\未标题-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15633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2" name="Picture 2" descr="E:\新模板\蓝色的S\未标题-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24783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2800"/>
            </a:lvl1pPr>
          </a:lstStyle>
          <a:p>
            <a:r>
              <a:rPr lang="zh-CN" altLang="en-US" dirty="0"/>
              <a:t>单击此处编辑母版标题样式</a:t>
            </a:r>
          </a:p>
        </p:txBody>
      </p:sp>
      <p:sp>
        <p:nvSpPr>
          <p:cNvPr id="3" name="内容占位符 2"/>
          <p:cNvSpPr>
            <a:spLocks noGrp="1"/>
          </p:cNvSpPr>
          <p:nvPr>
            <p:ph idx="1"/>
          </p:nvPr>
        </p:nvSpPr>
        <p:spPr/>
        <p:txBody>
          <a:bodyPr/>
          <a:lstStyle>
            <a:lvl1pPr marL="800100" indent="-457200">
              <a:buFont typeface="Wingdings" pitchFamily="2" charset="2"/>
              <a:buChar char="p"/>
              <a:defRPr sz="1800"/>
            </a:lvl1pPr>
            <a:lvl2pPr marL="1000125" indent="-457200">
              <a:buFont typeface="Wingdings" pitchFamily="2" charset="2"/>
              <a:buChar char="Ø"/>
              <a:defRPr sz="1800"/>
            </a:lvl2pPr>
            <a:lvl3pPr marL="1350963" indent="-342900">
              <a:buFont typeface="Wingdings" pitchFamily="2" charset="2"/>
              <a:buChar char="ü"/>
              <a:defRPr sz="1600"/>
            </a:lvl3pPr>
            <a:lvl4pPr>
              <a:defRPr sz="1400"/>
            </a:lvl4pPr>
            <a:lvl5pPr>
              <a:defRPr sz="12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475B3ED4-0E10-409F-A096-FDE93D218505}" type="slidenum">
              <a:rPr lang="zh-CN" altLang="en-US"/>
              <a:pPr>
                <a:defRPr/>
              </a:pPr>
              <a:t>‹#›</a:t>
            </a:fld>
            <a:endParaRPr lang="en-US" altLang="zh-CN"/>
          </a:p>
        </p:txBody>
      </p:sp>
    </p:spTree>
    <p:extLst>
      <p:ext uri="{BB962C8B-B14F-4D97-AF65-F5344CB8AC3E}">
        <p14:creationId xmlns:p14="http://schemas.microsoft.com/office/powerpoint/2010/main" val="18158560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416676"/>
            <a:ext cx="28448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165600" y="6416676"/>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98B4E869-76D6-4323-AA47-4196E2208BD0}" type="slidenum">
              <a:rPr lang="zh-CN" altLang="en-US" smtClean="0"/>
              <a:t>‹#›</a:t>
            </a:fld>
            <a:endParaRPr lang="zh-CN" altLang="en-US"/>
          </a:p>
        </p:txBody>
      </p:sp>
    </p:spTree>
    <p:extLst>
      <p:ext uri="{BB962C8B-B14F-4D97-AF65-F5344CB8AC3E}">
        <p14:creationId xmlns:p14="http://schemas.microsoft.com/office/powerpoint/2010/main" val="1966653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sldNum" sz="quarter" idx="10"/>
          </p:nvPr>
        </p:nvSpPr>
        <p:spPr>
          <a:ln/>
        </p:spPr>
        <p:txBody>
          <a:bodyPr/>
          <a:lstStyle>
            <a:lvl1pPr>
              <a:defRPr/>
            </a:lvl1pPr>
          </a:lstStyle>
          <a:p>
            <a:pPr>
              <a:defRPr/>
            </a:pPr>
            <a:fld id="{C7E18721-FAE0-41E0-B0FC-8F24E5618138}" type="slidenum">
              <a:rPr lang="zh-CN" altLang="en-US"/>
              <a:pPr>
                <a:defRPr/>
              </a:pPr>
              <a:t>‹#›</a:t>
            </a:fld>
            <a:endParaRPr lang="en-US" altLang="zh-CN"/>
          </a:p>
        </p:txBody>
      </p:sp>
    </p:spTree>
    <p:extLst>
      <p:ext uri="{BB962C8B-B14F-4D97-AF65-F5344CB8AC3E}">
        <p14:creationId xmlns:p14="http://schemas.microsoft.com/office/powerpoint/2010/main" val="13538743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076325"/>
            <a:ext cx="53848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076325"/>
            <a:ext cx="53848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a:ln/>
        </p:spPr>
        <p:txBody>
          <a:bodyPr/>
          <a:lstStyle>
            <a:lvl1pPr>
              <a:defRPr/>
            </a:lvl1pPr>
          </a:lstStyle>
          <a:p>
            <a:pPr>
              <a:defRPr/>
            </a:pPr>
            <a:fld id="{493F7D88-CE4A-4E9F-9DCB-4DDBE1257CCA}" type="slidenum">
              <a:rPr lang="zh-CN" altLang="en-US"/>
              <a:pPr>
                <a:defRPr/>
              </a:pPr>
              <a:t>‹#›</a:t>
            </a:fld>
            <a:endParaRPr lang="en-US" altLang="zh-CN"/>
          </a:p>
        </p:txBody>
      </p:sp>
    </p:spTree>
    <p:extLst>
      <p:ext uri="{BB962C8B-B14F-4D97-AF65-F5344CB8AC3E}">
        <p14:creationId xmlns:p14="http://schemas.microsoft.com/office/powerpoint/2010/main" val="38303603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a:ln/>
        </p:spPr>
        <p:txBody>
          <a:bodyPr/>
          <a:lstStyle>
            <a:lvl1pPr>
              <a:defRPr/>
            </a:lvl1pPr>
          </a:lstStyle>
          <a:p>
            <a:pPr>
              <a:defRPr/>
            </a:pPr>
            <a:fld id="{87EDAFE3-56A6-43A7-8F60-A697AABAAF60}" type="slidenum">
              <a:rPr lang="zh-CN" altLang="en-US"/>
              <a:pPr>
                <a:defRPr/>
              </a:pPr>
              <a:t>‹#›</a:t>
            </a:fld>
            <a:endParaRPr lang="en-US" altLang="zh-CN"/>
          </a:p>
        </p:txBody>
      </p:sp>
    </p:spTree>
    <p:extLst>
      <p:ext uri="{BB962C8B-B14F-4D97-AF65-F5344CB8AC3E}">
        <p14:creationId xmlns:p14="http://schemas.microsoft.com/office/powerpoint/2010/main" val="5856443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a:ln/>
        </p:spPr>
        <p:txBody>
          <a:bodyPr/>
          <a:lstStyle>
            <a:lvl1pPr>
              <a:defRPr/>
            </a:lvl1pPr>
          </a:lstStyle>
          <a:p>
            <a:pPr>
              <a:defRPr/>
            </a:pPr>
            <a:fld id="{2FCEA550-0632-41CF-92C9-23194848D089}" type="slidenum">
              <a:rPr lang="zh-CN" altLang="en-US"/>
              <a:pPr>
                <a:defRPr/>
              </a:pPr>
              <a:t>‹#›</a:t>
            </a:fld>
            <a:endParaRPr lang="en-US" altLang="zh-CN"/>
          </a:p>
        </p:txBody>
      </p:sp>
    </p:spTree>
    <p:extLst>
      <p:ext uri="{BB962C8B-B14F-4D97-AF65-F5344CB8AC3E}">
        <p14:creationId xmlns:p14="http://schemas.microsoft.com/office/powerpoint/2010/main" val="251486658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id="{085DC93E-C3B6-49EA-884D-9DA557C8E9D0}"/>
              </a:ext>
            </a:extLst>
          </p:cNvPr>
          <p:cNvSpPr>
            <a:spLocks noGrp="1"/>
          </p:cNvSpPr>
          <p:nvPr>
            <p:ph type="sldNum" sz="quarter" idx="10"/>
          </p:nvPr>
        </p:nvSpPr>
        <p:spPr/>
        <p:txBody>
          <a:bodyPr/>
          <a:lstStyle/>
          <a:p>
            <a:pPr>
              <a:defRPr/>
            </a:pPr>
            <a:fld id="{CD7CB968-9832-4527-83CD-82BEB64A948B}" type="slidenum">
              <a:rPr lang="zh-CN" altLang="en-US" smtClean="0"/>
              <a:pPr>
                <a:defRPr/>
              </a:pPr>
              <a:t>‹#›</a:t>
            </a:fld>
            <a:endParaRPr lang="en-US" altLang="zh-CN"/>
          </a:p>
        </p:txBody>
      </p:sp>
    </p:spTree>
    <p:extLst>
      <p:ext uri="{BB962C8B-B14F-4D97-AF65-F5344CB8AC3E}">
        <p14:creationId xmlns:p14="http://schemas.microsoft.com/office/powerpoint/2010/main" val="58826898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8ED457E9-9426-4530-A133-CE82CAB4E8C5}" type="slidenum">
              <a:rPr lang="zh-CN" altLang="en-US"/>
              <a:pPr>
                <a:defRPr/>
              </a:pPr>
              <a:t>‹#›</a:t>
            </a:fld>
            <a:endParaRPr lang="en-US" altLang="zh-CN"/>
          </a:p>
        </p:txBody>
      </p:sp>
    </p:spTree>
    <p:extLst>
      <p:ext uri="{BB962C8B-B14F-4D97-AF65-F5344CB8AC3E}">
        <p14:creationId xmlns:p14="http://schemas.microsoft.com/office/powerpoint/2010/main" val="40341401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B5504C65-ED8E-492B-8F2E-052DEC494AE9}" type="slidenum">
              <a:rPr lang="zh-CN" altLang="en-US"/>
              <a:pPr>
                <a:defRPr/>
              </a:pPr>
              <a:t>‹#›</a:t>
            </a:fld>
            <a:endParaRPr lang="en-US" altLang="zh-CN"/>
          </a:p>
        </p:txBody>
      </p:sp>
    </p:spTree>
    <p:extLst>
      <p:ext uri="{BB962C8B-B14F-4D97-AF65-F5344CB8AC3E}">
        <p14:creationId xmlns:p14="http://schemas.microsoft.com/office/powerpoint/2010/main" val="309042287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5" descr="Light horizontal"/>
          <p:cNvSpPr>
            <a:spLocks noChangeArrowheads="1"/>
          </p:cNvSpPr>
          <p:nvPr/>
        </p:nvSpPr>
        <p:spPr bwMode="gray">
          <a:xfrm>
            <a:off x="1" y="0"/>
            <a:ext cx="624417" cy="6858000"/>
          </a:xfrm>
          <a:prstGeom prst="rect">
            <a:avLst/>
          </a:prstGeom>
          <a:pattFill prst="ltHorz">
            <a:fgClr>
              <a:schemeClr val="bg2"/>
            </a:fgClr>
            <a:bgClr>
              <a:srgbClr val="FFFFFF"/>
            </a:bgClr>
          </a:patt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27" name="Rectangle 16"/>
          <p:cNvSpPr>
            <a:spLocks noChangeArrowheads="1"/>
          </p:cNvSpPr>
          <p:nvPr/>
        </p:nvSpPr>
        <p:spPr bwMode="invGray">
          <a:xfrm>
            <a:off x="0" y="-26988"/>
            <a:ext cx="12192000" cy="692151"/>
          </a:xfrm>
          <a:prstGeom prst="rect">
            <a:avLst/>
          </a:prstGeom>
          <a:solidFill>
            <a:schemeClr val="accent1"/>
          </a:soli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28" name="Line 17"/>
          <p:cNvSpPr>
            <a:spLocks noChangeShapeType="1"/>
          </p:cNvSpPr>
          <p:nvPr/>
        </p:nvSpPr>
        <p:spPr bwMode="gray">
          <a:xfrm>
            <a:off x="624418" y="6410325"/>
            <a:ext cx="11233149" cy="0"/>
          </a:xfrm>
          <a:prstGeom prst="line">
            <a:avLst/>
          </a:prstGeom>
          <a:noFill/>
          <a:ln w="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029" name="AutoShape 18"/>
          <p:cNvSpPr>
            <a:spLocks noChangeArrowheads="1"/>
          </p:cNvSpPr>
          <p:nvPr/>
        </p:nvSpPr>
        <p:spPr bwMode="blackWhite">
          <a:xfrm>
            <a:off x="624418" y="233364"/>
            <a:ext cx="9984316" cy="720725"/>
          </a:xfrm>
          <a:prstGeom prst="roundRect">
            <a:avLst>
              <a:gd name="adj" fmla="val 16667"/>
            </a:avLst>
          </a:prstGeom>
          <a:solidFill>
            <a:schemeClr val="tx1"/>
          </a:solid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30" name="Rectangle 3"/>
          <p:cNvSpPr>
            <a:spLocks noGrp="1" noChangeArrowheads="1"/>
          </p:cNvSpPr>
          <p:nvPr>
            <p:ph type="body" idx="1"/>
          </p:nvPr>
        </p:nvSpPr>
        <p:spPr bwMode="auto">
          <a:xfrm>
            <a:off x="609600" y="1076325"/>
            <a:ext cx="10972800" cy="524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 name="Rectangle 6"/>
          <p:cNvSpPr>
            <a:spLocks noGrp="1" noChangeArrowheads="1"/>
          </p:cNvSpPr>
          <p:nvPr>
            <p:ph type="sldNum" sz="quarter" idx="4"/>
          </p:nvPr>
        </p:nvSpPr>
        <p:spPr bwMode="auto">
          <a:xfrm>
            <a:off x="10852151" y="188913"/>
            <a:ext cx="11049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2400">
                <a:solidFill>
                  <a:schemeClr val="bg1"/>
                </a:solidFill>
                <a:latin typeface="Arial" charset="0"/>
                <a:ea typeface="+mn-ea"/>
              </a:defRPr>
            </a:lvl1pPr>
          </a:lstStyle>
          <a:p>
            <a:pPr>
              <a:defRPr/>
            </a:pPr>
            <a:fld id="{CD7CB968-9832-4527-83CD-82BEB64A948B}" type="slidenum">
              <a:rPr lang="zh-CN" altLang="en-US"/>
              <a:pPr>
                <a:defRPr/>
              </a:pPr>
              <a:t>‹#›</a:t>
            </a:fld>
            <a:endParaRPr lang="en-US" altLang="zh-CN"/>
          </a:p>
        </p:txBody>
      </p:sp>
      <p:sp>
        <p:nvSpPr>
          <p:cNvPr id="3" name="Rectangle 2"/>
          <p:cNvSpPr>
            <a:spLocks noGrp="1" noChangeArrowheads="1"/>
          </p:cNvSpPr>
          <p:nvPr>
            <p:ph type="title"/>
          </p:nvPr>
        </p:nvSpPr>
        <p:spPr bwMode="black">
          <a:xfrm>
            <a:off x="730251" y="319088"/>
            <a:ext cx="9550400" cy="563562"/>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bodyPr>
          <a:lstStyle/>
          <a:p>
            <a:pPr lvl="0"/>
            <a:r>
              <a:rPr lang="zh-CN" altLang="en-US" dirty="0"/>
              <a:t>第</a:t>
            </a:r>
            <a:r>
              <a:rPr lang="en-US" altLang="zh-CN" dirty="0"/>
              <a:t>4</a:t>
            </a:r>
            <a:r>
              <a:rPr lang="zh-CN" altLang="en-US" dirty="0"/>
              <a:t>章 办公信息处理</a:t>
            </a:r>
          </a:p>
        </p:txBody>
      </p:sp>
      <p:sp>
        <p:nvSpPr>
          <p:cNvPr id="1033" name="AutoShape 14"/>
          <p:cNvSpPr>
            <a:spLocks noChangeArrowheads="1"/>
          </p:cNvSpPr>
          <p:nvPr/>
        </p:nvSpPr>
        <p:spPr bwMode="ltGray">
          <a:xfrm rot="5400000">
            <a:off x="11244528" y="-261673"/>
            <a:ext cx="284162" cy="1001183"/>
          </a:xfrm>
          <a:prstGeom prst="moon">
            <a:avLst>
              <a:gd name="adj" fmla="val 21208"/>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Tree>
    <p:extLst>
      <p:ext uri="{BB962C8B-B14F-4D97-AF65-F5344CB8AC3E}">
        <p14:creationId xmlns:p14="http://schemas.microsoft.com/office/powerpoint/2010/main" val="6781881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hf hdr="0" ftr="0" dt="0"/>
  <p:txStyles>
    <p:titleStyle>
      <a:lvl1pPr algn="ctr" rtl="0" eaLnBrk="0" fontAlgn="base" hangingPunct="0">
        <a:spcBef>
          <a:spcPct val="0"/>
        </a:spcBef>
        <a:spcAft>
          <a:spcPct val="0"/>
        </a:spcAft>
        <a:defRPr sz="3200" b="1">
          <a:solidFill>
            <a:schemeClr val="tx1"/>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2pPr>
      <a:lvl3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3pPr>
      <a:lvl4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4pPr>
      <a:lvl5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5pPr>
      <a:lvl6pPr marL="4572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6pPr>
      <a:lvl7pPr marL="9144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7pPr>
      <a:lvl8pPr marL="13716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8pPr>
      <a:lvl9pPr marL="18288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9pPr>
    </p:titleStyle>
    <p:bodyStyle>
      <a:lvl1pPr marL="342900" indent="20638" algn="l" rtl="0" eaLnBrk="0" fontAlgn="base" hangingPunct="0">
        <a:spcBef>
          <a:spcPct val="20000"/>
        </a:spcBef>
        <a:spcAft>
          <a:spcPct val="0"/>
        </a:spcAft>
        <a:buClr>
          <a:schemeClr val="hlink"/>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defRPr sz="2800">
          <a:solidFill>
            <a:schemeClr val="tx1"/>
          </a:solidFill>
          <a:latin typeface="+mn-lt"/>
          <a:ea typeface="+mn-ea"/>
        </a:defRPr>
      </a:lvl2pPr>
      <a:lvl3pPr marL="1236663" indent="-228600" algn="l" rtl="0" eaLnBrk="0" fontAlgn="base" hangingPunct="0">
        <a:spcBef>
          <a:spcPct val="20000"/>
        </a:spcBef>
        <a:spcAft>
          <a:spcPct val="0"/>
        </a:spcAft>
        <a:buClr>
          <a:schemeClr val="tx1"/>
        </a:buClr>
        <a:defRPr sz="2400">
          <a:solidFill>
            <a:schemeClr val="tx1"/>
          </a:solidFill>
          <a:latin typeface="+mn-lt"/>
          <a:ea typeface="+mn-ea"/>
        </a:defRPr>
      </a:lvl3pPr>
      <a:lvl4pPr marL="1644650" indent="-228600" algn="l" rtl="0" eaLnBrk="0" fontAlgn="base" hangingPunct="0">
        <a:spcBef>
          <a:spcPct val="20000"/>
        </a:spcBef>
        <a:spcAft>
          <a:spcPct val="0"/>
        </a:spcAft>
        <a:defRPr sz="2000">
          <a:solidFill>
            <a:schemeClr val="tx1"/>
          </a:solidFill>
          <a:latin typeface="+mn-lt"/>
          <a:ea typeface="+mn-ea"/>
        </a:defRPr>
      </a:lvl4pPr>
      <a:lvl5pPr marL="2057400" indent="-228600" algn="l" rtl="0" eaLnBrk="0" fontAlgn="base" hangingPunct="0">
        <a:spcBef>
          <a:spcPct val="20000"/>
        </a:spcBef>
        <a:spcAft>
          <a:spcPct val="0"/>
        </a:spcAft>
        <a:defRPr sz="2000">
          <a:solidFill>
            <a:schemeClr val="tx1"/>
          </a:solidFill>
          <a:latin typeface="+mn-lt"/>
          <a:ea typeface="+mn-ea"/>
        </a:defRPr>
      </a:lvl5pPr>
      <a:lvl6pPr marL="2514600" indent="-228600" algn="l" rtl="0" fontAlgn="base">
        <a:spcBef>
          <a:spcPct val="20000"/>
        </a:spcBef>
        <a:spcAft>
          <a:spcPct val="0"/>
        </a:spcAft>
        <a:defRPr sz="2000">
          <a:solidFill>
            <a:schemeClr val="tx1"/>
          </a:solidFill>
          <a:latin typeface="+mn-lt"/>
          <a:ea typeface="+mn-ea"/>
        </a:defRPr>
      </a:lvl6pPr>
      <a:lvl7pPr marL="2971800" indent="-228600" algn="l" rtl="0" fontAlgn="base">
        <a:spcBef>
          <a:spcPct val="20000"/>
        </a:spcBef>
        <a:spcAft>
          <a:spcPct val="0"/>
        </a:spcAft>
        <a:defRPr sz="2000">
          <a:solidFill>
            <a:schemeClr val="tx1"/>
          </a:solidFill>
          <a:latin typeface="+mn-lt"/>
          <a:ea typeface="+mn-ea"/>
        </a:defRPr>
      </a:lvl7pPr>
      <a:lvl8pPr marL="3429000" indent="-228600" algn="l" rtl="0" fontAlgn="base">
        <a:spcBef>
          <a:spcPct val="20000"/>
        </a:spcBef>
        <a:spcAft>
          <a:spcPct val="0"/>
        </a:spcAft>
        <a:defRPr sz="2000">
          <a:solidFill>
            <a:schemeClr val="tx1"/>
          </a:solidFill>
          <a:latin typeface="+mn-lt"/>
          <a:ea typeface="+mn-ea"/>
        </a:defRPr>
      </a:lvl8pPr>
      <a:lvl9pPr marL="3886200" indent="-228600" algn="l" rtl="0" fontAlgn="base">
        <a:spcBef>
          <a:spcPct val="20000"/>
        </a:spcBef>
        <a:spcAft>
          <a:spcPct val="0"/>
        </a:spcAft>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11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12.xml"/><Relationship Id="rId1" Type="http://schemas.openxmlformats.org/officeDocument/2006/relationships/slideLayout" Target="../slideLayouts/slideLayout2.xml"/><Relationship Id="rId5" Type="http://schemas.openxmlformats.org/officeDocument/2006/relationships/image" Target="../media/image94.png"/><Relationship Id="rId4" Type="http://schemas.openxmlformats.org/officeDocument/2006/relationships/image" Target="../media/image93.png"/></Relationships>
</file>

<file path=ppt/slides/_rels/slide11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96.png"/></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5.emf"/><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7.emf"/><Relationship Id="rId4" Type="http://schemas.openxmlformats.org/officeDocument/2006/relationships/oleObject" Target="../embeddings/oleObject3.bin"/></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3.emf"/><Relationship Id="rId5" Type="http://schemas.openxmlformats.org/officeDocument/2006/relationships/oleObject" Target="../embeddings/oleObject4.bin"/><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5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6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s/_rels/slide8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4.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8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3.xml"/><Relationship Id="rId1" Type="http://schemas.openxmlformats.org/officeDocument/2006/relationships/slideLayout" Target="../slideLayouts/slideLayout2.xml"/><Relationship Id="rId5" Type="http://schemas.openxmlformats.org/officeDocument/2006/relationships/image" Target="../media/image70.png"/><Relationship Id="rId4" Type="http://schemas.openxmlformats.org/officeDocument/2006/relationships/image" Target="../media/image69.png"/></Relationships>
</file>

<file path=ppt/slides/_rels/slide9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5.xml"/><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9594AC0F-DF03-40DB-A568-9A9EED583843}"/>
              </a:ext>
            </a:extLst>
          </p:cNvPr>
          <p:cNvSpPr>
            <a:spLocks noGrp="1"/>
          </p:cNvSpPr>
          <p:nvPr>
            <p:ph type="ctrTitle"/>
          </p:nvPr>
        </p:nvSpPr>
        <p:spPr/>
        <p:txBody>
          <a:bodyPr/>
          <a:lstStyle/>
          <a:p>
            <a:r>
              <a:rPr lang="zh-CN" altLang="en-US" dirty="0"/>
              <a:t>第</a:t>
            </a:r>
            <a:r>
              <a:rPr lang="en-US" altLang="zh-CN" dirty="0"/>
              <a:t>6</a:t>
            </a:r>
            <a:r>
              <a:rPr lang="zh-CN" altLang="en-US" dirty="0"/>
              <a:t>章 数据分析</a:t>
            </a:r>
          </a:p>
        </p:txBody>
      </p:sp>
      <p:sp>
        <p:nvSpPr>
          <p:cNvPr id="5" name="副标题 4">
            <a:extLst>
              <a:ext uri="{FF2B5EF4-FFF2-40B4-BE49-F238E27FC236}">
                <a16:creationId xmlns:a16="http://schemas.microsoft.com/office/drawing/2014/main" id="{A23870BE-D158-4CDD-875A-C61B00B89C19}"/>
              </a:ext>
            </a:extLst>
          </p:cNvPr>
          <p:cNvSpPr>
            <a:spLocks noGrp="1"/>
          </p:cNvSpPr>
          <p:nvPr>
            <p:ph type="subTitle" idx="1"/>
          </p:nvPr>
        </p:nvSpPr>
        <p:spPr/>
        <p:txBody>
          <a:bodyPr/>
          <a:lstStyle/>
          <a:p>
            <a:endParaRPr lang="zh-CN" altLang="en-US" dirty="0"/>
          </a:p>
        </p:txBody>
      </p:sp>
      <p:sp>
        <p:nvSpPr>
          <p:cNvPr id="2" name="灯片编号占位符 1">
            <a:extLst>
              <a:ext uri="{FF2B5EF4-FFF2-40B4-BE49-F238E27FC236}">
                <a16:creationId xmlns:a16="http://schemas.microsoft.com/office/drawing/2014/main" id="{2E1E9776-FEE1-413B-8B93-3F0ABE71C628}"/>
              </a:ext>
            </a:extLst>
          </p:cNvPr>
          <p:cNvSpPr>
            <a:spLocks noGrp="1"/>
          </p:cNvSpPr>
          <p:nvPr>
            <p:ph type="sldNum" sz="quarter" idx="11"/>
          </p:nvPr>
        </p:nvSpPr>
        <p:spPr/>
        <p:txBody>
          <a:bodyPr/>
          <a:lstStyle/>
          <a:p>
            <a:pPr>
              <a:defRPr/>
            </a:pPr>
            <a:fld id="{BF397209-5235-4878-BE0A-2771B967A86A}" type="slidenum">
              <a:rPr lang="zh-CN" altLang="en-US" smtClean="0"/>
              <a:pPr>
                <a:defRPr/>
              </a:pPr>
              <a:t>1</a:t>
            </a:fld>
            <a:endParaRPr lang="zh-CN" altLang="en-US" dirty="0"/>
          </a:p>
        </p:txBody>
      </p:sp>
    </p:spTree>
    <p:extLst>
      <p:ext uri="{BB962C8B-B14F-4D97-AF65-F5344CB8AC3E}">
        <p14:creationId xmlns:p14="http://schemas.microsoft.com/office/powerpoint/2010/main" val="317907474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B377B061-8F80-41E1-91C1-8C11040B0C08}"/>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6.2.1 </a:t>
            </a:r>
            <a:r>
              <a:rPr lang="zh-CN" altLang="en-US" dirty="0">
                <a:latin typeface="宋体" panose="02010600030101010101" pitchFamily="2" charset="-122"/>
              </a:rPr>
              <a:t>数据频数分析</a:t>
            </a:r>
            <a:endParaRPr lang="zh-CN" altLang="en-US" dirty="0">
              <a:solidFill>
                <a:schemeClr val="tx1"/>
              </a:solidFill>
              <a:latin typeface="宋体" panose="02010600030101010101" pitchFamily="2" charset="-122"/>
            </a:endParaRPr>
          </a:p>
        </p:txBody>
      </p:sp>
      <p:sp>
        <p:nvSpPr>
          <p:cNvPr id="17411" name="Rectangle 3">
            <a:extLst>
              <a:ext uri="{FF2B5EF4-FFF2-40B4-BE49-F238E27FC236}">
                <a16:creationId xmlns:a16="http://schemas.microsoft.com/office/drawing/2014/main" id="{F61F7B50-C595-4F11-A180-A231F0BA822F}"/>
              </a:ext>
            </a:extLst>
          </p:cNvPr>
          <p:cNvSpPr>
            <a:spLocks noGrp="1" noChangeArrowheads="1"/>
          </p:cNvSpPr>
          <p:nvPr>
            <p:ph idx="1"/>
          </p:nvPr>
        </p:nvSpPr>
        <p:spPr>
          <a:xfrm>
            <a:off x="470263" y="1336009"/>
            <a:ext cx="10907485" cy="3548062"/>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a:t>
            </a:r>
            <a:r>
              <a:rPr lang="zh-CN" altLang="en-US" sz="2800" dirty="0">
                <a:latin typeface="宋体" panose="02010600030101010101" pitchFamily="2" charset="-122"/>
              </a:rPr>
              <a:t>例</a:t>
            </a:r>
            <a:r>
              <a:rPr lang="en-US" altLang="zh-CN" sz="2800" dirty="0">
                <a:latin typeface="宋体" panose="02010600030101010101" pitchFamily="2" charset="-122"/>
              </a:rPr>
              <a:t>】</a:t>
            </a:r>
            <a:r>
              <a:rPr lang="zh-CN" altLang="en-US" sz="2800" dirty="0">
                <a:latin typeface="宋体" panose="02010600030101010101" pitchFamily="2" charset="-122"/>
              </a:rPr>
              <a:t>在第三章的网络数据获取小节中，已经使用</a:t>
            </a:r>
            <a:r>
              <a:rPr lang="en-US" altLang="zh-CN" sz="2800" dirty="0">
                <a:latin typeface="宋体" panose="02010600030101010101" pitchFamily="2" charset="-122"/>
              </a:rPr>
              <a:t>python</a:t>
            </a:r>
            <a:r>
              <a:rPr lang="zh-CN" altLang="en-US" sz="2800" dirty="0">
                <a:latin typeface="宋体" panose="02010600030101010101" pitchFamily="2" charset="-122"/>
              </a:rPr>
              <a:t>语言中制作的网络爬虫工具采集了“中国银行”股票</a:t>
            </a:r>
            <a:r>
              <a:rPr lang="en-US" altLang="zh-CN" sz="2800" dirty="0">
                <a:latin typeface="宋体" panose="02010600030101010101" pitchFamily="2" charset="-122"/>
              </a:rPr>
              <a:t>2019</a:t>
            </a:r>
            <a:r>
              <a:rPr lang="zh-CN" altLang="en-US" sz="2800" dirty="0">
                <a:latin typeface="宋体" panose="02010600030101010101" pitchFamily="2" charset="-122"/>
              </a:rPr>
              <a:t>年第一季度的相关数据，并存放在</a:t>
            </a:r>
            <a:r>
              <a:rPr lang="en-US" altLang="zh-CN" sz="2800" dirty="0">
                <a:latin typeface="宋体" panose="02010600030101010101" pitchFamily="2" charset="-122"/>
              </a:rPr>
              <a:t>EXCEL</a:t>
            </a:r>
            <a:r>
              <a:rPr lang="zh-CN" altLang="en-US" sz="2800" dirty="0">
                <a:latin typeface="宋体" panose="02010600030101010101" pitchFamily="2" charset="-122"/>
              </a:rPr>
              <a:t>工作薄“中国银行</a:t>
            </a:r>
            <a:r>
              <a:rPr lang="en-US" altLang="zh-CN" sz="2800" dirty="0">
                <a:latin typeface="宋体" panose="02010600030101010101" pitchFamily="2" charset="-122"/>
              </a:rPr>
              <a:t>.</a:t>
            </a:r>
            <a:r>
              <a:rPr lang="en-US" altLang="zh-CN" sz="2800" dirty="0" err="1">
                <a:latin typeface="宋体" panose="02010600030101010101" pitchFamily="2" charset="-122"/>
              </a:rPr>
              <a:t>xlsx</a:t>
            </a:r>
            <a:r>
              <a:rPr lang="en-US" altLang="zh-CN" sz="2800" dirty="0">
                <a:latin typeface="宋体" panose="02010600030101010101" pitchFamily="2" charset="-122"/>
              </a:rPr>
              <a:t>”</a:t>
            </a:r>
            <a:r>
              <a:rPr lang="zh-CN" altLang="en-US" sz="2800" dirty="0">
                <a:latin typeface="宋体" panose="02010600030101010101" pitchFamily="2" charset="-122"/>
              </a:rPr>
              <a:t>的工作表“第一季度数据”中，如图。其中</a:t>
            </a:r>
            <a:r>
              <a:rPr lang="en-US" altLang="zh-CN" sz="2800" dirty="0">
                <a:latin typeface="宋体" panose="02010600030101010101" pitchFamily="2" charset="-122"/>
              </a:rPr>
              <a:t>I</a:t>
            </a:r>
            <a:r>
              <a:rPr lang="zh-CN" altLang="en-US" sz="2800" dirty="0">
                <a:latin typeface="宋体" panose="02010600030101010101" pitchFamily="2" charset="-122"/>
              </a:rPr>
              <a:t>列的成交量数据是指股票买卖双方在当天达成交易的数量，其大小在一定程度上可以反映该支股票的活跃度和受关注程度，是股票投资人进行投资决策的风向标之一。通过对成交量数据的简单观察可知，该值随时间在一定范围内呈随机波动趋势，但无法确定其分布规律。此时，可以使用描述性统计中的数据频数分析方法统计成交量数据落入不同数据区段的频数，从而对该支股票成交量的变化规律进行初步的判断和分析。</a:t>
            </a:r>
          </a:p>
        </p:txBody>
      </p:sp>
      <p:sp>
        <p:nvSpPr>
          <p:cNvPr id="2" name="灯片编号占位符 1">
            <a:extLst>
              <a:ext uri="{FF2B5EF4-FFF2-40B4-BE49-F238E27FC236}">
                <a16:creationId xmlns:a16="http://schemas.microsoft.com/office/drawing/2014/main" id="{CC6EB745-48EC-45E3-ACD1-4079E4BA4FDF}"/>
              </a:ext>
            </a:extLst>
          </p:cNvPr>
          <p:cNvSpPr>
            <a:spLocks noGrp="1"/>
          </p:cNvSpPr>
          <p:nvPr>
            <p:ph type="sldNum" sz="quarter" idx="10"/>
          </p:nvPr>
        </p:nvSpPr>
        <p:spPr/>
        <p:txBody>
          <a:bodyPr/>
          <a:lstStyle/>
          <a:p>
            <a:pPr>
              <a:defRPr/>
            </a:pPr>
            <a:fld id="{475B3ED4-0E10-409F-A096-FDE93D218505}" type="slidenum">
              <a:rPr lang="zh-CN" altLang="en-US" smtClean="0"/>
              <a:pPr>
                <a:defRPr/>
              </a:pPr>
              <a:t>10</a:t>
            </a:fld>
            <a:endParaRPr lang="en-US" altLang="zh-CN"/>
          </a:p>
        </p:txBody>
      </p:sp>
      <p:pic>
        <p:nvPicPr>
          <p:cNvPr id="5" name="图片 4"/>
          <p:cNvPicPr/>
          <p:nvPr/>
        </p:nvPicPr>
        <p:blipFill>
          <a:blip r:embed="rId3"/>
          <a:stretch>
            <a:fillRect/>
          </a:stretch>
        </p:blipFill>
        <p:spPr>
          <a:xfrm>
            <a:off x="730251" y="1244569"/>
            <a:ext cx="10647497" cy="501254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6.5.3 </a:t>
            </a:r>
            <a:r>
              <a:rPr lang="zh-CN" altLang="en-US" dirty="0">
                <a:latin typeface="宋体" panose="02010600030101010101" pitchFamily="2" charset="-122"/>
              </a:rPr>
              <a:t>多元线性回归分析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1"/>
            <a:ext cx="10196943" cy="44309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 </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完成股票收盘价回归分析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回归结果</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100</a:t>
            </a:fld>
            <a:endParaRPr lang="en-US" altLang="zh-CN"/>
          </a:p>
        </p:txBody>
      </p:sp>
      <p:pic>
        <p:nvPicPr>
          <p:cNvPr id="7" name="图片 6"/>
          <p:cNvPicPr/>
          <p:nvPr/>
        </p:nvPicPr>
        <p:blipFill>
          <a:blip r:embed="rId3"/>
          <a:stretch>
            <a:fillRect/>
          </a:stretch>
        </p:blipFill>
        <p:spPr>
          <a:xfrm>
            <a:off x="2919268" y="2449136"/>
            <a:ext cx="6681932" cy="3616269"/>
          </a:xfrm>
          <a:prstGeom prst="rect">
            <a:avLst/>
          </a:prstGeom>
        </p:spPr>
      </p:pic>
    </p:spTree>
    <p:extLst>
      <p:ext uri="{BB962C8B-B14F-4D97-AF65-F5344CB8AC3E}">
        <p14:creationId xmlns:p14="http://schemas.microsoft.com/office/powerpoint/2010/main" val="320172569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6.5.3 </a:t>
            </a:r>
            <a:r>
              <a:rPr lang="zh-CN" altLang="en-US" dirty="0">
                <a:latin typeface="宋体" panose="02010600030101010101" pitchFamily="2" charset="-122"/>
              </a:rPr>
              <a:t>多元线性回归分析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1"/>
            <a:ext cx="10196943" cy="44309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 </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完成股票收盘价回归分析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完成预测</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101</a:t>
            </a:fld>
            <a:endParaRPr lang="en-US" altLang="zh-CN"/>
          </a:p>
        </p:txBody>
      </p:sp>
      <p:pic>
        <p:nvPicPr>
          <p:cNvPr id="6" name="图片 5"/>
          <p:cNvPicPr/>
          <p:nvPr/>
        </p:nvPicPr>
        <p:blipFill>
          <a:blip r:embed="rId3"/>
          <a:stretch>
            <a:fillRect/>
          </a:stretch>
        </p:blipFill>
        <p:spPr>
          <a:xfrm>
            <a:off x="3774814" y="1899688"/>
            <a:ext cx="6879331" cy="4736639"/>
          </a:xfrm>
          <a:prstGeom prst="rect">
            <a:avLst/>
          </a:prstGeom>
        </p:spPr>
      </p:pic>
    </p:spTree>
    <p:extLst>
      <p:ext uri="{BB962C8B-B14F-4D97-AF65-F5344CB8AC3E}">
        <p14:creationId xmlns:p14="http://schemas.microsoft.com/office/powerpoint/2010/main" val="201363776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6.5.3 </a:t>
            </a:r>
            <a:r>
              <a:rPr lang="zh-CN" altLang="en-US" dirty="0">
                <a:latin typeface="宋体" panose="02010600030101010101" pitchFamily="2" charset="-122"/>
              </a:rPr>
              <a:t>多元线性回归分析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1"/>
            <a:ext cx="10196943" cy="44309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3.</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完成商品销售额回归分析</a:t>
            </a:r>
            <a:endParaRPr lang="en-US" altLang="zh-CN" sz="2800" dirty="0">
              <a:latin typeface="宋体" panose="02010600030101010101" pitchFamily="2" charset="-122"/>
            </a:endParaRPr>
          </a:p>
          <a:p>
            <a:pPr marL="342900" indent="0" eaLnBrk="1" hangingPunct="1">
              <a:buNone/>
            </a:pPr>
            <a:r>
              <a:rPr lang="en-US" altLang="zh-CN" sz="2800" dirty="0">
                <a:latin typeface="宋体" panose="02010600030101010101" pitchFamily="2" charset="-122"/>
              </a:rPr>
              <a:t>【</a:t>
            </a:r>
            <a:r>
              <a:rPr lang="zh-CN" altLang="en-US" sz="2800" dirty="0">
                <a:latin typeface="宋体" panose="02010600030101010101" pitchFamily="2" charset="-122"/>
              </a:rPr>
              <a:t>例</a:t>
            </a:r>
            <a:r>
              <a:rPr lang="en-US" altLang="zh-CN" sz="2800" dirty="0">
                <a:latin typeface="宋体" panose="02010600030101010101" pitchFamily="2" charset="-122"/>
              </a:rPr>
              <a:t>】</a:t>
            </a:r>
            <a:r>
              <a:rPr lang="zh-CN" altLang="en-US" sz="2800" dirty="0">
                <a:latin typeface="宋体" panose="02010600030101010101" pitchFamily="2" charset="-122"/>
              </a:rPr>
              <a:t>图中所示的工作表中记录了某年</a:t>
            </a:r>
            <a:r>
              <a:rPr lang="en-US" altLang="zh-CN" sz="2800" dirty="0">
                <a:latin typeface="宋体" panose="02010600030101010101" pitchFamily="2" charset="-122"/>
              </a:rPr>
              <a:t>200</a:t>
            </a:r>
            <a:r>
              <a:rPr lang="zh-CN" altLang="en-US" sz="2800" dirty="0">
                <a:latin typeface="宋体" panose="02010600030101010101" pitchFamily="2" charset="-122"/>
              </a:rPr>
              <a:t>种热销商品的三类广告宣传费用（电视、电台和报纸）和销售额数据（详见素材文件“销售额回归分析</a:t>
            </a:r>
            <a:r>
              <a:rPr lang="en-US" altLang="zh-CN" sz="2800" dirty="0">
                <a:latin typeface="宋体" panose="02010600030101010101" pitchFamily="2" charset="-122"/>
              </a:rPr>
              <a:t>.</a:t>
            </a:r>
            <a:r>
              <a:rPr lang="en-US" altLang="zh-CN" sz="2800" dirty="0" err="1">
                <a:latin typeface="宋体" panose="02010600030101010101" pitchFamily="2" charset="-122"/>
              </a:rPr>
              <a:t>xlsx</a:t>
            </a:r>
            <a:r>
              <a:rPr lang="en-US" altLang="zh-CN" sz="2800" dirty="0">
                <a:latin typeface="宋体" panose="02010600030101010101" pitchFamily="2" charset="-122"/>
              </a:rPr>
              <a:t>”</a:t>
            </a:r>
            <a:r>
              <a:rPr lang="zh-CN" altLang="en-US" sz="2800" dirty="0">
                <a:latin typeface="宋体" panose="02010600030101010101" pitchFamily="2" charset="-122"/>
              </a:rPr>
              <a:t>的工作表“销售额预测”）。显然，商品全年的销售额受其广告宣传费用的影响，一般广告宣传投入的资金越多，商品越容易被大众认知和接受，其销售额也会随之上升，这便是广告效应。那么三种广告宣传途径是如何对商品销售额产生影响的，哪些宣传手段起到了决定性的影响作用，而哪些手段对商品销售产生的实际影响较小呢？这里可以使用多元线性回归分析方法寻找解答。</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102</a:t>
            </a:fld>
            <a:endParaRPr lang="en-US" altLang="zh-CN"/>
          </a:p>
        </p:txBody>
      </p:sp>
      <p:pic>
        <p:nvPicPr>
          <p:cNvPr id="7" name="图片 6"/>
          <p:cNvPicPr/>
          <p:nvPr/>
        </p:nvPicPr>
        <p:blipFill>
          <a:blip r:embed="rId3"/>
          <a:stretch>
            <a:fillRect/>
          </a:stretch>
        </p:blipFill>
        <p:spPr>
          <a:xfrm>
            <a:off x="3211137" y="1724890"/>
            <a:ext cx="5489518" cy="4551219"/>
          </a:xfrm>
          <a:prstGeom prst="rect">
            <a:avLst/>
          </a:prstGeom>
        </p:spPr>
      </p:pic>
    </p:spTree>
    <p:extLst>
      <p:ext uri="{BB962C8B-B14F-4D97-AF65-F5344CB8AC3E}">
        <p14:creationId xmlns:p14="http://schemas.microsoft.com/office/powerpoint/2010/main" val="203972583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6.5.3 </a:t>
            </a:r>
            <a:r>
              <a:rPr lang="zh-CN" altLang="en-US" dirty="0">
                <a:latin typeface="宋体" panose="02010600030101010101" pitchFamily="2" charset="-122"/>
              </a:rPr>
              <a:t>多元线性回归分析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1"/>
            <a:ext cx="10196943" cy="44309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3.</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完成商品销售额回归分析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回归参数设置</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103</a:t>
            </a:fld>
            <a:endParaRPr lang="en-US" altLang="zh-CN"/>
          </a:p>
        </p:txBody>
      </p:sp>
      <p:pic>
        <p:nvPicPr>
          <p:cNvPr id="3" name="图片 2"/>
          <p:cNvPicPr>
            <a:picLocks noChangeAspect="1"/>
          </p:cNvPicPr>
          <p:nvPr/>
        </p:nvPicPr>
        <p:blipFill>
          <a:blip r:embed="rId3"/>
          <a:stretch>
            <a:fillRect/>
          </a:stretch>
        </p:blipFill>
        <p:spPr>
          <a:xfrm>
            <a:off x="4329982" y="1786682"/>
            <a:ext cx="5037205" cy="5071318"/>
          </a:xfrm>
          <a:prstGeom prst="rect">
            <a:avLst/>
          </a:prstGeom>
        </p:spPr>
      </p:pic>
    </p:spTree>
    <p:extLst>
      <p:ext uri="{BB962C8B-B14F-4D97-AF65-F5344CB8AC3E}">
        <p14:creationId xmlns:p14="http://schemas.microsoft.com/office/powerpoint/2010/main" val="6968705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6.5.3 </a:t>
            </a:r>
            <a:r>
              <a:rPr lang="zh-CN" altLang="en-US" dirty="0">
                <a:latin typeface="宋体" panose="02010600030101010101" pitchFamily="2" charset="-122"/>
              </a:rPr>
              <a:t>多元线性回归分析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1"/>
            <a:ext cx="10196943" cy="44309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3.</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完成商品销售额回归分析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回归分析结果</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104</a:t>
            </a:fld>
            <a:endParaRPr lang="en-US" altLang="zh-CN"/>
          </a:p>
        </p:txBody>
      </p:sp>
      <p:pic>
        <p:nvPicPr>
          <p:cNvPr id="6" name="图片 5"/>
          <p:cNvPicPr/>
          <p:nvPr/>
        </p:nvPicPr>
        <p:blipFill>
          <a:blip r:embed="rId3"/>
          <a:stretch>
            <a:fillRect/>
          </a:stretch>
        </p:blipFill>
        <p:spPr>
          <a:xfrm>
            <a:off x="2541760" y="2370137"/>
            <a:ext cx="7267258" cy="4002954"/>
          </a:xfrm>
          <a:prstGeom prst="rect">
            <a:avLst/>
          </a:prstGeom>
        </p:spPr>
      </p:pic>
    </p:spTree>
    <p:extLst>
      <p:ext uri="{BB962C8B-B14F-4D97-AF65-F5344CB8AC3E}">
        <p14:creationId xmlns:p14="http://schemas.microsoft.com/office/powerpoint/2010/main" val="321984147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6.5.3 </a:t>
            </a:r>
            <a:r>
              <a:rPr lang="zh-CN" altLang="en-US" dirty="0">
                <a:latin typeface="宋体" panose="02010600030101010101" pitchFamily="2" charset="-122"/>
              </a:rPr>
              <a:t>多元线性回归分析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1"/>
            <a:ext cx="10196943" cy="44309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3.</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完成商品销售额回归分析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完成预测</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105</a:t>
            </a:fld>
            <a:endParaRPr lang="en-US" altLang="zh-CN"/>
          </a:p>
        </p:txBody>
      </p:sp>
      <p:pic>
        <p:nvPicPr>
          <p:cNvPr id="7" name="图片 6"/>
          <p:cNvPicPr/>
          <p:nvPr/>
        </p:nvPicPr>
        <p:blipFill>
          <a:blip r:embed="rId3"/>
          <a:stretch>
            <a:fillRect/>
          </a:stretch>
        </p:blipFill>
        <p:spPr>
          <a:xfrm>
            <a:off x="3114213" y="2351188"/>
            <a:ext cx="6667095" cy="3714217"/>
          </a:xfrm>
          <a:prstGeom prst="rect">
            <a:avLst/>
          </a:prstGeom>
        </p:spPr>
      </p:pic>
    </p:spTree>
    <p:extLst>
      <p:ext uri="{BB962C8B-B14F-4D97-AF65-F5344CB8AC3E}">
        <p14:creationId xmlns:p14="http://schemas.microsoft.com/office/powerpoint/2010/main" val="349098320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6.5.4 </a:t>
            </a:r>
            <a:r>
              <a:rPr lang="zh-CN" altLang="en-US" dirty="0">
                <a:latin typeface="宋体" panose="02010600030101010101" pitchFamily="2" charset="-122"/>
              </a:rPr>
              <a:t>非线性回归分析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1"/>
            <a:ext cx="10196943" cy="44309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a:t>
            </a:r>
            <a:r>
              <a:rPr lang="zh-CN" altLang="en-US" sz="2800" dirty="0">
                <a:latin typeface="宋体" panose="02010600030101010101" pitchFamily="2" charset="-122"/>
              </a:rPr>
              <a:t>例</a:t>
            </a:r>
            <a:r>
              <a:rPr lang="en-US" altLang="zh-CN" sz="2800" dirty="0">
                <a:latin typeface="宋体" panose="02010600030101010101" pitchFamily="2" charset="-122"/>
              </a:rPr>
              <a:t>】</a:t>
            </a:r>
            <a:r>
              <a:rPr lang="zh-CN" altLang="en-US" sz="2800" dirty="0">
                <a:latin typeface="宋体" panose="02010600030101010101" pitchFamily="2" charset="-122"/>
              </a:rPr>
              <a:t>某一商品近</a:t>
            </a:r>
            <a:r>
              <a:rPr lang="en-US" altLang="zh-CN" sz="2800" dirty="0">
                <a:latin typeface="宋体" panose="02010600030101010101" pitchFamily="2" charset="-122"/>
              </a:rPr>
              <a:t>2</a:t>
            </a:r>
            <a:r>
              <a:rPr lang="zh-CN" altLang="en-US" sz="2800" dirty="0">
                <a:latin typeface="宋体" panose="02010600030101010101" pitchFamily="2" charset="-122"/>
              </a:rPr>
              <a:t>年来每个月的广告宣传费用支出金额与销售额结果如图所示（详见素材文件“销售额回归分析</a:t>
            </a:r>
            <a:r>
              <a:rPr lang="en-US" altLang="zh-CN" sz="2800" dirty="0">
                <a:latin typeface="宋体" panose="02010600030101010101" pitchFamily="2" charset="-122"/>
              </a:rPr>
              <a:t>.</a:t>
            </a:r>
            <a:r>
              <a:rPr lang="en-US" altLang="zh-CN" sz="2800" dirty="0" err="1">
                <a:latin typeface="宋体" panose="02010600030101010101" pitchFamily="2" charset="-122"/>
              </a:rPr>
              <a:t>xlsx</a:t>
            </a:r>
            <a:r>
              <a:rPr lang="en-US" altLang="zh-CN" sz="2800" dirty="0">
                <a:latin typeface="宋体" panose="02010600030101010101" pitchFamily="2" charset="-122"/>
              </a:rPr>
              <a:t>”</a:t>
            </a:r>
            <a:r>
              <a:rPr lang="zh-CN" altLang="en-US" sz="2800" dirty="0">
                <a:latin typeface="宋体" panose="02010600030101010101" pitchFamily="2" charset="-122"/>
              </a:rPr>
              <a:t>的工作表“非线性回归预测”）。商品下月预计投入广告宣传费用</a:t>
            </a:r>
            <a:r>
              <a:rPr lang="en-US" altLang="zh-CN" sz="2800" dirty="0">
                <a:latin typeface="宋体" panose="02010600030101010101" pitchFamily="2" charset="-122"/>
              </a:rPr>
              <a:t>30</a:t>
            </a:r>
            <a:r>
              <a:rPr lang="zh-CN" altLang="en-US" sz="2800" dirty="0">
                <a:latin typeface="宋体" panose="02010600030101010101" pitchFamily="2" charset="-122"/>
              </a:rPr>
              <a:t>万元，现需要根据已有数据对下个月商品销售额进行预测。</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106</a:t>
            </a:fld>
            <a:endParaRPr lang="en-US" altLang="zh-CN"/>
          </a:p>
        </p:txBody>
      </p:sp>
      <p:pic>
        <p:nvPicPr>
          <p:cNvPr id="6" name="图片 5"/>
          <p:cNvPicPr/>
          <p:nvPr/>
        </p:nvPicPr>
        <p:blipFill>
          <a:blip r:embed="rId3"/>
          <a:stretch>
            <a:fillRect/>
          </a:stretch>
        </p:blipFill>
        <p:spPr>
          <a:xfrm>
            <a:off x="2846184" y="3120130"/>
            <a:ext cx="6699597" cy="3585470"/>
          </a:xfrm>
          <a:prstGeom prst="rect">
            <a:avLst/>
          </a:prstGeom>
        </p:spPr>
      </p:pic>
    </p:spTree>
    <p:extLst>
      <p:ext uri="{BB962C8B-B14F-4D97-AF65-F5344CB8AC3E}">
        <p14:creationId xmlns:p14="http://schemas.microsoft.com/office/powerpoint/2010/main" val="187150488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6.5.4 </a:t>
            </a:r>
            <a:r>
              <a:rPr lang="zh-CN" altLang="en-US" dirty="0">
                <a:latin typeface="宋体" panose="02010600030101010101" pitchFamily="2" charset="-122"/>
              </a:rPr>
              <a:t>非线性回归分析</a:t>
            </a:r>
            <a:endParaRPr lang="zh-CN" altLang="en-US" dirty="0">
              <a:solidFill>
                <a:schemeClr val="tx1"/>
              </a:solidFill>
              <a:latin typeface="宋体" panose="02010600030101010101" pitchFamily="2" charset="-122"/>
            </a:endParaRPr>
          </a:p>
        </p:txBody>
      </p:sp>
      <mc:AlternateContent xmlns:mc="http://schemas.openxmlformats.org/markup-compatibility/2006" xmlns:a14="http://schemas.microsoft.com/office/drawing/2010/main">
        <mc:Choice Requires="a14">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1"/>
                <a:ext cx="10196943" cy="4430997"/>
              </a:xfr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1.</a:t>
                </a:r>
                <a:r>
                  <a:rPr lang="zh-CN" altLang="en-US" sz="2800" dirty="0">
                    <a:latin typeface="宋体" panose="02010600030101010101" pitchFamily="2" charset="-122"/>
                  </a:rPr>
                  <a:t>非线性回归分析</a:t>
                </a:r>
                <a:endParaRPr lang="en-US" altLang="zh-CN" sz="2800" dirty="0">
                  <a:latin typeface="宋体" panose="02010600030101010101" pitchFamily="2" charset="-122"/>
                </a:endParaRPr>
              </a:p>
              <a:p>
                <a:pPr marL="1257300" algn="just">
                  <a:spcAft>
                    <a:spcPts val="0"/>
                  </a:spcAft>
                  <a:buFont typeface="Wingdings" panose="05000000000000000000" pitchFamily="2" charset="2"/>
                  <a:buChar char="l"/>
                </a:pPr>
                <a:r>
                  <a:rPr lang="zh-CN" altLang="zh-CN" sz="2800" kern="100" dirty="0">
                    <a:effectLst/>
                    <a:latin typeface="Times New Roman" panose="02020603050405020304" pitchFamily="18" charset="0"/>
                    <a:ea typeface="宋体" panose="02010600030101010101" pitchFamily="2" charset="-122"/>
                  </a:rPr>
                  <a:t>幂函数回归模型。</a:t>
                </a:r>
                <a:endParaRPr lang="en-US" altLang="zh-CN" sz="2800" kern="100" dirty="0">
                  <a:effectLst/>
                  <a:latin typeface="Times New Roman" panose="02020603050405020304" pitchFamily="18" charset="0"/>
                  <a:ea typeface="宋体" panose="02010600030101010101" pitchFamily="2" charset="-122"/>
                </a:endParaRPr>
              </a:p>
              <a:p>
                <a:pPr indent="0" algn="just">
                  <a:spcAft>
                    <a:spcPts val="0"/>
                  </a:spcAft>
                  <a:buNone/>
                </a:pPr>
                <a:r>
                  <a:rPr lang="zh-CN" altLang="zh-CN" sz="2800" kern="100" dirty="0">
                    <a:effectLst/>
                    <a:latin typeface="Times New Roman" panose="02020603050405020304" pitchFamily="18" charset="0"/>
                    <a:ea typeface="宋体" panose="02010600030101010101" pitchFamily="2" charset="-122"/>
                  </a:rPr>
                  <a:t>幂函数回归方程的表达式为：</a:t>
                </a:r>
              </a:p>
              <a:p>
                <a:pPr indent="0" algn="just">
                  <a:spcAft>
                    <a:spcPts val="0"/>
                  </a:spcAft>
                  <a:buNone/>
                </a:pPr>
                <a14:m>
                  <m:oMathPara xmlns:m="http://schemas.openxmlformats.org/officeDocument/2006/math">
                    <m:oMathParaPr>
                      <m:jc m:val="centerGroup"/>
                    </m:oMathParaPr>
                    <m:oMath xmlns:m="http://schemas.openxmlformats.org/officeDocument/2006/math">
                      <m:r>
                        <a:rPr lang="en-US" altLang="zh-CN" sz="2800" i="1" kern="100">
                          <a:effectLst/>
                          <a:latin typeface="Cambria Math" panose="02040503050406030204" pitchFamily="18" charset="0"/>
                          <a:ea typeface="宋体" panose="02010600030101010101" pitchFamily="2" charset="-122"/>
                        </a:rPr>
                        <m:t>𝑦</m:t>
                      </m:r>
                      <m:r>
                        <a:rPr lang="en-US" altLang="zh-CN" sz="2800" i="1" kern="100">
                          <a:effectLst/>
                          <a:latin typeface="Cambria Math" panose="02040503050406030204" pitchFamily="18" charset="0"/>
                          <a:ea typeface="宋体" panose="02010600030101010101" pitchFamily="2" charset="-122"/>
                        </a:rPr>
                        <m:t>=</m:t>
                      </m:r>
                      <m:r>
                        <a:rPr lang="en-US" altLang="zh-CN" sz="2800" i="1" kern="100">
                          <a:effectLst/>
                          <a:latin typeface="Cambria Math" panose="02040503050406030204" pitchFamily="18" charset="0"/>
                          <a:ea typeface="宋体" panose="02010600030101010101" pitchFamily="2" charset="-122"/>
                        </a:rPr>
                        <m:t>𝑎</m:t>
                      </m:r>
                      <m:sSup>
                        <m:sSupPr>
                          <m:ctrlPr>
                            <a:rPr lang="zh-CN" altLang="zh-CN" sz="2800" i="1" kern="100">
                              <a:effectLst/>
                              <a:latin typeface="Cambria Math" panose="02040503050406030204" pitchFamily="18" charset="0"/>
                              <a:ea typeface="Cambria Math" panose="02040503050406030204" pitchFamily="18" charset="0"/>
                            </a:rPr>
                          </m:ctrlPr>
                        </m:sSupPr>
                        <m:e>
                          <m:r>
                            <a:rPr lang="en-US" altLang="zh-CN" sz="2800" i="1" kern="100">
                              <a:effectLst/>
                              <a:latin typeface="Cambria Math" panose="02040503050406030204" pitchFamily="18" charset="0"/>
                              <a:ea typeface="宋体" panose="02010600030101010101" pitchFamily="2" charset="-122"/>
                            </a:rPr>
                            <m:t>𝑥</m:t>
                          </m:r>
                        </m:e>
                        <m:sup>
                          <m:r>
                            <a:rPr lang="en-US" altLang="zh-CN" sz="2800" i="1" kern="100">
                              <a:effectLst/>
                              <a:latin typeface="Cambria Math" panose="02040503050406030204" pitchFamily="18" charset="0"/>
                              <a:ea typeface="宋体" panose="02010600030101010101" pitchFamily="2" charset="-122"/>
                            </a:rPr>
                            <m:t>𝑏</m:t>
                          </m:r>
                        </m:sup>
                      </m:sSup>
                    </m:oMath>
                  </m:oMathPara>
                </a14:m>
                <a:endParaRPr lang="zh-CN" altLang="zh-CN" sz="2800" kern="100" dirty="0">
                  <a:effectLst/>
                  <a:latin typeface="Times New Roman" panose="02020603050405020304" pitchFamily="18" charset="0"/>
                  <a:ea typeface="宋体" panose="02010600030101010101" pitchFamily="2" charset="-122"/>
                </a:endParaRPr>
              </a:p>
              <a:p>
                <a:pPr indent="0" algn="just">
                  <a:spcAft>
                    <a:spcPts val="0"/>
                  </a:spcAft>
                  <a:buNone/>
                </a:pPr>
                <a:r>
                  <a:rPr lang="zh-CN" altLang="zh-CN" sz="2800" kern="100" dirty="0">
                    <a:effectLst/>
                    <a:latin typeface="Times New Roman" panose="02020603050405020304" pitchFamily="18" charset="0"/>
                    <a:ea typeface="宋体" panose="02010600030101010101" pitchFamily="2" charset="-122"/>
                  </a:rPr>
                  <a:t>在进行回归分析时，可以将等式两边取自然对数，从而将回归方程转化为：</a:t>
                </a:r>
              </a:p>
              <a:p>
                <a:pPr indent="0" algn="just">
                  <a:spcAft>
                    <a:spcPts val="0"/>
                  </a:spcAft>
                  <a:buNone/>
                </a:pPr>
                <a14:m>
                  <m:oMathPara xmlns:m="http://schemas.openxmlformats.org/officeDocument/2006/math">
                    <m:oMathParaPr>
                      <m:jc m:val="centerGroup"/>
                    </m:oMathParaPr>
                    <m:oMath xmlns:m="http://schemas.openxmlformats.org/officeDocument/2006/math">
                      <m:func>
                        <m:funcPr>
                          <m:ctrlPr>
                            <a:rPr lang="zh-CN" altLang="zh-CN" sz="2800" i="1" kern="100">
                              <a:effectLst/>
                              <a:latin typeface="Cambria Math" panose="02040503050406030204" pitchFamily="18" charset="0"/>
                              <a:ea typeface="Cambria Math" panose="02040503050406030204" pitchFamily="18" charset="0"/>
                            </a:rPr>
                          </m:ctrlPr>
                        </m:funcPr>
                        <m:fName>
                          <m:r>
                            <m:rPr>
                              <m:sty m:val="p"/>
                            </m:rPr>
                            <a:rPr lang="en-US" altLang="zh-CN" sz="2800" kern="100">
                              <a:effectLst/>
                              <a:latin typeface="Cambria Math" panose="02040503050406030204" pitchFamily="18" charset="0"/>
                              <a:ea typeface="宋体" panose="02010600030101010101" pitchFamily="2" charset="-122"/>
                            </a:rPr>
                            <m:t>ln</m:t>
                          </m:r>
                        </m:fName>
                        <m:e>
                          <m:r>
                            <a:rPr lang="en-US" altLang="zh-CN" sz="2800" i="1" kern="100">
                              <a:effectLst/>
                              <a:latin typeface="Cambria Math" panose="02040503050406030204" pitchFamily="18" charset="0"/>
                              <a:ea typeface="宋体" panose="02010600030101010101" pitchFamily="2" charset="-122"/>
                            </a:rPr>
                            <m:t>𝑦</m:t>
                          </m:r>
                        </m:e>
                      </m:func>
                      <m:r>
                        <a:rPr lang="en-US" altLang="zh-CN" sz="2800" i="1" kern="100">
                          <a:effectLst/>
                          <a:latin typeface="Cambria Math" panose="02040503050406030204" pitchFamily="18" charset="0"/>
                          <a:ea typeface="宋体" panose="02010600030101010101" pitchFamily="2" charset="-122"/>
                        </a:rPr>
                        <m:t>=</m:t>
                      </m:r>
                      <m:func>
                        <m:funcPr>
                          <m:ctrlPr>
                            <a:rPr lang="zh-CN" altLang="zh-CN" sz="2800" i="1" kern="100">
                              <a:effectLst/>
                              <a:latin typeface="Cambria Math" panose="02040503050406030204" pitchFamily="18" charset="0"/>
                              <a:ea typeface="Cambria Math" panose="02040503050406030204" pitchFamily="18" charset="0"/>
                            </a:rPr>
                          </m:ctrlPr>
                        </m:funcPr>
                        <m:fName>
                          <m:r>
                            <m:rPr>
                              <m:sty m:val="p"/>
                            </m:rPr>
                            <a:rPr lang="en-US" altLang="zh-CN" sz="2800" kern="100">
                              <a:effectLst/>
                              <a:latin typeface="Cambria Math" panose="02040503050406030204" pitchFamily="18" charset="0"/>
                              <a:ea typeface="宋体" panose="02010600030101010101" pitchFamily="2" charset="-122"/>
                            </a:rPr>
                            <m:t>ln</m:t>
                          </m:r>
                        </m:fName>
                        <m:e>
                          <m:r>
                            <a:rPr lang="en-US" altLang="zh-CN" sz="2800" i="1" kern="100">
                              <a:effectLst/>
                              <a:latin typeface="Cambria Math" panose="02040503050406030204" pitchFamily="18" charset="0"/>
                              <a:ea typeface="宋体" panose="02010600030101010101" pitchFamily="2" charset="-122"/>
                            </a:rPr>
                            <m:t>𝑎</m:t>
                          </m:r>
                        </m:e>
                      </m:func>
                      <m:r>
                        <a:rPr lang="en-US" altLang="zh-CN" sz="2800" i="1" kern="100">
                          <a:effectLst/>
                          <a:latin typeface="Cambria Math" panose="02040503050406030204" pitchFamily="18" charset="0"/>
                          <a:ea typeface="宋体" panose="02010600030101010101" pitchFamily="2" charset="-122"/>
                        </a:rPr>
                        <m:t>+</m:t>
                      </m:r>
                      <m:r>
                        <a:rPr lang="en-US" altLang="zh-CN" sz="2800" i="1" kern="100">
                          <a:effectLst/>
                          <a:latin typeface="Cambria Math" panose="02040503050406030204" pitchFamily="18" charset="0"/>
                          <a:ea typeface="宋体" panose="02010600030101010101" pitchFamily="2" charset="-122"/>
                        </a:rPr>
                        <m:t>𝑏</m:t>
                      </m:r>
                      <m:func>
                        <m:funcPr>
                          <m:ctrlPr>
                            <a:rPr lang="zh-CN" altLang="zh-CN" sz="2800" i="1" kern="100">
                              <a:effectLst/>
                              <a:latin typeface="Cambria Math" panose="02040503050406030204" pitchFamily="18" charset="0"/>
                              <a:ea typeface="Cambria Math" panose="02040503050406030204" pitchFamily="18" charset="0"/>
                            </a:rPr>
                          </m:ctrlPr>
                        </m:funcPr>
                        <m:fName>
                          <m:r>
                            <m:rPr>
                              <m:sty m:val="p"/>
                            </m:rPr>
                            <a:rPr lang="en-US" altLang="zh-CN" sz="2800" kern="100">
                              <a:effectLst/>
                              <a:latin typeface="Cambria Math" panose="02040503050406030204" pitchFamily="18" charset="0"/>
                              <a:ea typeface="宋体" panose="02010600030101010101" pitchFamily="2" charset="-122"/>
                            </a:rPr>
                            <m:t>ln</m:t>
                          </m:r>
                        </m:fName>
                        <m:e>
                          <m:r>
                            <a:rPr lang="en-US" altLang="zh-CN" sz="2800" i="1" kern="100">
                              <a:effectLst/>
                              <a:latin typeface="Cambria Math" panose="02040503050406030204" pitchFamily="18" charset="0"/>
                              <a:ea typeface="宋体" panose="02010600030101010101" pitchFamily="2" charset="-122"/>
                            </a:rPr>
                            <m:t>𝑥</m:t>
                          </m:r>
                        </m:e>
                      </m:func>
                    </m:oMath>
                  </m:oMathPara>
                </a14:m>
                <a:endParaRPr lang="zh-CN" altLang="zh-CN" sz="2800" kern="100" dirty="0">
                  <a:effectLst/>
                  <a:latin typeface="Times New Roman" panose="02020603050405020304" pitchFamily="18" charset="0"/>
                  <a:ea typeface="宋体" panose="02010600030101010101" pitchFamily="2" charset="-122"/>
                </a:endParaRPr>
              </a:p>
              <a:p>
                <a:pPr marL="342900" indent="0" eaLnBrk="1" hangingPunct="1">
                  <a:buNone/>
                </a:pPr>
                <a:endParaRPr lang="en-US" altLang="zh-CN" sz="2800" dirty="0">
                  <a:latin typeface="宋体" panose="02010600030101010101" pitchFamily="2" charset="-122"/>
                </a:endParaRPr>
              </a:p>
            </p:txBody>
          </p:sp>
        </mc:Choice>
        <mc:Fallback xmlns="">
          <p:sp>
            <p:nvSpPr>
              <p:cNvPr id="18435" name="Rectangle 3">
                <a:extLst>
                  <a:ext uri="{FF2B5EF4-FFF2-40B4-BE49-F238E27FC236}">
                    <a16:creationId xmlns:a16="http://schemas.microsoft.com/office/drawing/2014/main" id="{A249E5C9-55C3-4353-BB70-C0921BCC8B13}"/>
                  </a:ext>
                </a:extLst>
              </p:cNvPr>
              <p:cNvSpPr>
                <a:spLocks noGrp="1" noRot="1" noChangeAspect="1" noMove="1" noResize="1" noEditPoints="1" noAdjustHandles="1" noChangeArrowheads="1" noChangeShapeType="1" noTextEdit="1"/>
              </p:cNvSpPr>
              <p:nvPr>
                <p:ph idx="1"/>
              </p:nvPr>
            </p:nvSpPr>
            <p:spPr>
              <a:xfrm>
                <a:off x="983674" y="1235511"/>
                <a:ext cx="10196943" cy="4430997"/>
              </a:xfrm>
              <a:blipFill>
                <a:blip r:embed="rId3"/>
                <a:stretch>
                  <a:fillRect t="-1513" r="-125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107</a:t>
            </a:fld>
            <a:endParaRPr lang="en-US" altLang="zh-CN"/>
          </a:p>
        </p:txBody>
      </p:sp>
    </p:spTree>
    <p:extLst>
      <p:ext uri="{BB962C8B-B14F-4D97-AF65-F5344CB8AC3E}">
        <p14:creationId xmlns:p14="http://schemas.microsoft.com/office/powerpoint/2010/main" val="364542699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6.5.4 </a:t>
            </a:r>
            <a:r>
              <a:rPr lang="zh-CN" altLang="en-US" dirty="0">
                <a:latin typeface="宋体" panose="02010600030101010101" pitchFamily="2" charset="-122"/>
              </a:rPr>
              <a:t>非线性回归分析</a:t>
            </a:r>
            <a:endParaRPr lang="zh-CN" altLang="en-US" dirty="0">
              <a:solidFill>
                <a:schemeClr val="tx1"/>
              </a:solidFill>
              <a:latin typeface="宋体" panose="02010600030101010101" pitchFamily="2" charset="-122"/>
            </a:endParaRPr>
          </a:p>
        </p:txBody>
      </p:sp>
      <mc:AlternateContent xmlns:mc="http://schemas.openxmlformats.org/markup-compatibility/2006" xmlns:a14="http://schemas.microsoft.com/office/drawing/2010/main">
        <mc:Choice Requires="a14">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1"/>
                <a:ext cx="10196943" cy="4430997"/>
              </a:xfr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1.</a:t>
                </a:r>
                <a:r>
                  <a:rPr lang="zh-CN" altLang="en-US" sz="2800" dirty="0">
                    <a:latin typeface="宋体" panose="02010600030101010101" pitchFamily="2" charset="-122"/>
                  </a:rPr>
                  <a:t>非线性回归分析</a:t>
                </a:r>
                <a:endParaRPr lang="en-US" altLang="zh-CN" sz="2800" dirty="0">
                  <a:latin typeface="宋体" panose="02010600030101010101" pitchFamily="2" charset="-122"/>
                </a:endParaRPr>
              </a:p>
              <a:p>
                <a:pPr marL="1257300" algn="just">
                  <a:spcAft>
                    <a:spcPts val="0"/>
                  </a:spcAft>
                  <a:buFont typeface="Wingdings" panose="05000000000000000000" pitchFamily="2" charset="2"/>
                  <a:buChar char="l"/>
                </a:pPr>
                <a:r>
                  <a:rPr lang="zh-CN" altLang="zh-CN" sz="2800" kern="100" dirty="0">
                    <a:effectLst/>
                    <a:latin typeface="Times New Roman" panose="02020603050405020304" pitchFamily="18" charset="0"/>
                    <a:ea typeface="宋体" panose="02010600030101010101" pitchFamily="2" charset="-122"/>
                  </a:rPr>
                  <a:t>指数函数回归模型。</a:t>
                </a:r>
                <a:endParaRPr lang="en-US" altLang="zh-CN" sz="2800" kern="100" dirty="0">
                  <a:effectLst/>
                  <a:latin typeface="Times New Roman" panose="02020603050405020304" pitchFamily="18" charset="0"/>
                  <a:ea typeface="宋体" panose="02010600030101010101" pitchFamily="2" charset="-122"/>
                </a:endParaRPr>
              </a:p>
              <a:p>
                <a:pPr indent="0" algn="just">
                  <a:spcAft>
                    <a:spcPts val="0"/>
                  </a:spcAft>
                  <a:buNone/>
                </a:pPr>
                <a:r>
                  <a:rPr lang="zh-CN" altLang="zh-CN" sz="2800" kern="100" dirty="0">
                    <a:effectLst/>
                    <a:latin typeface="Times New Roman" panose="02020603050405020304" pitchFamily="18" charset="0"/>
                    <a:ea typeface="宋体" panose="02010600030101010101" pitchFamily="2" charset="-122"/>
                  </a:rPr>
                  <a:t>指数函数回归方程的表达式为：</a:t>
                </a:r>
              </a:p>
              <a:p>
                <a:pPr indent="0" algn="just">
                  <a:spcAft>
                    <a:spcPts val="0"/>
                  </a:spcAft>
                  <a:buNone/>
                </a:pPr>
                <a14:m>
                  <m:oMathPara xmlns:m="http://schemas.openxmlformats.org/officeDocument/2006/math">
                    <m:oMathParaPr>
                      <m:jc m:val="centerGroup"/>
                    </m:oMathParaPr>
                    <m:oMath xmlns:m="http://schemas.openxmlformats.org/officeDocument/2006/math">
                      <m:r>
                        <a:rPr lang="en-US" altLang="zh-CN" sz="2800" i="1" kern="100">
                          <a:effectLst/>
                          <a:latin typeface="Cambria Math" panose="02040503050406030204" pitchFamily="18" charset="0"/>
                          <a:ea typeface="宋体" panose="02010600030101010101" pitchFamily="2" charset="-122"/>
                        </a:rPr>
                        <m:t>𝑦</m:t>
                      </m:r>
                      <m:r>
                        <a:rPr lang="en-US" altLang="zh-CN" sz="2800" i="1" kern="100">
                          <a:effectLst/>
                          <a:latin typeface="Cambria Math" panose="02040503050406030204" pitchFamily="18" charset="0"/>
                          <a:ea typeface="宋体" panose="02010600030101010101" pitchFamily="2" charset="-122"/>
                        </a:rPr>
                        <m:t>=</m:t>
                      </m:r>
                      <m:r>
                        <a:rPr lang="en-US" altLang="zh-CN" sz="2800" i="1" kern="100">
                          <a:effectLst/>
                          <a:latin typeface="Cambria Math" panose="02040503050406030204" pitchFamily="18" charset="0"/>
                          <a:ea typeface="宋体" panose="02010600030101010101" pitchFamily="2" charset="-122"/>
                        </a:rPr>
                        <m:t>𝑎</m:t>
                      </m:r>
                      <m:sSup>
                        <m:sSupPr>
                          <m:ctrlPr>
                            <a:rPr lang="zh-CN" altLang="zh-CN" sz="2800" i="1" kern="100">
                              <a:effectLst/>
                              <a:latin typeface="Cambria Math" panose="02040503050406030204" pitchFamily="18" charset="0"/>
                              <a:ea typeface="Cambria Math" panose="02040503050406030204" pitchFamily="18" charset="0"/>
                            </a:rPr>
                          </m:ctrlPr>
                        </m:sSupPr>
                        <m:e>
                          <m:r>
                            <a:rPr lang="en-US" altLang="zh-CN" sz="2800" i="1" kern="100">
                              <a:effectLst/>
                              <a:latin typeface="Cambria Math" panose="02040503050406030204" pitchFamily="18" charset="0"/>
                              <a:ea typeface="宋体" panose="02010600030101010101" pitchFamily="2" charset="-122"/>
                            </a:rPr>
                            <m:t>𝑒</m:t>
                          </m:r>
                        </m:e>
                        <m:sup>
                          <m:r>
                            <a:rPr lang="en-US" altLang="zh-CN" sz="2800" i="1" kern="100">
                              <a:effectLst/>
                              <a:latin typeface="Cambria Math" panose="02040503050406030204" pitchFamily="18" charset="0"/>
                              <a:ea typeface="宋体" panose="02010600030101010101" pitchFamily="2" charset="-122"/>
                            </a:rPr>
                            <m:t>𝑏𝑥</m:t>
                          </m:r>
                        </m:sup>
                      </m:sSup>
                    </m:oMath>
                  </m:oMathPara>
                </a14:m>
                <a:endParaRPr lang="zh-CN" altLang="zh-CN" sz="2800" kern="100" dirty="0">
                  <a:effectLst/>
                  <a:latin typeface="Times New Roman" panose="02020603050405020304" pitchFamily="18" charset="0"/>
                  <a:ea typeface="宋体" panose="02010600030101010101" pitchFamily="2" charset="-122"/>
                </a:endParaRPr>
              </a:p>
              <a:p>
                <a:pPr indent="0" algn="just">
                  <a:spcAft>
                    <a:spcPts val="0"/>
                  </a:spcAft>
                  <a:buNone/>
                </a:pPr>
                <a:r>
                  <a:rPr lang="zh-CN" altLang="zh-CN" sz="2800" kern="100" dirty="0">
                    <a:effectLst/>
                    <a:latin typeface="Times New Roman" panose="02020603050405020304" pitchFamily="18" charset="0"/>
                    <a:ea typeface="宋体" panose="02010600030101010101" pitchFamily="2" charset="-122"/>
                  </a:rPr>
                  <a:t>其中</a:t>
                </a:r>
                <a:r>
                  <a:rPr lang="en-US" altLang="zh-CN" sz="2800" kern="100" dirty="0">
                    <a:effectLst/>
                    <a:latin typeface="Times New Roman" panose="02020603050405020304" pitchFamily="18" charset="0"/>
                    <a:ea typeface="宋体" panose="02010600030101010101" pitchFamily="2" charset="-122"/>
                  </a:rPr>
                  <a:t>e</a:t>
                </a:r>
                <a:r>
                  <a:rPr lang="zh-CN" altLang="zh-CN" sz="2800" kern="100" dirty="0">
                    <a:effectLst/>
                    <a:latin typeface="Times New Roman" panose="02020603050405020304" pitchFamily="18" charset="0"/>
                    <a:ea typeface="宋体" panose="02010600030101010101" pitchFamily="2" charset="-122"/>
                  </a:rPr>
                  <a:t>为自然常数。进行回归分析时，同样可以将等式两边取对数，将回归方程转化为：</a:t>
                </a:r>
              </a:p>
              <a:p>
                <a:pPr indent="0" algn="just">
                  <a:spcAft>
                    <a:spcPts val="0"/>
                  </a:spcAft>
                  <a:buNone/>
                </a:pPr>
                <a14:m>
                  <m:oMathPara xmlns:m="http://schemas.openxmlformats.org/officeDocument/2006/math">
                    <m:oMathParaPr>
                      <m:jc m:val="centerGroup"/>
                    </m:oMathParaPr>
                    <m:oMath xmlns:m="http://schemas.openxmlformats.org/officeDocument/2006/math">
                      <m:func>
                        <m:funcPr>
                          <m:ctrlPr>
                            <a:rPr lang="zh-CN" altLang="zh-CN" sz="2800" i="1" kern="100" smtClean="0">
                              <a:effectLst/>
                              <a:latin typeface="Cambria Math" panose="02040503050406030204" pitchFamily="18" charset="0"/>
                              <a:ea typeface="Cambria Math" panose="02040503050406030204" pitchFamily="18" charset="0"/>
                            </a:rPr>
                          </m:ctrlPr>
                        </m:funcPr>
                        <m:fName>
                          <m:r>
                            <m:rPr>
                              <m:sty m:val="p"/>
                            </m:rPr>
                            <a:rPr lang="en-US" altLang="zh-CN" sz="2800" kern="100">
                              <a:effectLst/>
                              <a:latin typeface="Cambria Math" panose="02040503050406030204" pitchFamily="18" charset="0"/>
                              <a:ea typeface="宋体" panose="02010600030101010101" pitchFamily="2" charset="-122"/>
                            </a:rPr>
                            <m:t>ln</m:t>
                          </m:r>
                        </m:fName>
                        <m:e>
                          <m:r>
                            <a:rPr lang="en-US" altLang="zh-CN" sz="2800" i="1" kern="100">
                              <a:effectLst/>
                              <a:latin typeface="Cambria Math" panose="02040503050406030204" pitchFamily="18" charset="0"/>
                              <a:ea typeface="宋体" panose="02010600030101010101" pitchFamily="2" charset="-122"/>
                            </a:rPr>
                            <m:t>𝑦</m:t>
                          </m:r>
                        </m:e>
                      </m:func>
                      <m:r>
                        <a:rPr lang="en-US" altLang="zh-CN" sz="2800" i="1" kern="100">
                          <a:effectLst/>
                          <a:latin typeface="Cambria Math" panose="02040503050406030204" pitchFamily="18" charset="0"/>
                          <a:ea typeface="宋体" panose="02010600030101010101" pitchFamily="2" charset="-122"/>
                        </a:rPr>
                        <m:t>=</m:t>
                      </m:r>
                      <m:func>
                        <m:funcPr>
                          <m:ctrlPr>
                            <a:rPr lang="zh-CN" altLang="zh-CN" sz="2800" i="1" kern="100">
                              <a:effectLst/>
                              <a:latin typeface="Cambria Math" panose="02040503050406030204" pitchFamily="18" charset="0"/>
                              <a:ea typeface="Cambria Math" panose="02040503050406030204" pitchFamily="18" charset="0"/>
                            </a:rPr>
                          </m:ctrlPr>
                        </m:funcPr>
                        <m:fName>
                          <m:r>
                            <m:rPr>
                              <m:sty m:val="p"/>
                            </m:rPr>
                            <a:rPr lang="en-US" altLang="zh-CN" sz="2800" kern="100">
                              <a:effectLst/>
                              <a:latin typeface="Cambria Math" panose="02040503050406030204" pitchFamily="18" charset="0"/>
                              <a:ea typeface="宋体" panose="02010600030101010101" pitchFamily="2" charset="-122"/>
                            </a:rPr>
                            <m:t>ln</m:t>
                          </m:r>
                        </m:fName>
                        <m:e>
                          <m:r>
                            <a:rPr lang="en-US" altLang="zh-CN" sz="2800" i="1" kern="100">
                              <a:effectLst/>
                              <a:latin typeface="Cambria Math" panose="02040503050406030204" pitchFamily="18" charset="0"/>
                              <a:ea typeface="宋体" panose="02010600030101010101" pitchFamily="2" charset="-122"/>
                            </a:rPr>
                            <m:t>𝑎</m:t>
                          </m:r>
                        </m:e>
                      </m:func>
                      <m:r>
                        <a:rPr lang="en-US" altLang="zh-CN" sz="2800" i="1" kern="100">
                          <a:effectLst/>
                          <a:latin typeface="Cambria Math" panose="02040503050406030204" pitchFamily="18" charset="0"/>
                          <a:ea typeface="宋体" panose="02010600030101010101" pitchFamily="2" charset="-122"/>
                        </a:rPr>
                        <m:t>+</m:t>
                      </m:r>
                      <m:r>
                        <a:rPr lang="en-US" altLang="zh-CN" sz="2800" i="1" kern="100">
                          <a:effectLst/>
                          <a:latin typeface="Cambria Math" panose="02040503050406030204" pitchFamily="18" charset="0"/>
                          <a:ea typeface="宋体" panose="02010600030101010101" pitchFamily="2" charset="-122"/>
                        </a:rPr>
                        <m:t>𝑏𝑥</m:t>
                      </m:r>
                    </m:oMath>
                  </m:oMathPara>
                </a14:m>
                <a:endParaRPr lang="zh-CN" altLang="zh-CN" sz="2800" kern="100" dirty="0">
                  <a:effectLst/>
                  <a:latin typeface="Times New Roman" panose="02020603050405020304" pitchFamily="18" charset="0"/>
                  <a:ea typeface="宋体" panose="02010600030101010101" pitchFamily="2" charset="-122"/>
                </a:endParaRPr>
              </a:p>
              <a:p>
                <a:pPr indent="0" algn="just">
                  <a:spcAft>
                    <a:spcPts val="0"/>
                  </a:spcAft>
                  <a:buNone/>
                </a:pPr>
                <a:endParaRPr lang="zh-CN" altLang="zh-CN" sz="2800" kern="100" dirty="0">
                  <a:effectLst/>
                  <a:latin typeface="Times New Roman" panose="02020603050405020304" pitchFamily="18" charset="0"/>
                  <a:ea typeface="宋体" panose="02010600030101010101" pitchFamily="2" charset="-122"/>
                </a:endParaRPr>
              </a:p>
              <a:p>
                <a:pPr marL="342900" indent="0" eaLnBrk="1" hangingPunct="1">
                  <a:buNone/>
                </a:pPr>
                <a:endParaRPr lang="en-US" altLang="zh-CN" sz="2800" dirty="0">
                  <a:latin typeface="宋体" panose="02010600030101010101" pitchFamily="2" charset="-122"/>
                </a:endParaRPr>
              </a:p>
            </p:txBody>
          </p:sp>
        </mc:Choice>
        <mc:Fallback xmlns="">
          <p:sp>
            <p:nvSpPr>
              <p:cNvPr id="18435" name="Rectangle 3">
                <a:extLst>
                  <a:ext uri="{FF2B5EF4-FFF2-40B4-BE49-F238E27FC236}">
                    <a16:creationId xmlns:a16="http://schemas.microsoft.com/office/drawing/2014/main" id="{A249E5C9-55C3-4353-BB70-C0921BCC8B13}"/>
                  </a:ext>
                </a:extLst>
              </p:cNvPr>
              <p:cNvSpPr>
                <a:spLocks noGrp="1" noRot="1" noChangeAspect="1" noMove="1" noResize="1" noEditPoints="1" noAdjustHandles="1" noChangeArrowheads="1" noChangeShapeType="1" noTextEdit="1"/>
              </p:cNvSpPr>
              <p:nvPr>
                <p:ph idx="1"/>
              </p:nvPr>
            </p:nvSpPr>
            <p:spPr>
              <a:xfrm>
                <a:off x="983674" y="1235511"/>
                <a:ext cx="10196943" cy="4430997"/>
              </a:xfrm>
              <a:blipFill>
                <a:blip r:embed="rId3"/>
                <a:stretch>
                  <a:fillRect t="-1513" r="-125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108</a:t>
            </a:fld>
            <a:endParaRPr lang="en-US" altLang="zh-CN"/>
          </a:p>
        </p:txBody>
      </p:sp>
    </p:spTree>
    <p:extLst>
      <p:ext uri="{BB962C8B-B14F-4D97-AF65-F5344CB8AC3E}">
        <p14:creationId xmlns:p14="http://schemas.microsoft.com/office/powerpoint/2010/main" val="177647210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6.5.4 </a:t>
            </a:r>
            <a:r>
              <a:rPr lang="zh-CN" altLang="en-US" dirty="0">
                <a:latin typeface="宋体" panose="02010600030101010101" pitchFamily="2" charset="-122"/>
              </a:rPr>
              <a:t>非线性回归分析</a:t>
            </a:r>
            <a:endParaRPr lang="zh-CN" altLang="en-US" dirty="0">
              <a:solidFill>
                <a:schemeClr val="tx1"/>
              </a:solidFill>
              <a:latin typeface="宋体" panose="02010600030101010101" pitchFamily="2" charset="-122"/>
            </a:endParaRPr>
          </a:p>
        </p:txBody>
      </p:sp>
      <mc:AlternateContent xmlns:mc="http://schemas.openxmlformats.org/markup-compatibility/2006" xmlns:a14="http://schemas.microsoft.com/office/drawing/2010/main">
        <mc:Choice Requires="a14">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1"/>
                <a:ext cx="10196943" cy="4430997"/>
              </a:xfr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1.</a:t>
                </a:r>
                <a:r>
                  <a:rPr lang="zh-CN" altLang="en-US" sz="2800" dirty="0">
                    <a:latin typeface="宋体" panose="02010600030101010101" pitchFamily="2" charset="-122"/>
                  </a:rPr>
                  <a:t>非线性回归分析</a:t>
                </a:r>
                <a:endParaRPr lang="en-US" altLang="zh-CN" sz="2800" dirty="0">
                  <a:latin typeface="宋体" panose="02010600030101010101" pitchFamily="2" charset="-122"/>
                </a:endParaRPr>
              </a:p>
              <a:p>
                <a:pPr marL="1257300" algn="just">
                  <a:spcAft>
                    <a:spcPts val="0"/>
                  </a:spcAft>
                  <a:buFont typeface="Wingdings" panose="05000000000000000000" pitchFamily="2" charset="2"/>
                  <a:buChar char="l"/>
                </a:pPr>
                <a:r>
                  <a:rPr lang="zh-CN" altLang="zh-CN" sz="2800" kern="100" dirty="0">
                    <a:effectLst/>
                    <a:latin typeface="Times New Roman" panose="02020603050405020304" pitchFamily="18" charset="0"/>
                    <a:ea typeface="宋体" panose="02010600030101010101" pitchFamily="2" charset="-122"/>
                  </a:rPr>
                  <a:t>对数函数回归模型。</a:t>
                </a:r>
                <a:endParaRPr lang="en-US" altLang="zh-CN" sz="2800" kern="100" dirty="0">
                  <a:effectLst/>
                  <a:latin typeface="Times New Roman" panose="02020603050405020304" pitchFamily="18" charset="0"/>
                  <a:ea typeface="宋体" panose="02010600030101010101" pitchFamily="2" charset="-122"/>
                </a:endParaRPr>
              </a:p>
              <a:p>
                <a:pPr indent="0" algn="just">
                  <a:spcAft>
                    <a:spcPts val="0"/>
                  </a:spcAft>
                  <a:buNone/>
                </a:pPr>
                <a:r>
                  <a:rPr lang="zh-CN" altLang="zh-CN" sz="2800" kern="100" dirty="0">
                    <a:effectLst/>
                    <a:latin typeface="Times New Roman" panose="02020603050405020304" pitchFamily="18" charset="0"/>
                    <a:ea typeface="宋体" panose="02010600030101010101" pitchFamily="2" charset="-122"/>
                  </a:rPr>
                  <a:t>对数函数回归方程的表达式为：</a:t>
                </a:r>
              </a:p>
              <a:p>
                <a:pPr marL="342900" indent="0">
                  <a:buNone/>
                </a:pPr>
                <a14:m>
                  <m:oMathPara xmlns:m="http://schemas.openxmlformats.org/officeDocument/2006/math">
                    <m:oMathParaPr>
                      <m:jc m:val="centerGroup"/>
                    </m:oMathParaPr>
                    <m:oMath xmlns:m="http://schemas.openxmlformats.org/officeDocument/2006/math">
                      <m:r>
                        <a:rPr lang="en-US" altLang="zh-CN" sz="2800" i="1">
                          <a:effectLst/>
                          <a:latin typeface="Cambria Math" panose="02040503050406030204" pitchFamily="18" charset="0"/>
                          <a:ea typeface="宋体" panose="02010600030101010101" pitchFamily="2" charset="-122"/>
                          <a:cs typeface="Times New Roman" panose="02020603050405020304" pitchFamily="18" charset="0"/>
                        </a:rPr>
                        <m:t>𝑦</m:t>
                      </m:r>
                      <m:r>
                        <a:rPr lang="en-US" altLang="zh-CN" sz="2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i="1">
                          <a:effectLst/>
                          <a:latin typeface="Cambria Math" panose="02040503050406030204" pitchFamily="18" charset="0"/>
                          <a:ea typeface="宋体" panose="02010600030101010101" pitchFamily="2" charset="-122"/>
                          <a:cs typeface="Times New Roman" panose="02020603050405020304" pitchFamily="18" charset="0"/>
                        </a:rPr>
                        <m:t>𝑎</m:t>
                      </m:r>
                      <m:r>
                        <a:rPr lang="en-US" altLang="zh-CN" sz="2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i="1">
                          <a:effectLst/>
                          <a:latin typeface="Cambria Math" panose="02040503050406030204" pitchFamily="18" charset="0"/>
                          <a:ea typeface="宋体" panose="02010600030101010101" pitchFamily="2" charset="-122"/>
                          <a:cs typeface="Times New Roman" panose="02020603050405020304" pitchFamily="18" charset="0"/>
                        </a:rPr>
                        <m:t>𝑏</m:t>
                      </m:r>
                      <m:func>
                        <m:funcPr>
                          <m:ctrlPr>
                            <a:rPr lang="zh-CN" altLang="zh-CN" sz="2800" i="1">
                              <a:effectLst/>
                              <a:latin typeface="Cambria Math" panose="02040503050406030204" pitchFamily="18" charset="0"/>
                              <a:ea typeface="Cambria Math" panose="02040503050406030204" pitchFamily="18" charset="0"/>
                            </a:rPr>
                          </m:ctrlPr>
                        </m:funcPr>
                        <m:fName>
                          <m:r>
                            <m:rPr>
                              <m:sty m:val="p"/>
                            </m:rPr>
                            <a:rPr lang="en-US" altLang="zh-CN" sz="2800">
                              <a:effectLst/>
                              <a:latin typeface="Cambria Math" panose="02040503050406030204" pitchFamily="18" charset="0"/>
                              <a:ea typeface="宋体" panose="02010600030101010101" pitchFamily="2" charset="-122"/>
                              <a:cs typeface="Times New Roman" panose="02020603050405020304" pitchFamily="18" charset="0"/>
                            </a:rPr>
                            <m:t>ln</m:t>
                          </m:r>
                        </m:fName>
                        <m:e>
                          <m:r>
                            <a:rPr lang="en-US" altLang="zh-CN" sz="2800" i="1">
                              <a:effectLst/>
                              <a:latin typeface="Cambria Math" panose="02040503050406030204" pitchFamily="18" charset="0"/>
                              <a:ea typeface="宋体" panose="02010600030101010101" pitchFamily="2" charset="-122"/>
                              <a:cs typeface="Times New Roman" panose="02020603050405020304" pitchFamily="18" charset="0"/>
                            </a:rPr>
                            <m:t>𝑥</m:t>
                          </m:r>
                        </m:e>
                      </m:func>
                    </m:oMath>
                  </m:oMathPara>
                </a14:m>
                <a:endParaRPr lang="en-US" altLang="zh-CN" sz="2800" kern="100" dirty="0">
                  <a:effectLst/>
                  <a:latin typeface="Times New Roman" panose="02020603050405020304" pitchFamily="18" charset="0"/>
                  <a:ea typeface="宋体" panose="02010600030101010101" pitchFamily="2" charset="-122"/>
                </a:endParaRPr>
              </a:p>
              <a:p>
                <a:pPr marL="1257300" algn="just">
                  <a:spcAft>
                    <a:spcPts val="0"/>
                  </a:spcAft>
                  <a:buFont typeface="Wingdings" panose="05000000000000000000" pitchFamily="2" charset="2"/>
                  <a:buChar char="l"/>
                </a:pPr>
                <a:r>
                  <a:rPr lang="zh-CN" altLang="zh-CN" sz="2800" kern="100" dirty="0">
                    <a:latin typeface="Times New Roman" panose="02020603050405020304" pitchFamily="18" charset="0"/>
                    <a:ea typeface="宋体" panose="02010600030101010101" pitchFamily="2" charset="-122"/>
                  </a:rPr>
                  <a:t>多项式函数回归模型。</a:t>
                </a:r>
                <a:endParaRPr lang="en-US" altLang="zh-CN" sz="2800" kern="100" dirty="0">
                  <a:latin typeface="Times New Roman" panose="02020603050405020304" pitchFamily="18" charset="0"/>
                  <a:ea typeface="宋体" panose="02010600030101010101" pitchFamily="2" charset="-122"/>
                </a:endParaRPr>
              </a:p>
              <a:p>
                <a:pPr indent="0" algn="just">
                  <a:spcAft>
                    <a:spcPts val="0"/>
                  </a:spcAft>
                  <a:buNone/>
                </a:pPr>
                <a:r>
                  <a:rPr lang="zh-CN" altLang="zh-CN" sz="2800" kern="100" dirty="0">
                    <a:latin typeface="Times New Roman" panose="02020603050405020304" pitchFamily="18" charset="0"/>
                    <a:ea typeface="宋体" panose="02010600030101010101" pitchFamily="2" charset="-122"/>
                  </a:rPr>
                  <a:t>多项式函数回归方程的表达式为：</a:t>
                </a:r>
              </a:p>
              <a:p>
                <a:pPr indent="0" algn="just">
                  <a:spcAft>
                    <a:spcPts val="0"/>
                  </a:spcAft>
                  <a:buNone/>
                </a:pPr>
                <a14:m>
                  <m:oMathPara xmlns:m="http://schemas.openxmlformats.org/officeDocument/2006/math">
                    <m:oMathParaPr>
                      <m:jc m:val="centerGroup"/>
                    </m:oMathParaPr>
                    <m:oMath xmlns:m="http://schemas.openxmlformats.org/officeDocument/2006/math">
                      <m:r>
                        <a:rPr lang="en-US" altLang="zh-CN" sz="2800" i="1" kern="100">
                          <a:effectLst/>
                          <a:latin typeface="Cambria Math" panose="02040503050406030204" pitchFamily="18" charset="0"/>
                          <a:ea typeface="宋体" panose="02010600030101010101" pitchFamily="2" charset="-122"/>
                        </a:rPr>
                        <m:t>𝑦</m:t>
                      </m:r>
                      <m:r>
                        <a:rPr lang="en-US" altLang="zh-CN" sz="2800" i="1" kern="100">
                          <a:effectLst/>
                          <a:latin typeface="Cambria Math" panose="02040503050406030204" pitchFamily="18" charset="0"/>
                          <a:ea typeface="宋体" panose="02010600030101010101" pitchFamily="2" charset="-122"/>
                        </a:rPr>
                        <m:t>=</m:t>
                      </m:r>
                      <m:r>
                        <a:rPr lang="en-US" altLang="zh-CN" sz="2800" i="1" kern="100">
                          <a:effectLst/>
                          <a:latin typeface="Cambria Math" panose="02040503050406030204" pitchFamily="18" charset="0"/>
                          <a:ea typeface="宋体" panose="02010600030101010101" pitchFamily="2" charset="-122"/>
                        </a:rPr>
                        <m:t>𝑎</m:t>
                      </m:r>
                      <m:r>
                        <a:rPr lang="en-US" altLang="zh-CN" sz="2800" i="1" kern="100">
                          <a:effectLst/>
                          <a:latin typeface="Cambria Math" panose="02040503050406030204" pitchFamily="18" charset="0"/>
                          <a:ea typeface="宋体" panose="02010600030101010101" pitchFamily="2" charset="-122"/>
                        </a:rPr>
                        <m:t>+</m:t>
                      </m:r>
                      <m:sSub>
                        <m:sSubPr>
                          <m:ctrlPr>
                            <a:rPr lang="zh-CN" altLang="zh-CN" sz="2800" i="1" kern="100">
                              <a:effectLst/>
                              <a:latin typeface="Cambria Math" panose="02040503050406030204" pitchFamily="18" charset="0"/>
                              <a:ea typeface="Cambria Math" panose="02040503050406030204" pitchFamily="18" charset="0"/>
                            </a:rPr>
                          </m:ctrlPr>
                        </m:sSubPr>
                        <m:e>
                          <m:r>
                            <a:rPr lang="en-US" altLang="zh-CN" sz="2800" i="1" kern="100">
                              <a:effectLst/>
                              <a:latin typeface="Cambria Math" panose="02040503050406030204" pitchFamily="18" charset="0"/>
                              <a:ea typeface="宋体" panose="02010600030101010101" pitchFamily="2" charset="-122"/>
                            </a:rPr>
                            <m:t>𝑏</m:t>
                          </m:r>
                        </m:e>
                        <m:sub>
                          <m:r>
                            <a:rPr lang="en-US" altLang="zh-CN" sz="2800" i="1" kern="100">
                              <a:effectLst/>
                              <a:latin typeface="Cambria Math" panose="02040503050406030204" pitchFamily="18" charset="0"/>
                              <a:ea typeface="宋体" panose="02010600030101010101" pitchFamily="2" charset="-122"/>
                            </a:rPr>
                            <m:t>1</m:t>
                          </m:r>
                        </m:sub>
                      </m:sSub>
                      <m:r>
                        <a:rPr lang="en-US" altLang="zh-CN" sz="2800" i="1" kern="100">
                          <a:effectLst/>
                          <a:latin typeface="Cambria Math" panose="02040503050406030204" pitchFamily="18" charset="0"/>
                          <a:ea typeface="宋体" panose="02010600030101010101" pitchFamily="2" charset="-122"/>
                        </a:rPr>
                        <m:t>𝑥</m:t>
                      </m:r>
                      <m:r>
                        <a:rPr lang="en-US" altLang="zh-CN" sz="2800" i="1" kern="100">
                          <a:effectLst/>
                          <a:latin typeface="Cambria Math" panose="02040503050406030204" pitchFamily="18" charset="0"/>
                          <a:ea typeface="宋体" panose="02010600030101010101" pitchFamily="2" charset="-122"/>
                        </a:rPr>
                        <m:t>+</m:t>
                      </m:r>
                      <m:sSub>
                        <m:sSubPr>
                          <m:ctrlPr>
                            <a:rPr lang="zh-CN" altLang="zh-CN" sz="2800" i="1" kern="100">
                              <a:effectLst/>
                              <a:latin typeface="Cambria Math" panose="02040503050406030204" pitchFamily="18" charset="0"/>
                              <a:ea typeface="Cambria Math" panose="02040503050406030204" pitchFamily="18" charset="0"/>
                            </a:rPr>
                          </m:ctrlPr>
                        </m:sSubPr>
                        <m:e>
                          <m:r>
                            <a:rPr lang="en-US" altLang="zh-CN" sz="2800" i="1" kern="100">
                              <a:effectLst/>
                              <a:latin typeface="Cambria Math" panose="02040503050406030204" pitchFamily="18" charset="0"/>
                              <a:ea typeface="宋体" panose="02010600030101010101" pitchFamily="2" charset="-122"/>
                            </a:rPr>
                            <m:t>𝑏</m:t>
                          </m:r>
                        </m:e>
                        <m:sub>
                          <m:r>
                            <a:rPr lang="en-US" altLang="zh-CN" sz="2800" i="1" kern="100">
                              <a:effectLst/>
                              <a:latin typeface="Cambria Math" panose="02040503050406030204" pitchFamily="18" charset="0"/>
                              <a:ea typeface="宋体" panose="02010600030101010101" pitchFamily="2" charset="-122"/>
                            </a:rPr>
                            <m:t>2</m:t>
                          </m:r>
                        </m:sub>
                      </m:sSub>
                      <m:sSup>
                        <m:sSupPr>
                          <m:ctrlPr>
                            <a:rPr lang="zh-CN" altLang="zh-CN" sz="2800" i="1" kern="100">
                              <a:effectLst/>
                              <a:latin typeface="Cambria Math" panose="02040503050406030204" pitchFamily="18" charset="0"/>
                              <a:ea typeface="Cambria Math" panose="02040503050406030204" pitchFamily="18" charset="0"/>
                            </a:rPr>
                          </m:ctrlPr>
                        </m:sSupPr>
                        <m:e>
                          <m:r>
                            <a:rPr lang="en-US" altLang="zh-CN" sz="2800" i="1" kern="100">
                              <a:effectLst/>
                              <a:latin typeface="Cambria Math" panose="02040503050406030204" pitchFamily="18" charset="0"/>
                              <a:ea typeface="宋体" panose="02010600030101010101" pitchFamily="2" charset="-122"/>
                            </a:rPr>
                            <m:t>𝑥</m:t>
                          </m:r>
                        </m:e>
                        <m:sup>
                          <m:r>
                            <a:rPr lang="en-US" altLang="zh-CN" sz="2800" i="1" kern="100">
                              <a:effectLst/>
                              <a:latin typeface="Cambria Math" panose="02040503050406030204" pitchFamily="18" charset="0"/>
                              <a:ea typeface="宋体" panose="02010600030101010101" pitchFamily="2" charset="-122"/>
                            </a:rPr>
                            <m:t>2</m:t>
                          </m:r>
                        </m:sup>
                      </m:sSup>
                      <m:r>
                        <a:rPr lang="en-US" altLang="zh-CN" sz="2800" i="1" kern="100">
                          <a:effectLst/>
                          <a:latin typeface="Cambria Math" panose="02040503050406030204" pitchFamily="18" charset="0"/>
                          <a:ea typeface="宋体" panose="02010600030101010101" pitchFamily="2" charset="-122"/>
                        </a:rPr>
                        <m:t>+…+</m:t>
                      </m:r>
                      <m:sSub>
                        <m:sSubPr>
                          <m:ctrlPr>
                            <a:rPr lang="zh-CN" altLang="zh-CN" sz="2800" i="1" kern="100">
                              <a:effectLst/>
                              <a:latin typeface="Cambria Math" panose="02040503050406030204" pitchFamily="18" charset="0"/>
                              <a:ea typeface="Cambria Math" panose="02040503050406030204" pitchFamily="18" charset="0"/>
                            </a:rPr>
                          </m:ctrlPr>
                        </m:sSubPr>
                        <m:e>
                          <m:r>
                            <a:rPr lang="en-US" altLang="zh-CN" sz="2800" i="1" kern="100">
                              <a:effectLst/>
                              <a:latin typeface="Cambria Math" panose="02040503050406030204" pitchFamily="18" charset="0"/>
                              <a:ea typeface="宋体" panose="02010600030101010101" pitchFamily="2" charset="-122"/>
                            </a:rPr>
                            <m:t>𝑏</m:t>
                          </m:r>
                        </m:e>
                        <m:sub>
                          <m:r>
                            <a:rPr lang="en-US" altLang="zh-CN" sz="2800" i="1" kern="100">
                              <a:effectLst/>
                              <a:latin typeface="Cambria Math" panose="02040503050406030204" pitchFamily="18" charset="0"/>
                              <a:ea typeface="宋体" panose="02010600030101010101" pitchFamily="2" charset="-122"/>
                            </a:rPr>
                            <m:t>𝑛</m:t>
                          </m:r>
                        </m:sub>
                      </m:sSub>
                      <m:sSup>
                        <m:sSupPr>
                          <m:ctrlPr>
                            <a:rPr lang="zh-CN" altLang="zh-CN" sz="2800" i="1" kern="100">
                              <a:effectLst/>
                              <a:latin typeface="Cambria Math" panose="02040503050406030204" pitchFamily="18" charset="0"/>
                              <a:ea typeface="Cambria Math" panose="02040503050406030204" pitchFamily="18" charset="0"/>
                            </a:rPr>
                          </m:ctrlPr>
                        </m:sSupPr>
                        <m:e>
                          <m:r>
                            <a:rPr lang="en-US" altLang="zh-CN" sz="2800" i="1" kern="100">
                              <a:effectLst/>
                              <a:latin typeface="Cambria Math" panose="02040503050406030204" pitchFamily="18" charset="0"/>
                              <a:ea typeface="宋体" panose="02010600030101010101" pitchFamily="2" charset="-122"/>
                            </a:rPr>
                            <m:t>𝑥</m:t>
                          </m:r>
                        </m:e>
                        <m:sup>
                          <m:r>
                            <a:rPr lang="en-US" altLang="zh-CN" sz="2800" i="1" kern="100">
                              <a:effectLst/>
                              <a:latin typeface="Cambria Math" panose="02040503050406030204" pitchFamily="18" charset="0"/>
                              <a:ea typeface="宋体" panose="02010600030101010101" pitchFamily="2" charset="-122"/>
                            </a:rPr>
                            <m:t>𝑛</m:t>
                          </m:r>
                        </m:sup>
                      </m:sSup>
                    </m:oMath>
                  </m:oMathPara>
                </a14:m>
                <a:endParaRPr lang="zh-CN" altLang="zh-CN" sz="2800" kern="100" dirty="0">
                  <a:effectLst/>
                  <a:latin typeface="Times New Roman" panose="02020603050405020304" pitchFamily="18" charset="0"/>
                  <a:ea typeface="宋体" panose="02010600030101010101" pitchFamily="2" charset="-122"/>
                </a:endParaRPr>
              </a:p>
              <a:p>
                <a:pPr indent="0" algn="just">
                  <a:spcAft>
                    <a:spcPts val="0"/>
                  </a:spcAft>
                  <a:buNone/>
                </a:pPr>
                <a:r>
                  <a:rPr lang="zh-CN" altLang="zh-CN" sz="2800" kern="100" dirty="0">
                    <a:effectLst/>
                    <a:latin typeface="Times New Roman" panose="02020603050405020304" pitchFamily="18" charset="0"/>
                    <a:ea typeface="宋体" panose="02010600030101010101" pitchFamily="2" charset="-122"/>
                  </a:rPr>
                  <a:t>其中</a:t>
                </a:r>
                <a:r>
                  <a:rPr lang="en-US" altLang="zh-CN" sz="2800" kern="100" dirty="0">
                    <a:effectLst/>
                    <a:latin typeface="Times New Roman" panose="02020603050405020304" pitchFamily="18" charset="0"/>
                    <a:ea typeface="宋体" panose="02010600030101010101" pitchFamily="2" charset="-122"/>
                  </a:rPr>
                  <a:t>n</a:t>
                </a:r>
                <a:r>
                  <a:rPr lang="zh-CN" altLang="zh-CN" sz="2800" kern="100" dirty="0">
                    <a:effectLst/>
                    <a:latin typeface="Times New Roman" panose="02020603050405020304" pitchFamily="18" charset="0"/>
                    <a:ea typeface="宋体" panose="02010600030101010101" pitchFamily="2" charset="-122"/>
                  </a:rPr>
                  <a:t>为最大次数，若</a:t>
                </a:r>
                <a:r>
                  <a:rPr lang="en-US" altLang="zh-CN" sz="2800" kern="100" dirty="0">
                    <a:effectLst/>
                    <a:latin typeface="Times New Roman" panose="02020603050405020304" pitchFamily="18" charset="0"/>
                    <a:ea typeface="宋体" panose="02010600030101010101" pitchFamily="2" charset="-122"/>
                  </a:rPr>
                  <a:t>n</a:t>
                </a:r>
                <a:r>
                  <a:rPr lang="zh-CN" altLang="zh-CN" sz="2800" kern="100" dirty="0">
                    <a:effectLst/>
                    <a:latin typeface="Times New Roman" panose="02020603050405020304" pitchFamily="18" charset="0"/>
                    <a:ea typeface="宋体" panose="02010600030101010101" pitchFamily="2" charset="-122"/>
                  </a:rPr>
                  <a:t>为</a:t>
                </a:r>
                <a:r>
                  <a:rPr lang="en-US" altLang="zh-CN" sz="2800" kern="100" dirty="0">
                    <a:effectLst/>
                    <a:latin typeface="Times New Roman" panose="02020603050405020304" pitchFamily="18" charset="0"/>
                    <a:ea typeface="宋体" panose="02010600030101010101" pitchFamily="2" charset="-122"/>
                  </a:rPr>
                  <a:t>2</a:t>
                </a:r>
                <a:r>
                  <a:rPr lang="zh-CN" altLang="zh-CN" sz="2800" kern="100" dirty="0">
                    <a:effectLst/>
                    <a:latin typeface="Times New Roman" panose="02020603050405020304" pitchFamily="18" charset="0"/>
                    <a:ea typeface="宋体" panose="02010600030101010101" pitchFamily="2" charset="-122"/>
                  </a:rPr>
                  <a:t>，则为二次多项式函数：</a:t>
                </a:r>
              </a:p>
              <a:p>
                <a:pPr marL="342900" indent="0">
                  <a:buNone/>
                </a:pPr>
                <a14:m>
                  <m:oMathPara xmlns:m="http://schemas.openxmlformats.org/officeDocument/2006/math">
                    <m:oMathParaPr>
                      <m:jc m:val="centerGroup"/>
                    </m:oMathParaPr>
                    <m:oMath xmlns:m="http://schemas.openxmlformats.org/officeDocument/2006/math">
                      <m:r>
                        <a:rPr lang="en-US" altLang="zh-CN" sz="2800" i="1">
                          <a:effectLst/>
                          <a:latin typeface="Cambria Math" panose="02040503050406030204" pitchFamily="18" charset="0"/>
                          <a:ea typeface="宋体" panose="02010600030101010101" pitchFamily="2" charset="-122"/>
                          <a:cs typeface="Times New Roman" panose="02020603050405020304" pitchFamily="18" charset="0"/>
                        </a:rPr>
                        <m:t>𝑦</m:t>
                      </m:r>
                      <m:r>
                        <a:rPr lang="en-US" altLang="zh-CN" sz="2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i="1">
                          <a:effectLst/>
                          <a:latin typeface="Cambria Math" panose="02040503050406030204" pitchFamily="18" charset="0"/>
                          <a:ea typeface="宋体" panose="02010600030101010101" pitchFamily="2" charset="-122"/>
                          <a:cs typeface="Times New Roman" panose="02020603050405020304" pitchFamily="18" charset="0"/>
                        </a:rPr>
                        <m:t>𝑎</m:t>
                      </m:r>
                      <m:r>
                        <a:rPr lang="en-US" altLang="zh-CN" sz="2800" i="1">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800" i="1">
                              <a:effectLst/>
                              <a:latin typeface="Cambria Math" panose="02040503050406030204" pitchFamily="18" charset="0"/>
                              <a:ea typeface="Cambria Math" panose="02040503050406030204" pitchFamily="18" charset="0"/>
                            </a:rPr>
                          </m:ctrlPr>
                        </m:sSubPr>
                        <m:e>
                          <m:r>
                            <a:rPr lang="en-US" altLang="zh-CN" sz="2800" i="1">
                              <a:effectLst/>
                              <a:latin typeface="Cambria Math" panose="02040503050406030204" pitchFamily="18" charset="0"/>
                              <a:ea typeface="宋体" panose="02010600030101010101" pitchFamily="2" charset="-122"/>
                              <a:cs typeface="Times New Roman" panose="02020603050405020304" pitchFamily="18" charset="0"/>
                            </a:rPr>
                            <m:t>𝑏</m:t>
                          </m:r>
                        </m:e>
                        <m:sub>
                          <m:r>
                            <a:rPr lang="en-US" altLang="zh-CN" sz="2800" i="1">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2800" i="1">
                          <a:effectLst/>
                          <a:latin typeface="Cambria Math" panose="02040503050406030204" pitchFamily="18" charset="0"/>
                          <a:ea typeface="宋体" panose="02010600030101010101" pitchFamily="2" charset="-122"/>
                          <a:cs typeface="Times New Roman" panose="02020603050405020304" pitchFamily="18" charset="0"/>
                        </a:rPr>
                        <m:t>𝑥</m:t>
                      </m:r>
                      <m:r>
                        <a:rPr lang="en-US" altLang="zh-CN" sz="2800" i="1">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800" i="1">
                              <a:effectLst/>
                              <a:latin typeface="Cambria Math" panose="02040503050406030204" pitchFamily="18" charset="0"/>
                              <a:ea typeface="Cambria Math" panose="02040503050406030204" pitchFamily="18" charset="0"/>
                            </a:rPr>
                          </m:ctrlPr>
                        </m:sSubPr>
                        <m:e>
                          <m:r>
                            <a:rPr lang="en-US" altLang="zh-CN" sz="2800" i="1">
                              <a:effectLst/>
                              <a:latin typeface="Cambria Math" panose="02040503050406030204" pitchFamily="18" charset="0"/>
                              <a:ea typeface="宋体" panose="02010600030101010101" pitchFamily="2" charset="-122"/>
                              <a:cs typeface="Times New Roman" panose="02020603050405020304" pitchFamily="18" charset="0"/>
                            </a:rPr>
                            <m:t>𝑏</m:t>
                          </m:r>
                        </m:e>
                        <m:sub>
                          <m:r>
                            <a:rPr lang="en-US" altLang="zh-CN" sz="2800" i="1">
                              <a:effectLst/>
                              <a:latin typeface="Cambria Math" panose="02040503050406030204" pitchFamily="18" charset="0"/>
                              <a:ea typeface="宋体" panose="02010600030101010101" pitchFamily="2" charset="-122"/>
                              <a:cs typeface="Times New Roman" panose="02020603050405020304" pitchFamily="18" charset="0"/>
                            </a:rPr>
                            <m:t>2</m:t>
                          </m:r>
                        </m:sub>
                      </m:sSub>
                      <m:sSup>
                        <m:sSupPr>
                          <m:ctrlPr>
                            <a:rPr lang="zh-CN" altLang="zh-CN" sz="2800" i="1">
                              <a:effectLst/>
                              <a:latin typeface="Cambria Math" panose="02040503050406030204" pitchFamily="18" charset="0"/>
                              <a:ea typeface="Cambria Math" panose="02040503050406030204" pitchFamily="18" charset="0"/>
                            </a:rPr>
                          </m:ctrlPr>
                        </m:sSupPr>
                        <m:e>
                          <m:r>
                            <a:rPr lang="en-US" altLang="zh-CN" sz="2800" i="1">
                              <a:effectLst/>
                              <a:latin typeface="Cambria Math" panose="02040503050406030204" pitchFamily="18" charset="0"/>
                              <a:ea typeface="宋体" panose="02010600030101010101" pitchFamily="2" charset="-122"/>
                              <a:cs typeface="Times New Roman" panose="02020603050405020304" pitchFamily="18" charset="0"/>
                            </a:rPr>
                            <m:t>𝑥</m:t>
                          </m:r>
                        </m:e>
                        <m:sup>
                          <m:r>
                            <a:rPr lang="en-US" altLang="zh-CN" sz="2800" i="1">
                              <a:effectLst/>
                              <a:latin typeface="Cambria Math" panose="02040503050406030204" pitchFamily="18" charset="0"/>
                              <a:ea typeface="宋体" panose="02010600030101010101" pitchFamily="2" charset="-122"/>
                              <a:cs typeface="Times New Roman" panose="02020603050405020304" pitchFamily="18" charset="0"/>
                            </a:rPr>
                            <m:t>2</m:t>
                          </m:r>
                        </m:sup>
                      </m:sSup>
                    </m:oMath>
                  </m:oMathPara>
                </a14:m>
                <a:endParaRPr lang="zh-CN" altLang="zh-CN" sz="2800" kern="100" dirty="0">
                  <a:effectLst/>
                  <a:latin typeface="Times New Roman" panose="02020603050405020304" pitchFamily="18" charset="0"/>
                  <a:ea typeface="宋体" panose="02010600030101010101" pitchFamily="2" charset="-122"/>
                </a:endParaRPr>
              </a:p>
              <a:p>
                <a:pPr marL="342900" indent="0" eaLnBrk="1" hangingPunct="1">
                  <a:buNone/>
                </a:pPr>
                <a:endParaRPr lang="en-US" altLang="zh-CN" sz="2800" dirty="0">
                  <a:latin typeface="宋体" panose="02010600030101010101" pitchFamily="2" charset="-122"/>
                </a:endParaRPr>
              </a:p>
            </p:txBody>
          </p:sp>
        </mc:Choice>
        <mc:Fallback xmlns="">
          <p:sp>
            <p:nvSpPr>
              <p:cNvPr id="18435" name="Rectangle 3">
                <a:extLst>
                  <a:ext uri="{FF2B5EF4-FFF2-40B4-BE49-F238E27FC236}">
                    <a16:creationId xmlns:a16="http://schemas.microsoft.com/office/drawing/2014/main" id="{A249E5C9-55C3-4353-BB70-C0921BCC8B13}"/>
                  </a:ext>
                </a:extLst>
              </p:cNvPr>
              <p:cNvSpPr>
                <a:spLocks noGrp="1" noRot="1" noChangeAspect="1" noMove="1" noResize="1" noEditPoints="1" noAdjustHandles="1" noChangeArrowheads="1" noChangeShapeType="1" noTextEdit="1"/>
              </p:cNvSpPr>
              <p:nvPr>
                <p:ph idx="1"/>
              </p:nvPr>
            </p:nvSpPr>
            <p:spPr>
              <a:xfrm>
                <a:off x="983674" y="1235511"/>
                <a:ext cx="10196943" cy="4430997"/>
              </a:xfrm>
              <a:blipFill>
                <a:blip r:embed="rId3"/>
                <a:stretch>
                  <a:fillRect t="-151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109</a:t>
            </a:fld>
            <a:endParaRPr lang="en-US" altLang="zh-CN"/>
          </a:p>
        </p:txBody>
      </p:sp>
    </p:spTree>
    <p:extLst>
      <p:ext uri="{BB962C8B-B14F-4D97-AF65-F5344CB8AC3E}">
        <p14:creationId xmlns:p14="http://schemas.microsoft.com/office/powerpoint/2010/main" val="130120614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6.2.1 </a:t>
            </a:r>
            <a:r>
              <a:rPr lang="zh-CN" altLang="en-US" dirty="0">
                <a:latin typeface="宋体" panose="02010600030101010101" pitchFamily="2" charset="-122"/>
              </a:rPr>
              <a:t>数据频数分析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1</a:t>
            </a:r>
            <a:r>
              <a:rPr lang="zh-CN" altLang="en-US" sz="3600" dirty="0">
                <a:latin typeface="宋体" panose="02010600030101010101" pitchFamily="2" charset="-122"/>
              </a:rPr>
              <a:t>、频数和频数分析</a:t>
            </a:r>
          </a:p>
          <a:p>
            <a:pPr eaLnBrk="1" hangingPunct="1">
              <a:buFont typeface="Wingdings" panose="05000000000000000000" pitchFamily="2" charset="2"/>
              <a:buChar char="Ø"/>
            </a:pPr>
            <a:r>
              <a:rPr lang="zh-CN" altLang="en-US" sz="3200" dirty="0">
                <a:latin typeface="宋体" panose="02010600030101010101" pitchFamily="2" charset="-122"/>
              </a:rPr>
              <a:t>频数也叫做“次数”，是对所有数据按照某一标准进行分组后，出现在各个分组内的数据的个数。对数据进行分组，完成频数计算并形成统计图表的过程就是频数分析。频数分析不仅可以用于查看数据的基本分布形态情况，还可以反映每组数据对于总体水平所起的作用程度。在数理统计中，一般使用直方图的形式描述数据的频数分布结果。</a:t>
            </a: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11</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6.5.4 </a:t>
            </a:r>
            <a:r>
              <a:rPr lang="zh-CN" altLang="en-US" dirty="0">
                <a:latin typeface="宋体" panose="02010600030101010101" pitchFamily="2" charset="-122"/>
              </a:rPr>
              <a:t>非线性回归分析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1"/>
            <a:ext cx="10196943" cy="44309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完成商品销售额非线性回归分析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kern="100" dirty="0">
                <a:latin typeface="Times New Roman" panose="02020603050405020304" pitchFamily="18" charset="0"/>
                <a:ea typeface="宋体" panose="02010600030101010101" pitchFamily="2" charset="-122"/>
              </a:rPr>
              <a:t>幂函数回归线性化处理</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110</a:t>
            </a:fld>
            <a:endParaRPr lang="en-US" altLang="zh-CN"/>
          </a:p>
        </p:txBody>
      </p:sp>
      <p:pic>
        <p:nvPicPr>
          <p:cNvPr id="5" name="图片 4"/>
          <p:cNvPicPr/>
          <p:nvPr/>
        </p:nvPicPr>
        <p:blipFill>
          <a:blip r:embed="rId3"/>
          <a:stretch>
            <a:fillRect/>
          </a:stretch>
        </p:blipFill>
        <p:spPr>
          <a:xfrm>
            <a:off x="2924665" y="2535656"/>
            <a:ext cx="6524135" cy="3130852"/>
          </a:xfrm>
          <a:prstGeom prst="rect">
            <a:avLst/>
          </a:prstGeom>
        </p:spPr>
      </p:pic>
    </p:spTree>
    <p:extLst>
      <p:ext uri="{BB962C8B-B14F-4D97-AF65-F5344CB8AC3E}">
        <p14:creationId xmlns:p14="http://schemas.microsoft.com/office/powerpoint/2010/main" val="16110090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6.5.4 </a:t>
            </a:r>
            <a:r>
              <a:rPr lang="zh-CN" altLang="en-US" dirty="0">
                <a:latin typeface="宋体" panose="02010600030101010101" pitchFamily="2" charset="-122"/>
              </a:rPr>
              <a:t>非线性回归分析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1"/>
            <a:ext cx="10196943" cy="44309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完成商品销售额非线性回归分析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kern="100" dirty="0">
                <a:latin typeface="Times New Roman" panose="02020603050405020304" pitchFamily="18" charset="0"/>
                <a:ea typeface="宋体" panose="02010600030101010101" pitchFamily="2" charset="-122"/>
              </a:rPr>
              <a:t>回归分析参数设置及结果</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111</a:t>
            </a:fld>
            <a:endParaRPr lang="en-US" altLang="zh-CN"/>
          </a:p>
        </p:txBody>
      </p:sp>
      <p:pic>
        <p:nvPicPr>
          <p:cNvPr id="6" name="图片 5"/>
          <p:cNvPicPr/>
          <p:nvPr/>
        </p:nvPicPr>
        <p:blipFill>
          <a:blip r:embed="rId3"/>
          <a:stretch>
            <a:fillRect/>
          </a:stretch>
        </p:blipFill>
        <p:spPr>
          <a:xfrm>
            <a:off x="1105622" y="2292494"/>
            <a:ext cx="4399829" cy="4191433"/>
          </a:xfrm>
          <a:prstGeom prst="rect">
            <a:avLst/>
          </a:prstGeom>
        </p:spPr>
      </p:pic>
      <p:pic>
        <p:nvPicPr>
          <p:cNvPr id="7" name="图片 6"/>
          <p:cNvPicPr/>
          <p:nvPr/>
        </p:nvPicPr>
        <p:blipFill>
          <a:blip r:embed="rId4"/>
          <a:stretch>
            <a:fillRect/>
          </a:stretch>
        </p:blipFill>
        <p:spPr>
          <a:xfrm>
            <a:off x="6275412" y="2786625"/>
            <a:ext cx="5761819" cy="3203170"/>
          </a:xfrm>
          <a:prstGeom prst="rect">
            <a:avLst/>
          </a:prstGeom>
        </p:spPr>
      </p:pic>
      <p:sp>
        <p:nvSpPr>
          <p:cNvPr id="3" name="右箭头 2"/>
          <p:cNvSpPr/>
          <p:nvPr/>
        </p:nvSpPr>
        <p:spPr bwMode="auto">
          <a:xfrm>
            <a:off x="5704869" y="4154547"/>
            <a:ext cx="290945" cy="526473"/>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4538428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6.5.4 </a:t>
            </a:r>
            <a:r>
              <a:rPr lang="zh-CN" altLang="en-US" dirty="0">
                <a:latin typeface="宋体" panose="02010600030101010101" pitchFamily="2" charset="-122"/>
              </a:rPr>
              <a:t>非线性回归分析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1"/>
            <a:ext cx="10196943" cy="44309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完成商品销售额非线性回归分析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多项式函数回归线性化处理</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112</a:t>
            </a:fld>
            <a:endParaRPr lang="en-US" altLang="zh-CN"/>
          </a:p>
        </p:txBody>
      </p:sp>
      <p:pic>
        <p:nvPicPr>
          <p:cNvPr id="8" name="图片 7"/>
          <p:cNvPicPr/>
          <p:nvPr/>
        </p:nvPicPr>
        <p:blipFill>
          <a:blip r:embed="rId3"/>
          <a:stretch>
            <a:fillRect/>
          </a:stretch>
        </p:blipFill>
        <p:spPr>
          <a:xfrm>
            <a:off x="2630660" y="2471621"/>
            <a:ext cx="7649991" cy="3194887"/>
          </a:xfrm>
          <a:prstGeom prst="rect">
            <a:avLst/>
          </a:prstGeom>
        </p:spPr>
      </p:pic>
    </p:spTree>
    <p:extLst>
      <p:ext uri="{BB962C8B-B14F-4D97-AF65-F5344CB8AC3E}">
        <p14:creationId xmlns:p14="http://schemas.microsoft.com/office/powerpoint/2010/main" val="101730726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6.5.4 </a:t>
            </a:r>
            <a:r>
              <a:rPr lang="zh-CN" altLang="en-US" dirty="0">
                <a:latin typeface="宋体" panose="02010600030101010101" pitchFamily="2" charset="-122"/>
              </a:rPr>
              <a:t>非线性回归分析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1"/>
            <a:ext cx="10196943" cy="44309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完成商品销售额非线性回归分析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二次多项式函数回归过程</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113</a:t>
            </a:fld>
            <a:endParaRPr lang="en-US" altLang="zh-CN"/>
          </a:p>
        </p:txBody>
      </p:sp>
      <p:pic>
        <p:nvPicPr>
          <p:cNvPr id="6" name="图片 5"/>
          <p:cNvPicPr/>
          <p:nvPr/>
        </p:nvPicPr>
        <p:blipFill>
          <a:blip r:embed="rId3"/>
          <a:stretch>
            <a:fillRect/>
          </a:stretch>
        </p:blipFill>
        <p:spPr>
          <a:xfrm>
            <a:off x="447329" y="2290243"/>
            <a:ext cx="3736744" cy="4138266"/>
          </a:xfrm>
          <a:prstGeom prst="rect">
            <a:avLst/>
          </a:prstGeom>
        </p:spPr>
      </p:pic>
      <p:pic>
        <p:nvPicPr>
          <p:cNvPr id="7" name="图片 6"/>
          <p:cNvPicPr/>
          <p:nvPr/>
        </p:nvPicPr>
        <p:blipFill>
          <a:blip r:embed="rId4"/>
          <a:stretch>
            <a:fillRect/>
          </a:stretch>
        </p:blipFill>
        <p:spPr>
          <a:xfrm>
            <a:off x="4844299" y="2290243"/>
            <a:ext cx="6599555" cy="3140739"/>
          </a:xfrm>
          <a:prstGeom prst="rect">
            <a:avLst/>
          </a:prstGeom>
        </p:spPr>
      </p:pic>
      <p:pic>
        <p:nvPicPr>
          <p:cNvPr id="9" name="图片 8"/>
          <p:cNvPicPr/>
          <p:nvPr/>
        </p:nvPicPr>
        <p:blipFill>
          <a:blip r:embed="rId5">
            <a:extLst>
              <a:ext uri="{28A0092B-C50C-407E-A947-70E740481C1C}">
                <a14:useLocalDpi xmlns:a14="http://schemas.microsoft.com/office/drawing/2010/main" val="0"/>
              </a:ext>
            </a:extLst>
          </a:blip>
          <a:srcRect/>
          <a:stretch>
            <a:fillRect/>
          </a:stretch>
        </p:blipFill>
        <p:spPr bwMode="auto">
          <a:xfrm>
            <a:off x="5300836" y="2336280"/>
            <a:ext cx="6143018" cy="4384960"/>
          </a:xfrm>
          <a:prstGeom prst="rect">
            <a:avLst/>
          </a:prstGeom>
          <a:noFill/>
        </p:spPr>
      </p:pic>
      <p:sp>
        <p:nvSpPr>
          <p:cNvPr id="3" name="右箭头 2"/>
          <p:cNvSpPr/>
          <p:nvPr/>
        </p:nvSpPr>
        <p:spPr bwMode="auto">
          <a:xfrm>
            <a:off x="4378036" y="3394364"/>
            <a:ext cx="277091" cy="623454"/>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48214029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6.5.4 </a:t>
            </a:r>
            <a:r>
              <a:rPr lang="zh-CN" altLang="en-US" dirty="0">
                <a:latin typeface="宋体" panose="02010600030101010101" pitchFamily="2" charset="-122"/>
              </a:rPr>
              <a:t>非线性回归分析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1"/>
            <a:ext cx="10196943" cy="44309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完成商品销售额非线性回归分析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三次多项式函数回归过程</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114</a:t>
            </a:fld>
            <a:endParaRPr lang="en-US" altLang="zh-CN"/>
          </a:p>
        </p:txBody>
      </p:sp>
      <p:pic>
        <p:nvPicPr>
          <p:cNvPr id="10" name="图片 9"/>
          <p:cNvPicPr/>
          <p:nvPr/>
        </p:nvPicPr>
        <p:blipFill>
          <a:blip r:embed="rId3"/>
          <a:stretch>
            <a:fillRect/>
          </a:stretch>
        </p:blipFill>
        <p:spPr>
          <a:xfrm>
            <a:off x="2632364" y="2452947"/>
            <a:ext cx="6899562" cy="3712326"/>
          </a:xfrm>
          <a:prstGeom prst="rect">
            <a:avLst/>
          </a:prstGeom>
        </p:spPr>
      </p:pic>
      <p:pic>
        <p:nvPicPr>
          <p:cNvPr id="11" name="图片 10"/>
          <p:cNvPicPr/>
          <p:nvPr/>
        </p:nvPicPr>
        <p:blipFill>
          <a:blip r:embed="rId4">
            <a:extLst>
              <a:ext uri="{28A0092B-C50C-407E-A947-70E740481C1C}">
                <a14:useLocalDpi xmlns:a14="http://schemas.microsoft.com/office/drawing/2010/main" val="0"/>
              </a:ext>
            </a:extLst>
          </a:blip>
          <a:srcRect/>
          <a:stretch>
            <a:fillRect/>
          </a:stretch>
        </p:blipFill>
        <p:spPr bwMode="auto">
          <a:xfrm>
            <a:off x="2877501" y="2252486"/>
            <a:ext cx="6446608" cy="4453114"/>
          </a:xfrm>
          <a:prstGeom prst="rect">
            <a:avLst/>
          </a:prstGeom>
          <a:noFill/>
        </p:spPr>
      </p:pic>
    </p:spTree>
    <p:extLst>
      <p:ext uri="{BB962C8B-B14F-4D97-AF65-F5344CB8AC3E}">
        <p14:creationId xmlns:p14="http://schemas.microsoft.com/office/powerpoint/2010/main" val="182075307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zh-CN" altLang="en-US" dirty="0">
                <a:solidFill>
                  <a:schemeClr val="tx1"/>
                </a:solidFill>
                <a:latin typeface="宋体" panose="02010600030101010101" pitchFamily="2" charset="-122"/>
              </a:rPr>
              <a:t>本章小结</a:t>
            </a: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124675"/>
            <a:ext cx="10196943" cy="44309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400" dirty="0">
                <a:solidFill>
                  <a:srgbClr val="FF0000"/>
                </a:solidFill>
                <a:latin typeface="宋体" panose="02010600030101010101" pitchFamily="2" charset="-122"/>
              </a:rPr>
              <a:t>【</a:t>
            </a:r>
            <a:r>
              <a:rPr lang="zh-CN" altLang="en-US" sz="2400" dirty="0">
                <a:solidFill>
                  <a:srgbClr val="FF0000"/>
                </a:solidFill>
                <a:latin typeface="宋体" panose="02010600030101010101" pitchFamily="2" charset="-122"/>
              </a:rPr>
              <a:t>描述性统计分析</a:t>
            </a:r>
            <a:r>
              <a:rPr lang="en-US" altLang="zh-CN" sz="2400" dirty="0">
                <a:solidFill>
                  <a:srgbClr val="FF0000"/>
                </a:solidFill>
                <a:latin typeface="宋体" panose="02010600030101010101" pitchFamily="2" charset="-122"/>
              </a:rPr>
              <a:t>】</a:t>
            </a:r>
            <a:r>
              <a:rPr lang="zh-CN" altLang="en-US" sz="2400" dirty="0">
                <a:latin typeface="宋体" panose="02010600030101010101" pitchFamily="2" charset="-122"/>
              </a:rPr>
              <a:t>通过</a:t>
            </a:r>
            <a:r>
              <a:rPr lang="en-US" altLang="zh-CN" sz="2400" dirty="0">
                <a:latin typeface="宋体" panose="02010600030101010101" pitchFamily="2" charset="-122"/>
              </a:rPr>
              <a:t>EXCEL2016</a:t>
            </a:r>
            <a:r>
              <a:rPr lang="zh-CN" altLang="en-US" sz="2400" dirty="0">
                <a:latin typeface="宋体" panose="02010600030101010101" pitchFamily="2" charset="-122"/>
              </a:rPr>
              <a:t>提供的描述统计工具，对数据发生的频数、数据的集中趋势与离散趋势进行分析，了解数据的分布规律；同时利用数据透视表工具分析变量与变量之间的关联信息。</a:t>
            </a:r>
          </a:p>
          <a:p>
            <a:pPr marL="342900" indent="0" eaLnBrk="1" hangingPunct="1">
              <a:buNone/>
            </a:pPr>
            <a:r>
              <a:rPr lang="en-US" altLang="zh-CN" sz="2400" dirty="0">
                <a:solidFill>
                  <a:srgbClr val="FF0000"/>
                </a:solidFill>
                <a:latin typeface="宋体" panose="02010600030101010101" pitchFamily="2" charset="-122"/>
              </a:rPr>
              <a:t>【</a:t>
            </a:r>
            <a:r>
              <a:rPr lang="zh-CN" altLang="en-US" sz="2400" dirty="0">
                <a:solidFill>
                  <a:srgbClr val="FF0000"/>
                </a:solidFill>
                <a:latin typeface="宋体" panose="02010600030101010101" pitchFamily="2" charset="-122"/>
              </a:rPr>
              <a:t>投资决策分析</a:t>
            </a:r>
            <a:r>
              <a:rPr lang="en-US" altLang="zh-CN" sz="2400" dirty="0">
                <a:solidFill>
                  <a:srgbClr val="FF0000"/>
                </a:solidFill>
                <a:latin typeface="宋体" panose="02010600030101010101" pitchFamily="2" charset="-122"/>
              </a:rPr>
              <a:t>】</a:t>
            </a:r>
            <a:r>
              <a:rPr lang="zh-CN" altLang="en-US" sz="2400" dirty="0">
                <a:latin typeface="宋体" panose="02010600030101010101" pitchFamily="2" charset="-122"/>
              </a:rPr>
              <a:t>利用</a:t>
            </a:r>
            <a:r>
              <a:rPr lang="en-US" altLang="zh-CN" sz="2400" dirty="0">
                <a:latin typeface="宋体" panose="02010600030101010101" pitchFamily="2" charset="-122"/>
              </a:rPr>
              <a:t>EXCEL2016</a:t>
            </a:r>
            <a:r>
              <a:rPr lang="zh-CN" altLang="en-US" sz="2400" dirty="0">
                <a:latin typeface="宋体" panose="02010600030101010101" pitchFamily="2" charset="-122"/>
              </a:rPr>
              <a:t>提供的财务分析函数，对基金定额投资、银行贷款等额还款过程进行分析，以帮助投资者进行合理决策；使用净现值和内部收益率等指标对企业不同的投资方案进行评价，帮助管理者选择最优方案进行投资。</a:t>
            </a:r>
          </a:p>
          <a:p>
            <a:pPr marL="342900" indent="0" eaLnBrk="1" hangingPunct="1">
              <a:buNone/>
            </a:pPr>
            <a:r>
              <a:rPr lang="en-US" altLang="zh-CN" sz="2400" dirty="0">
                <a:solidFill>
                  <a:srgbClr val="FF0000"/>
                </a:solidFill>
                <a:latin typeface="宋体" panose="02010600030101010101" pitchFamily="2" charset="-122"/>
              </a:rPr>
              <a:t>【</a:t>
            </a:r>
            <a:r>
              <a:rPr lang="zh-CN" altLang="en-US" sz="2400" dirty="0">
                <a:solidFill>
                  <a:srgbClr val="FF0000"/>
                </a:solidFill>
                <a:latin typeface="宋体" panose="02010600030101010101" pitchFamily="2" charset="-122"/>
              </a:rPr>
              <a:t>时间序列预测分析</a:t>
            </a:r>
            <a:r>
              <a:rPr lang="en-US" altLang="zh-CN" sz="2400" dirty="0">
                <a:solidFill>
                  <a:srgbClr val="FF0000"/>
                </a:solidFill>
                <a:latin typeface="宋体" panose="02010600030101010101" pitchFamily="2" charset="-122"/>
              </a:rPr>
              <a:t>】</a:t>
            </a:r>
            <a:r>
              <a:rPr lang="zh-CN" altLang="en-US" sz="2400" dirty="0">
                <a:latin typeface="宋体" panose="02010600030101010101" pitchFamily="2" charset="-122"/>
              </a:rPr>
              <a:t>利用</a:t>
            </a:r>
            <a:r>
              <a:rPr lang="en-US" altLang="zh-CN" sz="2400" dirty="0">
                <a:latin typeface="宋体" panose="02010600030101010101" pitchFamily="2" charset="-122"/>
              </a:rPr>
              <a:t>EXCEL2016</a:t>
            </a:r>
            <a:r>
              <a:rPr lang="zh-CN" altLang="en-US" sz="2400" dirty="0">
                <a:latin typeface="宋体" panose="02010600030101010101" pitchFamily="2" charset="-122"/>
              </a:rPr>
              <a:t>提供的数据分析工具完成对时间序列数据的移动平均与指数平滑趋势预测，使用趋势线与规划求解工具完成线性与非线性趋势预测分析，从而根据历史信息对未来的数据进行预测。</a:t>
            </a:r>
          </a:p>
          <a:p>
            <a:pPr marL="342900" indent="0" eaLnBrk="1" hangingPunct="1">
              <a:buNone/>
            </a:pPr>
            <a:r>
              <a:rPr lang="en-US" altLang="zh-CN" sz="2400" dirty="0">
                <a:solidFill>
                  <a:srgbClr val="FF0000"/>
                </a:solidFill>
                <a:latin typeface="宋体" panose="02010600030101010101" pitchFamily="2" charset="-122"/>
              </a:rPr>
              <a:t>【</a:t>
            </a:r>
            <a:r>
              <a:rPr lang="zh-CN" altLang="en-US" sz="2400" dirty="0">
                <a:solidFill>
                  <a:srgbClr val="FF0000"/>
                </a:solidFill>
                <a:latin typeface="宋体" panose="02010600030101010101" pitchFamily="2" charset="-122"/>
              </a:rPr>
              <a:t>相关与回归分析</a:t>
            </a:r>
            <a:r>
              <a:rPr lang="en-US" altLang="zh-CN" sz="2400" dirty="0">
                <a:solidFill>
                  <a:srgbClr val="FF0000"/>
                </a:solidFill>
                <a:latin typeface="宋体" panose="02010600030101010101" pitchFamily="2" charset="-122"/>
              </a:rPr>
              <a:t>】</a:t>
            </a:r>
            <a:r>
              <a:rPr lang="zh-CN" altLang="en-US" sz="2400" dirty="0">
                <a:latin typeface="宋体" panose="02010600030101010101" pitchFamily="2" charset="-122"/>
              </a:rPr>
              <a:t>利用</a:t>
            </a:r>
            <a:r>
              <a:rPr lang="en-US" altLang="zh-CN" sz="2400" dirty="0">
                <a:latin typeface="宋体" panose="02010600030101010101" pitchFamily="2" charset="-122"/>
              </a:rPr>
              <a:t>EXCEL2016</a:t>
            </a:r>
            <a:r>
              <a:rPr lang="zh-CN" altLang="en-US" sz="2400" dirty="0">
                <a:latin typeface="宋体" panose="02010600030101010101" pitchFamily="2" charset="-122"/>
              </a:rPr>
              <a:t>提供的相关系数工具分析并量化变量之间的关联程度，同时利用回归分析工具构建变量之间的线性与非线性回归模型，从而根据自变量的取值计算因变量的对应值。</a:t>
            </a:r>
            <a:endParaRPr lang="zh-CN" altLang="en-US"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115</a:t>
            </a:fld>
            <a:endParaRPr lang="en-US" altLang="zh-CN"/>
          </a:p>
        </p:txBody>
      </p:sp>
    </p:spTree>
    <p:extLst>
      <p:ext uri="{BB962C8B-B14F-4D97-AF65-F5344CB8AC3E}">
        <p14:creationId xmlns:p14="http://schemas.microsoft.com/office/powerpoint/2010/main" val="68154237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6.2.1 </a:t>
            </a:r>
            <a:r>
              <a:rPr lang="zh-CN" altLang="en-US" dirty="0">
                <a:latin typeface="宋体" panose="02010600030101010101" pitchFamily="2" charset="-122"/>
              </a:rPr>
              <a:t>数据频数分析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1</a:t>
            </a:r>
            <a:r>
              <a:rPr lang="zh-CN" altLang="en-US" sz="3600" dirty="0">
                <a:latin typeface="宋体" panose="02010600030101010101" pitchFamily="2" charset="-122"/>
              </a:rPr>
              <a:t>、利用</a:t>
            </a:r>
            <a:r>
              <a:rPr lang="en-US" altLang="zh-CN" sz="3600" dirty="0">
                <a:latin typeface="宋体" panose="02010600030101010101" pitchFamily="2" charset="-122"/>
              </a:rPr>
              <a:t>EXCEL</a:t>
            </a:r>
            <a:r>
              <a:rPr lang="zh-CN" altLang="en-US" sz="3600" dirty="0">
                <a:latin typeface="宋体" panose="02010600030101010101" pitchFamily="2" charset="-122"/>
              </a:rPr>
              <a:t>完成股票交易量频数分析</a:t>
            </a:r>
            <a:endParaRPr lang="en-US" altLang="zh-CN" sz="3600" dirty="0">
              <a:latin typeface="宋体" panose="02010600030101010101" pitchFamily="2" charset="-122"/>
            </a:endParaRPr>
          </a:p>
          <a:p>
            <a:pPr eaLnBrk="1" hangingPunct="1">
              <a:buFont typeface="Wingdings" panose="05000000000000000000" pitchFamily="2" charset="2"/>
              <a:buChar char="Ø"/>
            </a:pPr>
            <a:r>
              <a:rPr lang="en-US" altLang="zh-CN" sz="2800" dirty="0">
                <a:latin typeface="宋体" panose="02010600030101010101" pitchFamily="2" charset="-122"/>
              </a:rPr>
              <a:t>【</a:t>
            </a:r>
            <a:r>
              <a:rPr lang="zh-CN" altLang="en-US" sz="2800" dirty="0">
                <a:latin typeface="宋体" panose="02010600030101010101" pitchFamily="2" charset="-122"/>
              </a:rPr>
              <a:t>开发工具</a:t>
            </a:r>
            <a:r>
              <a:rPr lang="en-US" altLang="zh-CN" sz="2800" dirty="0">
                <a:latin typeface="宋体" panose="02010600030101010101" pitchFamily="2" charset="-122"/>
              </a:rPr>
              <a:t>】</a:t>
            </a:r>
            <a:r>
              <a:rPr lang="zh-CN" altLang="en-US" sz="2800" dirty="0">
                <a:latin typeface="宋体" panose="02010600030101010101" pitchFamily="2" charset="-122"/>
              </a:rPr>
              <a:t>选项卡显示设置</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12</a:t>
            </a:fld>
            <a:endParaRPr lang="en-US" altLang="zh-CN"/>
          </a:p>
        </p:txBody>
      </p:sp>
      <p:pic>
        <p:nvPicPr>
          <p:cNvPr id="5" name="图片 4"/>
          <p:cNvPicPr/>
          <p:nvPr/>
        </p:nvPicPr>
        <p:blipFill>
          <a:blip r:embed="rId3"/>
          <a:stretch>
            <a:fillRect/>
          </a:stretch>
        </p:blipFill>
        <p:spPr>
          <a:xfrm>
            <a:off x="3746499" y="1221658"/>
            <a:ext cx="7513683" cy="5880327"/>
          </a:xfrm>
          <a:prstGeom prst="rect">
            <a:avLst/>
          </a:prstGeom>
        </p:spPr>
      </p:pic>
    </p:spTree>
    <p:extLst>
      <p:ext uri="{BB962C8B-B14F-4D97-AF65-F5344CB8AC3E}">
        <p14:creationId xmlns:p14="http://schemas.microsoft.com/office/powerpoint/2010/main" val="144097082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6.2.1 </a:t>
            </a:r>
            <a:r>
              <a:rPr lang="zh-CN" altLang="en-US" dirty="0">
                <a:latin typeface="宋体" panose="02010600030101010101" pitchFamily="2" charset="-122"/>
              </a:rPr>
              <a:t>数据频数分析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1</a:t>
            </a:r>
            <a:r>
              <a:rPr lang="zh-CN" altLang="en-US" sz="3600" dirty="0">
                <a:latin typeface="宋体" panose="02010600030101010101" pitchFamily="2" charset="-122"/>
              </a:rPr>
              <a:t>、利用</a:t>
            </a:r>
            <a:r>
              <a:rPr lang="en-US" altLang="zh-CN" sz="3600" dirty="0">
                <a:latin typeface="宋体" panose="02010600030101010101" pitchFamily="2" charset="-122"/>
              </a:rPr>
              <a:t>EXCEL</a:t>
            </a:r>
            <a:r>
              <a:rPr lang="zh-CN" altLang="en-US" sz="3600" dirty="0">
                <a:latin typeface="宋体" panose="02010600030101010101" pitchFamily="2" charset="-122"/>
              </a:rPr>
              <a:t>完成股票交易量频数分析</a:t>
            </a:r>
            <a:endParaRPr lang="en-US" altLang="zh-CN" sz="36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数据分析工具列表打开方式</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13</a:t>
            </a:fld>
            <a:endParaRPr lang="en-US" altLang="zh-CN"/>
          </a:p>
        </p:txBody>
      </p:sp>
      <p:sp>
        <p:nvSpPr>
          <p:cNvPr id="3" name="Rectangle 2"/>
          <p:cNvSpPr>
            <a:spLocks noChangeArrowheads="1"/>
          </p:cNvSpPr>
          <p:nvPr/>
        </p:nvSpPr>
        <p:spPr bwMode="auto">
          <a:xfrm>
            <a:off x="2481943" y="237836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1376066952"/>
              </p:ext>
            </p:extLst>
          </p:nvPr>
        </p:nvGraphicFramePr>
        <p:xfrm>
          <a:off x="2481943" y="2378365"/>
          <a:ext cx="7919520" cy="4322882"/>
        </p:xfrm>
        <a:graphic>
          <a:graphicData uri="http://schemas.openxmlformats.org/presentationml/2006/ole">
            <mc:AlternateContent xmlns:mc="http://schemas.openxmlformats.org/markup-compatibility/2006">
              <mc:Choice xmlns:v="urn:schemas-microsoft-com:vml" Requires="v">
                <p:oleObj spid="_x0000_s2140" name="Visio" r:id="rId4" imgW="6842191" imgH="3739930" progId="Visio.Drawing.11">
                  <p:embed/>
                </p:oleObj>
              </mc:Choice>
              <mc:Fallback>
                <p:oleObj name="Visio" r:id="rId4" imgW="6842191" imgH="3739930"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1943" y="2378365"/>
                        <a:ext cx="7919520" cy="4322882"/>
                      </a:xfrm>
                      <a:prstGeom prst="rect">
                        <a:avLst/>
                      </a:prstGeom>
                      <a:noFill/>
                    </p:spPr>
                  </p:pic>
                </p:oleObj>
              </mc:Fallback>
            </mc:AlternateContent>
          </a:graphicData>
        </a:graphic>
      </p:graphicFrame>
    </p:spTree>
    <p:extLst>
      <p:ext uri="{BB962C8B-B14F-4D97-AF65-F5344CB8AC3E}">
        <p14:creationId xmlns:p14="http://schemas.microsoft.com/office/powerpoint/2010/main" val="121501948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6.2.1 </a:t>
            </a:r>
            <a:r>
              <a:rPr lang="zh-CN" altLang="en-US" dirty="0">
                <a:latin typeface="宋体" panose="02010600030101010101" pitchFamily="2" charset="-122"/>
              </a:rPr>
              <a:t>数据频数分析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1</a:t>
            </a:r>
            <a:r>
              <a:rPr lang="zh-CN" altLang="en-US" sz="3600" dirty="0">
                <a:latin typeface="宋体" panose="02010600030101010101" pitchFamily="2" charset="-122"/>
              </a:rPr>
              <a:t>、利用</a:t>
            </a:r>
            <a:r>
              <a:rPr lang="en-US" altLang="zh-CN" sz="3600" dirty="0">
                <a:latin typeface="宋体" panose="02010600030101010101" pitchFamily="2" charset="-122"/>
              </a:rPr>
              <a:t>EXCEL</a:t>
            </a:r>
            <a:r>
              <a:rPr lang="zh-CN" altLang="en-US" sz="3600" dirty="0">
                <a:latin typeface="宋体" panose="02010600030101010101" pitchFamily="2" charset="-122"/>
              </a:rPr>
              <a:t>完成股票交易量频数分析</a:t>
            </a:r>
            <a:endParaRPr lang="en-US" altLang="zh-CN" sz="36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制定数据分组的标准，完成频数统计参数设置</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14</a:t>
            </a:fld>
            <a:endParaRPr lang="en-US" altLang="zh-CN"/>
          </a:p>
        </p:txBody>
      </p:sp>
      <p:sp>
        <p:nvSpPr>
          <p:cNvPr id="3" name="Rectangle 2"/>
          <p:cNvSpPr>
            <a:spLocks noChangeArrowheads="1"/>
          </p:cNvSpPr>
          <p:nvPr/>
        </p:nvSpPr>
        <p:spPr bwMode="auto">
          <a:xfrm>
            <a:off x="2481943" y="237836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5" name="图片 4"/>
          <p:cNvPicPr>
            <a:picLocks noChangeAspect="1"/>
          </p:cNvPicPr>
          <p:nvPr/>
        </p:nvPicPr>
        <p:blipFill>
          <a:blip r:embed="rId3"/>
          <a:stretch>
            <a:fillRect/>
          </a:stretch>
        </p:blipFill>
        <p:spPr>
          <a:xfrm>
            <a:off x="2847454" y="2575190"/>
            <a:ext cx="6093681" cy="3858835"/>
          </a:xfrm>
          <a:prstGeom prst="rect">
            <a:avLst/>
          </a:prstGeom>
        </p:spPr>
      </p:pic>
    </p:spTree>
    <p:extLst>
      <p:ext uri="{BB962C8B-B14F-4D97-AF65-F5344CB8AC3E}">
        <p14:creationId xmlns:p14="http://schemas.microsoft.com/office/powerpoint/2010/main" val="421210828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6.2.1 </a:t>
            </a:r>
            <a:r>
              <a:rPr lang="zh-CN" altLang="en-US" dirty="0">
                <a:latin typeface="宋体" panose="02010600030101010101" pitchFamily="2" charset="-122"/>
              </a:rPr>
              <a:t>数据频数分析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1</a:t>
            </a:r>
            <a:r>
              <a:rPr lang="zh-CN" altLang="en-US" sz="3600" dirty="0">
                <a:latin typeface="宋体" panose="02010600030101010101" pitchFamily="2" charset="-122"/>
              </a:rPr>
              <a:t>、利用</a:t>
            </a:r>
            <a:r>
              <a:rPr lang="en-US" altLang="zh-CN" sz="3600" dirty="0">
                <a:latin typeface="宋体" panose="02010600030101010101" pitchFamily="2" charset="-122"/>
              </a:rPr>
              <a:t>EXCEL</a:t>
            </a:r>
            <a:r>
              <a:rPr lang="zh-CN" altLang="en-US" sz="3600" dirty="0">
                <a:latin typeface="宋体" panose="02010600030101010101" pitchFamily="2" charset="-122"/>
              </a:rPr>
              <a:t>完成股票交易量频数分析</a:t>
            </a:r>
            <a:endParaRPr lang="en-US" altLang="zh-CN" sz="36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结果显示</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15</a:t>
            </a:fld>
            <a:endParaRPr lang="en-US" altLang="zh-CN"/>
          </a:p>
        </p:txBody>
      </p:sp>
      <p:sp>
        <p:nvSpPr>
          <p:cNvPr id="3" name="Rectangle 2"/>
          <p:cNvSpPr>
            <a:spLocks noChangeArrowheads="1"/>
          </p:cNvSpPr>
          <p:nvPr/>
        </p:nvSpPr>
        <p:spPr bwMode="auto">
          <a:xfrm>
            <a:off x="2481943" y="237836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4214813" y="882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1879314656"/>
              </p:ext>
            </p:extLst>
          </p:nvPr>
        </p:nvGraphicFramePr>
        <p:xfrm>
          <a:off x="4214813" y="1339850"/>
          <a:ext cx="7059986" cy="5518150"/>
        </p:xfrm>
        <a:graphic>
          <a:graphicData uri="http://schemas.openxmlformats.org/presentationml/2006/ole">
            <mc:AlternateContent xmlns:mc="http://schemas.openxmlformats.org/markup-compatibility/2006">
              <mc:Choice xmlns:v="urn:schemas-microsoft-com:vml" Requires="v">
                <p:oleObj spid="_x0000_s3163" name="Visio" r:id="rId4" imgW="6732595" imgH="5266944" progId="Visio.Drawing.11">
                  <p:embed/>
                </p:oleObj>
              </mc:Choice>
              <mc:Fallback>
                <p:oleObj name="Visio" r:id="rId4" imgW="6732595" imgH="5266944"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4813" y="1339850"/>
                        <a:ext cx="7059986" cy="5518150"/>
                      </a:xfrm>
                      <a:prstGeom prst="rect">
                        <a:avLst/>
                      </a:prstGeom>
                      <a:noFill/>
                    </p:spPr>
                  </p:pic>
                </p:oleObj>
              </mc:Fallback>
            </mc:AlternateContent>
          </a:graphicData>
        </a:graphic>
      </p:graphicFrame>
    </p:spTree>
    <p:extLst>
      <p:ext uri="{BB962C8B-B14F-4D97-AF65-F5344CB8AC3E}">
        <p14:creationId xmlns:p14="http://schemas.microsoft.com/office/powerpoint/2010/main" val="313224352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B377B061-8F80-41E1-91C1-8C11040B0C08}"/>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6.2.2 </a:t>
            </a:r>
            <a:r>
              <a:rPr lang="zh-CN" altLang="en-US" dirty="0">
                <a:latin typeface="宋体" panose="02010600030101010101" pitchFamily="2" charset="-122"/>
              </a:rPr>
              <a:t>数据集中度分析</a:t>
            </a:r>
            <a:endParaRPr lang="zh-CN" altLang="en-US" dirty="0">
              <a:solidFill>
                <a:schemeClr val="tx1"/>
              </a:solidFill>
              <a:latin typeface="宋体" panose="02010600030101010101" pitchFamily="2" charset="-122"/>
            </a:endParaRPr>
          </a:p>
        </p:txBody>
      </p:sp>
      <p:sp>
        <p:nvSpPr>
          <p:cNvPr id="17411" name="Rectangle 3">
            <a:extLst>
              <a:ext uri="{FF2B5EF4-FFF2-40B4-BE49-F238E27FC236}">
                <a16:creationId xmlns:a16="http://schemas.microsoft.com/office/drawing/2014/main" id="{F61F7B50-C595-4F11-A180-A231F0BA822F}"/>
              </a:ext>
            </a:extLst>
          </p:cNvPr>
          <p:cNvSpPr>
            <a:spLocks noGrp="1" noChangeArrowheads="1"/>
          </p:cNvSpPr>
          <p:nvPr>
            <p:ph idx="1"/>
          </p:nvPr>
        </p:nvSpPr>
        <p:spPr>
          <a:xfrm>
            <a:off x="470263" y="1336009"/>
            <a:ext cx="10907485" cy="3548062"/>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a:t>
            </a:r>
            <a:r>
              <a:rPr lang="zh-CN" altLang="en-US" sz="2800" dirty="0">
                <a:latin typeface="宋体" panose="02010600030101010101" pitchFamily="2" charset="-122"/>
              </a:rPr>
              <a:t>例</a:t>
            </a:r>
            <a:r>
              <a:rPr lang="en-US" altLang="zh-CN" sz="2800" dirty="0">
                <a:latin typeface="宋体" panose="02010600030101010101" pitchFamily="2" charset="-122"/>
              </a:rPr>
              <a:t>】</a:t>
            </a:r>
            <a:r>
              <a:rPr lang="zh-CN" altLang="en-US" sz="2800" dirty="0">
                <a:latin typeface="宋体" panose="02010600030101010101" pitchFamily="2" charset="-122"/>
              </a:rPr>
              <a:t>某高校要为新实验大楼采购一批灯泡，供应商提供了两种型号的灯泡产品以供选择，为了对灯泡的质量进行评估，现收集了每种型号（型号</a:t>
            </a:r>
            <a:r>
              <a:rPr lang="en-US" altLang="zh-CN" sz="2800" dirty="0">
                <a:latin typeface="宋体" panose="02010600030101010101" pitchFamily="2" charset="-122"/>
              </a:rPr>
              <a:t>A</a:t>
            </a:r>
            <a:r>
              <a:rPr lang="zh-CN" altLang="en-US" sz="2800" dirty="0">
                <a:latin typeface="宋体" panose="02010600030101010101" pitchFamily="2" charset="-122"/>
              </a:rPr>
              <a:t>、型号</a:t>
            </a:r>
            <a:r>
              <a:rPr lang="en-US" altLang="zh-CN" sz="2800" dirty="0">
                <a:latin typeface="宋体" panose="02010600030101010101" pitchFamily="2" charset="-122"/>
              </a:rPr>
              <a:t>B</a:t>
            </a:r>
            <a:r>
              <a:rPr lang="zh-CN" altLang="en-US" sz="2800" dirty="0">
                <a:latin typeface="宋体" panose="02010600030101010101" pitchFamily="2" charset="-122"/>
              </a:rPr>
              <a:t>）灯泡各</a:t>
            </a:r>
            <a:r>
              <a:rPr lang="en-US" altLang="zh-CN" sz="2800" dirty="0">
                <a:latin typeface="宋体" panose="02010600030101010101" pitchFamily="2" charset="-122"/>
              </a:rPr>
              <a:t>50</a:t>
            </a:r>
            <a:r>
              <a:rPr lang="zh-CN" altLang="en-US" sz="2800" dirty="0">
                <a:latin typeface="宋体" panose="02010600030101010101" pitchFamily="2" charset="-122"/>
              </a:rPr>
              <a:t>个样本的使用寿命数据，如图所示（详见素材文件“数据集中与离散分析</a:t>
            </a:r>
            <a:r>
              <a:rPr lang="en-US" altLang="zh-CN" sz="2800" dirty="0">
                <a:latin typeface="宋体" panose="02010600030101010101" pitchFamily="2" charset="-122"/>
              </a:rPr>
              <a:t>.</a:t>
            </a:r>
            <a:r>
              <a:rPr lang="en-US" altLang="zh-CN" sz="2800" dirty="0" err="1">
                <a:latin typeface="宋体" panose="02010600030101010101" pitchFamily="2" charset="-122"/>
              </a:rPr>
              <a:t>xlsx</a:t>
            </a:r>
            <a:r>
              <a:rPr lang="en-US" altLang="zh-CN" sz="2800" dirty="0">
                <a:latin typeface="宋体" panose="02010600030101010101" pitchFamily="2" charset="-122"/>
              </a:rPr>
              <a:t>”</a:t>
            </a:r>
            <a:r>
              <a:rPr lang="zh-CN" altLang="en-US" sz="2800" dirty="0">
                <a:latin typeface="宋体" panose="02010600030101010101" pitchFamily="2" charset="-122"/>
              </a:rPr>
              <a:t>的工作表“灯泡寿命数据”）。那么，根据这些数据应该如何做出选择呢？实际上，由于每只灯泡的使用受到众多因素的影响，其使用寿命呈随机离散分布，通过图中的数据列表是很难直接对哪种型号的灯泡质量更好进行判断的。这里可以使用描述性统计分析中的集中度与离散度分析方法对数据的集中趋势与离散趋势进行统计，进而根据统计结果完成决策。</a:t>
            </a:r>
          </a:p>
        </p:txBody>
      </p:sp>
      <p:sp>
        <p:nvSpPr>
          <p:cNvPr id="2" name="灯片编号占位符 1">
            <a:extLst>
              <a:ext uri="{FF2B5EF4-FFF2-40B4-BE49-F238E27FC236}">
                <a16:creationId xmlns:a16="http://schemas.microsoft.com/office/drawing/2014/main" id="{CC6EB745-48EC-45E3-ACD1-4079E4BA4FDF}"/>
              </a:ext>
            </a:extLst>
          </p:cNvPr>
          <p:cNvSpPr>
            <a:spLocks noGrp="1"/>
          </p:cNvSpPr>
          <p:nvPr>
            <p:ph type="sldNum" sz="quarter" idx="10"/>
          </p:nvPr>
        </p:nvSpPr>
        <p:spPr/>
        <p:txBody>
          <a:bodyPr/>
          <a:lstStyle/>
          <a:p>
            <a:pPr>
              <a:defRPr/>
            </a:pPr>
            <a:fld id="{475B3ED4-0E10-409F-A096-FDE93D218505}" type="slidenum">
              <a:rPr lang="zh-CN" altLang="en-US" smtClean="0"/>
              <a:pPr>
                <a:defRPr/>
              </a:pPr>
              <a:t>16</a:t>
            </a:fld>
            <a:endParaRPr lang="en-US" altLang="zh-CN"/>
          </a:p>
        </p:txBody>
      </p:sp>
      <p:pic>
        <p:nvPicPr>
          <p:cNvPr id="3" name="图片 2"/>
          <p:cNvPicPr>
            <a:picLocks noChangeAspect="1"/>
          </p:cNvPicPr>
          <p:nvPr/>
        </p:nvPicPr>
        <p:blipFill>
          <a:blip r:embed="rId3"/>
          <a:stretch>
            <a:fillRect/>
          </a:stretch>
        </p:blipFill>
        <p:spPr>
          <a:xfrm>
            <a:off x="1337915" y="1178846"/>
            <a:ext cx="9172179" cy="4737128"/>
          </a:xfrm>
          <a:prstGeom prst="rect">
            <a:avLst/>
          </a:prstGeom>
        </p:spPr>
      </p:pic>
    </p:spTree>
    <p:extLst>
      <p:ext uri="{BB962C8B-B14F-4D97-AF65-F5344CB8AC3E}">
        <p14:creationId xmlns:p14="http://schemas.microsoft.com/office/powerpoint/2010/main" val="227502836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6.2.2 </a:t>
            </a:r>
            <a:r>
              <a:rPr lang="zh-CN" altLang="en-US" dirty="0">
                <a:latin typeface="宋体" panose="02010600030101010101" pitchFamily="2" charset="-122"/>
              </a:rPr>
              <a:t>数据集中度分析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1</a:t>
            </a:r>
            <a:r>
              <a:rPr lang="zh-CN" altLang="en-US" sz="3600" dirty="0">
                <a:latin typeface="宋体" panose="02010600030101010101" pitchFamily="2" charset="-122"/>
              </a:rPr>
              <a:t>、数据集中度分析</a:t>
            </a:r>
            <a:endParaRPr lang="en-US" altLang="zh-CN" sz="3600" dirty="0">
              <a:latin typeface="宋体" panose="02010600030101010101" pitchFamily="2" charset="-122"/>
            </a:endParaRPr>
          </a:p>
          <a:p>
            <a:pPr marL="342900" indent="0" eaLnBrk="1" hangingPunct="1">
              <a:buNone/>
            </a:pPr>
            <a:r>
              <a:rPr lang="zh-CN" altLang="en-US" sz="3200" dirty="0">
                <a:latin typeface="宋体" panose="02010600030101010101" pitchFamily="2" charset="-122"/>
              </a:rPr>
              <a:t>常见的集中度度量指标包括：</a:t>
            </a:r>
            <a:endParaRPr lang="en-US" altLang="zh-CN" sz="3200" dirty="0">
              <a:latin typeface="宋体" panose="02010600030101010101" pitchFamily="2" charset="-122"/>
            </a:endParaRPr>
          </a:p>
          <a:p>
            <a:pPr eaLnBrk="1" hangingPunct="1">
              <a:buClr>
                <a:srgbClr val="0070C0"/>
              </a:buClr>
              <a:buFont typeface="Wingdings" panose="05000000000000000000" pitchFamily="2" charset="2"/>
              <a:buChar char="l"/>
            </a:pPr>
            <a:r>
              <a:rPr lang="zh-CN" altLang="en-US" sz="2800" dirty="0">
                <a:latin typeface="宋体" panose="02010600030101010101" pitchFamily="2" charset="-122"/>
              </a:rPr>
              <a:t>平均数。平均数又称为算术平均数，是最常用的数据集中趋势度量指标。一组数据的平均数等于它们的和除以数据的个数。</a:t>
            </a:r>
            <a:endParaRPr lang="en-US" altLang="zh-CN" sz="2800" dirty="0">
              <a:latin typeface="宋体" panose="02010600030101010101" pitchFamily="2" charset="-122"/>
            </a:endParaRPr>
          </a:p>
          <a:p>
            <a:pPr eaLnBrk="1" hangingPunct="1">
              <a:buClr>
                <a:srgbClr val="0070C0"/>
              </a:buClr>
              <a:buFont typeface="Wingdings" panose="05000000000000000000" pitchFamily="2" charset="2"/>
              <a:buChar char="l"/>
            </a:pPr>
            <a:r>
              <a:rPr lang="zh-CN" altLang="en-US" sz="2800" dirty="0">
                <a:latin typeface="宋体" panose="02010600030101010101" pitchFamily="2" charset="-122"/>
              </a:rPr>
              <a:t>中位数。中位数是将一组数据按大小顺序排列后，处于中点位置的数值。</a:t>
            </a:r>
            <a:endParaRPr lang="en-US" altLang="zh-CN" sz="2800" dirty="0">
              <a:latin typeface="宋体" panose="02010600030101010101" pitchFamily="2" charset="-122"/>
            </a:endParaRPr>
          </a:p>
          <a:p>
            <a:pPr eaLnBrk="1" hangingPunct="1">
              <a:buClr>
                <a:srgbClr val="0070C0"/>
              </a:buClr>
              <a:buFont typeface="Wingdings" panose="05000000000000000000" pitchFamily="2" charset="2"/>
              <a:buChar char="l"/>
            </a:pPr>
            <a:r>
              <a:rPr lang="zh-CN" altLang="en-US" sz="2800" dirty="0">
                <a:latin typeface="宋体" panose="02010600030101010101" pitchFamily="2" charset="-122"/>
              </a:rPr>
              <a:t>众数。众数是指一组数据中出现次数最多的变量值，它是描述分类数据的集中趋势最常用的一种测度值。</a:t>
            </a: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17</a:t>
            </a:fld>
            <a:endParaRPr lang="en-US" altLang="zh-CN"/>
          </a:p>
        </p:txBody>
      </p:sp>
    </p:spTree>
    <p:extLst>
      <p:ext uri="{BB962C8B-B14F-4D97-AF65-F5344CB8AC3E}">
        <p14:creationId xmlns:p14="http://schemas.microsoft.com/office/powerpoint/2010/main" val="11353788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6.2.2 </a:t>
            </a:r>
            <a:r>
              <a:rPr lang="zh-CN" altLang="en-US" dirty="0">
                <a:latin typeface="宋体" panose="02010600030101010101" pitchFamily="2" charset="-122"/>
              </a:rPr>
              <a:t>数据集中度分析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2</a:t>
            </a:r>
            <a:r>
              <a:rPr lang="zh-CN" altLang="en-US" sz="3600" dirty="0">
                <a:latin typeface="宋体" panose="02010600030101010101" pitchFamily="2" charset="-122"/>
              </a:rPr>
              <a:t>、利用</a:t>
            </a:r>
            <a:r>
              <a:rPr lang="en-US" altLang="zh-CN" sz="3600" dirty="0">
                <a:latin typeface="宋体" panose="02010600030101010101" pitchFamily="2" charset="-122"/>
              </a:rPr>
              <a:t>EXCEL</a:t>
            </a:r>
            <a:r>
              <a:rPr lang="zh-CN" altLang="en-US" sz="3600" dirty="0">
                <a:latin typeface="宋体" panose="02010600030101010101" pitchFamily="2" charset="-122"/>
              </a:rPr>
              <a:t>完成数据集中度分析</a:t>
            </a:r>
            <a:endParaRPr lang="en-US" altLang="zh-CN" sz="3600" dirty="0">
              <a:latin typeface="宋体" panose="02010600030101010101" pitchFamily="2" charset="-122"/>
            </a:endParaRPr>
          </a:p>
          <a:p>
            <a:pPr eaLnBrk="1" hangingPunct="1">
              <a:buFont typeface="Wingdings" panose="05000000000000000000" pitchFamily="2" charset="2"/>
              <a:buChar char="Ø"/>
            </a:pPr>
            <a:r>
              <a:rPr lang="zh-CN" altLang="en-US" sz="3200" dirty="0">
                <a:latin typeface="宋体" panose="02010600030101010101" pitchFamily="2" charset="-122"/>
              </a:rPr>
              <a:t>描述统计参数设置</a:t>
            </a:r>
            <a:endParaRPr lang="en-US" altLang="zh-CN" sz="32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18</a:t>
            </a:fld>
            <a:endParaRPr lang="en-US" altLang="zh-CN"/>
          </a:p>
        </p:txBody>
      </p:sp>
      <p:pic>
        <p:nvPicPr>
          <p:cNvPr id="5" name="图片 4"/>
          <p:cNvPicPr>
            <a:picLocks noChangeAspect="1"/>
          </p:cNvPicPr>
          <p:nvPr/>
        </p:nvPicPr>
        <p:blipFill>
          <a:blip r:embed="rId3"/>
          <a:stretch>
            <a:fillRect/>
          </a:stretch>
        </p:blipFill>
        <p:spPr>
          <a:xfrm>
            <a:off x="6151470" y="1937855"/>
            <a:ext cx="5049930" cy="4791557"/>
          </a:xfrm>
          <a:prstGeom prst="rect">
            <a:avLst/>
          </a:prstGeom>
        </p:spPr>
      </p:pic>
    </p:spTree>
    <p:extLst>
      <p:ext uri="{BB962C8B-B14F-4D97-AF65-F5344CB8AC3E}">
        <p14:creationId xmlns:p14="http://schemas.microsoft.com/office/powerpoint/2010/main" val="37036908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6.2.2 </a:t>
            </a:r>
            <a:r>
              <a:rPr lang="zh-CN" altLang="en-US" dirty="0">
                <a:latin typeface="宋体" panose="02010600030101010101" pitchFamily="2" charset="-122"/>
              </a:rPr>
              <a:t>数据集中度分析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2</a:t>
            </a:r>
            <a:r>
              <a:rPr lang="zh-CN" altLang="en-US" sz="3600" dirty="0">
                <a:latin typeface="宋体" panose="02010600030101010101" pitchFamily="2" charset="-122"/>
              </a:rPr>
              <a:t>、利用</a:t>
            </a:r>
            <a:r>
              <a:rPr lang="en-US" altLang="zh-CN" sz="3600" dirty="0">
                <a:latin typeface="宋体" panose="02010600030101010101" pitchFamily="2" charset="-122"/>
              </a:rPr>
              <a:t>EXCEL</a:t>
            </a:r>
            <a:r>
              <a:rPr lang="zh-CN" altLang="en-US" sz="3600" dirty="0">
                <a:latin typeface="宋体" panose="02010600030101010101" pitchFamily="2" charset="-122"/>
              </a:rPr>
              <a:t>完成数据集中度分析</a:t>
            </a:r>
            <a:endParaRPr lang="en-US" altLang="zh-CN" sz="3600" dirty="0">
              <a:latin typeface="宋体" panose="02010600030101010101" pitchFamily="2" charset="-122"/>
            </a:endParaRPr>
          </a:p>
          <a:p>
            <a:pPr eaLnBrk="1" hangingPunct="1">
              <a:buFont typeface="Wingdings" panose="05000000000000000000" pitchFamily="2" charset="2"/>
              <a:buChar char="Ø"/>
            </a:pPr>
            <a:r>
              <a:rPr lang="zh-CN" altLang="en-US" sz="3200" dirty="0">
                <a:latin typeface="宋体" panose="02010600030101010101" pitchFamily="2" charset="-122"/>
              </a:rPr>
              <a:t>描述性统计结果</a:t>
            </a:r>
            <a:endParaRPr lang="en-US" altLang="zh-CN" sz="32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19</a:t>
            </a:fld>
            <a:endParaRPr lang="en-US" altLang="zh-CN"/>
          </a:p>
        </p:txBody>
      </p:sp>
      <p:pic>
        <p:nvPicPr>
          <p:cNvPr id="6" name="图片 5"/>
          <p:cNvPicPr/>
          <p:nvPr/>
        </p:nvPicPr>
        <p:blipFill>
          <a:blip r:embed="rId3"/>
          <a:stretch>
            <a:fillRect/>
          </a:stretch>
        </p:blipFill>
        <p:spPr>
          <a:xfrm>
            <a:off x="5797230" y="2023109"/>
            <a:ext cx="5418457" cy="4677729"/>
          </a:xfrm>
          <a:prstGeom prst="rect">
            <a:avLst/>
          </a:prstGeom>
        </p:spPr>
      </p:pic>
    </p:spTree>
    <p:extLst>
      <p:ext uri="{BB962C8B-B14F-4D97-AF65-F5344CB8AC3E}">
        <p14:creationId xmlns:p14="http://schemas.microsoft.com/office/powerpoint/2010/main" val="18049773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a:extLst>
              <a:ext uri="{FF2B5EF4-FFF2-40B4-BE49-F238E27FC236}">
                <a16:creationId xmlns:a16="http://schemas.microsoft.com/office/drawing/2014/main" id="{64399AB0-8A65-4D11-B23A-C7EFF51FD020}"/>
              </a:ext>
            </a:extLst>
          </p:cNvPr>
          <p:cNvSpPr>
            <a:spLocks noGrp="1" noChangeArrowheads="1"/>
          </p:cNvSpPr>
          <p:nvPr>
            <p:ph type="title"/>
          </p:nvPr>
        </p:nvSpPr>
        <p:spPr/>
        <p:txBody>
          <a:bodyPr/>
          <a:lstStyle/>
          <a:p>
            <a:pPr eaLnBrk="1" hangingPunct="1"/>
            <a:r>
              <a:rPr lang="zh-CN" altLang="en-US" dirty="0"/>
              <a:t>第</a:t>
            </a:r>
            <a:r>
              <a:rPr lang="en-US" altLang="zh-CN" dirty="0"/>
              <a:t>6</a:t>
            </a:r>
            <a:r>
              <a:rPr lang="zh-CN" altLang="en-US" dirty="0"/>
              <a:t>章 数据分析</a:t>
            </a:r>
            <a:endParaRPr lang="en-US" altLang="zh-CN" dirty="0"/>
          </a:p>
        </p:txBody>
      </p:sp>
      <p:sp>
        <p:nvSpPr>
          <p:cNvPr id="13315" name="Rectangle 7">
            <a:extLst>
              <a:ext uri="{FF2B5EF4-FFF2-40B4-BE49-F238E27FC236}">
                <a16:creationId xmlns:a16="http://schemas.microsoft.com/office/drawing/2014/main" id="{07F69391-F8EA-4500-81F0-D82AF32D1697}"/>
              </a:ext>
            </a:extLst>
          </p:cNvPr>
          <p:cNvSpPr>
            <a:spLocks noGrp="1" noChangeArrowheads="1"/>
          </p:cNvSpPr>
          <p:nvPr>
            <p:ph idx="1"/>
          </p:nvPr>
        </p:nvSpPr>
        <p:spPr>
          <a:xfrm>
            <a:off x="1445342" y="1154983"/>
            <a:ext cx="8908026" cy="3338359"/>
          </a:xfrm>
        </p:spPr>
        <p:txBody>
          <a:bodyPr/>
          <a:lstStyle/>
          <a:p>
            <a:pPr marL="0" indent="0" eaLnBrk="1" hangingPunct="1">
              <a:lnSpc>
                <a:spcPct val="90000"/>
              </a:lnSpc>
              <a:buNone/>
            </a:pPr>
            <a:r>
              <a:rPr lang="zh-CN" altLang="en-US" sz="3600" dirty="0">
                <a:latin typeface="宋体" panose="02010600030101010101" pitchFamily="2" charset="-122"/>
              </a:rPr>
              <a:t>本章学习目标</a:t>
            </a:r>
          </a:p>
          <a:p>
            <a:pPr marL="0" indent="0" eaLnBrk="1" hangingPunct="1">
              <a:lnSpc>
                <a:spcPct val="90000"/>
              </a:lnSpc>
              <a:buNone/>
            </a:pPr>
            <a:r>
              <a:rPr lang="en-US" altLang="zh-CN" sz="3600" dirty="0">
                <a:latin typeface="宋体" panose="02010600030101010101" pitchFamily="2" charset="-122"/>
              </a:rPr>
              <a:t>6.1 </a:t>
            </a:r>
            <a:r>
              <a:rPr lang="zh-CN" altLang="en-US" sz="3600" dirty="0">
                <a:latin typeface="宋体" panose="02010600030101010101" pitchFamily="2" charset="-122"/>
              </a:rPr>
              <a:t>数据分析基础</a:t>
            </a:r>
            <a:endParaRPr lang="en-US" altLang="zh-CN" sz="3600" dirty="0">
              <a:latin typeface="宋体" panose="02010600030101010101" pitchFamily="2" charset="-122"/>
            </a:endParaRPr>
          </a:p>
          <a:p>
            <a:pPr marL="0" indent="0" eaLnBrk="1" hangingPunct="1">
              <a:lnSpc>
                <a:spcPct val="90000"/>
              </a:lnSpc>
              <a:buNone/>
            </a:pPr>
            <a:r>
              <a:rPr lang="en-US" altLang="zh-CN" sz="3600" dirty="0">
                <a:latin typeface="宋体" panose="02010600030101010101" pitchFamily="2" charset="-122"/>
              </a:rPr>
              <a:t>6.2 </a:t>
            </a:r>
            <a:r>
              <a:rPr lang="zh-CN" altLang="en-US" sz="3600" dirty="0">
                <a:latin typeface="宋体" panose="02010600030101010101" pitchFamily="2" charset="-122"/>
              </a:rPr>
              <a:t>描述性统计分析</a:t>
            </a:r>
            <a:endParaRPr lang="en-US" altLang="zh-CN" sz="3600" dirty="0">
              <a:latin typeface="宋体" panose="02010600030101010101" pitchFamily="2" charset="-122"/>
            </a:endParaRPr>
          </a:p>
          <a:p>
            <a:pPr marL="0" indent="0" eaLnBrk="1" hangingPunct="1">
              <a:lnSpc>
                <a:spcPct val="90000"/>
              </a:lnSpc>
              <a:buNone/>
            </a:pPr>
            <a:r>
              <a:rPr lang="en-US" altLang="zh-CN" sz="3600" dirty="0">
                <a:latin typeface="宋体" panose="02010600030101010101" pitchFamily="2" charset="-122"/>
              </a:rPr>
              <a:t>6.3 </a:t>
            </a:r>
            <a:r>
              <a:rPr lang="zh-CN" altLang="en-US" sz="3600" dirty="0">
                <a:latin typeface="宋体" panose="02010600030101010101" pitchFamily="2" charset="-122"/>
              </a:rPr>
              <a:t>投资决策分析</a:t>
            </a:r>
            <a:endParaRPr lang="en-US" altLang="zh-CN" sz="3600" dirty="0">
              <a:latin typeface="宋体" panose="02010600030101010101" pitchFamily="2" charset="-122"/>
            </a:endParaRPr>
          </a:p>
          <a:p>
            <a:pPr marL="0" indent="0" eaLnBrk="1" hangingPunct="1">
              <a:lnSpc>
                <a:spcPct val="90000"/>
              </a:lnSpc>
              <a:buNone/>
            </a:pPr>
            <a:r>
              <a:rPr lang="en-US" altLang="zh-CN" sz="3600" dirty="0">
                <a:latin typeface="宋体" panose="02010600030101010101" pitchFamily="2" charset="-122"/>
              </a:rPr>
              <a:t>6.4 </a:t>
            </a:r>
            <a:r>
              <a:rPr lang="zh-CN" altLang="en-US" sz="3600" dirty="0">
                <a:latin typeface="宋体" panose="02010600030101010101" pitchFamily="2" charset="-122"/>
              </a:rPr>
              <a:t>时间序列预测分析</a:t>
            </a:r>
            <a:endParaRPr lang="en-US" altLang="zh-CN" sz="3600" dirty="0">
              <a:latin typeface="宋体" panose="02010600030101010101" pitchFamily="2" charset="-122"/>
            </a:endParaRPr>
          </a:p>
          <a:p>
            <a:pPr marL="0" indent="0" eaLnBrk="1" hangingPunct="1">
              <a:lnSpc>
                <a:spcPct val="90000"/>
              </a:lnSpc>
              <a:buNone/>
            </a:pPr>
            <a:r>
              <a:rPr lang="en-US" altLang="zh-CN" sz="3600" dirty="0">
                <a:latin typeface="宋体" panose="02010600030101010101" pitchFamily="2" charset="-122"/>
              </a:rPr>
              <a:t>6.5 </a:t>
            </a:r>
            <a:r>
              <a:rPr lang="zh-CN" altLang="en-US" sz="3600" dirty="0">
                <a:latin typeface="宋体" panose="02010600030101010101" pitchFamily="2" charset="-122"/>
              </a:rPr>
              <a:t>相关与回归分析</a:t>
            </a:r>
          </a:p>
        </p:txBody>
      </p:sp>
      <p:sp>
        <p:nvSpPr>
          <p:cNvPr id="2" name="灯片编号占位符 1">
            <a:extLst>
              <a:ext uri="{FF2B5EF4-FFF2-40B4-BE49-F238E27FC236}">
                <a16:creationId xmlns:a16="http://schemas.microsoft.com/office/drawing/2014/main" id="{51D5B84A-BA56-4127-A020-AA4180085F90}"/>
              </a:ext>
            </a:extLst>
          </p:cNvPr>
          <p:cNvSpPr>
            <a:spLocks noGrp="1"/>
          </p:cNvSpPr>
          <p:nvPr>
            <p:ph type="sldNum" sz="quarter" idx="10"/>
          </p:nvPr>
        </p:nvSpPr>
        <p:spPr/>
        <p:txBody>
          <a:bodyPr/>
          <a:lstStyle/>
          <a:p>
            <a:pPr>
              <a:defRPr/>
            </a:pPr>
            <a:fld id="{475B3ED4-0E10-409F-A096-FDE93D218505}" type="slidenum">
              <a:rPr lang="zh-CN" altLang="en-US" smtClean="0"/>
              <a:pPr>
                <a:defRPr/>
              </a:pPr>
              <a:t>2</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B377B061-8F80-41E1-91C1-8C11040B0C08}"/>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6.2.3 </a:t>
            </a:r>
            <a:r>
              <a:rPr lang="zh-CN" altLang="en-US" dirty="0">
                <a:latin typeface="宋体" panose="02010600030101010101" pitchFamily="2" charset="-122"/>
              </a:rPr>
              <a:t>数据离散度分析</a:t>
            </a:r>
            <a:endParaRPr lang="zh-CN" altLang="en-US" dirty="0">
              <a:solidFill>
                <a:schemeClr val="tx1"/>
              </a:solidFill>
              <a:latin typeface="宋体" panose="02010600030101010101" pitchFamily="2" charset="-122"/>
            </a:endParaRPr>
          </a:p>
        </p:txBody>
      </p:sp>
      <p:sp>
        <p:nvSpPr>
          <p:cNvPr id="17411" name="Rectangle 3">
            <a:extLst>
              <a:ext uri="{FF2B5EF4-FFF2-40B4-BE49-F238E27FC236}">
                <a16:creationId xmlns:a16="http://schemas.microsoft.com/office/drawing/2014/main" id="{F61F7B50-C595-4F11-A180-A231F0BA822F}"/>
              </a:ext>
            </a:extLst>
          </p:cNvPr>
          <p:cNvSpPr>
            <a:spLocks noGrp="1" noChangeArrowheads="1"/>
          </p:cNvSpPr>
          <p:nvPr>
            <p:ph idx="1"/>
          </p:nvPr>
        </p:nvSpPr>
        <p:spPr>
          <a:xfrm>
            <a:off x="470263" y="1336009"/>
            <a:ext cx="10907485" cy="3548062"/>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a:t>
            </a:r>
            <a:r>
              <a:rPr lang="zh-CN" altLang="en-US" sz="2800" dirty="0">
                <a:latin typeface="宋体" panose="02010600030101010101" pitchFamily="2" charset="-122"/>
              </a:rPr>
              <a:t>例</a:t>
            </a:r>
            <a:r>
              <a:rPr lang="en-US" altLang="zh-CN" sz="2800" dirty="0">
                <a:latin typeface="宋体" panose="02010600030101010101" pitchFamily="2" charset="-122"/>
              </a:rPr>
              <a:t>】</a:t>
            </a:r>
            <a:r>
              <a:rPr lang="zh-CN" altLang="en-US" sz="2800" dirty="0">
                <a:latin typeface="宋体" panose="02010600030101010101" pitchFamily="2" charset="-122"/>
              </a:rPr>
              <a:t>在上一小节中，我们对图</a:t>
            </a:r>
            <a:r>
              <a:rPr lang="en-US" altLang="zh-CN" sz="2800" dirty="0">
                <a:latin typeface="宋体" panose="02010600030101010101" pitchFamily="2" charset="-122"/>
              </a:rPr>
              <a:t>6.7</a:t>
            </a:r>
            <a:r>
              <a:rPr lang="zh-CN" altLang="en-US" sz="2800" dirty="0">
                <a:latin typeface="宋体" panose="02010600030101010101" pitchFamily="2" charset="-122"/>
              </a:rPr>
              <a:t>所示的两种型号的灯泡寿命数据进行了集中度分析，得到型号</a:t>
            </a:r>
            <a:r>
              <a:rPr lang="en-US" altLang="zh-CN" sz="2800" dirty="0">
                <a:latin typeface="宋体" panose="02010600030101010101" pitchFamily="2" charset="-122"/>
              </a:rPr>
              <a:t>A</a:t>
            </a:r>
            <a:r>
              <a:rPr lang="zh-CN" altLang="en-US" sz="2800" dirty="0">
                <a:latin typeface="宋体" panose="02010600030101010101" pitchFamily="2" charset="-122"/>
              </a:rPr>
              <a:t>的灯泡优于型号</a:t>
            </a:r>
            <a:r>
              <a:rPr lang="en-US" altLang="zh-CN" sz="2800" dirty="0">
                <a:latin typeface="宋体" panose="02010600030101010101" pitchFamily="2" charset="-122"/>
              </a:rPr>
              <a:t>B</a:t>
            </a:r>
            <a:r>
              <a:rPr lang="zh-CN" altLang="en-US" sz="2800" dirty="0">
                <a:latin typeface="宋体" panose="02010600030101010101" pitchFamily="2" charset="-122"/>
              </a:rPr>
              <a:t>的结论，并以之作为采购决策的依据。然而，这个结论真的是正确的吗？实际上，灯泡产品的质量好坏除了根据使用寿命数据的集中趋势程度来判断外，数据的离散程度也是十分重要的评价标准。如果灯泡使用寿命的离散程度太高，则说明该型号灯泡个体之间的质量差异较大，产品整体均衡性不足。此时即使通过集中度分析得到的平均数或中位数很高，也需要慎重考虑是否要选择采购该产品。</a:t>
            </a:r>
          </a:p>
        </p:txBody>
      </p:sp>
      <p:sp>
        <p:nvSpPr>
          <p:cNvPr id="2" name="灯片编号占位符 1">
            <a:extLst>
              <a:ext uri="{FF2B5EF4-FFF2-40B4-BE49-F238E27FC236}">
                <a16:creationId xmlns:a16="http://schemas.microsoft.com/office/drawing/2014/main" id="{CC6EB745-48EC-45E3-ACD1-4079E4BA4FDF}"/>
              </a:ext>
            </a:extLst>
          </p:cNvPr>
          <p:cNvSpPr>
            <a:spLocks noGrp="1"/>
          </p:cNvSpPr>
          <p:nvPr>
            <p:ph type="sldNum" sz="quarter" idx="10"/>
          </p:nvPr>
        </p:nvSpPr>
        <p:spPr/>
        <p:txBody>
          <a:bodyPr/>
          <a:lstStyle/>
          <a:p>
            <a:pPr>
              <a:defRPr/>
            </a:pPr>
            <a:fld id="{475B3ED4-0E10-409F-A096-FDE93D218505}" type="slidenum">
              <a:rPr lang="zh-CN" altLang="en-US" smtClean="0"/>
              <a:pPr>
                <a:defRPr/>
              </a:pPr>
              <a:t>20</a:t>
            </a:fld>
            <a:endParaRPr lang="en-US" altLang="zh-CN"/>
          </a:p>
        </p:txBody>
      </p:sp>
    </p:spTree>
    <p:extLst>
      <p:ext uri="{BB962C8B-B14F-4D97-AF65-F5344CB8AC3E}">
        <p14:creationId xmlns:p14="http://schemas.microsoft.com/office/powerpoint/2010/main" val="376533686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6.2.3 </a:t>
            </a:r>
            <a:r>
              <a:rPr lang="zh-CN" altLang="en-US" dirty="0">
                <a:latin typeface="宋体" panose="02010600030101010101" pitchFamily="2" charset="-122"/>
              </a:rPr>
              <a:t>数据离散度分析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1</a:t>
            </a:r>
            <a:r>
              <a:rPr lang="zh-CN" altLang="en-US" sz="3600" dirty="0">
                <a:latin typeface="宋体" panose="02010600030101010101" pitchFamily="2" charset="-122"/>
              </a:rPr>
              <a:t>、数据离散度分析</a:t>
            </a:r>
            <a:endParaRPr lang="en-US" altLang="zh-CN" sz="3600" dirty="0">
              <a:latin typeface="宋体" panose="02010600030101010101" pitchFamily="2" charset="-122"/>
            </a:endParaRPr>
          </a:p>
          <a:p>
            <a:pPr marL="342900" indent="0" eaLnBrk="1" hangingPunct="1">
              <a:buNone/>
            </a:pPr>
            <a:r>
              <a:rPr lang="zh-CN" altLang="en-US" sz="3200" dirty="0">
                <a:latin typeface="宋体" panose="02010600030101010101" pitchFamily="2" charset="-122"/>
              </a:rPr>
              <a:t>常见的离散度度量指标包括：</a:t>
            </a:r>
            <a:endParaRPr lang="en-US" altLang="zh-CN" sz="3200" dirty="0">
              <a:latin typeface="宋体" panose="02010600030101010101" pitchFamily="2" charset="-122"/>
            </a:endParaRPr>
          </a:p>
          <a:p>
            <a:pPr eaLnBrk="1" hangingPunct="1">
              <a:buClr>
                <a:srgbClr val="0070C0"/>
              </a:buClr>
              <a:buFont typeface="Wingdings" panose="05000000000000000000" pitchFamily="2" charset="2"/>
              <a:buChar char="l"/>
            </a:pPr>
            <a:r>
              <a:rPr lang="zh-CN" altLang="en-US" sz="2800" dirty="0">
                <a:latin typeface="宋体" panose="02010600030101010101" pitchFamily="2" charset="-122"/>
              </a:rPr>
              <a:t>极差。极差也被称为全距，表示一组数据中的最大值与最小值的差距。</a:t>
            </a:r>
            <a:endParaRPr lang="en-US" altLang="zh-CN" sz="2800" dirty="0">
              <a:latin typeface="宋体" panose="02010600030101010101" pitchFamily="2" charset="-122"/>
            </a:endParaRPr>
          </a:p>
          <a:p>
            <a:pPr eaLnBrk="1" hangingPunct="1">
              <a:buClr>
                <a:srgbClr val="0070C0"/>
              </a:buClr>
              <a:buFont typeface="Wingdings" panose="05000000000000000000" pitchFamily="2" charset="2"/>
              <a:buChar char="l"/>
            </a:pPr>
            <a:r>
              <a:rPr lang="zh-CN" altLang="en-US" sz="2800" dirty="0">
                <a:latin typeface="宋体" panose="02010600030101010101" pitchFamily="2" charset="-122"/>
              </a:rPr>
              <a:t>方差与标准差。方差和标准差是统计学中重要的度量指标，也是实际应用最广泛的离散度度量指标。方差表示一组数据中个体数据值与所有数据的平均数之差的算术平均数，标准差是方差的平方根。</a:t>
            </a: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21</a:t>
            </a:fld>
            <a:endParaRPr lang="en-US" altLang="zh-CN"/>
          </a:p>
        </p:txBody>
      </p:sp>
    </p:spTree>
    <p:extLst>
      <p:ext uri="{BB962C8B-B14F-4D97-AF65-F5344CB8AC3E}">
        <p14:creationId xmlns:p14="http://schemas.microsoft.com/office/powerpoint/2010/main" val="12437087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6.2.3 </a:t>
            </a:r>
            <a:r>
              <a:rPr lang="zh-CN" altLang="en-US" dirty="0">
                <a:latin typeface="宋体" panose="02010600030101010101" pitchFamily="2" charset="-122"/>
              </a:rPr>
              <a:t>数据离散度分析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2</a:t>
            </a:r>
            <a:r>
              <a:rPr lang="zh-CN" altLang="en-US" sz="3600" dirty="0">
                <a:latin typeface="宋体" panose="02010600030101010101" pitchFamily="2" charset="-122"/>
              </a:rPr>
              <a:t>、利用</a:t>
            </a:r>
            <a:r>
              <a:rPr lang="en-US" altLang="zh-CN" sz="3600" dirty="0">
                <a:latin typeface="宋体" panose="02010600030101010101" pitchFamily="2" charset="-122"/>
              </a:rPr>
              <a:t>EXCEL</a:t>
            </a:r>
            <a:r>
              <a:rPr lang="zh-CN" altLang="en-US" sz="3600" dirty="0">
                <a:latin typeface="宋体" panose="02010600030101010101" pitchFamily="2" charset="-122"/>
              </a:rPr>
              <a:t>完成数据离散度分析</a:t>
            </a:r>
            <a:endParaRPr lang="en-US" altLang="zh-CN" sz="3600" dirty="0">
              <a:latin typeface="宋体" panose="02010600030101010101" pitchFamily="2" charset="-122"/>
            </a:endParaRPr>
          </a:p>
          <a:p>
            <a:pPr eaLnBrk="1" hangingPunct="1">
              <a:buFont typeface="Wingdings" panose="05000000000000000000" pitchFamily="2" charset="2"/>
              <a:buChar char="Ø"/>
            </a:pPr>
            <a:r>
              <a:rPr lang="zh-CN" altLang="en-US" sz="3200" dirty="0">
                <a:latin typeface="宋体" panose="02010600030101010101" pitchFamily="2" charset="-122"/>
              </a:rPr>
              <a:t>结果分析</a:t>
            </a:r>
            <a:endParaRPr lang="en-US" altLang="zh-CN" sz="32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22</a:t>
            </a:fld>
            <a:endParaRPr lang="en-US" altLang="zh-CN"/>
          </a:p>
        </p:txBody>
      </p:sp>
      <p:pic>
        <p:nvPicPr>
          <p:cNvPr id="6" name="图片 5"/>
          <p:cNvPicPr/>
          <p:nvPr/>
        </p:nvPicPr>
        <p:blipFill>
          <a:blip r:embed="rId3"/>
          <a:stretch>
            <a:fillRect/>
          </a:stretch>
        </p:blipFill>
        <p:spPr>
          <a:xfrm>
            <a:off x="5797230" y="2023109"/>
            <a:ext cx="5418457" cy="4677729"/>
          </a:xfrm>
          <a:prstGeom prst="rect">
            <a:avLst/>
          </a:prstGeom>
        </p:spPr>
      </p:pic>
    </p:spTree>
    <p:extLst>
      <p:ext uri="{BB962C8B-B14F-4D97-AF65-F5344CB8AC3E}">
        <p14:creationId xmlns:p14="http://schemas.microsoft.com/office/powerpoint/2010/main" val="380994434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B377B061-8F80-41E1-91C1-8C11040B0C08}"/>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6.2.4</a:t>
            </a:r>
            <a:r>
              <a:rPr lang="zh-CN" altLang="en-US" dirty="0">
                <a:latin typeface="宋体" panose="02010600030101010101" pitchFamily="2" charset="-122"/>
              </a:rPr>
              <a:t>数据交叉透视分析</a:t>
            </a:r>
            <a:endParaRPr lang="zh-CN" altLang="en-US" dirty="0">
              <a:solidFill>
                <a:schemeClr val="tx1"/>
              </a:solidFill>
              <a:latin typeface="宋体" panose="02010600030101010101" pitchFamily="2" charset="-122"/>
            </a:endParaRPr>
          </a:p>
        </p:txBody>
      </p:sp>
      <p:sp>
        <p:nvSpPr>
          <p:cNvPr id="17411" name="Rectangle 3">
            <a:extLst>
              <a:ext uri="{FF2B5EF4-FFF2-40B4-BE49-F238E27FC236}">
                <a16:creationId xmlns:a16="http://schemas.microsoft.com/office/drawing/2014/main" id="{F61F7B50-C595-4F11-A180-A231F0BA822F}"/>
              </a:ext>
            </a:extLst>
          </p:cNvPr>
          <p:cNvSpPr>
            <a:spLocks noGrp="1" noChangeArrowheads="1"/>
          </p:cNvSpPr>
          <p:nvPr>
            <p:ph idx="1"/>
          </p:nvPr>
        </p:nvSpPr>
        <p:spPr>
          <a:xfrm>
            <a:off x="470263" y="1336009"/>
            <a:ext cx="10907485" cy="3548062"/>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a:t>
            </a:r>
            <a:r>
              <a:rPr lang="zh-CN" altLang="en-US" sz="2800" dirty="0">
                <a:latin typeface="宋体" panose="02010600030101010101" pitchFamily="2" charset="-122"/>
              </a:rPr>
              <a:t>例</a:t>
            </a:r>
            <a:r>
              <a:rPr lang="en-US" altLang="zh-CN" sz="2800" dirty="0">
                <a:latin typeface="宋体" panose="02010600030101010101" pitchFamily="2" charset="-122"/>
              </a:rPr>
              <a:t>】</a:t>
            </a:r>
            <a:r>
              <a:rPr lang="zh-CN" altLang="en-US" sz="2800" dirty="0">
                <a:latin typeface="宋体" panose="02010600030101010101" pitchFamily="2" charset="-122"/>
              </a:rPr>
              <a:t>在</a:t>
            </a:r>
            <a:r>
              <a:rPr lang="en-US" altLang="zh-CN" sz="2800" dirty="0">
                <a:latin typeface="宋体" panose="02010600030101010101" pitchFamily="2" charset="-122"/>
              </a:rPr>
              <a:t>5.4</a:t>
            </a:r>
            <a:r>
              <a:rPr lang="zh-CN" altLang="en-US" sz="2800" dirty="0">
                <a:latin typeface="宋体" panose="02010600030101010101" pitchFamily="2" charset="-122"/>
              </a:rPr>
              <a:t>小节中，已经使用基于</a:t>
            </a:r>
            <a:r>
              <a:rPr lang="en-US" altLang="zh-CN" sz="2800" dirty="0">
                <a:latin typeface="宋体" panose="02010600030101010101" pitchFamily="2" charset="-122"/>
              </a:rPr>
              <a:t>EXCEL</a:t>
            </a:r>
            <a:r>
              <a:rPr lang="zh-CN" altLang="en-US" sz="2800" dirty="0">
                <a:latin typeface="宋体" panose="02010600030101010101" pitchFamily="2" charset="-122"/>
              </a:rPr>
              <a:t>的数据预处理方法对某图书联营店各季度部分图书的销售数据进行了预处理，形成了可以用于数据分析的数据清单，如图所示（详见素材文件“数据预处理</a:t>
            </a:r>
            <a:r>
              <a:rPr lang="en-US" altLang="zh-CN" sz="2800" dirty="0">
                <a:latin typeface="宋体" panose="02010600030101010101" pitchFamily="2" charset="-122"/>
              </a:rPr>
              <a:t>.</a:t>
            </a:r>
            <a:r>
              <a:rPr lang="en-US" altLang="zh-CN" sz="2800" dirty="0" err="1">
                <a:latin typeface="宋体" panose="02010600030101010101" pitchFamily="2" charset="-122"/>
              </a:rPr>
              <a:t>xlsx</a:t>
            </a:r>
            <a:r>
              <a:rPr lang="en-US" altLang="zh-CN" sz="2800" dirty="0">
                <a:latin typeface="宋体" panose="02010600030101010101" pitchFamily="2" charset="-122"/>
              </a:rPr>
              <a:t>”</a:t>
            </a:r>
            <a:r>
              <a:rPr lang="zh-CN" altLang="en-US" sz="2800" dirty="0">
                <a:latin typeface="宋体" panose="02010600030101010101" pitchFamily="2" charset="-122"/>
              </a:rPr>
              <a:t>中的工作表“图书销售数据”）。虽然在预处理过程中进行了数据筛选和清洗，但结果中记录数量仍然较多，我们很难直接通过图中显示的数据内容对目前图书的销售情况作出分析和判断，比如各个分店中，哪个分店的经营状况较好，是否有分店的销售状况出现了问题，或者在全部在售图书中哪些书籍最为畅销，亦或者各季度销售额最大的图书是什么等等。此时，可以使用数据交叉透视分析方法对数据中的各个变量进行交叉分析，以获取经营者的决策过程中所需要的关键信息。</a:t>
            </a:r>
          </a:p>
        </p:txBody>
      </p:sp>
      <p:sp>
        <p:nvSpPr>
          <p:cNvPr id="2" name="灯片编号占位符 1">
            <a:extLst>
              <a:ext uri="{FF2B5EF4-FFF2-40B4-BE49-F238E27FC236}">
                <a16:creationId xmlns:a16="http://schemas.microsoft.com/office/drawing/2014/main" id="{CC6EB745-48EC-45E3-ACD1-4079E4BA4FDF}"/>
              </a:ext>
            </a:extLst>
          </p:cNvPr>
          <p:cNvSpPr>
            <a:spLocks noGrp="1"/>
          </p:cNvSpPr>
          <p:nvPr>
            <p:ph type="sldNum" sz="quarter" idx="10"/>
          </p:nvPr>
        </p:nvSpPr>
        <p:spPr/>
        <p:txBody>
          <a:bodyPr/>
          <a:lstStyle/>
          <a:p>
            <a:pPr>
              <a:defRPr/>
            </a:pPr>
            <a:fld id="{475B3ED4-0E10-409F-A096-FDE93D218505}" type="slidenum">
              <a:rPr lang="zh-CN" altLang="en-US" smtClean="0"/>
              <a:pPr>
                <a:defRPr/>
              </a:pPr>
              <a:t>23</a:t>
            </a:fld>
            <a:endParaRPr lang="en-US" altLang="zh-CN"/>
          </a:p>
        </p:txBody>
      </p:sp>
      <p:pic>
        <p:nvPicPr>
          <p:cNvPr id="3" name="图片 2"/>
          <p:cNvPicPr>
            <a:picLocks noChangeAspect="1"/>
          </p:cNvPicPr>
          <p:nvPr/>
        </p:nvPicPr>
        <p:blipFill>
          <a:blip r:embed="rId3"/>
          <a:stretch>
            <a:fillRect/>
          </a:stretch>
        </p:blipFill>
        <p:spPr>
          <a:xfrm>
            <a:off x="470263" y="1336009"/>
            <a:ext cx="11429519" cy="4730367"/>
          </a:xfrm>
          <a:prstGeom prst="rect">
            <a:avLst/>
          </a:prstGeom>
        </p:spPr>
      </p:pic>
    </p:spTree>
    <p:extLst>
      <p:ext uri="{BB962C8B-B14F-4D97-AF65-F5344CB8AC3E}">
        <p14:creationId xmlns:p14="http://schemas.microsoft.com/office/powerpoint/2010/main" val="424066310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6.2.4</a:t>
            </a:r>
            <a:r>
              <a:rPr lang="zh-CN" altLang="en-US" dirty="0">
                <a:latin typeface="宋体" panose="02010600030101010101" pitchFamily="2" charset="-122"/>
              </a:rPr>
              <a:t>数据交叉透视分析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1</a:t>
            </a:r>
            <a:r>
              <a:rPr lang="zh-CN" altLang="en-US" sz="3600" dirty="0">
                <a:latin typeface="宋体" panose="02010600030101010101" pitchFamily="2" charset="-122"/>
              </a:rPr>
              <a:t>、数据交叉透视分析</a:t>
            </a:r>
            <a:endParaRPr lang="en-US" altLang="zh-CN" sz="3600" dirty="0">
              <a:latin typeface="宋体" panose="02010600030101010101" pitchFamily="2" charset="-122"/>
            </a:endParaRPr>
          </a:p>
          <a:p>
            <a:pPr marL="342900" indent="0" eaLnBrk="1" hangingPunct="1">
              <a:buNone/>
            </a:pPr>
            <a:r>
              <a:rPr lang="zh-CN" altLang="en-US" sz="3200" dirty="0">
                <a:latin typeface="宋体" panose="02010600030101010101" pitchFamily="2" charset="-122"/>
              </a:rPr>
              <a:t>数据交叉透视分析是一种常用的分类汇总统计方法，它通过对变量两两交叉配对产生的关联信息进行统计，从而发掘数据背后的隐含信息。</a:t>
            </a:r>
            <a:endParaRPr lang="zh-CN" altLang="en-US"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24</a:t>
            </a:fld>
            <a:endParaRPr lang="en-US" altLang="zh-CN"/>
          </a:p>
        </p:txBody>
      </p:sp>
    </p:spTree>
    <p:extLst>
      <p:ext uri="{BB962C8B-B14F-4D97-AF65-F5344CB8AC3E}">
        <p14:creationId xmlns:p14="http://schemas.microsoft.com/office/powerpoint/2010/main" val="35197896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6.2.4</a:t>
            </a:r>
            <a:r>
              <a:rPr lang="zh-CN" altLang="en-US" dirty="0">
                <a:latin typeface="宋体" panose="02010600030101010101" pitchFamily="2" charset="-122"/>
              </a:rPr>
              <a:t>数据交叉透视分析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2</a:t>
            </a:r>
            <a:r>
              <a:rPr lang="zh-CN" altLang="en-US" sz="3600" dirty="0">
                <a:latin typeface="宋体" panose="02010600030101010101" pitchFamily="2" charset="-122"/>
              </a:rPr>
              <a:t>、利用</a:t>
            </a:r>
            <a:r>
              <a:rPr lang="en-US" altLang="zh-CN" sz="3600" dirty="0">
                <a:latin typeface="宋体" panose="02010600030101010101" pitchFamily="2" charset="-122"/>
              </a:rPr>
              <a:t>EXCEL</a:t>
            </a:r>
            <a:r>
              <a:rPr lang="zh-CN" altLang="en-US" sz="3600" dirty="0">
                <a:latin typeface="宋体" panose="02010600030101010101" pitchFamily="2" charset="-122"/>
              </a:rPr>
              <a:t>完成图书销量交叉透视分析</a:t>
            </a:r>
            <a:endParaRPr lang="en-US" altLang="zh-CN" sz="3600" dirty="0">
              <a:latin typeface="宋体" panose="02010600030101010101" pitchFamily="2" charset="-122"/>
            </a:endParaRPr>
          </a:p>
          <a:p>
            <a:pPr eaLnBrk="1" hangingPunct="1">
              <a:buFont typeface="Wingdings" panose="05000000000000000000" pitchFamily="2" charset="2"/>
              <a:buChar char="Ø"/>
            </a:pPr>
            <a:r>
              <a:rPr lang="zh-CN" altLang="en-US" sz="3200" dirty="0">
                <a:latin typeface="宋体" panose="02010600030101010101" pitchFamily="2" charset="-122"/>
              </a:rPr>
              <a:t>插入数据透视表</a:t>
            </a:r>
            <a:endParaRPr lang="zh-CN" altLang="en-US"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25</a:t>
            </a:fld>
            <a:endParaRPr lang="en-US" altLang="zh-CN"/>
          </a:p>
        </p:txBody>
      </p:sp>
      <p:pic>
        <p:nvPicPr>
          <p:cNvPr id="5" name="图片 4"/>
          <p:cNvPicPr>
            <a:picLocks noChangeAspect="1"/>
          </p:cNvPicPr>
          <p:nvPr/>
        </p:nvPicPr>
        <p:blipFill>
          <a:blip r:embed="rId3"/>
          <a:stretch>
            <a:fillRect/>
          </a:stretch>
        </p:blipFill>
        <p:spPr>
          <a:xfrm>
            <a:off x="5095233" y="1971913"/>
            <a:ext cx="6861818" cy="4441949"/>
          </a:xfrm>
          <a:prstGeom prst="rect">
            <a:avLst/>
          </a:prstGeom>
        </p:spPr>
      </p:pic>
    </p:spTree>
    <p:extLst>
      <p:ext uri="{BB962C8B-B14F-4D97-AF65-F5344CB8AC3E}">
        <p14:creationId xmlns:p14="http://schemas.microsoft.com/office/powerpoint/2010/main" val="6601811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6.2.4</a:t>
            </a:r>
            <a:r>
              <a:rPr lang="zh-CN" altLang="en-US" dirty="0">
                <a:latin typeface="宋体" panose="02010600030101010101" pitchFamily="2" charset="-122"/>
              </a:rPr>
              <a:t>数据交叉透视分析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2</a:t>
            </a:r>
            <a:r>
              <a:rPr lang="zh-CN" altLang="en-US" sz="3600" dirty="0">
                <a:latin typeface="宋体" panose="02010600030101010101" pitchFamily="2" charset="-122"/>
              </a:rPr>
              <a:t>、利用</a:t>
            </a:r>
            <a:r>
              <a:rPr lang="en-US" altLang="zh-CN" sz="3600" dirty="0">
                <a:latin typeface="宋体" panose="02010600030101010101" pitchFamily="2" charset="-122"/>
              </a:rPr>
              <a:t>EXCEL</a:t>
            </a:r>
            <a:r>
              <a:rPr lang="zh-CN" altLang="en-US" sz="3600" dirty="0">
                <a:latin typeface="宋体" panose="02010600030101010101" pitchFamily="2" charset="-122"/>
              </a:rPr>
              <a:t>完成图书销量交叉透视分析</a:t>
            </a:r>
            <a:endParaRPr lang="en-US" altLang="zh-CN" sz="3600" dirty="0">
              <a:latin typeface="宋体" panose="02010600030101010101" pitchFamily="2" charset="-122"/>
            </a:endParaRPr>
          </a:p>
          <a:p>
            <a:pPr eaLnBrk="1" hangingPunct="1">
              <a:buFont typeface="Wingdings" panose="05000000000000000000" pitchFamily="2" charset="2"/>
              <a:buChar char="Ø"/>
            </a:pPr>
            <a:r>
              <a:rPr lang="zh-CN" altLang="en-US" sz="3200" dirty="0">
                <a:latin typeface="宋体" panose="02010600030101010101" pitchFamily="2" charset="-122"/>
              </a:rPr>
              <a:t>“数据透视表字段列表”窗口</a:t>
            </a:r>
            <a:endParaRPr lang="zh-CN" altLang="en-US"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26</a:t>
            </a:fld>
            <a:endParaRPr lang="en-US" altLang="zh-CN"/>
          </a:p>
        </p:txBody>
      </p:sp>
      <p:pic>
        <p:nvPicPr>
          <p:cNvPr id="6" name="图片 5"/>
          <p:cNvPicPr/>
          <p:nvPr/>
        </p:nvPicPr>
        <p:blipFill>
          <a:blip r:embed="rId4"/>
          <a:stretch>
            <a:fillRect/>
          </a:stretch>
        </p:blipFill>
        <p:spPr>
          <a:xfrm>
            <a:off x="593225" y="1267695"/>
            <a:ext cx="5637758" cy="5106980"/>
          </a:xfrm>
          <a:prstGeom prst="rect">
            <a:avLst/>
          </a:prstGeom>
        </p:spPr>
      </p:pic>
      <p:sp>
        <p:nvSpPr>
          <p:cNvPr id="3" name="Rectangle 2"/>
          <p:cNvSpPr>
            <a:spLocks noChangeArrowheads="1"/>
          </p:cNvSpPr>
          <p:nvPr/>
        </p:nvSpPr>
        <p:spPr bwMode="auto">
          <a:xfrm>
            <a:off x="2534193" y="2617069"/>
            <a:ext cx="1780155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1257890017"/>
              </p:ext>
            </p:extLst>
          </p:nvPr>
        </p:nvGraphicFramePr>
        <p:xfrm>
          <a:off x="2534194" y="2617070"/>
          <a:ext cx="9680923" cy="3528236"/>
        </p:xfrm>
        <a:graphic>
          <a:graphicData uri="http://schemas.openxmlformats.org/presentationml/2006/ole">
            <mc:AlternateContent xmlns:mc="http://schemas.openxmlformats.org/markup-compatibility/2006">
              <mc:Choice xmlns:v="urn:schemas-microsoft-com:vml" Requires="v">
                <p:oleObj spid="_x0000_s5198" name="Visio" r:id="rId5" imgW="5797790" imgH="2094415" progId="Visio.Drawing.11">
                  <p:embed/>
                </p:oleObj>
              </mc:Choice>
              <mc:Fallback>
                <p:oleObj name="Visio" r:id="rId5" imgW="5797790" imgH="2094415" progId="Visio.Drawing.11">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34194" y="2617070"/>
                        <a:ext cx="9680923" cy="3528236"/>
                      </a:xfrm>
                      <a:prstGeom prst="rect">
                        <a:avLst/>
                      </a:prstGeom>
                      <a:noFill/>
                    </p:spPr>
                  </p:pic>
                </p:oleObj>
              </mc:Fallback>
            </mc:AlternateContent>
          </a:graphicData>
        </a:graphic>
      </p:graphicFrame>
    </p:spTree>
    <p:extLst>
      <p:ext uri="{BB962C8B-B14F-4D97-AF65-F5344CB8AC3E}">
        <p14:creationId xmlns:p14="http://schemas.microsoft.com/office/powerpoint/2010/main" val="89544068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6.2.4</a:t>
            </a:r>
            <a:r>
              <a:rPr lang="zh-CN" altLang="en-US" dirty="0">
                <a:latin typeface="宋体" panose="02010600030101010101" pitchFamily="2" charset="-122"/>
              </a:rPr>
              <a:t>数据交叉透视分析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2</a:t>
            </a:r>
            <a:r>
              <a:rPr lang="zh-CN" altLang="en-US" sz="3600" dirty="0">
                <a:latin typeface="宋体" panose="02010600030101010101" pitchFamily="2" charset="-122"/>
              </a:rPr>
              <a:t>、利用</a:t>
            </a:r>
            <a:r>
              <a:rPr lang="en-US" altLang="zh-CN" sz="3600" dirty="0">
                <a:latin typeface="宋体" panose="02010600030101010101" pitchFamily="2" charset="-122"/>
              </a:rPr>
              <a:t>EXCEL</a:t>
            </a:r>
            <a:r>
              <a:rPr lang="zh-CN" altLang="en-US" sz="3600" dirty="0">
                <a:latin typeface="宋体" panose="02010600030101010101" pitchFamily="2" charset="-122"/>
              </a:rPr>
              <a:t>完成图书销量交叉透视分析</a:t>
            </a:r>
            <a:endParaRPr lang="en-US" altLang="zh-CN" sz="3600" dirty="0">
              <a:latin typeface="宋体" panose="02010600030101010101" pitchFamily="2" charset="-122"/>
            </a:endParaRPr>
          </a:p>
          <a:p>
            <a:pPr eaLnBrk="1" hangingPunct="1">
              <a:buFont typeface="Wingdings" panose="05000000000000000000" pitchFamily="2" charset="2"/>
              <a:buChar char="Ø"/>
            </a:pPr>
            <a:r>
              <a:rPr lang="zh-CN" altLang="en-US" sz="3200" dirty="0">
                <a:latin typeface="宋体" panose="02010600030101010101" pitchFamily="2" charset="-122"/>
              </a:rPr>
              <a:t>数据透视分析结果</a:t>
            </a:r>
            <a:endParaRPr lang="zh-CN" altLang="en-US"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27</a:t>
            </a:fld>
            <a:endParaRPr lang="en-US" altLang="zh-CN"/>
          </a:p>
        </p:txBody>
      </p:sp>
      <p:pic>
        <p:nvPicPr>
          <p:cNvPr id="6" name="图片 5"/>
          <p:cNvPicPr/>
          <p:nvPr/>
        </p:nvPicPr>
        <p:blipFill>
          <a:blip r:embed="rId3"/>
          <a:stretch>
            <a:fillRect/>
          </a:stretch>
        </p:blipFill>
        <p:spPr>
          <a:xfrm>
            <a:off x="1797820" y="2691538"/>
            <a:ext cx="9240293" cy="2651171"/>
          </a:xfrm>
          <a:prstGeom prst="rect">
            <a:avLst/>
          </a:prstGeom>
        </p:spPr>
      </p:pic>
    </p:spTree>
    <p:extLst>
      <p:ext uri="{BB962C8B-B14F-4D97-AF65-F5344CB8AC3E}">
        <p14:creationId xmlns:p14="http://schemas.microsoft.com/office/powerpoint/2010/main" val="181518152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6.2.4</a:t>
            </a:r>
            <a:r>
              <a:rPr lang="zh-CN" altLang="en-US" dirty="0">
                <a:latin typeface="宋体" panose="02010600030101010101" pitchFamily="2" charset="-122"/>
              </a:rPr>
              <a:t>数据交叉透视分析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2</a:t>
            </a:r>
            <a:r>
              <a:rPr lang="zh-CN" altLang="en-US" sz="3600" dirty="0">
                <a:latin typeface="宋体" panose="02010600030101010101" pitchFamily="2" charset="-122"/>
              </a:rPr>
              <a:t>、利用</a:t>
            </a:r>
            <a:r>
              <a:rPr lang="en-US" altLang="zh-CN" sz="3600" dirty="0">
                <a:latin typeface="宋体" panose="02010600030101010101" pitchFamily="2" charset="-122"/>
              </a:rPr>
              <a:t>EXCEL</a:t>
            </a:r>
            <a:r>
              <a:rPr lang="zh-CN" altLang="en-US" sz="3600" dirty="0">
                <a:latin typeface="宋体" panose="02010600030101010101" pitchFamily="2" charset="-122"/>
              </a:rPr>
              <a:t>完成图书销量交叉透视分析</a:t>
            </a:r>
            <a:endParaRPr lang="en-US" altLang="zh-CN" sz="3600" dirty="0">
              <a:latin typeface="宋体" panose="02010600030101010101" pitchFamily="2" charset="-122"/>
            </a:endParaRPr>
          </a:p>
          <a:p>
            <a:pPr eaLnBrk="1" hangingPunct="1">
              <a:buFont typeface="Wingdings" panose="05000000000000000000" pitchFamily="2" charset="2"/>
              <a:buChar char="Ø"/>
            </a:pPr>
            <a:r>
              <a:rPr lang="zh-CN" altLang="en-US" sz="3200" dirty="0">
                <a:latin typeface="宋体" panose="02010600030101010101" pitchFamily="2" charset="-122"/>
              </a:rPr>
              <a:t>修改数据透视表</a:t>
            </a:r>
            <a:endParaRPr lang="zh-CN" altLang="en-US"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28</a:t>
            </a:fld>
            <a:endParaRPr lang="en-US" altLang="zh-CN"/>
          </a:p>
        </p:txBody>
      </p:sp>
      <p:pic>
        <p:nvPicPr>
          <p:cNvPr id="3" name="图片 2"/>
          <p:cNvPicPr>
            <a:picLocks noChangeAspect="1"/>
          </p:cNvPicPr>
          <p:nvPr/>
        </p:nvPicPr>
        <p:blipFill>
          <a:blip r:embed="rId3"/>
          <a:stretch>
            <a:fillRect/>
          </a:stretch>
        </p:blipFill>
        <p:spPr>
          <a:xfrm>
            <a:off x="2150194" y="2428150"/>
            <a:ext cx="7882080" cy="4472351"/>
          </a:xfrm>
          <a:prstGeom prst="rect">
            <a:avLst/>
          </a:prstGeom>
        </p:spPr>
      </p:pic>
    </p:spTree>
    <p:extLst>
      <p:ext uri="{BB962C8B-B14F-4D97-AF65-F5344CB8AC3E}">
        <p14:creationId xmlns:p14="http://schemas.microsoft.com/office/powerpoint/2010/main" val="379505057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6.2.4</a:t>
            </a:r>
            <a:r>
              <a:rPr lang="zh-CN" altLang="en-US" dirty="0">
                <a:latin typeface="宋体" panose="02010600030101010101" pitchFamily="2" charset="-122"/>
              </a:rPr>
              <a:t>数据交叉透视分析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2</a:t>
            </a:r>
            <a:r>
              <a:rPr lang="zh-CN" altLang="en-US" sz="3600" dirty="0">
                <a:latin typeface="宋体" panose="02010600030101010101" pitchFamily="2" charset="-122"/>
              </a:rPr>
              <a:t>、利用</a:t>
            </a:r>
            <a:r>
              <a:rPr lang="en-US" altLang="zh-CN" sz="3600" dirty="0">
                <a:latin typeface="宋体" panose="02010600030101010101" pitchFamily="2" charset="-122"/>
              </a:rPr>
              <a:t>EXCEL</a:t>
            </a:r>
            <a:r>
              <a:rPr lang="zh-CN" altLang="en-US" sz="3600" dirty="0">
                <a:latin typeface="宋体" panose="02010600030101010101" pitchFamily="2" charset="-122"/>
              </a:rPr>
              <a:t>完成图书销量交叉透视分析</a:t>
            </a:r>
            <a:endParaRPr lang="en-US" altLang="zh-CN" sz="3600" dirty="0">
              <a:latin typeface="宋体" panose="02010600030101010101" pitchFamily="2" charset="-122"/>
            </a:endParaRPr>
          </a:p>
          <a:p>
            <a:pPr eaLnBrk="1" hangingPunct="1">
              <a:buFont typeface="Wingdings" panose="05000000000000000000" pitchFamily="2" charset="2"/>
              <a:buChar char="Ø"/>
            </a:pPr>
            <a:r>
              <a:rPr lang="zh-CN" altLang="en-US" sz="3200" dirty="0">
                <a:latin typeface="宋体" panose="02010600030101010101" pitchFamily="2" charset="-122"/>
              </a:rPr>
              <a:t>数据透视图</a:t>
            </a:r>
            <a:endParaRPr lang="zh-CN" altLang="en-US"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29</a:t>
            </a:fld>
            <a:endParaRPr lang="en-US" altLang="zh-CN"/>
          </a:p>
        </p:txBody>
      </p:sp>
      <p:pic>
        <p:nvPicPr>
          <p:cNvPr id="6" name="图片 5"/>
          <p:cNvPicPr/>
          <p:nvPr/>
        </p:nvPicPr>
        <p:blipFill>
          <a:blip r:embed="rId3">
            <a:extLst>
              <a:ext uri="{28A0092B-C50C-407E-A947-70E740481C1C}">
                <a14:useLocalDpi xmlns:a14="http://schemas.microsoft.com/office/drawing/2010/main" val="0"/>
              </a:ext>
            </a:extLst>
          </a:blip>
          <a:srcRect/>
          <a:stretch>
            <a:fillRect/>
          </a:stretch>
        </p:blipFill>
        <p:spPr bwMode="auto">
          <a:xfrm>
            <a:off x="2774723" y="2579265"/>
            <a:ext cx="6708911" cy="4082792"/>
          </a:xfrm>
          <a:prstGeom prst="rect">
            <a:avLst/>
          </a:prstGeom>
          <a:noFill/>
        </p:spPr>
      </p:pic>
    </p:spTree>
    <p:extLst>
      <p:ext uri="{BB962C8B-B14F-4D97-AF65-F5344CB8AC3E}">
        <p14:creationId xmlns:p14="http://schemas.microsoft.com/office/powerpoint/2010/main" val="76069006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a:extLst>
              <a:ext uri="{FF2B5EF4-FFF2-40B4-BE49-F238E27FC236}">
                <a16:creationId xmlns:a16="http://schemas.microsoft.com/office/drawing/2014/main" id="{E0BA9951-8DB9-4727-A58C-B3F2EF0DA89A}"/>
              </a:ext>
            </a:extLst>
          </p:cNvPr>
          <p:cNvSpPr>
            <a:spLocks noGrp="1" noChangeArrowheads="1"/>
          </p:cNvSpPr>
          <p:nvPr>
            <p:ph type="title"/>
          </p:nvPr>
        </p:nvSpPr>
        <p:spPr/>
        <p:txBody>
          <a:bodyPr/>
          <a:lstStyle/>
          <a:p>
            <a:pPr eaLnBrk="1" hangingPunct="1"/>
            <a:r>
              <a:rPr lang="zh-CN" altLang="en-US" dirty="0"/>
              <a:t>本部分学习目标</a:t>
            </a:r>
            <a:endParaRPr lang="en-US" altLang="zh-CN" dirty="0"/>
          </a:p>
        </p:txBody>
      </p:sp>
      <p:sp>
        <p:nvSpPr>
          <p:cNvPr id="14339" name="Rectangle 6">
            <a:extLst>
              <a:ext uri="{FF2B5EF4-FFF2-40B4-BE49-F238E27FC236}">
                <a16:creationId xmlns:a16="http://schemas.microsoft.com/office/drawing/2014/main" id="{4E9CED3E-9A85-482E-87C1-F9ED48871950}"/>
              </a:ext>
            </a:extLst>
          </p:cNvPr>
          <p:cNvSpPr>
            <a:spLocks noGrp="1" noChangeArrowheads="1"/>
          </p:cNvSpPr>
          <p:nvPr>
            <p:ph idx="1"/>
          </p:nvPr>
        </p:nvSpPr>
        <p:spPr>
          <a:xfrm>
            <a:off x="989167" y="1145150"/>
            <a:ext cx="10685762" cy="3338359"/>
          </a:xfrm>
        </p:spPr>
        <p:txBody>
          <a:bodyPr/>
          <a:lstStyle/>
          <a:p>
            <a:pPr marL="0" indent="717550" algn="just" eaLnBrk="1" hangingPunct="1">
              <a:spcBef>
                <a:spcPct val="50000"/>
              </a:spcBef>
              <a:buClrTx/>
              <a:buFontTx/>
              <a:buNone/>
            </a:pPr>
            <a:r>
              <a:rPr lang="zh-CN" altLang="en-US" sz="3600" dirty="0">
                <a:solidFill>
                  <a:schemeClr val="tx2"/>
                </a:solidFill>
                <a:latin typeface="Times New Roman" panose="02020603050405020304" pitchFamily="18" charset="0"/>
                <a:ea typeface="黑体" panose="02010609060101010101" pitchFamily="49" charset="-122"/>
              </a:rPr>
              <a:t>本章将使用</a:t>
            </a:r>
            <a:r>
              <a:rPr lang="en-US" altLang="zh-CN" sz="3600" dirty="0">
                <a:solidFill>
                  <a:schemeClr val="tx2"/>
                </a:solidFill>
                <a:latin typeface="Times New Roman" panose="02020603050405020304" pitchFamily="18" charset="0"/>
                <a:ea typeface="黑体" panose="02010609060101010101" pitchFamily="49" charset="-122"/>
              </a:rPr>
              <a:t>EXCEL2016</a:t>
            </a:r>
            <a:r>
              <a:rPr lang="zh-CN" altLang="en-US" sz="3600" dirty="0">
                <a:solidFill>
                  <a:schemeClr val="tx2"/>
                </a:solidFill>
                <a:latin typeface="Times New Roman" panose="02020603050405020304" pitchFamily="18" charset="0"/>
                <a:ea typeface="黑体" panose="02010609060101010101" pitchFamily="49" charset="-122"/>
              </a:rPr>
              <a:t>为工具，介绍主要的数据分析方法及其应用案例。掌握以下内容：</a:t>
            </a:r>
            <a:endParaRPr lang="zh-CN" altLang="en-US" sz="3600" dirty="0">
              <a:latin typeface="宋体" panose="02010600030101010101" pitchFamily="2" charset="-122"/>
            </a:endParaRPr>
          </a:p>
          <a:p>
            <a:pPr eaLnBrk="1" hangingPunct="1"/>
            <a:r>
              <a:rPr lang="zh-CN" altLang="en-US" sz="3600" dirty="0">
                <a:latin typeface="宋体" panose="02010600030101010101" pitchFamily="2" charset="-122"/>
              </a:rPr>
              <a:t>理解数据分析的基本概念，明确数据分析的主要步骤；</a:t>
            </a:r>
          </a:p>
          <a:p>
            <a:pPr eaLnBrk="1" hangingPunct="1"/>
            <a:r>
              <a:rPr lang="zh-CN" altLang="en-US" sz="3600" dirty="0">
                <a:latin typeface="宋体" panose="02010600030101010101" pitchFamily="2" charset="-122"/>
              </a:rPr>
              <a:t>掌握利用</a:t>
            </a:r>
            <a:r>
              <a:rPr lang="en-US" altLang="zh-CN" sz="3600" dirty="0">
                <a:latin typeface="宋体" panose="02010600030101010101" pitchFamily="2" charset="-122"/>
              </a:rPr>
              <a:t>EXCEL</a:t>
            </a:r>
            <a:r>
              <a:rPr lang="zh-CN" altLang="en-US" sz="3600" dirty="0">
                <a:latin typeface="宋体" panose="02010600030101010101" pitchFamily="2" charset="-122"/>
              </a:rPr>
              <a:t>完成描述性统计分析的方法；</a:t>
            </a:r>
          </a:p>
          <a:p>
            <a:pPr eaLnBrk="1" hangingPunct="1"/>
            <a:r>
              <a:rPr lang="zh-CN" altLang="en-US" sz="3600" dirty="0">
                <a:latin typeface="宋体" panose="02010600030101010101" pitchFamily="2" charset="-122"/>
              </a:rPr>
              <a:t>掌握利用</a:t>
            </a:r>
            <a:r>
              <a:rPr lang="en-US" altLang="zh-CN" sz="3600" dirty="0">
                <a:latin typeface="宋体" panose="02010600030101010101" pitchFamily="2" charset="-122"/>
              </a:rPr>
              <a:t>EXCEL</a:t>
            </a:r>
            <a:r>
              <a:rPr lang="zh-CN" altLang="en-US" sz="3600" dirty="0">
                <a:latin typeface="宋体" panose="02010600030101010101" pitchFamily="2" charset="-122"/>
              </a:rPr>
              <a:t>完成投资决策分析的方法；</a:t>
            </a:r>
          </a:p>
          <a:p>
            <a:pPr eaLnBrk="1" hangingPunct="1"/>
            <a:r>
              <a:rPr lang="zh-CN" altLang="en-US" sz="3600" dirty="0">
                <a:latin typeface="宋体" panose="02010600030101010101" pitchFamily="2" charset="-122"/>
              </a:rPr>
              <a:t>掌握利用</a:t>
            </a:r>
            <a:r>
              <a:rPr lang="en-US" altLang="zh-CN" sz="3600" dirty="0">
                <a:latin typeface="宋体" panose="02010600030101010101" pitchFamily="2" charset="-122"/>
              </a:rPr>
              <a:t>EXCEL</a:t>
            </a:r>
            <a:r>
              <a:rPr lang="zh-CN" altLang="en-US" sz="3600" dirty="0">
                <a:latin typeface="宋体" panose="02010600030101010101" pitchFamily="2" charset="-122"/>
              </a:rPr>
              <a:t>完成时间序列预测分析的方法；</a:t>
            </a:r>
          </a:p>
          <a:p>
            <a:pPr eaLnBrk="1" hangingPunct="1"/>
            <a:r>
              <a:rPr lang="zh-CN" altLang="en-US" sz="3600" dirty="0">
                <a:latin typeface="宋体" panose="02010600030101010101" pitchFamily="2" charset="-122"/>
              </a:rPr>
              <a:t>掌握利用</a:t>
            </a:r>
            <a:r>
              <a:rPr lang="en-US" altLang="zh-CN" sz="3600" dirty="0">
                <a:latin typeface="宋体" panose="02010600030101010101" pitchFamily="2" charset="-122"/>
              </a:rPr>
              <a:t>EXCEL</a:t>
            </a:r>
            <a:r>
              <a:rPr lang="zh-CN" altLang="en-US" sz="3600" dirty="0">
                <a:latin typeface="宋体" panose="02010600030101010101" pitchFamily="2" charset="-122"/>
              </a:rPr>
              <a:t>完成相关与回归分析的方法。</a:t>
            </a:r>
          </a:p>
          <a:p>
            <a:pPr eaLnBrk="1" hangingPunct="1"/>
            <a:endParaRPr lang="zh-CN" altLang="en-US" sz="3600" dirty="0"/>
          </a:p>
        </p:txBody>
      </p:sp>
      <p:sp>
        <p:nvSpPr>
          <p:cNvPr id="2" name="灯片编号占位符 1">
            <a:extLst>
              <a:ext uri="{FF2B5EF4-FFF2-40B4-BE49-F238E27FC236}">
                <a16:creationId xmlns:a16="http://schemas.microsoft.com/office/drawing/2014/main" id="{6CCE4D49-3492-4FA9-BA74-B2A0AB12A8D1}"/>
              </a:ext>
            </a:extLst>
          </p:cNvPr>
          <p:cNvSpPr>
            <a:spLocks noGrp="1"/>
          </p:cNvSpPr>
          <p:nvPr>
            <p:ph type="sldNum" sz="quarter" idx="10"/>
          </p:nvPr>
        </p:nvSpPr>
        <p:spPr/>
        <p:txBody>
          <a:bodyPr/>
          <a:lstStyle/>
          <a:p>
            <a:pPr>
              <a:defRPr/>
            </a:pPr>
            <a:fld id="{475B3ED4-0E10-409F-A096-FDE93D218505}" type="slidenum">
              <a:rPr lang="zh-CN" altLang="en-US" smtClean="0"/>
              <a:pPr>
                <a:defRPr/>
              </a:pPr>
              <a:t>3</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6C97030A-BB55-4F1A-9900-EF41D8646B5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a:t>
            </a:r>
            <a:r>
              <a:rPr lang="zh-CN" altLang="en-US" dirty="0">
                <a:latin typeface="宋体" panose="02010600030101010101" pitchFamily="2" charset="-122"/>
              </a:rPr>
              <a:t>投资决策分析</a:t>
            </a:r>
            <a:endParaRPr lang="zh-CN" altLang="en-US" dirty="0">
              <a:solidFill>
                <a:schemeClr val="tx1"/>
              </a:solidFill>
              <a:latin typeface="宋体" panose="02010600030101010101" pitchFamily="2" charset="-122"/>
            </a:endParaRPr>
          </a:p>
        </p:txBody>
      </p:sp>
      <p:sp>
        <p:nvSpPr>
          <p:cNvPr id="15363" name="Rectangle 3">
            <a:extLst>
              <a:ext uri="{FF2B5EF4-FFF2-40B4-BE49-F238E27FC236}">
                <a16:creationId xmlns:a16="http://schemas.microsoft.com/office/drawing/2014/main" id="{5C867E36-2E58-43F0-9C72-A8270DF65FBE}"/>
              </a:ext>
            </a:extLst>
          </p:cNvPr>
          <p:cNvSpPr>
            <a:spLocks noGrp="1" noChangeArrowheads="1"/>
          </p:cNvSpPr>
          <p:nvPr>
            <p:ph idx="1"/>
          </p:nvPr>
        </p:nvSpPr>
        <p:spPr>
          <a:xfrm>
            <a:off x="1512425" y="1076325"/>
            <a:ext cx="10211489" cy="1735701"/>
          </a:xfrm>
        </p:spPr>
        <p:txBody>
          <a:bodyPr/>
          <a:lstStyle/>
          <a:p>
            <a:pPr marL="342900" indent="0" eaLnBrk="1" hangingPunct="1">
              <a:buNone/>
            </a:pPr>
            <a:r>
              <a:rPr lang="en-US" altLang="zh-CN" sz="3600" dirty="0">
                <a:latin typeface="宋体" panose="02010600030101010101" pitchFamily="2" charset="-122"/>
              </a:rPr>
              <a:t>6.3.1 </a:t>
            </a:r>
            <a:r>
              <a:rPr lang="zh-CN" altLang="en-US" sz="3600" dirty="0">
                <a:latin typeface="宋体" panose="02010600030101010101" pitchFamily="2" charset="-122"/>
              </a:rPr>
              <a:t>定额投资分析</a:t>
            </a:r>
          </a:p>
          <a:p>
            <a:pPr marL="342900" indent="0" eaLnBrk="1" hangingPunct="1">
              <a:buNone/>
            </a:pPr>
            <a:r>
              <a:rPr lang="en-US" altLang="zh-CN" sz="3600" dirty="0">
                <a:latin typeface="宋体" panose="02010600030101010101" pitchFamily="2" charset="-122"/>
              </a:rPr>
              <a:t>6.3.2 </a:t>
            </a:r>
            <a:r>
              <a:rPr lang="zh-CN" altLang="en-US" sz="3600" dirty="0">
                <a:latin typeface="宋体" panose="02010600030101010101" pitchFamily="2" charset="-122"/>
              </a:rPr>
              <a:t>贷款等额还款分析</a:t>
            </a:r>
          </a:p>
          <a:p>
            <a:pPr marL="342900" indent="0" eaLnBrk="1" hangingPunct="1">
              <a:buNone/>
            </a:pPr>
            <a:r>
              <a:rPr lang="en-US" altLang="zh-CN" sz="3600" dirty="0">
                <a:latin typeface="宋体" panose="02010600030101010101" pitchFamily="2" charset="-122"/>
              </a:rPr>
              <a:t>6.3.3 </a:t>
            </a:r>
            <a:r>
              <a:rPr lang="zh-CN" altLang="en-US" sz="3600" dirty="0">
                <a:latin typeface="宋体" panose="02010600030101010101" pitchFamily="2" charset="-122"/>
              </a:rPr>
              <a:t>企业投资决策分析</a:t>
            </a:r>
          </a:p>
        </p:txBody>
      </p:sp>
      <p:sp>
        <p:nvSpPr>
          <p:cNvPr id="2" name="灯片编号占位符 1">
            <a:extLst>
              <a:ext uri="{FF2B5EF4-FFF2-40B4-BE49-F238E27FC236}">
                <a16:creationId xmlns:a16="http://schemas.microsoft.com/office/drawing/2014/main" id="{1EA67DC5-5D48-442D-8F15-F2723C06C636}"/>
              </a:ext>
            </a:extLst>
          </p:cNvPr>
          <p:cNvSpPr>
            <a:spLocks noGrp="1"/>
          </p:cNvSpPr>
          <p:nvPr>
            <p:ph type="sldNum" sz="quarter" idx="10"/>
          </p:nvPr>
        </p:nvSpPr>
        <p:spPr/>
        <p:txBody>
          <a:bodyPr/>
          <a:lstStyle/>
          <a:p>
            <a:pPr>
              <a:defRPr/>
            </a:pPr>
            <a:fld id="{475B3ED4-0E10-409F-A096-FDE93D218505}" type="slidenum">
              <a:rPr lang="zh-CN" altLang="en-US" smtClean="0"/>
              <a:pPr>
                <a:defRPr/>
              </a:pPr>
              <a:t>30</a:t>
            </a:fld>
            <a:endParaRPr lang="en-US" altLang="zh-CN"/>
          </a:p>
        </p:txBody>
      </p:sp>
    </p:spTree>
    <p:extLst>
      <p:ext uri="{BB962C8B-B14F-4D97-AF65-F5344CB8AC3E}">
        <p14:creationId xmlns:p14="http://schemas.microsoft.com/office/powerpoint/2010/main" val="310021186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B377B061-8F80-41E1-91C1-8C11040B0C08}"/>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6.3.1 </a:t>
            </a:r>
            <a:r>
              <a:rPr lang="zh-CN" altLang="en-US" dirty="0">
                <a:latin typeface="宋体" panose="02010600030101010101" pitchFamily="2" charset="-122"/>
              </a:rPr>
              <a:t>定额投资分析</a:t>
            </a:r>
            <a:endParaRPr lang="zh-CN" altLang="en-US" dirty="0">
              <a:solidFill>
                <a:schemeClr val="tx1"/>
              </a:solidFill>
              <a:latin typeface="宋体" panose="02010600030101010101" pitchFamily="2" charset="-122"/>
            </a:endParaRPr>
          </a:p>
        </p:txBody>
      </p:sp>
      <p:sp>
        <p:nvSpPr>
          <p:cNvPr id="17411" name="Rectangle 3">
            <a:extLst>
              <a:ext uri="{FF2B5EF4-FFF2-40B4-BE49-F238E27FC236}">
                <a16:creationId xmlns:a16="http://schemas.microsoft.com/office/drawing/2014/main" id="{F61F7B50-C595-4F11-A180-A231F0BA822F}"/>
              </a:ext>
            </a:extLst>
          </p:cNvPr>
          <p:cNvSpPr>
            <a:spLocks noGrp="1" noChangeArrowheads="1"/>
          </p:cNvSpPr>
          <p:nvPr>
            <p:ph idx="1"/>
          </p:nvPr>
        </p:nvSpPr>
        <p:spPr>
          <a:xfrm>
            <a:off x="470263" y="1336009"/>
            <a:ext cx="10907485" cy="3548062"/>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a:t>
            </a:r>
            <a:r>
              <a:rPr lang="zh-CN" altLang="en-US" sz="2800" dirty="0">
                <a:latin typeface="宋体" panose="02010600030101010101" pitchFamily="2" charset="-122"/>
              </a:rPr>
              <a:t>例</a:t>
            </a:r>
            <a:r>
              <a:rPr lang="en-US" altLang="zh-CN" sz="2800" dirty="0">
                <a:latin typeface="宋体" panose="02010600030101010101" pitchFamily="2" charset="-122"/>
              </a:rPr>
              <a:t>】</a:t>
            </a:r>
            <a:r>
              <a:rPr lang="zh-CN" altLang="en-US" sz="2800" dirty="0">
                <a:latin typeface="宋体" panose="02010600030101010101" pitchFamily="2" charset="-122"/>
              </a:rPr>
              <a:t>大学生小吴对一则基金投资的广告产生了兴趣，广告承诺投资人只需坚持每月</a:t>
            </a:r>
            <a:r>
              <a:rPr lang="en-US" altLang="zh-CN" sz="2800" dirty="0">
                <a:latin typeface="宋体" panose="02010600030101010101" pitchFamily="2" charset="-122"/>
              </a:rPr>
              <a:t>10</a:t>
            </a:r>
            <a:r>
              <a:rPr lang="zh-CN" altLang="en-US" sz="2800" dirty="0">
                <a:latin typeface="宋体" panose="02010600030101010101" pitchFamily="2" charset="-122"/>
              </a:rPr>
              <a:t>日固定投入</a:t>
            </a:r>
            <a:r>
              <a:rPr lang="en-US" altLang="zh-CN" sz="2800" dirty="0">
                <a:latin typeface="宋体" panose="02010600030101010101" pitchFamily="2" charset="-122"/>
              </a:rPr>
              <a:t>500</a:t>
            </a:r>
            <a:r>
              <a:rPr lang="zh-CN" altLang="en-US" sz="2800" dirty="0">
                <a:latin typeface="宋体" panose="02010600030101010101" pitchFamily="2" charset="-122"/>
              </a:rPr>
              <a:t>元，每年按照</a:t>
            </a:r>
            <a:r>
              <a:rPr lang="en-US" altLang="zh-CN" sz="2800" dirty="0">
                <a:latin typeface="宋体" panose="02010600030101010101" pitchFamily="2" charset="-122"/>
              </a:rPr>
              <a:t>10%</a:t>
            </a:r>
            <a:r>
              <a:rPr lang="zh-CN" altLang="en-US" sz="2800" dirty="0">
                <a:latin typeface="宋体" panose="02010600030101010101" pitchFamily="2" charset="-122"/>
              </a:rPr>
              <a:t>的收益率计算，</a:t>
            </a:r>
            <a:r>
              <a:rPr lang="en-US" altLang="zh-CN" sz="2800" dirty="0">
                <a:latin typeface="宋体" panose="02010600030101010101" pitchFamily="2" charset="-122"/>
              </a:rPr>
              <a:t>10</a:t>
            </a:r>
            <a:r>
              <a:rPr lang="zh-CN" altLang="en-US" sz="2800" dirty="0">
                <a:latin typeface="宋体" panose="02010600030101010101" pitchFamily="2" charset="-122"/>
              </a:rPr>
              <a:t>年后就能得到</a:t>
            </a:r>
            <a:r>
              <a:rPr lang="en-US" altLang="zh-CN" sz="2800" dirty="0">
                <a:latin typeface="宋体" panose="02010600030101010101" pitchFamily="2" charset="-122"/>
              </a:rPr>
              <a:t>10</a:t>
            </a:r>
            <a:r>
              <a:rPr lang="zh-CN" altLang="en-US" sz="2800" dirty="0">
                <a:latin typeface="宋体" panose="02010600030101010101" pitchFamily="2" charset="-122"/>
              </a:rPr>
              <a:t>万元的存款。每个月</a:t>
            </a:r>
            <a:r>
              <a:rPr lang="en-US" altLang="zh-CN" sz="2800" dirty="0">
                <a:latin typeface="宋体" panose="02010600030101010101" pitchFamily="2" charset="-122"/>
              </a:rPr>
              <a:t>500</a:t>
            </a:r>
            <a:r>
              <a:rPr lang="zh-CN" altLang="en-US" sz="2800" dirty="0">
                <a:latin typeface="宋体" panose="02010600030101010101" pitchFamily="2" charset="-122"/>
              </a:rPr>
              <a:t>元的投入就能让自己</a:t>
            </a:r>
            <a:r>
              <a:rPr lang="en-US" altLang="zh-CN" sz="2800" dirty="0">
                <a:latin typeface="宋体" panose="02010600030101010101" pitchFamily="2" charset="-122"/>
              </a:rPr>
              <a:t>30</a:t>
            </a:r>
            <a:r>
              <a:rPr lang="zh-CN" altLang="en-US" sz="2800" dirty="0">
                <a:latin typeface="宋体" panose="02010600030101010101" pitchFamily="2" charset="-122"/>
              </a:rPr>
              <a:t>岁前拥有超过</a:t>
            </a:r>
            <a:r>
              <a:rPr lang="en-US" altLang="zh-CN" sz="2800" dirty="0">
                <a:latin typeface="宋体" panose="02010600030101010101" pitchFamily="2" charset="-122"/>
              </a:rPr>
              <a:t>10</a:t>
            </a:r>
            <a:r>
              <a:rPr lang="zh-CN" altLang="en-US" sz="2800" dirty="0">
                <a:latin typeface="宋体" panose="02010600030101010101" pitchFamily="2" charset="-122"/>
              </a:rPr>
              <a:t>万元的资金，这对小吴来说是十分有吸引力的，但他又有些怀疑这条广告的真实性，因此迟疑不决。每月投入</a:t>
            </a:r>
            <a:r>
              <a:rPr lang="en-US" altLang="zh-CN" sz="2800" dirty="0">
                <a:latin typeface="宋体" panose="02010600030101010101" pitchFamily="2" charset="-122"/>
              </a:rPr>
              <a:t>500</a:t>
            </a:r>
            <a:r>
              <a:rPr lang="zh-CN" altLang="en-US" sz="2800" dirty="0">
                <a:latin typeface="宋体" panose="02010600030101010101" pitchFamily="2" charset="-122"/>
              </a:rPr>
              <a:t>元，真的能让小吴</a:t>
            </a:r>
            <a:r>
              <a:rPr lang="en-US" altLang="zh-CN" sz="2800" dirty="0">
                <a:latin typeface="宋体" panose="02010600030101010101" pitchFamily="2" charset="-122"/>
              </a:rPr>
              <a:t>10</a:t>
            </a:r>
            <a:r>
              <a:rPr lang="zh-CN" altLang="en-US" sz="2800" dirty="0">
                <a:latin typeface="宋体" panose="02010600030101010101" pitchFamily="2" charset="-122"/>
              </a:rPr>
              <a:t>年后得到</a:t>
            </a:r>
            <a:r>
              <a:rPr lang="en-US" altLang="zh-CN" sz="2800" dirty="0">
                <a:latin typeface="宋体" panose="02010600030101010101" pitchFamily="2" charset="-122"/>
              </a:rPr>
              <a:t>10</a:t>
            </a:r>
            <a:r>
              <a:rPr lang="zh-CN" altLang="en-US" sz="2800" dirty="0">
                <a:latin typeface="宋体" panose="02010600030101010101" pitchFamily="2" charset="-122"/>
              </a:rPr>
              <a:t>万元的存款吗？使用</a:t>
            </a:r>
            <a:r>
              <a:rPr lang="en-US" altLang="zh-CN" sz="2800" dirty="0">
                <a:latin typeface="宋体" panose="02010600030101010101" pitchFamily="2" charset="-122"/>
              </a:rPr>
              <a:t>EXCEL2016</a:t>
            </a:r>
            <a:r>
              <a:rPr lang="zh-CN" altLang="en-US" sz="2800" dirty="0">
                <a:latin typeface="宋体" panose="02010600030101010101" pitchFamily="2" charset="-122"/>
              </a:rPr>
              <a:t>中的投资决策分析函数，能够十分方便的找到答案。</a:t>
            </a:r>
          </a:p>
        </p:txBody>
      </p:sp>
      <p:sp>
        <p:nvSpPr>
          <p:cNvPr id="2" name="灯片编号占位符 1">
            <a:extLst>
              <a:ext uri="{FF2B5EF4-FFF2-40B4-BE49-F238E27FC236}">
                <a16:creationId xmlns:a16="http://schemas.microsoft.com/office/drawing/2014/main" id="{CC6EB745-48EC-45E3-ACD1-4079E4BA4FDF}"/>
              </a:ext>
            </a:extLst>
          </p:cNvPr>
          <p:cNvSpPr>
            <a:spLocks noGrp="1"/>
          </p:cNvSpPr>
          <p:nvPr>
            <p:ph type="sldNum" sz="quarter" idx="10"/>
          </p:nvPr>
        </p:nvSpPr>
        <p:spPr/>
        <p:txBody>
          <a:bodyPr/>
          <a:lstStyle/>
          <a:p>
            <a:pPr>
              <a:defRPr/>
            </a:pPr>
            <a:fld id="{475B3ED4-0E10-409F-A096-FDE93D218505}" type="slidenum">
              <a:rPr lang="zh-CN" altLang="en-US" smtClean="0"/>
              <a:pPr>
                <a:defRPr/>
              </a:pPr>
              <a:t>31</a:t>
            </a:fld>
            <a:endParaRPr lang="en-US" altLang="zh-CN"/>
          </a:p>
        </p:txBody>
      </p:sp>
    </p:spTree>
    <p:extLst>
      <p:ext uri="{BB962C8B-B14F-4D97-AF65-F5344CB8AC3E}">
        <p14:creationId xmlns:p14="http://schemas.microsoft.com/office/powerpoint/2010/main" val="218205976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6.3.1 </a:t>
            </a:r>
            <a:r>
              <a:rPr lang="zh-CN" altLang="en-US" dirty="0">
                <a:latin typeface="宋体" panose="02010600030101010101" pitchFamily="2" charset="-122"/>
              </a:rPr>
              <a:t>定额投资分析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1</a:t>
            </a:r>
            <a:r>
              <a:rPr lang="zh-CN" altLang="en-US" sz="3600" dirty="0">
                <a:latin typeface="宋体" panose="02010600030101010101" pitchFamily="2" charset="-122"/>
              </a:rPr>
              <a:t>、定额投资分析</a:t>
            </a:r>
            <a:endParaRPr lang="en-US" altLang="zh-CN" sz="3600" dirty="0">
              <a:latin typeface="宋体" panose="02010600030101010101" pitchFamily="2" charset="-122"/>
            </a:endParaRPr>
          </a:p>
          <a:p>
            <a:pPr marL="342900" indent="0" eaLnBrk="1" hangingPunct="1">
              <a:buNone/>
            </a:pPr>
            <a:r>
              <a:rPr lang="zh-CN" altLang="en-US" sz="2800" dirty="0">
                <a:latin typeface="宋体" panose="02010600030101010101" pitchFamily="2" charset="-122"/>
              </a:rPr>
              <a:t>基金定投是定期定额投资基金的简称，是指在固定的时间（案例中为每月</a:t>
            </a:r>
            <a:r>
              <a:rPr lang="en-US" altLang="zh-CN" sz="2800" dirty="0">
                <a:latin typeface="宋体" panose="02010600030101010101" pitchFamily="2" charset="-122"/>
              </a:rPr>
              <a:t>10</a:t>
            </a:r>
            <a:r>
              <a:rPr lang="zh-CN" altLang="en-US" sz="2800" dirty="0">
                <a:latin typeface="宋体" panose="02010600030101010101" pitchFamily="2" charset="-122"/>
              </a:rPr>
              <a:t>日），以固定的相对较少的金额（案例中为</a:t>
            </a:r>
            <a:r>
              <a:rPr lang="en-US" altLang="zh-CN" sz="2800" dirty="0">
                <a:latin typeface="宋体" panose="02010600030101010101" pitchFamily="2" charset="-122"/>
              </a:rPr>
              <a:t>500</a:t>
            </a:r>
            <a:r>
              <a:rPr lang="zh-CN" altLang="en-US" sz="2800" dirty="0">
                <a:latin typeface="宋体" panose="02010600030101010101" pitchFamily="2" charset="-122"/>
              </a:rPr>
              <a:t>元）投入到某一开放式基金中，一般投资周期较长（</a:t>
            </a:r>
            <a:r>
              <a:rPr lang="en-US" altLang="zh-CN" sz="2800" dirty="0">
                <a:latin typeface="宋体" panose="02010600030101010101" pitchFamily="2" charset="-122"/>
              </a:rPr>
              <a:t>1</a:t>
            </a:r>
            <a:r>
              <a:rPr lang="zh-CN" altLang="en-US" sz="2800" dirty="0">
                <a:latin typeface="宋体" panose="02010600030101010101" pitchFamily="2" charset="-122"/>
              </a:rPr>
              <a:t>年以上），通过复利的方式，定投基金仍可获得较大金额的回报。投资收支平衡公式为</a:t>
            </a:r>
            <a:endParaRPr lang="en-US" altLang="zh-CN" sz="2800" dirty="0">
              <a:latin typeface="宋体" panose="02010600030101010101" pitchFamily="2" charset="-122"/>
            </a:endParaRPr>
          </a:p>
          <a:p>
            <a:pPr marL="342900" indent="0" eaLnBrk="1" hangingPunct="1">
              <a:buNone/>
            </a:pPr>
            <a:endParaRPr lang="zh-CN" altLang="en-US"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32</a:t>
            </a:fld>
            <a:endParaRPr lang="en-US" altLang="zh-CN"/>
          </a:p>
        </p:txBody>
      </p:sp>
      <mc:AlternateContent xmlns:mc="http://schemas.openxmlformats.org/markup-compatibility/2006" xmlns:a14="http://schemas.microsoft.com/office/drawing/2010/main">
        <mc:Choice Requires="a14">
          <p:sp>
            <p:nvSpPr>
              <p:cNvPr id="3" name="矩形 2"/>
              <p:cNvSpPr/>
              <p:nvPr/>
            </p:nvSpPr>
            <p:spPr>
              <a:xfrm>
                <a:off x="1101634" y="4283849"/>
                <a:ext cx="10369930" cy="8091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zh-CN" altLang="en-US" sz="2400">
                          <a:latin typeface="Cambria Math" panose="02040503050406030204" pitchFamily="18" charset="0"/>
                        </a:rPr>
                        <m:t>f</m:t>
                      </m:r>
                      <m:r>
                        <m:rPr>
                          <m:sty m:val="p"/>
                        </m:rPr>
                        <a:rPr lang="zh-CN" altLang="en-US" sz="2400" i="0">
                          <a:latin typeface="Cambria Math" panose="02040503050406030204" pitchFamily="18" charset="0"/>
                        </a:rPr>
                        <m:t>v</m:t>
                      </m:r>
                      <m:r>
                        <a:rPr lang="zh-CN" altLang="en-US" sz="2400" i="0">
                          <a:latin typeface="Cambria Math" panose="02040503050406030204" pitchFamily="18" charset="0"/>
                        </a:rPr>
                        <m:t>+</m:t>
                      </m:r>
                      <m:sSup>
                        <m:sSupPr>
                          <m:ctrlPr>
                            <a:rPr lang="zh-CN" altLang="en-US" sz="2400" i="1">
                              <a:latin typeface="Cambria Math" panose="02040503050406030204" pitchFamily="18" charset="0"/>
                            </a:rPr>
                          </m:ctrlPr>
                        </m:sSupPr>
                        <m:e>
                          <m:d>
                            <m:dPr>
                              <m:begChr m:val=""/>
                              <m:ctrlPr>
                                <a:rPr lang="zh-CN" altLang="en-US" sz="2400" i="1">
                                  <a:latin typeface="Cambria Math" panose="02040503050406030204" pitchFamily="18" charset="0"/>
                                </a:rPr>
                              </m:ctrlPr>
                            </m:dPr>
                            <m:e>
                              <m:r>
                                <m:rPr>
                                  <m:sty m:val="p"/>
                                </m:rPr>
                                <a:rPr lang="zh-CN" altLang="en-US" sz="2400" i="0">
                                  <a:latin typeface="Cambria Math" panose="02040503050406030204" pitchFamily="18" charset="0"/>
                                </a:rPr>
                                <m:t>pv</m:t>
                              </m:r>
                              <m:r>
                                <a:rPr lang="zh-CN" altLang="en-US" sz="2400" i="0">
                                  <a:latin typeface="Cambria Math" panose="02040503050406030204" pitchFamily="18" charset="0"/>
                                </a:rPr>
                                <m:t>(1+</m:t>
                              </m:r>
                              <m:r>
                                <m:rPr>
                                  <m:sty m:val="p"/>
                                </m:rPr>
                                <a:rPr lang="zh-CN" altLang="en-US" sz="2400" i="0">
                                  <a:latin typeface="Cambria Math" panose="02040503050406030204" pitchFamily="18" charset="0"/>
                                </a:rPr>
                                <m:t>rate</m:t>
                              </m:r>
                            </m:e>
                          </m:d>
                        </m:e>
                        <m:sup>
                          <m:r>
                            <a:rPr lang="zh-CN" altLang="en-US" sz="2400" i="1">
                              <a:latin typeface="Cambria Math" panose="02040503050406030204" pitchFamily="18" charset="0"/>
                            </a:rPr>
                            <m:t>𝑛𝑝𝑒𝑟</m:t>
                          </m:r>
                        </m:sup>
                      </m:sSup>
                      <m:r>
                        <a:rPr lang="zh-CN" altLang="en-US" sz="2400" i="0">
                          <a:latin typeface="Cambria Math" panose="02040503050406030204" pitchFamily="18" charset="0"/>
                        </a:rPr>
                        <m:t>+</m:t>
                      </m:r>
                      <m:r>
                        <a:rPr lang="zh-CN" altLang="en-US" sz="2400" i="1">
                          <a:latin typeface="Cambria Math" panose="02040503050406030204" pitchFamily="18" charset="0"/>
                        </a:rPr>
                        <m:t>𝑝𝑚𝑡</m:t>
                      </m:r>
                      <m:r>
                        <a:rPr lang="zh-CN" altLang="en-US" sz="2400" i="0">
                          <a:latin typeface="Cambria Math" panose="02040503050406030204" pitchFamily="18" charset="0"/>
                        </a:rPr>
                        <m:t>×</m:t>
                      </m:r>
                      <m:d>
                        <m:dPr>
                          <m:ctrlPr>
                            <a:rPr lang="zh-CN" altLang="en-US" sz="2400" i="1">
                              <a:latin typeface="Cambria Math" panose="02040503050406030204" pitchFamily="18" charset="0"/>
                            </a:rPr>
                          </m:ctrlPr>
                        </m:dPr>
                        <m:e>
                          <m:r>
                            <a:rPr lang="zh-CN" altLang="en-US" sz="2400" i="0">
                              <a:latin typeface="Cambria Math" panose="02040503050406030204" pitchFamily="18" charset="0"/>
                            </a:rPr>
                            <m:t>1+</m:t>
                          </m:r>
                          <m:r>
                            <m:rPr>
                              <m:sty m:val="p"/>
                            </m:rPr>
                            <a:rPr lang="zh-CN" altLang="en-US" sz="2400" i="0">
                              <a:latin typeface="Cambria Math" panose="02040503050406030204" pitchFamily="18" charset="0"/>
                            </a:rPr>
                            <m:t>rate</m:t>
                          </m:r>
                          <m:r>
                            <a:rPr lang="zh-CN" altLang="en-US" sz="2400" i="0">
                              <a:latin typeface="Cambria Math" panose="02040503050406030204" pitchFamily="18" charset="0"/>
                            </a:rPr>
                            <m:t>×</m:t>
                          </m:r>
                          <m:r>
                            <m:rPr>
                              <m:sty m:val="p"/>
                            </m:rPr>
                            <a:rPr lang="zh-CN" altLang="en-US" sz="2400" i="0">
                              <a:latin typeface="Cambria Math" panose="02040503050406030204" pitchFamily="18" charset="0"/>
                            </a:rPr>
                            <m:t>type</m:t>
                          </m:r>
                        </m:e>
                      </m:d>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r>
                                    <a:rPr lang="zh-CN" altLang="en-US" sz="2400" i="0">
                                      <a:latin typeface="Cambria Math" panose="02040503050406030204" pitchFamily="18" charset="0"/>
                                    </a:rPr>
                                    <m:t>1+</m:t>
                                  </m:r>
                                  <m:r>
                                    <a:rPr lang="zh-CN" altLang="en-US" sz="2400" i="1">
                                      <a:latin typeface="Cambria Math" panose="02040503050406030204" pitchFamily="18" charset="0"/>
                                    </a:rPr>
                                    <m:t>𝑟𝑎𝑡𝑒</m:t>
                                  </m:r>
                                </m:e>
                              </m:d>
                            </m:e>
                            <m:sup>
                              <m:r>
                                <a:rPr lang="zh-CN" altLang="en-US" sz="2400" i="1">
                                  <a:latin typeface="Cambria Math" panose="02040503050406030204" pitchFamily="18" charset="0"/>
                                </a:rPr>
                                <m:t>𝑛𝑝𝑒𝑟</m:t>
                              </m:r>
                            </m:sup>
                          </m:sSup>
                          <m:r>
                            <a:rPr lang="zh-CN" altLang="en-US" sz="2400" i="0">
                              <a:latin typeface="Cambria Math" panose="02040503050406030204" pitchFamily="18" charset="0"/>
                            </a:rPr>
                            <m:t>−1</m:t>
                          </m:r>
                        </m:num>
                        <m:den>
                          <m:r>
                            <a:rPr lang="zh-CN" altLang="en-US" sz="2400" i="1">
                              <a:latin typeface="Cambria Math" panose="02040503050406030204" pitchFamily="18" charset="0"/>
                            </a:rPr>
                            <m:t>𝑟𝑎𝑡𝑒</m:t>
                          </m:r>
                        </m:den>
                      </m:f>
                      <m:r>
                        <a:rPr lang="zh-CN" altLang="en-US" sz="2400" i="0">
                          <a:latin typeface="Cambria Math" panose="02040503050406030204" pitchFamily="18" charset="0"/>
                        </a:rPr>
                        <m:t>=0</m:t>
                      </m:r>
                    </m:oMath>
                  </m:oMathPara>
                </a14:m>
                <a:endParaRPr lang="zh-CN" altLang="en-US" sz="2400" dirty="0"/>
              </a:p>
            </p:txBody>
          </p:sp>
        </mc:Choice>
        <mc:Fallback xmlns="">
          <p:sp>
            <p:nvSpPr>
              <p:cNvPr id="3" name="矩形 2"/>
              <p:cNvSpPr>
                <a:spLocks noRot="1" noChangeAspect="1" noMove="1" noResize="1" noEditPoints="1" noAdjustHandles="1" noChangeArrowheads="1" noChangeShapeType="1" noTextEdit="1"/>
              </p:cNvSpPr>
              <p:nvPr/>
            </p:nvSpPr>
            <p:spPr>
              <a:xfrm>
                <a:off x="1101634" y="4283849"/>
                <a:ext cx="10369930" cy="809132"/>
              </a:xfrm>
              <a:prstGeom prst="rect">
                <a:avLst/>
              </a:prstGeom>
              <a:blipFill>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0568470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6.3.1 </a:t>
            </a:r>
            <a:r>
              <a:rPr lang="zh-CN" altLang="en-US" dirty="0">
                <a:latin typeface="宋体" panose="02010600030101010101" pitchFamily="2" charset="-122"/>
              </a:rPr>
              <a:t>定额投资分析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2</a:t>
            </a:r>
            <a:r>
              <a:rPr lang="zh-CN" altLang="en-US" sz="3600" dirty="0">
                <a:latin typeface="宋体" panose="02010600030101010101" pitchFamily="2" charset="-122"/>
              </a:rPr>
              <a:t>、利用</a:t>
            </a:r>
            <a:r>
              <a:rPr lang="en-US" altLang="zh-CN" sz="3600" dirty="0">
                <a:latin typeface="宋体" panose="02010600030101010101" pitchFamily="2" charset="-122"/>
              </a:rPr>
              <a:t>EXCEL</a:t>
            </a:r>
            <a:r>
              <a:rPr lang="zh-CN" altLang="en-US" sz="3600" dirty="0">
                <a:latin typeface="宋体" panose="02010600030101010101" pitchFamily="2" charset="-122"/>
              </a:rPr>
              <a:t>完成定额投资分析</a:t>
            </a:r>
            <a:endParaRPr lang="en-US" altLang="zh-CN" sz="36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输入投资变量信息</a:t>
            </a: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33</a:t>
            </a:fld>
            <a:endParaRPr lang="en-US" altLang="zh-CN"/>
          </a:p>
        </p:txBody>
      </p:sp>
      <p:pic>
        <p:nvPicPr>
          <p:cNvPr id="6" name="图片 5"/>
          <p:cNvPicPr/>
          <p:nvPr/>
        </p:nvPicPr>
        <p:blipFill>
          <a:blip r:embed="rId3"/>
          <a:stretch>
            <a:fillRect/>
          </a:stretch>
        </p:blipFill>
        <p:spPr>
          <a:xfrm>
            <a:off x="3127647" y="2516277"/>
            <a:ext cx="6329862" cy="3126877"/>
          </a:xfrm>
          <a:prstGeom prst="rect">
            <a:avLst/>
          </a:prstGeom>
          <a:ln w="3175">
            <a:solidFill>
              <a:schemeClr val="tx1"/>
            </a:solidFill>
          </a:ln>
        </p:spPr>
      </p:pic>
    </p:spTree>
    <p:extLst>
      <p:ext uri="{BB962C8B-B14F-4D97-AF65-F5344CB8AC3E}">
        <p14:creationId xmlns:p14="http://schemas.microsoft.com/office/powerpoint/2010/main" val="3531078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6.3.1 </a:t>
            </a:r>
            <a:r>
              <a:rPr lang="zh-CN" altLang="en-US" dirty="0">
                <a:latin typeface="宋体" panose="02010600030101010101" pitchFamily="2" charset="-122"/>
              </a:rPr>
              <a:t>定额投资分析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730251" y="882650"/>
            <a:ext cx="10954870" cy="5141632"/>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200" dirty="0">
                <a:latin typeface="宋体" panose="02010600030101010101" pitchFamily="2" charset="-122"/>
              </a:rPr>
              <a:t>2</a:t>
            </a:r>
            <a:r>
              <a:rPr lang="zh-CN" altLang="en-US" sz="3200" dirty="0">
                <a:latin typeface="宋体" panose="02010600030101010101" pitchFamily="2" charset="-122"/>
              </a:rPr>
              <a:t>、利用</a:t>
            </a:r>
            <a:r>
              <a:rPr lang="en-US" altLang="zh-CN" sz="3200" dirty="0">
                <a:latin typeface="宋体" panose="02010600030101010101" pitchFamily="2" charset="-122"/>
              </a:rPr>
              <a:t>EXCEL</a:t>
            </a:r>
            <a:r>
              <a:rPr lang="zh-CN" altLang="en-US" sz="3200" dirty="0">
                <a:latin typeface="宋体" panose="02010600030101010101" pitchFamily="2" charset="-122"/>
              </a:rPr>
              <a:t>完成定额投资分析</a:t>
            </a:r>
            <a:endParaRPr lang="en-US" altLang="zh-CN" sz="3200" dirty="0">
              <a:latin typeface="宋体" panose="02010600030101010101" pitchFamily="2" charset="-122"/>
            </a:endParaRPr>
          </a:p>
          <a:p>
            <a:pPr eaLnBrk="1" hangingPunct="1">
              <a:buFont typeface="Wingdings" panose="05000000000000000000" pitchFamily="2" charset="2"/>
              <a:buChar char="Ø"/>
            </a:pPr>
            <a:r>
              <a:rPr lang="en-US" altLang="zh-CN" sz="2400" dirty="0">
                <a:latin typeface="宋体" panose="02010600030101010101" pitchFamily="2" charset="-122"/>
              </a:rPr>
              <a:t>FV</a:t>
            </a:r>
            <a:r>
              <a:rPr lang="zh-CN" altLang="en-US" sz="2400" dirty="0">
                <a:latin typeface="宋体" panose="02010600030101010101" pitchFamily="2" charset="-122"/>
              </a:rPr>
              <a:t>函数：</a:t>
            </a:r>
            <a:r>
              <a:rPr lang="en-US" altLang="zh-CN" sz="2400" dirty="0">
                <a:latin typeface="宋体" panose="02010600030101010101" pitchFamily="2" charset="-122"/>
              </a:rPr>
              <a:t>FV(rate, </a:t>
            </a:r>
            <a:r>
              <a:rPr lang="en-US" altLang="zh-CN" sz="2400" dirty="0" err="1">
                <a:latin typeface="宋体" panose="02010600030101010101" pitchFamily="2" charset="-122"/>
              </a:rPr>
              <a:t>nper</a:t>
            </a:r>
            <a:r>
              <a:rPr lang="en-US" altLang="zh-CN" sz="2400" dirty="0">
                <a:latin typeface="宋体" panose="02010600030101010101" pitchFamily="2" charset="-122"/>
              </a:rPr>
              <a:t>, </a:t>
            </a:r>
            <a:r>
              <a:rPr lang="en-US" altLang="zh-CN" sz="2400" dirty="0" err="1">
                <a:latin typeface="宋体" panose="02010600030101010101" pitchFamily="2" charset="-122"/>
              </a:rPr>
              <a:t>pmt</a:t>
            </a:r>
            <a:r>
              <a:rPr lang="en-US" altLang="zh-CN" sz="2400" dirty="0">
                <a:latin typeface="宋体" panose="02010600030101010101" pitchFamily="2" charset="-122"/>
              </a:rPr>
              <a:t>, </a:t>
            </a:r>
            <a:r>
              <a:rPr lang="en-US" altLang="zh-CN" sz="2400" dirty="0" err="1">
                <a:latin typeface="宋体" panose="02010600030101010101" pitchFamily="2" charset="-122"/>
              </a:rPr>
              <a:t>pv</a:t>
            </a:r>
            <a:r>
              <a:rPr lang="en-US" altLang="zh-CN" sz="2400" dirty="0">
                <a:latin typeface="宋体" panose="02010600030101010101" pitchFamily="2" charset="-122"/>
              </a:rPr>
              <a:t>, type)</a:t>
            </a:r>
          </a:p>
          <a:p>
            <a:pPr eaLnBrk="1" hangingPunct="1">
              <a:buFont typeface="Wingdings" panose="05000000000000000000" pitchFamily="2" charset="2"/>
              <a:buChar char="l"/>
            </a:pPr>
            <a:r>
              <a:rPr lang="en-US" altLang="zh-CN" sz="2000" dirty="0">
                <a:latin typeface="宋体" panose="02010600030101010101" pitchFamily="2" charset="-122"/>
              </a:rPr>
              <a:t>rate</a:t>
            </a:r>
            <a:r>
              <a:rPr lang="zh-CN" altLang="en-US" sz="2000" dirty="0">
                <a:latin typeface="宋体" panose="02010600030101010101" pitchFamily="2" charset="-122"/>
              </a:rPr>
              <a:t>。必须参数，表示各期利率或者收益率。</a:t>
            </a:r>
          </a:p>
          <a:p>
            <a:pPr eaLnBrk="1" hangingPunct="1">
              <a:buFont typeface="Wingdings" panose="05000000000000000000" pitchFamily="2" charset="2"/>
              <a:buChar char="l"/>
            </a:pPr>
            <a:r>
              <a:rPr lang="en-US" altLang="zh-CN" sz="2000" dirty="0" err="1">
                <a:latin typeface="宋体" panose="02010600030101010101" pitchFamily="2" charset="-122"/>
              </a:rPr>
              <a:t>nper</a:t>
            </a:r>
            <a:r>
              <a:rPr lang="zh-CN" altLang="en-US" sz="2000" dirty="0">
                <a:latin typeface="宋体" panose="02010600030101010101" pitchFamily="2" charset="-122"/>
              </a:rPr>
              <a:t>。必须参数，表示总投资期，即此项投资的付款总期数。设置</a:t>
            </a:r>
            <a:r>
              <a:rPr lang="en-US" altLang="zh-CN" sz="2000" dirty="0">
                <a:latin typeface="宋体" panose="02010600030101010101" pitchFamily="2" charset="-122"/>
              </a:rPr>
              <a:t>rate</a:t>
            </a:r>
            <a:r>
              <a:rPr lang="zh-CN" altLang="en-US" sz="2000" dirty="0">
                <a:latin typeface="宋体" panose="02010600030101010101" pitchFamily="2" charset="-122"/>
              </a:rPr>
              <a:t>和</a:t>
            </a:r>
            <a:r>
              <a:rPr lang="en-US" altLang="zh-CN" sz="2000" dirty="0" err="1">
                <a:latin typeface="宋体" panose="02010600030101010101" pitchFamily="2" charset="-122"/>
              </a:rPr>
              <a:t>nper</a:t>
            </a:r>
            <a:r>
              <a:rPr lang="zh-CN" altLang="en-US" sz="2000" dirty="0">
                <a:latin typeface="宋体" panose="02010600030101010101" pitchFamily="2" charset="-122"/>
              </a:rPr>
              <a:t>参数时应注意两者在时间单位上的一致性，如投资期按年计算，则</a:t>
            </a:r>
            <a:r>
              <a:rPr lang="en-US" altLang="zh-CN" sz="2000" dirty="0">
                <a:latin typeface="宋体" panose="02010600030101010101" pitchFamily="2" charset="-122"/>
              </a:rPr>
              <a:t>rate</a:t>
            </a:r>
            <a:r>
              <a:rPr lang="zh-CN" altLang="en-US" sz="2000" dirty="0">
                <a:latin typeface="宋体" panose="02010600030101010101" pitchFamily="2" charset="-122"/>
              </a:rPr>
              <a:t>为年收益率，若按照月计算，则需要将年收益率除以</a:t>
            </a:r>
            <a:r>
              <a:rPr lang="en-US" altLang="zh-CN" sz="2000" dirty="0">
                <a:latin typeface="宋体" panose="02010600030101010101" pitchFamily="2" charset="-122"/>
              </a:rPr>
              <a:t>12</a:t>
            </a:r>
            <a:r>
              <a:rPr lang="zh-CN" altLang="en-US" sz="2000" dirty="0">
                <a:latin typeface="宋体" panose="02010600030101010101" pitchFamily="2" charset="-122"/>
              </a:rPr>
              <a:t>得到月收益率作为</a:t>
            </a:r>
            <a:r>
              <a:rPr lang="en-US" altLang="zh-CN" sz="2000" dirty="0">
                <a:latin typeface="宋体" panose="02010600030101010101" pitchFamily="2" charset="-122"/>
              </a:rPr>
              <a:t>rate</a:t>
            </a:r>
            <a:r>
              <a:rPr lang="zh-CN" altLang="en-US" sz="2000" dirty="0">
                <a:latin typeface="宋体" panose="02010600030101010101" pitchFamily="2" charset="-122"/>
              </a:rPr>
              <a:t>参数的取值。</a:t>
            </a:r>
          </a:p>
          <a:p>
            <a:pPr eaLnBrk="1" hangingPunct="1">
              <a:buFont typeface="Wingdings" panose="05000000000000000000" pitchFamily="2" charset="2"/>
              <a:buChar char="l"/>
            </a:pPr>
            <a:r>
              <a:rPr lang="en-US" altLang="zh-CN" sz="2000" dirty="0" err="1">
                <a:latin typeface="宋体" panose="02010600030101010101" pitchFamily="2" charset="-122"/>
              </a:rPr>
              <a:t>pmt</a:t>
            </a:r>
            <a:r>
              <a:rPr lang="zh-CN" altLang="en-US" sz="2000" dirty="0">
                <a:latin typeface="宋体" panose="02010600030101010101" pitchFamily="2" charset="-122"/>
              </a:rPr>
              <a:t>。可选参数，表示各期投入的追加投资金额，该值为固定值，即整个投资期限内各期追加投资金额保持不变。如果此参数为</a:t>
            </a:r>
            <a:r>
              <a:rPr lang="en-US" altLang="zh-CN" sz="2000" dirty="0">
                <a:latin typeface="宋体" panose="02010600030101010101" pitchFamily="2" charset="-122"/>
              </a:rPr>
              <a:t>0</a:t>
            </a:r>
            <a:r>
              <a:rPr lang="zh-CN" altLang="en-US" sz="2000" dirty="0">
                <a:latin typeface="宋体" panose="02010600030101010101" pitchFamily="2" charset="-122"/>
              </a:rPr>
              <a:t>或者缺省值，则表示该投资为一次性投资，此时</a:t>
            </a:r>
            <a:r>
              <a:rPr lang="en-US" altLang="zh-CN" sz="2000" dirty="0" err="1">
                <a:latin typeface="宋体" panose="02010600030101010101" pitchFamily="2" charset="-122"/>
              </a:rPr>
              <a:t>pv</a:t>
            </a:r>
            <a:r>
              <a:rPr lang="zh-CN" altLang="en-US" sz="2000" dirty="0">
                <a:latin typeface="宋体" panose="02010600030101010101" pitchFamily="2" charset="-122"/>
              </a:rPr>
              <a:t>参数不能为缺省值。</a:t>
            </a:r>
          </a:p>
          <a:p>
            <a:pPr eaLnBrk="1" hangingPunct="1">
              <a:buFont typeface="Wingdings" panose="05000000000000000000" pitchFamily="2" charset="2"/>
              <a:buChar char="l"/>
            </a:pPr>
            <a:r>
              <a:rPr lang="en-US" altLang="zh-CN" sz="2000" dirty="0" err="1">
                <a:latin typeface="宋体" panose="02010600030101010101" pitchFamily="2" charset="-122"/>
              </a:rPr>
              <a:t>pv</a:t>
            </a:r>
            <a:r>
              <a:rPr lang="zh-CN" altLang="en-US" sz="2000" dirty="0">
                <a:latin typeface="宋体" panose="02010600030101010101" pitchFamily="2" charset="-122"/>
              </a:rPr>
              <a:t>。可选参数，表示现值，即投资初始投入的金额。如果此参数为</a:t>
            </a:r>
            <a:r>
              <a:rPr lang="en-US" altLang="zh-CN" sz="2000" dirty="0">
                <a:latin typeface="宋体" panose="02010600030101010101" pitchFamily="2" charset="-122"/>
              </a:rPr>
              <a:t>0</a:t>
            </a:r>
            <a:r>
              <a:rPr lang="zh-CN" altLang="en-US" sz="2000" dirty="0">
                <a:latin typeface="宋体" panose="02010600030101010101" pitchFamily="2" charset="-122"/>
              </a:rPr>
              <a:t>或者缺省值，则表示按期增加投资的形式。此时</a:t>
            </a:r>
            <a:r>
              <a:rPr lang="en-US" altLang="zh-CN" sz="2000" dirty="0" err="1">
                <a:latin typeface="宋体" panose="02010600030101010101" pitchFamily="2" charset="-122"/>
              </a:rPr>
              <a:t>pmt</a:t>
            </a:r>
            <a:r>
              <a:rPr lang="zh-CN" altLang="en-US" sz="2000" dirty="0">
                <a:latin typeface="宋体" panose="02010600030101010101" pitchFamily="2" charset="-122"/>
              </a:rPr>
              <a:t>参数不能为缺省值。</a:t>
            </a:r>
          </a:p>
          <a:p>
            <a:pPr eaLnBrk="1" hangingPunct="1">
              <a:buFont typeface="Wingdings" panose="05000000000000000000" pitchFamily="2" charset="2"/>
              <a:buChar char="l"/>
            </a:pPr>
            <a:r>
              <a:rPr lang="en-US" altLang="zh-CN" sz="2000" dirty="0">
                <a:latin typeface="宋体" panose="02010600030101010101" pitchFamily="2" charset="-122"/>
              </a:rPr>
              <a:t>type</a:t>
            </a:r>
            <a:r>
              <a:rPr lang="zh-CN" altLang="en-US" sz="2000" dirty="0">
                <a:latin typeface="宋体" panose="02010600030101010101" pitchFamily="2" charset="-122"/>
              </a:rPr>
              <a:t>。可选参数，表示各期追加金额投入的时间是在期初还是期末，若</a:t>
            </a:r>
            <a:r>
              <a:rPr lang="en-US" altLang="zh-CN" sz="2000" dirty="0">
                <a:latin typeface="宋体" panose="02010600030101010101" pitchFamily="2" charset="-122"/>
              </a:rPr>
              <a:t>type</a:t>
            </a:r>
            <a:r>
              <a:rPr lang="zh-CN" altLang="en-US" sz="2000" dirty="0">
                <a:latin typeface="宋体" panose="02010600030101010101" pitchFamily="2" charset="-122"/>
              </a:rPr>
              <a:t>的值为</a:t>
            </a:r>
            <a:r>
              <a:rPr lang="en-US" altLang="zh-CN" sz="2000" dirty="0">
                <a:latin typeface="宋体" panose="02010600030101010101" pitchFamily="2" charset="-122"/>
              </a:rPr>
              <a:t>0</a:t>
            </a:r>
            <a:r>
              <a:rPr lang="zh-CN" altLang="en-US" sz="2000" dirty="0">
                <a:latin typeface="宋体" panose="02010600030101010101" pitchFamily="2" charset="-122"/>
              </a:rPr>
              <a:t>或缺省值，则表示投入时间为期末，若</a:t>
            </a:r>
            <a:r>
              <a:rPr lang="en-US" altLang="zh-CN" sz="2000" dirty="0">
                <a:latin typeface="宋体" panose="02010600030101010101" pitchFamily="2" charset="-122"/>
              </a:rPr>
              <a:t>type</a:t>
            </a:r>
            <a:r>
              <a:rPr lang="zh-CN" altLang="en-US" sz="2000" dirty="0">
                <a:latin typeface="宋体" panose="02010600030101010101" pitchFamily="2" charset="-122"/>
              </a:rPr>
              <a:t>的值为</a:t>
            </a:r>
            <a:r>
              <a:rPr lang="en-US" altLang="zh-CN" sz="2000" dirty="0">
                <a:latin typeface="宋体" panose="02010600030101010101" pitchFamily="2" charset="-122"/>
              </a:rPr>
              <a:t>1</a:t>
            </a:r>
            <a:r>
              <a:rPr lang="zh-CN" altLang="en-US" sz="2000" dirty="0">
                <a:latin typeface="宋体" panose="02010600030101010101" pitchFamily="2" charset="-122"/>
              </a:rPr>
              <a:t>，则表示投入时间为期初。</a:t>
            </a:r>
          </a:p>
          <a:p>
            <a:pPr eaLnBrk="1" hangingPunct="1">
              <a:buFont typeface="Wingdings" panose="05000000000000000000" pitchFamily="2" charset="2"/>
              <a:buChar char="Ø"/>
            </a:pPr>
            <a:endParaRPr lang="zh-CN" altLang="en-US"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34</a:t>
            </a:fld>
            <a:endParaRPr lang="en-US" altLang="zh-CN"/>
          </a:p>
        </p:txBody>
      </p:sp>
    </p:spTree>
    <p:extLst>
      <p:ext uri="{BB962C8B-B14F-4D97-AF65-F5344CB8AC3E}">
        <p14:creationId xmlns:p14="http://schemas.microsoft.com/office/powerpoint/2010/main" val="21659582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6.3.1 </a:t>
            </a:r>
            <a:r>
              <a:rPr lang="zh-CN" altLang="en-US" dirty="0">
                <a:latin typeface="宋体" panose="02010600030101010101" pitchFamily="2" charset="-122"/>
              </a:rPr>
              <a:t>定额投资分析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2</a:t>
            </a:r>
            <a:r>
              <a:rPr lang="zh-CN" altLang="en-US" sz="3600" dirty="0">
                <a:latin typeface="宋体" panose="02010600030101010101" pitchFamily="2" charset="-122"/>
              </a:rPr>
              <a:t>、利用</a:t>
            </a:r>
            <a:r>
              <a:rPr lang="en-US" altLang="zh-CN" sz="3600" dirty="0">
                <a:latin typeface="宋体" panose="02010600030101010101" pitchFamily="2" charset="-122"/>
              </a:rPr>
              <a:t>EXCEL</a:t>
            </a:r>
            <a:r>
              <a:rPr lang="zh-CN" altLang="en-US" sz="3600" dirty="0">
                <a:latin typeface="宋体" panose="02010600030101010101" pitchFamily="2" charset="-122"/>
              </a:rPr>
              <a:t>完成定额投资分析</a:t>
            </a:r>
            <a:endParaRPr lang="en-US" altLang="zh-CN" sz="36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计算结果</a:t>
            </a: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35</a:t>
            </a:fld>
            <a:endParaRPr lang="en-US" altLang="zh-CN"/>
          </a:p>
        </p:txBody>
      </p:sp>
      <p:pic>
        <p:nvPicPr>
          <p:cNvPr id="7" name="图片 6"/>
          <p:cNvPicPr/>
          <p:nvPr/>
        </p:nvPicPr>
        <p:blipFill>
          <a:blip r:embed="rId3"/>
          <a:stretch>
            <a:fillRect/>
          </a:stretch>
        </p:blipFill>
        <p:spPr>
          <a:xfrm>
            <a:off x="3357447" y="2434387"/>
            <a:ext cx="5758844" cy="3010449"/>
          </a:xfrm>
          <a:prstGeom prst="rect">
            <a:avLst/>
          </a:prstGeom>
          <a:ln w="3175">
            <a:solidFill>
              <a:schemeClr val="tx1"/>
            </a:solidFill>
          </a:ln>
        </p:spPr>
      </p:pic>
    </p:spTree>
    <p:extLst>
      <p:ext uri="{BB962C8B-B14F-4D97-AF65-F5344CB8AC3E}">
        <p14:creationId xmlns:p14="http://schemas.microsoft.com/office/powerpoint/2010/main" val="11875031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6.3.1 </a:t>
            </a:r>
            <a:r>
              <a:rPr lang="zh-CN" altLang="en-US" dirty="0">
                <a:latin typeface="宋体" panose="02010600030101010101" pitchFamily="2" charset="-122"/>
              </a:rPr>
              <a:t>定额投资分析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2</a:t>
            </a:r>
            <a:r>
              <a:rPr lang="zh-CN" altLang="en-US" sz="3600" dirty="0">
                <a:latin typeface="宋体" panose="02010600030101010101" pitchFamily="2" charset="-122"/>
              </a:rPr>
              <a:t>、利用</a:t>
            </a:r>
            <a:r>
              <a:rPr lang="en-US" altLang="zh-CN" sz="3600" dirty="0">
                <a:latin typeface="宋体" panose="02010600030101010101" pitchFamily="2" charset="-122"/>
              </a:rPr>
              <a:t>EXCEL</a:t>
            </a:r>
            <a:r>
              <a:rPr lang="zh-CN" altLang="en-US" sz="3600" dirty="0">
                <a:latin typeface="宋体" panose="02010600030101010101" pitchFamily="2" charset="-122"/>
              </a:rPr>
              <a:t>完成定额投资分析</a:t>
            </a:r>
            <a:endParaRPr lang="en-US" altLang="zh-CN" sz="36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投资收益明细表</a:t>
            </a: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36</a:t>
            </a:fld>
            <a:endParaRPr lang="en-US" altLang="zh-CN"/>
          </a:p>
        </p:txBody>
      </p:sp>
      <p:pic>
        <p:nvPicPr>
          <p:cNvPr id="3" name="图片 2"/>
          <p:cNvPicPr>
            <a:picLocks noChangeAspect="1"/>
          </p:cNvPicPr>
          <p:nvPr/>
        </p:nvPicPr>
        <p:blipFill>
          <a:blip r:embed="rId3"/>
          <a:stretch>
            <a:fillRect/>
          </a:stretch>
        </p:blipFill>
        <p:spPr>
          <a:xfrm>
            <a:off x="2711013" y="2442892"/>
            <a:ext cx="6917895" cy="3940756"/>
          </a:xfrm>
          <a:prstGeom prst="rect">
            <a:avLst/>
          </a:prstGeom>
        </p:spPr>
      </p:pic>
    </p:spTree>
    <p:extLst>
      <p:ext uri="{BB962C8B-B14F-4D97-AF65-F5344CB8AC3E}">
        <p14:creationId xmlns:p14="http://schemas.microsoft.com/office/powerpoint/2010/main" val="26886614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B377B061-8F80-41E1-91C1-8C11040B0C08}"/>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6.3.2 </a:t>
            </a:r>
            <a:r>
              <a:rPr lang="zh-CN" altLang="en-US" dirty="0">
                <a:latin typeface="宋体" panose="02010600030101010101" pitchFamily="2" charset="-122"/>
              </a:rPr>
              <a:t>贷款等额还款分析</a:t>
            </a:r>
            <a:endParaRPr lang="zh-CN" altLang="en-US" dirty="0">
              <a:solidFill>
                <a:schemeClr val="tx1"/>
              </a:solidFill>
              <a:latin typeface="宋体" panose="02010600030101010101" pitchFamily="2" charset="-122"/>
            </a:endParaRPr>
          </a:p>
        </p:txBody>
      </p:sp>
      <p:sp>
        <p:nvSpPr>
          <p:cNvPr id="17411" name="Rectangle 3">
            <a:extLst>
              <a:ext uri="{FF2B5EF4-FFF2-40B4-BE49-F238E27FC236}">
                <a16:creationId xmlns:a16="http://schemas.microsoft.com/office/drawing/2014/main" id="{F61F7B50-C595-4F11-A180-A231F0BA822F}"/>
              </a:ext>
            </a:extLst>
          </p:cNvPr>
          <p:cNvSpPr>
            <a:spLocks noGrp="1" noChangeArrowheads="1"/>
          </p:cNvSpPr>
          <p:nvPr>
            <p:ph idx="1"/>
          </p:nvPr>
        </p:nvSpPr>
        <p:spPr>
          <a:xfrm>
            <a:off x="1384663" y="1765500"/>
            <a:ext cx="9338755" cy="3548062"/>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a:t>
            </a:r>
            <a:r>
              <a:rPr lang="zh-CN" altLang="en-US" sz="2800" dirty="0">
                <a:latin typeface="宋体" panose="02010600030101010101" pitchFamily="2" charset="-122"/>
              </a:rPr>
              <a:t>例</a:t>
            </a:r>
            <a:r>
              <a:rPr lang="en-US" altLang="zh-CN" sz="2800" dirty="0">
                <a:latin typeface="宋体" panose="02010600030101010101" pitchFamily="2" charset="-122"/>
              </a:rPr>
              <a:t>】</a:t>
            </a:r>
            <a:r>
              <a:rPr lang="zh-CN" altLang="en-US" sz="2800" dirty="0">
                <a:latin typeface="宋体" panose="02010600030101010101" pitchFamily="2" charset="-122"/>
              </a:rPr>
              <a:t>小李打算购置一套总价值</a:t>
            </a:r>
            <a:r>
              <a:rPr lang="en-US" altLang="zh-CN" sz="2800" dirty="0">
                <a:latin typeface="宋体" panose="02010600030101010101" pitchFamily="2" charset="-122"/>
              </a:rPr>
              <a:t>100</a:t>
            </a:r>
            <a:r>
              <a:rPr lang="zh-CN" altLang="en-US" sz="2800" dirty="0">
                <a:latin typeface="宋体" panose="02010600030101010101" pitchFamily="2" charset="-122"/>
              </a:rPr>
              <a:t>万元的房产，其中首付</a:t>
            </a:r>
            <a:r>
              <a:rPr lang="en-US" altLang="zh-CN" sz="2800" dirty="0">
                <a:latin typeface="宋体" panose="02010600030101010101" pitchFamily="2" charset="-122"/>
              </a:rPr>
              <a:t>30</a:t>
            </a:r>
            <a:r>
              <a:rPr lang="zh-CN" altLang="en-US" sz="2800" dirty="0">
                <a:latin typeface="宋体" panose="02010600030101010101" pitchFamily="2" charset="-122"/>
              </a:rPr>
              <a:t>万元，向银行申请商业贷款</a:t>
            </a:r>
            <a:r>
              <a:rPr lang="en-US" altLang="zh-CN" sz="2800" dirty="0">
                <a:latin typeface="宋体" panose="02010600030101010101" pitchFamily="2" charset="-122"/>
              </a:rPr>
              <a:t>70</a:t>
            </a:r>
            <a:r>
              <a:rPr lang="zh-CN" altLang="en-US" sz="2800" dirty="0">
                <a:latin typeface="宋体" panose="02010600030101010101" pitchFamily="2" charset="-122"/>
              </a:rPr>
              <a:t>万元，还款期限为</a:t>
            </a:r>
            <a:r>
              <a:rPr lang="en-US" altLang="zh-CN" sz="2800" dirty="0">
                <a:latin typeface="宋体" panose="02010600030101010101" pitchFamily="2" charset="-122"/>
              </a:rPr>
              <a:t>20</a:t>
            </a:r>
            <a:r>
              <a:rPr lang="zh-CN" altLang="en-US" sz="2800" dirty="0">
                <a:latin typeface="宋体" panose="02010600030101010101" pitchFamily="2" charset="-122"/>
              </a:rPr>
              <a:t>年。如果银行贷款的年利率为</a:t>
            </a:r>
            <a:r>
              <a:rPr lang="en-US" altLang="zh-CN" sz="2800" dirty="0">
                <a:latin typeface="宋体" panose="02010600030101010101" pitchFamily="2" charset="-122"/>
              </a:rPr>
              <a:t>6%</a:t>
            </a:r>
            <a:r>
              <a:rPr lang="zh-CN" altLang="en-US" sz="2800" dirty="0">
                <a:latin typeface="宋体" panose="02010600030101010101" pitchFamily="2" charset="-122"/>
              </a:rPr>
              <a:t>，采用等额还款的方式分期付款，那么小李每个月需要向银行还款多少元？</a:t>
            </a:r>
          </a:p>
        </p:txBody>
      </p:sp>
      <p:sp>
        <p:nvSpPr>
          <p:cNvPr id="2" name="灯片编号占位符 1">
            <a:extLst>
              <a:ext uri="{FF2B5EF4-FFF2-40B4-BE49-F238E27FC236}">
                <a16:creationId xmlns:a16="http://schemas.microsoft.com/office/drawing/2014/main" id="{CC6EB745-48EC-45E3-ACD1-4079E4BA4FDF}"/>
              </a:ext>
            </a:extLst>
          </p:cNvPr>
          <p:cNvSpPr>
            <a:spLocks noGrp="1"/>
          </p:cNvSpPr>
          <p:nvPr>
            <p:ph type="sldNum" sz="quarter" idx="10"/>
          </p:nvPr>
        </p:nvSpPr>
        <p:spPr/>
        <p:txBody>
          <a:bodyPr/>
          <a:lstStyle/>
          <a:p>
            <a:pPr>
              <a:defRPr/>
            </a:pPr>
            <a:fld id="{475B3ED4-0E10-409F-A096-FDE93D218505}" type="slidenum">
              <a:rPr lang="zh-CN" altLang="en-US" smtClean="0"/>
              <a:pPr>
                <a:defRPr/>
              </a:pPr>
              <a:t>37</a:t>
            </a:fld>
            <a:endParaRPr lang="en-US" altLang="zh-CN"/>
          </a:p>
        </p:txBody>
      </p:sp>
    </p:spTree>
    <p:extLst>
      <p:ext uri="{BB962C8B-B14F-4D97-AF65-F5344CB8AC3E}">
        <p14:creationId xmlns:p14="http://schemas.microsoft.com/office/powerpoint/2010/main" val="221624499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6.3.2 </a:t>
            </a:r>
            <a:r>
              <a:rPr lang="zh-CN" altLang="en-US" dirty="0">
                <a:latin typeface="宋体" panose="02010600030101010101" pitchFamily="2" charset="-122"/>
              </a:rPr>
              <a:t>贷款等额还款分析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1</a:t>
            </a:r>
            <a:r>
              <a:rPr lang="zh-CN" altLang="en-US" sz="3600" dirty="0">
                <a:latin typeface="宋体" panose="02010600030101010101" pitchFamily="2" charset="-122"/>
              </a:rPr>
              <a:t>、贷款还款分析</a:t>
            </a:r>
            <a:endParaRPr lang="en-US" altLang="zh-CN" sz="3600" dirty="0">
              <a:latin typeface="宋体" panose="02010600030101010101" pitchFamily="2" charset="-122"/>
            </a:endParaRPr>
          </a:p>
          <a:p>
            <a:pPr marL="342900" indent="0" eaLnBrk="1" hangingPunct="1">
              <a:buNone/>
            </a:pPr>
            <a:r>
              <a:rPr lang="zh-CN" altLang="en-US" sz="2800" dirty="0">
                <a:latin typeface="宋体" panose="02010600030101010101" pitchFamily="2" charset="-122"/>
              </a:rPr>
              <a:t>商业贷款是当前人们获取购房资金最主要的方式，个人住房商业性贷款的还款方式一般为分期等额还款，即贷款个人每月向银行支付固定的还款金额，等额还款金额的计算需考虑贷款额、还款年限和银行贷款利率等因素，其财务计算公式为：</a:t>
            </a: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38</a:t>
            </a:fld>
            <a:endParaRPr lang="en-US" altLang="zh-CN"/>
          </a:p>
        </p:txBody>
      </p:sp>
      <mc:AlternateContent xmlns:mc="http://schemas.openxmlformats.org/markup-compatibility/2006" xmlns:a14="http://schemas.microsoft.com/office/drawing/2010/main">
        <mc:Choice Requires="a14">
          <p:sp>
            <p:nvSpPr>
              <p:cNvPr id="5" name="矩形 4"/>
              <p:cNvSpPr/>
              <p:nvPr/>
            </p:nvSpPr>
            <p:spPr>
              <a:xfrm>
                <a:off x="2524051" y="4504608"/>
                <a:ext cx="7756600" cy="92852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zh-CN" altLang="en-US" sz="2800" i="1">
                              <a:latin typeface="Cambria Math" panose="02040503050406030204" pitchFamily="18" charset="0"/>
                            </a:rPr>
                          </m:ctrlPr>
                        </m:sSupPr>
                        <m:e>
                          <m:d>
                            <m:dPr>
                              <m:begChr m:val=""/>
                              <m:ctrlPr>
                                <a:rPr lang="zh-CN" altLang="en-US" sz="2800" i="1">
                                  <a:latin typeface="Cambria Math" panose="02040503050406030204" pitchFamily="18" charset="0"/>
                                </a:rPr>
                              </m:ctrlPr>
                            </m:dPr>
                            <m:e>
                              <m:r>
                                <m:rPr>
                                  <m:sty m:val="p"/>
                                </m:rPr>
                                <a:rPr lang="zh-CN" altLang="en-US" sz="2800">
                                  <a:latin typeface="Cambria Math" panose="02040503050406030204" pitchFamily="18" charset="0"/>
                                </a:rPr>
                                <m:t>p</m:t>
                              </m:r>
                              <m:r>
                                <m:rPr>
                                  <m:sty m:val="p"/>
                                </m:rPr>
                                <a:rPr lang="zh-CN" altLang="en-US" sz="2800" i="0">
                                  <a:latin typeface="Cambria Math" panose="02040503050406030204" pitchFamily="18" charset="0"/>
                                </a:rPr>
                                <m:t>v</m:t>
                              </m:r>
                              <m:r>
                                <a:rPr lang="zh-CN" altLang="en-US" sz="2800" i="0">
                                  <a:latin typeface="Cambria Math" panose="02040503050406030204" pitchFamily="18" charset="0"/>
                                </a:rPr>
                                <m:t>(1+</m:t>
                              </m:r>
                              <m:r>
                                <m:rPr>
                                  <m:sty m:val="p"/>
                                </m:rPr>
                                <a:rPr lang="zh-CN" altLang="en-US" sz="2800" i="0">
                                  <a:latin typeface="Cambria Math" panose="02040503050406030204" pitchFamily="18" charset="0"/>
                                </a:rPr>
                                <m:t>rate</m:t>
                              </m:r>
                            </m:e>
                          </m:d>
                        </m:e>
                        <m:sup>
                          <m:r>
                            <a:rPr lang="zh-CN" altLang="en-US" sz="2800" i="1">
                              <a:latin typeface="Cambria Math" panose="02040503050406030204" pitchFamily="18" charset="0"/>
                            </a:rPr>
                            <m:t>𝑛𝑝𝑒𝑟</m:t>
                          </m:r>
                        </m:sup>
                      </m:sSup>
                      <m:r>
                        <a:rPr lang="zh-CN" altLang="en-US" sz="2800" i="0">
                          <a:latin typeface="Cambria Math" panose="02040503050406030204" pitchFamily="18" charset="0"/>
                        </a:rPr>
                        <m:t>+</m:t>
                      </m:r>
                      <m:r>
                        <a:rPr lang="zh-CN" altLang="en-US" sz="2800" i="1">
                          <a:latin typeface="Cambria Math" panose="02040503050406030204" pitchFamily="18" charset="0"/>
                        </a:rPr>
                        <m:t>𝑝𝑚𝑡</m:t>
                      </m:r>
                      <m:r>
                        <a:rPr lang="zh-CN" altLang="en-US" sz="2800" i="0">
                          <a:latin typeface="Cambria Math" panose="02040503050406030204" pitchFamily="18" charset="0"/>
                        </a:rPr>
                        <m:t>×</m:t>
                      </m:r>
                      <m:f>
                        <m:fPr>
                          <m:ctrlPr>
                            <a:rPr lang="zh-CN" altLang="en-US" sz="2800" i="1">
                              <a:latin typeface="Cambria Math" panose="02040503050406030204" pitchFamily="18" charset="0"/>
                            </a:rPr>
                          </m:ctrlPr>
                        </m:fPr>
                        <m:num>
                          <m:sSup>
                            <m:sSupPr>
                              <m:ctrlPr>
                                <a:rPr lang="zh-CN" altLang="en-US" sz="2800" i="1">
                                  <a:latin typeface="Cambria Math" panose="02040503050406030204" pitchFamily="18" charset="0"/>
                                </a:rPr>
                              </m:ctrlPr>
                            </m:sSupPr>
                            <m:e>
                              <m:d>
                                <m:dPr>
                                  <m:ctrlPr>
                                    <a:rPr lang="zh-CN" altLang="en-US" sz="2800" i="1">
                                      <a:latin typeface="Cambria Math" panose="02040503050406030204" pitchFamily="18" charset="0"/>
                                    </a:rPr>
                                  </m:ctrlPr>
                                </m:dPr>
                                <m:e>
                                  <m:r>
                                    <a:rPr lang="zh-CN" altLang="en-US" sz="2800" i="0">
                                      <a:latin typeface="Cambria Math" panose="02040503050406030204" pitchFamily="18" charset="0"/>
                                    </a:rPr>
                                    <m:t>1+</m:t>
                                  </m:r>
                                  <m:r>
                                    <a:rPr lang="zh-CN" altLang="en-US" sz="2800" i="1">
                                      <a:latin typeface="Cambria Math" panose="02040503050406030204" pitchFamily="18" charset="0"/>
                                    </a:rPr>
                                    <m:t>𝑟𝑎𝑡𝑒</m:t>
                                  </m:r>
                                </m:e>
                              </m:d>
                            </m:e>
                            <m:sup>
                              <m:r>
                                <a:rPr lang="zh-CN" altLang="en-US" sz="2800" i="1">
                                  <a:latin typeface="Cambria Math" panose="02040503050406030204" pitchFamily="18" charset="0"/>
                                </a:rPr>
                                <m:t>𝑛𝑝𝑒𝑟</m:t>
                              </m:r>
                            </m:sup>
                          </m:sSup>
                          <m:r>
                            <a:rPr lang="zh-CN" altLang="en-US" sz="2800" i="0">
                              <a:latin typeface="Cambria Math" panose="02040503050406030204" pitchFamily="18" charset="0"/>
                            </a:rPr>
                            <m:t>−1</m:t>
                          </m:r>
                        </m:num>
                        <m:den>
                          <m:r>
                            <a:rPr lang="zh-CN" altLang="en-US" sz="2800" i="1">
                              <a:latin typeface="Cambria Math" panose="02040503050406030204" pitchFamily="18" charset="0"/>
                            </a:rPr>
                            <m:t>𝑟𝑎𝑡𝑒</m:t>
                          </m:r>
                        </m:den>
                      </m:f>
                      <m:r>
                        <a:rPr lang="zh-CN" altLang="en-US" sz="2800" i="0">
                          <a:latin typeface="Cambria Math" panose="02040503050406030204" pitchFamily="18" charset="0"/>
                        </a:rPr>
                        <m:t>=0</m:t>
                      </m:r>
                    </m:oMath>
                  </m:oMathPara>
                </a14:m>
                <a:endParaRPr lang="zh-CN" altLang="en-US" sz="2800" dirty="0"/>
              </a:p>
            </p:txBody>
          </p:sp>
        </mc:Choice>
        <mc:Fallback xmlns="">
          <p:sp>
            <p:nvSpPr>
              <p:cNvPr id="5" name="矩形 4"/>
              <p:cNvSpPr>
                <a:spLocks noRot="1" noChangeAspect="1" noMove="1" noResize="1" noEditPoints="1" noAdjustHandles="1" noChangeArrowheads="1" noChangeShapeType="1" noTextEdit="1"/>
              </p:cNvSpPr>
              <p:nvPr/>
            </p:nvSpPr>
            <p:spPr>
              <a:xfrm>
                <a:off x="2524051" y="4504608"/>
                <a:ext cx="7756600" cy="928524"/>
              </a:xfrm>
              <a:prstGeom prst="rect">
                <a:avLst/>
              </a:prstGeom>
              <a:blipFill>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95994099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6.3.2 </a:t>
            </a:r>
            <a:r>
              <a:rPr lang="zh-CN" altLang="en-US" dirty="0">
                <a:latin typeface="宋体" panose="02010600030101010101" pitchFamily="2" charset="-122"/>
              </a:rPr>
              <a:t>贷款等额还款分析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264828" y="1221658"/>
            <a:ext cx="9773285"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3600" dirty="0">
                <a:latin typeface="宋体" panose="02010600030101010101" pitchFamily="2" charset="-122"/>
              </a:rPr>
              <a:t>2</a:t>
            </a:r>
            <a:r>
              <a:rPr lang="zh-CN" altLang="en-US" sz="3600" dirty="0">
                <a:latin typeface="宋体" panose="02010600030101010101" pitchFamily="2" charset="-122"/>
              </a:rPr>
              <a:t>、利用</a:t>
            </a:r>
            <a:r>
              <a:rPr lang="en-US" altLang="zh-CN" sz="3600" dirty="0">
                <a:latin typeface="宋体" panose="02010600030101010101" pitchFamily="2" charset="-122"/>
              </a:rPr>
              <a:t>EXCEL</a:t>
            </a:r>
            <a:r>
              <a:rPr lang="zh-CN" altLang="en-US" sz="3600" dirty="0">
                <a:latin typeface="宋体" panose="02010600030101010101" pitchFamily="2" charset="-122"/>
              </a:rPr>
              <a:t>完成贷款等额还款分析</a:t>
            </a:r>
            <a:endParaRPr lang="en-US" altLang="zh-CN" sz="36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输入贷款还款变量信息</a:t>
            </a: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39</a:t>
            </a:fld>
            <a:endParaRPr lang="en-US" altLang="zh-CN"/>
          </a:p>
        </p:txBody>
      </p:sp>
      <p:pic>
        <p:nvPicPr>
          <p:cNvPr id="6" name="图片 5"/>
          <p:cNvPicPr/>
          <p:nvPr/>
        </p:nvPicPr>
        <p:blipFill>
          <a:blip r:embed="rId3"/>
          <a:stretch>
            <a:fillRect/>
          </a:stretch>
        </p:blipFill>
        <p:spPr>
          <a:xfrm>
            <a:off x="2946458" y="2694679"/>
            <a:ext cx="6183688" cy="2694739"/>
          </a:xfrm>
          <a:prstGeom prst="rect">
            <a:avLst/>
          </a:prstGeom>
          <a:ln w="3175">
            <a:solidFill>
              <a:schemeClr val="tx1"/>
            </a:solidFill>
          </a:ln>
        </p:spPr>
      </p:pic>
    </p:spTree>
    <p:extLst>
      <p:ext uri="{BB962C8B-B14F-4D97-AF65-F5344CB8AC3E}">
        <p14:creationId xmlns:p14="http://schemas.microsoft.com/office/powerpoint/2010/main" val="390715718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6C97030A-BB55-4F1A-9900-EF41D8646B5E}"/>
              </a:ext>
            </a:extLst>
          </p:cNvPr>
          <p:cNvSpPr>
            <a:spLocks noGrp="1" noChangeArrowheads="1"/>
          </p:cNvSpPr>
          <p:nvPr>
            <p:ph type="title"/>
          </p:nvPr>
        </p:nvSpPr>
        <p:spPr/>
        <p:txBody>
          <a:bodyPr/>
          <a:lstStyle/>
          <a:p>
            <a:pPr eaLnBrk="1" hangingPunct="1"/>
            <a:r>
              <a:rPr lang="en-US" altLang="zh-CN" dirty="0">
                <a:solidFill>
                  <a:schemeClr val="tx1"/>
                </a:solidFill>
                <a:latin typeface="宋体" panose="02010600030101010101" pitchFamily="2" charset="-122"/>
              </a:rPr>
              <a:t>6.</a:t>
            </a:r>
            <a:r>
              <a:rPr lang="zh-CN" altLang="en-US" dirty="0">
                <a:latin typeface="宋体" panose="02010600030101010101" pitchFamily="2" charset="-122"/>
              </a:rPr>
              <a:t>1数据分析基础</a:t>
            </a:r>
            <a:endParaRPr lang="zh-CN" altLang="en-US" dirty="0">
              <a:solidFill>
                <a:schemeClr val="tx1"/>
              </a:solidFill>
              <a:latin typeface="宋体" panose="02010600030101010101" pitchFamily="2" charset="-122"/>
            </a:endParaRPr>
          </a:p>
        </p:txBody>
      </p:sp>
      <p:sp>
        <p:nvSpPr>
          <p:cNvPr id="15363" name="Rectangle 3">
            <a:extLst>
              <a:ext uri="{FF2B5EF4-FFF2-40B4-BE49-F238E27FC236}">
                <a16:creationId xmlns:a16="http://schemas.microsoft.com/office/drawing/2014/main" id="{5C867E36-2E58-43F0-9C72-A8270DF65FBE}"/>
              </a:ext>
            </a:extLst>
          </p:cNvPr>
          <p:cNvSpPr>
            <a:spLocks noGrp="1" noChangeArrowheads="1"/>
          </p:cNvSpPr>
          <p:nvPr>
            <p:ph idx="1"/>
          </p:nvPr>
        </p:nvSpPr>
        <p:spPr>
          <a:xfrm>
            <a:off x="1512425" y="1076325"/>
            <a:ext cx="10211489" cy="1735701"/>
          </a:xfrm>
        </p:spPr>
        <p:txBody>
          <a:bodyPr/>
          <a:lstStyle/>
          <a:p>
            <a:pPr marL="342900" indent="0" eaLnBrk="1" hangingPunct="1">
              <a:buNone/>
            </a:pPr>
            <a:r>
              <a:rPr lang="en-US" altLang="zh-CN" sz="3600" dirty="0">
                <a:latin typeface="宋体" panose="02010600030101010101" pitchFamily="2" charset="-122"/>
              </a:rPr>
              <a:t>6.1.1 </a:t>
            </a:r>
            <a:r>
              <a:rPr lang="zh-CN" altLang="en-US" sz="3600" dirty="0">
                <a:latin typeface="宋体" panose="02010600030101010101" pitchFamily="2" charset="-122"/>
              </a:rPr>
              <a:t>数据分析的概念</a:t>
            </a:r>
          </a:p>
          <a:p>
            <a:pPr marL="342900" indent="0" eaLnBrk="1" hangingPunct="1">
              <a:buNone/>
            </a:pPr>
            <a:r>
              <a:rPr lang="en-US" altLang="zh-CN" sz="3600" dirty="0">
                <a:latin typeface="宋体" panose="02010600030101010101" pitchFamily="2" charset="-122"/>
              </a:rPr>
              <a:t>6.1.2 </a:t>
            </a:r>
            <a:r>
              <a:rPr lang="zh-CN" altLang="en-US" sz="3600" dirty="0">
                <a:latin typeface="宋体" panose="02010600030101010101" pitchFamily="2" charset="-122"/>
              </a:rPr>
              <a:t>数据分析的主要步骤</a:t>
            </a:r>
          </a:p>
        </p:txBody>
      </p:sp>
      <p:sp>
        <p:nvSpPr>
          <p:cNvPr id="2" name="灯片编号占位符 1">
            <a:extLst>
              <a:ext uri="{FF2B5EF4-FFF2-40B4-BE49-F238E27FC236}">
                <a16:creationId xmlns:a16="http://schemas.microsoft.com/office/drawing/2014/main" id="{1EA67DC5-5D48-442D-8F15-F2723C06C636}"/>
              </a:ext>
            </a:extLst>
          </p:cNvPr>
          <p:cNvSpPr>
            <a:spLocks noGrp="1"/>
          </p:cNvSpPr>
          <p:nvPr>
            <p:ph type="sldNum" sz="quarter" idx="10"/>
          </p:nvPr>
        </p:nvSpPr>
        <p:spPr/>
        <p:txBody>
          <a:bodyPr/>
          <a:lstStyle/>
          <a:p>
            <a:pPr>
              <a:defRPr/>
            </a:pPr>
            <a:fld id="{475B3ED4-0E10-409F-A096-FDE93D218505}" type="slidenum">
              <a:rPr lang="zh-CN" altLang="en-US" smtClean="0"/>
              <a:pPr>
                <a:defRPr/>
              </a:pPr>
              <a:t>4</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6.3.2 </a:t>
            </a:r>
            <a:r>
              <a:rPr lang="zh-CN" altLang="en-US" dirty="0">
                <a:latin typeface="宋体" panose="02010600030101010101" pitchFamily="2" charset="-122"/>
              </a:rPr>
              <a:t>贷款等额还款分析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完成贷款等额还款分析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en-US" altLang="zh-CN" sz="2400" dirty="0">
                <a:latin typeface="宋体" panose="02010600030101010101" pitchFamily="2" charset="-122"/>
              </a:rPr>
              <a:t>PMT</a:t>
            </a:r>
            <a:r>
              <a:rPr lang="zh-CN" altLang="en-US" sz="2400" dirty="0">
                <a:latin typeface="宋体" panose="02010600030101010101" pitchFamily="2" charset="-122"/>
              </a:rPr>
              <a:t>函数：</a:t>
            </a:r>
            <a:r>
              <a:rPr lang="en-US" altLang="zh-CN" sz="2400" dirty="0">
                <a:latin typeface="宋体" panose="02010600030101010101" pitchFamily="2" charset="-122"/>
              </a:rPr>
              <a:t>PMT(rate, </a:t>
            </a:r>
            <a:r>
              <a:rPr lang="en-US" altLang="zh-CN" sz="2400" dirty="0" err="1">
                <a:latin typeface="宋体" panose="02010600030101010101" pitchFamily="2" charset="-122"/>
              </a:rPr>
              <a:t>nper</a:t>
            </a:r>
            <a:r>
              <a:rPr lang="en-US" altLang="zh-CN" sz="2400" dirty="0">
                <a:latin typeface="宋体" panose="02010600030101010101" pitchFamily="2" charset="-122"/>
              </a:rPr>
              <a:t>, </a:t>
            </a:r>
            <a:r>
              <a:rPr lang="en-US" altLang="zh-CN" sz="2400" dirty="0" err="1">
                <a:latin typeface="宋体" panose="02010600030101010101" pitchFamily="2" charset="-122"/>
              </a:rPr>
              <a:t>pv</a:t>
            </a:r>
            <a:r>
              <a:rPr lang="en-US" altLang="zh-CN" sz="2400" dirty="0">
                <a:latin typeface="宋体" panose="02010600030101010101" pitchFamily="2" charset="-122"/>
              </a:rPr>
              <a:t>, </a:t>
            </a:r>
            <a:r>
              <a:rPr lang="en-US" altLang="zh-CN" sz="2400" dirty="0" err="1">
                <a:latin typeface="宋体" panose="02010600030101010101" pitchFamily="2" charset="-122"/>
              </a:rPr>
              <a:t>fv</a:t>
            </a:r>
            <a:r>
              <a:rPr lang="en-US" altLang="zh-CN" sz="2400" dirty="0">
                <a:latin typeface="宋体" panose="02010600030101010101" pitchFamily="2" charset="-122"/>
              </a:rPr>
              <a:t>, type)</a:t>
            </a:r>
          </a:p>
          <a:p>
            <a:pPr eaLnBrk="1" hangingPunct="1">
              <a:buFont typeface="Arial" panose="020B0604020202020204" pitchFamily="34" charset="0"/>
              <a:buChar char="•"/>
            </a:pPr>
            <a:r>
              <a:rPr lang="en-US" altLang="zh-CN" sz="2000" dirty="0">
                <a:latin typeface="宋体" panose="02010600030101010101" pitchFamily="2" charset="-122"/>
              </a:rPr>
              <a:t>rate</a:t>
            </a:r>
            <a:r>
              <a:rPr lang="zh-CN" altLang="en-US" sz="2000" dirty="0">
                <a:latin typeface="宋体" panose="02010600030101010101" pitchFamily="2" charset="-122"/>
              </a:rPr>
              <a:t>。必须参数，表示银行贷款利率。</a:t>
            </a:r>
          </a:p>
          <a:p>
            <a:pPr eaLnBrk="1" hangingPunct="1">
              <a:buFont typeface="Arial" panose="020B0604020202020204" pitchFamily="34" charset="0"/>
              <a:buChar char="•"/>
            </a:pPr>
            <a:r>
              <a:rPr lang="en-US" altLang="zh-CN" sz="2000" dirty="0" err="1">
                <a:latin typeface="宋体" panose="02010600030101010101" pitchFamily="2" charset="-122"/>
              </a:rPr>
              <a:t>nper</a:t>
            </a:r>
            <a:r>
              <a:rPr lang="zh-CN" altLang="en-US" sz="2000" dirty="0">
                <a:latin typeface="宋体" panose="02010600030101010101" pitchFamily="2" charset="-122"/>
              </a:rPr>
              <a:t>。必须参数，表示贷款最大还款期数。设置</a:t>
            </a:r>
            <a:r>
              <a:rPr lang="en-US" altLang="zh-CN" sz="2000" dirty="0">
                <a:latin typeface="宋体" panose="02010600030101010101" pitchFamily="2" charset="-122"/>
              </a:rPr>
              <a:t>rate</a:t>
            </a:r>
            <a:r>
              <a:rPr lang="zh-CN" altLang="en-US" sz="2000" dirty="0">
                <a:latin typeface="宋体" panose="02010600030101010101" pitchFamily="2" charset="-122"/>
              </a:rPr>
              <a:t>和</a:t>
            </a:r>
            <a:r>
              <a:rPr lang="en-US" altLang="zh-CN" sz="2000" dirty="0" err="1">
                <a:latin typeface="宋体" panose="02010600030101010101" pitchFamily="2" charset="-122"/>
              </a:rPr>
              <a:t>nper</a:t>
            </a:r>
            <a:r>
              <a:rPr lang="zh-CN" altLang="en-US" sz="2000" dirty="0">
                <a:latin typeface="宋体" panose="02010600030101010101" pitchFamily="2" charset="-122"/>
              </a:rPr>
              <a:t>参数时应注意两者在时间单位上的一致性，一般而言，银行贷款分期还款的期数单位为月，即每月还款一次，因此在设置</a:t>
            </a:r>
            <a:r>
              <a:rPr lang="en-US" altLang="zh-CN" sz="2000" dirty="0">
                <a:latin typeface="宋体" panose="02010600030101010101" pitchFamily="2" charset="-122"/>
              </a:rPr>
              <a:t>rate</a:t>
            </a:r>
            <a:r>
              <a:rPr lang="zh-CN" altLang="en-US" sz="2000" dirty="0">
                <a:latin typeface="宋体" panose="02010600030101010101" pitchFamily="2" charset="-122"/>
              </a:rPr>
              <a:t>参数的时候需将贷款年利率除以</a:t>
            </a:r>
            <a:r>
              <a:rPr lang="en-US" altLang="zh-CN" sz="2000" dirty="0">
                <a:latin typeface="宋体" panose="02010600030101010101" pitchFamily="2" charset="-122"/>
              </a:rPr>
              <a:t>12</a:t>
            </a:r>
            <a:r>
              <a:rPr lang="zh-CN" altLang="en-US" sz="2000" dirty="0">
                <a:latin typeface="宋体" panose="02010600030101010101" pitchFamily="2" charset="-122"/>
              </a:rPr>
              <a:t>得到月利率作为参数值。</a:t>
            </a:r>
          </a:p>
          <a:p>
            <a:pPr eaLnBrk="1" hangingPunct="1">
              <a:buFont typeface="Arial" panose="020B0604020202020204" pitchFamily="34" charset="0"/>
              <a:buChar char="•"/>
            </a:pPr>
            <a:r>
              <a:rPr lang="en-US" altLang="zh-CN" sz="2000" dirty="0" err="1">
                <a:latin typeface="宋体" panose="02010600030101010101" pitchFamily="2" charset="-122"/>
              </a:rPr>
              <a:t>pv</a:t>
            </a:r>
            <a:r>
              <a:rPr lang="zh-CN" altLang="en-US" sz="2000" dirty="0">
                <a:latin typeface="宋体" panose="02010600030101010101" pitchFamily="2" charset="-122"/>
              </a:rPr>
              <a:t>。必须参数，表示现值，或称为本金，这里指一系列未来付款当前值的总和，即初始待还款金额。</a:t>
            </a:r>
          </a:p>
          <a:p>
            <a:pPr eaLnBrk="1" hangingPunct="1">
              <a:buFont typeface="Arial" panose="020B0604020202020204" pitchFamily="34" charset="0"/>
              <a:buChar char="•"/>
            </a:pPr>
            <a:r>
              <a:rPr lang="en-US" altLang="zh-CN" sz="2000" dirty="0" err="1">
                <a:latin typeface="宋体" panose="02010600030101010101" pitchFamily="2" charset="-122"/>
              </a:rPr>
              <a:t>fv</a:t>
            </a:r>
            <a:r>
              <a:rPr lang="zh-CN" altLang="en-US" sz="2000" dirty="0">
                <a:latin typeface="宋体" panose="02010600030101010101" pitchFamily="2" charset="-122"/>
              </a:rPr>
              <a:t>。可选参数，表示未来值，或在最后一次付款后希望得到的现金余额，其缺省值为</a:t>
            </a:r>
            <a:r>
              <a:rPr lang="en-US" altLang="zh-CN" sz="2000" dirty="0">
                <a:latin typeface="宋体" panose="02010600030101010101" pitchFamily="2" charset="-122"/>
              </a:rPr>
              <a:t>0</a:t>
            </a:r>
            <a:r>
              <a:rPr lang="zh-CN" altLang="en-US" sz="2000" dirty="0">
                <a:latin typeface="宋体" panose="02010600030101010101" pitchFamily="2" charset="-122"/>
              </a:rPr>
              <a:t>。在贷款还款过程中，最后一次还款后希望能够还清所有欠款，达到账务平衡，因此</a:t>
            </a:r>
            <a:r>
              <a:rPr lang="en-US" altLang="zh-CN" sz="2000" dirty="0" err="1">
                <a:latin typeface="宋体" panose="02010600030101010101" pitchFamily="2" charset="-122"/>
              </a:rPr>
              <a:t>fv</a:t>
            </a:r>
            <a:r>
              <a:rPr lang="zh-CN" altLang="en-US" sz="2000" dirty="0">
                <a:latin typeface="宋体" panose="02010600030101010101" pitchFamily="2" charset="-122"/>
              </a:rPr>
              <a:t>的值应为</a:t>
            </a:r>
            <a:r>
              <a:rPr lang="en-US" altLang="zh-CN" sz="2000" dirty="0">
                <a:latin typeface="宋体" panose="02010600030101010101" pitchFamily="2" charset="-122"/>
              </a:rPr>
              <a:t>0</a:t>
            </a:r>
            <a:r>
              <a:rPr lang="zh-CN" altLang="en-US" sz="2000" dirty="0">
                <a:latin typeface="宋体" panose="02010600030101010101" pitchFamily="2" charset="-122"/>
              </a:rPr>
              <a:t>。</a:t>
            </a:r>
          </a:p>
          <a:p>
            <a:pPr eaLnBrk="1" hangingPunct="1">
              <a:buFont typeface="Arial" panose="020B0604020202020204" pitchFamily="34" charset="0"/>
              <a:buChar char="•"/>
            </a:pPr>
            <a:r>
              <a:rPr lang="en-US" altLang="zh-CN" sz="2000" dirty="0">
                <a:latin typeface="宋体" panose="02010600030101010101" pitchFamily="2" charset="-122"/>
              </a:rPr>
              <a:t>type</a:t>
            </a:r>
            <a:r>
              <a:rPr lang="zh-CN" altLang="en-US" sz="2000" dirty="0">
                <a:latin typeface="宋体" panose="02010600030101010101" pitchFamily="2" charset="-122"/>
              </a:rPr>
              <a:t>。可选参数，表示各期付款时间发生在期初还是期末，若</a:t>
            </a:r>
            <a:r>
              <a:rPr lang="en-US" altLang="zh-CN" sz="2000" dirty="0">
                <a:latin typeface="宋体" panose="02010600030101010101" pitchFamily="2" charset="-122"/>
              </a:rPr>
              <a:t>type</a:t>
            </a:r>
            <a:r>
              <a:rPr lang="zh-CN" altLang="en-US" sz="2000" dirty="0">
                <a:latin typeface="宋体" panose="02010600030101010101" pitchFamily="2" charset="-122"/>
              </a:rPr>
              <a:t>的值为</a:t>
            </a:r>
            <a:r>
              <a:rPr lang="en-US" altLang="zh-CN" sz="2000" dirty="0">
                <a:latin typeface="宋体" panose="02010600030101010101" pitchFamily="2" charset="-122"/>
              </a:rPr>
              <a:t>0</a:t>
            </a:r>
            <a:r>
              <a:rPr lang="zh-CN" altLang="en-US" sz="2000" dirty="0">
                <a:latin typeface="宋体" panose="02010600030101010101" pitchFamily="2" charset="-122"/>
              </a:rPr>
              <a:t>或缺省值，则表示付款时间为期末，若</a:t>
            </a:r>
            <a:r>
              <a:rPr lang="en-US" altLang="zh-CN" sz="2000" dirty="0">
                <a:latin typeface="宋体" panose="02010600030101010101" pitchFamily="2" charset="-122"/>
              </a:rPr>
              <a:t>type</a:t>
            </a:r>
            <a:r>
              <a:rPr lang="zh-CN" altLang="en-US" sz="2000" dirty="0">
                <a:latin typeface="宋体" panose="02010600030101010101" pitchFamily="2" charset="-122"/>
              </a:rPr>
              <a:t>的值为</a:t>
            </a:r>
            <a:r>
              <a:rPr lang="en-US" altLang="zh-CN" sz="2000" dirty="0">
                <a:latin typeface="宋体" panose="02010600030101010101" pitchFamily="2" charset="-122"/>
              </a:rPr>
              <a:t>1</a:t>
            </a:r>
            <a:r>
              <a:rPr lang="zh-CN" altLang="en-US" sz="2000" dirty="0">
                <a:latin typeface="宋体" panose="02010600030101010101" pitchFamily="2" charset="-122"/>
              </a:rPr>
              <a:t>，则表示付款时间为期初。一般银行贷款的还款时间为每期期末，因此取</a:t>
            </a:r>
            <a:r>
              <a:rPr lang="en-US" altLang="zh-CN" sz="2000" dirty="0">
                <a:latin typeface="宋体" panose="02010600030101010101" pitchFamily="2" charset="-122"/>
              </a:rPr>
              <a:t>0</a:t>
            </a:r>
            <a:r>
              <a:rPr lang="zh-CN" altLang="en-US" sz="2000" dirty="0">
                <a:latin typeface="宋体" panose="02010600030101010101" pitchFamily="2" charset="-122"/>
              </a:rPr>
              <a:t>或缺省值</a:t>
            </a:r>
          </a:p>
          <a:p>
            <a:pPr eaLnBrk="1" hangingPunct="1">
              <a:buFont typeface="Wingdings" panose="05000000000000000000" pitchFamily="2" charset="2"/>
              <a:buChar char="Ø"/>
            </a:pPr>
            <a:endParaRPr lang="zh-CN" altLang="en-US" sz="24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40</a:t>
            </a:fld>
            <a:endParaRPr lang="en-US" altLang="zh-CN"/>
          </a:p>
        </p:txBody>
      </p:sp>
    </p:spTree>
    <p:extLst>
      <p:ext uri="{BB962C8B-B14F-4D97-AF65-F5344CB8AC3E}">
        <p14:creationId xmlns:p14="http://schemas.microsoft.com/office/powerpoint/2010/main" val="203663715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6.3.2 </a:t>
            </a:r>
            <a:r>
              <a:rPr lang="zh-CN" altLang="en-US" dirty="0">
                <a:latin typeface="宋体" panose="02010600030101010101" pitchFamily="2" charset="-122"/>
              </a:rPr>
              <a:t>贷款等额还款分析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完成贷款等额还款分析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400" dirty="0">
                <a:latin typeface="宋体" panose="02010600030101010101" pitchFamily="2" charset="-122"/>
              </a:rPr>
              <a:t>分析结果</a:t>
            </a: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41</a:t>
            </a:fld>
            <a:endParaRPr lang="en-US" altLang="zh-CN"/>
          </a:p>
        </p:txBody>
      </p:sp>
      <p:pic>
        <p:nvPicPr>
          <p:cNvPr id="5" name="图片 4"/>
          <p:cNvPicPr/>
          <p:nvPr/>
        </p:nvPicPr>
        <p:blipFill>
          <a:blip r:embed="rId3"/>
          <a:stretch>
            <a:fillRect/>
          </a:stretch>
        </p:blipFill>
        <p:spPr>
          <a:xfrm>
            <a:off x="3162213" y="2566727"/>
            <a:ext cx="5718551" cy="2739563"/>
          </a:xfrm>
          <a:prstGeom prst="rect">
            <a:avLst/>
          </a:prstGeom>
          <a:ln w="3175">
            <a:solidFill>
              <a:schemeClr val="tx1"/>
            </a:solidFill>
          </a:ln>
        </p:spPr>
      </p:pic>
    </p:spTree>
    <p:extLst>
      <p:ext uri="{BB962C8B-B14F-4D97-AF65-F5344CB8AC3E}">
        <p14:creationId xmlns:p14="http://schemas.microsoft.com/office/powerpoint/2010/main" val="32297406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6.3.2 </a:t>
            </a:r>
            <a:r>
              <a:rPr lang="zh-CN" altLang="en-US" dirty="0">
                <a:latin typeface="宋体" panose="02010600030101010101" pitchFamily="2" charset="-122"/>
              </a:rPr>
              <a:t>贷款等额还款分析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完成贷款等额还款分析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400" dirty="0">
                <a:latin typeface="宋体" panose="02010600030101010101" pitchFamily="2" charset="-122"/>
              </a:rPr>
              <a:t>各月还款明细计算</a:t>
            </a:r>
            <a:endParaRPr lang="en-US" altLang="zh-CN" sz="2400" dirty="0">
              <a:latin typeface="宋体" panose="02010600030101010101" pitchFamily="2" charset="-122"/>
            </a:endParaRPr>
          </a:p>
          <a:p>
            <a:pPr eaLnBrk="1" hangingPunct="1">
              <a:buFont typeface="Wingdings" panose="05000000000000000000" pitchFamily="2" charset="2"/>
              <a:buChar char="Ø"/>
            </a:pPr>
            <a:r>
              <a:rPr lang="en-US" altLang="zh-CN" sz="2400" dirty="0">
                <a:latin typeface="宋体" panose="02010600030101010101" pitchFamily="2" charset="-122"/>
              </a:rPr>
              <a:t>PPMT(rate, per, </a:t>
            </a:r>
            <a:r>
              <a:rPr lang="en-US" altLang="zh-CN" sz="2400" dirty="0" err="1">
                <a:latin typeface="宋体" panose="02010600030101010101" pitchFamily="2" charset="-122"/>
              </a:rPr>
              <a:t>nper</a:t>
            </a:r>
            <a:r>
              <a:rPr lang="en-US" altLang="zh-CN" sz="2400" dirty="0">
                <a:latin typeface="宋体" panose="02010600030101010101" pitchFamily="2" charset="-122"/>
              </a:rPr>
              <a:t>, </a:t>
            </a:r>
            <a:r>
              <a:rPr lang="en-US" altLang="zh-CN" sz="2400" dirty="0" err="1">
                <a:latin typeface="宋体" panose="02010600030101010101" pitchFamily="2" charset="-122"/>
              </a:rPr>
              <a:t>pv</a:t>
            </a:r>
            <a:r>
              <a:rPr lang="en-US" altLang="zh-CN" sz="2400" dirty="0">
                <a:latin typeface="宋体" panose="02010600030101010101" pitchFamily="2" charset="-122"/>
              </a:rPr>
              <a:t>, </a:t>
            </a:r>
            <a:r>
              <a:rPr lang="en-US" altLang="zh-CN" sz="2400" dirty="0" err="1">
                <a:latin typeface="宋体" panose="02010600030101010101" pitchFamily="2" charset="-122"/>
              </a:rPr>
              <a:t>fv</a:t>
            </a:r>
            <a:r>
              <a:rPr lang="en-US" altLang="zh-CN" sz="2400" dirty="0">
                <a:latin typeface="宋体" panose="02010600030101010101" pitchFamily="2" charset="-122"/>
              </a:rPr>
              <a:t>, type)</a:t>
            </a:r>
            <a:endParaRPr lang="zh-CN" altLang="en-US" sz="2400" dirty="0">
              <a:latin typeface="宋体" panose="02010600030101010101" pitchFamily="2" charset="-122"/>
            </a:endParaRPr>
          </a:p>
          <a:p>
            <a:pPr eaLnBrk="1" hangingPunct="1">
              <a:buFont typeface="Arial" panose="020B0604020202020204" pitchFamily="34" charset="0"/>
              <a:buChar char="•"/>
            </a:pPr>
            <a:r>
              <a:rPr lang="en-US" altLang="zh-CN" sz="2400" dirty="0">
                <a:latin typeface="宋体" panose="02010600030101010101" pitchFamily="2" charset="-122"/>
              </a:rPr>
              <a:t>per</a:t>
            </a:r>
            <a:r>
              <a:rPr lang="zh-CN" altLang="en-US" sz="2400" dirty="0">
                <a:latin typeface="宋体" panose="02010600030101010101" pitchFamily="2" charset="-122"/>
              </a:rPr>
              <a:t>。必须参数，表示计算还款本金数额的期数，其取值必须介于</a:t>
            </a:r>
            <a:r>
              <a:rPr lang="en-US" altLang="zh-CN" sz="2400" dirty="0">
                <a:latin typeface="宋体" panose="02010600030101010101" pitchFamily="2" charset="-122"/>
              </a:rPr>
              <a:t>1</a:t>
            </a:r>
            <a:r>
              <a:rPr lang="zh-CN" altLang="en-US" sz="2400" dirty="0">
                <a:latin typeface="宋体" panose="02010600030101010101" pitchFamily="2" charset="-122"/>
              </a:rPr>
              <a:t>至</a:t>
            </a:r>
            <a:r>
              <a:rPr lang="en-US" altLang="zh-CN" sz="2400" dirty="0" err="1">
                <a:latin typeface="宋体" panose="02010600030101010101" pitchFamily="2" charset="-122"/>
              </a:rPr>
              <a:t>nper</a:t>
            </a:r>
            <a:r>
              <a:rPr lang="zh-CN" altLang="en-US" sz="2400" dirty="0">
                <a:latin typeface="宋体" panose="02010600030101010101" pitchFamily="2" charset="-122"/>
              </a:rPr>
              <a:t>之间。</a:t>
            </a:r>
          </a:p>
          <a:p>
            <a:pPr eaLnBrk="1" hangingPunct="1">
              <a:buFont typeface="Arial" panose="020B0604020202020204" pitchFamily="34" charset="0"/>
              <a:buChar char="•"/>
            </a:pPr>
            <a:r>
              <a:rPr lang="zh-CN" altLang="en-US" sz="2400" dirty="0">
                <a:latin typeface="宋体" panose="02010600030101010101" pitchFamily="2" charset="-122"/>
              </a:rPr>
              <a:t>其他的参数代表的含义与设置的方法均与</a:t>
            </a:r>
            <a:r>
              <a:rPr lang="en-US" altLang="zh-CN" sz="2400" dirty="0">
                <a:latin typeface="宋体" panose="02010600030101010101" pitchFamily="2" charset="-122"/>
              </a:rPr>
              <a:t>PMT</a:t>
            </a:r>
            <a:r>
              <a:rPr lang="zh-CN" altLang="en-US" sz="2400" dirty="0">
                <a:latin typeface="宋体" panose="02010600030101010101" pitchFamily="2" charset="-122"/>
              </a:rPr>
              <a:t>函数相同。</a:t>
            </a:r>
          </a:p>
          <a:p>
            <a:pPr eaLnBrk="1" hangingPunct="1">
              <a:buFont typeface="Wingdings" panose="05000000000000000000" pitchFamily="2" charset="2"/>
              <a:buChar char="Ø"/>
            </a:pPr>
            <a:endParaRPr lang="zh-CN" altLang="en-US" sz="24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42</a:t>
            </a:fld>
            <a:endParaRPr lang="en-US" altLang="zh-CN"/>
          </a:p>
        </p:txBody>
      </p:sp>
      <p:pic>
        <p:nvPicPr>
          <p:cNvPr id="6" name="图片 5"/>
          <p:cNvPicPr/>
          <p:nvPr/>
        </p:nvPicPr>
        <p:blipFill>
          <a:blip r:embed="rId3"/>
          <a:stretch>
            <a:fillRect/>
          </a:stretch>
        </p:blipFill>
        <p:spPr>
          <a:xfrm>
            <a:off x="3607435" y="1700765"/>
            <a:ext cx="5813656" cy="4519926"/>
          </a:xfrm>
          <a:prstGeom prst="rect">
            <a:avLst/>
          </a:prstGeom>
          <a:ln w="3175">
            <a:solidFill>
              <a:schemeClr val="tx1"/>
            </a:solidFill>
          </a:ln>
        </p:spPr>
      </p:pic>
    </p:spTree>
    <p:extLst>
      <p:ext uri="{BB962C8B-B14F-4D97-AF65-F5344CB8AC3E}">
        <p14:creationId xmlns:p14="http://schemas.microsoft.com/office/powerpoint/2010/main" val="131960592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6.3.2 </a:t>
            </a:r>
            <a:r>
              <a:rPr lang="zh-CN" altLang="en-US" dirty="0">
                <a:latin typeface="宋体" panose="02010600030101010101" pitchFamily="2" charset="-122"/>
              </a:rPr>
              <a:t>贷款等额还款分析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3</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完成贷款期数分析</a:t>
            </a:r>
            <a:endParaRPr lang="en-US" altLang="zh-CN" sz="2800" dirty="0">
              <a:latin typeface="宋体" panose="02010600030101010101" pitchFamily="2" charset="-122"/>
            </a:endParaRPr>
          </a:p>
          <a:p>
            <a:pPr marL="342900" indent="0" eaLnBrk="1" hangingPunct="1">
              <a:buNone/>
            </a:pPr>
            <a:r>
              <a:rPr lang="en-US" altLang="zh-CN" sz="2400" dirty="0">
                <a:latin typeface="宋体" panose="02010600030101010101" pitchFamily="2" charset="-122"/>
              </a:rPr>
              <a:t>【</a:t>
            </a:r>
            <a:r>
              <a:rPr lang="zh-CN" altLang="en-US" sz="2400" dirty="0">
                <a:latin typeface="宋体" panose="02010600030101010101" pitchFamily="2" charset="-122"/>
              </a:rPr>
              <a:t>例</a:t>
            </a:r>
            <a:r>
              <a:rPr lang="en-US" altLang="zh-CN" sz="2400" dirty="0">
                <a:latin typeface="宋体" panose="02010600030101010101" pitchFamily="2" charset="-122"/>
              </a:rPr>
              <a:t>】</a:t>
            </a:r>
            <a:r>
              <a:rPr lang="zh-CN" altLang="en-US" sz="2400" dirty="0">
                <a:latin typeface="宋体" panose="02010600030101010101" pitchFamily="2" charset="-122"/>
              </a:rPr>
              <a:t>看到各月还款明细方案后，小李认为可以每月支付更高的还款金额以缩短还款期限，进而降低总还款额中还款利息所占的比例，小李表示可将每月还款金额提高至</a:t>
            </a:r>
            <a:r>
              <a:rPr lang="en-US" altLang="zh-CN" sz="2400" dirty="0">
                <a:latin typeface="宋体" panose="02010600030101010101" pitchFamily="2" charset="-122"/>
              </a:rPr>
              <a:t>6000</a:t>
            </a:r>
            <a:r>
              <a:rPr lang="zh-CN" altLang="en-US" sz="2400" dirty="0">
                <a:latin typeface="宋体" panose="02010600030101010101" pitchFamily="2" charset="-122"/>
              </a:rPr>
              <a:t>元。那么如按此金额进行分期还款，小李需要多少年就能还清</a:t>
            </a:r>
            <a:r>
              <a:rPr lang="en-US" altLang="zh-CN" sz="2400" dirty="0">
                <a:latin typeface="宋体" panose="02010600030101010101" pitchFamily="2" charset="-122"/>
              </a:rPr>
              <a:t>70</a:t>
            </a:r>
            <a:r>
              <a:rPr lang="zh-CN" altLang="en-US" sz="2400" dirty="0">
                <a:latin typeface="宋体" panose="02010600030101010101" pitchFamily="2" charset="-122"/>
              </a:rPr>
              <a:t>万元的贷款呢？</a:t>
            </a:r>
            <a:endParaRPr lang="en-US" altLang="zh-CN" sz="24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43</a:t>
            </a:fld>
            <a:endParaRPr lang="en-US" altLang="zh-CN"/>
          </a:p>
        </p:txBody>
      </p:sp>
    </p:spTree>
    <p:extLst>
      <p:ext uri="{BB962C8B-B14F-4D97-AF65-F5344CB8AC3E}">
        <p14:creationId xmlns:p14="http://schemas.microsoft.com/office/powerpoint/2010/main" val="254534321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6.3.2 </a:t>
            </a:r>
            <a:r>
              <a:rPr lang="zh-CN" altLang="en-US" dirty="0">
                <a:latin typeface="宋体" panose="02010600030101010101" pitchFamily="2" charset="-122"/>
              </a:rPr>
              <a:t>贷款等额还款分析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3</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完成贷款期数分析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en-US" altLang="zh-CN" sz="2800" dirty="0">
                <a:latin typeface="宋体" panose="02010600030101010101" pitchFamily="2" charset="-122"/>
              </a:rPr>
              <a:t>NPER</a:t>
            </a:r>
            <a:r>
              <a:rPr lang="zh-CN" altLang="en-US" sz="2800" dirty="0">
                <a:latin typeface="宋体" panose="02010600030101010101" pitchFamily="2" charset="-122"/>
              </a:rPr>
              <a:t>函数：</a:t>
            </a:r>
            <a:r>
              <a:rPr lang="en-US" altLang="zh-CN" sz="2800" dirty="0">
                <a:latin typeface="宋体" panose="02010600030101010101" pitchFamily="2" charset="-122"/>
              </a:rPr>
              <a:t>NPER(rate, </a:t>
            </a:r>
            <a:r>
              <a:rPr lang="en-US" altLang="zh-CN" sz="2800" dirty="0" err="1">
                <a:latin typeface="宋体" panose="02010600030101010101" pitchFamily="2" charset="-122"/>
              </a:rPr>
              <a:t>pmt</a:t>
            </a:r>
            <a:r>
              <a:rPr lang="en-US" altLang="zh-CN" sz="2800" dirty="0">
                <a:latin typeface="宋体" panose="02010600030101010101" pitchFamily="2" charset="-122"/>
              </a:rPr>
              <a:t>, </a:t>
            </a:r>
            <a:r>
              <a:rPr lang="en-US" altLang="zh-CN" sz="2800" dirty="0" err="1">
                <a:latin typeface="宋体" panose="02010600030101010101" pitchFamily="2" charset="-122"/>
              </a:rPr>
              <a:t>pv</a:t>
            </a:r>
            <a:r>
              <a:rPr lang="en-US" altLang="zh-CN" sz="2800" dirty="0">
                <a:latin typeface="宋体" panose="02010600030101010101" pitchFamily="2" charset="-122"/>
              </a:rPr>
              <a:t>, </a:t>
            </a:r>
            <a:r>
              <a:rPr lang="en-US" altLang="zh-CN" sz="2800" dirty="0" err="1">
                <a:latin typeface="宋体" panose="02010600030101010101" pitchFamily="2" charset="-122"/>
              </a:rPr>
              <a:t>fv</a:t>
            </a:r>
            <a:r>
              <a:rPr lang="en-US" altLang="zh-CN" sz="2800" dirty="0">
                <a:latin typeface="宋体" panose="02010600030101010101" pitchFamily="2" charset="-122"/>
              </a:rPr>
              <a:t>, type)</a:t>
            </a:r>
          </a:p>
          <a:p>
            <a:pPr marL="342900" indent="0" eaLnBrk="1" hangingPunct="1">
              <a:buNone/>
            </a:pPr>
            <a:r>
              <a:rPr lang="zh-CN" altLang="en-US" sz="2400" dirty="0">
                <a:latin typeface="宋体" panose="02010600030101010101" pitchFamily="2" charset="-122"/>
              </a:rPr>
              <a:t>	</a:t>
            </a:r>
            <a:r>
              <a:rPr lang="en-US" altLang="zh-CN" sz="2400" dirty="0" err="1">
                <a:latin typeface="宋体" panose="02010600030101010101" pitchFamily="2" charset="-122"/>
              </a:rPr>
              <a:t>pmt</a:t>
            </a:r>
            <a:r>
              <a:rPr lang="zh-CN" altLang="en-US" sz="2400" dirty="0">
                <a:latin typeface="宋体" panose="02010600030101010101" pitchFamily="2" charset="-122"/>
              </a:rPr>
              <a:t>。必须参数，表示每期还款金额，由于是等额贷款还款，该参数取值在整个贷款还款期间保持不变。</a:t>
            </a:r>
          </a:p>
          <a:p>
            <a:pPr marL="342900" indent="0" eaLnBrk="1" hangingPunct="1">
              <a:buNone/>
            </a:pPr>
            <a:r>
              <a:rPr lang="zh-CN" altLang="en-US" sz="2400" dirty="0">
                <a:latin typeface="宋体" panose="02010600030101010101" pitchFamily="2" charset="-122"/>
              </a:rPr>
              <a:t>	其他的参数代表的含义与设置的方法均与</a:t>
            </a:r>
            <a:r>
              <a:rPr lang="en-US" altLang="zh-CN" sz="2400" dirty="0">
                <a:latin typeface="宋体" panose="02010600030101010101" pitchFamily="2" charset="-122"/>
              </a:rPr>
              <a:t>PMT</a:t>
            </a:r>
            <a:r>
              <a:rPr lang="zh-CN" altLang="en-US" sz="2400" dirty="0">
                <a:latin typeface="宋体" panose="02010600030101010101" pitchFamily="2" charset="-122"/>
              </a:rPr>
              <a:t>函数相同。</a:t>
            </a: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44</a:t>
            </a:fld>
            <a:endParaRPr lang="en-US" altLang="zh-CN"/>
          </a:p>
        </p:txBody>
      </p:sp>
      <p:pic>
        <p:nvPicPr>
          <p:cNvPr id="5" name="图片 4"/>
          <p:cNvPicPr/>
          <p:nvPr/>
        </p:nvPicPr>
        <p:blipFill>
          <a:blip r:embed="rId3"/>
          <a:stretch>
            <a:fillRect/>
          </a:stretch>
        </p:blipFill>
        <p:spPr>
          <a:xfrm>
            <a:off x="3186775" y="3583458"/>
            <a:ext cx="5874098" cy="2512542"/>
          </a:xfrm>
          <a:prstGeom prst="rect">
            <a:avLst/>
          </a:prstGeom>
          <a:ln w="3175">
            <a:solidFill>
              <a:schemeClr val="tx1"/>
            </a:solidFill>
          </a:ln>
        </p:spPr>
      </p:pic>
    </p:spTree>
    <p:extLst>
      <p:ext uri="{BB962C8B-B14F-4D97-AF65-F5344CB8AC3E}">
        <p14:creationId xmlns:p14="http://schemas.microsoft.com/office/powerpoint/2010/main" val="17836764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6.3.3 </a:t>
            </a:r>
            <a:r>
              <a:rPr lang="zh-CN" altLang="en-US" dirty="0">
                <a:latin typeface="宋体" panose="02010600030101010101" pitchFamily="2" charset="-122"/>
              </a:rPr>
              <a:t>企业投资决策分析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a:t>
            </a:r>
            <a:r>
              <a:rPr lang="zh-CN" altLang="en-US" sz="2800" dirty="0">
                <a:latin typeface="宋体" panose="02010600030101010101" pitchFamily="2" charset="-122"/>
              </a:rPr>
              <a:t>例</a:t>
            </a:r>
            <a:r>
              <a:rPr lang="en-US" altLang="zh-CN" sz="2800" dirty="0">
                <a:latin typeface="宋体" panose="02010600030101010101" pitchFamily="2" charset="-122"/>
              </a:rPr>
              <a:t>】</a:t>
            </a:r>
            <a:r>
              <a:rPr lang="zh-CN" altLang="en-US" sz="2800" dirty="0">
                <a:latin typeface="宋体" panose="02010600030101010101" pitchFamily="2" charset="-122"/>
              </a:rPr>
              <a:t>某企业打算启动一新投资项目，该项目现有三套实施方案可供选择（方案</a:t>
            </a:r>
            <a:r>
              <a:rPr lang="en-US" altLang="zh-CN" sz="2800" dirty="0">
                <a:latin typeface="宋体" panose="02010600030101010101" pitchFamily="2" charset="-122"/>
              </a:rPr>
              <a:t>A</a:t>
            </a:r>
            <a:r>
              <a:rPr lang="zh-CN" altLang="en-US" sz="2800" dirty="0">
                <a:latin typeface="宋体" panose="02010600030101010101" pitchFamily="2" charset="-122"/>
              </a:rPr>
              <a:t>，方案</a:t>
            </a:r>
            <a:r>
              <a:rPr lang="en-US" altLang="zh-CN" sz="2800" dirty="0">
                <a:latin typeface="宋体" panose="02010600030101010101" pitchFamily="2" charset="-122"/>
              </a:rPr>
              <a:t>B</a:t>
            </a:r>
            <a:r>
              <a:rPr lang="zh-CN" altLang="en-US" sz="2800" dirty="0">
                <a:latin typeface="宋体" panose="02010600030101010101" pitchFamily="2" charset="-122"/>
              </a:rPr>
              <a:t>，方案</a:t>
            </a:r>
            <a:r>
              <a:rPr lang="en-US" altLang="zh-CN" sz="2800" dirty="0">
                <a:latin typeface="宋体" panose="02010600030101010101" pitchFamily="2" charset="-122"/>
              </a:rPr>
              <a:t>C</a:t>
            </a:r>
            <a:r>
              <a:rPr lang="zh-CN" altLang="en-US" sz="2800" dirty="0">
                <a:latin typeface="宋体" panose="02010600030101010101" pitchFamily="2" charset="-122"/>
              </a:rPr>
              <a:t>），每套方案的初始投资成本与接下来</a:t>
            </a:r>
            <a:r>
              <a:rPr lang="en-US" altLang="zh-CN" sz="2800" dirty="0">
                <a:latin typeface="宋体" panose="02010600030101010101" pitchFamily="2" charset="-122"/>
              </a:rPr>
              <a:t>4</a:t>
            </a:r>
            <a:r>
              <a:rPr lang="zh-CN" altLang="en-US" sz="2800" dirty="0">
                <a:latin typeface="宋体" panose="02010600030101010101" pitchFamily="2" charset="-122"/>
              </a:rPr>
              <a:t>年的预期收益情况如表所示，假设每年的折现率为</a:t>
            </a:r>
            <a:r>
              <a:rPr lang="en-US" altLang="zh-CN" sz="2800" dirty="0">
                <a:latin typeface="宋体" panose="02010600030101010101" pitchFamily="2" charset="-122"/>
              </a:rPr>
              <a:t>5%</a:t>
            </a:r>
            <a:r>
              <a:rPr lang="zh-CN" altLang="en-US" sz="2800" dirty="0">
                <a:latin typeface="宋体" panose="02010600030101010101" pitchFamily="2" charset="-122"/>
              </a:rPr>
              <a:t>，现在需要对各个项目实施方案进行投资决策分析，找出最优方案进行投资。</a:t>
            </a:r>
            <a:endParaRPr lang="zh-CN" altLang="en-US" sz="24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45</a:t>
            </a:fld>
            <a:endParaRPr lang="en-US" altLang="zh-CN"/>
          </a:p>
        </p:txBody>
      </p:sp>
      <p:graphicFrame>
        <p:nvGraphicFramePr>
          <p:cNvPr id="3" name="表格 2"/>
          <p:cNvGraphicFramePr>
            <a:graphicFrameLocks noGrp="1"/>
          </p:cNvGraphicFramePr>
          <p:nvPr>
            <p:extLst>
              <p:ext uri="{D42A27DB-BD31-4B8C-83A1-F6EECF244321}">
                <p14:modId xmlns:p14="http://schemas.microsoft.com/office/powerpoint/2010/main" val="2305293592"/>
              </p:ext>
            </p:extLst>
          </p:nvPr>
        </p:nvGraphicFramePr>
        <p:xfrm>
          <a:off x="2458689" y="3647578"/>
          <a:ext cx="7682837" cy="2531550"/>
        </p:xfrm>
        <a:graphic>
          <a:graphicData uri="http://schemas.openxmlformats.org/drawingml/2006/table">
            <a:tbl>
              <a:tblPr firstRow="1" firstCol="1" bandRow="1">
                <a:tableStyleId>{5C22544A-7EE6-4342-B048-85BDC9FD1C3A}</a:tableStyleId>
              </a:tblPr>
              <a:tblGrid>
                <a:gridCol w="1136499">
                  <a:extLst>
                    <a:ext uri="{9D8B030D-6E8A-4147-A177-3AD203B41FA5}">
                      <a16:colId xmlns:a16="http://schemas.microsoft.com/office/drawing/2014/main" val="2069280532"/>
                    </a:ext>
                  </a:extLst>
                </a:gridCol>
                <a:gridCol w="1998578">
                  <a:extLst>
                    <a:ext uri="{9D8B030D-6E8A-4147-A177-3AD203B41FA5}">
                      <a16:colId xmlns:a16="http://schemas.microsoft.com/office/drawing/2014/main" val="2548124568"/>
                    </a:ext>
                  </a:extLst>
                </a:gridCol>
                <a:gridCol w="1136499">
                  <a:extLst>
                    <a:ext uri="{9D8B030D-6E8A-4147-A177-3AD203B41FA5}">
                      <a16:colId xmlns:a16="http://schemas.microsoft.com/office/drawing/2014/main" val="2201375548"/>
                    </a:ext>
                  </a:extLst>
                </a:gridCol>
                <a:gridCol w="1136499">
                  <a:extLst>
                    <a:ext uri="{9D8B030D-6E8A-4147-A177-3AD203B41FA5}">
                      <a16:colId xmlns:a16="http://schemas.microsoft.com/office/drawing/2014/main" val="1625184630"/>
                    </a:ext>
                  </a:extLst>
                </a:gridCol>
                <a:gridCol w="1137381">
                  <a:extLst>
                    <a:ext uri="{9D8B030D-6E8A-4147-A177-3AD203B41FA5}">
                      <a16:colId xmlns:a16="http://schemas.microsoft.com/office/drawing/2014/main" val="3880657329"/>
                    </a:ext>
                  </a:extLst>
                </a:gridCol>
                <a:gridCol w="1137381">
                  <a:extLst>
                    <a:ext uri="{9D8B030D-6E8A-4147-A177-3AD203B41FA5}">
                      <a16:colId xmlns:a16="http://schemas.microsoft.com/office/drawing/2014/main" val="3296432392"/>
                    </a:ext>
                  </a:extLst>
                </a:gridCol>
              </a:tblGrid>
              <a:tr h="506310">
                <a:tc rowSpan="2">
                  <a:txBody>
                    <a:bodyPr/>
                    <a:lstStyle/>
                    <a:p>
                      <a:pPr indent="266700" algn="ctr">
                        <a:spcAft>
                          <a:spcPts val="0"/>
                        </a:spcAft>
                      </a:pPr>
                      <a:r>
                        <a:rPr lang="zh-CN" sz="1600" kern="0" dirty="0">
                          <a:effectLst/>
                        </a:rPr>
                        <a:t>方案名称</a:t>
                      </a:r>
                      <a:endParaRPr lang="zh-CN" sz="16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rowSpan="2">
                  <a:txBody>
                    <a:bodyPr/>
                    <a:lstStyle/>
                    <a:p>
                      <a:pPr indent="266700" algn="ctr">
                        <a:spcAft>
                          <a:spcPts val="0"/>
                        </a:spcAft>
                      </a:pPr>
                      <a:r>
                        <a:rPr lang="zh-CN" sz="1600" kern="0">
                          <a:effectLst/>
                        </a:rPr>
                        <a:t>初始投资成本（万元）</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gridSpan="4">
                  <a:txBody>
                    <a:bodyPr/>
                    <a:lstStyle/>
                    <a:p>
                      <a:pPr indent="266700" algn="ctr">
                        <a:spcAft>
                          <a:spcPts val="0"/>
                        </a:spcAft>
                      </a:pPr>
                      <a:r>
                        <a:rPr lang="zh-CN" sz="1600" kern="0">
                          <a:effectLst/>
                        </a:rPr>
                        <a:t>预期收益（万元）</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25347281"/>
                  </a:ext>
                </a:extLst>
              </a:tr>
              <a:tr h="506310">
                <a:tc vMerge="1">
                  <a:txBody>
                    <a:bodyPr/>
                    <a:lstStyle/>
                    <a:p>
                      <a:endParaRPr lang="zh-CN" altLang="en-US"/>
                    </a:p>
                  </a:txBody>
                  <a:tcPr/>
                </a:tc>
                <a:tc vMerge="1">
                  <a:txBody>
                    <a:bodyPr/>
                    <a:lstStyle/>
                    <a:p>
                      <a:endParaRPr lang="zh-CN" altLang="en-US"/>
                    </a:p>
                  </a:txBody>
                  <a:tcPr/>
                </a:tc>
                <a:tc>
                  <a:txBody>
                    <a:bodyPr/>
                    <a:lstStyle/>
                    <a:p>
                      <a:pPr indent="266700" algn="ctr">
                        <a:spcAft>
                          <a:spcPts val="0"/>
                        </a:spcAft>
                      </a:pPr>
                      <a:r>
                        <a:rPr lang="zh-CN" sz="1600" kern="0">
                          <a:effectLst/>
                        </a:rPr>
                        <a:t>第</a:t>
                      </a:r>
                      <a:r>
                        <a:rPr lang="en-US" sz="1600" kern="0">
                          <a:effectLst/>
                        </a:rPr>
                        <a:t>1</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zh-CN" sz="1600" kern="0">
                          <a:effectLst/>
                        </a:rPr>
                        <a:t>第</a:t>
                      </a:r>
                      <a:r>
                        <a:rPr lang="en-US" sz="1600" kern="0">
                          <a:effectLst/>
                        </a:rPr>
                        <a:t>2</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zh-CN" sz="1600" kern="0">
                          <a:effectLst/>
                        </a:rPr>
                        <a:t>第</a:t>
                      </a:r>
                      <a:r>
                        <a:rPr lang="en-US" sz="1600" kern="0">
                          <a:effectLst/>
                        </a:rPr>
                        <a:t>3</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zh-CN" sz="1600" kern="0">
                          <a:effectLst/>
                        </a:rPr>
                        <a:t>第</a:t>
                      </a:r>
                      <a:r>
                        <a:rPr lang="en-US" sz="1600" kern="0">
                          <a:effectLst/>
                        </a:rPr>
                        <a:t>4</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326838693"/>
                  </a:ext>
                </a:extLst>
              </a:tr>
              <a:tr h="506310">
                <a:tc>
                  <a:txBody>
                    <a:bodyPr/>
                    <a:lstStyle/>
                    <a:p>
                      <a:pPr indent="266700" algn="ctr">
                        <a:spcAft>
                          <a:spcPts val="0"/>
                        </a:spcAft>
                      </a:pPr>
                      <a:r>
                        <a:rPr lang="zh-CN" sz="1600" kern="0">
                          <a:effectLst/>
                        </a:rPr>
                        <a:t>方案</a:t>
                      </a:r>
                      <a:r>
                        <a:rPr lang="en-US" sz="1600" kern="0">
                          <a:effectLst/>
                        </a:rPr>
                        <a:t>A</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80.0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40.0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55.0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30.0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18.0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11477503"/>
                  </a:ext>
                </a:extLst>
              </a:tr>
              <a:tr h="506310">
                <a:tc>
                  <a:txBody>
                    <a:bodyPr/>
                    <a:lstStyle/>
                    <a:p>
                      <a:pPr indent="266700" algn="ctr">
                        <a:spcAft>
                          <a:spcPts val="0"/>
                        </a:spcAft>
                      </a:pPr>
                      <a:r>
                        <a:rPr lang="zh-CN" sz="1600" kern="0">
                          <a:effectLst/>
                        </a:rPr>
                        <a:t>方案</a:t>
                      </a:r>
                      <a:r>
                        <a:rPr lang="en-US" sz="1600" kern="0">
                          <a:effectLst/>
                        </a:rPr>
                        <a:t>B</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80.0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25.0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30.0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45.0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45.0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99316043"/>
                  </a:ext>
                </a:extLst>
              </a:tr>
              <a:tr h="506310">
                <a:tc>
                  <a:txBody>
                    <a:bodyPr/>
                    <a:lstStyle/>
                    <a:p>
                      <a:pPr indent="266700" algn="ctr">
                        <a:spcAft>
                          <a:spcPts val="0"/>
                        </a:spcAft>
                      </a:pPr>
                      <a:r>
                        <a:rPr lang="zh-CN" sz="1600" kern="0">
                          <a:effectLst/>
                        </a:rPr>
                        <a:t>方案</a:t>
                      </a:r>
                      <a:r>
                        <a:rPr lang="en-US" sz="1600" kern="0">
                          <a:effectLst/>
                        </a:rPr>
                        <a:t>C</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100.0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80.0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40.0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25.0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dirty="0">
                          <a:effectLst/>
                        </a:rPr>
                        <a:t>15.0</a:t>
                      </a:r>
                      <a:endParaRPr lang="zh-CN" sz="16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398367317"/>
                  </a:ext>
                </a:extLst>
              </a:tr>
            </a:tbl>
          </a:graphicData>
        </a:graphic>
      </p:graphicFrame>
    </p:spTree>
    <p:extLst>
      <p:ext uri="{BB962C8B-B14F-4D97-AF65-F5344CB8AC3E}">
        <p14:creationId xmlns:p14="http://schemas.microsoft.com/office/powerpoint/2010/main" val="416503106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6.3.3 </a:t>
            </a:r>
            <a:r>
              <a:rPr lang="zh-CN" altLang="en-US" dirty="0">
                <a:latin typeface="宋体" panose="02010600030101010101" pitchFamily="2" charset="-122"/>
              </a:rPr>
              <a:t>企业投资决策分析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1. </a:t>
            </a:r>
            <a:r>
              <a:rPr lang="zh-CN" altLang="en-US" sz="2800" dirty="0">
                <a:latin typeface="宋体" panose="02010600030101010101" pitchFamily="2" charset="-122"/>
              </a:rPr>
              <a:t>投资决策分析</a:t>
            </a:r>
            <a:endParaRPr lang="en-US" altLang="zh-CN" sz="2800" dirty="0">
              <a:latin typeface="宋体" panose="02010600030101010101" pitchFamily="2" charset="-122"/>
            </a:endParaRPr>
          </a:p>
          <a:p>
            <a:pPr marL="342900" indent="0" eaLnBrk="1" hangingPunct="1">
              <a:buNone/>
            </a:pPr>
            <a:r>
              <a:rPr lang="zh-CN" altLang="en-US" sz="2400" dirty="0">
                <a:latin typeface="宋体" panose="02010600030101010101" pitchFamily="2" charset="-122"/>
              </a:rPr>
              <a:t>现值计算公式</a:t>
            </a:r>
            <a:endParaRPr lang="en-US" altLang="zh-CN" sz="2400" dirty="0">
              <a:latin typeface="宋体" panose="02010600030101010101" pitchFamily="2" charset="-122"/>
            </a:endParaRPr>
          </a:p>
          <a:p>
            <a:pPr marL="342900" indent="0" eaLnBrk="1" hangingPunct="1">
              <a:buNone/>
            </a:pPr>
            <a:endParaRPr lang="en-US" altLang="zh-CN" sz="2400" dirty="0">
              <a:latin typeface="宋体" panose="02010600030101010101" pitchFamily="2" charset="-122"/>
            </a:endParaRPr>
          </a:p>
          <a:p>
            <a:pPr marL="342900" indent="0" eaLnBrk="1" hangingPunct="1">
              <a:buNone/>
            </a:pPr>
            <a:endParaRPr lang="en-US" altLang="zh-CN" sz="2400" dirty="0">
              <a:latin typeface="宋体" panose="02010600030101010101" pitchFamily="2" charset="-122"/>
            </a:endParaRPr>
          </a:p>
          <a:p>
            <a:pPr marL="342900" indent="0" eaLnBrk="1" hangingPunct="1">
              <a:buNone/>
            </a:pPr>
            <a:endParaRPr lang="en-US" altLang="zh-CN" sz="2400" dirty="0">
              <a:latin typeface="宋体" panose="02010600030101010101" pitchFamily="2" charset="-122"/>
            </a:endParaRPr>
          </a:p>
          <a:p>
            <a:pPr marL="342900" indent="0" eaLnBrk="1" hangingPunct="1">
              <a:buNone/>
            </a:pPr>
            <a:r>
              <a:rPr lang="zh-CN" altLang="en-US" sz="2400" dirty="0">
                <a:latin typeface="宋体" panose="02010600030101010101" pitchFamily="2" charset="-122"/>
              </a:rPr>
              <a:t>净现值计算公式</a:t>
            </a: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46</a:t>
            </a:fld>
            <a:endParaRPr lang="en-US" altLang="zh-CN"/>
          </a:p>
        </p:txBody>
      </p:sp>
      <mc:AlternateContent xmlns:mc="http://schemas.openxmlformats.org/markup-compatibility/2006" xmlns:a14="http://schemas.microsoft.com/office/drawing/2010/main">
        <mc:Choice Requires="a14">
          <p:sp>
            <p:nvSpPr>
              <p:cNvPr id="4" name="矩形 3"/>
              <p:cNvSpPr/>
              <p:nvPr/>
            </p:nvSpPr>
            <p:spPr>
              <a:xfrm>
                <a:off x="4002828" y="2312854"/>
                <a:ext cx="3005246" cy="110055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zh-CN" altLang="en-US" sz="2400">
                          <a:latin typeface="Cambria Math" panose="02040503050406030204" pitchFamily="18" charset="0"/>
                        </a:rPr>
                        <m:t>p</m:t>
                      </m:r>
                      <m:r>
                        <m:rPr>
                          <m:sty m:val="p"/>
                        </m:rPr>
                        <a:rPr lang="zh-CN" altLang="en-US" sz="2400" i="0">
                          <a:latin typeface="Cambria Math" panose="02040503050406030204" pitchFamily="18" charset="0"/>
                        </a:rPr>
                        <m:t>v</m:t>
                      </m:r>
                      <m:r>
                        <a:rPr lang="zh-CN" altLang="en-US" sz="2400" i="0">
                          <a:latin typeface="Cambria Math" panose="02040503050406030204" pitchFamily="18" charset="0"/>
                        </a:rPr>
                        <m:t>=</m:t>
                      </m:r>
                      <m:nary>
                        <m:naryPr>
                          <m:chr m:val="∑"/>
                          <m:limLoc m:val="undOvr"/>
                          <m:ctrlPr>
                            <a:rPr lang="zh-CN" altLang="en-US" sz="2400" i="1">
                              <a:latin typeface="Cambria Math" panose="02040503050406030204" pitchFamily="18" charset="0"/>
                            </a:rPr>
                          </m:ctrlPr>
                        </m:naryPr>
                        <m:sub>
                          <m:r>
                            <a:rPr lang="zh-CN" altLang="en-US" sz="2400" i="1">
                              <a:latin typeface="Cambria Math" panose="02040503050406030204" pitchFamily="18" charset="0"/>
                            </a:rPr>
                            <m:t>𝑖</m:t>
                          </m:r>
                          <m:r>
                            <a:rPr lang="zh-CN" altLang="en-US" sz="2400" i="0">
                              <a:latin typeface="Cambria Math" panose="02040503050406030204" pitchFamily="18" charset="0"/>
                            </a:rPr>
                            <m:t>=1</m:t>
                          </m:r>
                        </m:sub>
                        <m:sup>
                          <m:r>
                            <a:rPr lang="zh-CN" altLang="en-US" sz="2400" i="1">
                              <a:latin typeface="Cambria Math" panose="02040503050406030204" pitchFamily="18" charset="0"/>
                            </a:rPr>
                            <m:t>𝑛𝑝𝑒𝑟</m:t>
                          </m:r>
                        </m:sup>
                        <m:e>
                          <m:f>
                            <m:fPr>
                              <m:ctrlPr>
                                <a:rPr lang="zh-CN" altLang="en-US" sz="2400" i="1">
                                  <a:latin typeface="Cambria Math" panose="02040503050406030204" pitchFamily="18" charset="0"/>
                                </a:rPr>
                              </m:ctrlPr>
                            </m:fPr>
                            <m:num>
                              <m:sSub>
                                <m:sSubPr>
                                  <m:ctrlPr>
                                    <a:rPr lang="zh-CN" altLang="en-US" sz="2400" i="1">
                                      <a:latin typeface="Cambria Math" panose="02040503050406030204" pitchFamily="18" charset="0"/>
                                    </a:rPr>
                                  </m:ctrlPr>
                                </m:sSubPr>
                                <m:e>
                                  <m:r>
                                    <m:rPr>
                                      <m:sty m:val="p"/>
                                    </m:rPr>
                                    <a:rPr lang="zh-CN" altLang="en-US" sz="2400" i="0">
                                      <a:latin typeface="Cambria Math" panose="02040503050406030204" pitchFamily="18" charset="0"/>
                                    </a:rPr>
                                    <m:t>fv</m:t>
                                  </m:r>
                                </m:e>
                                <m:sub>
                                  <m:r>
                                    <a:rPr lang="zh-CN" altLang="en-US" sz="2400" i="1">
                                      <a:latin typeface="Cambria Math" panose="02040503050406030204" pitchFamily="18" charset="0"/>
                                    </a:rPr>
                                    <m:t>𝑖</m:t>
                                  </m:r>
                                </m:sub>
                              </m:sSub>
                            </m:num>
                            <m:den>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r>
                                        <a:rPr lang="zh-CN" altLang="en-US" sz="2400" i="0">
                                          <a:latin typeface="Cambria Math" panose="02040503050406030204" pitchFamily="18" charset="0"/>
                                        </a:rPr>
                                        <m:t>1+</m:t>
                                      </m:r>
                                      <m:r>
                                        <m:rPr>
                                          <m:sty m:val="p"/>
                                        </m:rPr>
                                        <a:rPr lang="zh-CN" altLang="en-US" sz="2400" i="0">
                                          <a:latin typeface="Cambria Math" panose="02040503050406030204" pitchFamily="18" charset="0"/>
                                        </a:rPr>
                                        <m:t>rate</m:t>
                                      </m:r>
                                    </m:e>
                                  </m:d>
                                </m:e>
                                <m:sup>
                                  <m:r>
                                    <a:rPr lang="zh-CN" altLang="en-US" sz="2400" i="1">
                                      <a:latin typeface="Cambria Math" panose="02040503050406030204" pitchFamily="18" charset="0"/>
                                    </a:rPr>
                                    <m:t>𝑖</m:t>
                                  </m:r>
                                </m:sup>
                              </m:sSup>
                            </m:den>
                          </m:f>
                        </m:e>
                      </m:nary>
                    </m:oMath>
                  </m:oMathPara>
                </a14:m>
                <a:endParaRPr lang="zh-CN" altLang="en-US" dirty="0"/>
              </a:p>
            </p:txBody>
          </p:sp>
        </mc:Choice>
        <mc:Fallback xmlns="">
          <p:sp>
            <p:nvSpPr>
              <p:cNvPr id="4" name="矩形 3"/>
              <p:cNvSpPr>
                <a:spLocks noRot="1" noChangeAspect="1" noMove="1" noResize="1" noEditPoints="1" noAdjustHandles="1" noChangeArrowheads="1" noChangeShapeType="1" noTextEdit="1"/>
              </p:cNvSpPr>
              <p:nvPr/>
            </p:nvSpPr>
            <p:spPr>
              <a:xfrm>
                <a:off x="4002828" y="2312854"/>
                <a:ext cx="3005246" cy="1100558"/>
              </a:xfrm>
              <a:prstGeom prst="rect">
                <a:avLst/>
              </a:prstGeom>
              <a:blipFill>
                <a:blip r:embed="rId3"/>
                <a:stretch>
                  <a:fillRect/>
                </a:stretch>
              </a:blipFill>
            </p:spPr>
            <p:txBody>
              <a:bodyPr/>
              <a:lstStyle/>
              <a:p>
                <a:r>
                  <a:rPr lang="zh-CN" altLang="en-US">
                    <a:noFill/>
                  </a:rPr>
                  <a:t> </a:t>
                </a:r>
              </a:p>
            </p:txBody>
          </p:sp>
        </mc:Fallback>
      </mc:AlternateContent>
      <p:sp>
        <p:nvSpPr>
          <p:cNvPr id="5" name="矩形 4"/>
          <p:cNvSpPr/>
          <p:nvPr/>
        </p:nvSpPr>
        <p:spPr>
          <a:xfrm>
            <a:off x="4728935" y="4319942"/>
            <a:ext cx="1590500" cy="461665"/>
          </a:xfrm>
          <a:prstGeom prst="rect">
            <a:avLst/>
          </a:prstGeom>
        </p:spPr>
        <p:txBody>
          <a:bodyPr wrap="none">
            <a:spAutoFit/>
          </a:bodyPr>
          <a:lstStyle/>
          <a:p>
            <a:r>
              <a:rPr lang="en-US" altLang="zh-CN" sz="2400" dirty="0">
                <a:latin typeface="Times New Roman" panose="02020603050405020304" pitchFamily="18" charset="0"/>
                <a:ea typeface="宋体" panose="02010600030101010101" pitchFamily="2" charset="-122"/>
              </a:rPr>
              <a:t>NPV=C-</a:t>
            </a:r>
            <a:r>
              <a:rPr lang="en-US" altLang="zh-CN" sz="2400" dirty="0" err="1">
                <a:latin typeface="Times New Roman" panose="02020603050405020304" pitchFamily="18" charset="0"/>
                <a:ea typeface="宋体" panose="02010600030101010101" pitchFamily="2" charset="-122"/>
              </a:rPr>
              <a:t>pv</a:t>
            </a:r>
            <a:endParaRPr lang="zh-CN" altLang="en-US" sz="2400" dirty="0"/>
          </a:p>
        </p:txBody>
      </p:sp>
    </p:spTree>
    <p:extLst>
      <p:ext uri="{BB962C8B-B14F-4D97-AF65-F5344CB8AC3E}">
        <p14:creationId xmlns:p14="http://schemas.microsoft.com/office/powerpoint/2010/main" val="33425280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6.3.3 </a:t>
            </a:r>
            <a:r>
              <a:rPr lang="zh-CN" altLang="en-US" dirty="0">
                <a:latin typeface="宋体" panose="02010600030101010101" pitchFamily="2" charset="-122"/>
              </a:rPr>
              <a:t>企业投资决策分析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 </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完成企业投资净现值分析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400" dirty="0">
                <a:latin typeface="宋体" panose="02010600030101010101" pitchFamily="2" charset="-122"/>
              </a:rPr>
              <a:t>输入投资变量信息</a:t>
            </a:r>
            <a:endParaRPr lang="en-US" altLang="zh-CN" sz="2400" dirty="0">
              <a:latin typeface="宋体" panose="02010600030101010101" pitchFamily="2" charset="-122"/>
            </a:endParaRPr>
          </a:p>
          <a:p>
            <a:pPr marL="342900" indent="0" eaLnBrk="1" hangingPunct="1">
              <a:buNone/>
            </a:pPr>
            <a:endParaRPr lang="en-US" altLang="zh-CN" sz="24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47</a:t>
            </a:fld>
            <a:endParaRPr lang="en-US" altLang="zh-CN"/>
          </a:p>
        </p:txBody>
      </p:sp>
      <p:pic>
        <p:nvPicPr>
          <p:cNvPr id="7" name="图片 6"/>
          <p:cNvPicPr/>
          <p:nvPr/>
        </p:nvPicPr>
        <p:blipFill>
          <a:blip r:embed="rId3"/>
          <a:stretch>
            <a:fillRect/>
          </a:stretch>
        </p:blipFill>
        <p:spPr>
          <a:xfrm>
            <a:off x="2466484" y="2572067"/>
            <a:ext cx="6968461" cy="2271549"/>
          </a:xfrm>
          <a:prstGeom prst="rect">
            <a:avLst/>
          </a:prstGeom>
          <a:ln w="3175">
            <a:solidFill>
              <a:sysClr val="windowText" lastClr="000000"/>
            </a:solidFill>
          </a:ln>
        </p:spPr>
      </p:pic>
    </p:spTree>
    <p:extLst>
      <p:ext uri="{BB962C8B-B14F-4D97-AF65-F5344CB8AC3E}">
        <p14:creationId xmlns:p14="http://schemas.microsoft.com/office/powerpoint/2010/main" val="40544587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6.3.3 </a:t>
            </a:r>
            <a:r>
              <a:rPr lang="zh-CN" altLang="en-US" dirty="0">
                <a:latin typeface="宋体" panose="02010600030101010101" pitchFamily="2" charset="-122"/>
              </a:rPr>
              <a:t>企业投资决策分析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 </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完成企业投资净现值分析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en-US" altLang="zh-CN" sz="2400" dirty="0">
                <a:latin typeface="宋体" panose="02010600030101010101" pitchFamily="2" charset="-122"/>
              </a:rPr>
              <a:t>NPV</a:t>
            </a:r>
            <a:r>
              <a:rPr lang="zh-CN" altLang="en-US" sz="2400" dirty="0">
                <a:latin typeface="宋体" panose="02010600030101010101" pitchFamily="2" charset="-122"/>
              </a:rPr>
              <a:t>函数，</a:t>
            </a:r>
            <a:r>
              <a:rPr lang="en-US" altLang="zh-CN" sz="2400" dirty="0">
                <a:latin typeface="宋体" panose="02010600030101010101" pitchFamily="2" charset="-122"/>
              </a:rPr>
              <a:t>NPV(rate, value1, value2, …)</a:t>
            </a:r>
          </a:p>
          <a:p>
            <a:pPr eaLnBrk="1" hangingPunct="1">
              <a:buFont typeface="Arial" panose="020B0604020202020204" pitchFamily="34" charset="0"/>
              <a:buChar char="•"/>
            </a:pPr>
            <a:r>
              <a:rPr lang="en-US" altLang="zh-CN" sz="2400" dirty="0">
                <a:latin typeface="宋体" panose="02010600030101010101" pitchFamily="2" charset="-122"/>
              </a:rPr>
              <a:t>rate</a:t>
            </a:r>
            <a:r>
              <a:rPr lang="zh-CN" altLang="en-US" sz="2400" dirty="0">
                <a:latin typeface="宋体" panose="02010600030101010101" pitchFamily="2" charset="-122"/>
              </a:rPr>
              <a:t>。必须参数，表示贴现率，在整个投资期中为固定值。</a:t>
            </a:r>
          </a:p>
          <a:p>
            <a:pPr eaLnBrk="1" hangingPunct="1">
              <a:buFont typeface="Arial" panose="020B0604020202020204" pitchFamily="34" charset="0"/>
              <a:buChar char="•"/>
            </a:pPr>
            <a:r>
              <a:rPr lang="en-US" altLang="zh-CN" sz="2400" dirty="0">
                <a:latin typeface="宋体" panose="02010600030101010101" pitchFamily="2" charset="-122"/>
              </a:rPr>
              <a:t>value1, value2, …</a:t>
            </a:r>
            <a:r>
              <a:rPr lang="zh-CN" altLang="en-US" sz="2400" dirty="0">
                <a:latin typeface="宋体" panose="02010600030101010101" pitchFamily="2" charset="-122"/>
              </a:rPr>
              <a:t>。表示一系列现金流量值，即投资期内每一年的预期收益序列，该序列可用单元格区域引用的方式在一个参数内表达，序列最大可包含</a:t>
            </a:r>
            <a:r>
              <a:rPr lang="en-US" altLang="zh-CN" sz="2400" dirty="0">
                <a:latin typeface="宋体" panose="02010600030101010101" pitchFamily="2" charset="-122"/>
              </a:rPr>
              <a:t>254</a:t>
            </a:r>
            <a:r>
              <a:rPr lang="zh-CN" altLang="en-US" sz="2400" dirty="0">
                <a:latin typeface="宋体" panose="02010600030101010101" pitchFamily="2" charset="-122"/>
              </a:rPr>
              <a:t>个值，每一个值在时间上必须有相同的间隔，并且必须发生在每期期末，若某一个值为空，则函数将忽略该值将其取为</a:t>
            </a:r>
            <a:r>
              <a:rPr lang="en-US" altLang="zh-CN" sz="2400" dirty="0">
                <a:latin typeface="宋体" panose="02010600030101010101" pitchFamily="2" charset="-122"/>
              </a:rPr>
              <a:t>0</a:t>
            </a:r>
            <a:r>
              <a:rPr lang="zh-CN" altLang="en-US" sz="2400" dirty="0">
                <a:latin typeface="宋体" panose="02010600030101010101" pitchFamily="2" charset="-122"/>
              </a:rPr>
              <a:t>，序列中至少应有一个值不为空。</a:t>
            </a:r>
          </a:p>
          <a:p>
            <a:pPr eaLnBrk="1" hangingPunct="1">
              <a:buFont typeface="Wingdings" panose="05000000000000000000" pitchFamily="2" charset="2"/>
              <a:buChar char="Ø"/>
            </a:pPr>
            <a:endParaRPr lang="en-US" altLang="zh-CN" sz="24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48</a:t>
            </a:fld>
            <a:endParaRPr lang="en-US" altLang="zh-CN"/>
          </a:p>
        </p:txBody>
      </p:sp>
    </p:spTree>
    <p:extLst>
      <p:ext uri="{BB962C8B-B14F-4D97-AF65-F5344CB8AC3E}">
        <p14:creationId xmlns:p14="http://schemas.microsoft.com/office/powerpoint/2010/main" val="242746664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6.3.3 </a:t>
            </a:r>
            <a:r>
              <a:rPr lang="zh-CN" altLang="en-US" dirty="0">
                <a:latin typeface="宋体" panose="02010600030101010101" pitchFamily="2" charset="-122"/>
              </a:rPr>
              <a:t>企业投资决策分析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 </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完成企业投资净现值分析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400" dirty="0">
                <a:latin typeface="宋体" panose="02010600030101010101" pitchFamily="2" charset="-122"/>
              </a:rPr>
              <a:t>计算结果</a:t>
            </a:r>
            <a:endParaRPr lang="en-US" altLang="zh-CN" sz="24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49</a:t>
            </a:fld>
            <a:endParaRPr lang="en-US" altLang="zh-CN"/>
          </a:p>
        </p:txBody>
      </p:sp>
      <p:pic>
        <p:nvPicPr>
          <p:cNvPr id="5" name="图片 4"/>
          <p:cNvPicPr/>
          <p:nvPr/>
        </p:nvPicPr>
        <p:blipFill>
          <a:blip r:embed="rId3"/>
          <a:stretch>
            <a:fillRect/>
          </a:stretch>
        </p:blipFill>
        <p:spPr>
          <a:xfrm>
            <a:off x="2445067" y="2510848"/>
            <a:ext cx="7100715" cy="2476788"/>
          </a:xfrm>
          <a:prstGeom prst="rect">
            <a:avLst/>
          </a:prstGeom>
          <a:ln w="3175">
            <a:solidFill>
              <a:schemeClr val="tx1"/>
            </a:solidFill>
          </a:ln>
        </p:spPr>
      </p:pic>
    </p:spTree>
    <p:extLst>
      <p:ext uri="{BB962C8B-B14F-4D97-AF65-F5344CB8AC3E}">
        <p14:creationId xmlns:p14="http://schemas.microsoft.com/office/powerpoint/2010/main" val="278278380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44C3C4F9-782D-4844-B4E4-BA610AC8613A}"/>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6.1.1 </a:t>
            </a:r>
            <a:r>
              <a:rPr lang="zh-CN" altLang="en-US" dirty="0">
                <a:latin typeface="宋体" panose="02010600030101010101" pitchFamily="2" charset="-122"/>
              </a:rPr>
              <a:t>数据分析的概念</a:t>
            </a:r>
            <a:endParaRPr lang="zh-CN" altLang="en-US" dirty="0">
              <a:solidFill>
                <a:schemeClr val="tx1"/>
              </a:solidFill>
              <a:latin typeface="宋体" panose="02010600030101010101" pitchFamily="2" charset="-122"/>
            </a:endParaRPr>
          </a:p>
        </p:txBody>
      </p:sp>
      <p:sp>
        <p:nvSpPr>
          <p:cNvPr id="16387" name="Rectangle 3">
            <a:extLst>
              <a:ext uri="{FF2B5EF4-FFF2-40B4-BE49-F238E27FC236}">
                <a16:creationId xmlns:a16="http://schemas.microsoft.com/office/drawing/2014/main" id="{3B4467D1-2FC8-474A-9831-2342033E82C0}"/>
              </a:ext>
            </a:extLst>
          </p:cNvPr>
          <p:cNvSpPr>
            <a:spLocks noGrp="1" noChangeArrowheads="1"/>
          </p:cNvSpPr>
          <p:nvPr>
            <p:ph idx="1"/>
          </p:nvPr>
        </p:nvSpPr>
        <p:spPr>
          <a:xfrm>
            <a:off x="1203325" y="1584325"/>
            <a:ext cx="10210346" cy="4114800"/>
          </a:xfrm>
        </p:spPr>
        <p:txBody>
          <a:bodyPr/>
          <a:lstStyle/>
          <a:p>
            <a:pPr lvl="1" eaLnBrk="1" hangingPunct="1">
              <a:spcBef>
                <a:spcPct val="0"/>
              </a:spcBef>
              <a:buClr>
                <a:schemeClr val="folHlink"/>
              </a:buClr>
            </a:pPr>
            <a:r>
              <a:rPr lang="zh-CN" altLang="en-US" sz="3200" dirty="0">
                <a:latin typeface="宋体" panose="02010600030101010101" pitchFamily="2" charset="-122"/>
              </a:rPr>
              <a:t>数据分析是指用适当的统计分析方法对收集来的大量数据进行分析，将它们加以汇总和理解并消化，以求最大化地开发数据的功能，发挥数据的作用，数据分析是为了提取有用信息和形成结论而对数据加以详细研究和概括总结的过程。</a:t>
            </a:r>
          </a:p>
        </p:txBody>
      </p:sp>
      <p:sp>
        <p:nvSpPr>
          <p:cNvPr id="2" name="灯片编号占位符 1">
            <a:extLst>
              <a:ext uri="{FF2B5EF4-FFF2-40B4-BE49-F238E27FC236}">
                <a16:creationId xmlns:a16="http://schemas.microsoft.com/office/drawing/2014/main" id="{B259914A-4BCB-487D-9E5C-63594B1BCF0B}"/>
              </a:ext>
            </a:extLst>
          </p:cNvPr>
          <p:cNvSpPr>
            <a:spLocks noGrp="1"/>
          </p:cNvSpPr>
          <p:nvPr>
            <p:ph type="sldNum" sz="quarter" idx="10"/>
          </p:nvPr>
        </p:nvSpPr>
        <p:spPr/>
        <p:txBody>
          <a:bodyPr/>
          <a:lstStyle/>
          <a:p>
            <a:pPr>
              <a:defRPr/>
            </a:pPr>
            <a:fld id="{475B3ED4-0E10-409F-A096-FDE93D218505}" type="slidenum">
              <a:rPr lang="zh-CN" altLang="en-US" smtClean="0"/>
              <a:pPr>
                <a:defRPr/>
              </a:pPr>
              <a:t>5</a:t>
            </a:fld>
            <a:endParaRPr lang="en-US" altLang="zh-CN"/>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6.3.3 </a:t>
            </a:r>
            <a:r>
              <a:rPr lang="zh-CN" altLang="en-US" dirty="0">
                <a:latin typeface="宋体" panose="02010600030101010101" pitchFamily="2" charset="-122"/>
              </a:rPr>
              <a:t>企业投资决策分析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 </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完成企业投资净现值分析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400" dirty="0">
                <a:latin typeface="宋体" panose="02010600030101010101" pitchFamily="2" charset="-122"/>
              </a:rPr>
              <a:t>净现值模拟运算表分析</a:t>
            </a:r>
            <a:endParaRPr lang="en-US" altLang="zh-CN" sz="24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50</a:t>
            </a:fld>
            <a:endParaRPr lang="en-US" altLang="zh-CN"/>
          </a:p>
        </p:txBody>
      </p:sp>
      <p:pic>
        <p:nvPicPr>
          <p:cNvPr id="3" name="图片 2"/>
          <p:cNvPicPr>
            <a:picLocks noChangeAspect="1"/>
          </p:cNvPicPr>
          <p:nvPr/>
        </p:nvPicPr>
        <p:blipFill>
          <a:blip r:embed="rId3"/>
          <a:stretch>
            <a:fillRect/>
          </a:stretch>
        </p:blipFill>
        <p:spPr>
          <a:xfrm>
            <a:off x="2495847" y="2289653"/>
            <a:ext cx="7402700" cy="4041874"/>
          </a:xfrm>
          <a:prstGeom prst="rect">
            <a:avLst/>
          </a:prstGeom>
        </p:spPr>
      </p:pic>
    </p:spTree>
    <p:extLst>
      <p:ext uri="{BB962C8B-B14F-4D97-AF65-F5344CB8AC3E}">
        <p14:creationId xmlns:p14="http://schemas.microsoft.com/office/powerpoint/2010/main" val="182639308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6.3.3 </a:t>
            </a:r>
            <a:r>
              <a:rPr lang="zh-CN" altLang="en-US" dirty="0">
                <a:latin typeface="宋体" panose="02010600030101010101" pitchFamily="2" charset="-122"/>
              </a:rPr>
              <a:t>企业投资决策分析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3.</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完成企业投资内部收益率分析</a:t>
            </a:r>
            <a:endParaRPr lang="en-US" altLang="zh-CN" sz="2800" dirty="0">
              <a:latin typeface="宋体" panose="02010600030101010101" pitchFamily="2" charset="-122"/>
            </a:endParaRPr>
          </a:p>
          <a:p>
            <a:pPr marL="342900" indent="0" eaLnBrk="1" hangingPunct="1">
              <a:buNone/>
            </a:pPr>
            <a:r>
              <a:rPr lang="zh-CN" altLang="en-US" sz="2400" dirty="0">
                <a:latin typeface="宋体" panose="02010600030101010101" pitchFamily="2" charset="-122"/>
              </a:rPr>
              <a:t>内部收益率指的是使投资方案的净现值等于</a:t>
            </a:r>
            <a:r>
              <a:rPr lang="en-US" altLang="zh-CN" sz="2400" dirty="0">
                <a:latin typeface="宋体" panose="02010600030101010101" pitchFamily="2" charset="-122"/>
              </a:rPr>
              <a:t>0</a:t>
            </a:r>
            <a:r>
              <a:rPr lang="zh-CN" altLang="en-US" sz="2400" dirty="0">
                <a:latin typeface="宋体" panose="02010600030101010101" pitchFamily="2" charset="-122"/>
              </a:rPr>
              <a:t>时的折现率，它是一项投资渴望达到的报酬率，当投资方案的内部收益率大于或等于当前实际折现率时，则认为该项目是可行的。</a:t>
            </a:r>
            <a:endParaRPr lang="en-US" altLang="zh-CN" sz="2400" dirty="0">
              <a:latin typeface="宋体" panose="02010600030101010101" pitchFamily="2" charset="-122"/>
            </a:endParaRPr>
          </a:p>
          <a:p>
            <a:pPr eaLnBrk="1" hangingPunct="1">
              <a:buFont typeface="Wingdings" panose="05000000000000000000" pitchFamily="2" charset="2"/>
              <a:buChar char="Ø"/>
            </a:pPr>
            <a:r>
              <a:rPr lang="en-US" altLang="zh-CN" sz="2400" dirty="0">
                <a:latin typeface="宋体" panose="02010600030101010101" pitchFamily="2" charset="-122"/>
              </a:rPr>
              <a:t>IRR</a:t>
            </a:r>
            <a:r>
              <a:rPr lang="zh-CN" altLang="en-US" sz="2400" dirty="0">
                <a:latin typeface="宋体" panose="02010600030101010101" pitchFamily="2" charset="-122"/>
              </a:rPr>
              <a:t>函数，</a:t>
            </a:r>
            <a:r>
              <a:rPr lang="en-US" altLang="zh-CN" sz="2400" dirty="0">
                <a:latin typeface="宋体" panose="02010600030101010101" pitchFamily="2" charset="-122"/>
              </a:rPr>
              <a:t>IRR(values, guess)</a:t>
            </a:r>
          </a:p>
          <a:p>
            <a:pPr eaLnBrk="1" hangingPunct="1">
              <a:buFont typeface="Arial" panose="020B0604020202020204" pitchFamily="34" charset="0"/>
              <a:buChar char="•"/>
            </a:pPr>
            <a:r>
              <a:rPr lang="en-US" altLang="zh-CN" sz="2400" dirty="0">
                <a:latin typeface="宋体" panose="02010600030101010101" pitchFamily="2" charset="-122"/>
              </a:rPr>
              <a:t>values</a:t>
            </a:r>
            <a:r>
              <a:rPr lang="zh-CN" altLang="en-US" sz="2400" dirty="0">
                <a:latin typeface="宋体" panose="02010600030101010101" pitchFamily="2" charset="-122"/>
              </a:rPr>
              <a:t>。必须参数，一系列用以计算内部收益率的现金流，可以用数组或者单元格区域的引用表示。</a:t>
            </a:r>
          </a:p>
          <a:p>
            <a:pPr eaLnBrk="1" hangingPunct="1">
              <a:buFont typeface="Arial" panose="020B0604020202020204" pitchFamily="34" charset="0"/>
              <a:buChar char="•"/>
            </a:pPr>
            <a:r>
              <a:rPr lang="en-US" altLang="zh-CN" sz="2400" dirty="0">
                <a:latin typeface="宋体" panose="02010600030101010101" pitchFamily="2" charset="-122"/>
              </a:rPr>
              <a:t>guess</a:t>
            </a:r>
            <a:r>
              <a:rPr lang="zh-CN" altLang="en-US" sz="2400" dirty="0">
                <a:latin typeface="宋体" panose="02010600030101010101" pitchFamily="2" charset="-122"/>
              </a:rPr>
              <a:t>。可选参数，一个内部收益率的预估值，可以帮助</a:t>
            </a:r>
            <a:r>
              <a:rPr lang="en-US" altLang="zh-CN" sz="2400" dirty="0">
                <a:latin typeface="宋体" panose="02010600030101010101" pitchFamily="2" charset="-122"/>
              </a:rPr>
              <a:t>EXCEL</a:t>
            </a:r>
            <a:r>
              <a:rPr lang="zh-CN" altLang="en-US" sz="2400" dirty="0">
                <a:latin typeface="宋体" panose="02010600030101010101" pitchFamily="2" charset="-122"/>
              </a:rPr>
              <a:t>更加快速的完成</a:t>
            </a:r>
            <a:r>
              <a:rPr lang="en-US" altLang="zh-CN" sz="2400" dirty="0">
                <a:latin typeface="宋体" panose="02010600030101010101" pitchFamily="2" charset="-122"/>
              </a:rPr>
              <a:t>IRR</a:t>
            </a:r>
            <a:r>
              <a:rPr lang="zh-CN" altLang="en-US" sz="2400" dirty="0">
                <a:latin typeface="宋体" panose="02010600030101010101" pitchFamily="2" charset="-122"/>
              </a:rPr>
              <a:t>迭代运算，如果忽略则为缺省值</a:t>
            </a:r>
            <a:r>
              <a:rPr lang="en-US" altLang="zh-CN" sz="2400" dirty="0">
                <a:latin typeface="宋体" panose="02010600030101010101" pitchFamily="2" charset="-122"/>
              </a:rPr>
              <a:t>10%</a:t>
            </a:r>
            <a:r>
              <a:rPr lang="zh-CN" altLang="en-US" sz="2400" dirty="0">
                <a:latin typeface="宋体" panose="02010600030101010101" pitchFamily="2" charset="-122"/>
              </a:rPr>
              <a:t>。</a:t>
            </a:r>
          </a:p>
          <a:p>
            <a:pPr eaLnBrk="1" hangingPunct="1">
              <a:buFont typeface="Wingdings" panose="05000000000000000000" pitchFamily="2" charset="2"/>
              <a:buChar char="Ø"/>
            </a:pPr>
            <a:endParaRPr lang="en-US" altLang="zh-CN" sz="24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51</a:t>
            </a:fld>
            <a:endParaRPr lang="en-US" altLang="zh-CN"/>
          </a:p>
        </p:txBody>
      </p:sp>
    </p:spTree>
    <p:extLst>
      <p:ext uri="{BB962C8B-B14F-4D97-AF65-F5344CB8AC3E}">
        <p14:creationId xmlns:p14="http://schemas.microsoft.com/office/powerpoint/2010/main" val="139549261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6.3.3 </a:t>
            </a:r>
            <a:r>
              <a:rPr lang="zh-CN" altLang="en-US" dirty="0">
                <a:latin typeface="宋体" panose="02010600030101010101" pitchFamily="2" charset="-122"/>
              </a:rPr>
              <a:t>企业投资决策分析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3.</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完成企业投资内部收益率分析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400" dirty="0">
                <a:latin typeface="宋体" panose="02010600030101010101" pitchFamily="2" charset="-122"/>
              </a:rPr>
              <a:t>计算结果</a:t>
            </a:r>
            <a:endParaRPr lang="en-US" altLang="zh-CN" sz="2400" dirty="0">
              <a:latin typeface="宋体" panose="02010600030101010101" pitchFamily="2" charset="-122"/>
            </a:endParaRPr>
          </a:p>
          <a:p>
            <a:pPr eaLnBrk="1" hangingPunct="1">
              <a:buFont typeface="Wingdings" panose="05000000000000000000" pitchFamily="2" charset="2"/>
              <a:buChar char="Ø"/>
            </a:pPr>
            <a:endParaRPr lang="en-US" altLang="zh-CN" sz="24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52</a:t>
            </a:fld>
            <a:endParaRPr lang="en-US" altLang="zh-CN"/>
          </a:p>
        </p:txBody>
      </p:sp>
      <p:pic>
        <p:nvPicPr>
          <p:cNvPr id="5" name="图片 4"/>
          <p:cNvPicPr/>
          <p:nvPr/>
        </p:nvPicPr>
        <p:blipFill>
          <a:blip r:embed="rId3"/>
          <a:stretch>
            <a:fillRect/>
          </a:stretch>
        </p:blipFill>
        <p:spPr>
          <a:xfrm>
            <a:off x="2161250" y="2461144"/>
            <a:ext cx="8382059" cy="2152420"/>
          </a:xfrm>
          <a:prstGeom prst="rect">
            <a:avLst/>
          </a:prstGeom>
          <a:ln w="3175">
            <a:solidFill>
              <a:schemeClr val="tx1"/>
            </a:solidFill>
          </a:ln>
        </p:spPr>
      </p:pic>
    </p:spTree>
    <p:extLst>
      <p:ext uri="{BB962C8B-B14F-4D97-AF65-F5344CB8AC3E}">
        <p14:creationId xmlns:p14="http://schemas.microsoft.com/office/powerpoint/2010/main" val="171114488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6C97030A-BB55-4F1A-9900-EF41D8646B5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 </a:t>
            </a:r>
            <a:r>
              <a:rPr lang="zh-CN" altLang="en-US" dirty="0">
                <a:latin typeface="宋体" panose="02010600030101010101" pitchFamily="2" charset="-122"/>
              </a:rPr>
              <a:t>时间序列预测分析</a:t>
            </a:r>
            <a:endParaRPr lang="zh-CN" altLang="en-US" dirty="0">
              <a:solidFill>
                <a:schemeClr val="tx1"/>
              </a:solidFill>
              <a:latin typeface="宋体" panose="02010600030101010101" pitchFamily="2" charset="-122"/>
            </a:endParaRPr>
          </a:p>
        </p:txBody>
      </p:sp>
      <p:sp>
        <p:nvSpPr>
          <p:cNvPr id="15363" name="Rectangle 3">
            <a:extLst>
              <a:ext uri="{FF2B5EF4-FFF2-40B4-BE49-F238E27FC236}">
                <a16:creationId xmlns:a16="http://schemas.microsoft.com/office/drawing/2014/main" id="{5C867E36-2E58-43F0-9C72-A8270DF65FBE}"/>
              </a:ext>
            </a:extLst>
          </p:cNvPr>
          <p:cNvSpPr>
            <a:spLocks noGrp="1" noChangeArrowheads="1"/>
          </p:cNvSpPr>
          <p:nvPr>
            <p:ph idx="1"/>
          </p:nvPr>
        </p:nvSpPr>
        <p:spPr>
          <a:xfrm>
            <a:off x="1512425" y="1076325"/>
            <a:ext cx="10211489" cy="1735701"/>
          </a:xfrm>
        </p:spPr>
        <p:txBody>
          <a:bodyPr/>
          <a:lstStyle/>
          <a:p>
            <a:pPr marL="342900" indent="0" eaLnBrk="1" hangingPunct="1">
              <a:buNone/>
            </a:pPr>
            <a:r>
              <a:rPr lang="en-US" altLang="zh-CN" sz="3600" dirty="0">
                <a:latin typeface="宋体" panose="02010600030101010101" pitchFamily="2" charset="-122"/>
              </a:rPr>
              <a:t>6.4.1 </a:t>
            </a:r>
            <a:r>
              <a:rPr lang="zh-CN" altLang="en-US" sz="3600" dirty="0">
                <a:latin typeface="宋体" panose="02010600030101010101" pitchFamily="2" charset="-122"/>
              </a:rPr>
              <a:t>移动平均预测分析</a:t>
            </a:r>
          </a:p>
          <a:p>
            <a:pPr marL="342900" indent="0" eaLnBrk="1" hangingPunct="1">
              <a:buNone/>
            </a:pPr>
            <a:r>
              <a:rPr lang="en-US" altLang="zh-CN" sz="3600" dirty="0">
                <a:latin typeface="宋体" panose="02010600030101010101" pitchFamily="2" charset="-122"/>
              </a:rPr>
              <a:t>6.4.2 </a:t>
            </a:r>
            <a:r>
              <a:rPr lang="zh-CN" altLang="en-US" sz="3600" dirty="0">
                <a:latin typeface="宋体" panose="02010600030101010101" pitchFamily="2" charset="-122"/>
              </a:rPr>
              <a:t>指数平滑预测分析</a:t>
            </a:r>
          </a:p>
          <a:p>
            <a:pPr marL="342900" indent="0" eaLnBrk="1" hangingPunct="1">
              <a:buNone/>
            </a:pPr>
            <a:r>
              <a:rPr lang="en-US" altLang="zh-CN" sz="3600" dirty="0">
                <a:latin typeface="宋体" panose="02010600030101010101" pitchFamily="2" charset="-122"/>
              </a:rPr>
              <a:t>6.4.3 </a:t>
            </a:r>
            <a:r>
              <a:rPr lang="zh-CN" altLang="en-US" sz="3600" dirty="0">
                <a:latin typeface="宋体" panose="02010600030101010101" pitchFamily="2" charset="-122"/>
              </a:rPr>
              <a:t>线性趋势预测分析</a:t>
            </a:r>
          </a:p>
          <a:p>
            <a:pPr marL="342900" indent="0" eaLnBrk="1" hangingPunct="1">
              <a:buNone/>
            </a:pPr>
            <a:r>
              <a:rPr lang="en-US" altLang="zh-CN" sz="3600" dirty="0">
                <a:latin typeface="宋体" panose="02010600030101010101" pitchFamily="2" charset="-122"/>
              </a:rPr>
              <a:t>6.4.4 </a:t>
            </a:r>
            <a:r>
              <a:rPr lang="zh-CN" altLang="en-US" sz="3600" dirty="0">
                <a:latin typeface="宋体" panose="02010600030101010101" pitchFamily="2" charset="-122"/>
              </a:rPr>
              <a:t>非线性趋势预测分析</a:t>
            </a:r>
          </a:p>
        </p:txBody>
      </p:sp>
      <p:sp>
        <p:nvSpPr>
          <p:cNvPr id="2" name="灯片编号占位符 1">
            <a:extLst>
              <a:ext uri="{FF2B5EF4-FFF2-40B4-BE49-F238E27FC236}">
                <a16:creationId xmlns:a16="http://schemas.microsoft.com/office/drawing/2014/main" id="{1EA67DC5-5D48-442D-8F15-F2723C06C636}"/>
              </a:ext>
            </a:extLst>
          </p:cNvPr>
          <p:cNvSpPr>
            <a:spLocks noGrp="1"/>
          </p:cNvSpPr>
          <p:nvPr>
            <p:ph type="sldNum" sz="quarter" idx="10"/>
          </p:nvPr>
        </p:nvSpPr>
        <p:spPr/>
        <p:txBody>
          <a:bodyPr/>
          <a:lstStyle/>
          <a:p>
            <a:pPr>
              <a:defRPr/>
            </a:pPr>
            <a:fld id="{475B3ED4-0E10-409F-A096-FDE93D218505}" type="slidenum">
              <a:rPr lang="zh-CN" altLang="en-US" smtClean="0"/>
              <a:pPr>
                <a:defRPr/>
              </a:pPr>
              <a:t>53</a:t>
            </a:fld>
            <a:endParaRPr lang="en-US" altLang="zh-CN"/>
          </a:p>
        </p:txBody>
      </p:sp>
    </p:spTree>
    <p:extLst>
      <p:ext uri="{BB962C8B-B14F-4D97-AF65-F5344CB8AC3E}">
        <p14:creationId xmlns:p14="http://schemas.microsoft.com/office/powerpoint/2010/main" val="223748727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6.4.1 </a:t>
            </a:r>
            <a:r>
              <a:rPr lang="zh-CN" altLang="en-US" dirty="0">
                <a:latin typeface="宋体" panose="02010600030101010101" pitchFamily="2" charset="-122"/>
              </a:rPr>
              <a:t>移动平均预测分析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a:t>
            </a:r>
            <a:r>
              <a:rPr lang="zh-CN" altLang="en-US" sz="2800" dirty="0">
                <a:latin typeface="宋体" panose="02010600030101010101" pitchFamily="2" charset="-122"/>
              </a:rPr>
              <a:t>例</a:t>
            </a:r>
            <a:r>
              <a:rPr lang="en-US" altLang="zh-CN" sz="2800" dirty="0">
                <a:latin typeface="宋体" panose="02010600030101010101" pitchFamily="2" charset="-122"/>
              </a:rPr>
              <a:t>】</a:t>
            </a:r>
            <a:r>
              <a:rPr lang="zh-CN" altLang="en-US" sz="2800" dirty="0">
                <a:latin typeface="宋体" panose="02010600030101010101" pitchFamily="2" charset="-122"/>
              </a:rPr>
              <a:t>在</a:t>
            </a:r>
            <a:r>
              <a:rPr lang="en-US" altLang="zh-CN" sz="2800" dirty="0">
                <a:latin typeface="宋体" panose="02010600030101010101" pitchFamily="2" charset="-122"/>
              </a:rPr>
              <a:t>6.2.1</a:t>
            </a:r>
            <a:r>
              <a:rPr lang="zh-CN" altLang="en-US" sz="2800" dirty="0">
                <a:latin typeface="宋体" panose="02010600030101010101" pitchFamily="2" charset="-122"/>
              </a:rPr>
              <a:t>小节中，我们使用描述统计分析方法对“中国银行”股票数据表中的成交量数据进行了简单的频数分析，对其分布规律进行了初步的评价（详见素材文件“中国银行</a:t>
            </a:r>
            <a:r>
              <a:rPr lang="en-US" altLang="zh-CN" sz="2800" dirty="0">
                <a:latin typeface="宋体" panose="02010600030101010101" pitchFamily="2" charset="-122"/>
              </a:rPr>
              <a:t>.</a:t>
            </a:r>
            <a:r>
              <a:rPr lang="en-US" altLang="zh-CN" sz="2800" dirty="0" err="1">
                <a:latin typeface="宋体" panose="02010600030101010101" pitchFamily="2" charset="-122"/>
              </a:rPr>
              <a:t>xlsx</a:t>
            </a:r>
            <a:r>
              <a:rPr lang="en-US" altLang="zh-CN" sz="2800" dirty="0">
                <a:latin typeface="宋体" panose="02010600030101010101" pitchFamily="2" charset="-122"/>
              </a:rPr>
              <a:t>”</a:t>
            </a:r>
            <a:r>
              <a:rPr lang="zh-CN" altLang="en-US" sz="2800" dirty="0">
                <a:latin typeface="宋体" panose="02010600030101010101" pitchFamily="2" charset="-122"/>
              </a:rPr>
              <a:t>）。接下来若要根据</a:t>
            </a:r>
            <a:r>
              <a:rPr lang="en-US" altLang="zh-CN" sz="2800" dirty="0">
                <a:latin typeface="宋体" panose="02010600030101010101" pitchFamily="2" charset="-122"/>
              </a:rPr>
              <a:t>3</a:t>
            </a:r>
            <a:r>
              <a:rPr lang="zh-CN" altLang="en-US" sz="2800" dirty="0">
                <a:latin typeface="宋体" panose="02010600030101010101" pitchFamily="2" charset="-122"/>
              </a:rPr>
              <a:t>月的每日收盘价数据预测随后</a:t>
            </a:r>
            <a:r>
              <a:rPr lang="en-US" altLang="zh-CN" sz="2800" dirty="0">
                <a:latin typeface="宋体" panose="02010600030101010101" pitchFamily="2" charset="-122"/>
              </a:rPr>
              <a:t>4</a:t>
            </a:r>
            <a:r>
              <a:rPr lang="zh-CN" altLang="en-US" sz="2800" dirty="0">
                <a:latin typeface="宋体" panose="02010600030101010101" pitchFamily="2" charset="-122"/>
              </a:rPr>
              <a:t>月第一个交易日的收盘价，应该如何实现呢。实际上，图中的股票数据是按时间组织排列的（第一列即代表日期信息），可以将数据表中除第一列外的每一列数据视为一个时间序列，如图</a:t>
            </a:r>
            <a:r>
              <a:rPr lang="en-US" altLang="zh-CN" sz="2800" dirty="0">
                <a:latin typeface="宋体" panose="02010600030101010101" pitchFamily="2" charset="-122"/>
              </a:rPr>
              <a:t>6.32</a:t>
            </a:r>
            <a:r>
              <a:rPr lang="zh-CN" altLang="en-US" sz="2800" dirty="0">
                <a:latin typeface="宋体" panose="02010600030101010101" pitchFamily="2" charset="-122"/>
              </a:rPr>
              <a:t>所示。继而使用时间序列预测方法分析各列数据（如每日收盘价）的变化规律，并预测其以后的发展趋势，从而实现对未来成交日股票收盘价的简单预测。</a:t>
            </a:r>
            <a:endParaRPr lang="en-US" altLang="zh-CN" sz="24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54</a:t>
            </a:fld>
            <a:endParaRPr lang="en-US" altLang="zh-CN"/>
          </a:p>
        </p:txBody>
      </p:sp>
      <p:pic>
        <p:nvPicPr>
          <p:cNvPr id="5" name="图片 4"/>
          <p:cNvPicPr/>
          <p:nvPr/>
        </p:nvPicPr>
        <p:blipFill>
          <a:blip r:embed="rId3"/>
          <a:stretch>
            <a:fillRect/>
          </a:stretch>
        </p:blipFill>
        <p:spPr>
          <a:xfrm>
            <a:off x="1228262" y="1221658"/>
            <a:ext cx="9952356" cy="5077687"/>
          </a:xfrm>
          <a:prstGeom prst="rect">
            <a:avLst/>
          </a:prstGeom>
        </p:spPr>
      </p:pic>
    </p:spTree>
    <p:extLst>
      <p:ext uri="{BB962C8B-B14F-4D97-AF65-F5344CB8AC3E}">
        <p14:creationId xmlns:p14="http://schemas.microsoft.com/office/powerpoint/2010/main" val="109328291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6.4.1 </a:t>
            </a:r>
            <a:r>
              <a:rPr lang="zh-CN" altLang="en-US" dirty="0">
                <a:latin typeface="宋体" panose="02010600030101010101" pitchFamily="2" charset="-122"/>
              </a:rPr>
              <a:t>移动平均预测分析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1. </a:t>
            </a:r>
            <a:r>
              <a:rPr lang="zh-CN" altLang="en-US" sz="2800" dirty="0">
                <a:latin typeface="宋体" panose="02010600030101010101" pitchFamily="2" charset="-122"/>
              </a:rPr>
              <a:t>移动平均预测分析</a:t>
            </a:r>
            <a:endParaRPr lang="en-US" altLang="zh-CN" sz="2800" dirty="0">
              <a:latin typeface="宋体" panose="02010600030101010101" pitchFamily="2" charset="-122"/>
            </a:endParaRPr>
          </a:p>
          <a:p>
            <a:pPr marL="342900" indent="0" eaLnBrk="1" hangingPunct="1">
              <a:buNone/>
            </a:pPr>
            <a:r>
              <a:rPr lang="zh-CN" altLang="en-US" sz="2400" dirty="0">
                <a:latin typeface="宋体" panose="02010600030101010101" pitchFamily="2" charset="-122"/>
              </a:rPr>
              <a:t>移动平均法可以根据某一时间跨度（如两个交易日），将该时间跨度内的历史数据进行平均计算，并将此平均数作为下一个时间点的预测结果。计算公式如下：</a:t>
            </a:r>
            <a:endParaRPr lang="en-US" altLang="zh-CN" sz="2400" dirty="0">
              <a:latin typeface="宋体" panose="02010600030101010101" pitchFamily="2" charset="-122"/>
            </a:endParaRPr>
          </a:p>
          <a:p>
            <a:pPr marL="342900" indent="0" eaLnBrk="1" hangingPunct="1">
              <a:buNone/>
            </a:pPr>
            <a:endParaRPr lang="en-US" altLang="zh-CN" sz="2400" dirty="0">
              <a:latin typeface="宋体" panose="02010600030101010101" pitchFamily="2" charset="-122"/>
            </a:endParaRPr>
          </a:p>
          <a:p>
            <a:pPr marL="342900" indent="0" eaLnBrk="1" hangingPunct="1">
              <a:buNone/>
            </a:pPr>
            <a:endParaRPr lang="en-US" altLang="zh-CN" sz="2400" dirty="0">
              <a:latin typeface="宋体" panose="02010600030101010101" pitchFamily="2" charset="-122"/>
            </a:endParaRPr>
          </a:p>
          <a:p>
            <a:pPr marL="342900" indent="0" eaLnBrk="1" hangingPunct="1">
              <a:buNone/>
            </a:pPr>
            <a:endParaRPr lang="en-US" altLang="zh-CN" sz="2400" dirty="0">
              <a:latin typeface="宋体" panose="02010600030101010101" pitchFamily="2" charset="-122"/>
            </a:endParaRPr>
          </a:p>
          <a:p>
            <a:pPr marL="342900" indent="0" eaLnBrk="1" hangingPunct="1">
              <a:buNone/>
            </a:pPr>
            <a:r>
              <a:rPr lang="zh-CN" altLang="en-US" sz="2400" dirty="0">
                <a:latin typeface="宋体" panose="02010600030101010101" pitchFamily="2" charset="-122"/>
              </a:rPr>
              <a:t>均方误差是反映估计量与被估计量之间差异程度的一种度量参数，其计算公式为：</a:t>
            </a:r>
            <a:endParaRPr lang="en-US" altLang="zh-CN" sz="24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55</a:t>
            </a:fld>
            <a:endParaRPr lang="en-US" altLang="zh-CN"/>
          </a:p>
        </p:txBody>
      </p:sp>
      <mc:AlternateContent xmlns:mc="http://schemas.openxmlformats.org/markup-compatibility/2006" xmlns:a14="http://schemas.microsoft.com/office/drawing/2010/main">
        <mc:Choice Requires="a14">
          <p:sp>
            <p:nvSpPr>
              <p:cNvPr id="3" name="矩形 2"/>
              <p:cNvSpPr/>
              <p:nvPr/>
            </p:nvSpPr>
            <p:spPr>
              <a:xfrm>
                <a:off x="4955260" y="2990862"/>
                <a:ext cx="2208746" cy="110055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m:rPr>
                              <m:sty m:val="p"/>
                            </m:rPr>
                            <a:rPr lang="zh-CN" altLang="en-US" sz="2400">
                              <a:latin typeface="Cambria Math" panose="02040503050406030204" pitchFamily="18" charset="0"/>
                            </a:rPr>
                            <m:t>F</m:t>
                          </m:r>
                        </m:e>
                        <m:sub>
                          <m:r>
                            <a:rPr lang="zh-CN" altLang="en-US" sz="2400" i="1">
                              <a:latin typeface="Cambria Math" panose="02040503050406030204" pitchFamily="18" charset="0"/>
                            </a:rPr>
                            <m:t>𝑡</m:t>
                          </m:r>
                        </m:sub>
                      </m:sSub>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0">
                              <a:latin typeface="Cambria Math" panose="02040503050406030204" pitchFamily="18" charset="0"/>
                            </a:rPr>
                            <m:t>1</m:t>
                          </m:r>
                        </m:num>
                        <m:den>
                          <m:r>
                            <a:rPr lang="zh-CN" altLang="en-US" sz="2400" i="1">
                              <a:latin typeface="Cambria Math" panose="02040503050406030204" pitchFamily="18" charset="0"/>
                            </a:rPr>
                            <m:t>𝑛</m:t>
                          </m:r>
                        </m:den>
                      </m:f>
                      <m:nary>
                        <m:naryPr>
                          <m:chr m:val="∑"/>
                          <m:limLoc m:val="undOvr"/>
                          <m:ctrlPr>
                            <a:rPr lang="zh-CN" altLang="en-US" sz="2400" i="1">
                              <a:latin typeface="Cambria Math" panose="02040503050406030204" pitchFamily="18" charset="0"/>
                            </a:rPr>
                          </m:ctrlPr>
                        </m:naryPr>
                        <m:sub>
                          <m:r>
                            <a:rPr lang="zh-CN" altLang="en-US" sz="2400" i="1">
                              <a:latin typeface="Cambria Math" panose="02040503050406030204" pitchFamily="18" charset="0"/>
                            </a:rPr>
                            <m:t>𝑖</m:t>
                          </m:r>
                          <m:r>
                            <a:rPr lang="zh-CN" altLang="en-US" sz="2400" i="0">
                              <a:latin typeface="Cambria Math" panose="02040503050406030204" pitchFamily="18" charset="0"/>
                            </a:rPr>
                            <m:t>=1</m:t>
                          </m:r>
                        </m:sub>
                        <m:sup>
                          <m:r>
                            <a:rPr lang="zh-CN" altLang="en-US" sz="2400" i="1">
                              <a:latin typeface="Cambria Math" panose="02040503050406030204" pitchFamily="18" charset="0"/>
                            </a:rPr>
                            <m:t>𝑛</m:t>
                          </m:r>
                        </m:sup>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𝑡</m:t>
                              </m:r>
                              <m:r>
                                <a:rPr lang="zh-CN" altLang="en-US" sz="2400" i="0">
                                  <a:latin typeface="Cambria Math" panose="02040503050406030204" pitchFamily="18" charset="0"/>
                                </a:rPr>
                                <m:t>−</m:t>
                              </m:r>
                              <m:r>
                                <a:rPr lang="zh-CN" altLang="en-US" sz="2400" i="1">
                                  <a:latin typeface="Cambria Math" panose="02040503050406030204" pitchFamily="18" charset="0"/>
                                </a:rPr>
                                <m:t>𝑖</m:t>
                              </m:r>
                            </m:sub>
                          </m:sSub>
                        </m:e>
                      </m:nary>
                    </m:oMath>
                  </m:oMathPara>
                </a14:m>
                <a:endParaRPr lang="zh-CN" altLang="en-US" sz="2400" dirty="0"/>
              </a:p>
            </p:txBody>
          </p:sp>
        </mc:Choice>
        <mc:Fallback xmlns="">
          <p:sp>
            <p:nvSpPr>
              <p:cNvPr id="3" name="矩形 2"/>
              <p:cNvSpPr>
                <a:spLocks noRot="1" noChangeAspect="1" noMove="1" noResize="1" noEditPoints="1" noAdjustHandles="1" noChangeArrowheads="1" noChangeShapeType="1" noTextEdit="1"/>
              </p:cNvSpPr>
              <p:nvPr/>
            </p:nvSpPr>
            <p:spPr>
              <a:xfrm>
                <a:off x="4955260" y="2990862"/>
                <a:ext cx="2208746" cy="1100558"/>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矩形 3"/>
              <p:cNvSpPr/>
              <p:nvPr/>
            </p:nvSpPr>
            <p:spPr>
              <a:xfrm>
                <a:off x="4411874" y="5025913"/>
                <a:ext cx="3295518" cy="110055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zh-CN" altLang="en-US" sz="2400">
                          <a:latin typeface="Cambria Math" panose="02040503050406030204" pitchFamily="18" charset="0"/>
                        </a:rPr>
                        <m:t>M</m:t>
                      </m:r>
                      <m:r>
                        <m:rPr>
                          <m:sty m:val="p"/>
                        </m:rPr>
                        <a:rPr lang="zh-CN" altLang="en-US" sz="2400" i="0">
                          <a:latin typeface="Cambria Math" panose="02040503050406030204" pitchFamily="18" charset="0"/>
                        </a:rPr>
                        <m:t>SE</m:t>
                      </m:r>
                      <m:r>
                        <a:rPr lang="zh-CN" altLang="en-US" sz="2400" i="0">
                          <a:latin typeface="Cambria Math" panose="02040503050406030204" pitchFamily="18" charset="0"/>
                        </a:rPr>
                        <m:t>=</m:t>
                      </m:r>
                      <m:f>
                        <m:fPr>
                          <m:ctrlPr>
                            <a:rPr lang="zh-CN" altLang="en-US" sz="2400" i="1">
                              <a:latin typeface="Cambria Math" panose="02040503050406030204" pitchFamily="18" charset="0"/>
                            </a:rPr>
                          </m:ctrlPr>
                        </m:fPr>
                        <m:num>
                          <m:r>
                            <a:rPr lang="zh-CN" altLang="en-US" sz="2400" i="0">
                              <a:latin typeface="Cambria Math" panose="02040503050406030204" pitchFamily="18" charset="0"/>
                            </a:rPr>
                            <m:t>1</m:t>
                          </m:r>
                        </m:num>
                        <m:den>
                          <m:r>
                            <a:rPr lang="zh-CN" altLang="en-US" sz="2400" i="1">
                              <a:latin typeface="Cambria Math" panose="02040503050406030204" pitchFamily="18" charset="0"/>
                            </a:rPr>
                            <m:t>𝑚</m:t>
                          </m:r>
                        </m:den>
                      </m:f>
                      <m:nary>
                        <m:naryPr>
                          <m:chr m:val="∑"/>
                          <m:limLoc m:val="undOvr"/>
                          <m:ctrlPr>
                            <a:rPr lang="zh-CN" altLang="en-US" sz="2400" i="1">
                              <a:latin typeface="Cambria Math" panose="02040503050406030204" pitchFamily="18" charset="0"/>
                            </a:rPr>
                          </m:ctrlPr>
                        </m:naryPr>
                        <m:sub>
                          <m:r>
                            <a:rPr lang="zh-CN" altLang="en-US" sz="2400" i="1">
                              <a:latin typeface="Cambria Math" panose="02040503050406030204" pitchFamily="18" charset="0"/>
                            </a:rPr>
                            <m:t>𝑖</m:t>
                          </m:r>
                          <m:r>
                            <a:rPr lang="zh-CN" altLang="en-US" sz="2400" i="0">
                              <a:latin typeface="Cambria Math" panose="02040503050406030204" pitchFamily="18" charset="0"/>
                            </a:rPr>
                            <m:t>=1</m:t>
                          </m:r>
                        </m:sub>
                        <m:sup>
                          <m:r>
                            <a:rPr lang="zh-CN" altLang="en-US" sz="2400" i="1">
                              <a:latin typeface="Cambria Math" panose="02040503050406030204" pitchFamily="18" charset="0"/>
                            </a:rPr>
                            <m:t>𝑚</m:t>
                          </m:r>
                        </m:sup>
                        <m:e>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𝐴</m:t>
                                      </m:r>
                                    </m:e>
                                    <m:sub>
                                      <m:r>
                                        <a:rPr lang="zh-CN" altLang="en-US" sz="2400" i="1">
                                          <a:latin typeface="Cambria Math" panose="02040503050406030204" pitchFamily="18" charset="0"/>
                                        </a:rPr>
                                        <m:t>𝑖</m:t>
                                      </m:r>
                                    </m:sub>
                                  </m:sSub>
                                  <m:r>
                                    <a:rPr lang="zh-CN" altLang="en-US" sz="2400" i="0">
                                      <a:latin typeface="Cambria Math" panose="02040503050406030204" pitchFamily="18" charset="0"/>
                                    </a:rPr>
                                    <m:t>−</m:t>
                                  </m:r>
                                  <m:sSub>
                                    <m:sSubPr>
                                      <m:ctrlPr>
                                        <a:rPr lang="zh-CN" altLang="en-US" sz="2400" i="1">
                                          <a:latin typeface="Cambria Math" panose="02040503050406030204" pitchFamily="18" charset="0"/>
                                        </a:rPr>
                                      </m:ctrlPr>
                                    </m:sSubPr>
                                    <m:e>
                                      <m:r>
                                        <m:rPr>
                                          <m:sty m:val="p"/>
                                        </m:rPr>
                                        <a:rPr lang="zh-CN" altLang="en-US" sz="2400" i="0">
                                          <a:latin typeface="Cambria Math" panose="02040503050406030204" pitchFamily="18" charset="0"/>
                                        </a:rPr>
                                        <m:t>F</m:t>
                                      </m:r>
                                    </m:e>
                                    <m:sub>
                                      <m:r>
                                        <a:rPr lang="zh-CN" altLang="en-US" sz="2400" i="1">
                                          <a:latin typeface="Cambria Math" panose="02040503050406030204" pitchFamily="18" charset="0"/>
                                        </a:rPr>
                                        <m:t>𝑖</m:t>
                                      </m:r>
                                    </m:sub>
                                  </m:sSub>
                                </m:e>
                              </m:d>
                            </m:e>
                            <m:sup>
                              <m:r>
                                <a:rPr lang="zh-CN" altLang="en-US" sz="2400" i="0">
                                  <a:latin typeface="Cambria Math" panose="02040503050406030204" pitchFamily="18" charset="0"/>
                                </a:rPr>
                                <m:t>2</m:t>
                              </m:r>
                            </m:sup>
                          </m:sSup>
                        </m:e>
                      </m:nary>
                    </m:oMath>
                  </m:oMathPara>
                </a14:m>
                <a:endParaRPr lang="zh-CN" altLang="en-US" sz="2400" dirty="0"/>
              </a:p>
            </p:txBody>
          </p:sp>
        </mc:Choice>
        <mc:Fallback xmlns="">
          <p:sp>
            <p:nvSpPr>
              <p:cNvPr id="4" name="矩形 3"/>
              <p:cNvSpPr>
                <a:spLocks noRot="1" noChangeAspect="1" noMove="1" noResize="1" noEditPoints="1" noAdjustHandles="1" noChangeArrowheads="1" noChangeShapeType="1" noTextEdit="1"/>
              </p:cNvSpPr>
              <p:nvPr/>
            </p:nvSpPr>
            <p:spPr>
              <a:xfrm>
                <a:off x="4411874" y="5025913"/>
                <a:ext cx="3295518" cy="1100558"/>
              </a:xfrm>
              <a:prstGeom prst="rect">
                <a:avLst/>
              </a:prstGeom>
              <a:blipFill>
                <a:blip r:embed="rId4"/>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8778691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6.4.1 </a:t>
            </a:r>
            <a:r>
              <a:rPr lang="zh-CN" altLang="en-US" dirty="0">
                <a:latin typeface="宋体" panose="02010600030101010101" pitchFamily="2" charset="-122"/>
              </a:rPr>
              <a:t>移动平均预测分析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 </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完成股票收盘价移动平均预测分析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400" dirty="0">
                <a:latin typeface="宋体" panose="02010600030101010101" pitchFamily="2" charset="-122"/>
              </a:rPr>
              <a:t>输入预测分析变量信息</a:t>
            </a:r>
            <a:endParaRPr lang="en-US" altLang="zh-CN" sz="24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56</a:t>
            </a:fld>
            <a:endParaRPr lang="en-US" altLang="zh-CN"/>
          </a:p>
        </p:txBody>
      </p:sp>
      <p:pic>
        <p:nvPicPr>
          <p:cNvPr id="7" name="图片 6"/>
          <p:cNvPicPr/>
          <p:nvPr/>
        </p:nvPicPr>
        <p:blipFill>
          <a:blip r:embed="rId3"/>
          <a:stretch>
            <a:fillRect/>
          </a:stretch>
        </p:blipFill>
        <p:spPr>
          <a:xfrm>
            <a:off x="5216582" y="1738465"/>
            <a:ext cx="5409854" cy="4953279"/>
          </a:xfrm>
          <a:prstGeom prst="rect">
            <a:avLst/>
          </a:prstGeom>
        </p:spPr>
      </p:pic>
    </p:spTree>
    <p:extLst>
      <p:ext uri="{BB962C8B-B14F-4D97-AF65-F5344CB8AC3E}">
        <p14:creationId xmlns:p14="http://schemas.microsoft.com/office/powerpoint/2010/main" val="11408184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6.4.1 </a:t>
            </a:r>
            <a:r>
              <a:rPr lang="zh-CN" altLang="en-US" dirty="0">
                <a:latin typeface="宋体" panose="02010600030101010101" pitchFamily="2" charset="-122"/>
              </a:rPr>
              <a:t>移动平均预测分析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 </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完成股票收盘价移动平均预测分析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400" dirty="0">
                <a:latin typeface="宋体" panose="02010600030101010101" pitchFamily="2" charset="-122"/>
              </a:rPr>
              <a:t>移动平均预测分析参数设置</a:t>
            </a:r>
            <a:endParaRPr lang="en-US" altLang="zh-CN" sz="24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57</a:t>
            </a:fld>
            <a:endParaRPr lang="en-US" altLang="zh-CN"/>
          </a:p>
        </p:txBody>
      </p:sp>
      <p:pic>
        <p:nvPicPr>
          <p:cNvPr id="6" name="图片 5"/>
          <p:cNvPicPr/>
          <p:nvPr/>
        </p:nvPicPr>
        <p:blipFill>
          <a:blip r:embed="rId3"/>
          <a:stretch>
            <a:fillRect/>
          </a:stretch>
        </p:blipFill>
        <p:spPr>
          <a:xfrm>
            <a:off x="3274404" y="2279568"/>
            <a:ext cx="5509377" cy="3871850"/>
          </a:xfrm>
          <a:prstGeom prst="rect">
            <a:avLst/>
          </a:prstGeom>
        </p:spPr>
      </p:pic>
    </p:spTree>
    <p:extLst>
      <p:ext uri="{BB962C8B-B14F-4D97-AF65-F5344CB8AC3E}">
        <p14:creationId xmlns:p14="http://schemas.microsoft.com/office/powerpoint/2010/main" val="390462010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6.4.1 </a:t>
            </a:r>
            <a:r>
              <a:rPr lang="zh-CN" altLang="en-US" dirty="0">
                <a:latin typeface="宋体" panose="02010600030101010101" pitchFamily="2" charset="-122"/>
              </a:rPr>
              <a:t>移动平均预测分析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 </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完成股票收盘价移动平均预测分析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en-US" altLang="zh-CN" sz="2400" dirty="0">
                <a:latin typeface="宋体" panose="02010600030101010101" pitchFamily="2" charset="-122"/>
              </a:rPr>
              <a:t>MSE</a:t>
            </a:r>
            <a:r>
              <a:rPr lang="zh-CN" altLang="en-US" sz="2400" dirty="0">
                <a:latin typeface="宋体" panose="02010600030101010101" pitchFamily="2" charset="-122"/>
              </a:rPr>
              <a:t>计算，</a:t>
            </a:r>
            <a:r>
              <a:rPr lang="en-US" altLang="zh-CN" sz="2400" dirty="0">
                <a:latin typeface="宋体" panose="02010600030101010101" pitchFamily="2" charset="-122"/>
              </a:rPr>
              <a:t>SUMXMY2</a:t>
            </a:r>
            <a:r>
              <a:rPr lang="zh-CN" altLang="en-US" sz="2400" dirty="0">
                <a:latin typeface="宋体" panose="02010600030101010101" pitchFamily="2" charset="-122"/>
              </a:rPr>
              <a:t>函数，</a:t>
            </a:r>
            <a:r>
              <a:rPr lang="en-US" altLang="zh-CN" sz="2400" dirty="0">
                <a:latin typeface="宋体" panose="02010600030101010101" pitchFamily="2" charset="-122"/>
              </a:rPr>
              <a:t>SUMXMY2(</a:t>
            </a:r>
            <a:r>
              <a:rPr lang="en-US" altLang="zh-CN" sz="2400" dirty="0" err="1">
                <a:latin typeface="宋体" panose="02010600030101010101" pitchFamily="2" charset="-122"/>
              </a:rPr>
              <a:t>array_x</a:t>
            </a:r>
            <a:r>
              <a:rPr lang="en-US" altLang="zh-CN" sz="2400" dirty="0">
                <a:latin typeface="宋体" panose="02010600030101010101" pitchFamily="2" charset="-122"/>
              </a:rPr>
              <a:t>, </a:t>
            </a:r>
            <a:r>
              <a:rPr lang="en-US" altLang="zh-CN" sz="2400" dirty="0" err="1">
                <a:latin typeface="宋体" panose="02010600030101010101" pitchFamily="2" charset="-122"/>
              </a:rPr>
              <a:t>array_y</a:t>
            </a:r>
            <a:r>
              <a:rPr lang="en-US" altLang="zh-CN" sz="2400" dirty="0">
                <a:latin typeface="宋体" panose="02010600030101010101" pitchFamily="2" charset="-122"/>
              </a:rPr>
              <a:t>)</a:t>
            </a:r>
          </a:p>
          <a:p>
            <a:pPr eaLnBrk="1" hangingPunct="1">
              <a:buFont typeface="Arial" panose="020B0604020202020204" pitchFamily="34" charset="0"/>
              <a:buChar char="•"/>
            </a:pPr>
            <a:r>
              <a:rPr lang="en-US" altLang="zh-CN" sz="2400" dirty="0" err="1">
                <a:latin typeface="宋体" panose="02010600030101010101" pitchFamily="2" charset="-122"/>
              </a:rPr>
              <a:t>array_x</a:t>
            </a:r>
            <a:r>
              <a:rPr lang="zh-CN" altLang="en-US" sz="2400" dirty="0">
                <a:latin typeface="宋体" panose="02010600030101010101" pitchFamily="2" charset="-122"/>
              </a:rPr>
              <a:t>。必须参数，表示第一个数组序列，可使用数组或者单元格区域引用表示。</a:t>
            </a:r>
          </a:p>
          <a:p>
            <a:pPr eaLnBrk="1" hangingPunct="1">
              <a:buFont typeface="Arial" panose="020B0604020202020204" pitchFamily="34" charset="0"/>
              <a:buChar char="•"/>
            </a:pPr>
            <a:r>
              <a:rPr lang="en-US" altLang="zh-CN" sz="2400" dirty="0" err="1">
                <a:latin typeface="宋体" panose="02010600030101010101" pitchFamily="2" charset="-122"/>
              </a:rPr>
              <a:t>array_y</a:t>
            </a:r>
            <a:r>
              <a:rPr lang="zh-CN" altLang="en-US" sz="2400" dirty="0">
                <a:latin typeface="宋体" panose="02010600030101010101" pitchFamily="2" charset="-122"/>
              </a:rPr>
              <a:t>。必须参数，表示第二个数组序列。可使用数组或者单元格区域引用表示。</a:t>
            </a:r>
          </a:p>
          <a:p>
            <a:pPr eaLnBrk="1" hangingPunct="1">
              <a:buFont typeface="Arial" panose="020B0604020202020204" pitchFamily="34" charset="0"/>
              <a:buChar char="•"/>
            </a:pPr>
            <a:r>
              <a:rPr lang="zh-CN" altLang="en-US" sz="2400" dirty="0">
                <a:latin typeface="宋体" panose="02010600030101010101" pitchFamily="2" charset="-122"/>
              </a:rPr>
              <a:t>需要注意的是，当使用单元格区域引用作为参数时，在</a:t>
            </a:r>
            <a:r>
              <a:rPr lang="en-US" altLang="zh-CN" sz="2400" dirty="0">
                <a:latin typeface="宋体" panose="02010600030101010101" pitchFamily="2" charset="-122"/>
              </a:rPr>
              <a:t>SUMXMY2</a:t>
            </a:r>
            <a:r>
              <a:rPr lang="zh-CN" altLang="en-US" sz="2400" dirty="0">
                <a:latin typeface="宋体" panose="02010600030101010101" pitchFamily="2" charset="-122"/>
              </a:rPr>
              <a:t>运算过程中会自动跳过内容为空的单元格，即对于</a:t>
            </a:r>
            <a:r>
              <a:rPr lang="en-US" altLang="zh-CN" sz="2400" dirty="0" err="1">
                <a:latin typeface="宋体" panose="02010600030101010101" pitchFamily="2" charset="-122"/>
              </a:rPr>
              <a:t>array_x</a:t>
            </a:r>
            <a:r>
              <a:rPr lang="zh-CN" altLang="en-US" sz="2400" dirty="0">
                <a:latin typeface="宋体" panose="02010600030101010101" pitchFamily="2" charset="-122"/>
              </a:rPr>
              <a:t>或</a:t>
            </a:r>
            <a:r>
              <a:rPr lang="en-US" altLang="zh-CN" sz="2400" dirty="0" err="1">
                <a:latin typeface="宋体" panose="02010600030101010101" pitchFamily="2" charset="-122"/>
              </a:rPr>
              <a:t>array_y</a:t>
            </a:r>
            <a:r>
              <a:rPr lang="zh-CN" altLang="en-US" sz="2400" dirty="0">
                <a:latin typeface="宋体" panose="02010600030101010101" pitchFamily="2" charset="-122"/>
              </a:rPr>
              <a:t>中任何内容为空的元素，其与另一个数组对应元素的差值运算将被跳过。</a:t>
            </a:r>
          </a:p>
          <a:p>
            <a:pPr eaLnBrk="1" hangingPunct="1">
              <a:buFont typeface="Wingdings" panose="05000000000000000000" pitchFamily="2" charset="2"/>
              <a:buChar char="Ø"/>
            </a:pPr>
            <a:endParaRPr lang="en-US" altLang="zh-CN" sz="24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58</a:t>
            </a:fld>
            <a:endParaRPr lang="en-US" altLang="zh-CN"/>
          </a:p>
        </p:txBody>
      </p:sp>
    </p:spTree>
    <p:extLst>
      <p:ext uri="{BB962C8B-B14F-4D97-AF65-F5344CB8AC3E}">
        <p14:creationId xmlns:p14="http://schemas.microsoft.com/office/powerpoint/2010/main" val="195834504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6.4.1 </a:t>
            </a:r>
            <a:r>
              <a:rPr lang="zh-CN" altLang="en-US" dirty="0">
                <a:latin typeface="宋体" panose="02010600030101010101" pitchFamily="2" charset="-122"/>
              </a:rPr>
              <a:t>移动平均预测分析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 </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完成股票收盘价移动平均预测分析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400" dirty="0">
                <a:latin typeface="宋体" panose="02010600030101010101" pitchFamily="2" charset="-122"/>
              </a:rPr>
              <a:t>预测结果</a:t>
            </a:r>
            <a:endParaRPr lang="en-US" altLang="zh-CN" sz="24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59</a:t>
            </a:fld>
            <a:endParaRPr lang="en-US" altLang="zh-CN"/>
          </a:p>
        </p:txBody>
      </p:sp>
      <p:pic>
        <p:nvPicPr>
          <p:cNvPr id="7" name="图片 6"/>
          <p:cNvPicPr/>
          <p:nvPr/>
        </p:nvPicPr>
        <p:blipFill>
          <a:blip r:embed="rId3"/>
          <a:stretch>
            <a:fillRect/>
          </a:stretch>
        </p:blipFill>
        <p:spPr>
          <a:xfrm>
            <a:off x="3826710" y="1757247"/>
            <a:ext cx="5428125" cy="4962208"/>
          </a:xfrm>
          <a:prstGeom prst="rect">
            <a:avLst/>
          </a:prstGeom>
        </p:spPr>
      </p:pic>
      <p:pic>
        <p:nvPicPr>
          <p:cNvPr id="8" name="图片 7"/>
          <p:cNvPicPr/>
          <p:nvPr/>
        </p:nvPicPr>
        <p:blipFill>
          <a:blip r:embed="rId4">
            <a:extLst>
              <a:ext uri="{28A0092B-C50C-407E-A947-70E740481C1C}">
                <a14:useLocalDpi xmlns:a14="http://schemas.microsoft.com/office/drawing/2010/main" val="0"/>
              </a:ext>
            </a:extLst>
          </a:blip>
          <a:srcRect/>
          <a:stretch>
            <a:fillRect/>
          </a:stretch>
        </p:blipFill>
        <p:spPr bwMode="auto">
          <a:xfrm>
            <a:off x="2554633" y="2469433"/>
            <a:ext cx="8182640" cy="2975403"/>
          </a:xfrm>
          <a:prstGeom prst="rect">
            <a:avLst/>
          </a:prstGeom>
          <a:noFill/>
        </p:spPr>
      </p:pic>
    </p:spTree>
    <p:extLst>
      <p:ext uri="{BB962C8B-B14F-4D97-AF65-F5344CB8AC3E}">
        <p14:creationId xmlns:p14="http://schemas.microsoft.com/office/powerpoint/2010/main" val="69400115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44C3C4F9-782D-4844-B4E4-BA610AC8613A}"/>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6.1.1 </a:t>
            </a:r>
            <a:r>
              <a:rPr lang="zh-CN" altLang="en-US" dirty="0">
                <a:latin typeface="宋体" panose="02010600030101010101" pitchFamily="2" charset="-122"/>
              </a:rPr>
              <a:t>数据分析的概念</a:t>
            </a:r>
            <a:endParaRPr lang="zh-CN" altLang="en-US" dirty="0">
              <a:solidFill>
                <a:schemeClr val="tx1"/>
              </a:solidFill>
              <a:latin typeface="宋体" panose="02010600030101010101" pitchFamily="2" charset="-122"/>
            </a:endParaRPr>
          </a:p>
        </p:txBody>
      </p:sp>
      <p:sp>
        <p:nvSpPr>
          <p:cNvPr id="16387" name="Rectangle 3">
            <a:extLst>
              <a:ext uri="{FF2B5EF4-FFF2-40B4-BE49-F238E27FC236}">
                <a16:creationId xmlns:a16="http://schemas.microsoft.com/office/drawing/2014/main" id="{3B4467D1-2FC8-474A-9831-2342033E82C0}"/>
              </a:ext>
            </a:extLst>
          </p:cNvPr>
          <p:cNvSpPr>
            <a:spLocks noGrp="1" noChangeArrowheads="1"/>
          </p:cNvSpPr>
          <p:nvPr>
            <p:ph idx="1"/>
          </p:nvPr>
        </p:nvSpPr>
        <p:spPr>
          <a:xfrm>
            <a:off x="1203325" y="1584325"/>
            <a:ext cx="10210346" cy="4114800"/>
          </a:xfrm>
        </p:spPr>
        <p:txBody>
          <a:bodyPr/>
          <a:lstStyle/>
          <a:p>
            <a:pPr lvl="1" eaLnBrk="1" hangingPunct="1">
              <a:spcBef>
                <a:spcPct val="0"/>
              </a:spcBef>
              <a:buClr>
                <a:schemeClr val="folHlink"/>
              </a:buClr>
            </a:pPr>
            <a:r>
              <a:rPr lang="zh-CN" altLang="en-US" sz="3200" dirty="0">
                <a:latin typeface="宋体" panose="02010600030101010101" pitchFamily="2" charset="-122"/>
              </a:rPr>
              <a:t>数据分析可以分为描述性数据分析、探索性数据分析、验证性数据分析三种类型：</a:t>
            </a:r>
            <a:endParaRPr lang="en-US" altLang="zh-CN" sz="3200" dirty="0">
              <a:latin typeface="宋体" panose="02010600030101010101" pitchFamily="2" charset="-122"/>
            </a:endParaRPr>
          </a:p>
          <a:p>
            <a:pPr lvl="1" eaLnBrk="1" hangingPunct="1">
              <a:spcBef>
                <a:spcPct val="0"/>
              </a:spcBef>
              <a:buClr>
                <a:srgbClr val="0070C0"/>
              </a:buClr>
              <a:buFont typeface="Wingdings" panose="05000000000000000000" pitchFamily="2" charset="2"/>
              <a:buChar char="l"/>
            </a:pPr>
            <a:r>
              <a:rPr lang="zh-CN" altLang="en-US" sz="2800" dirty="0">
                <a:latin typeface="宋体" panose="02010600030101010101" pitchFamily="2" charset="-122"/>
              </a:rPr>
              <a:t>描述性数据分析：使用统计学方法对数据的基本特征进行描述，如通过频数分析、集中与离散趋势分析描述数据的分布规律等。</a:t>
            </a:r>
          </a:p>
          <a:p>
            <a:pPr lvl="1" eaLnBrk="1" hangingPunct="1">
              <a:spcBef>
                <a:spcPct val="0"/>
              </a:spcBef>
              <a:buClr>
                <a:srgbClr val="0070C0"/>
              </a:buClr>
              <a:buFont typeface="Wingdings" panose="05000000000000000000" pitchFamily="2" charset="2"/>
              <a:buChar char="l"/>
            </a:pPr>
            <a:r>
              <a:rPr lang="zh-CN" altLang="en-US" sz="2800" dirty="0">
                <a:latin typeface="宋体" panose="02010600030101010101" pitchFamily="2" charset="-122"/>
              </a:rPr>
              <a:t>探索性数据分析：侧重于在数据分析中发现新的特征，如使用相关分析、因子分析研究变量之间的相互影响作用等。</a:t>
            </a:r>
          </a:p>
          <a:p>
            <a:pPr lvl="1" eaLnBrk="1" hangingPunct="1">
              <a:spcBef>
                <a:spcPct val="0"/>
              </a:spcBef>
              <a:buClr>
                <a:srgbClr val="0070C0"/>
              </a:buClr>
              <a:buFont typeface="Wingdings" panose="05000000000000000000" pitchFamily="2" charset="2"/>
              <a:buChar char="l"/>
            </a:pPr>
            <a:r>
              <a:rPr lang="zh-CN" altLang="en-US" sz="2800" dirty="0">
                <a:latin typeface="宋体" panose="02010600030101010101" pitchFamily="2" charset="-122"/>
              </a:rPr>
              <a:t>验证性数据分析：侧重于检验已有假设的真伪证明，常用方法有相关分析、因子分析和回归分析等。</a:t>
            </a:r>
          </a:p>
          <a:p>
            <a:pPr lvl="1" eaLnBrk="1" hangingPunct="1">
              <a:spcBef>
                <a:spcPct val="0"/>
              </a:spcBef>
              <a:buClr>
                <a:schemeClr val="folHlink"/>
              </a:buClr>
            </a:pPr>
            <a:endParaRPr lang="zh-CN" altLang="en-US" sz="3200" dirty="0">
              <a:latin typeface="宋体" panose="02010600030101010101" pitchFamily="2" charset="-122"/>
            </a:endParaRPr>
          </a:p>
        </p:txBody>
      </p:sp>
      <p:sp>
        <p:nvSpPr>
          <p:cNvPr id="2" name="灯片编号占位符 1">
            <a:extLst>
              <a:ext uri="{FF2B5EF4-FFF2-40B4-BE49-F238E27FC236}">
                <a16:creationId xmlns:a16="http://schemas.microsoft.com/office/drawing/2014/main" id="{B259914A-4BCB-487D-9E5C-63594B1BCF0B}"/>
              </a:ext>
            </a:extLst>
          </p:cNvPr>
          <p:cNvSpPr>
            <a:spLocks noGrp="1"/>
          </p:cNvSpPr>
          <p:nvPr>
            <p:ph type="sldNum" sz="quarter" idx="10"/>
          </p:nvPr>
        </p:nvSpPr>
        <p:spPr/>
        <p:txBody>
          <a:bodyPr/>
          <a:lstStyle/>
          <a:p>
            <a:pPr>
              <a:defRPr/>
            </a:pPr>
            <a:fld id="{475B3ED4-0E10-409F-A096-FDE93D218505}" type="slidenum">
              <a:rPr lang="zh-CN" altLang="en-US" smtClean="0"/>
              <a:pPr>
                <a:defRPr/>
              </a:pPr>
              <a:t>6</a:t>
            </a:fld>
            <a:endParaRPr lang="en-US" altLang="zh-CN"/>
          </a:p>
        </p:txBody>
      </p:sp>
    </p:spTree>
    <p:extLst>
      <p:ext uri="{BB962C8B-B14F-4D97-AF65-F5344CB8AC3E}">
        <p14:creationId xmlns:p14="http://schemas.microsoft.com/office/powerpoint/2010/main" val="88631994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6.4.2 </a:t>
            </a:r>
            <a:r>
              <a:rPr lang="zh-CN" altLang="en-US" dirty="0">
                <a:latin typeface="宋体" panose="02010600030101010101" pitchFamily="2" charset="-122"/>
              </a:rPr>
              <a:t>指数平滑预测分析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a:t>
            </a:r>
            <a:r>
              <a:rPr lang="zh-CN" altLang="en-US" sz="2800" dirty="0">
                <a:latin typeface="宋体" panose="02010600030101010101" pitchFamily="2" charset="-122"/>
              </a:rPr>
              <a:t>例</a:t>
            </a:r>
            <a:r>
              <a:rPr lang="en-US" altLang="zh-CN" sz="2800" dirty="0">
                <a:latin typeface="宋体" panose="02010600030101010101" pitchFamily="2" charset="-122"/>
              </a:rPr>
              <a:t>】</a:t>
            </a:r>
            <a:r>
              <a:rPr lang="zh-CN" altLang="en-US" sz="2800" dirty="0">
                <a:latin typeface="宋体" panose="02010600030101010101" pitchFamily="2" charset="-122"/>
              </a:rPr>
              <a:t>在上一小节中，使用移动平均预测分析方法根据</a:t>
            </a:r>
            <a:r>
              <a:rPr lang="en-US" altLang="zh-CN" sz="2800" dirty="0">
                <a:latin typeface="宋体" panose="02010600030101010101" pitchFamily="2" charset="-122"/>
              </a:rPr>
              <a:t>2019</a:t>
            </a:r>
            <a:r>
              <a:rPr lang="zh-CN" altLang="en-US" sz="2800" dirty="0">
                <a:latin typeface="宋体" panose="02010600030101010101" pitchFamily="2" charset="-122"/>
              </a:rPr>
              <a:t>年</a:t>
            </a:r>
            <a:r>
              <a:rPr lang="en-US" altLang="zh-CN" sz="2800" dirty="0">
                <a:latin typeface="宋体" panose="02010600030101010101" pitchFamily="2" charset="-122"/>
              </a:rPr>
              <a:t>3</a:t>
            </a:r>
            <a:r>
              <a:rPr lang="zh-CN" altLang="en-US" sz="2800" dirty="0">
                <a:latin typeface="宋体" panose="02010600030101010101" pitchFamily="2" charset="-122"/>
              </a:rPr>
              <a:t>月“中国银行”股票收盘价数据对</a:t>
            </a:r>
            <a:r>
              <a:rPr lang="en-US" altLang="zh-CN" sz="2800" dirty="0">
                <a:latin typeface="宋体" panose="02010600030101010101" pitchFamily="2" charset="-122"/>
              </a:rPr>
              <a:t>2019</a:t>
            </a:r>
            <a:r>
              <a:rPr lang="zh-CN" altLang="en-US" sz="2800" dirty="0">
                <a:latin typeface="宋体" panose="02010600030101010101" pitchFamily="2" charset="-122"/>
              </a:rPr>
              <a:t>年</a:t>
            </a:r>
            <a:r>
              <a:rPr lang="en-US" altLang="zh-CN" sz="2800" dirty="0">
                <a:latin typeface="宋体" panose="02010600030101010101" pitchFamily="2" charset="-122"/>
              </a:rPr>
              <a:t>4</a:t>
            </a:r>
            <a:r>
              <a:rPr lang="zh-CN" altLang="en-US" sz="2800" dirty="0">
                <a:latin typeface="宋体" panose="02010600030101010101" pitchFamily="2" charset="-122"/>
              </a:rPr>
              <a:t>月</a:t>
            </a:r>
            <a:r>
              <a:rPr lang="en-US" altLang="zh-CN" sz="2800" dirty="0">
                <a:latin typeface="宋体" panose="02010600030101010101" pitchFamily="2" charset="-122"/>
              </a:rPr>
              <a:t>1</a:t>
            </a:r>
            <a:r>
              <a:rPr lang="zh-CN" altLang="en-US" sz="2800" dirty="0">
                <a:latin typeface="宋体" panose="02010600030101010101" pitchFamily="2" charset="-122"/>
              </a:rPr>
              <a:t>日的收盘价进行了预测，得到结果为</a:t>
            </a:r>
            <a:r>
              <a:rPr lang="en-US" altLang="zh-CN" sz="2800" dirty="0">
                <a:latin typeface="宋体" panose="02010600030101010101" pitchFamily="2" charset="-122"/>
              </a:rPr>
              <a:t>3.74</a:t>
            </a:r>
            <a:r>
              <a:rPr lang="zh-CN" altLang="en-US" sz="2800" dirty="0">
                <a:latin typeface="宋体" panose="02010600030101010101" pitchFamily="2" charset="-122"/>
              </a:rPr>
              <a:t>元（详见素材文件“中国银行</a:t>
            </a:r>
            <a:r>
              <a:rPr lang="en-US" altLang="zh-CN" sz="2800" dirty="0">
                <a:latin typeface="宋体" panose="02010600030101010101" pitchFamily="2" charset="-122"/>
              </a:rPr>
              <a:t>.</a:t>
            </a:r>
            <a:r>
              <a:rPr lang="en-US" altLang="zh-CN" sz="2800" dirty="0" err="1">
                <a:latin typeface="宋体" panose="02010600030101010101" pitchFamily="2" charset="-122"/>
              </a:rPr>
              <a:t>xlsx</a:t>
            </a:r>
            <a:r>
              <a:rPr lang="en-US" altLang="zh-CN" sz="2800" dirty="0">
                <a:latin typeface="宋体" panose="02010600030101010101" pitchFamily="2" charset="-122"/>
              </a:rPr>
              <a:t>”</a:t>
            </a:r>
            <a:r>
              <a:rPr lang="zh-CN" altLang="en-US" sz="2800" dirty="0">
                <a:latin typeface="宋体" panose="02010600030101010101" pitchFamily="2" charset="-122"/>
              </a:rPr>
              <a:t>中的工作表“移动平均预测”）。该方法实现十分简单，但预测结果往往误差较大。那么导致误差的原因是什么？是否有其他预测方法解决移动平均法存在的问题呢？本小节将予以解答。</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60</a:t>
            </a:fld>
            <a:endParaRPr lang="en-US" altLang="zh-CN"/>
          </a:p>
        </p:txBody>
      </p:sp>
    </p:spTree>
    <p:extLst>
      <p:ext uri="{BB962C8B-B14F-4D97-AF65-F5344CB8AC3E}">
        <p14:creationId xmlns:p14="http://schemas.microsoft.com/office/powerpoint/2010/main" val="152002107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6.4.2 </a:t>
            </a:r>
            <a:r>
              <a:rPr lang="zh-CN" altLang="en-US" dirty="0">
                <a:latin typeface="宋体" panose="02010600030101010101" pitchFamily="2" charset="-122"/>
              </a:rPr>
              <a:t>指数平滑预测分析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1.</a:t>
            </a:r>
            <a:r>
              <a:rPr lang="zh-CN" altLang="en-US" sz="2800" dirty="0">
                <a:latin typeface="宋体" panose="02010600030101010101" pitchFamily="2" charset="-122"/>
              </a:rPr>
              <a:t>指数平滑预测分析</a:t>
            </a:r>
            <a:endParaRPr lang="en-US" altLang="zh-CN" sz="2800" dirty="0">
              <a:latin typeface="宋体" panose="02010600030101010101" pitchFamily="2" charset="-122"/>
            </a:endParaRPr>
          </a:p>
          <a:p>
            <a:pPr marL="342900" indent="0" eaLnBrk="1" hangingPunct="1">
              <a:buNone/>
            </a:pPr>
            <a:r>
              <a:rPr lang="zh-CN" altLang="en-US" sz="2800" dirty="0">
                <a:latin typeface="宋体" panose="02010600030101010101" pitchFamily="2" charset="-122"/>
              </a:rPr>
              <a:t>加权移动平均预测法将所有的历史数据都纳入平均值计算，同时为每个历史数据设置不同的权数值，计算公式如下：</a:t>
            </a:r>
            <a:endParaRPr lang="en-US" altLang="zh-CN" sz="2800" dirty="0">
              <a:latin typeface="宋体" panose="02010600030101010101" pitchFamily="2" charset="-122"/>
            </a:endParaRPr>
          </a:p>
          <a:p>
            <a:pPr marL="342900" indent="0" eaLnBrk="1" hangingPunct="1">
              <a:buNone/>
            </a:pPr>
            <a:endParaRPr lang="en-US" altLang="zh-CN" sz="2800" dirty="0">
              <a:latin typeface="宋体" panose="02010600030101010101" pitchFamily="2" charset="-122"/>
            </a:endParaRPr>
          </a:p>
          <a:p>
            <a:pPr marL="342900" indent="0" eaLnBrk="1" hangingPunct="1">
              <a:buNone/>
            </a:pPr>
            <a:endParaRPr lang="en-US" altLang="zh-CN" sz="2800" dirty="0">
              <a:latin typeface="宋体" panose="02010600030101010101" pitchFamily="2" charset="-122"/>
            </a:endParaRPr>
          </a:p>
          <a:p>
            <a:pPr marL="342900" indent="0" eaLnBrk="1" hangingPunct="1">
              <a:buNone/>
            </a:pPr>
            <a:endParaRPr lang="en-US" altLang="zh-CN" sz="2800" dirty="0">
              <a:latin typeface="宋体" panose="02010600030101010101" pitchFamily="2" charset="-122"/>
            </a:endParaRPr>
          </a:p>
          <a:p>
            <a:pPr marL="342900" indent="0" eaLnBrk="1" hangingPunct="1">
              <a:buNone/>
            </a:pPr>
            <a:r>
              <a:rPr lang="zh-CN" altLang="en-US" sz="2800" dirty="0">
                <a:latin typeface="宋体" panose="02010600030101010101" pitchFamily="2" charset="-122"/>
              </a:rPr>
              <a:t>该方法所使用的权数之间按等比级数减少，最终逐渐收敛为零，其计算公式如下：</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61</a:t>
            </a:fld>
            <a:endParaRPr lang="en-US" altLang="zh-CN"/>
          </a:p>
        </p:txBody>
      </p:sp>
      <mc:AlternateContent xmlns:mc="http://schemas.openxmlformats.org/markup-compatibility/2006" xmlns:a14="http://schemas.microsoft.com/office/drawing/2010/main">
        <mc:Choice Requires="a14">
          <p:sp>
            <p:nvSpPr>
              <p:cNvPr id="3" name="矩形 2"/>
              <p:cNvSpPr/>
              <p:nvPr/>
            </p:nvSpPr>
            <p:spPr>
              <a:xfrm>
                <a:off x="5007047" y="2863133"/>
                <a:ext cx="2325765" cy="113082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m:rPr>
                              <m:sty m:val="p"/>
                            </m:rPr>
                            <a:rPr lang="zh-CN" altLang="en-US" sz="2400">
                              <a:latin typeface="Cambria Math" panose="02040503050406030204" pitchFamily="18" charset="0"/>
                            </a:rPr>
                            <m:t>F</m:t>
                          </m:r>
                        </m:e>
                        <m:sub>
                          <m:r>
                            <a:rPr lang="zh-CN" altLang="en-US" sz="2400" i="1">
                              <a:latin typeface="Cambria Math" panose="02040503050406030204" pitchFamily="18" charset="0"/>
                            </a:rPr>
                            <m:t>𝑡</m:t>
                          </m:r>
                        </m:sub>
                      </m:sSub>
                      <m:r>
                        <a:rPr lang="zh-CN" altLang="en-US" sz="2400" i="0">
                          <a:latin typeface="Cambria Math" panose="02040503050406030204" pitchFamily="18" charset="0"/>
                        </a:rPr>
                        <m:t>=</m:t>
                      </m:r>
                      <m:nary>
                        <m:naryPr>
                          <m:chr m:val="∑"/>
                          <m:limLoc m:val="undOvr"/>
                          <m:ctrlPr>
                            <a:rPr lang="zh-CN" altLang="en-US" sz="2400" i="1">
                              <a:latin typeface="Cambria Math" panose="02040503050406030204" pitchFamily="18" charset="0"/>
                            </a:rPr>
                          </m:ctrlPr>
                        </m:naryPr>
                        <m:sub>
                          <m:r>
                            <a:rPr lang="zh-CN" altLang="en-US" sz="2400" i="1">
                              <a:latin typeface="Cambria Math" panose="02040503050406030204" pitchFamily="18" charset="0"/>
                            </a:rPr>
                            <m:t>𝑖</m:t>
                          </m:r>
                          <m:r>
                            <a:rPr lang="zh-CN" altLang="en-US" sz="2400" i="0">
                              <a:latin typeface="Cambria Math" panose="02040503050406030204" pitchFamily="18" charset="0"/>
                            </a:rPr>
                            <m:t>=1</m:t>
                          </m:r>
                        </m:sub>
                        <m:sup>
                          <m:r>
                            <a:rPr lang="zh-CN" altLang="en-US" sz="2400" i="1">
                              <a:latin typeface="Cambria Math" panose="02040503050406030204" pitchFamily="18" charset="0"/>
                            </a:rPr>
                            <m:t>𝑁</m:t>
                          </m:r>
                        </m:sup>
                        <m:e>
                          <m:sSub>
                            <m:sSubPr>
                              <m:ctrlPr>
                                <a:rPr lang="zh-CN" altLang="en-US" sz="2400" i="1">
                                  <a:latin typeface="Cambria Math" panose="02040503050406030204" pitchFamily="18" charset="0"/>
                                </a:rPr>
                              </m:ctrlPr>
                            </m:sSubPr>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𝑊</m:t>
                                  </m:r>
                                </m:e>
                                <m:sub>
                                  <m:r>
                                    <a:rPr lang="zh-CN" altLang="en-US" sz="2400" i="1">
                                      <a:latin typeface="Cambria Math" panose="02040503050406030204" pitchFamily="18" charset="0"/>
                                    </a:rPr>
                                    <m:t>𝑖</m:t>
                                  </m:r>
                                </m:sub>
                              </m:sSub>
                              <m:r>
                                <a:rPr lang="zh-CN" altLang="en-US" sz="2400" i="1">
                                  <a:latin typeface="Cambria Math" panose="02040503050406030204" pitchFamily="18" charset="0"/>
                                </a:rPr>
                                <m:t>𝐴</m:t>
                              </m:r>
                            </m:e>
                            <m:sub>
                              <m:r>
                                <a:rPr lang="zh-CN" altLang="en-US" sz="2400" i="1">
                                  <a:latin typeface="Cambria Math" panose="02040503050406030204" pitchFamily="18" charset="0"/>
                                </a:rPr>
                                <m:t>𝑡</m:t>
                              </m:r>
                              <m:r>
                                <a:rPr lang="zh-CN" altLang="en-US" sz="2400" i="0">
                                  <a:latin typeface="Cambria Math" panose="02040503050406030204" pitchFamily="18" charset="0"/>
                                </a:rPr>
                                <m:t>−</m:t>
                              </m:r>
                              <m:r>
                                <a:rPr lang="zh-CN" altLang="en-US" sz="2400" i="1">
                                  <a:latin typeface="Cambria Math" panose="02040503050406030204" pitchFamily="18" charset="0"/>
                                </a:rPr>
                                <m:t>𝑖</m:t>
                              </m:r>
                            </m:sub>
                          </m:sSub>
                        </m:e>
                      </m:nary>
                    </m:oMath>
                  </m:oMathPara>
                </a14:m>
                <a:endParaRPr lang="zh-CN" altLang="en-US" sz="2400" dirty="0"/>
              </a:p>
            </p:txBody>
          </p:sp>
        </mc:Choice>
        <mc:Fallback xmlns="">
          <p:sp>
            <p:nvSpPr>
              <p:cNvPr id="3" name="矩形 2"/>
              <p:cNvSpPr>
                <a:spLocks noRot="1" noChangeAspect="1" noMove="1" noResize="1" noEditPoints="1" noAdjustHandles="1" noChangeArrowheads="1" noChangeShapeType="1" noTextEdit="1"/>
              </p:cNvSpPr>
              <p:nvPr/>
            </p:nvSpPr>
            <p:spPr>
              <a:xfrm>
                <a:off x="5007047" y="2863133"/>
                <a:ext cx="2325765" cy="1130822"/>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矩形 3"/>
              <p:cNvSpPr/>
              <p:nvPr/>
            </p:nvSpPr>
            <p:spPr>
              <a:xfrm>
                <a:off x="4407692" y="5015261"/>
                <a:ext cx="3524473" cy="113082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en-US" sz="2400" i="1">
                              <a:latin typeface="Cambria Math" panose="02040503050406030204" pitchFamily="18" charset="0"/>
                            </a:rPr>
                          </m:ctrlPr>
                        </m:sSubPr>
                        <m:e>
                          <m:r>
                            <m:rPr>
                              <m:sty m:val="p"/>
                            </m:rPr>
                            <a:rPr lang="zh-CN" altLang="en-US" sz="2400">
                              <a:latin typeface="Cambria Math" panose="02040503050406030204" pitchFamily="18" charset="0"/>
                            </a:rPr>
                            <m:t>F</m:t>
                          </m:r>
                        </m:e>
                        <m:sub>
                          <m:r>
                            <a:rPr lang="zh-CN" altLang="en-US" sz="2400" i="1">
                              <a:latin typeface="Cambria Math" panose="02040503050406030204" pitchFamily="18" charset="0"/>
                            </a:rPr>
                            <m:t>𝑡</m:t>
                          </m:r>
                        </m:sub>
                      </m:sSub>
                      <m:r>
                        <a:rPr lang="zh-CN" altLang="en-US" sz="2400" i="0">
                          <a:latin typeface="Cambria Math" panose="02040503050406030204" pitchFamily="18" charset="0"/>
                        </a:rPr>
                        <m:t>=</m:t>
                      </m:r>
                      <m:nary>
                        <m:naryPr>
                          <m:chr m:val="∑"/>
                          <m:limLoc m:val="undOvr"/>
                          <m:ctrlPr>
                            <a:rPr lang="zh-CN" altLang="en-US" sz="2400" i="1">
                              <a:latin typeface="Cambria Math" panose="02040503050406030204" pitchFamily="18" charset="0"/>
                            </a:rPr>
                          </m:ctrlPr>
                        </m:naryPr>
                        <m:sub>
                          <m:r>
                            <a:rPr lang="zh-CN" altLang="en-US" sz="2400" i="1">
                              <a:latin typeface="Cambria Math" panose="02040503050406030204" pitchFamily="18" charset="0"/>
                            </a:rPr>
                            <m:t>𝑖</m:t>
                          </m:r>
                          <m:r>
                            <a:rPr lang="zh-CN" altLang="en-US" sz="2400" i="0">
                              <a:latin typeface="Cambria Math" panose="02040503050406030204" pitchFamily="18" charset="0"/>
                            </a:rPr>
                            <m:t>=1</m:t>
                          </m:r>
                        </m:sub>
                        <m:sup>
                          <m:r>
                            <a:rPr lang="zh-CN" altLang="en-US" sz="2400" i="1">
                              <a:latin typeface="Cambria Math" panose="02040503050406030204" pitchFamily="18" charset="0"/>
                            </a:rPr>
                            <m:t>𝑁</m:t>
                          </m:r>
                        </m:sup>
                        <m:e>
                          <m:sSub>
                            <m:sSubPr>
                              <m:ctrlPr>
                                <a:rPr lang="zh-CN" altLang="en-US" sz="2400" i="1">
                                  <a:latin typeface="Cambria Math" panose="02040503050406030204" pitchFamily="18" charset="0"/>
                                </a:rPr>
                              </m:ctrlPr>
                            </m:sSubPr>
                            <m:e>
                              <m:r>
                                <a:rPr lang="zh-CN" altLang="en-US" sz="2400" i="1">
                                  <a:latin typeface="Cambria Math" panose="02040503050406030204" pitchFamily="18" charset="0"/>
                                </a:rPr>
                                <m:t>𝛼</m:t>
                              </m:r>
                              <m:sSup>
                                <m:sSupPr>
                                  <m:ctrlPr>
                                    <a:rPr lang="zh-CN" altLang="en-US" sz="2400" i="1">
                                      <a:latin typeface="Cambria Math" panose="02040503050406030204" pitchFamily="18" charset="0"/>
                                    </a:rPr>
                                  </m:ctrlPr>
                                </m:sSupPr>
                                <m:e>
                                  <m:d>
                                    <m:dPr>
                                      <m:ctrlPr>
                                        <a:rPr lang="zh-CN" altLang="en-US" sz="2400" i="1">
                                          <a:latin typeface="Cambria Math" panose="02040503050406030204" pitchFamily="18" charset="0"/>
                                        </a:rPr>
                                      </m:ctrlPr>
                                    </m:dPr>
                                    <m:e>
                                      <m:r>
                                        <a:rPr lang="zh-CN" altLang="en-US" sz="2400" i="0">
                                          <a:latin typeface="Cambria Math" panose="02040503050406030204" pitchFamily="18" charset="0"/>
                                        </a:rPr>
                                        <m:t>1−</m:t>
                                      </m:r>
                                      <m:r>
                                        <a:rPr lang="zh-CN" altLang="en-US" sz="2400" i="1">
                                          <a:latin typeface="Cambria Math" panose="02040503050406030204" pitchFamily="18" charset="0"/>
                                        </a:rPr>
                                        <m:t>𝛼</m:t>
                                      </m:r>
                                    </m:e>
                                  </m:d>
                                </m:e>
                                <m:sup>
                                  <m:r>
                                    <a:rPr lang="zh-CN" altLang="en-US" sz="2400" i="1">
                                      <a:latin typeface="Cambria Math" panose="02040503050406030204" pitchFamily="18" charset="0"/>
                                    </a:rPr>
                                    <m:t>𝑖</m:t>
                                  </m:r>
                                </m:sup>
                              </m:sSup>
                              <m:r>
                                <a:rPr lang="zh-CN" altLang="en-US" sz="2400" i="1">
                                  <a:latin typeface="Cambria Math" panose="02040503050406030204" pitchFamily="18" charset="0"/>
                                </a:rPr>
                                <m:t>𝐴</m:t>
                              </m:r>
                            </m:e>
                            <m:sub>
                              <m:r>
                                <a:rPr lang="zh-CN" altLang="en-US" sz="2400" i="1">
                                  <a:latin typeface="Cambria Math" panose="02040503050406030204" pitchFamily="18" charset="0"/>
                                </a:rPr>
                                <m:t>𝑡</m:t>
                              </m:r>
                              <m:r>
                                <a:rPr lang="zh-CN" altLang="en-US" sz="2400" i="0">
                                  <a:latin typeface="Cambria Math" panose="02040503050406030204" pitchFamily="18" charset="0"/>
                                </a:rPr>
                                <m:t>−</m:t>
                              </m:r>
                              <m:r>
                                <a:rPr lang="zh-CN" altLang="en-US" sz="2400" i="1">
                                  <a:latin typeface="Cambria Math" panose="02040503050406030204" pitchFamily="18" charset="0"/>
                                </a:rPr>
                                <m:t>𝑖</m:t>
                              </m:r>
                            </m:sub>
                          </m:sSub>
                        </m:e>
                      </m:nary>
                    </m:oMath>
                  </m:oMathPara>
                </a14:m>
                <a:endParaRPr lang="zh-CN" altLang="en-US" sz="2400" dirty="0"/>
              </a:p>
            </p:txBody>
          </p:sp>
        </mc:Choice>
        <mc:Fallback xmlns="">
          <p:sp>
            <p:nvSpPr>
              <p:cNvPr id="4" name="矩形 3"/>
              <p:cNvSpPr>
                <a:spLocks noRot="1" noChangeAspect="1" noMove="1" noResize="1" noEditPoints="1" noAdjustHandles="1" noChangeArrowheads="1" noChangeShapeType="1" noTextEdit="1"/>
              </p:cNvSpPr>
              <p:nvPr/>
            </p:nvSpPr>
            <p:spPr>
              <a:xfrm>
                <a:off x="4407692" y="5015261"/>
                <a:ext cx="3524473" cy="1130822"/>
              </a:xfrm>
              <a:prstGeom prst="rect">
                <a:avLst/>
              </a:prstGeom>
              <a:blipFill>
                <a:blip r:embed="rId4"/>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323127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6.4.2 </a:t>
            </a:r>
            <a:r>
              <a:rPr lang="zh-CN" altLang="en-US" dirty="0">
                <a:latin typeface="宋体" panose="02010600030101010101" pitchFamily="2" charset="-122"/>
              </a:rPr>
              <a:t>指数平滑预测分析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 利用</a:t>
            </a:r>
            <a:r>
              <a:rPr lang="en-US" altLang="zh-CN" sz="2800" dirty="0">
                <a:latin typeface="宋体" panose="02010600030101010101" pitchFamily="2" charset="-122"/>
              </a:rPr>
              <a:t>EXCEL</a:t>
            </a:r>
            <a:r>
              <a:rPr lang="zh-CN" altLang="en-US" sz="2800" dirty="0">
                <a:latin typeface="宋体" panose="02010600030101010101" pitchFamily="2" charset="-122"/>
              </a:rPr>
              <a:t>完成股票收盘价指数平滑预测分析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输入预测分析变量信息</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62</a:t>
            </a:fld>
            <a:endParaRPr lang="en-US" altLang="zh-CN"/>
          </a:p>
        </p:txBody>
      </p:sp>
      <p:pic>
        <p:nvPicPr>
          <p:cNvPr id="7" name="图片 6"/>
          <p:cNvPicPr/>
          <p:nvPr/>
        </p:nvPicPr>
        <p:blipFill>
          <a:blip r:embed="rId3"/>
          <a:stretch>
            <a:fillRect/>
          </a:stretch>
        </p:blipFill>
        <p:spPr>
          <a:xfrm>
            <a:off x="5847369" y="1753177"/>
            <a:ext cx="4848340" cy="4938567"/>
          </a:xfrm>
          <a:prstGeom prst="rect">
            <a:avLst/>
          </a:prstGeom>
        </p:spPr>
      </p:pic>
    </p:spTree>
    <p:extLst>
      <p:ext uri="{BB962C8B-B14F-4D97-AF65-F5344CB8AC3E}">
        <p14:creationId xmlns:p14="http://schemas.microsoft.com/office/powerpoint/2010/main" val="1513576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6.4.2 </a:t>
            </a:r>
            <a:r>
              <a:rPr lang="zh-CN" altLang="en-US" dirty="0">
                <a:latin typeface="宋体" panose="02010600030101010101" pitchFamily="2" charset="-122"/>
              </a:rPr>
              <a:t>指数平滑预测分析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 利用</a:t>
            </a:r>
            <a:r>
              <a:rPr lang="en-US" altLang="zh-CN" sz="2800" dirty="0">
                <a:latin typeface="宋体" panose="02010600030101010101" pitchFamily="2" charset="-122"/>
              </a:rPr>
              <a:t>EXCEL</a:t>
            </a:r>
            <a:r>
              <a:rPr lang="zh-CN" altLang="en-US" sz="2800" dirty="0">
                <a:latin typeface="宋体" panose="02010600030101010101" pitchFamily="2" charset="-122"/>
              </a:rPr>
              <a:t>完成股票收盘价指数平滑预测分析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指数平滑预测分析参数设置</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63</a:t>
            </a:fld>
            <a:endParaRPr lang="en-US" altLang="zh-CN"/>
          </a:p>
        </p:txBody>
      </p:sp>
      <p:pic>
        <p:nvPicPr>
          <p:cNvPr id="6" name="图片 5"/>
          <p:cNvPicPr/>
          <p:nvPr/>
        </p:nvPicPr>
        <p:blipFill>
          <a:blip r:embed="rId3"/>
          <a:stretch>
            <a:fillRect/>
          </a:stretch>
        </p:blipFill>
        <p:spPr>
          <a:xfrm>
            <a:off x="3813607" y="2426888"/>
            <a:ext cx="5205702" cy="3766094"/>
          </a:xfrm>
          <a:prstGeom prst="rect">
            <a:avLst/>
          </a:prstGeom>
        </p:spPr>
      </p:pic>
    </p:spTree>
    <p:extLst>
      <p:ext uri="{BB962C8B-B14F-4D97-AF65-F5344CB8AC3E}">
        <p14:creationId xmlns:p14="http://schemas.microsoft.com/office/powerpoint/2010/main" val="196583226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6.4.2 </a:t>
            </a:r>
            <a:r>
              <a:rPr lang="zh-CN" altLang="en-US" dirty="0">
                <a:latin typeface="宋体" panose="02010600030101010101" pitchFamily="2" charset="-122"/>
              </a:rPr>
              <a:t>指数平滑预测分析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 利用</a:t>
            </a:r>
            <a:r>
              <a:rPr lang="en-US" altLang="zh-CN" sz="2800" dirty="0">
                <a:latin typeface="宋体" panose="02010600030101010101" pitchFamily="2" charset="-122"/>
              </a:rPr>
              <a:t>EXCEL</a:t>
            </a:r>
            <a:r>
              <a:rPr lang="zh-CN" altLang="en-US" sz="2800" dirty="0">
                <a:latin typeface="宋体" panose="02010600030101010101" pitchFamily="2" charset="-122"/>
              </a:rPr>
              <a:t>完成股票收盘价指数平滑预测分析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预测结果</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64</a:t>
            </a:fld>
            <a:endParaRPr lang="en-US" altLang="zh-CN"/>
          </a:p>
        </p:txBody>
      </p:sp>
      <p:pic>
        <p:nvPicPr>
          <p:cNvPr id="7" name="图片 6"/>
          <p:cNvPicPr/>
          <p:nvPr/>
        </p:nvPicPr>
        <p:blipFill>
          <a:blip r:embed="rId3"/>
          <a:stretch>
            <a:fillRect/>
          </a:stretch>
        </p:blipFill>
        <p:spPr>
          <a:xfrm>
            <a:off x="4646005" y="1854459"/>
            <a:ext cx="4969050" cy="4851141"/>
          </a:xfrm>
          <a:prstGeom prst="rect">
            <a:avLst/>
          </a:prstGeom>
        </p:spPr>
      </p:pic>
    </p:spTree>
    <p:extLst>
      <p:ext uri="{BB962C8B-B14F-4D97-AF65-F5344CB8AC3E}">
        <p14:creationId xmlns:p14="http://schemas.microsoft.com/office/powerpoint/2010/main" val="236738508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6.4.3 </a:t>
            </a:r>
            <a:r>
              <a:rPr lang="zh-CN" altLang="en-US" dirty="0">
                <a:latin typeface="宋体" panose="02010600030101010101" pitchFamily="2" charset="-122"/>
              </a:rPr>
              <a:t>线性趋势预测分析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a:t>
            </a:r>
            <a:r>
              <a:rPr lang="zh-CN" altLang="en-US" sz="2800" dirty="0">
                <a:latin typeface="宋体" panose="02010600030101010101" pitchFamily="2" charset="-122"/>
              </a:rPr>
              <a:t>例</a:t>
            </a:r>
            <a:r>
              <a:rPr lang="en-US" altLang="zh-CN" sz="2800" dirty="0">
                <a:latin typeface="宋体" panose="02010600030101010101" pitchFamily="2" charset="-122"/>
              </a:rPr>
              <a:t>】</a:t>
            </a:r>
            <a:r>
              <a:rPr lang="zh-CN" altLang="en-US" sz="2800" dirty="0">
                <a:latin typeface="宋体" panose="02010600030101010101" pitchFamily="2" charset="-122"/>
              </a:rPr>
              <a:t>在第五章折线图的案例中我们了解到，全球变暖已经成为当今人类普遍关注的问题，也催生出长达数年之久的争议，一些怀疑论者认为，气候变化和全球变暖只不过是部分学者编造出来的，或者说一些人夸大了温室气体和全球变暖间的联系，实际上根本没有那么显著。这究竟是怎么回事？为了对这一问题进行简单的论证，我们找到了从</a:t>
            </a:r>
            <a:r>
              <a:rPr lang="en-US" altLang="zh-CN" sz="2800" dirty="0">
                <a:latin typeface="宋体" panose="02010600030101010101" pitchFamily="2" charset="-122"/>
              </a:rPr>
              <a:t>1950</a:t>
            </a:r>
            <a:r>
              <a:rPr lang="zh-CN" altLang="en-US" sz="2800" dirty="0">
                <a:latin typeface="宋体" panose="02010600030101010101" pitchFamily="2" charset="-122"/>
              </a:rPr>
              <a:t>年至</a:t>
            </a:r>
            <a:r>
              <a:rPr lang="en-US" altLang="zh-CN" sz="2800" dirty="0">
                <a:latin typeface="宋体" panose="02010600030101010101" pitchFamily="2" charset="-122"/>
              </a:rPr>
              <a:t>2015</a:t>
            </a:r>
            <a:r>
              <a:rPr lang="zh-CN" altLang="en-US" sz="2800" dirty="0">
                <a:latin typeface="宋体" panose="02010600030101010101" pitchFamily="2" charset="-122"/>
              </a:rPr>
              <a:t>年全球平均气温统计数据，如表所示。显然，表中的数据属于时间序列，因此，可以使用时间序列趋势分析方法对其发展规律进行剖析，从而了解全球变暖是否属实，并对未来的气候变化趋势进行预测。</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65</a:t>
            </a:fld>
            <a:endParaRPr lang="en-US" altLang="zh-CN"/>
          </a:p>
        </p:txBody>
      </p:sp>
      <p:graphicFrame>
        <p:nvGraphicFramePr>
          <p:cNvPr id="3" name="表格 2"/>
          <p:cNvGraphicFramePr>
            <a:graphicFrameLocks noGrp="1"/>
          </p:cNvGraphicFramePr>
          <p:nvPr>
            <p:extLst>
              <p:ext uri="{D42A27DB-BD31-4B8C-83A1-F6EECF244321}">
                <p14:modId xmlns:p14="http://schemas.microsoft.com/office/powerpoint/2010/main" val="3696170104"/>
              </p:ext>
            </p:extLst>
          </p:nvPr>
        </p:nvGraphicFramePr>
        <p:xfrm>
          <a:off x="730251" y="1221658"/>
          <a:ext cx="11073815" cy="5320140"/>
        </p:xfrm>
        <a:graphic>
          <a:graphicData uri="http://schemas.openxmlformats.org/drawingml/2006/table">
            <a:tbl>
              <a:tblPr firstCol="1" bandRow="1">
                <a:tableStyleId>{00A15C55-8517-42AA-B614-E9B94910E393}</a:tableStyleId>
              </a:tblPr>
              <a:tblGrid>
                <a:gridCol w="861888">
                  <a:extLst>
                    <a:ext uri="{9D8B030D-6E8A-4147-A177-3AD203B41FA5}">
                      <a16:colId xmlns:a16="http://schemas.microsoft.com/office/drawing/2014/main" val="1506370675"/>
                    </a:ext>
                  </a:extLst>
                </a:gridCol>
                <a:gridCol w="928357">
                  <a:extLst>
                    <a:ext uri="{9D8B030D-6E8A-4147-A177-3AD203B41FA5}">
                      <a16:colId xmlns:a16="http://schemas.microsoft.com/office/drawing/2014/main" val="1999321204"/>
                    </a:ext>
                  </a:extLst>
                </a:gridCol>
                <a:gridCol w="928357">
                  <a:extLst>
                    <a:ext uri="{9D8B030D-6E8A-4147-A177-3AD203B41FA5}">
                      <a16:colId xmlns:a16="http://schemas.microsoft.com/office/drawing/2014/main" val="1074829209"/>
                    </a:ext>
                  </a:extLst>
                </a:gridCol>
                <a:gridCol w="928357">
                  <a:extLst>
                    <a:ext uri="{9D8B030D-6E8A-4147-A177-3AD203B41FA5}">
                      <a16:colId xmlns:a16="http://schemas.microsoft.com/office/drawing/2014/main" val="159150472"/>
                    </a:ext>
                  </a:extLst>
                </a:gridCol>
                <a:gridCol w="928357">
                  <a:extLst>
                    <a:ext uri="{9D8B030D-6E8A-4147-A177-3AD203B41FA5}">
                      <a16:colId xmlns:a16="http://schemas.microsoft.com/office/drawing/2014/main" val="2294685646"/>
                    </a:ext>
                  </a:extLst>
                </a:gridCol>
                <a:gridCol w="928357">
                  <a:extLst>
                    <a:ext uri="{9D8B030D-6E8A-4147-A177-3AD203B41FA5}">
                      <a16:colId xmlns:a16="http://schemas.microsoft.com/office/drawing/2014/main" val="3746952238"/>
                    </a:ext>
                  </a:extLst>
                </a:gridCol>
                <a:gridCol w="928357">
                  <a:extLst>
                    <a:ext uri="{9D8B030D-6E8A-4147-A177-3AD203B41FA5}">
                      <a16:colId xmlns:a16="http://schemas.microsoft.com/office/drawing/2014/main" val="2422610667"/>
                    </a:ext>
                  </a:extLst>
                </a:gridCol>
                <a:gridCol w="928357">
                  <a:extLst>
                    <a:ext uri="{9D8B030D-6E8A-4147-A177-3AD203B41FA5}">
                      <a16:colId xmlns:a16="http://schemas.microsoft.com/office/drawing/2014/main" val="3502080729"/>
                    </a:ext>
                  </a:extLst>
                </a:gridCol>
                <a:gridCol w="928357">
                  <a:extLst>
                    <a:ext uri="{9D8B030D-6E8A-4147-A177-3AD203B41FA5}">
                      <a16:colId xmlns:a16="http://schemas.microsoft.com/office/drawing/2014/main" val="1382380076"/>
                    </a:ext>
                  </a:extLst>
                </a:gridCol>
                <a:gridCol w="928357">
                  <a:extLst>
                    <a:ext uri="{9D8B030D-6E8A-4147-A177-3AD203B41FA5}">
                      <a16:colId xmlns:a16="http://schemas.microsoft.com/office/drawing/2014/main" val="312572915"/>
                    </a:ext>
                  </a:extLst>
                </a:gridCol>
                <a:gridCol w="928357">
                  <a:extLst>
                    <a:ext uri="{9D8B030D-6E8A-4147-A177-3AD203B41FA5}">
                      <a16:colId xmlns:a16="http://schemas.microsoft.com/office/drawing/2014/main" val="1941101921"/>
                    </a:ext>
                  </a:extLst>
                </a:gridCol>
                <a:gridCol w="928357">
                  <a:extLst>
                    <a:ext uri="{9D8B030D-6E8A-4147-A177-3AD203B41FA5}">
                      <a16:colId xmlns:a16="http://schemas.microsoft.com/office/drawing/2014/main" val="2989026599"/>
                    </a:ext>
                  </a:extLst>
                </a:gridCol>
              </a:tblGrid>
              <a:tr h="443345">
                <a:tc>
                  <a:txBody>
                    <a:bodyPr/>
                    <a:lstStyle/>
                    <a:p>
                      <a:pPr algn="ctr">
                        <a:spcAft>
                          <a:spcPts val="0"/>
                        </a:spcAft>
                      </a:pPr>
                      <a:r>
                        <a:rPr lang="zh-CN" sz="1600" kern="0" dirty="0">
                          <a:effectLst/>
                        </a:rPr>
                        <a:t>年份</a:t>
                      </a:r>
                      <a:endParaRPr lang="zh-CN" sz="16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1950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1951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1952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1953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1954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1955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1956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1957</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1958</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1959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1960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90719455"/>
                  </a:ext>
                </a:extLst>
              </a:tr>
              <a:tr h="443345">
                <a:tc>
                  <a:txBody>
                    <a:bodyPr/>
                    <a:lstStyle/>
                    <a:p>
                      <a:pPr algn="ctr">
                        <a:spcAft>
                          <a:spcPts val="0"/>
                        </a:spcAft>
                      </a:pPr>
                      <a:r>
                        <a:rPr lang="zh-CN" sz="1600" kern="0">
                          <a:effectLst/>
                        </a:rPr>
                        <a:t>温度</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13.81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13.94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14.02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14.09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13.88</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13.87</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13.81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14.04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14.04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14.02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dirty="0">
                          <a:effectLst/>
                        </a:rPr>
                        <a:t>13.96</a:t>
                      </a:r>
                      <a:endParaRPr lang="zh-CN" sz="16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32481286"/>
                  </a:ext>
                </a:extLst>
              </a:tr>
              <a:tr h="443345">
                <a:tc>
                  <a:txBody>
                    <a:bodyPr/>
                    <a:lstStyle/>
                    <a:p>
                      <a:pPr algn="ctr">
                        <a:spcAft>
                          <a:spcPts val="0"/>
                        </a:spcAft>
                      </a:pPr>
                      <a:r>
                        <a:rPr lang="zh-CN" sz="1600" kern="0">
                          <a:effectLst/>
                        </a:rPr>
                        <a:t>年份</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1961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1962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1963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1964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1965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1966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1967</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1968</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1969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1970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1971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59409071"/>
                  </a:ext>
                </a:extLst>
              </a:tr>
              <a:tr h="443345">
                <a:tc>
                  <a:txBody>
                    <a:bodyPr/>
                    <a:lstStyle/>
                    <a:p>
                      <a:pPr algn="ctr">
                        <a:spcAft>
                          <a:spcPts val="0"/>
                        </a:spcAft>
                      </a:pPr>
                      <a:r>
                        <a:rPr lang="zh-CN" sz="1600" kern="0">
                          <a:effectLst/>
                        </a:rPr>
                        <a:t>温度</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14.05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14.04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14.07</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13.8</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13.9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13.96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13.99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13.95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14.06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14.04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13.94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92011553"/>
                  </a:ext>
                </a:extLst>
              </a:tr>
              <a:tr h="443345">
                <a:tc>
                  <a:txBody>
                    <a:bodyPr/>
                    <a:lstStyle/>
                    <a:p>
                      <a:pPr algn="ctr">
                        <a:spcAft>
                          <a:spcPts val="0"/>
                        </a:spcAft>
                      </a:pPr>
                      <a:r>
                        <a:rPr lang="zh-CN" sz="1600" kern="0">
                          <a:effectLst/>
                        </a:rPr>
                        <a:t>年份</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1972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1973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1974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1975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1976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1977</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1978</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1979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1980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1981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1982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0748765"/>
                  </a:ext>
                </a:extLst>
              </a:tr>
              <a:tr h="443345">
                <a:tc>
                  <a:txBody>
                    <a:bodyPr/>
                    <a:lstStyle/>
                    <a:p>
                      <a:pPr algn="ctr">
                        <a:spcAft>
                          <a:spcPts val="0"/>
                        </a:spcAft>
                      </a:pPr>
                      <a:r>
                        <a:rPr lang="zh-CN" sz="1600" kern="0">
                          <a:effectLst/>
                        </a:rPr>
                        <a:t>温度</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14.02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14.16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13.93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13.99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13.88</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14.15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14.06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14.12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14.23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14.28</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14.09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850622732"/>
                  </a:ext>
                </a:extLst>
              </a:tr>
              <a:tr h="443345">
                <a:tc>
                  <a:txBody>
                    <a:bodyPr/>
                    <a:lstStyle/>
                    <a:p>
                      <a:pPr algn="ctr">
                        <a:spcAft>
                          <a:spcPts val="0"/>
                        </a:spcAft>
                      </a:pPr>
                      <a:r>
                        <a:rPr lang="zh-CN" sz="1600" kern="0">
                          <a:effectLst/>
                        </a:rPr>
                        <a:t>年份</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1983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1984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1985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1986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1987</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1988</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1989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1990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1991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1992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1993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47071081"/>
                  </a:ext>
                </a:extLst>
              </a:tr>
              <a:tr h="443345">
                <a:tc>
                  <a:txBody>
                    <a:bodyPr/>
                    <a:lstStyle/>
                    <a:p>
                      <a:pPr algn="ctr">
                        <a:spcAft>
                          <a:spcPts val="0"/>
                        </a:spcAft>
                      </a:pPr>
                      <a:r>
                        <a:rPr lang="zh-CN" sz="1600" kern="0">
                          <a:effectLst/>
                        </a:rPr>
                        <a:t>温度</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14.27</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14.12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14.08</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14.15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14.29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14.35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14.24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14.39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14.38</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14.19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14.21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93754078"/>
                  </a:ext>
                </a:extLst>
              </a:tr>
              <a:tr h="443345">
                <a:tc>
                  <a:txBody>
                    <a:bodyPr/>
                    <a:lstStyle/>
                    <a:p>
                      <a:pPr algn="ctr">
                        <a:spcAft>
                          <a:spcPts val="0"/>
                        </a:spcAft>
                      </a:pPr>
                      <a:r>
                        <a:rPr lang="zh-CN" sz="1600" kern="0">
                          <a:effectLst/>
                        </a:rPr>
                        <a:t>年份</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1994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1995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1996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1997</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1998</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1999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2000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2001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2002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2003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2004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44846871"/>
                  </a:ext>
                </a:extLst>
              </a:tr>
              <a:tr h="443345">
                <a:tc>
                  <a:txBody>
                    <a:bodyPr/>
                    <a:lstStyle/>
                    <a:p>
                      <a:pPr algn="ctr">
                        <a:spcAft>
                          <a:spcPts val="0"/>
                        </a:spcAft>
                      </a:pPr>
                      <a:r>
                        <a:rPr lang="zh-CN" sz="1600" kern="0">
                          <a:effectLst/>
                        </a:rPr>
                        <a:t>温度</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14.29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14.43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14.33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14.46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14.62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14.41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14.53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14.62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14.51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0801215"/>
                  </a:ext>
                </a:extLst>
              </a:tr>
              <a:tr h="443345">
                <a:tc>
                  <a:txBody>
                    <a:bodyPr/>
                    <a:lstStyle/>
                    <a:p>
                      <a:pPr algn="ctr">
                        <a:spcAft>
                          <a:spcPts val="0"/>
                        </a:spcAft>
                      </a:pPr>
                      <a:r>
                        <a:rPr lang="zh-CN" sz="1600" kern="0">
                          <a:effectLst/>
                        </a:rPr>
                        <a:t>年份</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2005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2006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2007</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2008</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2009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2010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2011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2012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2013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2014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2015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96836239"/>
                  </a:ext>
                </a:extLst>
              </a:tr>
              <a:tr h="443345">
                <a:tc>
                  <a:txBody>
                    <a:bodyPr/>
                    <a:lstStyle/>
                    <a:p>
                      <a:pPr algn="ctr">
                        <a:spcAft>
                          <a:spcPts val="0"/>
                        </a:spcAft>
                      </a:pPr>
                      <a:r>
                        <a:rPr lang="zh-CN" sz="1600" kern="0">
                          <a:effectLst/>
                        </a:rPr>
                        <a:t>温度</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14.66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14.59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14.63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14.49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14.67</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14.55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14.57</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14.68</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dirty="0">
                          <a:effectLst/>
                        </a:rPr>
                        <a:t>14.73</a:t>
                      </a:r>
                      <a:endParaRPr lang="zh-CN" sz="16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75600500"/>
                  </a:ext>
                </a:extLst>
              </a:tr>
            </a:tbl>
          </a:graphicData>
        </a:graphic>
      </p:graphicFrame>
    </p:spTree>
    <p:extLst>
      <p:ext uri="{BB962C8B-B14F-4D97-AF65-F5344CB8AC3E}">
        <p14:creationId xmlns:p14="http://schemas.microsoft.com/office/powerpoint/2010/main" val="25691179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6.4.3 </a:t>
            </a:r>
            <a:r>
              <a:rPr lang="zh-CN" altLang="en-US" dirty="0">
                <a:latin typeface="宋体" panose="02010600030101010101" pitchFamily="2" charset="-122"/>
              </a:rPr>
              <a:t>线性趋势预测分析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1. </a:t>
            </a:r>
            <a:r>
              <a:rPr lang="zh-CN" altLang="en-US" sz="2800" dirty="0">
                <a:latin typeface="宋体" panose="02010600030101010101" pitchFamily="2" charset="-122"/>
              </a:rPr>
              <a:t>线性趋势预测分析</a:t>
            </a:r>
            <a:endParaRPr lang="en-US" altLang="zh-CN" sz="2800" dirty="0">
              <a:latin typeface="宋体" panose="02010600030101010101" pitchFamily="2" charset="-122"/>
            </a:endParaRPr>
          </a:p>
          <a:p>
            <a:pPr marL="342900" indent="0" eaLnBrk="1" hangingPunct="1">
              <a:buNone/>
            </a:pPr>
            <a:r>
              <a:rPr lang="zh-CN" altLang="en-US" sz="2800" dirty="0">
                <a:latin typeface="宋体" panose="02010600030101010101" pitchFamily="2" charset="-122"/>
              </a:rPr>
              <a:t>对于含有线性趋势的时间序列，可以将每个历史数据取值与其对应的时间点之间的线性关系表示为：</a:t>
            </a:r>
            <a:endParaRPr lang="en-US" altLang="zh-CN" sz="2800" dirty="0">
              <a:latin typeface="宋体" panose="02010600030101010101" pitchFamily="2" charset="-122"/>
            </a:endParaRPr>
          </a:p>
          <a:p>
            <a:pPr marL="342900" indent="0" eaLnBrk="1" hangingPunct="1">
              <a:buNone/>
            </a:pPr>
            <a:endParaRPr lang="en-US" altLang="zh-CN" sz="2800" dirty="0">
              <a:latin typeface="宋体" panose="02010600030101010101" pitchFamily="2" charset="-122"/>
            </a:endParaRPr>
          </a:p>
          <a:p>
            <a:pPr marL="342900" indent="0" eaLnBrk="1" hangingPunct="1">
              <a:buNone/>
            </a:pPr>
            <a:endParaRPr lang="en-US" altLang="zh-CN" sz="2800" dirty="0">
              <a:latin typeface="宋体" panose="02010600030101010101" pitchFamily="2" charset="-122"/>
            </a:endParaRPr>
          </a:p>
          <a:p>
            <a:pPr marL="342900" indent="0" eaLnBrk="1" hangingPunct="1">
              <a:buNone/>
            </a:pPr>
            <a:r>
              <a:rPr lang="zh-CN" altLang="en-US" sz="2800" dirty="0">
                <a:latin typeface="宋体" panose="02010600030101010101" pitchFamily="2" charset="-122"/>
              </a:rPr>
              <a:t>只要能够确定式中截距</a:t>
            </a:r>
            <a:r>
              <a:rPr lang="en-US" altLang="zh-CN" sz="2800" dirty="0">
                <a:latin typeface="宋体" panose="02010600030101010101" pitchFamily="2" charset="-122"/>
              </a:rPr>
              <a:t>a</a:t>
            </a:r>
            <a:r>
              <a:rPr lang="zh-CN" altLang="en-US" sz="2800" dirty="0">
                <a:latin typeface="宋体" panose="02010600030101010101" pitchFamily="2" charset="-122"/>
              </a:rPr>
              <a:t>与斜率</a:t>
            </a:r>
            <a:r>
              <a:rPr lang="en-US" altLang="zh-CN" sz="2800" dirty="0">
                <a:latin typeface="宋体" panose="02010600030101010101" pitchFamily="2" charset="-122"/>
              </a:rPr>
              <a:t>b</a:t>
            </a:r>
            <a:r>
              <a:rPr lang="zh-CN" altLang="en-US" sz="2800" dirty="0">
                <a:latin typeface="宋体" panose="02010600030101010101" pitchFamily="2" charset="-122"/>
              </a:rPr>
              <a:t>的取值，便可以求得某一未来时间点</a:t>
            </a:r>
            <a:r>
              <a:rPr lang="en-US" altLang="zh-CN" sz="2800" dirty="0">
                <a:latin typeface="宋体" panose="02010600030101010101" pitchFamily="2" charset="-122"/>
              </a:rPr>
              <a:t>X</a:t>
            </a:r>
            <a:r>
              <a:rPr lang="zh-CN" altLang="en-US" sz="2800" dirty="0">
                <a:latin typeface="宋体" panose="02010600030101010101" pitchFamily="2" charset="-122"/>
              </a:rPr>
              <a:t>对应的</a:t>
            </a:r>
            <a:r>
              <a:rPr lang="en-US" altLang="zh-CN" sz="2800" dirty="0">
                <a:latin typeface="宋体" panose="02010600030101010101" pitchFamily="2" charset="-122"/>
              </a:rPr>
              <a:t>Y</a:t>
            </a:r>
            <a:r>
              <a:rPr lang="zh-CN" altLang="en-US" sz="2800" dirty="0">
                <a:latin typeface="宋体" panose="02010600030101010101" pitchFamily="2" charset="-122"/>
              </a:rPr>
              <a:t>值作为该点的线性趋势预测结果。</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66</a:t>
            </a:fld>
            <a:endParaRPr lang="en-US" altLang="zh-CN"/>
          </a:p>
        </p:txBody>
      </p:sp>
      <mc:AlternateContent xmlns:mc="http://schemas.openxmlformats.org/markup-compatibility/2006" xmlns:a14="http://schemas.microsoft.com/office/drawing/2010/main">
        <mc:Choice Requires="a14">
          <p:sp>
            <p:nvSpPr>
              <p:cNvPr id="4" name="矩形 3"/>
              <p:cNvSpPr/>
              <p:nvPr/>
            </p:nvSpPr>
            <p:spPr>
              <a:xfrm>
                <a:off x="4559360" y="2863133"/>
                <a:ext cx="2214068" cy="58477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zh-CN" altLang="en-US" sz="3200">
                          <a:latin typeface="Cambria Math" panose="02040503050406030204" pitchFamily="18" charset="0"/>
                        </a:rPr>
                        <m:t>Y</m:t>
                      </m:r>
                      <m:r>
                        <a:rPr lang="zh-CN" altLang="en-US" sz="3200" i="0">
                          <a:latin typeface="Cambria Math" panose="02040503050406030204" pitchFamily="18" charset="0"/>
                        </a:rPr>
                        <m:t>=</m:t>
                      </m:r>
                      <m:r>
                        <m:rPr>
                          <m:sty m:val="p"/>
                        </m:rPr>
                        <a:rPr lang="zh-CN" altLang="en-US" sz="3200" i="0">
                          <a:latin typeface="Cambria Math" panose="02040503050406030204" pitchFamily="18" charset="0"/>
                        </a:rPr>
                        <m:t>a</m:t>
                      </m:r>
                      <m:r>
                        <a:rPr lang="zh-CN" altLang="en-US" sz="3200" i="0">
                          <a:latin typeface="Cambria Math" panose="02040503050406030204" pitchFamily="18" charset="0"/>
                        </a:rPr>
                        <m:t>+</m:t>
                      </m:r>
                      <m:r>
                        <m:rPr>
                          <m:sty m:val="p"/>
                        </m:rPr>
                        <a:rPr lang="zh-CN" altLang="en-US" sz="3200" i="0">
                          <a:latin typeface="Cambria Math" panose="02040503050406030204" pitchFamily="18" charset="0"/>
                        </a:rPr>
                        <m:t>bX</m:t>
                      </m:r>
                    </m:oMath>
                  </m:oMathPara>
                </a14:m>
                <a:endParaRPr lang="zh-CN" altLang="en-US" sz="3200" dirty="0"/>
              </a:p>
            </p:txBody>
          </p:sp>
        </mc:Choice>
        <mc:Fallback xmlns="">
          <p:sp>
            <p:nvSpPr>
              <p:cNvPr id="4" name="矩形 3"/>
              <p:cNvSpPr>
                <a:spLocks noRot="1" noChangeAspect="1" noMove="1" noResize="1" noEditPoints="1" noAdjustHandles="1" noChangeArrowheads="1" noChangeShapeType="1" noTextEdit="1"/>
              </p:cNvSpPr>
              <p:nvPr/>
            </p:nvSpPr>
            <p:spPr>
              <a:xfrm>
                <a:off x="4559360" y="2863133"/>
                <a:ext cx="2214068" cy="584775"/>
              </a:xfrm>
              <a:prstGeom prst="rect">
                <a:avLst/>
              </a:prstGeom>
              <a:blipFill>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0225106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6.4.3 </a:t>
            </a:r>
            <a:r>
              <a:rPr lang="zh-CN" altLang="en-US" dirty="0">
                <a:latin typeface="宋体" panose="02010600030101010101" pitchFamily="2" charset="-122"/>
              </a:rPr>
              <a:t>线性趋势预测分析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完成全球气温线性趋势预测分析（方法一）</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构建线性趋势分析表</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67</a:t>
            </a:fld>
            <a:endParaRPr lang="en-US" altLang="zh-CN"/>
          </a:p>
        </p:txBody>
      </p:sp>
      <p:pic>
        <p:nvPicPr>
          <p:cNvPr id="6" name="图片 5"/>
          <p:cNvPicPr/>
          <p:nvPr/>
        </p:nvPicPr>
        <p:blipFill>
          <a:blip r:embed="rId3"/>
          <a:stretch>
            <a:fillRect/>
          </a:stretch>
        </p:blipFill>
        <p:spPr>
          <a:xfrm>
            <a:off x="2865582" y="2427548"/>
            <a:ext cx="6042892" cy="4084088"/>
          </a:xfrm>
          <a:prstGeom prst="rect">
            <a:avLst/>
          </a:prstGeom>
        </p:spPr>
      </p:pic>
    </p:spTree>
    <p:extLst>
      <p:ext uri="{BB962C8B-B14F-4D97-AF65-F5344CB8AC3E}">
        <p14:creationId xmlns:p14="http://schemas.microsoft.com/office/powerpoint/2010/main" val="185701768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6.4.3 </a:t>
            </a:r>
            <a:r>
              <a:rPr lang="zh-CN" altLang="en-US" dirty="0">
                <a:latin typeface="宋体" panose="02010600030101010101" pitchFamily="2" charset="-122"/>
              </a:rPr>
              <a:t>线性趋势预测分析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完成全球气温线性趋势预测分析（方法一）</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绘制散点图并添加趋势线</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68</a:t>
            </a:fld>
            <a:endParaRPr lang="en-US" altLang="zh-CN"/>
          </a:p>
        </p:txBody>
      </p:sp>
      <p:pic>
        <p:nvPicPr>
          <p:cNvPr id="7" name="图片 6"/>
          <p:cNvPicPr/>
          <p:nvPr/>
        </p:nvPicPr>
        <p:blipFill>
          <a:blip r:embed="rId3">
            <a:extLst>
              <a:ext uri="{28A0092B-C50C-407E-A947-70E740481C1C}">
                <a14:useLocalDpi xmlns:a14="http://schemas.microsoft.com/office/drawing/2010/main" val="0"/>
              </a:ext>
            </a:extLst>
          </a:blip>
          <a:srcRect/>
          <a:stretch>
            <a:fillRect/>
          </a:stretch>
        </p:blipFill>
        <p:spPr bwMode="auto">
          <a:xfrm>
            <a:off x="2543405" y="2318133"/>
            <a:ext cx="7348739" cy="4110375"/>
          </a:xfrm>
          <a:prstGeom prst="rect">
            <a:avLst/>
          </a:prstGeom>
          <a:noFill/>
        </p:spPr>
      </p:pic>
    </p:spTree>
    <p:extLst>
      <p:ext uri="{BB962C8B-B14F-4D97-AF65-F5344CB8AC3E}">
        <p14:creationId xmlns:p14="http://schemas.microsoft.com/office/powerpoint/2010/main" val="82281041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6.4.3 </a:t>
            </a:r>
            <a:r>
              <a:rPr lang="zh-CN" altLang="en-US" dirty="0">
                <a:latin typeface="宋体" panose="02010600030101010101" pitchFamily="2" charset="-122"/>
              </a:rPr>
              <a:t>线性趋势预测分析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完成全球气温线性趋势预测分析（方法一）</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完成预测</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69</a:t>
            </a:fld>
            <a:endParaRPr lang="en-US" altLang="zh-CN"/>
          </a:p>
        </p:txBody>
      </p:sp>
      <p:pic>
        <p:nvPicPr>
          <p:cNvPr id="3" name="图片 2"/>
          <p:cNvPicPr>
            <a:picLocks noChangeAspect="1"/>
          </p:cNvPicPr>
          <p:nvPr/>
        </p:nvPicPr>
        <p:blipFill>
          <a:blip r:embed="rId3"/>
          <a:stretch>
            <a:fillRect/>
          </a:stretch>
        </p:blipFill>
        <p:spPr>
          <a:xfrm>
            <a:off x="3906952" y="1988940"/>
            <a:ext cx="6373699" cy="4564260"/>
          </a:xfrm>
          <a:prstGeom prst="rect">
            <a:avLst/>
          </a:prstGeom>
        </p:spPr>
      </p:pic>
    </p:spTree>
    <p:extLst>
      <p:ext uri="{BB962C8B-B14F-4D97-AF65-F5344CB8AC3E}">
        <p14:creationId xmlns:p14="http://schemas.microsoft.com/office/powerpoint/2010/main" val="48997898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44C3C4F9-782D-4844-B4E4-BA610AC8613A}"/>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6.1.1 </a:t>
            </a:r>
            <a:r>
              <a:rPr lang="zh-CN" altLang="en-US" dirty="0">
                <a:latin typeface="宋体" panose="02010600030101010101" pitchFamily="2" charset="-122"/>
              </a:rPr>
              <a:t>数据分析的概念</a:t>
            </a:r>
            <a:endParaRPr lang="zh-CN" altLang="en-US" dirty="0">
              <a:solidFill>
                <a:schemeClr val="tx1"/>
              </a:solidFill>
              <a:latin typeface="宋体" panose="02010600030101010101" pitchFamily="2" charset="-122"/>
            </a:endParaRPr>
          </a:p>
        </p:txBody>
      </p:sp>
      <p:sp>
        <p:nvSpPr>
          <p:cNvPr id="16387" name="Rectangle 3">
            <a:extLst>
              <a:ext uri="{FF2B5EF4-FFF2-40B4-BE49-F238E27FC236}">
                <a16:creationId xmlns:a16="http://schemas.microsoft.com/office/drawing/2014/main" id="{3B4467D1-2FC8-474A-9831-2342033E82C0}"/>
              </a:ext>
            </a:extLst>
          </p:cNvPr>
          <p:cNvSpPr>
            <a:spLocks noGrp="1" noChangeArrowheads="1"/>
          </p:cNvSpPr>
          <p:nvPr>
            <p:ph idx="1"/>
          </p:nvPr>
        </p:nvSpPr>
        <p:spPr>
          <a:xfrm>
            <a:off x="1203325" y="1584325"/>
            <a:ext cx="10210346" cy="4114800"/>
          </a:xfrm>
        </p:spPr>
        <p:txBody>
          <a:bodyPr/>
          <a:lstStyle/>
          <a:p>
            <a:pPr lvl="1" eaLnBrk="1" hangingPunct="1">
              <a:spcBef>
                <a:spcPct val="0"/>
              </a:spcBef>
              <a:buClr>
                <a:schemeClr val="folHlink"/>
              </a:buClr>
            </a:pPr>
            <a:r>
              <a:rPr lang="zh-CN" altLang="en-US" sz="3200" dirty="0">
                <a:latin typeface="宋体" panose="02010600030101010101" pitchFamily="2" charset="-122"/>
              </a:rPr>
              <a:t>从数据分析的目的角度，数据分析可以分为现状分析、原因分析和预测分析三类：</a:t>
            </a:r>
            <a:endParaRPr lang="en-US" altLang="zh-CN" sz="3200" dirty="0">
              <a:latin typeface="宋体" panose="02010600030101010101" pitchFamily="2" charset="-122"/>
            </a:endParaRPr>
          </a:p>
          <a:p>
            <a:pPr lvl="1" eaLnBrk="1" hangingPunct="1">
              <a:spcBef>
                <a:spcPct val="0"/>
              </a:spcBef>
              <a:buClr>
                <a:srgbClr val="0070C0"/>
              </a:buClr>
              <a:buFont typeface="Wingdings" panose="05000000000000000000" pitchFamily="2" charset="2"/>
              <a:buChar char="l"/>
            </a:pPr>
            <a:r>
              <a:rPr lang="zh-CN" altLang="en-US" sz="2800" dirty="0">
                <a:latin typeface="宋体" panose="02010600030101010101" pitchFamily="2" charset="-122"/>
              </a:rPr>
              <a:t>现状分析：通过历史数据分析事物现状。如根据财务报表数据分析企业财务状况。</a:t>
            </a:r>
          </a:p>
          <a:p>
            <a:pPr lvl="1" eaLnBrk="1" hangingPunct="1">
              <a:spcBef>
                <a:spcPct val="0"/>
              </a:spcBef>
              <a:buClr>
                <a:srgbClr val="0070C0"/>
              </a:buClr>
              <a:buFont typeface="Wingdings" panose="05000000000000000000" pitchFamily="2" charset="2"/>
              <a:buChar char="l"/>
            </a:pPr>
            <a:r>
              <a:rPr lang="zh-CN" altLang="en-US" sz="2800" dirty="0">
                <a:latin typeface="宋体" panose="02010600030101010101" pitchFamily="2" charset="-122"/>
              </a:rPr>
              <a:t>原因分析：分析事物现状发生的原因。如结合公司业务数据分析企业出现亏损的原因。</a:t>
            </a:r>
          </a:p>
          <a:p>
            <a:pPr lvl="1" eaLnBrk="1" hangingPunct="1">
              <a:spcBef>
                <a:spcPct val="0"/>
              </a:spcBef>
              <a:buClr>
                <a:srgbClr val="0070C0"/>
              </a:buClr>
              <a:buFont typeface="Wingdings" panose="05000000000000000000" pitchFamily="2" charset="2"/>
              <a:buChar char="l"/>
            </a:pPr>
            <a:r>
              <a:rPr lang="zh-CN" altLang="en-US" sz="2800" dirty="0">
                <a:latin typeface="宋体" panose="02010600030101010101" pitchFamily="2" charset="-122"/>
              </a:rPr>
              <a:t>预测分析：通过现状数据预测未来的情形。如根据企业运营现状预测未来一年的财务状况。</a:t>
            </a:r>
          </a:p>
          <a:p>
            <a:pPr lvl="1" eaLnBrk="1" hangingPunct="1">
              <a:spcBef>
                <a:spcPct val="0"/>
              </a:spcBef>
              <a:buClr>
                <a:schemeClr val="folHlink"/>
              </a:buClr>
            </a:pPr>
            <a:endParaRPr lang="zh-CN" altLang="en-US" sz="3200" dirty="0">
              <a:latin typeface="宋体" panose="02010600030101010101" pitchFamily="2" charset="-122"/>
            </a:endParaRPr>
          </a:p>
        </p:txBody>
      </p:sp>
      <p:sp>
        <p:nvSpPr>
          <p:cNvPr id="2" name="灯片编号占位符 1">
            <a:extLst>
              <a:ext uri="{FF2B5EF4-FFF2-40B4-BE49-F238E27FC236}">
                <a16:creationId xmlns:a16="http://schemas.microsoft.com/office/drawing/2014/main" id="{B259914A-4BCB-487D-9E5C-63594B1BCF0B}"/>
              </a:ext>
            </a:extLst>
          </p:cNvPr>
          <p:cNvSpPr>
            <a:spLocks noGrp="1"/>
          </p:cNvSpPr>
          <p:nvPr>
            <p:ph type="sldNum" sz="quarter" idx="10"/>
          </p:nvPr>
        </p:nvSpPr>
        <p:spPr/>
        <p:txBody>
          <a:bodyPr/>
          <a:lstStyle/>
          <a:p>
            <a:pPr>
              <a:defRPr/>
            </a:pPr>
            <a:fld id="{475B3ED4-0E10-409F-A096-FDE93D218505}" type="slidenum">
              <a:rPr lang="zh-CN" altLang="en-US" smtClean="0"/>
              <a:pPr>
                <a:defRPr/>
              </a:pPr>
              <a:t>7</a:t>
            </a:fld>
            <a:endParaRPr lang="en-US" altLang="zh-CN"/>
          </a:p>
        </p:txBody>
      </p:sp>
    </p:spTree>
    <p:extLst>
      <p:ext uri="{BB962C8B-B14F-4D97-AF65-F5344CB8AC3E}">
        <p14:creationId xmlns:p14="http://schemas.microsoft.com/office/powerpoint/2010/main" val="24841469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6.4.3 </a:t>
            </a:r>
            <a:r>
              <a:rPr lang="zh-CN" altLang="en-US" dirty="0">
                <a:latin typeface="宋体" panose="02010600030101010101" pitchFamily="2" charset="-122"/>
              </a:rPr>
              <a:t>线性趋势预测分析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完成全球气温线性趋势预测分析（方法二）</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规划求解参数设置</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70</a:t>
            </a:fld>
            <a:endParaRPr lang="en-US" altLang="zh-CN"/>
          </a:p>
        </p:txBody>
      </p:sp>
      <p:pic>
        <p:nvPicPr>
          <p:cNvPr id="4" name="图片 3"/>
          <p:cNvPicPr>
            <a:picLocks noChangeAspect="1"/>
          </p:cNvPicPr>
          <p:nvPr/>
        </p:nvPicPr>
        <p:blipFill>
          <a:blip r:embed="rId3"/>
          <a:stretch>
            <a:fillRect/>
          </a:stretch>
        </p:blipFill>
        <p:spPr>
          <a:xfrm>
            <a:off x="5505451" y="1831971"/>
            <a:ext cx="4656022" cy="4804355"/>
          </a:xfrm>
          <a:prstGeom prst="rect">
            <a:avLst/>
          </a:prstGeom>
        </p:spPr>
      </p:pic>
    </p:spTree>
    <p:extLst>
      <p:ext uri="{BB962C8B-B14F-4D97-AF65-F5344CB8AC3E}">
        <p14:creationId xmlns:p14="http://schemas.microsoft.com/office/powerpoint/2010/main" val="157118587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6.4.4 </a:t>
            </a:r>
            <a:r>
              <a:rPr lang="zh-CN" altLang="en-US" dirty="0">
                <a:latin typeface="宋体" panose="02010600030101010101" pitchFamily="2" charset="-122"/>
              </a:rPr>
              <a:t>非线性趋势预测分析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a:t>
            </a:r>
            <a:r>
              <a:rPr lang="zh-CN" altLang="en-US" sz="2800" dirty="0">
                <a:latin typeface="宋体" panose="02010600030101010101" pitchFamily="2" charset="-122"/>
              </a:rPr>
              <a:t>例</a:t>
            </a:r>
            <a:r>
              <a:rPr lang="en-US" altLang="zh-CN" sz="2800" dirty="0">
                <a:latin typeface="宋体" panose="02010600030101010101" pitchFamily="2" charset="-122"/>
              </a:rPr>
              <a:t>】</a:t>
            </a:r>
            <a:r>
              <a:rPr lang="zh-CN" altLang="en-US" sz="2800" dirty="0">
                <a:latin typeface="宋体" panose="02010600030101010101" pitchFamily="2" charset="-122"/>
              </a:rPr>
              <a:t>表中显示了我国改革开发以来（</a:t>
            </a:r>
            <a:r>
              <a:rPr lang="en-US" altLang="zh-CN" sz="2800" dirty="0">
                <a:latin typeface="宋体" panose="02010600030101010101" pitchFamily="2" charset="-122"/>
              </a:rPr>
              <a:t>1978</a:t>
            </a:r>
            <a:r>
              <a:rPr lang="zh-CN" altLang="en-US" sz="2800" dirty="0">
                <a:latin typeface="宋体" panose="02010600030101010101" pitchFamily="2" charset="-122"/>
              </a:rPr>
              <a:t>年</a:t>
            </a:r>
            <a:r>
              <a:rPr lang="en-US" altLang="zh-CN" sz="2800" dirty="0">
                <a:latin typeface="宋体" panose="02010600030101010101" pitchFamily="2" charset="-122"/>
              </a:rPr>
              <a:t>-2019</a:t>
            </a:r>
            <a:r>
              <a:rPr lang="zh-CN" altLang="en-US" sz="2800" dirty="0">
                <a:latin typeface="宋体" panose="02010600030101010101" pitchFamily="2" charset="-122"/>
              </a:rPr>
              <a:t>年）国内生产总值（</a:t>
            </a:r>
            <a:r>
              <a:rPr lang="en-US" altLang="zh-CN" sz="2800" dirty="0">
                <a:latin typeface="宋体" panose="02010600030101010101" pitchFamily="2" charset="-122"/>
              </a:rPr>
              <a:t>GDP</a:t>
            </a:r>
            <a:r>
              <a:rPr lang="zh-CN" altLang="en-US" sz="2800" dirty="0">
                <a:latin typeface="宋体" panose="02010600030101010101" pitchFamily="2" charset="-122"/>
              </a:rPr>
              <a:t>）的变化情况，现需要对这些时间序列历史数据进行预测分析，构建适当的趋势变化模型，预测我国</a:t>
            </a:r>
            <a:r>
              <a:rPr lang="en-US" altLang="zh-CN" sz="2800" dirty="0">
                <a:latin typeface="宋体" panose="02010600030101010101" pitchFamily="2" charset="-122"/>
              </a:rPr>
              <a:t>2020</a:t>
            </a:r>
            <a:r>
              <a:rPr lang="zh-CN" altLang="en-US" sz="2800" dirty="0">
                <a:latin typeface="宋体" panose="02010600030101010101" pitchFamily="2" charset="-122"/>
              </a:rPr>
              <a:t>年的</a:t>
            </a:r>
            <a:r>
              <a:rPr lang="en-US" altLang="zh-CN" sz="2800" dirty="0">
                <a:latin typeface="宋体" panose="02010600030101010101" pitchFamily="2" charset="-122"/>
              </a:rPr>
              <a:t>GDP</a:t>
            </a:r>
            <a:r>
              <a:rPr lang="zh-CN" altLang="en-US" sz="2800" dirty="0">
                <a:latin typeface="宋体" panose="02010600030101010101" pitchFamily="2" charset="-122"/>
              </a:rPr>
              <a:t>情况。</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71</a:t>
            </a:fld>
            <a:endParaRPr lang="en-US" altLang="zh-CN"/>
          </a:p>
        </p:txBody>
      </p:sp>
      <p:graphicFrame>
        <p:nvGraphicFramePr>
          <p:cNvPr id="3" name="表格 2"/>
          <p:cNvGraphicFramePr>
            <a:graphicFrameLocks noGrp="1"/>
          </p:cNvGraphicFramePr>
          <p:nvPr>
            <p:extLst>
              <p:ext uri="{D42A27DB-BD31-4B8C-83A1-F6EECF244321}">
                <p14:modId xmlns:p14="http://schemas.microsoft.com/office/powerpoint/2010/main" val="3990201506"/>
              </p:ext>
            </p:extLst>
          </p:nvPr>
        </p:nvGraphicFramePr>
        <p:xfrm>
          <a:off x="388508" y="3081968"/>
          <a:ext cx="11568543" cy="3523296"/>
        </p:xfrm>
        <a:graphic>
          <a:graphicData uri="http://schemas.openxmlformats.org/drawingml/2006/table">
            <a:tbl>
              <a:tblPr firstCol="1" bandRow="1">
                <a:tableStyleId>{00A15C55-8517-42AA-B614-E9B94910E393}</a:tableStyleId>
              </a:tblPr>
              <a:tblGrid>
                <a:gridCol w="1675125">
                  <a:extLst>
                    <a:ext uri="{9D8B030D-6E8A-4147-A177-3AD203B41FA5}">
                      <a16:colId xmlns:a16="http://schemas.microsoft.com/office/drawing/2014/main" val="2280516705"/>
                    </a:ext>
                  </a:extLst>
                </a:gridCol>
                <a:gridCol w="1413676">
                  <a:extLst>
                    <a:ext uri="{9D8B030D-6E8A-4147-A177-3AD203B41FA5}">
                      <a16:colId xmlns:a16="http://schemas.microsoft.com/office/drawing/2014/main" val="2595033643"/>
                    </a:ext>
                  </a:extLst>
                </a:gridCol>
                <a:gridCol w="1413676">
                  <a:extLst>
                    <a:ext uri="{9D8B030D-6E8A-4147-A177-3AD203B41FA5}">
                      <a16:colId xmlns:a16="http://schemas.microsoft.com/office/drawing/2014/main" val="913157013"/>
                    </a:ext>
                  </a:extLst>
                </a:gridCol>
                <a:gridCol w="1413676">
                  <a:extLst>
                    <a:ext uri="{9D8B030D-6E8A-4147-A177-3AD203B41FA5}">
                      <a16:colId xmlns:a16="http://schemas.microsoft.com/office/drawing/2014/main" val="3370389378"/>
                    </a:ext>
                  </a:extLst>
                </a:gridCol>
                <a:gridCol w="1413676">
                  <a:extLst>
                    <a:ext uri="{9D8B030D-6E8A-4147-A177-3AD203B41FA5}">
                      <a16:colId xmlns:a16="http://schemas.microsoft.com/office/drawing/2014/main" val="4018766036"/>
                    </a:ext>
                  </a:extLst>
                </a:gridCol>
                <a:gridCol w="1413676">
                  <a:extLst>
                    <a:ext uri="{9D8B030D-6E8A-4147-A177-3AD203B41FA5}">
                      <a16:colId xmlns:a16="http://schemas.microsoft.com/office/drawing/2014/main" val="2478579987"/>
                    </a:ext>
                  </a:extLst>
                </a:gridCol>
                <a:gridCol w="1413676">
                  <a:extLst>
                    <a:ext uri="{9D8B030D-6E8A-4147-A177-3AD203B41FA5}">
                      <a16:colId xmlns:a16="http://schemas.microsoft.com/office/drawing/2014/main" val="3357359723"/>
                    </a:ext>
                  </a:extLst>
                </a:gridCol>
                <a:gridCol w="1411362">
                  <a:extLst>
                    <a:ext uri="{9D8B030D-6E8A-4147-A177-3AD203B41FA5}">
                      <a16:colId xmlns:a16="http://schemas.microsoft.com/office/drawing/2014/main" val="2728392559"/>
                    </a:ext>
                  </a:extLst>
                </a:gridCol>
              </a:tblGrid>
              <a:tr h="293608">
                <a:tc>
                  <a:txBody>
                    <a:bodyPr/>
                    <a:lstStyle/>
                    <a:p>
                      <a:pPr indent="266700" algn="ctr">
                        <a:spcAft>
                          <a:spcPts val="0"/>
                        </a:spcAft>
                      </a:pPr>
                      <a:r>
                        <a:rPr lang="zh-CN" sz="1600" kern="0">
                          <a:effectLst/>
                        </a:rPr>
                        <a:t>年份</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1978</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1979</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1980</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1981</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1982</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1983</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1984</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387995563"/>
                  </a:ext>
                </a:extLst>
              </a:tr>
              <a:tr h="293608">
                <a:tc>
                  <a:txBody>
                    <a:bodyPr/>
                    <a:lstStyle/>
                    <a:p>
                      <a:pPr indent="266700" algn="ctr">
                        <a:spcAft>
                          <a:spcPts val="0"/>
                        </a:spcAft>
                      </a:pPr>
                      <a:r>
                        <a:rPr lang="en-US" sz="1600" kern="0">
                          <a:effectLst/>
                        </a:rPr>
                        <a:t>GDP(</a:t>
                      </a:r>
                      <a:r>
                        <a:rPr lang="zh-CN" sz="1600" kern="0">
                          <a:effectLst/>
                        </a:rPr>
                        <a:t>亿元</a:t>
                      </a:r>
                      <a:r>
                        <a:rPr lang="en-US" sz="1600" kern="0">
                          <a:effectLst/>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3678.7</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4100.5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4587.6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4935.8</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5373.4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6020.9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7278.5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116681497"/>
                  </a:ext>
                </a:extLst>
              </a:tr>
              <a:tr h="293608">
                <a:tc>
                  <a:txBody>
                    <a:bodyPr/>
                    <a:lstStyle/>
                    <a:p>
                      <a:pPr indent="266700" algn="ctr">
                        <a:spcAft>
                          <a:spcPts val="0"/>
                        </a:spcAft>
                      </a:pPr>
                      <a:r>
                        <a:rPr lang="zh-CN" sz="1600" kern="0">
                          <a:effectLst/>
                        </a:rPr>
                        <a:t>年份</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1985</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1986</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1987</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1988</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1989</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1990</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1991</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716303433"/>
                  </a:ext>
                </a:extLst>
              </a:tr>
              <a:tr h="293608">
                <a:tc>
                  <a:txBody>
                    <a:bodyPr/>
                    <a:lstStyle/>
                    <a:p>
                      <a:pPr indent="266700" algn="ctr">
                        <a:spcAft>
                          <a:spcPts val="0"/>
                        </a:spcAft>
                      </a:pPr>
                      <a:r>
                        <a:rPr lang="en-US" sz="1600" kern="0">
                          <a:effectLst/>
                        </a:rPr>
                        <a:t>GDP(</a:t>
                      </a:r>
                      <a:r>
                        <a:rPr lang="zh-CN" sz="1600" kern="0">
                          <a:effectLst/>
                        </a:rPr>
                        <a:t>亿元</a:t>
                      </a:r>
                      <a:r>
                        <a:rPr lang="en-US" sz="1600" kern="0">
                          <a:effectLst/>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9098.9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10376.2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12174.6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15180.4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17179.7</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18872.9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22005.6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77347457"/>
                  </a:ext>
                </a:extLst>
              </a:tr>
              <a:tr h="293608">
                <a:tc>
                  <a:txBody>
                    <a:bodyPr/>
                    <a:lstStyle/>
                    <a:p>
                      <a:pPr indent="266700" algn="ctr">
                        <a:spcAft>
                          <a:spcPts val="0"/>
                        </a:spcAft>
                      </a:pPr>
                      <a:r>
                        <a:rPr lang="zh-CN" sz="1600" kern="0">
                          <a:effectLst/>
                        </a:rPr>
                        <a:t>年份</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1992</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1993</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1994</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1995</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1996</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1997</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1998</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35943892"/>
                  </a:ext>
                </a:extLst>
              </a:tr>
              <a:tr h="293608">
                <a:tc>
                  <a:txBody>
                    <a:bodyPr/>
                    <a:lstStyle/>
                    <a:p>
                      <a:pPr indent="266700" algn="ctr">
                        <a:spcAft>
                          <a:spcPts val="0"/>
                        </a:spcAft>
                      </a:pPr>
                      <a:r>
                        <a:rPr lang="en-US" sz="1600" kern="0">
                          <a:effectLst/>
                        </a:rPr>
                        <a:t>GDP(</a:t>
                      </a:r>
                      <a:r>
                        <a:rPr lang="zh-CN" sz="1600" kern="0">
                          <a:effectLst/>
                        </a:rPr>
                        <a:t>亿元</a:t>
                      </a:r>
                      <a:r>
                        <a:rPr lang="en-US" sz="1600" kern="0">
                          <a:effectLst/>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27194.5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35673.2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48637.5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61339.9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71813.6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79715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85195.5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12176407"/>
                  </a:ext>
                </a:extLst>
              </a:tr>
              <a:tr h="293608">
                <a:tc>
                  <a:txBody>
                    <a:bodyPr/>
                    <a:lstStyle/>
                    <a:p>
                      <a:pPr indent="266700" algn="ctr">
                        <a:spcAft>
                          <a:spcPts val="0"/>
                        </a:spcAft>
                      </a:pPr>
                      <a:r>
                        <a:rPr lang="zh-CN" sz="1600" kern="0">
                          <a:effectLst/>
                        </a:rPr>
                        <a:t>年份</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1999</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2000</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2001</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2002</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2003</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2004</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2005</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64256726"/>
                  </a:ext>
                </a:extLst>
              </a:tr>
              <a:tr h="293608">
                <a:tc>
                  <a:txBody>
                    <a:bodyPr/>
                    <a:lstStyle/>
                    <a:p>
                      <a:pPr indent="266700" algn="ctr">
                        <a:spcAft>
                          <a:spcPts val="0"/>
                        </a:spcAft>
                      </a:pPr>
                      <a:r>
                        <a:rPr lang="en-US" sz="1600" kern="0">
                          <a:effectLst/>
                        </a:rPr>
                        <a:t>GDP(</a:t>
                      </a:r>
                      <a:r>
                        <a:rPr lang="zh-CN" sz="1600" kern="0">
                          <a:effectLst/>
                        </a:rPr>
                        <a:t>亿元</a:t>
                      </a:r>
                      <a:r>
                        <a:rPr lang="en-US" sz="1600" kern="0">
                          <a:effectLst/>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90564.4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100280.1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110863.1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121717.4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137422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161840.2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187318.9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09051699"/>
                  </a:ext>
                </a:extLst>
              </a:tr>
              <a:tr h="293608">
                <a:tc>
                  <a:txBody>
                    <a:bodyPr/>
                    <a:lstStyle/>
                    <a:p>
                      <a:pPr indent="266700" algn="ctr">
                        <a:spcAft>
                          <a:spcPts val="0"/>
                        </a:spcAft>
                      </a:pPr>
                      <a:r>
                        <a:rPr lang="zh-CN" sz="1600" kern="0">
                          <a:effectLst/>
                        </a:rPr>
                        <a:t>年份</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2006</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2007</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2008</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2009</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2010</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2011</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2012</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77216280"/>
                  </a:ext>
                </a:extLst>
              </a:tr>
              <a:tr h="293608">
                <a:tc>
                  <a:txBody>
                    <a:bodyPr/>
                    <a:lstStyle/>
                    <a:p>
                      <a:pPr indent="266700" algn="ctr">
                        <a:spcAft>
                          <a:spcPts val="0"/>
                        </a:spcAft>
                      </a:pPr>
                      <a:r>
                        <a:rPr lang="en-US" sz="1600" kern="0">
                          <a:effectLst/>
                        </a:rPr>
                        <a:t>GDP(</a:t>
                      </a:r>
                      <a:r>
                        <a:rPr lang="zh-CN" sz="1600" kern="0">
                          <a:effectLst/>
                        </a:rPr>
                        <a:t>亿元</a:t>
                      </a:r>
                      <a:r>
                        <a:rPr lang="en-US" sz="1600" kern="0">
                          <a:effectLst/>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219438.5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270092.3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319244.6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348517.7</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412119.3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487940.2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538580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92026949"/>
                  </a:ext>
                </a:extLst>
              </a:tr>
              <a:tr h="293608">
                <a:tc>
                  <a:txBody>
                    <a:bodyPr/>
                    <a:lstStyle/>
                    <a:p>
                      <a:pPr indent="266700" algn="ctr">
                        <a:spcAft>
                          <a:spcPts val="0"/>
                        </a:spcAft>
                      </a:pPr>
                      <a:r>
                        <a:rPr lang="zh-CN" sz="1600" kern="0">
                          <a:effectLst/>
                        </a:rPr>
                        <a:t>年份</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2013</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2014</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2015</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2016</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2017</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2018</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2019</a:t>
                      </a:r>
                      <a:r>
                        <a:rPr lang="zh-CN" sz="1600" kern="0">
                          <a:effectLst/>
                        </a:rPr>
                        <a:t>年</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363287160"/>
                  </a:ext>
                </a:extLst>
              </a:tr>
              <a:tr h="293608">
                <a:tc>
                  <a:txBody>
                    <a:bodyPr/>
                    <a:lstStyle/>
                    <a:p>
                      <a:pPr indent="266700" algn="ctr">
                        <a:spcAft>
                          <a:spcPts val="0"/>
                        </a:spcAft>
                      </a:pPr>
                      <a:r>
                        <a:rPr lang="en-US" sz="1600" kern="0">
                          <a:effectLst/>
                        </a:rPr>
                        <a:t>GDP(</a:t>
                      </a:r>
                      <a:r>
                        <a:rPr lang="zh-CN" sz="1600" kern="0">
                          <a:effectLst/>
                        </a:rPr>
                        <a:t>亿元</a:t>
                      </a:r>
                      <a:r>
                        <a:rPr lang="en-US" sz="1600" kern="0">
                          <a:effectLst/>
                        </a:rPr>
                        <a: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592963.2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641280.6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685992.9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740060.8</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820754.3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a:effectLst/>
                        </a:rPr>
                        <a:t>900309.5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600" kern="0" dirty="0">
                          <a:effectLst/>
                        </a:rPr>
                        <a:t>990865</a:t>
                      </a:r>
                      <a:endParaRPr lang="zh-CN" sz="16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63481258"/>
                  </a:ext>
                </a:extLst>
              </a:tr>
            </a:tbl>
          </a:graphicData>
        </a:graphic>
      </p:graphicFrame>
    </p:spTree>
    <p:extLst>
      <p:ext uri="{BB962C8B-B14F-4D97-AF65-F5344CB8AC3E}">
        <p14:creationId xmlns:p14="http://schemas.microsoft.com/office/powerpoint/2010/main" val="281463966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6.4.4 </a:t>
            </a:r>
            <a:r>
              <a:rPr lang="zh-CN" altLang="en-US" dirty="0">
                <a:latin typeface="宋体" panose="02010600030101010101" pitchFamily="2" charset="-122"/>
              </a:rPr>
              <a:t>非线性趋势预测分析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eaLnBrk="1" hangingPunct="1">
              <a:buFont typeface="Wingdings" panose="05000000000000000000" pitchFamily="2" charset="2"/>
              <a:buChar char="Ø"/>
            </a:pPr>
            <a:r>
              <a:rPr lang="zh-CN" altLang="en-US" sz="2800" dirty="0">
                <a:latin typeface="宋体" panose="02010600030101010101" pitchFamily="2" charset="-122"/>
              </a:rPr>
              <a:t>构建时间序列的趋势分析表</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72</a:t>
            </a:fld>
            <a:endParaRPr lang="en-US" altLang="zh-CN"/>
          </a:p>
        </p:txBody>
      </p:sp>
      <p:pic>
        <p:nvPicPr>
          <p:cNvPr id="4" name="图片 3"/>
          <p:cNvPicPr>
            <a:picLocks noChangeAspect="1"/>
          </p:cNvPicPr>
          <p:nvPr/>
        </p:nvPicPr>
        <p:blipFill>
          <a:blip r:embed="rId3"/>
          <a:stretch>
            <a:fillRect/>
          </a:stretch>
        </p:blipFill>
        <p:spPr>
          <a:xfrm>
            <a:off x="3024593" y="1985233"/>
            <a:ext cx="6552056" cy="3819822"/>
          </a:xfrm>
          <a:prstGeom prst="rect">
            <a:avLst/>
          </a:prstGeom>
        </p:spPr>
      </p:pic>
    </p:spTree>
    <p:extLst>
      <p:ext uri="{BB962C8B-B14F-4D97-AF65-F5344CB8AC3E}">
        <p14:creationId xmlns:p14="http://schemas.microsoft.com/office/powerpoint/2010/main" val="369409861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6.4.4 </a:t>
            </a:r>
            <a:r>
              <a:rPr lang="zh-CN" altLang="en-US" dirty="0">
                <a:latin typeface="宋体" panose="02010600030101010101" pitchFamily="2" charset="-122"/>
              </a:rPr>
              <a:t>非线性趋势预测分析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eaLnBrk="1" hangingPunct="1">
              <a:buFont typeface="Wingdings" panose="05000000000000000000" pitchFamily="2" charset="2"/>
              <a:buChar char="Ø"/>
            </a:pPr>
            <a:r>
              <a:rPr lang="zh-CN" altLang="en-US" sz="2800" dirty="0">
                <a:latin typeface="宋体" panose="02010600030101010101" pitchFamily="2" charset="-122"/>
              </a:rPr>
              <a:t>绘制散点图</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73</a:t>
            </a:fld>
            <a:endParaRPr lang="en-US" altLang="zh-CN"/>
          </a:p>
        </p:txBody>
      </p:sp>
      <p:pic>
        <p:nvPicPr>
          <p:cNvPr id="6" name="图片 5"/>
          <p:cNvPicPr/>
          <p:nvPr/>
        </p:nvPicPr>
        <p:blipFill>
          <a:blip r:embed="rId3">
            <a:extLst>
              <a:ext uri="{28A0092B-C50C-407E-A947-70E740481C1C}">
                <a14:useLocalDpi xmlns:a14="http://schemas.microsoft.com/office/drawing/2010/main" val="0"/>
              </a:ext>
            </a:extLst>
          </a:blip>
          <a:srcRect/>
          <a:stretch>
            <a:fillRect/>
          </a:stretch>
        </p:blipFill>
        <p:spPr bwMode="auto">
          <a:xfrm>
            <a:off x="2879725" y="1772977"/>
            <a:ext cx="7206384" cy="4198332"/>
          </a:xfrm>
          <a:prstGeom prst="rect">
            <a:avLst/>
          </a:prstGeom>
          <a:noFill/>
        </p:spPr>
      </p:pic>
    </p:spTree>
    <p:extLst>
      <p:ext uri="{BB962C8B-B14F-4D97-AF65-F5344CB8AC3E}">
        <p14:creationId xmlns:p14="http://schemas.microsoft.com/office/powerpoint/2010/main" val="29209141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6.4.4 </a:t>
            </a:r>
            <a:r>
              <a:rPr lang="zh-CN" altLang="en-US" dirty="0">
                <a:latin typeface="宋体" panose="02010600030101010101" pitchFamily="2" charset="-122"/>
              </a:rPr>
              <a:t>非线性趋势预测分析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eaLnBrk="1" hangingPunct="1">
              <a:buFont typeface="Wingdings" panose="05000000000000000000" pitchFamily="2" charset="2"/>
              <a:buChar char="Ø"/>
            </a:pPr>
            <a:r>
              <a:rPr lang="zh-CN" altLang="en-US" sz="2800" dirty="0">
                <a:latin typeface="宋体" panose="02010600030101010101" pitchFamily="2" charset="-122"/>
              </a:rPr>
              <a:t>各趋势预测函数类型表达式及</a:t>
            </a:r>
            <a:r>
              <a:rPr lang="en-US" altLang="zh-CN" sz="2800" dirty="0">
                <a:latin typeface="宋体" panose="02010600030101010101" pitchFamily="2" charset="-122"/>
              </a:rPr>
              <a:t>R</a:t>
            </a:r>
            <a:r>
              <a:rPr lang="zh-CN" altLang="en-US" sz="2800" dirty="0">
                <a:latin typeface="宋体" panose="02010600030101010101" pitchFamily="2" charset="-122"/>
              </a:rPr>
              <a:t>平方值</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74</a:t>
            </a:fld>
            <a:endParaRPr lang="en-US" altLang="zh-CN"/>
          </a:p>
        </p:txBody>
      </p:sp>
      <mc:AlternateContent xmlns:mc="http://schemas.openxmlformats.org/markup-compatibility/2006" xmlns:a14="http://schemas.microsoft.com/office/drawing/2010/main">
        <mc:Choice Requires="a14">
          <p:graphicFrame>
            <p:nvGraphicFramePr>
              <p:cNvPr id="3" name="表格 2"/>
              <p:cNvGraphicFramePr>
                <a:graphicFrameLocks noGrp="1"/>
              </p:cNvGraphicFramePr>
              <p:nvPr>
                <p:extLst>
                  <p:ext uri="{D42A27DB-BD31-4B8C-83A1-F6EECF244321}">
                    <p14:modId xmlns:p14="http://schemas.microsoft.com/office/powerpoint/2010/main" val="3827399719"/>
                  </p:ext>
                </p:extLst>
              </p:nvPr>
            </p:nvGraphicFramePr>
            <p:xfrm>
              <a:off x="1385454" y="1981199"/>
              <a:ext cx="9947562" cy="3962400"/>
            </p:xfrm>
            <a:graphic>
              <a:graphicData uri="http://schemas.openxmlformats.org/drawingml/2006/table">
                <a:tbl>
                  <a:tblPr firstRow="1" firstCol="1" bandRow="1">
                    <a:tableStyleId>{5C22544A-7EE6-4342-B048-85BDC9FD1C3A}</a:tableStyleId>
                  </a:tblPr>
                  <a:tblGrid>
                    <a:gridCol w="1352782">
                      <a:extLst>
                        <a:ext uri="{9D8B030D-6E8A-4147-A177-3AD203B41FA5}">
                          <a16:colId xmlns:a16="http://schemas.microsoft.com/office/drawing/2014/main" val="3565872943"/>
                        </a:ext>
                      </a:extLst>
                    </a:gridCol>
                    <a:gridCol w="2548598">
                      <a:extLst>
                        <a:ext uri="{9D8B030D-6E8A-4147-A177-3AD203B41FA5}">
                          <a16:colId xmlns:a16="http://schemas.microsoft.com/office/drawing/2014/main" val="663831404"/>
                        </a:ext>
                      </a:extLst>
                    </a:gridCol>
                    <a:gridCol w="4762896">
                      <a:extLst>
                        <a:ext uri="{9D8B030D-6E8A-4147-A177-3AD203B41FA5}">
                          <a16:colId xmlns:a16="http://schemas.microsoft.com/office/drawing/2014/main" val="1983736592"/>
                        </a:ext>
                      </a:extLst>
                    </a:gridCol>
                    <a:gridCol w="1283286">
                      <a:extLst>
                        <a:ext uri="{9D8B030D-6E8A-4147-A177-3AD203B41FA5}">
                          <a16:colId xmlns:a16="http://schemas.microsoft.com/office/drawing/2014/main" val="1960770721"/>
                        </a:ext>
                      </a:extLst>
                    </a:gridCol>
                  </a:tblGrid>
                  <a:tr h="566057">
                    <a:tc>
                      <a:txBody>
                        <a:bodyPr/>
                        <a:lstStyle/>
                        <a:p>
                          <a:pPr indent="266700" algn="ctr">
                            <a:spcAft>
                              <a:spcPts val="0"/>
                            </a:spcAft>
                          </a:pPr>
                          <a:r>
                            <a:rPr lang="zh-CN" sz="1800" kern="0">
                              <a:effectLst/>
                            </a:rPr>
                            <a:t>函数类型</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zh-CN" sz="1800" kern="0">
                              <a:effectLst/>
                            </a:rPr>
                            <a:t>函数表达式</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zh-CN" sz="1800" kern="0">
                              <a:effectLst/>
                            </a:rPr>
                            <a:t>结果表达式</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800" kern="0">
                              <a:effectLst/>
                            </a:rPr>
                            <a:t>R</a:t>
                          </a:r>
                          <a:r>
                            <a:rPr lang="zh-CN" sz="1800" kern="0">
                              <a:effectLst/>
                            </a:rPr>
                            <a:t>平方值</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24138124"/>
                      </a:ext>
                    </a:extLst>
                  </a:tr>
                  <a:tr h="566057">
                    <a:tc>
                      <a:txBody>
                        <a:bodyPr/>
                        <a:lstStyle/>
                        <a:p>
                          <a:pPr indent="266700" algn="ctr">
                            <a:spcAft>
                              <a:spcPts val="0"/>
                            </a:spcAft>
                          </a:pPr>
                          <a:r>
                            <a:rPr lang="zh-CN" sz="1800" kern="0">
                              <a:effectLst/>
                            </a:rPr>
                            <a:t>指数函数</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14:m>
                            <m:oMathPara xmlns:m="http://schemas.openxmlformats.org/officeDocument/2006/math">
                              <m:oMathParaPr>
                                <m:jc m:val="centerGroup"/>
                              </m:oMathParaPr>
                              <m:oMath xmlns:m="http://schemas.openxmlformats.org/officeDocument/2006/math">
                                <m:r>
                                  <m:rPr>
                                    <m:sty m:val="p"/>
                                  </m:rPr>
                                  <a:rPr lang="en-US" sz="1800" kern="0">
                                    <a:effectLst/>
                                    <a:latin typeface="Cambria Math" panose="02040503050406030204" pitchFamily="18" charset="0"/>
                                  </a:rPr>
                                  <m:t>y</m:t>
                                </m:r>
                                <m:r>
                                  <a:rPr lang="en-US" sz="1800" kern="0">
                                    <a:effectLst/>
                                    <a:latin typeface="Cambria Math" panose="02040503050406030204" pitchFamily="18" charset="0"/>
                                  </a:rPr>
                                  <m:t>=</m:t>
                                </m:r>
                                <m:r>
                                  <m:rPr>
                                    <m:sty m:val="p"/>
                                  </m:rPr>
                                  <a:rPr lang="en-US" sz="1800" kern="0">
                                    <a:effectLst/>
                                    <a:latin typeface="Cambria Math" panose="02040503050406030204" pitchFamily="18" charset="0"/>
                                  </a:rPr>
                                  <m:t>a</m:t>
                                </m:r>
                                <m:sSup>
                                  <m:sSupPr>
                                    <m:ctrlPr>
                                      <a:rPr lang="zh-CN" sz="1800" i="1" kern="100">
                                        <a:effectLst/>
                                        <a:latin typeface="Cambria Math" panose="02040503050406030204" pitchFamily="18" charset="0"/>
                                      </a:rPr>
                                    </m:ctrlPr>
                                  </m:sSupPr>
                                  <m:e>
                                    <m:r>
                                      <m:rPr>
                                        <m:sty m:val="p"/>
                                      </m:rPr>
                                      <a:rPr lang="en-US" sz="1400" kern="0">
                                        <a:effectLst/>
                                        <a:latin typeface="Cambria Math" panose="02040503050406030204" pitchFamily="18" charset="0"/>
                                      </a:rPr>
                                      <m:t>e</m:t>
                                    </m:r>
                                  </m:e>
                                  <m:sup>
                                    <m:r>
                                      <m:rPr>
                                        <m:sty m:val="p"/>
                                      </m:rPr>
                                      <a:rPr lang="en-US" sz="1400" kern="0">
                                        <a:effectLst/>
                                        <a:latin typeface="Cambria Math" panose="02040503050406030204" pitchFamily="18" charset="0"/>
                                      </a:rPr>
                                      <m:t>bx</m:t>
                                    </m:r>
                                  </m:sup>
                                </m:sSup>
                              </m:oMath>
                            </m:oMathPara>
                          </a14:m>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14:m>
                            <m:oMathPara xmlns:m="http://schemas.openxmlformats.org/officeDocument/2006/math">
                              <m:oMathParaPr>
                                <m:jc m:val="centerGroup"/>
                              </m:oMathParaPr>
                              <m:oMath xmlns:m="http://schemas.openxmlformats.org/officeDocument/2006/math">
                                <m:r>
                                  <m:rPr>
                                    <m:sty m:val="p"/>
                                  </m:rPr>
                                  <a:rPr lang="en-US" sz="1800" kern="0">
                                    <a:effectLst/>
                                    <a:latin typeface="Cambria Math" panose="02040503050406030204" pitchFamily="18" charset="0"/>
                                  </a:rPr>
                                  <m:t>y</m:t>
                                </m:r>
                                <m:r>
                                  <a:rPr lang="en-US" sz="1800" kern="0">
                                    <a:effectLst/>
                                    <a:latin typeface="Cambria Math" panose="02040503050406030204" pitchFamily="18" charset="0"/>
                                  </a:rPr>
                                  <m:t>=3177.4</m:t>
                                </m:r>
                                <m:sSup>
                                  <m:sSupPr>
                                    <m:ctrlPr>
                                      <a:rPr lang="zh-CN" sz="1800" i="1" kern="100">
                                        <a:effectLst/>
                                        <a:latin typeface="Cambria Math" panose="02040503050406030204" pitchFamily="18" charset="0"/>
                                      </a:rPr>
                                    </m:ctrlPr>
                                  </m:sSupPr>
                                  <m:e>
                                    <m:r>
                                      <m:rPr>
                                        <m:sty m:val="p"/>
                                      </m:rPr>
                                      <a:rPr lang="en-US" sz="1400" kern="0">
                                        <a:effectLst/>
                                        <a:latin typeface="Cambria Math" panose="02040503050406030204" pitchFamily="18" charset="0"/>
                                      </a:rPr>
                                      <m:t>e</m:t>
                                    </m:r>
                                  </m:e>
                                  <m:sup>
                                    <m:r>
                                      <a:rPr lang="en-US" sz="1400" kern="0">
                                        <a:effectLst/>
                                        <a:latin typeface="Cambria Math" panose="02040503050406030204" pitchFamily="18" charset="0"/>
                                      </a:rPr>
                                      <m:t>0.1448</m:t>
                                    </m:r>
                                    <m:r>
                                      <m:rPr>
                                        <m:sty m:val="p"/>
                                      </m:rPr>
                                      <a:rPr lang="en-US" sz="1400" kern="0">
                                        <a:effectLst/>
                                        <a:latin typeface="Cambria Math" panose="02040503050406030204" pitchFamily="18" charset="0"/>
                                      </a:rPr>
                                      <m:t>x</m:t>
                                    </m:r>
                                  </m:sup>
                                </m:sSup>
                              </m:oMath>
                            </m:oMathPara>
                          </a14:m>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800" kern="0">
                              <a:effectLst/>
                            </a:rPr>
                            <a:t>0.9913</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495782701"/>
                      </a:ext>
                    </a:extLst>
                  </a:tr>
                  <a:tr h="566057">
                    <a:tc>
                      <a:txBody>
                        <a:bodyPr/>
                        <a:lstStyle/>
                        <a:p>
                          <a:pPr indent="266700" algn="ctr">
                            <a:spcAft>
                              <a:spcPts val="0"/>
                            </a:spcAft>
                          </a:pPr>
                          <a:r>
                            <a:rPr lang="zh-CN" sz="1800" kern="0">
                              <a:effectLst/>
                            </a:rPr>
                            <a:t>对数函数</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54000" algn="ctr">
                            <a:spcAft>
                              <a:spcPts val="0"/>
                            </a:spcAft>
                          </a:pPr>
                          <a14:m>
                            <m:oMathPara xmlns:m="http://schemas.openxmlformats.org/officeDocument/2006/math">
                              <m:oMathParaPr>
                                <m:jc m:val="centerGroup"/>
                              </m:oMathParaPr>
                              <m:oMath xmlns:m="http://schemas.openxmlformats.org/officeDocument/2006/math">
                                <m:r>
                                  <m:rPr>
                                    <m:sty m:val="p"/>
                                  </m:rPr>
                                  <a:rPr lang="en-US" sz="1600" kern="0">
                                    <a:effectLst/>
                                    <a:latin typeface="Cambria Math" panose="02040503050406030204" pitchFamily="18" charset="0"/>
                                  </a:rPr>
                                  <m:t>y</m:t>
                                </m:r>
                                <m:r>
                                  <a:rPr lang="en-US" sz="1600" kern="0">
                                    <a:effectLst/>
                                    <a:latin typeface="Cambria Math" panose="02040503050406030204" pitchFamily="18" charset="0"/>
                                  </a:rPr>
                                  <m:t>=</m:t>
                                </m:r>
                                <m:r>
                                  <m:rPr>
                                    <m:sty m:val="p"/>
                                  </m:rPr>
                                  <a:rPr lang="en-US" sz="1600" kern="0">
                                    <a:effectLst/>
                                    <a:latin typeface="Cambria Math" panose="02040503050406030204" pitchFamily="18" charset="0"/>
                                  </a:rPr>
                                  <m:t>a</m:t>
                                </m:r>
                                <m:r>
                                  <a:rPr lang="en-US" sz="1600" kern="0">
                                    <a:effectLst/>
                                    <a:latin typeface="Cambria Math" panose="02040503050406030204" pitchFamily="18" charset="0"/>
                                  </a:rPr>
                                  <m:t>+</m:t>
                                </m:r>
                                <m:r>
                                  <m:rPr>
                                    <m:sty m:val="p"/>
                                  </m:rPr>
                                  <a:rPr lang="en-US" sz="1600" kern="0">
                                    <a:effectLst/>
                                    <a:latin typeface="Cambria Math" panose="02040503050406030204" pitchFamily="18" charset="0"/>
                                  </a:rPr>
                                  <m:t>b</m:t>
                                </m:r>
                                <m:func>
                                  <m:funcPr>
                                    <m:ctrlPr>
                                      <a:rPr lang="zh-CN" sz="1600" i="1" kern="100">
                                        <a:effectLst/>
                                        <a:latin typeface="Cambria Math" panose="02040503050406030204" pitchFamily="18" charset="0"/>
                                      </a:rPr>
                                    </m:ctrlPr>
                                  </m:funcPr>
                                  <m:fName>
                                    <m:r>
                                      <m:rPr>
                                        <m:sty m:val="p"/>
                                      </m:rPr>
                                      <a:rPr lang="en-US" sz="1200" kern="0">
                                        <a:effectLst/>
                                        <a:latin typeface="Cambria Math" panose="02040503050406030204" pitchFamily="18" charset="0"/>
                                      </a:rPr>
                                      <m:t>ln</m:t>
                                    </m:r>
                                  </m:fName>
                                  <m:e>
                                    <m:r>
                                      <a:rPr lang="en-US" sz="1600" kern="0">
                                        <a:effectLst/>
                                        <a:latin typeface="Cambria Math" panose="02040503050406030204" pitchFamily="18" charset="0"/>
                                      </a:rPr>
                                      <m:t>𝑥</m:t>
                                    </m:r>
                                  </m:e>
                                </m:func>
                              </m:oMath>
                            </m:oMathPara>
                          </a14:m>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14:m>
                            <m:oMathPara xmlns:m="http://schemas.openxmlformats.org/officeDocument/2006/math">
                              <m:oMathParaPr>
                                <m:jc m:val="centerGroup"/>
                              </m:oMathParaPr>
                              <m:oMath xmlns:m="http://schemas.openxmlformats.org/officeDocument/2006/math">
                                <m:r>
                                  <m:rPr>
                                    <m:sty m:val="p"/>
                                  </m:rPr>
                                  <a:rPr lang="en-US" sz="1400" kern="0">
                                    <a:effectLst/>
                                    <a:latin typeface="Cambria Math" panose="02040503050406030204" pitchFamily="18" charset="0"/>
                                  </a:rPr>
                                  <m:t>y</m:t>
                                </m:r>
                                <m:r>
                                  <a:rPr lang="en-US" sz="1400" kern="0">
                                    <a:effectLst/>
                                    <a:latin typeface="Cambria Math" panose="02040503050406030204" pitchFamily="18" charset="0"/>
                                  </a:rPr>
                                  <m:t>=−377167+214564</m:t>
                                </m:r>
                                <m:func>
                                  <m:funcPr>
                                    <m:ctrlPr>
                                      <a:rPr lang="zh-CN" sz="1400" i="1" kern="100">
                                        <a:effectLst/>
                                        <a:latin typeface="Cambria Math" panose="02040503050406030204" pitchFamily="18" charset="0"/>
                                      </a:rPr>
                                    </m:ctrlPr>
                                  </m:funcPr>
                                  <m:fName>
                                    <m:r>
                                      <m:rPr>
                                        <m:sty m:val="p"/>
                                      </m:rPr>
                                      <a:rPr lang="en-US" sz="1400" kern="0">
                                        <a:effectLst/>
                                        <a:latin typeface="Cambria Math" panose="02040503050406030204" pitchFamily="18" charset="0"/>
                                      </a:rPr>
                                      <m:t>ln</m:t>
                                    </m:r>
                                  </m:fName>
                                  <m:e>
                                    <m:r>
                                      <a:rPr lang="en-US" sz="1400" kern="0">
                                        <a:effectLst/>
                                        <a:latin typeface="Cambria Math" panose="02040503050406030204" pitchFamily="18" charset="0"/>
                                      </a:rPr>
                                      <m:t>𝑥</m:t>
                                    </m:r>
                                  </m:e>
                                </m:func>
                              </m:oMath>
                            </m:oMathPara>
                          </a14:m>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800" kern="0">
                              <a:effectLst/>
                            </a:rPr>
                            <a:t>0.4363</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75429185"/>
                      </a:ext>
                    </a:extLst>
                  </a:tr>
                  <a:tr h="566057">
                    <a:tc>
                      <a:txBody>
                        <a:bodyPr/>
                        <a:lstStyle/>
                        <a:p>
                          <a:pPr indent="266700" algn="ctr">
                            <a:spcAft>
                              <a:spcPts val="0"/>
                            </a:spcAft>
                          </a:pPr>
                          <a:r>
                            <a:rPr lang="zh-CN" sz="1800" kern="0">
                              <a:effectLst/>
                            </a:rPr>
                            <a:t>幂函数</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14:m>
                            <m:oMathPara xmlns:m="http://schemas.openxmlformats.org/officeDocument/2006/math">
                              <m:oMathParaPr>
                                <m:jc m:val="centerGroup"/>
                              </m:oMathParaPr>
                              <m:oMath xmlns:m="http://schemas.openxmlformats.org/officeDocument/2006/math">
                                <m:r>
                                  <a:rPr lang="en-US" sz="1400" kern="0">
                                    <a:effectLst/>
                                    <a:latin typeface="Cambria Math" panose="02040503050406030204" pitchFamily="18" charset="0"/>
                                  </a:rPr>
                                  <m:t>𝑦</m:t>
                                </m:r>
                                <m:r>
                                  <a:rPr lang="en-US" sz="1400" kern="0">
                                    <a:effectLst/>
                                    <a:latin typeface="Cambria Math" panose="02040503050406030204" pitchFamily="18" charset="0"/>
                                  </a:rPr>
                                  <m:t>=</m:t>
                                </m:r>
                                <m:r>
                                  <a:rPr lang="en-US" sz="1400" kern="0">
                                    <a:effectLst/>
                                    <a:latin typeface="Cambria Math" panose="02040503050406030204" pitchFamily="18" charset="0"/>
                                  </a:rPr>
                                  <m:t>𝑎</m:t>
                                </m:r>
                                <m:sSup>
                                  <m:sSupPr>
                                    <m:ctrlPr>
                                      <a:rPr lang="zh-CN" sz="1400" i="1" kern="100">
                                        <a:effectLst/>
                                        <a:latin typeface="Cambria Math" panose="02040503050406030204" pitchFamily="18" charset="0"/>
                                      </a:rPr>
                                    </m:ctrlPr>
                                  </m:sSupPr>
                                  <m:e>
                                    <m:r>
                                      <a:rPr lang="en-US" sz="1400" kern="0">
                                        <a:effectLst/>
                                        <a:latin typeface="Cambria Math" panose="02040503050406030204" pitchFamily="18" charset="0"/>
                                      </a:rPr>
                                      <m:t>𝑥</m:t>
                                    </m:r>
                                  </m:e>
                                  <m:sup>
                                    <m:r>
                                      <a:rPr lang="en-US" sz="1400" kern="0">
                                        <a:effectLst/>
                                        <a:latin typeface="Cambria Math" panose="02040503050406030204" pitchFamily="18" charset="0"/>
                                      </a:rPr>
                                      <m:t>𝑏</m:t>
                                    </m:r>
                                  </m:sup>
                                </m:sSup>
                              </m:oMath>
                            </m:oMathPara>
                          </a14:m>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14:m>
                            <m:oMathPara xmlns:m="http://schemas.openxmlformats.org/officeDocument/2006/math">
                              <m:oMathParaPr>
                                <m:jc m:val="centerGroup"/>
                              </m:oMathParaPr>
                              <m:oMath xmlns:m="http://schemas.openxmlformats.org/officeDocument/2006/math">
                                <m:r>
                                  <a:rPr lang="en-US" sz="1400" kern="0">
                                    <a:effectLst/>
                                    <a:latin typeface="Cambria Math" panose="02040503050406030204" pitchFamily="18" charset="0"/>
                                  </a:rPr>
                                  <m:t>𝑦</m:t>
                                </m:r>
                                <m:r>
                                  <a:rPr lang="en-US" sz="1400" kern="0">
                                    <a:effectLst/>
                                    <a:latin typeface="Cambria Math" panose="02040503050406030204" pitchFamily="18" charset="0"/>
                                  </a:rPr>
                                  <m:t>=368.68</m:t>
                                </m:r>
                                <m:sSup>
                                  <m:sSupPr>
                                    <m:ctrlPr>
                                      <a:rPr lang="zh-CN" sz="1400" i="1" kern="100">
                                        <a:effectLst/>
                                        <a:latin typeface="Cambria Math" panose="02040503050406030204" pitchFamily="18" charset="0"/>
                                      </a:rPr>
                                    </m:ctrlPr>
                                  </m:sSupPr>
                                  <m:e>
                                    <m:r>
                                      <a:rPr lang="en-US" sz="1400" kern="0">
                                        <a:effectLst/>
                                        <a:latin typeface="Cambria Math" panose="02040503050406030204" pitchFamily="18" charset="0"/>
                                      </a:rPr>
                                      <m:t>𝑥</m:t>
                                    </m:r>
                                  </m:e>
                                  <m:sup>
                                    <m:r>
                                      <a:rPr lang="en-US" sz="1400" kern="0">
                                        <a:effectLst/>
                                        <a:latin typeface="Cambria Math" panose="02040503050406030204" pitchFamily="18" charset="0"/>
                                      </a:rPr>
                                      <m:t>1.8781</m:t>
                                    </m:r>
                                  </m:sup>
                                </m:sSup>
                              </m:oMath>
                            </m:oMathPara>
                          </a14:m>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800" kern="0">
                              <a:effectLst/>
                            </a:rPr>
                            <a:t>0.8526</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593446681"/>
                      </a:ext>
                    </a:extLst>
                  </a:tr>
                  <a:tr h="849086">
                    <a:tc>
                      <a:txBody>
                        <a:bodyPr/>
                        <a:lstStyle/>
                        <a:p>
                          <a:pPr indent="266700" algn="ctr">
                            <a:spcAft>
                              <a:spcPts val="0"/>
                            </a:spcAft>
                          </a:pPr>
                          <a:r>
                            <a:rPr lang="zh-CN" sz="1800" kern="0">
                              <a:effectLst/>
                            </a:rPr>
                            <a:t>二次多项式函数</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14:m>
                            <m:oMathPara xmlns:m="http://schemas.openxmlformats.org/officeDocument/2006/math">
                              <m:oMathParaPr>
                                <m:jc m:val="centerGroup"/>
                              </m:oMathParaPr>
                              <m:oMath xmlns:m="http://schemas.openxmlformats.org/officeDocument/2006/math">
                                <m:r>
                                  <a:rPr lang="en-US" sz="1800" kern="0">
                                    <a:effectLst/>
                                    <a:latin typeface="Cambria Math" panose="02040503050406030204" pitchFamily="18" charset="0"/>
                                  </a:rPr>
                                  <m:t>𝑦</m:t>
                                </m:r>
                                <m:r>
                                  <a:rPr lang="en-US" sz="1800" kern="0">
                                    <a:effectLst/>
                                    <a:latin typeface="Cambria Math" panose="02040503050406030204" pitchFamily="18" charset="0"/>
                                  </a:rPr>
                                  <m:t>=</m:t>
                                </m:r>
                                <m:r>
                                  <a:rPr lang="en-US" sz="1800" kern="0">
                                    <a:effectLst/>
                                    <a:latin typeface="Cambria Math" panose="02040503050406030204" pitchFamily="18" charset="0"/>
                                  </a:rPr>
                                  <m:t>𝑎</m:t>
                                </m:r>
                                <m:sSup>
                                  <m:sSupPr>
                                    <m:ctrlPr>
                                      <a:rPr lang="zh-CN" sz="1800" i="1" kern="100">
                                        <a:effectLst/>
                                        <a:latin typeface="Cambria Math" panose="02040503050406030204" pitchFamily="18" charset="0"/>
                                      </a:rPr>
                                    </m:ctrlPr>
                                  </m:sSupPr>
                                  <m:e>
                                    <m:r>
                                      <a:rPr lang="en-US" sz="1400" kern="0">
                                        <a:effectLst/>
                                        <a:latin typeface="Cambria Math" panose="02040503050406030204" pitchFamily="18" charset="0"/>
                                      </a:rPr>
                                      <m:t>+</m:t>
                                    </m:r>
                                    <m:r>
                                      <a:rPr lang="en-US" sz="1400" kern="0">
                                        <a:effectLst/>
                                        <a:latin typeface="Cambria Math" panose="02040503050406030204" pitchFamily="18" charset="0"/>
                                      </a:rPr>
                                      <m:t>𝑏𝑥</m:t>
                                    </m:r>
                                    <m:r>
                                      <a:rPr lang="en-US" sz="1400" kern="0">
                                        <a:effectLst/>
                                        <a:latin typeface="Cambria Math" panose="02040503050406030204" pitchFamily="18" charset="0"/>
                                      </a:rPr>
                                      <m:t>+</m:t>
                                    </m:r>
                                    <m:r>
                                      <a:rPr lang="en-US" sz="1400" kern="0">
                                        <a:effectLst/>
                                        <a:latin typeface="Cambria Math" panose="02040503050406030204" pitchFamily="18" charset="0"/>
                                      </a:rPr>
                                      <m:t>𝑐𝑥</m:t>
                                    </m:r>
                                  </m:e>
                                  <m:sup>
                                    <m:r>
                                      <a:rPr lang="en-US" sz="1800" kern="0">
                                        <a:effectLst/>
                                        <a:latin typeface="Cambria Math" panose="02040503050406030204" pitchFamily="18" charset="0"/>
                                      </a:rPr>
                                      <m:t>2</m:t>
                                    </m:r>
                                  </m:sup>
                                </m:sSup>
                              </m:oMath>
                            </m:oMathPara>
                          </a14:m>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14:m>
                            <m:oMathPara xmlns:m="http://schemas.openxmlformats.org/officeDocument/2006/math">
                              <m:oMathParaPr>
                                <m:jc m:val="centerGroup"/>
                              </m:oMathParaPr>
                              <m:oMath xmlns:m="http://schemas.openxmlformats.org/officeDocument/2006/math">
                                <m:r>
                                  <a:rPr lang="en-US" sz="1400" kern="0">
                                    <a:effectLst/>
                                    <a:latin typeface="Cambria Math" panose="02040503050406030204" pitchFamily="18" charset="0"/>
                                  </a:rPr>
                                  <m:t>𝑦</m:t>
                                </m:r>
                                <m:r>
                                  <a:rPr lang="en-US" sz="1400" kern="0">
                                    <a:effectLst/>
                                    <a:latin typeface="Cambria Math" panose="02040503050406030204" pitchFamily="18" charset="0"/>
                                  </a:rPr>
                                  <m:t>=100427−22350</m:t>
                                </m:r>
                                <m:r>
                                  <a:rPr lang="en-US" sz="1400" kern="0">
                                    <a:effectLst/>
                                    <a:latin typeface="Cambria Math" panose="02040503050406030204" pitchFamily="18" charset="0"/>
                                  </a:rPr>
                                  <m:t>𝑥</m:t>
                                </m:r>
                                <m:r>
                                  <a:rPr lang="en-US" sz="1400" kern="0">
                                    <a:effectLst/>
                                    <a:latin typeface="Cambria Math" panose="02040503050406030204" pitchFamily="18" charset="0"/>
                                  </a:rPr>
                                  <m:t>+992.47</m:t>
                                </m:r>
                                <m:sSup>
                                  <m:sSupPr>
                                    <m:ctrlPr>
                                      <a:rPr lang="zh-CN" sz="1400" i="1" kern="100">
                                        <a:effectLst/>
                                        <a:latin typeface="Cambria Math" panose="02040503050406030204" pitchFamily="18" charset="0"/>
                                      </a:rPr>
                                    </m:ctrlPr>
                                  </m:sSupPr>
                                  <m:e>
                                    <m:r>
                                      <a:rPr lang="en-US" sz="1400" kern="0">
                                        <a:effectLst/>
                                        <a:latin typeface="Cambria Math" panose="02040503050406030204" pitchFamily="18" charset="0"/>
                                      </a:rPr>
                                      <m:t>𝑥</m:t>
                                    </m:r>
                                  </m:e>
                                  <m:sup>
                                    <m:r>
                                      <a:rPr lang="en-US" sz="1400" kern="0">
                                        <a:effectLst/>
                                        <a:latin typeface="Cambria Math" panose="02040503050406030204" pitchFamily="18" charset="0"/>
                                      </a:rPr>
                                      <m:t>2</m:t>
                                    </m:r>
                                  </m:sup>
                                </m:sSup>
                              </m:oMath>
                            </m:oMathPara>
                          </a14:m>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800" kern="0">
                              <a:effectLst/>
                            </a:rPr>
                            <a:t>0.9806</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1945869"/>
                      </a:ext>
                    </a:extLst>
                  </a:tr>
                  <a:tr h="849086">
                    <a:tc>
                      <a:txBody>
                        <a:bodyPr/>
                        <a:lstStyle/>
                        <a:p>
                          <a:pPr indent="266700" algn="ctr">
                            <a:spcAft>
                              <a:spcPts val="0"/>
                            </a:spcAft>
                          </a:pPr>
                          <a:r>
                            <a:rPr lang="zh-CN" sz="1800" kern="0">
                              <a:effectLst/>
                            </a:rPr>
                            <a:t>三次多项式函数</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14:m>
                            <m:oMathPara xmlns:m="http://schemas.openxmlformats.org/officeDocument/2006/math">
                              <m:oMathParaPr>
                                <m:jc m:val="centerGroup"/>
                              </m:oMathParaPr>
                              <m:oMath xmlns:m="http://schemas.openxmlformats.org/officeDocument/2006/math">
                                <m:r>
                                  <m:rPr>
                                    <m:sty m:val="p"/>
                                  </m:rPr>
                                  <a:rPr lang="en-US" sz="1400" kern="0">
                                    <a:effectLst/>
                                    <a:latin typeface="Cambria Math" panose="02040503050406030204" pitchFamily="18" charset="0"/>
                                  </a:rPr>
                                  <m:t>y</m:t>
                                </m:r>
                                <m:r>
                                  <a:rPr lang="en-US" sz="1400" kern="0">
                                    <a:effectLst/>
                                    <a:latin typeface="Cambria Math" panose="02040503050406030204" pitchFamily="18" charset="0"/>
                                  </a:rPr>
                                  <m:t>=</m:t>
                                </m:r>
                                <m:r>
                                  <m:rPr>
                                    <m:sty m:val="p"/>
                                  </m:rPr>
                                  <a:rPr lang="en-US" sz="1400" kern="0">
                                    <a:effectLst/>
                                    <a:latin typeface="Cambria Math" panose="02040503050406030204" pitchFamily="18" charset="0"/>
                                  </a:rPr>
                                  <m:t>a</m:t>
                                </m:r>
                                <m:sSup>
                                  <m:sSupPr>
                                    <m:ctrlPr>
                                      <a:rPr lang="zh-CN" sz="1400" i="1" kern="100">
                                        <a:effectLst/>
                                        <a:latin typeface="Cambria Math" panose="02040503050406030204" pitchFamily="18" charset="0"/>
                                      </a:rPr>
                                    </m:ctrlPr>
                                  </m:sSupPr>
                                  <m:e>
                                    <m:r>
                                      <a:rPr lang="en-US" sz="1400" kern="0">
                                        <a:effectLst/>
                                        <a:latin typeface="Cambria Math" panose="02040503050406030204" pitchFamily="18" charset="0"/>
                                      </a:rPr>
                                      <m:t>+</m:t>
                                    </m:r>
                                    <m:r>
                                      <m:rPr>
                                        <m:sty m:val="p"/>
                                      </m:rPr>
                                      <a:rPr lang="en-US" sz="1400" kern="0">
                                        <a:effectLst/>
                                        <a:latin typeface="Cambria Math" panose="02040503050406030204" pitchFamily="18" charset="0"/>
                                      </a:rPr>
                                      <m:t>b</m:t>
                                    </m:r>
                                    <m:r>
                                      <a:rPr lang="en-US" sz="1400" kern="0">
                                        <a:effectLst/>
                                        <a:latin typeface="Cambria Math" panose="02040503050406030204" pitchFamily="18" charset="0"/>
                                      </a:rPr>
                                      <m:t>𝑥</m:t>
                                    </m:r>
                                    <m:r>
                                      <a:rPr lang="en-US" sz="1400" kern="0">
                                        <a:effectLst/>
                                        <a:latin typeface="Cambria Math" panose="02040503050406030204" pitchFamily="18" charset="0"/>
                                      </a:rPr>
                                      <m:t>+</m:t>
                                    </m:r>
                                    <m:r>
                                      <m:rPr>
                                        <m:sty m:val="p"/>
                                      </m:rPr>
                                      <a:rPr lang="en-US" sz="1400" kern="0">
                                        <a:effectLst/>
                                        <a:latin typeface="Cambria Math" panose="02040503050406030204" pitchFamily="18" charset="0"/>
                                      </a:rPr>
                                      <m:t>c</m:t>
                                    </m:r>
                                    <m:r>
                                      <a:rPr lang="en-US" sz="1400" kern="0">
                                        <a:effectLst/>
                                        <a:latin typeface="Cambria Math" panose="02040503050406030204" pitchFamily="18" charset="0"/>
                                      </a:rPr>
                                      <m:t>𝑥</m:t>
                                    </m:r>
                                  </m:e>
                                  <m:sup>
                                    <m:r>
                                      <a:rPr lang="en-US" sz="1400" kern="0">
                                        <a:effectLst/>
                                        <a:latin typeface="Cambria Math" panose="02040503050406030204" pitchFamily="18" charset="0"/>
                                      </a:rPr>
                                      <m:t>2</m:t>
                                    </m:r>
                                  </m:sup>
                                </m:sSup>
                                <m:r>
                                  <a:rPr lang="en-US" sz="1400" kern="0">
                                    <a:effectLst/>
                                    <a:latin typeface="Cambria Math" panose="02040503050406030204" pitchFamily="18" charset="0"/>
                                  </a:rPr>
                                  <m:t>+</m:t>
                                </m:r>
                                <m:r>
                                  <a:rPr lang="en-US" sz="1400" kern="0">
                                    <a:effectLst/>
                                    <a:latin typeface="Cambria Math" panose="02040503050406030204" pitchFamily="18" charset="0"/>
                                  </a:rPr>
                                  <m:t>𝑑</m:t>
                                </m:r>
                                <m:sSup>
                                  <m:sSupPr>
                                    <m:ctrlPr>
                                      <a:rPr lang="zh-CN" sz="1400" i="1" kern="100">
                                        <a:effectLst/>
                                        <a:latin typeface="Cambria Math" panose="02040503050406030204" pitchFamily="18" charset="0"/>
                                      </a:rPr>
                                    </m:ctrlPr>
                                  </m:sSupPr>
                                  <m:e>
                                    <m:r>
                                      <a:rPr lang="en-US" sz="1400" kern="0">
                                        <a:effectLst/>
                                        <a:latin typeface="Cambria Math" panose="02040503050406030204" pitchFamily="18" charset="0"/>
                                      </a:rPr>
                                      <m:t>𝑥</m:t>
                                    </m:r>
                                  </m:e>
                                  <m:sup>
                                    <m:r>
                                      <a:rPr lang="en-US" sz="1400" kern="0">
                                        <a:effectLst/>
                                        <a:latin typeface="Cambria Math" panose="02040503050406030204" pitchFamily="18" charset="0"/>
                                      </a:rPr>
                                      <m:t>3</m:t>
                                    </m:r>
                                  </m:sup>
                                </m:sSup>
                              </m:oMath>
                            </m:oMathPara>
                          </a14:m>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14:m>
                            <m:oMathPara xmlns:m="http://schemas.openxmlformats.org/officeDocument/2006/math">
                              <m:oMathParaPr>
                                <m:jc m:val="centerGroup"/>
                              </m:oMathParaPr>
                              <m:oMath xmlns:m="http://schemas.openxmlformats.org/officeDocument/2006/math">
                                <m:r>
                                  <m:rPr>
                                    <m:sty m:val="p"/>
                                  </m:rPr>
                                  <a:rPr lang="en-US" sz="1400" kern="0">
                                    <a:effectLst/>
                                    <a:latin typeface="Cambria Math" panose="02040503050406030204" pitchFamily="18" charset="0"/>
                                  </a:rPr>
                                  <m:t>y</m:t>
                                </m:r>
                                <m:r>
                                  <a:rPr lang="en-US" sz="1400" kern="0">
                                    <a:effectLst/>
                                    <a:latin typeface="Cambria Math" panose="02040503050406030204" pitchFamily="18" charset="0"/>
                                  </a:rPr>
                                  <m:t>=−10309+6849.6</m:t>
                                </m:r>
                                <m:r>
                                  <a:rPr lang="en-US" sz="1400" kern="0">
                                    <a:effectLst/>
                                    <a:latin typeface="Cambria Math" panose="02040503050406030204" pitchFamily="18" charset="0"/>
                                  </a:rPr>
                                  <m:t>𝑥</m:t>
                                </m:r>
                                <m:r>
                                  <a:rPr lang="en-US" sz="1400" kern="0">
                                    <a:effectLst/>
                                    <a:latin typeface="Cambria Math" panose="02040503050406030204" pitchFamily="18" charset="0"/>
                                  </a:rPr>
                                  <m:t>−685.35</m:t>
                                </m:r>
                                <m:sSup>
                                  <m:sSupPr>
                                    <m:ctrlPr>
                                      <a:rPr lang="zh-CN" sz="1400" i="1" kern="100">
                                        <a:effectLst/>
                                        <a:latin typeface="Cambria Math" panose="02040503050406030204" pitchFamily="18" charset="0"/>
                                      </a:rPr>
                                    </m:ctrlPr>
                                  </m:sSupPr>
                                  <m:e>
                                    <m:r>
                                      <a:rPr lang="en-US" sz="1400" kern="0">
                                        <a:effectLst/>
                                        <a:latin typeface="Cambria Math" panose="02040503050406030204" pitchFamily="18" charset="0"/>
                                      </a:rPr>
                                      <m:t>𝑥</m:t>
                                    </m:r>
                                  </m:e>
                                  <m:sup>
                                    <m:r>
                                      <a:rPr lang="en-US" sz="1400" kern="0">
                                        <a:effectLst/>
                                        <a:latin typeface="Cambria Math" panose="02040503050406030204" pitchFamily="18" charset="0"/>
                                      </a:rPr>
                                      <m:t>2</m:t>
                                    </m:r>
                                  </m:sup>
                                </m:sSup>
                                <m:r>
                                  <a:rPr lang="en-US" sz="1400" kern="0">
                                    <a:effectLst/>
                                    <a:latin typeface="Cambria Math" panose="02040503050406030204" pitchFamily="18" charset="0"/>
                                  </a:rPr>
                                  <m:t>+26.013</m:t>
                                </m:r>
                                <m:sSup>
                                  <m:sSupPr>
                                    <m:ctrlPr>
                                      <a:rPr lang="zh-CN" sz="1400" i="1" kern="100">
                                        <a:effectLst/>
                                        <a:latin typeface="Cambria Math" panose="02040503050406030204" pitchFamily="18" charset="0"/>
                                      </a:rPr>
                                    </m:ctrlPr>
                                  </m:sSupPr>
                                  <m:e>
                                    <m:r>
                                      <a:rPr lang="en-US" sz="1400" kern="0">
                                        <a:effectLst/>
                                        <a:latin typeface="Cambria Math" panose="02040503050406030204" pitchFamily="18" charset="0"/>
                                      </a:rPr>
                                      <m:t>𝑥</m:t>
                                    </m:r>
                                  </m:e>
                                  <m:sup>
                                    <m:r>
                                      <a:rPr lang="en-US" sz="1400" kern="0">
                                        <a:effectLst/>
                                        <a:latin typeface="Cambria Math" panose="02040503050406030204" pitchFamily="18" charset="0"/>
                                      </a:rPr>
                                      <m:t>3</m:t>
                                    </m:r>
                                  </m:sup>
                                </m:sSup>
                              </m:oMath>
                            </m:oMathPara>
                          </a14:m>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800" kern="0" dirty="0">
                              <a:effectLst/>
                            </a:rPr>
                            <a:t>0.9972</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91875668"/>
                      </a:ext>
                    </a:extLst>
                  </a:tr>
                </a:tbl>
              </a:graphicData>
            </a:graphic>
          </p:graphicFrame>
        </mc:Choice>
        <mc:Fallback xmlns="">
          <p:graphicFrame>
            <p:nvGraphicFramePr>
              <p:cNvPr id="3" name="表格 2"/>
              <p:cNvGraphicFramePr>
                <a:graphicFrameLocks noGrp="1"/>
              </p:cNvGraphicFramePr>
              <p:nvPr>
                <p:extLst>
                  <p:ext uri="{D42A27DB-BD31-4B8C-83A1-F6EECF244321}">
                    <p14:modId xmlns:p14="http://schemas.microsoft.com/office/powerpoint/2010/main" val="3827399719"/>
                  </p:ext>
                </p:extLst>
              </p:nvPr>
            </p:nvGraphicFramePr>
            <p:xfrm>
              <a:off x="1385454" y="1981199"/>
              <a:ext cx="9947562" cy="3962400"/>
            </p:xfrm>
            <a:graphic>
              <a:graphicData uri="http://schemas.openxmlformats.org/drawingml/2006/table">
                <a:tbl>
                  <a:tblPr firstRow="1" firstCol="1" bandRow="1">
                    <a:tableStyleId>{5C22544A-7EE6-4342-B048-85BDC9FD1C3A}</a:tableStyleId>
                  </a:tblPr>
                  <a:tblGrid>
                    <a:gridCol w="1352782">
                      <a:extLst>
                        <a:ext uri="{9D8B030D-6E8A-4147-A177-3AD203B41FA5}">
                          <a16:colId xmlns:a16="http://schemas.microsoft.com/office/drawing/2014/main" val="3565872943"/>
                        </a:ext>
                      </a:extLst>
                    </a:gridCol>
                    <a:gridCol w="2548598">
                      <a:extLst>
                        <a:ext uri="{9D8B030D-6E8A-4147-A177-3AD203B41FA5}">
                          <a16:colId xmlns:a16="http://schemas.microsoft.com/office/drawing/2014/main" val="663831404"/>
                        </a:ext>
                      </a:extLst>
                    </a:gridCol>
                    <a:gridCol w="4762896">
                      <a:extLst>
                        <a:ext uri="{9D8B030D-6E8A-4147-A177-3AD203B41FA5}">
                          <a16:colId xmlns:a16="http://schemas.microsoft.com/office/drawing/2014/main" val="1983736592"/>
                        </a:ext>
                      </a:extLst>
                    </a:gridCol>
                    <a:gridCol w="1283286">
                      <a:extLst>
                        <a:ext uri="{9D8B030D-6E8A-4147-A177-3AD203B41FA5}">
                          <a16:colId xmlns:a16="http://schemas.microsoft.com/office/drawing/2014/main" val="1960770721"/>
                        </a:ext>
                      </a:extLst>
                    </a:gridCol>
                  </a:tblGrid>
                  <a:tr h="566057">
                    <a:tc>
                      <a:txBody>
                        <a:bodyPr/>
                        <a:lstStyle/>
                        <a:p>
                          <a:pPr indent="266700" algn="ctr">
                            <a:spcAft>
                              <a:spcPts val="0"/>
                            </a:spcAft>
                          </a:pPr>
                          <a:r>
                            <a:rPr lang="zh-CN" sz="1800" kern="0">
                              <a:effectLst/>
                            </a:rPr>
                            <a:t>函数类型</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zh-CN" sz="1800" kern="0">
                              <a:effectLst/>
                            </a:rPr>
                            <a:t>函数表达式</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zh-CN" sz="1800" kern="0">
                              <a:effectLst/>
                            </a:rPr>
                            <a:t>结果表达式</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266700" algn="ctr">
                            <a:spcAft>
                              <a:spcPts val="0"/>
                            </a:spcAft>
                          </a:pPr>
                          <a:r>
                            <a:rPr lang="en-US" sz="1800" kern="0">
                              <a:effectLst/>
                            </a:rPr>
                            <a:t>R</a:t>
                          </a:r>
                          <a:r>
                            <a:rPr lang="zh-CN" sz="1800" kern="0">
                              <a:effectLst/>
                            </a:rPr>
                            <a:t>平方值</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24138124"/>
                      </a:ext>
                    </a:extLst>
                  </a:tr>
                  <a:tr h="566057">
                    <a:tc>
                      <a:txBody>
                        <a:bodyPr/>
                        <a:lstStyle/>
                        <a:p>
                          <a:pPr indent="266700" algn="ctr">
                            <a:spcAft>
                              <a:spcPts val="0"/>
                            </a:spcAft>
                          </a:pPr>
                          <a:r>
                            <a:rPr lang="zh-CN" sz="1800" kern="0">
                              <a:effectLst/>
                            </a:rPr>
                            <a:t>指数函数</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endParaRPr lang="zh-CN"/>
                        </a:p>
                      </a:txBody>
                      <a:tcPr marL="68580" marR="68580" marT="0" marB="0" anchor="ctr">
                        <a:blipFill>
                          <a:blip r:embed="rId3"/>
                          <a:stretch>
                            <a:fillRect l="-53349" t="-101075" r="-238517" b="-503226"/>
                          </a:stretch>
                        </a:blipFill>
                      </a:tcPr>
                    </a:tc>
                    <a:tc>
                      <a:txBody>
                        <a:bodyPr/>
                        <a:lstStyle/>
                        <a:p>
                          <a:endParaRPr lang="zh-CN"/>
                        </a:p>
                      </a:txBody>
                      <a:tcPr marL="68580" marR="68580" marT="0" marB="0" anchor="ctr">
                        <a:blipFill>
                          <a:blip r:embed="rId3"/>
                          <a:stretch>
                            <a:fillRect l="-81969" t="-101075" r="-27494" b="-503226"/>
                          </a:stretch>
                        </a:blipFill>
                      </a:tcPr>
                    </a:tc>
                    <a:tc>
                      <a:txBody>
                        <a:bodyPr/>
                        <a:lstStyle/>
                        <a:p>
                          <a:pPr indent="266700" algn="ctr">
                            <a:spcAft>
                              <a:spcPts val="0"/>
                            </a:spcAft>
                          </a:pPr>
                          <a:r>
                            <a:rPr lang="en-US" sz="1800" kern="0">
                              <a:effectLst/>
                            </a:rPr>
                            <a:t>0.9913</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495782701"/>
                      </a:ext>
                    </a:extLst>
                  </a:tr>
                  <a:tr h="566057">
                    <a:tc>
                      <a:txBody>
                        <a:bodyPr/>
                        <a:lstStyle/>
                        <a:p>
                          <a:pPr indent="266700" algn="ctr">
                            <a:spcAft>
                              <a:spcPts val="0"/>
                            </a:spcAft>
                          </a:pPr>
                          <a:r>
                            <a:rPr lang="zh-CN" sz="1800" kern="0">
                              <a:effectLst/>
                            </a:rPr>
                            <a:t>对数函数</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endParaRPr lang="zh-CN"/>
                        </a:p>
                      </a:txBody>
                      <a:tcPr marL="68580" marR="68580" marT="0" marB="0" anchor="ctr">
                        <a:blipFill>
                          <a:blip r:embed="rId3"/>
                          <a:stretch>
                            <a:fillRect l="-53349" t="-201075" r="-238517" b="-403226"/>
                          </a:stretch>
                        </a:blipFill>
                      </a:tcPr>
                    </a:tc>
                    <a:tc>
                      <a:txBody>
                        <a:bodyPr/>
                        <a:lstStyle/>
                        <a:p>
                          <a:endParaRPr lang="zh-CN"/>
                        </a:p>
                      </a:txBody>
                      <a:tcPr marL="68580" marR="68580" marT="0" marB="0" anchor="ctr">
                        <a:blipFill>
                          <a:blip r:embed="rId3"/>
                          <a:stretch>
                            <a:fillRect l="-81969" t="-201075" r="-27494" b="-403226"/>
                          </a:stretch>
                        </a:blipFill>
                      </a:tcPr>
                    </a:tc>
                    <a:tc>
                      <a:txBody>
                        <a:bodyPr/>
                        <a:lstStyle/>
                        <a:p>
                          <a:pPr indent="266700" algn="ctr">
                            <a:spcAft>
                              <a:spcPts val="0"/>
                            </a:spcAft>
                          </a:pPr>
                          <a:r>
                            <a:rPr lang="en-US" sz="1800" kern="0">
                              <a:effectLst/>
                            </a:rPr>
                            <a:t>0.4363</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75429185"/>
                      </a:ext>
                    </a:extLst>
                  </a:tr>
                  <a:tr h="566057">
                    <a:tc>
                      <a:txBody>
                        <a:bodyPr/>
                        <a:lstStyle/>
                        <a:p>
                          <a:pPr indent="266700" algn="ctr">
                            <a:spcAft>
                              <a:spcPts val="0"/>
                            </a:spcAft>
                          </a:pPr>
                          <a:r>
                            <a:rPr lang="zh-CN" sz="1800" kern="0">
                              <a:effectLst/>
                            </a:rPr>
                            <a:t>幂函数</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endParaRPr lang="zh-CN"/>
                        </a:p>
                      </a:txBody>
                      <a:tcPr marL="68580" marR="68580" marT="0" marB="0" anchor="ctr">
                        <a:blipFill>
                          <a:blip r:embed="rId3"/>
                          <a:stretch>
                            <a:fillRect l="-53349" t="-301075" r="-238517" b="-303226"/>
                          </a:stretch>
                        </a:blipFill>
                      </a:tcPr>
                    </a:tc>
                    <a:tc>
                      <a:txBody>
                        <a:bodyPr/>
                        <a:lstStyle/>
                        <a:p>
                          <a:endParaRPr lang="zh-CN"/>
                        </a:p>
                      </a:txBody>
                      <a:tcPr marL="68580" marR="68580" marT="0" marB="0" anchor="ctr">
                        <a:blipFill>
                          <a:blip r:embed="rId3"/>
                          <a:stretch>
                            <a:fillRect l="-81969" t="-301075" r="-27494" b="-303226"/>
                          </a:stretch>
                        </a:blipFill>
                      </a:tcPr>
                    </a:tc>
                    <a:tc>
                      <a:txBody>
                        <a:bodyPr/>
                        <a:lstStyle/>
                        <a:p>
                          <a:pPr indent="266700" algn="ctr">
                            <a:spcAft>
                              <a:spcPts val="0"/>
                            </a:spcAft>
                          </a:pPr>
                          <a:r>
                            <a:rPr lang="en-US" sz="1800" kern="0">
                              <a:effectLst/>
                            </a:rPr>
                            <a:t>0.8526</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593446681"/>
                      </a:ext>
                    </a:extLst>
                  </a:tr>
                  <a:tr h="849086">
                    <a:tc>
                      <a:txBody>
                        <a:bodyPr/>
                        <a:lstStyle/>
                        <a:p>
                          <a:pPr indent="266700" algn="ctr">
                            <a:spcAft>
                              <a:spcPts val="0"/>
                            </a:spcAft>
                          </a:pPr>
                          <a:r>
                            <a:rPr lang="zh-CN" sz="1800" kern="0">
                              <a:effectLst/>
                            </a:rPr>
                            <a:t>二次多项式函数</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endParaRPr lang="zh-CN"/>
                        </a:p>
                      </a:txBody>
                      <a:tcPr marL="68580" marR="68580" marT="0" marB="0" anchor="ctr">
                        <a:blipFill>
                          <a:blip r:embed="rId3"/>
                          <a:stretch>
                            <a:fillRect l="-53349" t="-268345" r="-238517" b="-102878"/>
                          </a:stretch>
                        </a:blipFill>
                      </a:tcPr>
                    </a:tc>
                    <a:tc>
                      <a:txBody>
                        <a:bodyPr/>
                        <a:lstStyle/>
                        <a:p>
                          <a:endParaRPr lang="zh-CN"/>
                        </a:p>
                      </a:txBody>
                      <a:tcPr marL="68580" marR="68580" marT="0" marB="0" anchor="ctr">
                        <a:blipFill>
                          <a:blip r:embed="rId3"/>
                          <a:stretch>
                            <a:fillRect l="-81969" t="-268345" r="-27494" b="-102878"/>
                          </a:stretch>
                        </a:blipFill>
                      </a:tcPr>
                    </a:tc>
                    <a:tc>
                      <a:txBody>
                        <a:bodyPr/>
                        <a:lstStyle/>
                        <a:p>
                          <a:pPr indent="266700" algn="ctr">
                            <a:spcAft>
                              <a:spcPts val="0"/>
                            </a:spcAft>
                          </a:pPr>
                          <a:r>
                            <a:rPr lang="en-US" sz="1800" kern="0">
                              <a:effectLst/>
                            </a:rPr>
                            <a:t>0.9806</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1945869"/>
                      </a:ext>
                    </a:extLst>
                  </a:tr>
                  <a:tr h="849086">
                    <a:tc>
                      <a:txBody>
                        <a:bodyPr/>
                        <a:lstStyle/>
                        <a:p>
                          <a:pPr indent="266700" algn="ctr">
                            <a:spcAft>
                              <a:spcPts val="0"/>
                            </a:spcAft>
                          </a:pPr>
                          <a:r>
                            <a:rPr lang="zh-CN" sz="1800" kern="0">
                              <a:effectLst/>
                            </a:rPr>
                            <a:t>三次多项式函数</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endParaRPr lang="zh-CN"/>
                        </a:p>
                      </a:txBody>
                      <a:tcPr marL="68580" marR="68580" marT="0" marB="0" anchor="ctr">
                        <a:blipFill>
                          <a:blip r:embed="rId3"/>
                          <a:stretch>
                            <a:fillRect l="-53349" t="-365714" r="-238517" b="-2143"/>
                          </a:stretch>
                        </a:blipFill>
                      </a:tcPr>
                    </a:tc>
                    <a:tc>
                      <a:txBody>
                        <a:bodyPr/>
                        <a:lstStyle/>
                        <a:p>
                          <a:endParaRPr lang="zh-CN"/>
                        </a:p>
                      </a:txBody>
                      <a:tcPr marL="68580" marR="68580" marT="0" marB="0" anchor="ctr">
                        <a:blipFill>
                          <a:blip r:embed="rId3"/>
                          <a:stretch>
                            <a:fillRect l="-81969" t="-365714" r="-27494" b="-2143"/>
                          </a:stretch>
                        </a:blipFill>
                      </a:tcPr>
                    </a:tc>
                    <a:tc>
                      <a:txBody>
                        <a:bodyPr/>
                        <a:lstStyle/>
                        <a:p>
                          <a:pPr indent="266700" algn="ctr">
                            <a:spcAft>
                              <a:spcPts val="0"/>
                            </a:spcAft>
                          </a:pPr>
                          <a:r>
                            <a:rPr lang="en-US" sz="1800" kern="0" dirty="0">
                              <a:effectLst/>
                            </a:rPr>
                            <a:t>0.9972</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91875668"/>
                      </a:ext>
                    </a:extLst>
                  </a:tr>
                </a:tbl>
              </a:graphicData>
            </a:graphic>
          </p:graphicFrame>
        </mc:Fallback>
      </mc:AlternateContent>
    </p:spTree>
    <p:extLst>
      <p:ext uri="{BB962C8B-B14F-4D97-AF65-F5344CB8AC3E}">
        <p14:creationId xmlns:p14="http://schemas.microsoft.com/office/powerpoint/2010/main" val="25511916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6.4.4 </a:t>
            </a:r>
            <a:r>
              <a:rPr lang="zh-CN" altLang="en-US" dirty="0">
                <a:latin typeface="宋体" panose="02010600030101010101" pitchFamily="2" charset="-122"/>
              </a:rPr>
              <a:t>非线性趋势预测分析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eaLnBrk="1" hangingPunct="1">
              <a:buFont typeface="Wingdings" panose="05000000000000000000" pitchFamily="2" charset="2"/>
              <a:buChar char="Ø"/>
            </a:pPr>
            <a:r>
              <a:rPr lang="zh-CN" altLang="en-US" sz="2800" dirty="0">
                <a:latin typeface="宋体" panose="02010600030101010101" pitchFamily="2" charset="-122"/>
              </a:rPr>
              <a:t>完成趋势预测</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75</a:t>
            </a:fld>
            <a:endParaRPr lang="en-US" altLang="zh-CN"/>
          </a:p>
        </p:txBody>
      </p:sp>
      <p:pic>
        <p:nvPicPr>
          <p:cNvPr id="4" name="图片 3"/>
          <p:cNvPicPr>
            <a:picLocks noChangeAspect="1"/>
          </p:cNvPicPr>
          <p:nvPr/>
        </p:nvPicPr>
        <p:blipFill>
          <a:blip r:embed="rId3"/>
          <a:stretch>
            <a:fillRect/>
          </a:stretch>
        </p:blipFill>
        <p:spPr>
          <a:xfrm>
            <a:off x="3242093" y="1880796"/>
            <a:ext cx="6336022" cy="4159786"/>
          </a:xfrm>
          <a:prstGeom prst="rect">
            <a:avLst/>
          </a:prstGeom>
        </p:spPr>
      </p:pic>
    </p:spTree>
    <p:extLst>
      <p:ext uri="{BB962C8B-B14F-4D97-AF65-F5344CB8AC3E}">
        <p14:creationId xmlns:p14="http://schemas.microsoft.com/office/powerpoint/2010/main" val="404014904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6C97030A-BB55-4F1A-9900-EF41D8646B5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 </a:t>
            </a:r>
            <a:r>
              <a:rPr lang="zh-CN" altLang="en-US" dirty="0">
                <a:latin typeface="宋体" panose="02010600030101010101" pitchFamily="2" charset="-122"/>
              </a:rPr>
              <a:t>相关与回归分析</a:t>
            </a:r>
            <a:endParaRPr lang="zh-CN" altLang="en-US" dirty="0">
              <a:solidFill>
                <a:schemeClr val="tx1"/>
              </a:solidFill>
              <a:latin typeface="宋体" panose="02010600030101010101" pitchFamily="2" charset="-122"/>
            </a:endParaRPr>
          </a:p>
        </p:txBody>
      </p:sp>
      <p:sp>
        <p:nvSpPr>
          <p:cNvPr id="15363" name="Rectangle 3">
            <a:extLst>
              <a:ext uri="{FF2B5EF4-FFF2-40B4-BE49-F238E27FC236}">
                <a16:creationId xmlns:a16="http://schemas.microsoft.com/office/drawing/2014/main" id="{5C867E36-2E58-43F0-9C72-A8270DF65FBE}"/>
              </a:ext>
            </a:extLst>
          </p:cNvPr>
          <p:cNvSpPr>
            <a:spLocks noGrp="1" noChangeArrowheads="1"/>
          </p:cNvSpPr>
          <p:nvPr>
            <p:ph idx="1"/>
          </p:nvPr>
        </p:nvSpPr>
        <p:spPr>
          <a:xfrm>
            <a:off x="1512425" y="1076325"/>
            <a:ext cx="10211489" cy="1735701"/>
          </a:xfrm>
        </p:spPr>
        <p:txBody>
          <a:bodyPr/>
          <a:lstStyle/>
          <a:p>
            <a:pPr marL="342900" indent="0" eaLnBrk="1" hangingPunct="1">
              <a:buNone/>
            </a:pPr>
            <a:r>
              <a:rPr lang="en-US" altLang="zh-CN" sz="3600" dirty="0">
                <a:latin typeface="宋体" panose="02010600030101010101" pitchFamily="2" charset="-122"/>
              </a:rPr>
              <a:t>6.5.1 </a:t>
            </a:r>
            <a:r>
              <a:rPr lang="zh-CN" altLang="en-US" sz="3600" dirty="0">
                <a:latin typeface="宋体" panose="02010600030101010101" pitchFamily="2" charset="-122"/>
              </a:rPr>
              <a:t>相关分析</a:t>
            </a:r>
          </a:p>
          <a:p>
            <a:pPr marL="342900" indent="0" eaLnBrk="1" hangingPunct="1">
              <a:buNone/>
            </a:pPr>
            <a:r>
              <a:rPr lang="en-US" altLang="zh-CN" sz="3600" dirty="0">
                <a:latin typeface="宋体" panose="02010600030101010101" pitchFamily="2" charset="-122"/>
              </a:rPr>
              <a:t>6.5.2 </a:t>
            </a:r>
            <a:r>
              <a:rPr lang="zh-CN" altLang="en-US" sz="3600" dirty="0">
                <a:latin typeface="宋体" panose="02010600030101010101" pitchFamily="2" charset="-122"/>
              </a:rPr>
              <a:t>一元线性回归分析</a:t>
            </a:r>
          </a:p>
          <a:p>
            <a:pPr marL="342900" indent="0" eaLnBrk="1" hangingPunct="1">
              <a:buNone/>
            </a:pPr>
            <a:r>
              <a:rPr lang="en-US" altLang="zh-CN" sz="3600" dirty="0">
                <a:latin typeface="宋体" panose="02010600030101010101" pitchFamily="2" charset="-122"/>
              </a:rPr>
              <a:t>6.5.3 </a:t>
            </a:r>
            <a:r>
              <a:rPr lang="zh-CN" altLang="en-US" sz="3600" dirty="0">
                <a:latin typeface="宋体" panose="02010600030101010101" pitchFamily="2" charset="-122"/>
              </a:rPr>
              <a:t>多元线性回归分析</a:t>
            </a:r>
          </a:p>
          <a:p>
            <a:pPr marL="342900" indent="0" eaLnBrk="1" hangingPunct="1">
              <a:buNone/>
            </a:pPr>
            <a:r>
              <a:rPr lang="en-US" altLang="zh-CN" sz="3600" dirty="0">
                <a:latin typeface="宋体" panose="02010600030101010101" pitchFamily="2" charset="-122"/>
              </a:rPr>
              <a:t>6.5.4 </a:t>
            </a:r>
            <a:r>
              <a:rPr lang="zh-CN" altLang="en-US" sz="3600" dirty="0">
                <a:latin typeface="宋体" panose="02010600030101010101" pitchFamily="2" charset="-122"/>
              </a:rPr>
              <a:t>非线性回归分析</a:t>
            </a:r>
          </a:p>
        </p:txBody>
      </p:sp>
      <p:sp>
        <p:nvSpPr>
          <p:cNvPr id="2" name="灯片编号占位符 1">
            <a:extLst>
              <a:ext uri="{FF2B5EF4-FFF2-40B4-BE49-F238E27FC236}">
                <a16:creationId xmlns:a16="http://schemas.microsoft.com/office/drawing/2014/main" id="{1EA67DC5-5D48-442D-8F15-F2723C06C636}"/>
              </a:ext>
            </a:extLst>
          </p:cNvPr>
          <p:cNvSpPr>
            <a:spLocks noGrp="1"/>
          </p:cNvSpPr>
          <p:nvPr>
            <p:ph type="sldNum" sz="quarter" idx="10"/>
          </p:nvPr>
        </p:nvSpPr>
        <p:spPr/>
        <p:txBody>
          <a:bodyPr/>
          <a:lstStyle/>
          <a:p>
            <a:pPr>
              <a:defRPr/>
            </a:pPr>
            <a:fld id="{475B3ED4-0E10-409F-A096-FDE93D218505}" type="slidenum">
              <a:rPr lang="zh-CN" altLang="en-US" smtClean="0"/>
              <a:pPr>
                <a:defRPr/>
              </a:pPr>
              <a:t>76</a:t>
            </a:fld>
            <a:endParaRPr lang="en-US" altLang="zh-CN"/>
          </a:p>
        </p:txBody>
      </p:sp>
    </p:spTree>
    <p:extLst>
      <p:ext uri="{BB962C8B-B14F-4D97-AF65-F5344CB8AC3E}">
        <p14:creationId xmlns:p14="http://schemas.microsoft.com/office/powerpoint/2010/main" val="67838826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6.5.1 </a:t>
            </a:r>
            <a:r>
              <a:rPr lang="zh-CN" altLang="en-US" dirty="0">
                <a:latin typeface="宋体" panose="02010600030101010101" pitchFamily="2" charset="-122"/>
              </a:rPr>
              <a:t>相关分析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a:t>
            </a:r>
            <a:r>
              <a:rPr lang="zh-CN" altLang="en-US" sz="2800" dirty="0">
                <a:latin typeface="宋体" panose="02010600030101010101" pitchFamily="2" charset="-122"/>
              </a:rPr>
              <a:t>例</a:t>
            </a:r>
            <a:r>
              <a:rPr lang="en-US" altLang="zh-CN" sz="2800" dirty="0">
                <a:latin typeface="宋体" panose="02010600030101010101" pitchFamily="2" charset="-122"/>
              </a:rPr>
              <a:t>】</a:t>
            </a:r>
            <a:r>
              <a:rPr lang="zh-CN" altLang="en-US" sz="2800" dirty="0">
                <a:latin typeface="宋体" panose="02010600030101010101" pitchFamily="2" charset="-122"/>
              </a:rPr>
              <a:t>上节我们将“中国银行”股票数据表中除日期外的每一列作为一个时间变化序列，并使用不同的方法对“中国银行”股票的收盘价进行了时间序列分析。实际上，数据表中各列数据除了随日期变化外，各列数据之间也存在着相互关联和影响。比如每天的成交金额可能会受到成交量的影响，振幅又可能受到成交金额的影响等。那么究竟哪些数据之间存在关联，不同数据之间关联的程度是否有所不同呢。这里，我们可以将数据表中的每一列数据视为一个变量（编号为变量</a:t>
            </a:r>
            <a:r>
              <a:rPr lang="en-US" altLang="zh-CN" sz="2800" dirty="0">
                <a:latin typeface="宋体" panose="02010600030101010101" pitchFamily="2" charset="-122"/>
              </a:rPr>
              <a:t>a</a:t>
            </a:r>
            <a:r>
              <a:rPr lang="zh-CN" altLang="en-US" sz="2800" dirty="0">
                <a:latin typeface="宋体" panose="02010600030101010101" pitchFamily="2" charset="-122"/>
              </a:rPr>
              <a:t>到变量</a:t>
            </a:r>
            <a:r>
              <a:rPr lang="en-US" altLang="zh-CN" sz="2800" dirty="0">
                <a:latin typeface="宋体" panose="02010600030101010101" pitchFamily="2" charset="-122"/>
              </a:rPr>
              <a:t>l</a:t>
            </a:r>
            <a:r>
              <a:rPr lang="zh-CN" altLang="en-US" sz="2800" dirty="0">
                <a:latin typeface="宋体" panose="02010600030101010101" pitchFamily="2" charset="-122"/>
              </a:rPr>
              <a:t>，如图所示），并使用相关分析方法确立变量之间的相关关系，从而找到上述问题的答案。</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77</a:t>
            </a:fld>
            <a:endParaRPr lang="en-US" altLang="zh-CN"/>
          </a:p>
        </p:txBody>
      </p:sp>
      <p:pic>
        <p:nvPicPr>
          <p:cNvPr id="6" name="图片 5"/>
          <p:cNvPicPr/>
          <p:nvPr/>
        </p:nvPicPr>
        <p:blipFill>
          <a:blip r:embed="rId3">
            <a:extLst>
              <a:ext uri="{28A0092B-C50C-407E-A947-70E740481C1C}">
                <a14:useLocalDpi xmlns:a14="http://schemas.microsoft.com/office/drawing/2010/main" val="0"/>
              </a:ext>
            </a:extLst>
          </a:blip>
          <a:stretch>
            <a:fillRect/>
          </a:stretch>
        </p:blipFill>
        <p:spPr>
          <a:xfrm>
            <a:off x="2094547" y="1267694"/>
            <a:ext cx="8757604" cy="5077687"/>
          </a:xfrm>
          <a:prstGeom prst="rect">
            <a:avLst/>
          </a:prstGeom>
          <a:ln w="3175">
            <a:solidFill>
              <a:schemeClr val="tx1"/>
            </a:solidFill>
          </a:ln>
        </p:spPr>
      </p:pic>
    </p:spTree>
    <p:extLst>
      <p:ext uri="{BB962C8B-B14F-4D97-AF65-F5344CB8AC3E}">
        <p14:creationId xmlns:p14="http://schemas.microsoft.com/office/powerpoint/2010/main" val="59860448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6.5.1 </a:t>
            </a:r>
            <a:r>
              <a:rPr lang="zh-CN" altLang="en-US" dirty="0">
                <a:latin typeface="宋体" panose="02010600030101010101" pitchFamily="2" charset="-122"/>
              </a:rPr>
              <a:t>相关分析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1052945" y="1221658"/>
            <a:ext cx="10612581"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1.</a:t>
            </a:r>
            <a:r>
              <a:rPr lang="zh-CN" altLang="en-US" sz="2800" dirty="0">
                <a:latin typeface="宋体" panose="02010600030101010101" pitchFamily="2" charset="-122"/>
              </a:rPr>
              <a:t>相关关系</a:t>
            </a:r>
            <a:endParaRPr lang="en-US" altLang="zh-CN" sz="2800" dirty="0">
              <a:latin typeface="宋体" panose="02010600030101010101" pitchFamily="2" charset="-122"/>
            </a:endParaRPr>
          </a:p>
          <a:p>
            <a:pPr marL="342900" indent="0" eaLnBrk="1" hangingPunct="1">
              <a:buNone/>
            </a:pPr>
            <a:r>
              <a:rPr lang="zh-CN" altLang="en-US" sz="2800" dirty="0">
                <a:latin typeface="宋体" panose="02010600030101010101" pitchFamily="2" charset="-122"/>
              </a:rPr>
              <a:t>相关关系是指两个变量之间相互产生影响，当一个变量的值确定后，另一个变量的值会在一个确定的范围内变化，由于无法直接通过一个变量的值精确的确定另一个变量的值，因此相关关系也被称为非确定性关系。</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78</a:t>
            </a:fld>
            <a:endParaRPr lang="en-US" altLang="zh-CN"/>
          </a:p>
        </p:txBody>
      </p:sp>
    </p:spTree>
    <p:extLst>
      <p:ext uri="{BB962C8B-B14F-4D97-AF65-F5344CB8AC3E}">
        <p14:creationId xmlns:p14="http://schemas.microsoft.com/office/powerpoint/2010/main" val="287392695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6.5.1 </a:t>
            </a:r>
            <a:r>
              <a:rPr lang="zh-CN" altLang="en-US" dirty="0">
                <a:latin typeface="宋体" panose="02010600030101010101" pitchFamily="2" charset="-122"/>
              </a:rPr>
              <a:t>相关分析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2"/>
            <a:ext cx="10196943"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相关分析</a:t>
            </a:r>
            <a:endParaRPr lang="en-US" altLang="zh-CN" sz="2800" dirty="0">
              <a:latin typeface="宋体" panose="02010600030101010101" pitchFamily="2" charset="-122"/>
            </a:endParaRPr>
          </a:p>
          <a:p>
            <a:pPr marL="342900" indent="0" eaLnBrk="1" hangingPunct="1">
              <a:buNone/>
            </a:pPr>
            <a:r>
              <a:rPr lang="zh-CN" altLang="en-US" sz="2800" dirty="0">
                <a:latin typeface="宋体" panose="02010600030101010101" pitchFamily="2" charset="-122"/>
              </a:rPr>
              <a:t>相关分析即是研究两个变量之间是否存在相关关系的统计分析方法，该方法可以明确两个或多个变量之间的相关性质和相关程度，目前已经广泛的应用于工业生产、社会经济、自然科学研究等领域中。</a:t>
            </a:r>
            <a:endParaRPr lang="en-US" altLang="zh-CN" sz="2800" dirty="0">
              <a:latin typeface="宋体" panose="02010600030101010101" pitchFamily="2" charset="-122"/>
            </a:endParaRPr>
          </a:p>
          <a:p>
            <a:pPr eaLnBrk="1" hangingPunct="1">
              <a:buFont typeface="Wingdings" panose="05000000000000000000" pitchFamily="2" charset="2"/>
              <a:buChar char="l"/>
            </a:pPr>
            <a:r>
              <a:rPr lang="zh-CN" altLang="en-US" sz="2800" b="0" dirty="0">
                <a:solidFill>
                  <a:srgbClr val="0070C0"/>
                </a:solidFill>
                <a:latin typeface="华文新魏" panose="02010800040101010101" pitchFamily="2" charset="-122"/>
                <a:ea typeface="华文新魏" panose="02010800040101010101" pitchFamily="2" charset="-122"/>
              </a:rPr>
              <a:t>图示法：通过绘制散点图来定性的描述变量之间是否具有关联</a:t>
            </a:r>
            <a:endParaRPr lang="en-US" altLang="zh-CN" sz="2800" b="0" dirty="0">
              <a:solidFill>
                <a:srgbClr val="0070C0"/>
              </a:solidFill>
              <a:latin typeface="华文新魏" panose="02010800040101010101" pitchFamily="2" charset="-122"/>
              <a:ea typeface="华文新魏" panose="02010800040101010101" pitchFamily="2" charset="-122"/>
            </a:endParaRPr>
          </a:p>
          <a:p>
            <a:pPr eaLnBrk="1" hangingPunct="1">
              <a:buFont typeface="Wingdings" panose="05000000000000000000" pitchFamily="2" charset="2"/>
              <a:buChar char="l"/>
            </a:pPr>
            <a:r>
              <a:rPr lang="zh-CN" altLang="en-US" sz="2800" b="0" dirty="0">
                <a:solidFill>
                  <a:srgbClr val="0070C0"/>
                </a:solidFill>
                <a:latin typeface="华文新魏" panose="02010800040101010101" pitchFamily="2" charset="-122"/>
                <a:ea typeface="华文新魏" panose="02010800040101010101" pitchFamily="2" charset="-122"/>
              </a:rPr>
              <a:t>相关系数法：通过相关系数来描述变量之间的相关程度。</a:t>
            </a:r>
            <a:endParaRPr lang="en-US" altLang="zh-CN" sz="2800" b="0" dirty="0">
              <a:solidFill>
                <a:srgbClr val="0070C0"/>
              </a:solidFill>
              <a:latin typeface="华文新魏" panose="02010800040101010101" pitchFamily="2" charset="-122"/>
              <a:ea typeface="华文新魏" panose="0201080004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79</a:t>
            </a:fld>
            <a:endParaRPr lang="en-US" altLang="zh-CN"/>
          </a:p>
        </p:txBody>
      </p:sp>
    </p:spTree>
    <p:extLst>
      <p:ext uri="{BB962C8B-B14F-4D97-AF65-F5344CB8AC3E}">
        <p14:creationId xmlns:p14="http://schemas.microsoft.com/office/powerpoint/2010/main" val="334882347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44C3C4F9-782D-4844-B4E4-BA610AC8613A}"/>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6.1.2</a:t>
            </a:r>
            <a:r>
              <a:rPr lang="zh-CN" altLang="en-US" dirty="0">
                <a:latin typeface="宋体" panose="02010600030101010101" pitchFamily="2" charset="-122"/>
              </a:rPr>
              <a:t>数据分析的主要步骤</a:t>
            </a:r>
            <a:endParaRPr lang="zh-CN" altLang="en-US" dirty="0">
              <a:solidFill>
                <a:schemeClr val="tx1"/>
              </a:solidFill>
              <a:latin typeface="宋体" panose="02010600030101010101" pitchFamily="2" charset="-122"/>
            </a:endParaRPr>
          </a:p>
        </p:txBody>
      </p:sp>
      <p:sp>
        <p:nvSpPr>
          <p:cNvPr id="2" name="灯片编号占位符 1">
            <a:extLst>
              <a:ext uri="{FF2B5EF4-FFF2-40B4-BE49-F238E27FC236}">
                <a16:creationId xmlns:a16="http://schemas.microsoft.com/office/drawing/2014/main" id="{B259914A-4BCB-487D-9E5C-63594B1BCF0B}"/>
              </a:ext>
            </a:extLst>
          </p:cNvPr>
          <p:cNvSpPr>
            <a:spLocks noGrp="1"/>
          </p:cNvSpPr>
          <p:nvPr>
            <p:ph type="sldNum" sz="quarter" idx="10"/>
          </p:nvPr>
        </p:nvSpPr>
        <p:spPr/>
        <p:txBody>
          <a:bodyPr/>
          <a:lstStyle/>
          <a:p>
            <a:pPr>
              <a:defRPr/>
            </a:pPr>
            <a:fld id="{475B3ED4-0E10-409F-A096-FDE93D218505}" type="slidenum">
              <a:rPr lang="zh-CN" altLang="en-US" smtClean="0"/>
              <a:pPr>
                <a:defRPr/>
              </a:pPr>
              <a:t>8</a:t>
            </a:fld>
            <a:endParaRPr lang="en-US" altLang="zh-CN"/>
          </a:p>
        </p:txBody>
      </p:sp>
      <p:sp>
        <p:nvSpPr>
          <p:cNvPr id="4" name="Rectangle 2"/>
          <p:cNvSpPr>
            <a:spLocks noChangeArrowheads="1"/>
          </p:cNvSpPr>
          <p:nvPr/>
        </p:nvSpPr>
        <p:spPr bwMode="auto">
          <a:xfrm>
            <a:off x="730251" y="1410788"/>
            <a:ext cx="1238963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105829591"/>
              </p:ext>
            </p:extLst>
          </p:nvPr>
        </p:nvGraphicFramePr>
        <p:xfrm>
          <a:off x="730251" y="2677886"/>
          <a:ext cx="10816046" cy="995701"/>
        </p:xfrm>
        <a:graphic>
          <a:graphicData uri="http://schemas.openxmlformats.org/presentationml/2006/ole">
            <mc:AlternateContent xmlns:mc="http://schemas.openxmlformats.org/markup-compatibility/2006">
              <mc:Choice xmlns:v="urn:schemas-microsoft-com:vml" Requires="v">
                <p:oleObj spid="_x0000_s1118" name="Visio" r:id="rId4" imgW="8674550" imgH="790635" progId="Visio.Drawing.11">
                  <p:embed/>
                </p:oleObj>
              </mc:Choice>
              <mc:Fallback>
                <p:oleObj name="Visio" r:id="rId4" imgW="8674550" imgH="790635"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0251" y="2677886"/>
                        <a:ext cx="10816046" cy="995701"/>
                      </a:xfrm>
                      <a:prstGeom prst="rect">
                        <a:avLst/>
                      </a:prstGeom>
                      <a:noFill/>
                    </p:spPr>
                  </p:pic>
                </p:oleObj>
              </mc:Fallback>
            </mc:AlternateContent>
          </a:graphicData>
        </a:graphic>
      </p:graphicFrame>
    </p:spTree>
    <p:extLst>
      <p:ext uri="{BB962C8B-B14F-4D97-AF65-F5344CB8AC3E}">
        <p14:creationId xmlns:p14="http://schemas.microsoft.com/office/powerpoint/2010/main" val="210570250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6.5.1 </a:t>
            </a:r>
            <a:r>
              <a:rPr lang="zh-CN" altLang="en-US" dirty="0">
                <a:latin typeface="宋体" panose="02010600030101010101" pitchFamily="2" charset="-122"/>
              </a:rPr>
              <a:t>相关分析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2"/>
            <a:ext cx="10196943"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3.</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完成相关分析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绘制散点图</a:t>
            </a:r>
            <a:endParaRPr lang="en-US" altLang="zh-CN" sz="2800" b="0" dirty="0">
              <a:solidFill>
                <a:srgbClr val="0070C0"/>
              </a:solidFill>
              <a:latin typeface="华文新魏" panose="02010800040101010101" pitchFamily="2" charset="-122"/>
              <a:ea typeface="华文新魏" panose="0201080004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80</a:t>
            </a:fld>
            <a:endParaRPr lang="en-US" altLang="zh-CN"/>
          </a:p>
        </p:txBody>
      </p:sp>
      <p:pic>
        <p:nvPicPr>
          <p:cNvPr id="5" name="图片 4"/>
          <p:cNvPicPr/>
          <p:nvPr/>
        </p:nvPicPr>
        <p:blipFill>
          <a:blip r:embed="rId3">
            <a:extLst>
              <a:ext uri="{28A0092B-C50C-407E-A947-70E740481C1C}">
                <a14:useLocalDpi xmlns:a14="http://schemas.microsoft.com/office/drawing/2010/main" val="0"/>
              </a:ext>
            </a:extLst>
          </a:blip>
          <a:srcRect/>
          <a:stretch>
            <a:fillRect/>
          </a:stretch>
        </p:blipFill>
        <p:spPr bwMode="auto">
          <a:xfrm>
            <a:off x="2961668" y="2301735"/>
            <a:ext cx="6417859" cy="4433453"/>
          </a:xfrm>
          <a:prstGeom prst="rect">
            <a:avLst/>
          </a:prstGeom>
          <a:noFill/>
        </p:spPr>
      </p:pic>
    </p:spTree>
    <p:extLst>
      <p:ext uri="{BB962C8B-B14F-4D97-AF65-F5344CB8AC3E}">
        <p14:creationId xmlns:p14="http://schemas.microsoft.com/office/powerpoint/2010/main" val="314766819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6.5.1 </a:t>
            </a:r>
            <a:r>
              <a:rPr lang="zh-CN" altLang="en-US" dirty="0">
                <a:latin typeface="宋体" panose="02010600030101010101" pitchFamily="2" charset="-122"/>
              </a:rPr>
              <a:t>相关分析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2"/>
            <a:ext cx="10196943"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3.</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完成相关分析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相关分析参数设置</a:t>
            </a:r>
            <a:endParaRPr lang="en-US" altLang="zh-CN" sz="2800" b="0" dirty="0">
              <a:solidFill>
                <a:srgbClr val="0070C0"/>
              </a:solidFill>
              <a:latin typeface="华文新魏" panose="02010800040101010101" pitchFamily="2" charset="-122"/>
              <a:ea typeface="华文新魏" panose="0201080004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81</a:t>
            </a:fld>
            <a:endParaRPr lang="en-US" altLang="zh-CN"/>
          </a:p>
        </p:txBody>
      </p:sp>
      <p:pic>
        <p:nvPicPr>
          <p:cNvPr id="6" name="图片 5"/>
          <p:cNvPicPr/>
          <p:nvPr/>
        </p:nvPicPr>
        <p:blipFill>
          <a:blip r:embed="rId3"/>
          <a:stretch>
            <a:fillRect/>
          </a:stretch>
        </p:blipFill>
        <p:spPr>
          <a:xfrm>
            <a:off x="3372600" y="2320637"/>
            <a:ext cx="5383473" cy="3789218"/>
          </a:xfrm>
          <a:prstGeom prst="rect">
            <a:avLst/>
          </a:prstGeom>
        </p:spPr>
      </p:pic>
    </p:spTree>
    <p:extLst>
      <p:ext uri="{BB962C8B-B14F-4D97-AF65-F5344CB8AC3E}">
        <p14:creationId xmlns:p14="http://schemas.microsoft.com/office/powerpoint/2010/main" val="346508453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6.5.1 </a:t>
            </a:r>
            <a:r>
              <a:rPr lang="zh-CN" altLang="en-US" dirty="0">
                <a:latin typeface="宋体" panose="02010600030101010101" pitchFamily="2" charset="-122"/>
              </a:rPr>
              <a:t>相关分析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2"/>
            <a:ext cx="10196943"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3.</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完成相关分析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相关分析结果</a:t>
            </a:r>
            <a:endParaRPr lang="en-US" altLang="zh-CN" sz="2800" b="0" dirty="0">
              <a:solidFill>
                <a:srgbClr val="0070C0"/>
              </a:solidFill>
              <a:latin typeface="华文新魏" panose="02010800040101010101" pitchFamily="2" charset="-122"/>
              <a:ea typeface="华文新魏" panose="0201080004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82</a:t>
            </a:fld>
            <a:endParaRPr lang="en-US" altLang="zh-CN"/>
          </a:p>
        </p:txBody>
      </p:sp>
      <p:pic>
        <p:nvPicPr>
          <p:cNvPr id="7" name="图片 6"/>
          <p:cNvPicPr/>
          <p:nvPr/>
        </p:nvPicPr>
        <p:blipFill>
          <a:blip r:embed="rId3"/>
          <a:stretch>
            <a:fillRect/>
          </a:stretch>
        </p:blipFill>
        <p:spPr>
          <a:xfrm>
            <a:off x="3159095" y="2429682"/>
            <a:ext cx="5139777" cy="3846425"/>
          </a:xfrm>
          <a:prstGeom prst="rect">
            <a:avLst/>
          </a:prstGeom>
          <a:ln w="3175">
            <a:solidFill>
              <a:schemeClr val="tx1"/>
            </a:solidFill>
          </a:ln>
        </p:spPr>
      </p:pic>
    </p:spTree>
    <p:extLst>
      <p:ext uri="{BB962C8B-B14F-4D97-AF65-F5344CB8AC3E}">
        <p14:creationId xmlns:p14="http://schemas.microsoft.com/office/powerpoint/2010/main" val="265736139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6.5.1 </a:t>
            </a:r>
            <a:r>
              <a:rPr lang="zh-CN" altLang="en-US" dirty="0">
                <a:latin typeface="宋体" panose="02010600030101010101" pitchFamily="2" charset="-122"/>
              </a:rPr>
              <a:t>相关分析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2"/>
            <a:ext cx="10196943"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3.</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完成相关分析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相关系数判断标准</a:t>
            </a:r>
            <a:endParaRPr lang="en-US" altLang="zh-CN" sz="2800" dirty="0">
              <a:latin typeface="宋体" panose="02010600030101010101" pitchFamily="2" charset="-122"/>
            </a:endParaRPr>
          </a:p>
          <a:p>
            <a:pPr marL="342900" indent="0" eaLnBrk="1" hangingPunct="1">
              <a:buNone/>
            </a:pPr>
            <a:r>
              <a:rPr lang="zh-CN" altLang="en-US" sz="2800" b="0" dirty="0">
                <a:solidFill>
                  <a:srgbClr val="0070C0"/>
                </a:solidFill>
                <a:latin typeface="华文新魏" panose="02010800040101010101" pitchFamily="2" charset="-122"/>
                <a:ea typeface="华文新魏" panose="02010800040101010101" pitchFamily="2" charset="-122"/>
              </a:rPr>
              <a:t>（</a:t>
            </a:r>
            <a:r>
              <a:rPr lang="en-US" altLang="zh-CN" sz="2800" b="0" dirty="0">
                <a:solidFill>
                  <a:srgbClr val="0070C0"/>
                </a:solidFill>
                <a:latin typeface="华文新魏" panose="02010800040101010101" pitchFamily="2" charset="-122"/>
                <a:ea typeface="华文新魏" panose="02010800040101010101" pitchFamily="2" charset="-122"/>
              </a:rPr>
              <a:t>1</a:t>
            </a:r>
            <a:r>
              <a:rPr lang="zh-CN" altLang="en-US" sz="2800" b="0" dirty="0">
                <a:solidFill>
                  <a:srgbClr val="0070C0"/>
                </a:solidFill>
                <a:latin typeface="华文新魏" panose="02010800040101010101" pitchFamily="2" charset="-122"/>
                <a:ea typeface="华文新魏" panose="02010800040101010101" pitchFamily="2" charset="-122"/>
              </a:rPr>
              <a:t>）</a:t>
            </a:r>
            <a:r>
              <a:rPr lang="en-US" altLang="zh-CN" sz="2800" b="0" dirty="0">
                <a:solidFill>
                  <a:srgbClr val="0070C0"/>
                </a:solidFill>
                <a:latin typeface="华文新魏" panose="02010800040101010101" pitchFamily="2" charset="-122"/>
                <a:ea typeface="华文新魏" panose="02010800040101010101" pitchFamily="2" charset="-122"/>
              </a:rPr>
              <a:t>r</a:t>
            </a:r>
            <a:r>
              <a:rPr lang="zh-CN" altLang="en-US" sz="2800" b="0" dirty="0">
                <a:solidFill>
                  <a:srgbClr val="0070C0"/>
                </a:solidFill>
                <a:latin typeface="华文新魏" panose="02010800040101010101" pitchFamily="2" charset="-122"/>
                <a:ea typeface="华文新魏" panose="02010800040101010101" pitchFamily="2" charset="-122"/>
              </a:rPr>
              <a:t>的绝对值越大，则两个变量之间的相关性越强，绝对值越小，相关性越低，当</a:t>
            </a:r>
            <a:r>
              <a:rPr lang="en-US" altLang="zh-CN" sz="2800" b="0" dirty="0">
                <a:solidFill>
                  <a:srgbClr val="0070C0"/>
                </a:solidFill>
                <a:latin typeface="华文新魏" panose="02010800040101010101" pitchFamily="2" charset="-122"/>
                <a:ea typeface="华文新魏" panose="02010800040101010101" pitchFamily="2" charset="-122"/>
              </a:rPr>
              <a:t>r=±1</a:t>
            </a:r>
            <a:r>
              <a:rPr lang="zh-CN" altLang="en-US" sz="2800" b="0" dirty="0">
                <a:solidFill>
                  <a:srgbClr val="0070C0"/>
                </a:solidFill>
                <a:latin typeface="华文新魏" panose="02010800040101010101" pitchFamily="2" charset="-122"/>
                <a:ea typeface="华文新魏" panose="02010800040101010101" pitchFamily="2" charset="-122"/>
              </a:rPr>
              <a:t>时，两个变量呈线性相关，当</a:t>
            </a:r>
            <a:r>
              <a:rPr lang="en-US" altLang="zh-CN" sz="2800" b="0" dirty="0">
                <a:solidFill>
                  <a:srgbClr val="0070C0"/>
                </a:solidFill>
                <a:latin typeface="华文新魏" panose="02010800040101010101" pitchFamily="2" charset="-122"/>
                <a:ea typeface="华文新魏" panose="02010800040101010101" pitchFamily="2" charset="-122"/>
              </a:rPr>
              <a:t>r=0</a:t>
            </a:r>
            <a:r>
              <a:rPr lang="zh-CN" altLang="en-US" sz="2800" b="0" dirty="0">
                <a:solidFill>
                  <a:srgbClr val="0070C0"/>
                </a:solidFill>
                <a:latin typeface="华文新魏" panose="02010800040101010101" pitchFamily="2" charset="-122"/>
                <a:ea typeface="华文新魏" panose="02010800040101010101" pitchFamily="2" charset="-122"/>
              </a:rPr>
              <a:t>时，两个变量完全不相关；</a:t>
            </a:r>
          </a:p>
          <a:p>
            <a:pPr marL="342900" indent="0" eaLnBrk="1" hangingPunct="1">
              <a:buNone/>
            </a:pPr>
            <a:r>
              <a:rPr lang="zh-CN" altLang="en-US" sz="2800" b="0" dirty="0">
                <a:solidFill>
                  <a:srgbClr val="0070C0"/>
                </a:solidFill>
                <a:latin typeface="华文新魏" panose="02010800040101010101" pitchFamily="2" charset="-122"/>
                <a:ea typeface="华文新魏" panose="02010800040101010101" pitchFamily="2" charset="-122"/>
              </a:rPr>
              <a:t>（</a:t>
            </a:r>
            <a:r>
              <a:rPr lang="en-US" altLang="zh-CN" sz="2800" b="0" dirty="0">
                <a:solidFill>
                  <a:srgbClr val="0070C0"/>
                </a:solidFill>
                <a:latin typeface="华文新魏" panose="02010800040101010101" pitchFamily="2" charset="-122"/>
                <a:ea typeface="华文新魏" panose="02010800040101010101" pitchFamily="2" charset="-122"/>
              </a:rPr>
              <a:t>2</a:t>
            </a:r>
            <a:r>
              <a:rPr lang="zh-CN" altLang="en-US" sz="2800" b="0" dirty="0">
                <a:solidFill>
                  <a:srgbClr val="0070C0"/>
                </a:solidFill>
                <a:latin typeface="华文新魏" panose="02010800040101010101" pitchFamily="2" charset="-122"/>
                <a:ea typeface="华文新魏" panose="02010800040101010101" pitchFamily="2" charset="-122"/>
              </a:rPr>
              <a:t>）</a:t>
            </a:r>
            <a:r>
              <a:rPr lang="en-US" altLang="zh-CN" sz="2800" b="0" dirty="0">
                <a:solidFill>
                  <a:srgbClr val="0070C0"/>
                </a:solidFill>
                <a:latin typeface="华文新魏" panose="02010800040101010101" pitchFamily="2" charset="-122"/>
                <a:ea typeface="华文新魏" panose="02010800040101010101" pitchFamily="2" charset="-122"/>
              </a:rPr>
              <a:t>r&gt;0</a:t>
            </a:r>
            <a:r>
              <a:rPr lang="zh-CN" altLang="en-US" sz="2800" b="0" dirty="0">
                <a:solidFill>
                  <a:srgbClr val="0070C0"/>
                </a:solidFill>
                <a:latin typeface="华文新魏" panose="02010800040101010101" pitchFamily="2" charset="-122"/>
                <a:ea typeface="华文新魏" panose="02010800040101010101" pitchFamily="2" charset="-122"/>
              </a:rPr>
              <a:t>时，表示两个变量正相关，</a:t>
            </a:r>
            <a:r>
              <a:rPr lang="en-US" altLang="zh-CN" sz="2800" b="0" dirty="0">
                <a:solidFill>
                  <a:srgbClr val="0070C0"/>
                </a:solidFill>
                <a:latin typeface="华文新魏" panose="02010800040101010101" pitchFamily="2" charset="-122"/>
                <a:ea typeface="华文新魏" panose="02010800040101010101" pitchFamily="2" charset="-122"/>
              </a:rPr>
              <a:t>r&lt;0</a:t>
            </a:r>
            <a:r>
              <a:rPr lang="zh-CN" altLang="en-US" sz="2800" b="0" dirty="0">
                <a:solidFill>
                  <a:srgbClr val="0070C0"/>
                </a:solidFill>
                <a:latin typeface="华文新魏" panose="02010800040101010101" pitchFamily="2" charset="-122"/>
                <a:ea typeface="华文新魏" panose="02010800040101010101" pitchFamily="2" charset="-122"/>
              </a:rPr>
              <a:t>时，两个变量负相关；</a:t>
            </a:r>
          </a:p>
          <a:p>
            <a:pPr marL="342900" indent="0" eaLnBrk="1" hangingPunct="1">
              <a:buNone/>
            </a:pPr>
            <a:r>
              <a:rPr lang="zh-CN" altLang="en-US" sz="2800" b="0" dirty="0">
                <a:solidFill>
                  <a:srgbClr val="0070C0"/>
                </a:solidFill>
                <a:latin typeface="华文新魏" panose="02010800040101010101" pitchFamily="2" charset="-122"/>
                <a:ea typeface="华文新魏" panose="02010800040101010101" pitchFamily="2" charset="-122"/>
              </a:rPr>
              <a:t>（</a:t>
            </a:r>
            <a:r>
              <a:rPr lang="en-US" altLang="zh-CN" sz="2800" b="0" dirty="0">
                <a:solidFill>
                  <a:srgbClr val="0070C0"/>
                </a:solidFill>
                <a:latin typeface="华文新魏" panose="02010800040101010101" pitchFamily="2" charset="-122"/>
                <a:ea typeface="华文新魏" panose="02010800040101010101" pitchFamily="2" charset="-122"/>
              </a:rPr>
              <a:t>3</a:t>
            </a:r>
            <a:r>
              <a:rPr lang="zh-CN" altLang="en-US" sz="2800" b="0" dirty="0">
                <a:solidFill>
                  <a:srgbClr val="0070C0"/>
                </a:solidFill>
                <a:latin typeface="华文新魏" panose="02010800040101010101" pitchFamily="2" charset="-122"/>
                <a:ea typeface="华文新魏" panose="02010800040101010101" pitchFamily="2" charset="-122"/>
              </a:rPr>
              <a:t>）两个变量满足</a:t>
            </a:r>
            <a:r>
              <a:rPr lang="en-US" altLang="zh-CN" sz="2800" b="0" dirty="0">
                <a:solidFill>
                  <a:srgbClr val="0070C0"/>
                </a:solidFill>
                <a:latin typeface="华文新魏" panose="02010800040101010101" pitchFamily="2" charset="-122"/>
                <a:ea typeface="华文新魏" panose="02010800040101010101" pitchFamily="2" charset="-122"/>
              </a:rPr>
              <a:t>|r|≥0.8</a:t>
            </a:r>
            <a:r>
              <a:rPr lang="zh-CN" altLang="en-US" sz="2800" b="0" dirty="0">
                <a:solidFill>
                  <a:srgbClr val="0070C0"/>
                </a:solidFill>
                <a:latin typeface="华文新魏" panose="02010800040101010101" pitchFamily="2" charset="-122"/>
                <a:ea typeface="华文新魏" panose="02010800040101010101" pitchFamily="2" charset="-122"/>
              </a:rPr>
              <a:t>时，可认为其高度相关；</a:t>
            </a:r>
          </a:p>
          <a:p>
            <a:pPr marL="342900" indent="0" eaLnBrk="1" hangingPunct="1">
              <a:buNone/>
            </a:pPr>
            <a:r>
              <a:rPr lang="zh-CN" altLang="en-US" sz="2800" b="0" dirty="0">
                <a:solidFill>
                  <a:srgbClr val="0070C0"/>
                </a:solidFill>
                <a:latin typeface="华文新魏" panose="02010800040101010101" pitchFamily="2" charset="-122"/>
                <a:ea typeface="华文新魏" panose="02010800040101010101" pitchFamily="2" charset="-122"/>
              </a:rPr>
              <a:t>（</a:t>
            </a:r>
            <a:r>
              <a:rPr lang="en-US" altLang="zh-CN" sz="2800" b="0" dirty="0">
                <a:solidFill>
                  <a:srgbClr val="0070C0"/>
                </a:solidFill>
                <a:latin typeface="华文新魏" panose="02010800040101010101" pitchFamily="2" charset="-122"/>
                <a:ea typeface="华文新魏" panose="02010800040101010101" pitchFamily="2" charset="-122"/>
              </a:rPr>
              <a:t>4</a:t>
            </a:r>
            <a:r>
              <a:rPr lang="zh-CN" altLang="en-US" sz="2800" b="0" dirty="0">
                <a:solidFill>
                  <a:srgbClr val="0070C0"/>
                </a:solidFill>
                <a:latin typeface="华文新魏" panose="02010800040101010101" pitchFamily="2" charset="-122"/>
                <a:ea typeface="华文新魏" panose="02010800040101010101" pitchFamily="2" charset="-122"/>
              </a:rPr>
              <a:t>）两个变量满足</a:t>
            </a:r>
            <a:r>
              <a:rPr lang="en-US" altLang="zh-CN" sz="2800" b="0" dirty="0">
                <a:solidFill>
                  <a:srgbClr val="0070C0"/>
                </a:solidFill>
                <a:latin typeface="华文新魏" panose="02010800040101010101" pitchFamily="2" charset="-122"/>
                <a:ea typeface="华文新魏" panose="02010800040101010101" pitchFamily="2" charset="-122"/>
              </a:rPr>
              <a:t>0.8&gt;|r|≥0.5</a:t>
            </a:r>
            <a:r>
              <a:rPr lang="zh-CN" altLang="en-US" sz="2800" b="0" dirty="0">
                <a:solidFill>
                  <a:srgbClr val="0070C0"/>
                </a:solidFill>
                <a:latin typeface="华文新魏" panose="02010800040101010101" pitchFamily="2" charset="-122"/>
                <a:ea typeface="华文新魏" panose="02010800040101010101" pitchFamily="2" charset="-122"/>
              </a:rPr>
              <a:t>时，可认为其中度相关；</a:t>
            </a:r>
          </a:p>
          <a:p>
            <a:pPr marL="342900" indent="0" eaLnBrk="1" hangingPunct="1">
              <a:buNone/>
            </a:pPr>
            <a:r>
              <a:rPr lang="zh-CN" altLang="en-US" sz="2800" b="0" dirty="0">
                <a:solidFill>
                  <a:srgbClr val="0070C0"/>
                </a:solidFill>
                <a:latin typeface="华文新魏" panose="02010800040101010101" pitchFamily="2" charset="-122"/>
                <a:ea typeface="华文新魏" panose="02010800040101010101" pitchFamily="2" charset="-122"/>
              </a:rPr>
              <a:t>（</a:t>
            </a:r>
            <a:r>
              <a:rPr lang="en-US" altLang="zh-CN" sz="2800" b="0" dirty="0">
                <a:solidFill>
                  <a:srgbClr val="0070C0"/>
                </a:solidFill>
                <a:latin typeface="华文新魏" panose="02010800040101010101" pitchFamily="2" charset="-122"/>
                <a:ea typeface="华文新魏" panose="02010800040101010101" pitchFamily="2" charset="-122"/>
              </a:rPr>
              <a:t>5</a:t>
            </a:r>
            <a:r>
              <a:rPr lang="zh-CN" altLang="en-US" sz="2800" b="0" dirty="0">
                <a:solidFill>
                  <a:srgbClr val="0070C0"/>
                </a:solidFill>
                <a:latin typeface="华文新魏" panose="02010800040101010101" pitchFamily="2" charset="-122"/>
                <a:ea typeface="华文新魏" panose="02010800040101010101" pitchFamily="2" charset="-122"/>
              </a:rPr>
              <a:t>）两个变量满足</a:t>
            </a:r>
            <a:r>
              <a:rPr lang="en-US" altLang="zh-CN" sz="2800" b="0" dirty="0">
                <a:solidFill>
                  <a:srgbClr val="0070C0"/>
                </a:solidFill>
                <a:latin typeface="华文新魏" panose="02010800040101010101" pitchFamily="2" charset="-122"/>
                <a:ea typeface="华文新魏" panose="02010800040101010101" pitchFamily="2" charset="-122"/>
              </a:rPr>
              <a:t>0.5&gt;|r|≥0.3</a:t>
            </a:r>
            <a:r>
              <a:rPr lang="zh-CN" altLang="en-US" sz="2800" b="0" dirty="0">
                <a:solidFill>
                  <a:srgbClr val="0070C0"/>
                </a:solidFill>
                <a:latin typeface="华文新魏" panose="02010800040101010101" pitchFamily="2" charset="-122"/>
                <a:ea typeface="华文新魏" panose="02010800040101010101" pitchFamily="2" charset="-122"/>
              </a:rPr>
              <a:t>时，可认为其低度相关；</a:t>
            </a:r>
          </a:p>
          <a:p>
            <a:pPr marL="342900" indent="0" eaLnBrk="1" hangingPunct="1">
              <a:buNone/>
            </a:pPr>
            <a:r>
              <a:rPr lang="zh-CN" altLang="en-US" sz="2800" b="0" dirty="0">
                <a:solidFill>
                  <a:srgbClr val="0070C0"/>
                </a:solidFill>
                <a:latin typeface="华文新魏" panose="02010800040101010101" pitchFamily="2" charset="-122"/>
                <a:ea typeface="华文新魏" panose="02010800040101010101" pitchFamily="2" charset="-122"/>
              </a:rPr>
              <a:t>（</a:t>
            </a:r>
            <a:r>
              <a:rPr lang="en-US" altLang="zh-CN" sz="2800" b="0" dirty="0">
                <a:solidFill>
                  <a:srgbClr val="0070C0"/>
                </a:solidFill>
                <a:latin typeface="华文新魏" panose="02010800040101010101" pitchFamily="2" charset="-122"/>
                <a:ea typeface="华文新魏" panose="02010800040101010101" pitchFamily="2" charset="-122"/>
              </a:rPr>
              <a:t>6</a:t>
            </a:r>
            <a:r>
              <a:rPr lang="zh-CN" altLang="en-US" sz="2800" b="0" dirty="0">
                <a:solidFill>
                  <a:srgbClr val="0070C0"/>
                </a:solidFill>
                <a:latin typeface="华文新魏" panose="02010800040101010101" pitchFamily="2" charset="-122"/>
                <a:ea typeface="华文新魏" panose="02010800040101010101" pitchFamily="2" charset="-122"/>
              </a:rPr>
              <a:t>）两个变量满足</a:t>
            </a:r>
            <a:r>
              <a:rPr lang="en-US" altLang="zh-CN" sz="2800" b="0" dirty="0">
                <a:solidFill>
                  <a:srgbClr val="0070C0"/>
                </a:solidFill>
                <a:latin typeface="华文新魏" panose="02010800040101010101" pitchFamily="2" charset="-122"/>
                <a:ea typeface="华文新魏" panose="02010800040101010101" pitchFamily="2" charset="-122"/>
              </a:rPr>
              <a:t>|r|&lt;0.3</a:t>
            </a:r>
            <a:r>
              <a:rPr lang="zh-CN" altLang="en-US" sz="2800" b="0" dirty="0">
                <a:solidFill>
                  <a:srgbClr val="0070C0"/>
                </a:solidFill>
                <a:latin typeface="华文新魏" panose="02010800040101010101" pitchFamily="2" charset="-122"/>
                <a:ea typeface="华文新魏" panose="02010800040101010101" pitchFamily="2" charset="-122"/>
              </a:rPr>
              <a:t>时，表示两个变量相关性很低，可认为其不相关。</a:t>
            </a:r>
          </a:p>
          <a:p>
            <a:pPr marL="342900" indent="0" eaLnBrk="1" hangingPunct="1">
              <a:buNone/>
            </a:pPr>
            <a:endParaRPr lang="en-US" altLang="zh-CN" sz="2800" b="0" dirty="0">
              <a:solidFill>
                <a:srgbClr val="0070C0"/>
              </a:solidFill>
              <a:latin typeface="华文新魏" panose="02010800040101010101" pitchFamily="2" charset="-122"/>
              <a:ea typeface="华文新魏" panose="0201080004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83</a:t>
            </a:fld>
            <a:endParaRPr lang="en-US" altLang="zh-CN"/>
          </a:p>
        </p:txBody>
      </p:sp>
    </p:spTree>
    <p:extLst>
      <p:ext uri="{BB962C8B-B14F-4D97-AF65-F5344CB8AC3E}">
        <p14:creationId xmlns:p14="http://schemas.microsoft.com/office/powerpoint/2010/main" val="91741201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6.5.1 </a:t>
            </a:r>
            <a:r>
              <a:rPr lang="zh-CN" altLang="en-US" dirty="0">
                <a:latin typeface="宋体" panose="02010600030101010101" pitchFamily="2" charset="-122"/>
              </a:rPr>
              <a:t>相关分析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2"/>
            <a:ext cx="10196943"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3.</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完成相关分析</a:t>
            </a:r>
            <a:endParaRPr lang="en-US" altLang="zh-CN" sz="2800" dirty="0">
              <a:latin typeface="宋体" panose="02010600030101010101" pitchFamily="2" charset="-122"/>
            </a:endParaRPr>
          </a:p>
          <a:p>
            <a:pPr marL="342900" indent="0" eaLnBrk="1" hangingPunct="1">
              <a:buNone/>
            </a:pPr>
            <a:r>
              <a:rPr lang="en-US" altLang="zh-CN" sz="2800" dirty="0">
                <a:latin typeface="宋体" panose="02010600030101010101" pitchFamily="2" charset="-122"/>
              </a:rPr>
              <a:t>【</a:t>
            </a:r>
            <a:r>
              <a:rPr lang="zh-CN" altLang="en-US" sz="2800" dirty="0">
                <a:latin typeface="宋体" panose="02010600030101010101" pitchFamily="2" charset="-122"/>
              </a:rPr>
              <a:t>例</a:t>
            </a:r>
            <a:r>
              <a:rPr lang="en-US" altLang="zh-CN" sz="2800" dirty="0">
                <a:latin typeface="宋体" panose="02010600030101010101" pitchFamily="2" charset="-122"/>
              </a:rPr>
              <a:t>】</a:t>
            </a:r>
            <a:r>
              <a:rPr lang="zh-CN" altLang="en-US" sz="2800" dirty="0">
                <a:latin typeface="宋体" panose="02010600030101010101" pitchFamily="2" charset="-122"/>
              </a:rPr>
              <a:t>图中显示了由国家统计局公布的</a:t>
            </a:r>
            <a:r>
              <a:rPr lang="en-US" altLang="zh-CN" sz="2800" dirty="0">
                <a:latin typeface="宋体" panose="02010600030101010101" pitchFamily="2" charset="-122"/>
              </a:rPr>
              <a:t>2018</a:t>
            </a:r>
            <a:r>
              <a:rPr lang="zh-CN" altLang="en-US" sz="2800" dirty="0">
                <a:latin typeface="宋体" panose="02010600030101010101" pitchFamily="2" charset="-122"/>
              </a:rPr>
              <a:t>年全国各省市自治区居民人均可支配收入和人均消费支出的统计值（详见素材文件“线性回归</a:t>
            </a:r>
            <a:r>
              <a:rPr lang="en-US" altLang="zh-CN" sz="2800" dirty="0">
                <a:latin typeface="宋体" panose="02010600030101010101" pitchFamily="2" charset="-122"/>
              </a:rPr>
              <a:t>.</a:t>
            </a:r>
            <a:r>
              <a:rPr lang="en-US" altLang="zh-CN" sz="2800" dirty="0" err="1">
                <a:latin typeface="宋体" panose="02010600030101010101" pitchFamily="2" charset="-122"/>
              </a:rPr>
              <a:t>xlsx</a:t>
            </a:r>
            <a:r>
              <a:rPr lang="en-US" altLang="zh-CN" sz="2800" dirty="0">
                <a:latin typeface="宋体" panose="02010600030101010101" pitchFamily="2" charset="-122"/>
              </a:rPr>
              <a:t>”</a:t>
            </a:r>
            <a:r>
              <a:rPr lang="zh-CN" altLang="en-US" sz="2800" dirty="0">
                <a:latin typeface="宋体" panose="02010600030101010101" pitchFamily="2" charset="-122"/>
              </a:rPr>
              <a:t>的“消费和收入”工作表）。人们常说收入水平决定消费水平，那么这两组数据之间是否真的存在相关性呢。</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84</a:t>
            </a:fld>
            <a:endParaRPr lang="en-US" altLang="zh-CN"/>
          </a:p>
        </p:txBody>
      </p:sp>
      <p:pic>
        <p:nvPicPr>
          <p:cNvPr id="5" name="图片 4"/>
          <p:cNvPicPr/>
          <p:nvPr/>
        </p:nvPicPr>
        <p:blipFill>
          <a:blip r:embed="rId3"/>
          <a:stretch>
            <a:fillRect/>
          </a:stretch>
        </p:blipFill>
        <p:spPr>
          <a:xfrm>
            <a:off x="3447097" y="1948101"/>
            <a:ext cx="5613776" cy="4424990"/>
          </a:xfrm>
          <a:prstGeom prst="rect">
            <a:avLst/>
          </a:prstGeom>
          <a:ln w="3175">
            <a:solidFill>
              <a:schemeClr val="tx1"/>
            </a:solidFill>
          </a:ln>
        </p:spPr>
      </p:pic>
    </p:spTree>
    <p:extLst>
      <p:ext uri="{BB962C8B-B14F-4D97-AF65-F5344CB8AC3E}">
        <p14:creationId xmlns:p14="http://schemas.microsoft.com/office/powerpoint/2010/main" val="227240828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6.5.1 </a:t>
            </a:r>
            <a:r>
              <a:rPr lang="zh-CN" altLang="en-US" dirty="0">
                <a:latin typeface="宋体" panose="02010600030101010101" pitchFamily="2" charset="-122"/>
              </a:rPr>
              <a:t>相关分析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2"/>
            <a:ext cx="10196943"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3.</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完成相关分析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分析过程</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85</a:t>
            </a:fld>
            <a:endParaRPr lang="en-US" altLang="zh-CN"/>
          </a:p>
        </p:txBody>
      </p:sp>
      <p:pic>
        <p:nvPicPr>
          <p:cNvPr id="6" name="图片 5"/>
          <p:cNvPicPr/>
          <p:nvPr/>
        </p:nvPicPr>
        <p:blipFill>
          <a:blip r:embed="rId3">
            <a:extLst>
              <a:ext uri="{28A0092B-C50C-407E-A947-70E740481C1C}">
                <a14:useLocalDpi xmlns:a14="http://schemas.microsoft.com/office/drawing/2010/main" val="0"/>
              </a:ext>
            </a:extLst>
          </a:blip>
          <a:stretch>
            <a:fillRect/>
          </a:stretch>
        </p:blipFill>
        <p:spPr>
          <a:xfrm>
            <a:off x="730251" y="2362637"/>
            <a:ext cx="4409785" cy="3636381"/>
          </a:xfrm>
          <a:prstGeom prst="rect">
            <a:avLst/>
          </a:prstGeom>
        </p:spPr>
      </p:pic>
      <p:pic>
        <p:nvPicPr>
          <p:cNvPr id="7" name="图片 6"/>
          <p:cNvPicPr/>
          <p:nvPr/>
        </p:nvPicPr>
        <p:blipFill>
          <a:blip r:embed="rId4"/>
          <a:stretch>
            <a:fillRect/>
          </a:stretch>
        </p:blipFill>
        <p:spPr>
          <a:xfrm>
            <a:off x="5897995" y="2040057"/>
            <a:ext cx="5282622" cy="883252"/>
          </a:xfrm>
          <a:prstGeom prst="rect">
            <a:avLst/>
          </a:prstGeom>
          <a:ln w="3175">
            <a:solidFill>
              <a:schemeClr val="tx1"/>
            </a:solidFill>
          </a:ln>
        </p:spPr>
      </p:pic>
      <p:pic>
        <p:nvPicPr>
          <p:cNvPr id="8" name="图片 7"/>
          <p:cNvPicPr/>
          <p:nvPr/>
        </p:nvPicPr>
        <p:blipFill>
          <a:blip r:embed="rId5">
            <a:extLst>
              <a:ext uri="{28A0092B-C50C-407E-A947-70E740481C1C}">
                <a14:useLocalDpi xmlns:a14="http://schemas.microsoft.com/office/drawing/2010/main" val="0"/>
              </a:ext>
            </a:extLst>
          </a:blip>
          <a:srcRect/>
          <a:stretch>
            <a:fillRect/>
          </a:stretch>
        </p:blipFill>
        <p:spPr bwMode="auto">
          <a:xfrm>
            <a:off x="5897995" y="3237086"/>
            <a:ext cx="5282622" cy="3620914"/>
          </a:xfrm>
          <a:prstGeom prst="rect">
            <a:avLst/>
          </a:prstGeom>
          <a:noFill/>
        </p:spPr>
      </p:pic>
      <p:sp>
        <p:nvSpPr>
          <p:cNvPr id="3" name="右箭头 2"/>
          <p:cNvSpPr/>
          <p:nvPr/>
        </p:nvSpPr>
        <p:spPr bwMode="auto">
          <a:xfrm>
            <a:off x="5347855" y="2362637"/>
            <a:ext cx="374072" cy="560672"/>
          </a:xfrm>
          <a:prstGeom prst="righ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
        <p:nvSpPr>
          <p:cNvPr id="4" name="右弧形箭头 3"/>
          <p:cNvSpPr/>
          <p:nvPr/>
        </p:nvSpPr>
        <p:spPr bwMode="auto">
          <a:xfrm>
            <a:off x="11356685" y="2453974"/>
            <a:ext cx="568615" cy="1872244"/>
          </a:xfrm>
          <a:prstGeom prst="curvedLeftArrow">
            <a:avLst>
              <a:gd name="adj1" fmla="val 25000"/>
              <a:gd name="adj2" fmla="val 135961"/>
              <a:gd name="adj3" fmla="val 25000"/>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81010225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6.5.1 </a:t>
            </a:r>
            <a:r>
              <a:rPr lang="zh-CN" altLang="en-US" dirty="0">
                <a:latin typeface="宋体" panose="02010600030101010101" pitchFamily="2" charset="-122"/>
              </a:rPr>
              <a:t>相关分析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2"/>
            <a:ext cx="10196943"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3.</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完成相关分析</a:t>
            </a:r>
            <a:endParaRPr lang="en-US" altLang="zh-CN" sz="2800" dirty="0">
              <a:latin typeface="宋体" panose="02010600030101010101" pitchFamily="2" charset="-122"/>
            </a:endParaRPr>
          </a:p>
          <a:p>
            <a:pPr marL="342900" indent="0" eaLnBrk="1" hangingPunct="1">
              <a:buNone/>
            </a:pPr>
            <a:r>
              <a:rPr lang="en-US" altLang="zh-CN" sz="2800" dirty="0">
                <a:latin typeface="宋体" panose="02010600030101010101" pitchFamily="2" charset="-122"/>
              </a:rPr>
              <a:t>【</a:t>
            </a:r>
            <a:r>
              <a:rPr lang="zh-CN" altLang="en-US" sz="2800" dirty="0">
                <a:latin typeface="宋体" panose="02010600030101010101" pitchFamily="2" charset="-122"/>
              </a:rPr>
              <a:t>例</a:t>
            </a:r>
            <a:r>
              <a:rPr lang="en-US" altLang="zh-CN" sz="2800" dirty="0">
                <a:latin typeface="宋体" panose="02010600030101010101" pitchFamily="2" charset="-122"/>
              </a:rPr>
              <a:t>】</a:t>
            </a:r>
            <a:r>
              <a:rPr lang="zh-CN" altLang="en-US" sz="2800" dirty="0">
                <a:latin typeface="宋体" panose="02010600030101010101" pitchFamily="2" charset="-122"/>
              </a:rPr>
              <a:t>图中显示了</a:t>
            </a:r>
            <a:r>
              <a:rPr lang="en-US" altLang="zh-CN" sz="2800" dirty="0">
                <a:latin typeface="宋体" panose="02010600030101010101" pitchFamily="2" charset="-122"/>
              </a:rPr>
              <a:t>2018</a:t>
            </a:r>
            <a:r>
              <a:rPr lang="zh-CN" altLang="en-US" sz="2800" dirty="0">
                <a:latin typeface="宋体" panose="02010600030101010101" pitchFamily="2" charset="-122"/>
              </a:rPr>
              <a:t>年</a:t>
            </a:r>
            <a:r>
              <a:rPr lang="en-US" altLang="zh-CN" sz="2800" dirty="0">
                <a:latin typeface="宋体" panose="02010600030101010101" pitchFamily="2" charset="-122"/>
              </a:rPr>
              <a:t>9</a:t>
            </a:r>
            <a:r>
              <a:rPr lang="zh-CN" altLang="en-US" sz="2800" dirty="0">
                <a:latin typeface="宋体" panose="02010600030101010101" pitchFamily="2" charset="-122"/>
              </a:rPr>
              <a:t>月至</a:t>
            </a:r>
            <a:r>
              <a:rPr lang="en-US" altLang="zh-CN" sz="2800" dirty="0">
                <a:latin typeface="宋体" panose="02010600030101010101" pitchFamily="2" charset="-122"/>
              </a:rPr>
              <a:t>2020</a:t>
            </a:r>
            <a:r>
              <a:rPr lang="zh-CN" altLang="en-US" sz="2800" dirty="0">
                <a:latin typeface="宋体" panose="02010600030101010101" pitchFamily="2" charset="-122"/>
              </a:rPr>
              <a:t>年</a:t>
            </a:r>
            <a:r>
              <a:rPr lang="en-US" altLang="zh-CN" sz="2800" dirty="0">
                <a:latin typeface="宋体" panose="02010600030101010101" pitchFamily="2" charset="-122"/>
              </a:rPr>
              <a:t>2</a:t>
            </a:r>
            <a:r>
              <a:rPr lang="zh-CN" altLang="en-US" sz="2800" dirty="0">
                <a:latin typeface="宋体" panose="02010600030101010101" pitchFamily="2" charset="-122"/>
              </a:rPr>
              <a:t>月全国汽油柴油价格和国际原油价格的变化趋势数据（详见素材文件“线性回归</a:t>
            </a:r>
            <a:r>
              <a:rPr lang="en-US" altLang="zh-CN" sz="2800" dirty="0">
                <a:latin typeface="宋体" panose="02010600030101010101" pitchFamily="2" charset="-122"/>
              </a:rPr>
              <a:t>.</a:t>
            </a:r>
            <a:r>
              <a:rPr lang="en-US" altLang="zh-CN" sz="2800" dirty="0" err="1">
                <a:latin typeface="宋体" panose="02010600030101010101" pitchFamily="2" charset="-122"/>
              </a:rPr>
              <a:t>xlsx</a:t>
            </a:r>
            <a:r>
              <a:rPr lang="en-US" altLang="zh-CN" sz="2800" dirty="0">
                <a:latin typeface="宋体" panose="02010600030101010101" pitchFamily="2" charset="-122"/>
              </a:rPr>
              <a:t>”</a:t>
            </a:r>
            <a:r>
              <a:rPr lang="zh-CN" altLang="en-US" sz="2800" dirty="0">
                <a:latin typeface="宋体" panose="02010600030101010101" pitchFamily="2" charset="-122"/>
              </a:rPr>
              <a:t>的“油价”工作表）。一般来说，国内汽油价格和柴油价格会受到国际原油价格的波动影响而变化，为了验证这一说法，可以使用相关分析方法对上述三列数据进行相关系数计算。</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86</a:t>
            </a:fld>
            <a:endParaRPr lang="en-US" altLang="zh-CN"/>
          </a:p>
        </p:txBody>
      </p:sp>
      <p:pic>
        <p:nvPicPr>
          <p:cNvPr id="10" name="图片 9"/>
          <p:cNvPicPr/>
          <p:nvPr/>
        </p:nvPicPr>
        <p:blipFill>
          <a:blip r:embed="rId3"/>
          <a:stretch>
            <a:fillRect/>
          </a:stretch>
        </p:blipFill>
        <p:spPr>
          <a:xfrm>
            <a:off x="3198235" y="1838184"/>
            <a:ext cx="5585547" cy="4562615"/>
          </a:xfrm>
          <a:prstGeom prst="rect">
            <a:avLst/>
          </a:prstGeom>
        </p:spPr>
      </p:pic>
    </p:spTree>
    <p:extLst>
      <p:ext uri="{BB962C8B-B14F-4D97-AF65-F5344CB8AC3E}">
        <p14:creationId xmlns:p14="http://schemas.microsoft.com/office/powerpoint/2010/main" val="66227686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6.5.1 </a:t>
            </a:r>
            <a:r>
              <a:rPr lang="zh-CN" altLang="en-US" dirty="0">
                <a:latin typeface="宋体" panose="02010600030101010101" pitchFamily="2" charset="-122"/>
              </a:rPr>
              <a:t>相关分析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2"/>
            <a:ext cx="10196943"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3.</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完成相关分析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分析过程</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87</a:t>
            </a:fld>
            <a:endParaRPr lang="en-US" altLang="zh-CN"/>
          </a:p>
        </p:txBody>
      </p:sp>
      <p:sp>
        <p:nvSpPr>
          <p:cNvPr id="3" name="右箭头 2"/>
          <p:cNvSpPr/>
          <p:nvPr/>
        </p:nvSpPr>
        <p:spPr bwMode="auto">
          <a:xfrm>
            <a:off x="5603254" y="3488537"/>
            <a:ext cx="374072" cy="560672"/>
          </a:xfrm>
          <a:prstGeom prst="righ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pic>
        <p:nvPicPr>
          <p:cNvPr id="10" name="图片 9"/>
          <p:cNvPicPr/>
          <p:nvPr/>
        </p:nvPicPr>
        <p:blipFill>
          <a:blip r:embed="rId3"/>
          <a:stretch>
            <a:fillRect/>
          </a:stretch>
        </p:blipFill>
        <p:spPr>
          <a:xfrm>
            <a:off x="1153017" y="2362637"/>
            <a:ext cx="4194838" cy="3373145"/>
          </a:xfrm>
          <a:prstGeom prst="rect">
            <a:avLst/>
          </a:prstGeom>
        </p:spPr>
      </p:pic>
      <p:pic>
        <p:nvPicPr>
          <p:cNvPr id="11" name="图片 10"/>
          <p:cNvPicPr/>
          <p:nvPr/>
        </p:nvPicPr>
        <p:blipFill>
          <a:blip r:embed="rId4"/>
          <a:stretch>
            <a:fillRect/>
          </a:stretch>
        </p:blipFill>
        <p:spPr>
          <a:xfrm>
            <a:off x="6232725" y="2862950"/>
            <a:ext cx="5724325" cy="1655512"/>
          </a:xfrm>
          <a:prstGeom prst="rect">
            <a:avLst/>
          </a:prstGeom>
          <a:ln w="3175">
            <a:solidFill>
              <a:schemeClr val="tx1"/>
            </a:solidFill>
          </a:ln>
        </p:spPr>
      </p:pic>
    </p:spTree>
    <p:extLst>
      <p:ext uri="{BB962C8B-B14F-4D97-AF65-F5344CB8AC3E}">
        <p14:creationId xmlns:p14="http://schemas.microsoft.com/office/powerpoint/2010/main" val="9854431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6.5.2 </a:t>
            </a:r>
            <a:r>
              <a:rPr lang="zh-CN" altLang="en-US" dirty="0">
                <a:latin typeface="宋体" panose="02010600030101010101" pitchFamily="2" charset="-122"/>
              </a:rPr>
              <a:t>一元线性回归分析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2"/>
            <a:ext cx="10196943"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a:t>
            </a:r>
            <a:r>
              <a:rPr lang="zh-CN" altLang="en-US" sz="2800" dirty="0">
                <a:latin typeface="宋体" panose="02010600030101010101" pitchFamily="2" charset="-122"/>
              </a:rPr>
              <a:t>例</a:t>
            </a:r>
            <a:r>
              <a:rPr lang="en-US" altLang="zh-CN" sz="2800" dirty="0">
                <a:latin typeface="宋体" panose="02010600030101010101" pitchFamily="2" charset="-122"/>
              </a:rPr>
              <a:t>】</a:t>
            </a:r>
            <a:r>
              <a:rPr lang="zh-CN" altLang="en-US" sz="2800" dirty="0">
                <a:latin typeface="宋体" panose="02010600030101010101" pitchFamily="2" charset="-122"/>
              </a:rPr>
              <a:t>在上一小节中，我们已经使用相关分析方法得知在“中国银行”股票数据表中，列与列之间的数据取值有密切的关系。比如成交量与成交金额之间存在十分明显的线性相关关系。但是相关分析方法只能确定两个变量是否相关及相关程度的大小，对于两者之间究竟如何产生影响的，是否能够通过一个变量的取值推演另一个变量的可能值，需要通过线性回归分析方法来进一步确定。</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88</a:t>
            </a:fld>
            <a:endParaRPr lang="en-US" altLang="zh-CN"/>
          </a:p>
        </p:txBody>
      </p:sp>
    </p:spTree>
    <p:extLst>
      <p:ext uri="{BB962C8B-B14F-4D97-AF65-F5344CB8AC3E}">
        <p14:creationId xmlns:p14="http://schemas.microsoft.com/office/powerpoint/2010/main" val="244359812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6.5.2 </a:t>
            </a:r>
            <a:r>
              <a:rPr lang="zh-CN" altLang="en-US" dirty="0">
                <a:latin typeface="宋体" panose="02010600030101010101" pitchFamily="2" charset="-122"/>
              </a:rPr>
              <a:t>一元线性回归分析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2"/>
            <a:ext cx="10196943"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1.</a:t>
            </a:r>
            <a:r>
              <a:rPr lang="zh-CN" altLang="en-US" sz="2800" dirty="0">
                <a:latin typeface="宋体" panose="02010600030101010101" pitchFamily="2" charset="-122"/>
              </a:rPr>
              <a:t>回归分析</a:t>
            </a:r>
            <a:endParaRPr lang="en-US" altLang="zh-CN" sz="2800" dirty="0">
              <a:latin typeface="宋体" panose="02010600030101010101" pitchFamily="2" charset="-122"/>
            </a:endParaRPr>
          </a:p>
          <a:p>
            <a:pPr marL="342900" indent="0" eaLnBrk="1" hangingPunct="1">
              <a:buNone/>
            </a:pPr>
            <a:r>
              <a:rPr lang="zh-CN" altLang="en-US" sz="2800" dirty="0">
                <a:latin typeface="宋体" panose="02010600030101010101" pitchFamily="2" charset="-122"/>
              </a:rPr>
              <a:t>回归分析是根据已有数据确定变量之间相互依赖关系，并使用数学模型对其进行具体描述的统计分析方法，这是一种预测性建模技术，其主要用途在于通过建立变量之间的函数关系表达式，从而使用自变量（输入数据）的值计算因变量（预测结果）对应的值。</a:t>
            </a:r>
            <a:endParaRPr lang="en-US" altLang="zh-CN" sz="2800" dirty="0">
              <a:latin typeface="宋体" panose="02010600030101010101" pitchFamily="2" charset="-122"/>
            </a:endParaRPr>
          </a:p>
          <a:p>
            <a:pPr eaLnBrk="1" hangingPunct="1">
              <a:buFont typeface="Wingdings" panose="05000000000000000000" pitchFamily="2" charset="2"/>
              <a:buChar char="l"/>
            </a:pPr>
            <a:r>
              <a:rPr lang="zh-CN" altLang="en-US" sz="2800" b="0" dirty="0">
                <a:solidFill>
                  <a:srgbClr val="0070C0"/>
                </a:solidFill>
                <a:latin typeface="华文新魏" panose="02010800040101010101" pitchFamily="2" charset="-122"/>
                <a:ea typeface="华文新魏" panose="02010800040101010101" pitchFamily="2" charset="-122"/>
              </a:rPr>
              <a:t>变量数量：一元回归分析（两个变量）和多元回归分析（多个变量）</a:t>
            </a:r>
            <a:endParaRPr lang="en-US" altLang="zh-CN" sz="2800" b="0" dirty="0">
              <a:solidFill>
                <a:srgbClr val="0070C0"/>
              </a:solidFill>
              <a:latin typeface="华文新魏" panose="02010800040101010101" pitchFamily="2" charset="-122"/>
              <a:ea typeface="华文新魏" panose="02010800040101010101" pitchFamily="2" charset="-122"/>
            </a:endParaRPr>
          </a:p>
          <a:p>
            <a:pPr eaLnBrk="1" hangingPunct="1">
              <a:buFont typeface="Wingdings" panose="05000000000000000000" pitchFamily="2" charset="2"/>
              <a:buChar char="l"/>
            </a:pPr>
            <a:r>
              <a:rPr lang="zh-CN" altLang="en-US" sz="2800" b="0" dirty="0">
                <a:solidFill>
                  <a:srgbClr val="0070C0"/>
                </a:solidFill>
                <a:latin typeface="华文新魏" panose="02010800040101010101" pitchFamily="2" charset="-122"/>
                <a:ea typeface="华文新魏" panose="02010800040101010101" pitchFamily="2" charset="-122"/>
              </a:rPr>
              <a:t>关系类型：线性回归分析和非线性回归分析</a:t>
            </a:r>
            <a:endParaRPr lang="en-US" altLang="zh-CN" sz="2800" b="0" dirty="0">
              <a:solidFill>
                <a:srgbClr val="0070C0"/>
              </a:solidFill>
              <a:latin typeface="华文新魏" panose="02010800040101010101" pitchFamily="2" charset="-122"/>
              <a:ea typeface="华文新魏" panose="0201080004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89</a:t>
            </a:fld>
            <a:endParaRPr lang="en-US" altLang="zh-CN"/>
          </a:p>
        </p:txBody>
      </p:sp>
    </p:spTree>
    <p:extLst>
      <p:ext uri="{BB962C8B-B14F-4D97-AF65-F5344CB8AC3E}">
        <p14:creationId xmlns:p14="http://schemas.microsoft.com/office/powerpoint/2010/main" val="33540076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6C97030A-BB55-4F1A-9900-EF41D8646B5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6.2 </a:t>
            </a:r>
            <a:r>
              <a:rPr lang="zh-CN" altLang="en-US" dirty="0">
                <a:latin typeface="宋体" panose="02010600030101010101" pitchFamily="2" charset="-122"/>
              </a:rPr>
              <a:t>描述性统计分析</a:t>
            </a:r>
            <a:endParaRPr lang="zh-CN" altLang="en-US" dirty="0">
              <a:solidFill>
                <a:schemeClr val="tx1"/>
              </a:solidFill>
              <a:latin typeface="宋体" panose="02010600030101010101" pitchFamily="2" charset="-122"/>
            </a:endParaRPr>
          </a:p>
        </p:txBody>
      </p:sp>
      <p:sp>
        <p:nvSpPr>
          <p:cNvPr id="15363" name="Rectangle 3">
            <a:extLst>
              <a:ext uri="{FF2B5EF4-FFF2-40B4-BE49-F238E27FC236}">
                <a16:creationId xmlns:a16="http://schemas.microsoft.com/office/drawing/2014/main" id="{5C867E36-2E58-43F0-9C72-A8270DF65FBE}"/>
              </a:ext>
            </a:extLst>
          </p:cNvPr>
          <p:cNvSpPr>
            <a:spLocks noGrp="1" noChangeArrowheads="1"/>
          </p:cNvSpPr>
          <p:nvPr>
            <p:ph idx="1"/>
          </p:nvPr>
        </p:nvSpPr>
        <p:spPr>
          <a:xfrm>
            <a:off x="1512425" y="1076325"/>
            <a:ext cx="10211489" cy="1735701"/>
          </a:xfrm>
        </p:spPr>
        <p:txBody>
          <a:bodyPr/>
          <a:lstStyle/>
          <a:p>
            <a:pPr marL="342900" indent="0" eaLnBrk="1" hangingPunct="1">
              <a:buNone/>
            </a:pPr>
            <a:r>
              <a:rPr lang="en-US" altLang="zh-CN" sz="3600" dirty="0">
                <a:latin typeface="宋体" panose="02010600030101010101" pitchFamily="2" charset="-122"/>
              </a:rPr>
              <a:t>6.2.1 </a:t>
            </a:r>
            <a:r>
              <a:rPr lang="zh-CN" altLang="en-US" sz="3600" dirty="0">
                <a:latin typeface="宋体" panose="02010600030101010101" pitchFamily="2" charset="-122"/>
              </a:rPr>
              <a:t>数据频数分析</a:t>
            </a:r>
          </a:p>
          <a:p>
            <a:pPr marL="342900" indent="0" eaLnBrk="1" hangingPunct="1">
              <a:buNone/>
            </a:pPr>
            <a:r>
              <a:rPr lang="en-US" altLang="zh-CN" sz="3600" dirty="0">
                <a:latin typeface="宋体" panose="02010600030101010101" pitchFamily="2" charset="-122"/>
              </a:rPr>
              <a:t>6.2.2 </a:t>
            </a:r>
            <a:r>
              <a:rPr lang="zh-CN" altLang="en-US" sz="3600" dirty="0">
                <a:latin typeface="宋体" panose="02010600030101010101" pitchFamily="2" charset="-122"/>
              </a:rPr>
              <a:t>数据集中度分析</a:t>
            </a:r>
          </a:p>
          <a:p>
            <a:pPr marL="342900" indent="0" eaLnBrk="1" hangingPunct="1">
              <a:buNone/>
            </a:pPr>
            <a:r>
              <a:rPr lang="en-US" altLang="zh-CN" sz="3600" dirty="0">
                <a:latin typeface="宋体" panose="02010600030101010101" pitchFamily="2" charset="-122"/>
              </a:rPr>
              <a:t>6.2.3 </a:t>
            </a:r>
            <a:r>
              <a:rPr lang="zh-CN" altLang="en-US" sz="3600" dirty="0">
                <a:latin typeface="宋体" panose="02010600030101010101" pitchFamily="2" charset="-122"/>
              </a:rPr>
              <a:t>数据离散度分析</a:t>
            </a:r>
          </a:p>
          <a:p>
            <a:pPr marL="342900" indent="0" eaLnBrk="1" hangingPunct="1">
              <a:buNone/>
            </a:pPr>
            <a:r>
              <a:rPr lang="en-US" altLang="zh-CN" sz="3600" dirty="0">
                <a:latin typeface="宋体" panose="02010600030101010101" pitchFamily="2" charset="-122"/>
              </a:rPr>
              <a:t>6.2.4 </a:t>
            </a:r>
            <a:r>
              <a:rPr lang="zh-CN" altLang="en-US" sz="3600" dirty="0">
                <a:latin typeface="宋体" panose="02010600030101010101" pitchFamily="2" charset="-122"/>
              </a:rPr>
              <a:t>数据交叉透视分析</a:t>
            </a:r>
          </a:p>
        </p:txBody>
      </p:sp>
      <p:sp>
        <p:nvSpPr>
          <p:cNvPr id="2" name="灯片编号占位符 1">
            <a:extLst>
              <a:ext uri="{FF2B5EF4-FFF2-40B4-BE49-F238E27FC236}">
                <a16:creationId xmlns:a16="http://schemas.microsoft.com/office/drawing/2014/main" id="{1EA67DC5-5D48-442D-8F15-F2723C06C636}"/>
              </a:ext>
            </a:extLst>
          </p:cNvPr>
          <p:cNvSpPr>
            <a:spLocks noGrp="1"/>
          </p:cNvSpPr>
          <p:nvPr>
            <p:ph type="sldNum" sz="quarter" idx="10"/>
          </p:nvPr>
        </p:nvSpPr>
        <p:spPr/>
        <p:txBody>
          <a:bodyPr/>
          <a:lstStyle/>
          <a:p>
            <a:pPr>
              <a:defRPr/>
            </a:pPr>
            <a:fld id="{475B3ED4-0E10-409F-A096-FDE93D218505}" type="slidenum">
              <a:rPr lang="zh-CN" altLang="en-US" smtClean="0"/>
              <a:pPr>
                <a:defRPr/>
              </a:pPr>
              <a:t>9</a:t>
            </a:fld>
            <a:endParaRPr lang="en-US" altLang="zh-CN"/>
          </a:p>
        </p:txBody>
      </p:sp>
    </p:spTree>
    <p:extLst>
      <p:ext uri="{BB962C8B-B14F-4D97-AF65-F5344CB8AC3E}">
        <p14:creationId xmlns:p14="http://schemas.microsoft.com/office/powerpoint/2010/main" val="168718611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6.5.2 </a:t>
            </a:r>
            <a:r>
              <a:rPr lang="zh-CN" altLang="en-US" dirty="0">
                <a:latin typeface="宋体" panose="02010600030101010101" pitchFamily="2" charset="-122"/>
              </a:rPr>
              <a:t>一元线性回归分析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2"/>
            <a:ext cx="10196943"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 利用</a:t>
            </a:r>
            <a:r>
              <a:rPr lang="en-US" altLang="zh-CN" sz="2800" dirty="0">
                <a:latin typeface="宋体" panose="02010600030101010101" pitchFamily="2" charset="-122"/>
              </a:rPr>
              <a:t>EXCEL</a:t>
            </a:r>
            <a:r>
              <a:rPr lang="zh-CN" altLang="en-US" sz="2800" dirty="0">
                <a:latin typeface="宋体" panose="02010600030101010101" pitchFamily="2" charset="-122"/>
              </a:rPr>
              <a:t>完成股票数据回归分析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回归分析参数设置</a:t>
            </a:r>
            <a:endParaRPr lang="en-US" altLang="zh-CN" sz="2800" b="0" dirty="0">
              <a:solidFill>
                <a:srgbClr val="0070C0"/>
              </a:solidFill>
              <a:latin typeface="华文新魏" panose="02010800040101010101" pitchFamily="2" charset="-122"/>
              <a:ea typeface="华文新魏" panose="0201080004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90</a:t>
            </a:fld>
            <a:endParaRPr lang="en-US" altLang="zh-CN"/>
          </a:p>
        </p:txBody>
      </p:sp>
      <p:pic>
        <p:nvPicPr>
          <p:cNvPr id="5" name="图片 4"/>
          <p:cNvPicPr/>
          <p:nvPr/>
        </p:nvPicPr>
        <p:blipFill>
          <a:blip r:embed="rId3"/>
          <a:stretch>
            <a:fillRect/>
          </a:stretch>
        </p:blipFill>
        <p:spPr>
          <a:xfrm>
            <a:off x="5505451" y="1832812"/>
            <a:ext cx="4775200" cy="4817370"/>
          </a:xfrm>
          <a:prstGeom prst="rect">
            <a:avLst/>
          </a:prstGeom>
        </p:spPr>
      </p:pic>
    </p:spTree>
    <p:extLst>
      <p:ext uri="{BB962C8B-B14F-4D97-AF65-F5344CB8AC3E}">
        <p14:creationId xmlns:p14="http://schemas.microsoft.com/office/powerpoint/2010/main" val="416961844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6.5.2 </a:t>
            </a:r>
            <a:r>
              <a:rPr lang="zh-CN" altLang="en-US" dirty="0">
                <a:latin typeface="宋体" panose="02010600030101010101" pitchFamily="2" charset="-122"/>
              </a:rPr>
              <a:t>一元线性回归分析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2"/>
            <a:ext cx="10196943"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 利用</a:t>
            </a:r>
            <a:r>
              <a:rPr lang="en-US" altLang="zh-CN" sz="2800" dirty="0">
                <a:latin typeface="宋体" panose="02010600030101010101" pitchFamily="2" charset="-122"/>
              </a:rPr>
              <a:t>EXCEL</a:t>
            </a:r>
            <a:r>
              <a:rPr lang="zh-CN" altLang="en-US" sz="2800" dirty="0">
                <a:latin typeface="宋体" panose="02010600030101010101" pitchFamily="2" charset="-122"/>
              </a:rPr>
              <a:t>完成股票数据回归分析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回归分析结果</a:t>
            </a:r>
            <a:endParaRPr lang="en-US" altLang="zh-CN" sz="2800" b="0" dirty="0">
              <a:solidFill>
                <a:srgbClr val="0070C0"/>
              </a:solidFill>
              <a:latin typeface="华文新魏" panose="02010800040101010101" pitchFamily="2" charset="-122"/>
              <a:ea typeface="华文新魏" panose="0201080004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91</a:t>
            </a:fld>
            <a:endParaRPr lang="en-US" altLang="zh-CN"/>
          </a:p>
        </p:txBody>
      </p:sp>
      <p:pic>
        <p:nvPicPr>
          <p:cNvPr id="6" name="图片 5"/>
          <p:cNvPicPr/>
          <p:nvPr/>
        </p:nvPicPr>
        <p:blipFill>
          <a:blip r:embed="rId3"/>
          <a:stretch>
            <a:fillRect/>
          </a:stretch>
        </p:blipFill>
        <p:spPr>
          <a:xfrm>
            <a:off x="2059536" y="2402761"/>
            <a:ext cx="8040428" cy="3984184"/>
          </a:xfrm>
          <a:prstGeom prst="rect">
            <a:avLst/>
          </a:prstGeom>
        </p:spPr>
      </p:pic>
    </p:spTree>
    <p:extLst>
      <p:ext uri="{BB962C8B-B14F-4D97-AF65-F5344CB8AC3E}">
        <p14:creationId xmlns:p14="http://schemas.microsoft.com/office/powerpoint/2010/main" val="36166265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6.5.2 </a:t>
            </a:r>
            <a:r>
              <a:rPr lang="zh-CN" altLang="en-US" dirty="0">
                <a:latin typeface="宋体" panose="02010600030101010101" pitchFamily="2" charset="-122"/>
              </a:rPr>
              <a:t>一元线性回归分析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2"/>
            <a:ext cx="10196943"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 利用</a:t>
            </a:r>
            <a:r>
              <a:rPr lang="en-US" altLang="zh-CN" sz="2800" dirty="0">
                <a:latin typeface="宋体" panose="02010600030101010101" pitchFamily="2" charset="-122"/>
              </a:rPr>
              <a:t>EXCEL</a:t>
            </a:r>
            <a:r>
              <a:rPr lang="zh-CN" altLang="en-US" sz="2800" dirty="0">
                <a:latin typeface="宋体" panose="02010600030101010101" pitchFamily="2" charset="-122"/>
              </a:rPr>
              <a:t>完成股票数据回归分析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利用回归分析进行成交金额预测</a:t>
            </a:r>
            <a:endParaRPr lang="en-US" altLang="zh-CN" sz="2800" b="0" dirty="0">
              <a:solidFill>
                <a:srgbClr val="0070C0"/>
              </a:solidFill>
              <a:latin typeface="华文新魏" panose="02010800040101010101" pitchFamily="2" charset="-122"/>
              <a:ea typeface="华文新魏" panose="0201080004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92</a:t>
            </a:fld>
            <a:endParaRPr lang="en-US" altLang="zh-CN"/>
          </a:p>
        </p:txBody>
      </p:sp>
      <p:pic>
        <p:nvPicPr>
          <p:cNvPr id="7" name="图片 6"/>
          <p:cNvPicPr/>
          <p:nvPr/>
        </p:nvPicPr>
        <p:blipFill>
          <a:blip r:embed="rId3"/>
          <a:stretch>
            <a:fillRect/>
          </a:stretch>
        </p:blipFill>
        <p:spPr>
          <a:xfrm>
            <a:off x="3358514" y="2302139"/>
            <a:ext cx="5447261" cy="4432646"/>
          </a:xfrm>
          <a:prstGeom prst="rect">
            <a:avLst/>
          </a:prstGeom>
          <a:ln w="3175">
            <a:solidFill>
              <a:schemeClr val="tx1"/>
            </a:solidFill>
          </a:ln>
        </p:spPr>
      </p:pic>
    </p:spTree>
    <p:extLst>
      <p:ext uri="{BB962C8B-B14F-4D97-AF65-F5344CB8AC3E}">
        <p14:creationId xmlns:p14="http://schemas.microsoft.com/office/powerpoint/2010/main" val="162054409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6.5.2 </a:t>
            </a:r>
            <a:r>
              <a:rPr lang="zh-CN" altLang="en-US" dirty="0">
                <a:latin typeface="宋体" panose="02010600030101010101" pitchFamily="2" charset="-122"/>
              </a:rPr>
              <a:t>一元线性回归分析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2"/>
            <a:ext cx="10196943"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 利用</a:t>
            </a:r>
            <a:r>
              <a:rPr lang="en-US" altLang="zh-CN" sz="2800" dirty="0">
                <a:latin typeface="宋体" panose="02010600030101010101" pitchFamily="2" charset="-122"/>
              </a:rPr>
              <a:t>EXCEL</a:t>
            </a:r>
            <a:r>
              <a:rPr lang="zh-CN" altLang="en-US" sz="2800" dirty="0">
                <a:latin typeface="宋体" panose="02010600030101010101" pitchFamily="2" charset="-122"/>
              </a:rPr>
              <a:t>完成股票数据回归分析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线性回归最佳拟合直线及置信区间</a:t>
            </a:r>
            <a:endParaRPr lang="en-US" altLang="zh-CN" sz="2800" b="0" dirty="0">
              <a:solidFill>
                <a:srgbClr val="0070C0"/>
              </a:solidFill>
              <a:latin typeface="华文新魏" panose="02010800040101010101" pitchFamily="2" charset="-122"/>
              <a:ea typeface="华文新魏" panose="0201080004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93</a:t>
            </a:fld>
            <a:endParaRPr lang="en-US" altLang="zh-CN"/>
          </a:p>
        </p:txBody>
      </p:sp>
      <p:pic>
        <p:nvPicPr>
          <p:cNvPr id="6" name="图片 5"/>
          <p:cNvPicPr/>
          <p:nvPr/>
        </p:nvPicPr>
        <p:blipFill>
          <a:blip r:embed="rId3">
            <a:extLst>
              <a:ext uri="{28A0092B-C50C-407E-A947-70E740481C1C}">
                <a14:useLocalDpi xmlns:a14="http://schemas.microsoft.com/office/drawing/2010/main" val="0"/>
              </a:ext>
            </a:extLst>
          </a:blip>
          <a:srcRect/>
          <a:stretch>
            <a:fillRect/>
          </a:stretch>
        </p:blipFill>
        <p:spPr bwMode="auto">
          <a:xfrm>
            <a:off x="2821420" y="2224034"/>
            <a:ext cx="6521450" cy="4588856"/>
          </a:xfrm>
          <a:prstGeom prst="rect">
            <a:avLst/>
          </a:prstGeom>
          <a:noFill/>
        </p:spPr>
      </p:pic>
    </p:spTree>
    <p:extLst>
      <p:ext uri="{BB962C8B-B14F-4D97-AF65-F5344CB8AC3E}">
        <p14:creationId xmlns:p14="http://schemas.microsoft.com/office/powerpoint/2010/main" val="36224689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6.5.2 </a:t>
            </a:r>
            <a:r>
              <a:rPr lang="zh-CN" altLang="en-US" dirty="0">
                <a:latin typeface="宋体" panose="02010600030101010101" pitchFamily="2" charset="-122"/>
              </a:rPr>
              <a:t>一元线性回归分析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2"/>
            <a:ext cx="10196943" cy="32829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a:t>
            </a:r>
            <a:r>
              <a:rPr lang="zh-CN" altLang="en-US" sz="2800" dirty="0">
                <a:latin typeface="宋体" panose="02010600030101010101" pitchFamily="2" charset="-122"/>
              </a:rPr>
              <a:t> 利用</a:t>
            </a:r>
            <a:r>
              <a:rPr lang="en-US" altLang="zh-CN" sz="2800" dirty="0">
                <a:latin typeface="宋体" panose="02010600030101010101" pitchFamily="2" charset="-122"/>
              </a:rPr>
              <a:t>EXCEL</a:t>
            </a:r>
            <a:r>
              <a:rPr lang="zh-CN" altLang="en-US" sz="2800" dirty="0">
                <a:latin typeface="宋体" panose="02010600030101010101" pitchFamily="2" charset="-122"/>
              </a:rPr>
              <a:t>完成股票数据回归分析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利用回归分析进行换手率预测</a:t>
            </a:r>
            <a:endParaRPr lang="en-US" altLang="zh-CN" sz="2800" b="0" dirty="0">
              <a:solidFill>
                <a:srgbClr val="0070C0"/>
              </a:solidFill>
              <a:latin typeface="华文新魏" panose="02010800040101010101" pitchFamily="2" charset="-122"/>
              <a:ea typeface="华文新魏" panose="0201080004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94</a:t>
            </a:fld>
            <a:endParaRPr lang="en-US" altLang="zh-CN"/>
          </a:p>
        </p:txBody>
      </p:sp>
      <p:pic>
        <p:nvPicPr>
          <p:cNvPr id="7" name="图片 6"/>
          <p:cNvPicPr/>
          <p:nvPr/>
        </p:nvPicPr>
        <p:blipFill>
          <a:blip r:embed="rId3"/>
          <a:stretch>
            <a:fillRect/>
          </a:stretch>
        </p:blipFill>
        <p:spPr>
          <a:xfrm>
            <a:off x="437745" y="2177336"/>
            <a:ext cx="4051127" cy="4486700"/>
          </a:xfrm>
          <a:prstGeom prst="rect">
            <a:avLst/>
          </a:prstGeom>
        </p:spPr>
      </p:pic>
      <p:pic>
        <p:nvPicPr>
          <p:cNvPr id="8" name="图片 7"/>
          <p:cNvPicPr/>
          <p:nvPr/>
        </p:nvPicPr>
        <p:blipFill>
          <a:blip r:embed="rId4"/>
          <a:stretch>
            <a:fillRect/>
          </a:stretch>
        </p:blipFill>
        <p:spPr>
          <a:xfrm>
            <a:off x="5034800" y="2177336"/>
            <a:ext cx="6691745" cy="3336773"/>
          </a:xfrm>
          <a:prstGeom prst="rect">
            <a:avLst/>
          </a:prstGeom>
        </p:spPr>
      </p:pic>
      <p:sp>
        <p:nvSpPr>
          <p:cNvPr id="3" name="右箭头 2"/>
          <p:cNvSpPr/>
          <p:nvPr/>
        </p:nvSpPr>
        <p:spPr bwMode="auto">
          <a:xfrm>
            <a:off x="4627418" y="3006436"/>
            <a:ext cx="290946" cy="498764"/>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pic>
        <p:nvPicPr>
          <p:cNvPr id="9" name="图片 8"/>
          <p:cNvPicPr/>
          <p:nvPr/>
        </p:nvPicPr>
        <p:blipFill>
          <a:blip r:embed="rId5">
            <a:extLst>
              <a:ext uri="{28A0092B-C50C-407E-A947-70E740481C1C}">
                <a14:useLocalDpi xmlns:a14="http://schemas.microsoft.com/office/drawing/2010/main" val="0"/>
              </a:ext>
            </a:extLst>
          </a:blip>
          <a:srcRect/>
          <a:stretch>
            <a:fillRect/>
          </a:stretch>
        </p:blipFill>
        <p:spPr bwMode="auto">
          <a:xfrm>
            <a:off x="5056910" y="2177336"/>
            <a:ext cx="6669635" cy="4486700"/>
          </a:xfrm>
          <a:prstGeom prst="rect">
            <a:avLst/>
          </a:prstGeom>
          <a:noFill/>
        </p:spPr>
      </p:pic>
    </p:spTree>
    <p:extLst>
      <p:ext uri="{BB962C8B-B14F-4D97-AF65-F5344CB8AC3E}">
        <p14:creationId xmlns:p14="http://schemas.microsoft.com/office/powerpoint/2010/main" val="249925919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6.5.2 </a:t>
            </a:r>
            <a:r>
              <a:rPr lang="zh-CN" altLang="en-US" dirty="0">
                <a:latin typeface="宋体" panose="02010600030101010101" pitchFamily="2" charset="-122"/>
              </a:rPr>
              <a:t>一元线性回归分析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1"/>
            <a:ext cx="10196943" cy="44309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3.</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完成居民消费与支出回归分析</a:t>
            </a:r>
            <a:endParaRPr lang="en-US" altLang="zh-CN" sz="2800" dirty="0">
              <a:latin typeface="宋体" panose="02010600030101010101" pitchFamily="2" charset="-122"/>
            </a:endParaRPr>
          </a:p>
          <a:p>
            <a:pPr marL="342900" indent="0" eaLnBrk="1" hangingPunct="1">
              <a:buNone/>
            </a:pPr>
            <a:r>
              <a:rPr lang="en-US" altLang="zh-CN" sz="2800" dirty="0">
                <a:latin typeface="宋体" panose="02010600030101010101" pitchFamily="2" charset="-122"/>
              </a:rPr>
              <a:t>【</a:t>
            </a:r>
            <a:r>
              <a:rPr lang="zh-CN" altLang="en-US" sz="2800" dirty="0">
                <a:latin typeface="宋体" panose="02010600030101010101" pitchFamily="2" charset="-122"/>
              </a:rPr>
              <a:t>例</a:t>
            </a:r>
            <a:r>
              <a:rPr lang="en-US" altLang="zh-CN" sz="2800" dirty="0">
                <a:latin typeface="宋体" panose="02010600030101010101" pitchFamily="2" charset="-122"/>
              </a:rPr>
              <a:t>】</a:t>
            </a:r>
            <a:r>
              <a:rPr lang="zh-CN" altLang="en-US" sz="2800" dirty="0">
                <a:latin typeface="宋体" panose="02010600030101010101" pitchFamily="2" charset="-122"/>
              </a:rPr>
              <a:t>在相关分析小节中，根据</a:t>
            </a:r>
            <a:r>
              <a:rPr lang="en-US" altLang="zh-CN" sz="2800" dirty="0">
                <a:latin typeface="宋体" panose="02010600030101010101" pitchFamily="2" charset="-122"/>
              </a:rPr>
              <a:t>2018</a:t>
            </a:r>
            <a:r>
              <a:rPr lang="zh-CN" altLang="en-US" sz="2800" dirty="0">
                <a:latin typeface="宋体" panose="02010600030101010101" pitchFamily="2" charset="-122"/>
              </a:rPr>
              <a:t>年各省市自治区的居民收入和支出统计数据预测了居民人均可支配收入和人均消费支出之间的相关性，发现两者之间存在高度线性相关关系（结果详见素材文件“线性回归</a:t>
            </a:r>
            <a:r>
              <a:rPr lang="en-US" altLang="zh-CN" sz="2800" dirty="0">
                <a:latin typeface="宋体" panose="02010600030101010101" pitchFamily="2" charset="-122"/>
              </a:rPr>
              <a:t>.</a:t>
            </a:r>
            <a:r>
              <a:rPr lang="en-US" altLang="zh-CN" sz="2800" dirty="0" err="1">
                <a:latin typeface="宋体" panose="02010600030101010101" pitchFamily="2" charset="-122"/>
              </a:rPr>
              <a:t>xlsx</a:t>
            </a:r>
            <a:r>
              <a:rPr lang="en-US" altLang="zh-CN" sz="2800" dirty="0">
                <a:latin typeface="宋体" panose="02010600030101010101" pitchFamily="2" charset="-122"/>
              </a:rPr>
              <a:t>”</a:t>
            </a:r>
            <a:r>
              <a:rPr lang="zh-CN" altLang="en-US" sz="2800" dirty="0">
                <a:latin typeface="宋体" panose="02010600030101010101" pitchFamily="2" charset="-122"/>
              </a:rPr>
              <a:t>的“消费和收入”工作表）。</a:t>
            </a:r>
            <a:r>
              <a:rPr lang="en-US" altLang="zh-CN" sz="2800" dirty="0">
                <a:latin typeface="宋体" panose="02010600030101010101" pitchFamily="2" charset="-122"/>
              </a:rPr>
              <a:t>2019</a:t>
            </a:r>
            <a:r>
              <a:rPr lang="zh-CN" altLang="en-US" sz="2800" dirty="0">
                <a:latin typeface="宋体" panose="02010600030101010101" pitchFamily="2" charset="-122"/>
              </a:rPr>
              <a:t>年由国家统计局公布的各地居民人均可支配收入数据已被写入工作表的</a:t>
            </a:r>
            <a:r>
              <a:rPr lang="en-US" altLang="zh-CN" sz="2800" dirty="0">
                <a:latin typeface="宋体" panose="02010600030101010101" pitchFamily="2" charset="-122"/>
              </a:rPr>
              <a:t>E</a:t>
            </a:r>
            <a:r>
              <a:rPr lang="zh-CN" altLang="en-US" sz="2800" dirty="0">
                <a:latin typeface="宋体" panose="02010600030101010101" pitchFamily="2" charset="-122"/>
              </a:rPr>
              <a:t>列中，如图所示。若需要对</a:t>
            </a:r>
            <a:r>
              <a:rPr lang="en-US" altLang="zh-CN" sz="2800" dirty="0">
                <a:latin typeface="宋体" panose="02010600030101010101" pitchFamily="2" charset="-122"/>
              </a:rPr>
              <a:t>2019</a:t>
            </a:r>
            <a:r>
              <a:rPr lang="zh-CN" altLang="en-US" sz="2800" dirty="0">
                <a:latin typeface="宋体" panose="02010600030101010101" pitchFamily="2" charset="-122"/>
              </a:rPr>
              <a:t>年各地居民的人均消费支出情况进行预测，可以利用</a:t>
            </a:r>
            <a:r>
              <a:rPr lang="en-US" altLang="zh-CN" sz="2800" dirty="0">
                <a:latin typeface="宋体" panose="02010600030101010101" pitchFamily="2" charset="-122"/>
              </a:rPr>
              <a:t>2018</a:t>
            </a:r>
            <a:r>
              <a:rPr lang="zh-CN" altLang="en-US" sz="2800" dirty="0">
                <a:latin typeface="宋体" panose="02010600030101010101" pitchFamily="2" charset="-122"/>
              </a:rPr>
              <a:t>年收入和消费数据确立关于居民收入和支出的线性回归模型，并使用此模型根据</a:t>
            </a:r>
            <a:r>
              <a:rPr lang="en-US" altLang="zh-CN" sz="2800" dirty="0">
                <a:latin typeface="宋体" panose="02010600030101010101" pitchFamily="2" charset="-122"/>
              </a:rPr>
              <a:t>2019</a:t>
            </a:r>
            <a:r>
              <a:rPr lang="zh-CN" altLang="en-US" sz="2800" dirty="0">
                <a:latin typeface="宋体" panose="02010600030101010101" pitchFamily="2" charset="-122"/>
              </a:rPr>
              <a:t>年的人均可支配收入数据预测各地的人均消费支出值。</a:t>
            </a:r>
            <a:endParaRPr lang="en-US" altLang="zh-CN" sz="2800" b="0" dirty="0">
              <a:solidFill>
                <a:srgbClr val="0070C0"/>
              </a:solidFill>
              <a:latin typeface="华文新魏" panose="02010800040101010101" pitchFamily="2" charset="-122"/>
              <a:ea typeface="华文新魏" panose="0201080004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95</a:t>
            </a:fld>
            <a:endParaRPr lang="en-US" altLang="zh-CN"/>
          </a:p>
        </p:txBody>
      </p:sp>
      <p:pic>
        <p:nvPicPr>
          <p:cNvPr id="10" name="图片 9"/>
          <p:cNvPicPr/>
          <p:nvPr/>
        </p:nvPicPr>
        <p:blipFill>
          <a:blip r:embed="rId3"/>
          <a:stretch>
            <a:fillRect/>
          </a:stretch>
        </p:blipFill>
        <p:spPr>
          <a:xfrm>
            <a:off x="2004117" y="1083110"/>
            <a:ext cx="8456064" cy="5012889"/>
          </a:xfrm>
          <a:prstGeom prst="rect">
            <a:avLst/>
          </a:prstGeom>
        </p:spPr>
      </p:pic>
    </p:spTree>
    <p:extLst>
      <p:ext uri="{BB962C8B-B14F-4D97-AF65-F5344CB8AC3E}">
        <p14:creationId xmlns:p14="http://schemas.microsoft.com/office/powerpoint/2010/main" val="393546106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6.5.2 </a:t>
            </a:r>
            <a:r>
              <a:rPr lang="zh-CN" altLang="en-US" dirty="0">
                <a:latin typeface="宋体" panose="02010600030101010101" pitchFamily="2" charset="-122"/>
              </a:rPr>
              <a:t>一元线性回归分析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1"/>
            <a:ext cx="10196943" cy="44309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3.</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完成居民消费与支出回归分析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分析过程</a:t>
            </a:r>
            <a:endParaRPr lang="en-US" altLang="zh-CN" sz="2800" b="0" dirty="0">
              <a:solidFill>
                <a:srgbClr val="0070C0"/>
              </a:solidFill>
              <a:latin typeface="华文新魏" panose="02010800040101010101" pitchFamily="2" charset="-122"/>
              <a:ea typeface="华文新魏" panose="0201080004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96</a:t>
            </a:fld>
            <a:endParaRPr lang="en-US" altLang="zh-CN"/>
          </a:p>
        </p:txBody>
      </p:sp>
      <p:pic>
        <p:nvPicPr>
          <p:cNvPr id="6" name="图片 5"/>
          <p:cNvPicPr/>
          <p:nvPr/>
        </p:nvPicPr>
        <p:blipFill>
          <a:blip r:embed="rId3"/>
          <a:stretch>
            <a:fillRect/>
          </a:stretch>
        </p:blipFill>
        <p:spPr>
          <a:xfrm>
            <a:off x="600016" y="2263457"/>
            <a:ext cx="3764165" cy="3943379"/>
          </a:xfrm>
          <a:prstGeom prst="rect">
            <a:avLst/>
          </a:prstGeom>
        </p:spPr>
      </p:pic>
      <p:pic>
        <p:nvPicPr>
          <p:cNvPr id="7" name="图片 6"/>
          <p:cNvPicPr/>
          <p:nvPr/>
        </p:nvPicPr>
        <p:blipFill>
          <a:blip r:embed="rId4"/>
          <a:stretch>
            <a:fillRect/>
          </a:stretch>
        </p:blipFill>
        <p:spPr>
          <a:xfrm>
            <a:off x="4914093" y="2654733"/>
            <a:ext cx="6816436" cy="2776250"/>
          </a:xfrm>
          <a:prstGeom prst="rect">
            <a:avLst/>
          </a:prstGeom>
        </p:spPr>
      </p:pic>
      <p:pic>
        <p:nvPicPr>
          <p:cNvPr id="8" name="图片 7"/>
          <p:cNvPicPr/>
          <p:nvPr/>
        </p:nvPicPr>
        <p:blipFill>
          <a:blip r:embed="rId5"/>
          <a:stretch>
            <a:fillRect/>
          </a:stretch>
        </p:blipFill>
        <p:spPr>
          <a:xfrm>
            <a:off x="5424576" y="2036025"/>
            <a:ext cx="5795470" cy="4398242"/>
          </a:xfrm>
          <a:prstGeom prst="rect">
            <a:avLst/>
          </a:prstGeom>
        </p:spPr>
      </p:pic>
      <p:sp>
        <p:nvSpPr>
          <p:cNvPr id="3" name="右箭头 2"/>
          <p:cNvSpPr/>
          <p:nvPr/>
        </p:nvSpPr>
        <p:spPr bwMode="auto">
          <a:xfrm>
            <a:off x="4475018" y="3671455"/>
            <a:ext cx="304800" cy="563691"/>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pic>
        <p:nvPicPr>
          <p:cNvPr id="11" name="图片 10"/>
          <p:cNvPicPr/>
          <p:nvPr/>
        </p:nvPicPr>
        <p:blipFill>
          <a:blip r:embed="rId6">
            <a:extLst>
              <a:ext uri="{28A0092B-C50C-407E-A947-70E740481C1C}">
                <a14:useLocalDpi xmlns:a14="http://schemas.microsoft.com/office/drawing/2010/main" val="0"/>
              </a:ext>
            </a:extLst>
          </a:blip>
          <a:srcRect/>
          <a:stretch>
            <a:fillRect/>
          </a:stretch>
        </p:blipFill>
        <p:spPr bwMode="auto">
          <a:xfrm>
            <a:off x="4914093" y="1770761"/>
            <a:ext cx="6816436" cy="4928769"/>
          </a:xfrm>
          <a:prstGeom prst="rect">
            <a:avLst/>
          </a:prstGeom>
          <a:noFill/>
        </p:spPr>
      </p:pic>
    </p:spTree>
    <p:extLst>
      <p:ext uri="{BB962C8B-B14F-4D97-AF65-F5344CB8AC3E}">
        <p14:creationId xmlns:p14="http://schemas.microsoft.com/office/powerpoint/2010/main" val="306111133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6.5.3 </a:t>
            </a:r>
            <a:r>
              <a:rPr lang="zh-CN" altLang="en-US" dirty="0">
                <a:latin typeface="宋体" panose="02010600030101010101" pitchFamily="2" charset="-122"/>
              </a:rPr>
              <a:t>多元线性回归分析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1"/>
            <a:ext cx="10196943" cy="44309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a:t>
            </a:r>
            <a:r>
              <a:rPr lang="zh-CN" altLang="en-US" sz="2800" dirty="0">
                <a:latin typeface="宋体" panose="02010600030101010101" pitchFamily="2" charset="-122"/>
              </a:rPr>
              <a:t>例</a:t>
            </a:r>
            <a:r>
              <a:rPr lang="en-US" altLang="zh-CN" sz="2800" dirty="0">
                <a:latin typeface="宋体" panose="02010600030101010101" pitchFamily="2" charset="-122"/>
              </a:rPr>
              <a:t>】</a:t>
            </a:r>
            <a:r>
              <a:rPr lang="zh-CN" altLang="en-US" sz="2800" dirty="0">
                <a:latin typeface="宋体" panose="02010600030101010101" pitchFamily="2" charset="-122"/>
              </a:rPr>
              <a:t>在上一小节中，已经使用一元线性回归分析方法对图中所示的“中国银行”股票数据表中成交量与成交金额、成交量与换手率之间的相互影响规则进行了计算，并建立了回归模型利用成交量对其他两个变量的结果进行预测（结果详见素材文件“中国银行</a:t>
            </a:r>
            <a:r>
              <a:rPr lang="en-US" altLang="zh-CN" sz="2800" dirty="0">
                <a:latin typeface="宋体" panose="02010600030101010101" pitchFamily="2" charset="-122"/>
              </a:rPr>
              <a:t>.</a:t>
            </a:r>
            <a:r>
              <a:rPr lang="en-US" altLang="zh-CN" sz="2800" dirty="0" err="1">
                <a:latin typeface="宋体" panose="02010600030101010101" pitchFamily="2" charset="-122"/>
              </a:rPr>
              <a:t>xlsx</a:t>
            </a:r>
            <a:r>
              <a:rPr lang="en-US" altLang="zh-CN" sz="2800" dirty="0">
                <a:latin typeface="宋体" panose="02010600030101010101" pitchFamily="2" charset="-122"/>
              </a:rPr>
              <a:t>”</a:t>
            </a:r>
            <a:r>
              <a:rPr lang="zh-CN" altLang="en-US" sz="2800" dirty="0">
                <a:latin typeface="宋体" panose="02010600030101010101" pitchFamily="2" charset="-122"/>
              </a:rPr>
              <a:t>）。实际上，现实中的事物和现象往往受到多个因素的影响，即一个因变量受到多个自变量的影响。比如“中国银行”股票数据表中，每日的收盘价格大小就是由多方面因素共同作用下确定的。如要根据每日已有的信息对当日收盘价格进行预测，可以使用多元线性回归分析方法来实现。</a:t>
            </a:r>
            <a:endParaRPr lang="en-US" altLang="zh-CN" sz="2800" b="0" dirty="0">
              <a:solidFill>
                <a:srgbClr val="0070C0"/>
              </a:solidFill>
              <a:latin typeface="华文新魏" panose="02010800040101010101" pitchFamily="2" charset="-122"/>
              <a:ea typeface="华文新魏" panose="0201080004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97</a:t>
            </a:fld>
            <a:endParaRPr lang="en-US" altLang="zh-CN"/>
          </a:p>
        </p:txBody>
      </p:sp>
    </p:spTree>
    <p:extLst>
      <p:ext uri="{BB962C8B-B14F-4D97-AF65-F5344CB8AC3E}">
        <p14:creationId xmlns:p14="http://schemas.microsoft.com/office/powerpoint/2010/main" val="35698305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6.5.3 </a:t>
            </a:r>
            <a:r>
              <a:rPr lang="zh-CN" altLang="en-US" dirty="0">
                <a:latin typeface="宋体" panose="02010600030101010101" pitchFamily="2" charset="-122"/>
              </a:rPr>
              <a:t>多元线性回归分析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1"/>
            <a:ext cx="10196943" cy="44309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1. </a:t>
            </a:r>
            <a:r>
              <a:rPr lang="zh-CN" altLang="en-US" sz="2800" dirty="0">
                <a:latin typeface="宋体" panose="02010600030101010101" pitchFamily="2" charset="-122"/>
              </a:rPr>
              <a:t>多元线性回归分析</a:t>
            </a:r>
            <a:endParaRPr lang="en-US" altLang="zh-CN" sz="2800" dirty="0">
              <a:latin typeface="宋体" panose="02010600030101010101" pitchFamily="2" charset="-122"/>
            </a:endParaRPr>
          </a:p>
          <a:p>
            <a:pPr marL="342900" indent="0" eaLnBrk="1" hangingPunct="1">
              <a:buNone/>
            </a:pPr>
            <a:r>
              <a:rPr lang="zh-CN" altLang="en-US" sz="2800" b="0" dirty="0">
                <a:solidFill>
                  <a:srgbClr val="0070C0"/>
                </a:solidFill>
                <a:latin typeface="华文新魏" panose="02010800040101010101" pitchFamily="2" charset="-122"/>
                <a:ea typeface="华文新魏" panose="02010800040101010101" pitchFamily="2" charset="-122"/>
              </a:rPr>
              <a:t>多元线性回归是对一元线性回归分析的推广，并且相较而言有着更加重要的应用价值和意义。这是由于现实世界中的事物和现象通常受到多方面因素的影响而非一个，因此在对其变化规律进行回归预测时，由多个自变量的最优组合共同构成的线性回归方程往往更加准确，更符合实际。</a:t>
            </a:r>
            <a:endParaRPr lang="en-US" altLang="zh-CN" sz="2800" b="0" dirty="0">
              <a:solidFill>
                <a:srgbClr val="0070C0"/>
              </a:solidFill>
              <a:latin typeface="华文新魏" panose="02010800040101010101" pitchFamily="2" charset="-122"/>
              <a:ea typeface="华文新魏" panose="0201080004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98</a:t>
            </a:fld>
            <a:endParaRPr lang="en-US" altLang="zh-CN"/>
          </a:p>
        </p:txBody>
      </p:sp>
      <mc:AlternateContent xmlns:mc="http://schemas.openxmlformats.org/markup-compatibility/2006" xmlns:a14="http://schemas.microsoft.com/office/drawing/2010/main">
        <mc:Choice Requires="a14">
          <p:sp>
            <p:nvSpPr>
              <p:cNvPr id="3" name="矩形 2"/>
              <p:cNvSpPr/>
              <p:nvPr/>
            </p:nvSpPr>
            <p:spPr>
              <a:xfrm>
                <a:off x="3600787" y="4311134"/>
                <a:ext cx="5453672" cy="52322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zh-CN" altLang="en-US" sz="2800">
                          <a:latin typeface="Cambria Math" panose="02040503050406030204" pitchFamily="18" charset="0"/>
                        </a:rPr>
                        <m:t>y</m:t>
                      </m:r>
                      <m:r>
                        <a:rPr lang="zh-CN" altLang="en-US" sz="2800" i="0">
                          <a:latin typeface="Cambria Math" panose="02040503050406030204" pitchFamily="18" charset="0"/>
                        </a:rPr>
                        <m:t>=</m:t>
                      </m:r>
                      <m:sSub>
                        <m:sSubPr>
                          <m:ctrlPr>
                            <a:rPr lang="zh-CN" altLang="en-US" sz="2800" i="1">
                              <a:latin typeface="Cambria Math" panose="02040503050406030204" pitchFamily="18" charset="0"/>
                            </a:rPr>
                          </m:ctrlPr>
                        </m:sSubPr>
                        <m:e>
                          <m:r>
                            <a:rPr lang="zh-CN" altLang="en-US" sz="2800" i="1">
                              <a:latin typeface="Cambria Math" panose="02040503050406030204" pitchFamily="18" charset="0"/>
                            </a:rPr>
                            <m:t>𝛽</m:t>
                          </m:r>
                        </m:e>
                        <m:sub>
                          <m:r>
                            <a:rPr lang="zh-CN" altLang="en-US" sz="2800" i="0">
                              <a:latin typeface="Cambria Math" panose="02040503050406030204" pitchFamily="18" charset="0"/>
                            </a:rPr>
                            <m:t>0</m:t>
                          </m:r>
                        </m:sub>
                      </m:sSub>
                      <m:r>
                        <a:rPr lang="zh-CN" altLang="en-US" sz="2800" i="0">
                          <a:latin typeface="Cambria Math" panose="02040503050406030204" pitchFamily="18" charset="0"/>
                        </a:rPr>
                        <m:t>+</m:t>
                      </m:r>
                      <m:sSub>
                        <m:sSubPr>
                          <m:ctrlPr>
                            <a:rPr lang="zh-CN" altLang="en-US" sz="2800" i="1">
                              <a:latin typeface="Cambria Math" panose="02040503050406030204" pitchFamily="18" charset="0"/>
                            </a:rPr>
                          </m:ctrlPr>
                        </m:sSubPr>
                        <m:e>
                          <m:r>
                            <a:rPr lang="zh-CN" altLang="en-US" sz="2800" i="1">
                              <a:latin typeface="Cambria Math" panose="02040503050406030204" pitchFamily="18" charset="0"/>
                            </a:rPr>
                            <m:t>𝛽</m:t>
                          </m:r>
                        </m:e>
                        <m:sub>
                          <m:r>
                            <a:rPr lang="zh-CN" altLang="en-US" sz="2800" i="0">
                              <a:latin typeface="Cambria Math" panose="02040503050406030204" pitchFamily="18" charset="0"/>
                            </a:rPr>
                            <m:t>1</m:t>
                          </m:r>
                        </m:sub>
                      </m:sSub>
                      <m:sSub>
                        <m:sSubPr>
                          <m:ctrlPr>
                            <a:rPr lang="zh-CN" altLang="en-US" sz="2800" i="1">
                              <a:latin typeface="Cambria Math" panose="02040503050406030204" pitchFamily="18" charset="0"/>
                            </a:rPr>
                          </m:ctrlPr>
                        </m:sSubPr>
                        <m:e>
                          <m:r>
                            <a:rPr lang="zh-CN" altLang="en-US" sz="2800" i="1">
                              <a:latin typeface="Cambria Math" panose="02040503050406030204" pitchFamily="18" charset="0"/>
                            </a:rPr>
                            <m:t>𝑥</m:t>
                          </m:r>
                        </m:e>
                        <m:sub>
                          <m:r>
                            <a:rPr lang="zh-CN" altLang="en-US" sz="2800" i="0">
                              <a:latin typeface="Cambria Math" panose="02040503050406030204" pitchFamily="18" charset="0"/>
                            </a:rPr>
                            <m:t>1</m:t>
                          </m:r>
                        </m:sub>
                      </m:sSub>
                      <m:r>
                        <a:rPr lang="zh-CN" altLang="en-US" sz="2800" i="0">
                          <a:latin typeface="Cambria Math" panose="02040503050406030204" pitchFamily="18" charset="0"/>
                        </a:rPr>
                        <m:t>+</m:t>
                      </m:r>
                      <m:sSub>
                        <m:sSubPr>
                          <m:ctrlPr>
                            <a:rPr lang="zh-CN" altLang="en-US" sz="2800" i="1">
                              <a:latin typeface="Cambria Math" panose="02040503050406030204" pitchFamily="18" charset="0"/>
                            </a:rPr>
                          </m:ctrlPr>
                        </m:sSubPr>
                        <m:e>
                          <m:r>
                            <a:rPr lang="zh-CN" altLang="en-US" sz="2800" i="1">
                              <a:latin typeface="Cambria Math" panose="02040503050406030204" pitchFamily="18" charset="0"/>
                            </a:rPr>
                            <m:t>𝛽</m:t>
                          </m:r>
                        </m:e>
                        <m:sub>
                          <m:r>
                            <a:rPr lang="zh-CN" altLang="en-US" sz="2800" i="0">
                              <a:latin typeface="Cambria Math" panose="02040503050406030204" pitchFamily="18" charset="0"/>
                            </a:rPr>
                            <m:t>2</m:t>
                          </m:r>
                        </m:sub>
                      </m:sSub>
                      <m:sSub>
                        <m:sSubPr>
                          <m:ctrlPr>
                            <a:rPr lang="zh-CN" altLang="en-US" sz="2800" i="1">
                              <a:latin typeface="Cambria Math" panose="02040503050406030204" pitchFamily="18" charset="0"/>
                            </a:rPr>
                          </m:ctrlPr>
                        </m:sSubPr>
                        <m:e>
                          <m:r>
                            <a:rPr lang="zh-CN" altLang="en-US" sz="2800" i="1">
                              <a:latin typeface="Cambria Math" panose="02040503050406030204" pitchFamily="18" charset="0"/>
                            </a:rPr>
                            <m:t>𝑥</m:t>
                          </m:r>
                        </m:e>
                        <m:sub>
                          <m:r>
                            <a:rPr lang="zh-CN" altLang="en-US" sz="2800" i="0">
                              <a:latin typeface="Cambria Math" panose="02040503050406030204" pitchFamily="18" charset="0"/>
                            </a:rPr>
                            <m:t>2</m:t>
                          </m:r>
                        </m:sub>
                      </m:sSub>
                      <m:r>
                        <a:rPr lang="zh-CN" altLang="en-US" sz="2800" i="0">
                          <a:latin typeface="Cambria Math" panose="02040503050406030204" pitchFamily="18" charset="0"/>
                        </a:rPr>
                        <m:t>+⋯+</m:t>
                      </m:r>
                      <m:sSub>
                        <m:sSubPr>
                          <m:ctrlPr>
                            <a:rPr lang="zh-CN" altLang="en-US" sz="2800" i="1">
                              <a:latin typeface="Cambria Math" panose="02040503050406030204" pitchFamily="18" charset="0"/>
                            </a:rPr>
                          </m:ctrlPr>
                        </m:sSubPr>
                        <m:e>
                          <m:r>
                            <a:rPr lang="zh-CN" altLang="en-US" sz="2800" i="1">
                              <a:latin typeface="Cambria Math" panose="02040503050406030204" pitchFamily="18" charset="0"/>
                            </a:rPr>
                            <m:t>𝛽</m:t>
                          </m:r>
                        </m:e>
                        <m:sub>
                          <m:r>
                            <a:rPr lang="zh-CN" altLang="en-US" sz="2800" i="1">
                              <a:latin typeface="Cambria Math" panose="02040503050406030204" pitchFamily="18" charset="0"/>
                            </a:rPr>
                            <m:t>𝑘</m:t>
                          </m:r>
                        </m:sub>
                      </m:sSub>
                      <m:sSub>
                        <m:sSubPr>
                          <m:ctrlPr>
                            <a:rPr lang="zh-CN" altLang="en-US" sz="2800" i="1">
                              <a:latin typeface="Cambria Math" panose="02040503050406030204" pitchFamily="18" charset="0"/>
                            </a:rPr>
                          </m:ctrlPr>
                        </m:sSubPr>
                        <m:e>
                          <m:r>
                            <a:rPr lang="zh-CN" altLang="en-US" sz="2800" i="1">
                              <a:latin typeface="Cambria Math" panose="02040503050406030204" pitchFamily="18" charset="0"/>
                            </a:rPr>
                            <m:t>𝑥</m:t>
                          </m:r>
                        </m:e>
                        <m:sub>
                          <m:r>
                            <a:rPr lang="zh-CN" altLang="en-US" sz="2800" i="1">
                              <a:latin typeface="Cambria Math" panose="02040503050406030204" pitchFamily="18" charset="0"/>
                            </a:rPr>
                            <m:t>𝑘</m:t>
                          </m:r>
                        </m:sub>
                      </m:sSub>
                    </m:oMath>
                  </m:oMathPara>
                </a14:m>
                <a:endParaRPr lang="zh-CN" altLang="en-US" sz="2800" dirty="0"/>
              </a:p>
            </p:txBody>
          </p:sp>
        </mc:Choice>
        <mc:Fallback xmlns="">
          <p:sp>
            <p:nvSpPr>
              <p:cNvPr id="3" name="矩形 2"/>
              <p:cNvSpPr>
                <a:spLocks noRot="1" noChangeAspect="1" noMove="1" noResize="1" noEditPoints="1" noAdjustHandles="1" noChangeArrowheads="1" noChangeShapeType="1" noTextEdit="1"/>
              </p:cNvSpPr>
              <p:nvPr/>
            </p:nvSpPr>
            <p:spPr>
              <a:xfrm>
                <a:off x="3600787" y="4311134"/>
                <a:ext cx="5453672" cy="523220"/>
              </a:xfrm>
              <a:prstGeom prst="rect">
                <a:avLst/>
              </a:prstGeom>
              <a:blipFill>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4192844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CA2C8A4-3860-49A9-BBE1-48F64045FF1E}"/>
              </a:ext>
            </a:extLst>
          </p:cNvPr>
          <p:cNvSpPr>
            <a:spLocks noGrp="1" noChangeArrowheads="1"/>
          </p:cNvSpPr>
          <p:nvPr>
            <p:ph type="title"/>
          </p:nvPr>
        </p:nvSpPr>
        <p:spPr/>
        <p:txBody>
          <a:bodyPr/>
          <a:lstStyle/>
          <a:p>
            <a:pPr eaLnBrk="1" hangingPunct="1"/>
            <a:r>
              <a:rPr lang="en-US" altLang="zh-CN" dirty="0">
                <a:latin typeface="宋体" panose="02010600030101010101" pitchFamily="2" charset="-122"/>
              </a:rPr>
              <a:t>6.5.3 </a:t>
            </a:r>
            <a:r>
              <a:rPr lang="zh-CN" altLang="en-US" dirty="0">
                <a:latin typeface="宋体" panose="02010600030101010101" pitchFamily="2" charset="-122"/>
              </a:rPr>
              <a:t>多元线性回归分析</a:t>
            </a:r>
            <a:endParaRPr lang="zh-CN" altLang="en-US" dirty="0">
              <a:solidFill>
                <a:schemeClr val="tx1"/>
              </a:solidFill>
              <a:latin typeface="宋体" panose="02010600030101010101" pitchFamily="2" charset="-122"/>
            </a:endParaRPr>
          </a:p>
        </p:txBody>
      </p:sp>
      <p:sp>
        <p:nvSpPr>
          <p:cNvPr id="18435" name="Rectangle 3">
            <a:extLst>
              <a:ext uri="{FF2B5EF4-FFF2-40B4-BE49-F238E27FC236}">
                <a16:creationId xmlns:a16="http://schemas.microsoft.com/office/drawing/2014/main" id="{A249E5C9-55C3-4353-BB70-C0921BCC8B13}"/>
              </a:ext>
            </a:extLst>
          </p:cNvPr>
          <p:cNvSpPr>
            <a:spLocks noGrp="1" noChangeArrowheads="1"/>
          </p:cNvSpPr>
          <p:nvPr>
            <p:ph idx="1"/>
          </p:nvPr>
        </p:nvSpPr>
        <p:spPr>
          <a:xfrm>
            <a:off x="983674" y="1235511"/>
            <a:ext cx="10196943" cy="44309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42900" indent="0" eaLnBrk="1" hangingPunct="1">
              <a:buNone/>
            </a:pPr>
            <a:r>
              <a:rPr lang="en-US" altLang="zh-CN" sz="2800" dirty="0">
                <a:latin typeface="宋体" panose="02010600030101010101" pitchFamily="2" charset="-122"/>
              </a:rPr>
              <a:t>2. </a:t>
            </a:r>
            <a:r>
              <a:rPr lang="zh-CN" altLang="en-US" sz="2800" dirty="0">
                <a:latin typeface="宋体" panose="02010600030101010101" pitchFamily="2" charset="-122"/>
              </a:rPr>
              <a:t>利用</a:t>
            </a:r>
            <a:r>
              <a:rPr lang="en-US" altLang="zh-CN" sz="2800" dirty="0">
                <a:latin typeface="宋体" panose="02010600030101010101" pitchFamily="2" charset="-122"/>
              </a:rPr>
              <a:t>EXCEL</a:t>
            </a:r>
            <a:r>
              <a:rPr lang="zh-CN" altLang="en-US" sz="2800" dirty="0">
                <a:latin typeface="宋体" panose="02010600030101010101" pitchFamily="2" charset="-122"/>
              </a:rPr>
              <a:t>完成股票收盘价回归分析</a:t>
            </a:r>
            <a:endParaRPr lang="en-US" altLang="zh-CN" sz="2800" dirty="0">
              <a:latin typeface="宋体" panose="02010600030101010101" pitchFamily="2" charset="-122"/>
            </a:endParaRPr>
          </a:p>
          <a:p>
            <a:pPr eaLnBrk="1" hangingPunct="1">
              <a:buFont typeface="Wingdings" panose="05000000000000000000" pitchFamily="2" charset="2"/>
              <a:buChar char="Ø"/>
            </a:pPr>
            <a:r>
              <a:rPr lang="zh-CN" altLang="en-US" sz="2800" dirty="0">
                <a:latin typeface="宋体" panose="02010600030101010101" pitchFamily="2" charset="-122"/>
              </a:rPr>
              <a:t>回归参数设置</a:t>
            </a:r>
            <a:endParaRPr lang="en-US" altLang="zh-CN" sz="2800" dirty="0">
              <a:latin typeface="宋体" panose="02010600030101010101" pitchFamily="2" charset="-122"/>
            </a:endParaRPr>
          </a:p>
        </p:txBody>
      </p:sp>
      <p:sp>
        <p:nvSpPr>
          <p:cNvPr id="2" name="灯片编号占位符 1">
            <a:extLst>
              <a:ext uri="{FF2B5EF4-FFF2-40B4-BE49-F238E27FC236}">
                <a16:creationId xmlns:a16="http://schemas.microsoft.com/office/drawing/2014/main" id="{D40917A4-107E-40AB-ACFE-680B5DD74A0C}"/>
              </a:ext>
            </a:extLst>
          </p:cNvPr>
          <p:cNvSpPr>
            <a:spLocks noGrp="1"/>
          </p:cNvSpPr>
          <p:nvPr>
            <p:ph type="sldNum" sz="quarter" idx="10"/>
          </p:nvPr>
        </p:nvSpPr>
        <p:spPr/>
        <p:txBody>
          <a:bodyPr/>
          <a:lstStyle/>
          <a:p>
            <a:pPr>
              <a:defRPr/>
            </a:pPr>
            <a:fld id="{475B3ED4-0E10-409F-A096-FDE93D218505}" type="slidenum">
              <a:rPr lang="zh-CN" altLang="en-US" smtClean="0"/>
              <a:pPr>
                <a:defRPr/>
              </a:pPr>
              <a:t>99</a:t>
            </a:fld>
            <a:endParaRPr lang="en-US" altLang="zh-CN"/>
          </a:p>
        </p:txBody>
      </p:sp>
      <p:pic>
        <p:nvPicPr>
          <p:cNvPr id="6" name="图片 5"/>
          <p:cNvPicPr/>
          <p:nvPr/>
        </p:nvPicPr>
        <p:blipFill>
          <a:blip r:embed="rId3"/>
          <a:stretch>
            <a:fillRect/>
          </a:stretch>
        </p:blipFill>
        <p:spPr>
          <a:xfrm>
            <a:off x="4247515" y="1698539"/>
            <a:ext cx="5104303" cy="5048625"/>
          </a:xfrm>
          <a:prstGeom prst="rect">
            <a:avLst/>
          </a:prstGeom>
        </p:spPr>
      </p:pic>
    </p:spTree>
    <p:extLst>
      <p:ext uri="{BB962C8B-B14F-4D97-AF65-F5344CB8AC3E}">
        <p14:creationId xmlns:p14="http://schemas.microsoft.com/office/powerpoint/2010/main" val="75921843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theme/theme1.xml><?xml version="1.0" encoding="utf-8"?>
<a:theme xmlns:a="http://schemas.openxmlformats.org/drawingml/2006/main" name="ncre-visual basic">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cre-visual basic">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ncre-visual basic 1">
        <a:dk1>
          <a:srgbClr val="1D4940"/>
        </a:dk1>
        <a:lt1>
          <a:srgbClr val="FFFFFF"/>
        </a:lt1>
        <a:dk2>
          <a:srgbClr val="3F716F"/>
        </a:dk2>
        <a:lt2>
          <a:srgbClr val="DDDDDD"/>
        </a:lt2>
        <a:accent1>
          <a:srgbClr val="669E86"/>
        </a:accent1>
        <a:accent2>
          <a:srgbClr val="A2CAB4"/>
        </a:accent2>
        <a:accent3>
          <a:srgbClr val="FFFFFF"/>
        </a:accent3>
        <a:accent4>
          <a:srgbClr val="173D35"/>
        </a:accent4>
        <a:accent5>
          <a:srgbClr val="B8CCC3"/>
        </a:accent5>
        <a:accent6>
          <a:srgbClr val="92B7A3"/>
        </a:accent6>
        <a:hlink>
          <a:srgbClr val="8CA35F"/>
        </a:hlink>
        <a:folHlink>
          <a:srgbClr val="C1B05D"/>
        </a:folHlink>
      </a:clrScheme>
      <a:clrMap bg1="lt1" tx1="dk1" bg2="lt2" tx2="dk2" accent1="accent1" accent2="accent2" accent3="accent3" accent4="accent4" accent5="accent5" accent6="accent6" hlink="hlink" folHlink="folHlink"/>
    </a:extraClrScheme>
    <a:extraClrScheme>
      <a:clrScheme name="ncre-visual basic 2">
        <a:dk1>
          <a:srgbClr val="23387D"/>
        </a:dk1>
        <a:lt1>
          <a:srgbClr val="FFFFFF"/>
        </a:lt1>
        <a:dk2>
          <a:srgbClr val="1A3D97"/>
        </a:dk2>
        <a:lt2>
          <a:srgbClr val="DDDDDD"/>
        </a:lt2>
        <a:accent1>
          <a:srgbClr val="4972BB"/>
        </a:accent1>
        <a:accent2>
          <a:srgbClr val="6A99D8"/>
        </a:accent2>
        <a:accent3>
          <a:srgbClr val="FFFFFF"/>
        </a:accent3>
        <a:accent4>
          <a:srgbClr val="1C2E6A"/>
        </a:accent4>
        <a:accent5>
          <a:srgbClr val="B1BCDA"/>
        </a:accent5>
        <a:accent6>
          <a:srgbClr val="5F8AC4"/>
        </a:accent6>
        <a:hlink>
          <a:srgbClr val="96B1E6"/>
        </a:hlink>
        <a:folHlink>
          <a:srgbClr val="99C25C"/>
        </a:folHlink>
      </a:clrScheme>
      <a:clrMap bg1="lt1" tx1="dk1" bg2="lt2" tx2="dk2" accent1="accent1" accent2="accent2" accent3="accent3" accent4="accent4" accent5="accent5" accent6="accent6" hlink="hlink" folHlink="folHlink"/>
    </a:extraClrScheme>
    <a:extraClrScheme>
      <a:clrScheme name="ncre-visual basic 3">
        <a:dk1>
          <a:srgbClr val="23387D"/>
        </a:dk1>
        <a:lt1>
          <a:srgbClr val="FFFFFF"/>
        </a:lt1>
        <a:dk2>
          <a:srgbClr val="1A3D97"/>
        </a:dk2>
        <a:lt2>
          <a:srgbClr val="DDDDDD"/>
        </a:lt2>
        <a:accent1>
          <a:srgbClr val="6E51A7"/>
        </a:accent1>
        <a:accent2>
          <a:srgbClr val="8C8EE0"/>
        </a:accent2>
        <a:accent3>
          <a:srgbClr val="FFFFFF"/>
        </a:accent3>
        <a:accent4>
          <a:srgbClr val="1C2E6A"/>
        </a:accent4>
        <a:accent5>
          <a:srgbClr val="BAB3D0"/>
        </a:accent5>
        <a:accent6>
          <a:srgbClr val="7E80CB"/>
        </a:accent6>
        <a:hlink>
          <a:srgbClr val="96B1E6"/>
        </a:hlink>
        <a:folHlink>
          <a:srgbClr val="7BB329"/>
        </a:folHlink>
      </a:clrScheme>
      <a:clrMap bg1="lt1" tx1="dk1" bg2="lt2" tx2="dk2" accent1="accent1" accent2="accent2" accent3="accent3" accent4="accent4" accent5="accent5" accent6="accent6" hlink="hlink" folHlink="folHlink"/>
    </a:extraClrScheme>
    <a:extraClrScheme>
      <a:clrScheme name="ncre-visual basic 4">
        <a:dk1>
          <a:srgbClr val="23387D"/>
        </a:dk1>
        <a:lt1>
          <a:srgbClr val="FFFFFF"/>
        </a:lt1>
        <a:dk2>
          <a:srgbClr val="1A3D97"/>
        </a:dk2>
        <a:lt2>
          <a:srgbClr val="DDDDDD"/>
        </a:lt2>
        <a:accent1>
          <a:srgbClr val="4972BB"/>
        </a:accent1>
        <a:accent2>
          <a:srgbClr val="FF3300"/>
        </a:accent2>
        <a:accent3>
          <a:srgbClr val="FFFFFF"/>
        </a:accent3>
        <a:accent4>
          <a:srgbClr val="1C2E6A"/>
        </a:accent4>
        <a:accent5>
          <a:srgbClr val="B1BCDA"/>
        </a:accent5>
        <a:accent6>
          <a:srgbClr val="E72D00"/>
        </a:accent6>
        <a:hlink>
          <a:srgbClr val="96B1E6"/>
        </a:hlink>
        <a:folHlink>
          <a:srgbClr val="00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TotalTime>
  <Words>7259</Words>
  <Application>Microsoft Office PowerPoint</Application>
  <PresentationFormat>宽屏</PresentationFormat>
  <Paragraphs>938</Paragraphs>
  <Slides>115</Slides>
  <Notes>114</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115</vt:i4>
      </vt:variant>
    </vt:vector>
  </HeadingPairs>
  <TitlesOfParts>
    <vt:vector size="126" baseType="lpstr">
      <vt:lpstr>等线</vt:lpstr>
      <vt:lpstr>华文新魏</vt:lpstr>
      <vt:lpstr>宋体</vt:lpstr>
      <vt:lpstr>Arial</vt:lpstr>
      <vt:lpstr>Cambria Math</vt:lpstr>
      <vt:lpstr>Tahoma</vt:lpstr>
      <vt:lpstr>Times New Roman</vt:lpstr>
      <vt:lpstr>Verdana</vt:lpstr>
      <vt:lpstr>Wingdings</vt:lpstr>
      <vt:lpstr>ncre-visual basic</vt:lpstr>
      <vt:lpstr>Visio</vt:lpstr>
      <vt:lpstr>第6章 数据分析</vt:lpstr>
      <vt:lpstr>第6章 数据分析</vt:lpstr>
      <vt:lpstr>本部分学习目标</vt:lpstr>
      <vt:lpstr>6.1数据分析基础</vt:lpstr>
      <vt:lpstr>6.1.1 数据分析的概念</vt:lpstr>
      <vt:lpstr>6.1.1 数据分析的概念</vt:lpstr>
      <vt:lpstr>6.1.1 数据分析的概念</vt:lpstr>
      <vt:lpstr>6.1.2数据分析的主要步骤</vt:lpstr>
      <vt:lpstr>6.2 描述性统计分析</vt:lpstr>
      <vt:lpstr>6.2.1 数据频数分析</vt:lpstr>
      <vt:lpstr>6.2.1 数据频数分析</vt:lpstr>
      <vt:lpstr>6.2.1 数据频数分析</vt:lpstr>
      <vt:lpstr>6.2.1 数据频数分析</vt:lpstr>
      <vt:lpstr>6.2.1 数据频数分析</vt:lpstr>
      <vt:lpstr>6.2.1 数据频数分析</vt:lpstr>
      <vt:lpstr>6.2.2 数据集中度分析</vt:lpstr>
      <vt:lpstr>6.2.2 数据集中度分析</vt:lpstr>
      <vt:lpstr>6.2.2 数据集中度分析</vt:lpstr>
      <vt:lpstr>6.2.2 数据集中度分析</vt:lpstr>
      <vt:lpstr>6.2.3 数据离散度分析</vt:lpstr>
      <vt:lpstr>6.2.3 数据离散度分析</vt:lpstr>
      <vt:lpstr>6.2.3 数据离散度分析</vt:lpstr>
      <vt:lpstr>6.2.4数据交叉透视分析</vt:lpstr>
      <vt:lpstr>6.2.4数据交叉透视分析</vt:lpstr>
      <vt:lpstr>6.2.4数据交叉透视分析</vt:lpstr>
      <vt:lpstr>6.2.4数据交叉透视分析</vt:lpstr>
      <vt:lpstr>6.2.4数据交叉透视分析</vt:lpstr>
      <vt:lpstr>6.2.4数据交叉透视分析</vt:lpstr>
      <vt:lpstr>6.2.4数据交叉透视分析</vt:lpstr>
      <vt:lpstr>6.3投资决策分析</vt:lpstr>
      <vt:lpstr>6.3.1 定额投资分析</vt:lpstr>
      <vt:lpstr>6.3.1 定额投资分析</vt:lpstr>
      <vt:lpstr>6.3.1 定额投资分析</vt:lpstr>
      <vt:lpstr>6.3.1 定额投资分析</vt:lpstr>
      <vt:lpstr>6.3.1 定额投资分析</vt:lpstr>
      <vt:lpstr>6.3.1 定额投资分析</vt:lpstr>
      <vt:lpstr>6.3.2 贷款等额还款分析</vt:lpstr>
      <vt:lpstr>6.3.2 贷款等额还款分析</vt:lpstr>
      <vt:lpstr>6.3.2 贷款等额还款分析</vt:lpstr>
      <vt:lpstr>6.3.2 贷款等额还款分析</vt:lpstr>
      <vt:lpstr>6.3.2 贷款等额还款分析</vt:lpstr>
      <vt:lpstr>6.3.2 贷款等额还款分析</vt:lpstr>
      <vt:lpstr>6.3.2 贷款等额还款分析</vt:lpstr>
      <vt:lpstr>6.3.2 贷款等额还款分析</vt:lpstr>
      <vt:lpstr>6.3.3 企业投资决策分析</vt:lpstr>
      <vt:lpstr>6.3.3 企业投资决策分析</vt:lpstr>
      <vt:lpstr>6.3.3 企业投资决策分析</vt:lpstr>
      <vt:lpstr>6.3.3 企业投资决策分析</vt:lpstr>
      <vt:lpstr>6.3.3 企业投资决策分析</vt:lpstr>
      <vt:lpstr>6.3.3 企业投资决策分析</vt:lpstr>
      <vt:lpstr>6.3.3 企业投资决策分析</vt:lpstr>
      <vt:lpstr>6.3.3 企业投资决策分析</vt:lpstr>
      <vt:lpstr>6.4 时间序列预测分析</vt:lpstr>
      <vt:lpstr>6.4.1 移动平均预测分析</vt:lpstr>
      <vt:lpstr>6.4.1 移动平均预测分析</vt:lpstr>
      <vt:lpstr>6.4.1 移动平均预测分析</vt:lpstr>
      <vt:lpstr>6.4.1 移动平均预测分析</vt:lpstr>
      <vt:lpstr>6.4.1 移动平均预测分析</vt:lpstr>
      <vt:lpstr>6.4.1 移动平均预测分析</vt:lpstr>
      <vt:lpstr>6.4.2 指数平滑预测分析</vt:lpstr>
      <vt:lpstr>6.4.2 指数平滑预测分析</vt:lpstr>
      <vt:lpstr>6.4.2 指数平滑预测分析</vt:lpstr>
      <vt:lpstr>6.4.2 指数平滑预测分析</vt:lpstr>
      <vt:lpstr>6.4.2 指数平滑预测分析</vt:lpstr>
      <vt:lpstr>6.4.3 线性趋势预测分析</vt:lpstr>
      <vt:lpstr>6.4.3 线性趋势预测分析</vt:lpstr>
      <vt:lpstr>6.4.3 线性趋势预测分析</vt:lpstr>
      <vt:lpstr>6.4.3 线性趋势预测分析</vt:lpstr>
      <vt:lpstr>6.4.3 线性趋势预测分析</vt:lpstr>
      <vt:lpstr>6.4.3 线性趋势预测分析</vt:lpstr>
      <vt:lpstr>6.4.4 非线性趋势预测分析</vt:lpstr>
      <vt:lpstr>6.4.4 非线性趋势预测分析</vt:lpstr>
      <vt:lpstr>6.4.4 非线性趋势预测分析</vt:lpstr>
      <vt:lpstr>6.4.4 非线性趋势预测分析</vt:lpstr>
      <vt:lpstr>6.4.4 非线性趋势预测分析</vt:lpstr>
      <vt:lpstr>6.5 相关与回归分析</vt:lpstr>
      <vt:lpstr>6.5.1 相关分析</vt:lpstr>
      <vt:lpstr>6.5.1 相关分析</vt:lpstr>
      <vt:lpstr>6.5.1 相关分析</vt:lpstr>
      <vt:lpstr>6.5.1 相关分析</vt:lpstr>
      <vt:lpstr>6.5.1 相关分析</vt:lpstr>
      <vt:lpstr>6.5.1 相关分析</vt:lpstr>
      <vt:lpstr>6.5.1 相关分析</vt:lpstr>
      <vt:lpstr>6.5.1 相关分析</vt:lpstr>
      <vt:lpstr>6.5.1 相关分析</vt:lpstr>
      <vt:lpstr>6.5.1 相关分析</vt:lpstr>
      <vt:lpstr>6.5.1 相关分析</vt:lpstr>
      <vt:lpstr>6.5.2 一元线性回归分析</vt:lpstr>
      <vt:lpstr>6.5.2 一元线性回归分析</vt:lpstr>
      <vt:lpstr>6.5.2 一元线性回归分析</vt:lpstr>
      <vt:lpstr>6.5.2 一元线性回归分析</vt:lpstr>
      <vt:lpstr>6.5.2 一元线性回归分析</vt:lpstr>
      <vt:lpstr>6.5.2 一元线性回归分析</vt:lpstr>
      <vt:lpstr>6.5.2 一元线性回归分析</vt:lpstr>
      <vt:lpstr>6.5.2 一元线性回归分析</vt:lpstr>
      <vt:lpstr>6.5.2 一元线性回归分析</vt:lpstr>
      <vt:lpstr>6.5.3 多元线性回归分析</vt:lpstr>
      <vt:lpstr>6.5.3 多元线性回归分析</vt:lpstr>
      <vt:lpstr>6.5.3 多元线性回归分析</vt:lpstr>
      <vt:lpstr>6.5.3 多元线性回归分析</vt:lpstr>
      <vt:lpstr>6.5.3 多元线性回归分析</vt:lpstr>
      <vt:lpstr>6.5.3 多元线性回归分析</vt:lpstr>
      <vt:lpstr>6.5.3 多元线性回归分析</vt:lpstr>
      <vt:lpstr>6.5.3 多元线性回归分析</vt:lpstr>
      <vt:lpstr>6.5.3 多元线性回归分析</vt:lpstr>
      <vt:lpstr>6.5.4 非线性回归分析</vt:lpstr>
      <vt:lpstr>6.5.4 非线性回归分析</vt:lpstr>
      <vt:lpstr>6.5.4 非线性回归分析</vt:lpstr>
      <vt:lpstr>6.5.4 非线性回归分析</vt:lpstr>
      <vt:lpstr>6.5.4 非线性回归分析</vt:lpstr>
      <vt:lpstr>6.5.4 非线性回归分析</vt:lpstr>
      <vt:lpstr>6.5.4 非线性回归分析</vt:lpstr>
      <vt:lpstr>6.5.4 非线性回归分析</vt:lpstr>
      <vt:lpstr>6.5.4 非线性回归分析</vt:lpstr>
      <vt:lpstr>本章小结</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数据分析的内功大法</dc:title>
  <dc:creator>沈</dc:creator>
  <cp:lastModifiedBy>user</cp:lastModifiedBy>
  <cp:revision>174</cp:revision>
  <dcterms:created xsi:type="dcterms:W3CDTF">2020-02-13T07:19:23Z</dcterms:created>
  <dcterms:modified xsi:type="dcterms:W3CDTF">2020-08-11T23:52:07Z</dcterms:modified>
</cp:coreProperties>
</file>