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6"/>
  </p:notesMasterIdLst>
  <p:sldIdLst>
    <p:sldId id="256" r:id="rId2"/>
    <p:sldId id="402" r:id="rId3"/>
    <p:sldId id="400" r:id="rId4"/>
    <p:sldId id="404" r:id="rId5"/>
    <p:sldId id="405" r:id="rId6"/>
    <p:sldId id="533" r:id="rId7"/>
    <p:sldId id="534" r:id="rId8"/>
    <p:sldId id="535" r:id="rId9"/>
    <p:sldId id="536" r:id="rId10"/>
    <p:sldId id="537" r:id="rId11"/>
    <p:sldId id="538" r:id="rId12"/>
    <p:sldId id="539" r:id="rId13"/>
    <p:sldId id="406" r:id="rId14"/>
    <p:sldId id="407" r:id="rId15"/>
    <p:sldId id="409" r:id="rId16"/>
    <p:sldId id="412" r:id="rId17"/>
    <p:sldId id="413" r:id="rId18"/>
    <p:sldId id="414" r:id="rId19"/>
    <p:sldId id="415" r:id="rId20"/>
    <p:sldId id="421" r:id="rId21"/>
    <p:sldId id="422" r:id="rId22"/>
    <p:sldId id="540" r:id="rId23"/>
    <p:sldId id="567" r:id="rId24"/>
    <p:sldId id="557" r:id="rId25"/>
    <p:sldId id="541" r:id="rId26"/>
    <p:sldId id="558" r:id="rId27"/>
    <p:sldId id="559" r:id="rId28"/>
    <p:sldId id="561" r:id="rId29"/>
    <p:sldId id="560" r:id="rId30"/>
    <p:sldId id="562" r:id="rId31"/>
    <p:sldId id="563" r:id="rId32"/>
    <p:sldId id="564" r:id="rId33"/>
    <p:sldId id="565" r:id="rId34"/>
    <p:sldId id="566" r:id="rId35"/>
    <p:sldId id="573" r:id="rId36"/>
    <p:sldId id="574" r:id="rId37"/>
    <p:sldId id="556" r:id="rId38"/>
    <p:sldId id="575" r:id="rId39"/>
    <p:sldId id="576" r:id="rId40"/>
    <p:sldId id="577" r:id="rId41"/>
    <p:sldId id="578" r:id="rId42"/>
    <p:sldId id="568" r:id="rId43"/>
    <p:sldId id="554" r:id="rId44"/>
    <p:sldId id="555" r:id="rId45"/>
    <p:sldId id="579" r:id="rId46"/>
    <p:sldId id="569" r:id="rId47"/>
    <p:sldId id="570" r:id="rId48"/>
    <p:sldId id="571" r:id="rId49"/>
    <p:sldId id="572" r:id="rId50"/>
    <p:sldId id="580" r:id="rId51"/>
    <p:sldId id="581" r:id="rId52"/>
    <p:sldId id="582" r:id="rId53"/>
    <p:sldId id="583" r:id="rId54"/>
    <p:sldId id="437" r:id="rId55"/>
    <p:sldId id="584" r:id="rId56"/>
    <p:sldId id="585" r:id="rId57"/>
    <p:sldId id="586" r:id="rId58"/>
    <p:sldId id="588" r:id="rId59"/>
    <p:sldId id="589" r:id="rId60"/>
    <p:sldId id="590" r:id="rId61"/>
    <p:sldId id="591" r:id="rId62"/>
    <p:sldId id="592" r:id="rId63"/>
    <p:sldId id="593" r:id="rId64"/>
    <p:sldId id="594" r:id="rId65"/>
    <p:sldId id="595" r:id="rId66"/>
    <p:sldId id="596" r:id="rId67"/>
    <p:sldId id="597" r:id="rId68"/>
    <p:sldId id="478" r:id="rId69"/>
    <p:sldId id="480" r:id="rId70"/>
    <p:sldId id="481" r:id="rId71"/>
    <p:sldId id="482" r:id="rId72"/>
    <p:sldId id="483" r:id="rId73"/>
    <p:sldId id="484" r:id="rId74"/>
    <p:sldId id="485" r:id="rId75"/>
    <p:sldId id="486" r:id="rId76"/>
    <p:sldId id="487" r:id="rId77"/>
    <p:sldId id="488" r:id="rId78"/>
    <p:sldId id="489" r:id="rId79"/>
    <p:sldId id="490" r:id="rId80"/>
    <p:sldId id="491" r:id="rId81"/>
    <p:sldId id="598" r:id="rId82"/>
    <p:sldId id="447" r:id="rId83"/>
    <p:sldId id="448" r:id="rId84"/>
    <p:sldId id="449" r:id="rId85"/>
    <p:sldId id="450" r:id="rId86"/>
    <p:sldId id="451" r:id="rId87"/>
    <p:sldId id="452" r:id="rId88"/>
    <p:sldId id="453" r:id="rId89"/>
    <p:sldId id="454" r:id="rId90"/>
    <p:sldId id="477" r:id="rId91"/>
    <p:sldId id="455" r:id="rId92"/>
    <p:sldId id="457" r:id="rId93"/>
    <p:sldId id="608" r:id="rId94"/>
    <p:sldId id="458" r:id="rId95"/>
    <p:sldId id="459" r:id="rId96"/>
    <p:sldId id="460" r:id="rId97"/>
    <p:sldId id="479" r:id="rId98"/>
    <p:sldId id="461" r:id="rId99"/>
    <p:sldId id="462" r:id="rId100"/>
    <p:sldId id="463" r:id="rId101"/>
    <p:sldId id="464" r:id="rId102"/>
    <p:sldId id="465" r:id="rId103"/>
    <p:sldId id="466" r:id="rId104"/>
    <p:sldId id="467" r:id="rId105"/>
    <p:sldId id="468" r:id="rId106"/>
    <p:sldId id="469" r:id="rId107"/>
    <p:sldId id="470" r:id="rId108"/>
    <p:sldId id="471" r:id="rId109"/>
    <p:sldId id="472" r:id="rId110"/>
    <p:sldId id="473" r:id="rId111"/>
    <p:sldId id="474" r:id="rId112"/>
    <p:sldId id="475" r:id="rId113"/>
    <p:sldId id="476" r:id="rId114"/>
    <p:sldId id="607" r:id="rId1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136" autoAdjust="0"/>
  </p:normalViewPr>
  <p:slideViewPr>
    <p:cSldViewPr snapToGrid="0">
      <p:cViewPr varScale="1">
        <p:scale>
          <a:sx n="59" d="100"/>
          <a:sy n="59" d="100"/>
        </p:scale>
        <p:origin x="1152" y="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slide" Target="slides/slide114.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1E36CB-0DB2-4475-817F-2087D8BF00CC}" type="doc">
      <dgm:prSet loTypeId="urn:microsoft.com/office/officeart/2005/8/layout/process1" loCatId="process" qsTypeId="urn:microsoft.com/office/officeart/2005/8/quickstyle/simple1" qsCatId="simple" csTypeId="urn:microsoft.com/office/officeart/2005/8/colors/colorful5" csCatId="colorful" phldr="1"/>
      <dgm:spPr/>
    </dgm:pt>
    <dgm:pt modelId="{55E05139-8B3C-49EA-9D69-B4C49573E6F9}">
      <dgm:prSet phldrT="[文本]" custT="1"/>
      <dgm:spPr/>
      <dgm:t>
        <a:bodyPr/>
        <a:lstStyle/>
        <a:p>
          <a:r>
            <a:rPr lang="zh-CN" altLang="en-US" sz="2800" dirty="0"/>
            <a:t>发送请求</a:t>
          </a:r>
          <a:endParaRPr lang="zh-CN" altLang="en-US" sz="2400" dirty="0"/>
        </a:p>
      </dgm:t>
    </dgm:pt>
    <dgm:pt modelId="{6A63E8BC-792C-4D15-AADA-34E1DA333663}" type="parTrans" cxnId="{F6DF2132-14AC-4247-9203-3F7C931DA9B1}">
      <dgm:prSet/>
      <dgm:spPr/>
      <dgm:t>
        <a:bodyPr/>
        <a:lstStyle/>
        <a:p>
          <a:endParaRPr lang="zh-CN" altLang="en-US" sz="2800"/>
        </a:p>
      </dgm:t>
    </dgm:pt>
    <dgm:pt modelId="{F8CBBD2B-CA86-4554-942E-60888137E290}" type="sibTrans" cxnId="{F6DF2132-14AC-4247-9203-3F7C931DA9B1}">
      <dgm:prSet custT="1"/>
      <dgm:spPr/>
      <dgm:t>
        <a:bodyPr/>
        <a:lstStyle/>
        <a:p>
          <a:endParaRPr lang="zh-CN" altLang="en-US" sz="2800"/>
        </a:p>
      </dgm:t>
    </dgm:pt>
    <dgm:pt modelId="{E8039CFD-08E9-4A98-B185-7B4AD8C129F4}">
      <dgm:prSet phldrT="[文本]" custT="1"/>
      <dgm:spPr/>
      <dgm:t>
        <a:bodyPr/>
        <a:lstStyle/>
        <a:p>
          <a:r>
            <a:rPr lang="zh-CN" altLang="en-US" sz="2800" dirty="0"/>
            <a:t>获取响应内容</a:t>
          </a:r>
        </a:p>
      </dgm:t>
    </dgm:pt>
    <dgm:pt modelId="{B95EECD8-BF5E-407F-8D5A-2C90B0D5279E}" type="parTrans" cxnId="{265FD29E-5561-4A49-B431-15326AF3D182}">
      <dgm:prSet/>
      <dgm:spPr/>
      <dgm:t>
        <a:bodyPr/>
        <a:lstStyle/>
        <a:p>
          <a:endParaRPr lang="zh-CN" altLang="en-US" sz="2800"/>
        </a:p>
      </dgm:t>
    </dgm:pt>
    <dgm:pt modelId="{4AB3312A-8DE5-4221-96D1-60473D596C20}" type="sibTrans" cxnId="{265FD29E-5561-4A49-B431-15326AF3D182}">
      <dgm:prSet custT="1"/>
      <dgm:spPr/>
      <dgm:t>
        <a:bodyPr/>
        <a:lstStyle/>
        <a:p>
          <a:endParaRPr lang="zh-CN" altLang="en-US" sz="2800"/>
        </a:p>
      </dgm:t>
    </dgm:pt>
    <dgm:pt modelId="{37A5476A-B2A7-418C-8794-7E5B05CC4FEA}">
      <dgm:prSet phldrT="[文本]" custT="1"/>
      <dgm:spPr/>
      <dgm:t>
        <a:bodyPr/>
        <a:lstStyle/>
        <a:p>
          <a:r>
            <a:rPr lang="zh-CN" altLang="en-US" sz="2800" dirty="0"/>
            <a:t>解析内容</a:t>
          </a:r>
        </a:p>
      </dgm:t>
    </dgm:pt>
    <dgm:pt modelId="{648BF9BB-22C3-4E72-9F77-D69A0D6A0C2A}" type="parTrans" cxnId="{F93E9BEB-8E87-42E3-984F-A2BC99F8C182}">
      <dgm:prSet/>
      <dgm:spPr/>
      <dgm:t>
        <a:bodyPr/>
        <a:lstStyle/>
        <a:p>
          <a:endParaRPr lang="zh-CN" altLang="en-US" sz="2800"/>
        </a:p>
      </dgm:t>
    </dgm:pt>
    <dgm:pt modelId="{C64F529E-5E91-42EC-A07D-719E19F18360}" type="sibTrans" cxnId="{F93E9BEB-8E87-42E3-984F-A2BC99F8C182}">
      <dgm:prSet custT="1"/>
      <dgm:spPr/>
      <dgm:t>
        <a:bodyPr/>
        <a:lstStyle/>
        <a:p>
          <a:endParaRPr lang="zh-CN" altLang="en-US" sz="2800"/>
        </a:p>
      </dgm:t>
    </dgm:pt>
    <dgm:pt modelId="{E3B9F5F9-616A-4BB9-9FDD-D7E490FB3FE2}">
      <dgm:prSet phldrT="[文本]" custT="1"/>
      <dgm:spPr/>
      <dgm:t>
        <a:bodyPr/>
        <a:lstStyle/>
        <a:p>
          <a:r>
            <a:rPr lang="zh-CN" altLang="en-US" sz="2800" dirty="0"/>
            <a:t>保存数据</a:t>
          </a:r>
        </a:p>
      </dgm:t>
    </dgm:pt>
    <dgm:pt modelId="{D3B0B440-585A-4EA1-80C4-258C938D12A5}" type="parTrans" cxnId="{6206A8F5-9ED0-43BA-B9AD-4B809B14F164}">
      <dgm:prSet/>
      <dgm:spPr/>
      <dgm:t>
        <a:bodyPr/>
        <a:lstStyle/>
        <a:p>
          <a:endParaRPr lang="zh-CN" altLang="en-US" sz="2800"/>
        </a:p>
      </dgm:t>
    </dgm:pt>
    <dgm:pt modelId="{038DC12E-B97B-4338-82C5-18C4AB3A2913}" type="sibTrans" cxnId="{6206A8F5-9ED0-43BA-B9AD-4B809B14F164}">
      <dgm:prSet/>
      <dgm:spPr/>
      <dgm:t>
        <a:bodyPr/>
        <a:lstStyle/>
        <a:p>
          <a:endParaRPr lang="zh-CN" altLang="en-US" sz="2800"/>
        </a:p>
      </dgm:t>
    </dgm:pt>
    <dgm:pt modelId="{8BC91B06-27D5-47BA-B706-951F8D5FF1FF}" type="pres">
      <dgm:prSet presAssocID="{CE1E36CB-0DB2-4475-817F-2087D8BF00CC}" presName="Name0" presStyleCnt="0">
        <dgm:presLayoutVars>
          <dgm:dir/>
          <dgm:resizeHandles val="exact"/>
        </dgm:presLayoutVars>
      </dgm:prSet>
      <dgm:spPr/>
    </dgm:pt>
    <dgm:pt modelId="{191056C3-E812-4730-BC22-51B00A3566A3}" type="pres">
      <dgm:prSet presAssocID="{55E05139-8B3C-49EA-9D69-B4C49573E6F9}" presName="node" presStyleLbl="node1" presStyleIdx="0" presStyleCnt="4">
        <dgm:presLayoutVars>
          <dgm:bulletEnabled val="1"/>
        </dgm:presLayoutVars>
      </dgm:prSet>
      <dgm:spPr/>
    </dgm:pt>
    <dgm:pt modelId="{3DDD3A5F-BD78-4001-9145-5B6E5290C98C}" type="pres">
      <dgm:prSet presAssocID="{F8CBBD2B-CA86-4554-942E-60888137E290}" presName="sibTrans" presStyleLbl="sibTrans2D1" presStyleIdx="0" presStyleCnt="3"/>
      <dgm:spPr/>
    </dgm:pt>
    <dgm:pt modelId="{C44136AF-59C7-4C9B-A98D-0A92B4D400C1}" type="pres">
      <dgm:prSet presAssocID="{F8CBBD2B-CA86-4554-942E-60888137E290}" presName="connectorText" presStyleLbl="sibTrans2D1" presStyleIdx="0" presStyleCnt="3"/>
      <dgm:spPr/>
    </dgm:pt>
    <dgm:pt modelId="{1EAC669C-8BB6-4E59-8162-718749BE0A25}" type="pres">
      <dgm:prSet presAssocID="{E8039CFD-08E9-4A98-B185-7B4AD8C129F4}" presName="node" presStyleLbl="node1" presStyleIdx="1" presStyleCnt="4">
        <dgm:presLayoutVars>
          <dgm:bulletEnabled val="1"/>
        </dgm:presLayoutVars>
      </dgm:prSet>
      <dgm:spPr/>
    </dgm:pt>
    <dgm:pt modelId="{EB595D7F-CD56-4B68-8904-8481E8014CDB}" type="pres">
      <dgm:prSet presAssocID="{4AB3312A-8DE5-4221-96D1-60473D596C20}" presName="sibTrans" presStyleLbl="sibTrans2D1" presStyleIdx="1" presStyleCnt="3"/>
      <dgm:spPr/>
    </dgm:pt>
    <dgm:pt modelId="{A23702F9-DF3E-4AC3-84FA-58D475DD4EC5}" type="pres">
      <dgm:prSet presAssocID="{4AB3312A-8DE5-4221-96D1-60473D596C20}" presName="connectorText" presStyleLbl="sibTrans2D1" presStyleIdx="1" presStyleCnt="3"/>
      <dgm:spPr/>
    </dgm:pt>
    <dgm:pt modelId="{D12D98D9-6A1D-4564-9AB9-9E1DA4EA9F15}" type="pres">
      <dgm:prSet presAssocID="{37A5476A-B2A7-418C-8794-7E5B05CC4FEA}" presName="node" presStyleLbl="node1" presStyleIdx="2" presStyleCnt="4">
        <dgm:presLayoutVars>
          <dgm:bulletEnabled val="1"/>
        </dgm:presLayoutVars>
      </dgm:prSet>
      <dgm:spPr/>
    </dgm:pt>
    <dgm:pt modelId="{1978608E-8119-4871-A01D-5B0222A7D51C}" type="pres">
      <dgm:prSet presAssocID="{C64F529E-5E91-42EC-A07D-719E19F18360}" presName="sibTrans" presStyleLbl="sibTrans2D1" presStyleIdx="2" presStyleCnt="3"/>
      <dgm:spPr/>
    </dgm:pt>
    <dgm:pt modelId="{3F6A664E-60F4-4F7F-98E4-87B57C2E9DF9}" type="pres">
      <dgm:prSet presAssocID="{C64F529E-5E91-42EC-A07D-719E19F18360}" presName="connectorText" presStyleLbl="sibTrans2D1" presStyleIdx="2" presStyleCnt="3"/>
      <dgm:spPr/>
    </dgm:pt>
    <dgm:pt modelId="{B9050493-F669-43D1-A0C8-427B009FCB59}" type="pres">
      <dgm:prSet presAssocID="{E3B9F5F9-616A-4BB9-9FDD-D7E490FB3FE2}" presName="node" presStyleLbl="node1" presStyleIdx="3" presStyleCnt="4">
        <dgm:presLayoutVars>
          <dgm:bulletEnabled val="1"/>
        </dgm:presLayoutVars>
      </dgm:prSet>
      <dgm:spPr/>
    </dgm:pt>
  </dgm:ptLst>
  <dgm:cxnLst>
    <dgm:cxn modelId="{40F4100B-16B8-4952-98E6-1AE098D52AC3}" type="presOf" srcId="{C64F529E-5E91-42EC-A07D-719E19F18360}" destId="{3F6A664E-60F4-4F7F-98E4-87B57C2E9DF9}" srcOrd="1" destOrd="0" presId="urn:microsoft.com/office/officeart/2005/8/layout/process1"/>
    <dgm:cxn modelId="{F6DF2132-14AC-4247-9203-3F7C931DA9B1}" srcId="{CE1E36CB-0DB2-4475-817F-2087D8BF00CC}" destId="{55E05139-8B3C-49EA-9D69-B4C49573E6F9}" srcOrd="0" destOrd="0" parTransId="{6A63E8BC-792C-4D15-AADA-34E1DA333663}" sibTransId="{F8CBBD2B-CA86-4554-942E-60888137E290}"/>
    <dgm:cxn modelId="{97586D47-6647-4C6C-BBA1-6C5A74F3A0AC}" type="presOf" srcId="{C64F529E-5E91-42EC-A07D-719E19F18360}" destId="{1978608E-8119-4871-A01D-5B0222A7D51C}" srcOrd="0" destOrd="0" presId="urn:microsoft.com/office/officeart/2005/8/layout/process1"/>
    <dgm:cxn modelId="{DCB16272-7159-4871-9C89-3BC469323B95}" type="presOf" srcId="{4AB3312A-8DE5-4221-96D1-60473D596C20}" destId="{EB595D7F-CD56-4B68-8904-8481E8014CDB}" srcOrd="0" destOrd="0" presId="urn:microsoft.com/office/officeart/2005/8/layout/process1"/>
    <dgm:cxn modelId="{265FD29E-5561-4A49-B431-15326AF3D182}" srcId="{CE1E36CB-0DB2-4475-817F-2087D8BF00CC}" destId="{E8039CFD-08E9-4A98-B185-7B4AD8C129F4}" srcOrd="1" destOrd="0" parTransId="{B95EECD8-BF5E-407F-8D5A-2C90B0D5279E}" sibTransId="{4AB3312A-8DE5-4221-96D1-60473D596C20}"/>
    <dgm:cxn modelId="{F569EF9F-4ED2-4115-9473-C554BD0C31B2}" type="presOf" srcId="{55E05139-8B3C-49EA-9D69-B4C49573E6F9}" destId="{191056C3-E812-4730-BC22-51B00A3566A3}" srcOrd="0" destOrd="0" presId="urn:microsoft.com/office/officeart/2005/8/layout/process1"/>
    <dgm:cxn modelId="{7F10DAA5-E1ED-4110-8991-4CD4A4CBC309}" type="presOf" srcId="{CE1E36CB-0DB2-4475-817F-2087D8BF00CC}" destId="{8BC91B06-27D5-47BA-B706-951F8D5FF1FF}" srcOrd="0" destOrd="0" presId="urn:microsoft.com/office/officeart/2005/8/layout/process1"/>
    <dgm:cxn modelId="{1CDA62B5-9222-4521-A792-DBF886589F16}" type="presOf" srcId="{E8039CFD-08E9-4A98-B185-7B4AD8C129F4}" destId="{1EAC669C-8BB6-4E59-8162-718749BE0A25}" srcOrd="0" destOrd="0" presId="urn:microsoft.com/office/officeart/2005/8/layout/process1"/>
    <dgm:cxn modelId="{F93E9BEB-8E87-42E3-984F-A2BC99F8C182}" srcId="{CE1E36CB-0DB2-4475-817F-2087D8BF00CC}" destId="{37A5476A-B2A7-418C-8794-7E5B05CC4FEA}" srcOrd="2" destOrd="0" parTransId="{648BF9BB-22C3-4E72-9F77-D69A0D6A0C2A}" sibTransId="{C64F529E-5E91-42EC-A07D-719E19F18360}"/>
    <dgm:cxn modelId="{8BA61CF1-6171-480F-932C-F5887306BC66}" type="presOf" srcId="{F8CBBD2B-CA86-4554-942E-60888137E290}" destId="{C44136AF-59C7-4C9B-A98D-0A92B4D400C1}" srcOrd="1" destOrd="0" presId="urn:microsoft.com/office/officeart/2005/8/layout/process1"/>
    <dgm:cxn modelId="{6206A8F5-9ED0-43BA-B9AD-4B809B14F164}" srcId="{CE1E36CB-0DB2-4475-817F-2087D8BF00CC}" destId="{E3B9F5F9-616A-4BB9-9FDD-D7E490FB3FE2}" srcOrd="3" destOrd="0" parTransId="{D3B0B440-585A-4EA1-80C4-258C938D12A5}" sibTransId="{038DC12E-B97B-4338-82C5-18C4AB3A2913}"/>
    <dgm:cxn modelId="{19819FF7-73E6-4740-96F2-F39BB58F377C}" type="presOf" srcId="{4AB3312A-8DE5-4221-96D1-60473D596C20}" destId="{A23702F9-DF3E-4AC3-84FA-58D475DD4EC5}" srcOrd="1" destOrd="0" presId="urn:microsoft.com/office/officeart/2005/8/layout/process1"/>
    <dgm:cxn modelId="{10FFE3F7-3494-4327-A4E8-3935CC88DE9C}" type="presOf" srcId="{E3B9F5F9-616A-4BB9-9FDD-D7E490FB3FE2}" destId="{B9050493-F669-43D1-A0C8-427B009FCB59}" srcOrd="0" destOrd="0" presId="urn:microsoft.com/office/officeart/2005/8/layout/process1"/>
    <dgm:cxn modelId="{FD8C33F8-7207-498F-8D71-41804698CDE6}" type="presOf" srcId="{F8CBBD2B-CA86-4554-942E-60888137E290}" destId="{3DDD3A5F-BD78-4001-9145-5B6E5290C98C}" srcOrd="0" destOrd="0" presId="urn:microsoft.com/office/officeart/2005/8/layout/process1"/>
    <dgm:cxn modelId="{99C667FC-0D92-45CC-880B-52F532950F3A}" type="presOf" srcId="{37A5476A-B2A7-418C-8794-7E5B05CC4FEA}" destId="{D12D98D9-6A1D-4564-9AB9-9E1DA4EA9F15}" srcOrd="0" destOrd="0" presId="urn:microsoft.com/office/officeart/2005/8/layout/process1"/>
    <dgm:cxn modelId="{37D4D304-AA29-4B1A-A654-6DD1F89B4229}" type="presParOf" srcId="{8BC91B06-27D5-47BA-B706-951F8D5FF1FF}" destId="{191056C3-E812-4730-BC22-51B00A3566A3}" srcOrd="0" destOrd="0" presId="urn:microsoft.com/office/officeart/2005/8/layout/process1"/>
    <dgm:cxn modelId="{C204D016-6C5C-4F7D-A304-B6F2F70C794F}" type="presParOf" srcId="{8BC91B06-27D5-47BA-B706-951F8D5FF1FF}" destId="{3DDD3A5F-BD78-4001-9145-5B6E5290C98C}" srcOrd="1" destOrd="0" presId="urn:microsoft.com/office/officeart/2005/8/layout/process1"/>
    <dgm:cxn modelId="{225EF708-95ED-4C4A-83A2-8CE7456030B3}" type="presParOf" srcId="{3DDD3A5F-BD78-4001-9145-5B6E5290C98C}" destId="{C44136AF-59C7-4C9B-A98D-0A92B4D400C1}" srcOrd="0" destOrd="0" presId="urn:microsoft.com/office/officeart/2005/8/layout/process1"/>
    <dgm:cxn modelId="{D66EEBFA-5803-4449-BEBC-55C318B4CA13}" type="presParOf" srcId="{8BC91B06-27D5-47BA-B706-951F8D5FF1FF}" destId="{1EAC669C-8BB6-4E59-8162-718749BE0A25}" srcOrd="2" destOrd="0" presId="urn:microsoft.com/office/officeart/2005/8/layout/process1"/>
    <dgm:cxn modelId="{EC3B5127-A02F-4CD7-97BE-AE47970FBAA9}" type="presParOf" srcId="{8BC91B06-27D5-47BA-B706-951F8D5FF1FF}" destId="{EB595D7F-CD56-4B68-8904-8481E8014CDB}" srcOrd="3" destOrd="0" presId="urn:microsoft.com/office/officeart/2005/8/layout/process1"/>
    <dgm:cxn modelId="{0EDA9341-9CC6-4B91-8C84-58DF5CCE7B61}" type="presParOf" srcId="{EB595D7F-CD56-4B68-8904-8481E8014CDB}" destId="{A23702F9-DF3E-4AC3-84FA-58D475DD4EC5}" srcOrd="0" destOrd="0" presId="urn:microsoft.com/office/officeart/2005/8/layout/process1"/>
    <dgm:cxn modelId="{909C04D4-C472-4283-A42C-BB0B6DB66AC5}" type="presParOf" srcId="{8BC91B06-27D5-47BA-B706-951F8D5FF1FF}" destId="{D12D98D9-6A1D-4564-9AB9-9E1DA4EA9F15}" srcOrd="4" destOrd="0" presId="urn:microsoft.com/office/officeart/2005/8/layout/process1"/>
    <dgm:cxn modelId="{69254D2D-9383-405C-AFD3-23F18D1F795C}" type="presParOf" srcId="{8BC91B06-27D5-47BA-B706-951F8D5FF1FF}" destId="{1978608E-8119-4871-A01D-5B0222A7D51C}" srcOrd="5" destOrd="0" presId="urn:microsoft.com/office/officeart/2005/8/layout/process1"/>
    <dgm:cxn modelId="{42111D5B-2283-4591-8B7A-A360F9132398}" type="presParOf" srcId="{1978608E-8119-4871-A01D-5B0222A7D51C}" destId="{3F6A664E-60F4-4F7F-98E4-87B57C2E9DF9}" srcOrd="0" destOrd="0" presId="urn:microsoft.com/office/officeart/2005/8/layout/process1"/>
    <dgm:cxn modelId="{9FB45E2D-5009-4DAA-A3F4-24097C2058EC}" type="presParOf" srcId="{8BC91B06-27D5-47BA-B706-951F8D5FF1FF}" destId="{B9050493-F669-43D1-A0C8-427B009FCB59}"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1056C3-E812-4730-BC22-51B00A3566A3}">
      <dsp:nvSpPr>
        <dsp:cNvPr id="0" name=""/>
        <dsp:cNvSpPr/>
      </dsp:nvSpPr>
      <dsp:spPr>
        <a:xfrm>
          <a:off x="4609" y="1858336"/>
          <a:ext cx="2015517" cy="1209310"/>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发送请求</a:t>
          </a:r>
          <a:endParaRPr lang="zh-CN" altLang="en-US" sz="2400" kern="1200" dirty="0"/>
        </a:p>
      </dsp:txBody>
      <dsp:txXfrm>
        <a:off x="40028" y="1893755"/>
        <a:ext cx="1944679" cy="1138472"/>
      </dsp:txXfrm>
    </dsp:sp>
    <dsp:sp modelId="{3DDD3A5F-BD78-4001-9145-5B6E5290C98C}">
      <dsp:nvSpPr>
        <dsp:cNvPr id="0" name=""/>
        <dsp:cNvSpPr/>
      </dsp:nvSpPr>
      <dsp:spPr>
        <a:xfrm>
          <a:off x="2221679" y="2213067"/>
          <a:ext cx="427289" cy="49984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dsp:txBody>
      <dsp:txXfrm>
        <a:off x="2221679" y="2313037"/>
        <a:ext cx="299102" cy="299908"/>
      </dsp:txXfrm>
    </dsp:sp>
    <dsp:sp modelId="{1EAC669C-8BB6-4E59-8162-718749BE0A25}">
      <dsp:nvSpPr>
        <dsp:cNvPr id="0" name=""/>
        <dsp:cNvSpPr/>
      </dsp:nvSpPr>
      <dsp:spPr>
        <a:xfrm>
          <a:off x="2826334" y="1858336"/>
          <a:ext cx="2015517" cy="1209310"/>
        </a:xfrm>
        <a:prstGeom prst="roundRect">
          <a:avLst>
            <a:gd name="adj" fmla="val 10000"/>
          </a:avLst>
        </a:prstGeom>
        <a:solidFill>
          <a:schemeClr val="accent5">
            <a:hueOff val="-4077871"/>
            <a:satOff val="28025"/>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获取响应内容</a:t>
          </a:r>
        </a:p>
      </dsp:txBody>
      <dsp:txXfrm>
        <a:off x="2861753" y="1893755"/>
        <a:ext cx="1944679" cy="1138472"/>
      </dsp:txXfrm>
    </dsp:sp>
    <dsp:sp modelId="{EB595D7F-CD56-4B68-8904-8481E8014CDB}">
      <dsp:nvSpPr>
        <dsp:cNvPr id="0" name=""/>
        <dsp:cNvSpPr/>
      </dsp:nvSpPr>
      <dsp:spPr>
        <a:xfrm>
          <a:off x="5043404" y="2213067"/>
          <a:ext cx="427289" cy="499848"/>
        </a:xfrm>
        <a:prstGeom prst="rightArrow">
          <a:avLst>
            <a:gd name="adj1" fmla="val 60000"/>
            <a:gd name="adj2" fmla="val 50000"/>
          </a:avLst>
        </a:prstGeom>
        <a:solidFill>
          <a:schemeClr val="accent5">
            <a:hueOff val="-6116806"/>
            <a:satOff val="42038"/>
            <a:lumOff val="-411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dsp:txBody>
      <dsp:txXfrm>
        <a:off x="5043404" y="2313037"/>
        <a:ext cx="299102" cy="299908"/>
      </dsp:txXfrm>
    </dsp:sp>
    <dsp:sp modelId="{D12D98D9-6A1D-4564-9AB9-9E1DA4EA9F15}">
      <dsp:nvSpPr>
        <dsp:cNvPr id="0" name=""/>
        <dsp:cNvSpPr/>
      </dsp:nvSpPr>
      <dsp:spPr>
        <a:xfrm>
          <a:off x="5648060" y="1858336"/>
          <a:ext cx="2015517" cy="1209310"/>
        </a:xfrm>
        <a:prstGeom prst="roundRect">
          <a:avLst>
            <a:gd name="adj" fmla="val 10000"/>
          </a:avLst>
        </a:prstGeom>
        <a:solidFill>
          <a:schemeClr val="accent5">
            <a:hueOff val="-8155742"/>
            <a:satOff val="56051"/>
            <a:lumOff val="-549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解析内容</a:t>
          </a:r>
        </a:p>
      </dsp:txBody>
      <dsp:txXfrm>
        <a:off x="5683479" y="1893755"/>
        <a:ext cx="1944679" cy="1138472"/>
      </dsp:txXfrm>
    </dsp:sp>
    <dsp:sp modelId="{1978608E-8119-4871-A01D-5B0222A7D51C}">
      <dsp:nvSpPr>
        <dsp:cNvPr id="0" name=""/>
        <dsp:cNvSpPr/>
      </dsp:nvSpPr>
      <dsp:spPr>
        <a:xfrm>
          <a:off x="7865129" y="2213067"/>
          <a:ext cx="427289" cy="499848"/>
        </a:xfrm>
        <a:prstGeom prst="rightArrow">
          <a:avLst>
            <a:gd name="adj1" fmla="val 60000"/>
            <a:gd name="adj2" fmla="val 50000"/>
          </a:avLst>
        </a:prstGeom>
        <a:solidFill>
          <a:schemeClr val="accent5">
            <a:hueOff val="-12233612"/>
            <a:satOff val="84076"/>
            <a:lumOff val="-823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dsp:txBody>
      <dsp:txXfrm>
        <a:off x="7865129" y="2313037"/>
        <a:ext cx="299102" cy="299908"/>
      </dsp:txXfrm>
    </dsp:sp>
    <dsp:sp modelId="{B9050493-F669-43D1-A0C8-427B009FCB59}">
      <dsp:nvSpPr>
        <dsp:cNvPr id="0" name=""/>
        <dsp:cNvSpPr/>
      </dsp:nvSpPr>
      <dsp:spPr>
        <a:xfrm>
          <a:off x="8469785" y="1858336"/>
          <a:ext cx="2015517" cy="1209310"/>
        </a:xfrm>
        <a:prstGeom prst="roundRect">
          <a:avLst>
            <a:gd name="adj" fmla="val 10000"/>
          </a:avLst>
        </a:prstGeom>
        <a:solidFill>
          <a:schemeClr val="accent5">
            <a:hueOff val="-12233612"/>
            <a:satOff val="84076"/>
            <a:lumOff val="-8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保存数据</a:t>
          </a:r>
        </a:p>
      </dsp:txBody>
      <dsp:txXfrm>
        <a:off x="8505204" y="1893755"/>
        <a:ext cx="1944679" cy="1138472"/>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3A4DBB-C933-4252-B6C2-04FCEFBFC01A}" type="datetimeFigureOut">
              <a:rPr lang="zh-CN" altLang="en-US" smtClean="0"/>
              <a:t>2020/08/12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EB4A7E-C295-493F-A792-10FDE42C5BBD}" type="slidenum">
              <a:rPr lang="zh-CN" altLang="en-US" smtClean="0"/>
              <a:t>‹#›</a:t>
            </a:fld>
            <a:endParaRPr lang="zh-CN" altLang="en-US"/>
          </a:p>
        </p:txBody>
      </p:sp>
    </p:spTree>
    <p:extLst>
      <p:ext uri="{BB962C8B-B14F-4D97-AF65-F5344CB8AC3E}">
        <p14:creationId xmlns:p14="http://schemas.microsoft.com/office/powerpoint/2010/main" val="381422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31">
            <a:extLst>
              <a:ext uri="{FF2B5EF4-FFF2-40B4-BE49-F238E27FC236}">
                <a16:creationId xmlns:a16="http://schemas.microsoft.com/office/drawing/2014/main" id="{9B8D1EBA-C5DC-4381-BA03-571B982BB2C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46D921D-65E1-4C8D-8074-E05E044884DA}" type="slidenum">
              <a:rPr lang="zh-CN" altLang="en-US">
                <a:latin typeface="Tahoma" panose="020B0604030504040204" pitchFamily="34" charset="0"/>
              </a:rPr>
              <a:pPr>
                <a:spcBef>
                  <a:spcPct val="0"/>
                </a:spcBef>
              </a:pPr>
              <a:t>3</a:t>
            </a:fld>
            <a:endParaRPr lang="en-US" altLang="zh-CN">
              <a:latin typeface="Tahoma" panose="020B0604030504040204" pitchFamily="34" charset="0"/>
            </a:endParaRPr>
          </a:p>
        </p:txBody>
      </p:sp>
      <p:sp>
        <p:nvSpPr>
          <p:cNvPr id="57347" name="Rectangle 2">
            <a:extLst>
              <a:ext uri="{FF2B5EF4-FFF2-40B4-BE49-F238E27FC236}">
                <a16:creationId xmlns:a16="http://schemas.microsoft.com/office/drawing/2014/main" id="{76E18A93-A0CD-4E91-A31A-EA09C99375A6}"/>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E981AD54-8B82-487A-8D34-1D2710648F0F}"/>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8"/>
          <p:cNvSpPr>
            <a:spLocks noChangeArrowheads="1"/>
          </p:cNvSpPr>
          <p:nvPr/>
        </p:nvSpPr>
        <p:spPr bwMode="gray">
          <a:xfrm>
            <a:off x="1" y="9525"/>
            <a:ext cx="2063751" cy="6856413"/>
          </a:xfrm>
          <a:prstGeom prst="rect">
            <a:avLst/>
          </a:prstGeom>
          <a:pattFill prst="dkHorz">
            <a:fgClr>
              <a:schemeClr val="bg1"/>
            </a:fgClr>
            <a:bgClr>
              <a:srgbClr val="CCEC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grpSp>
        <p:nvGrpSpPr>
          <p:cNvPr id="4" name="Group 16"/>
          <p:cNvGrpSpPr>
            <a:grpSpLocks/>
          </p:cNvGrpSpPr>
          <p:nvPr/>
        </p:nvGrpSpPr>
        <p:grpSpPr bwMode="auto">
          <a:xfrm>
            <a:off x="5712884" y="6021388"/>
            <a:ext cx="1439333" cy="603250"/>
            <a:chOff x="2680" y="3678"/>
            <a:chExt cx="680" cy="380"/>
          </a:xfrm>
        </p:grpSpPr>
        <p:sp>
          <p:nvSpPr>
            <p:cNvPr id="5" name="Text Box 14"/>
            <p:cNvSpPr txBox="1">
              <a:spLocks noChangeArrowheads="1"/>
            </p:cNvSpPr>
            <p:nvPr/>
          </p:nvSpPr>
          <p:spPr bwMode="gray">
            <a:xfrm>
              <a:off x="2680" y="3789"/>
              <a:ext cx="68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ea typeface="宋体" pitchFamily="2" charset="-122"/>
                </a:defRPr>
              </a:lvl1pPr>
              <a:lvl2pPr marL="742950" indent="-285750" eaLnBrk="0" hangingPunct="0">
                <a:defRPr b="1">
                  <a:solidFill>
                    <a:schemeClr val="tx1"/>
                  </a:solidFill>
                  <a:latin typeface="Arial" charset="0"/>
                  <a:ea typeface="宋体" pitchFamily="2" charset="-122"/>
                </a:defRPr>
              </a:lvl2pPr>
              <a:lvl3pPr marL="1143000" indent="-228600" eaLnBrk="0" hangingPunct="0">
                <a:defRPr b="1">
                  <a:solidFill>
                    <a:schemeClr val="tx1"/>
                  </a:solidFill>
                  <a:latin typeface="Arial" charset="0"/>
                  <a:ea typeface="宋体" pitchFamily="2" charset="-122"/>
                </a:defRPr>
              </a:lvl3pPr>
              <a:lvl4pPr marL="1600200" indent="-228600" eaLnBrk="0" hangingPunct="0">
                <a:defRPr b="1">
                  <a:solidFill>
                    <a:schemeClr val="tx1"/>
                  </a:solidFill>
                  <a:latin typeface="Arial" charset="0"/>
                  <a:ea typeface="宋体" pitchFamily="2" charset="-122"/>
                </a:defRPr>
              </a:lvl4pPr>
              <a:lvl5pPr marL="2057400" indent="-228600" eaLnBrk="0" hangingPunct="0">
                <a:defRPr b="1">
                  <a:solidFill>
                    <a:schemeClr val="tx1"/>
                  </a:solidFill>
                  <a:latin typeface="Arial" charset="0"/>
                  <a:ea typeface="宋体" pitchFamily="2" charset="-122"/>
                </a:defRPr>
              </a:lvl5pPr>
              <a:lvl6pPr marL="2514600" indent="-228600" eaLnBrk="0" fontAlgn="base" hangingPunct="0">
                <a:spcBef>
                  <a:spcPct val="0"/>
                </a:spcBef>
                <a:spcAft>
                  <a:spcPct val="0"/>
                </a:spcAft>
                <a:defRPr b="1">
                  <a:solidFill>
                    <a:schemeClr val="tx1"/>
                  </a:solidFill>
                  <a:latin typeface="Arial" charset="0"/>
                  <a:ea typeface="宋体" pitchFamily="2" charset="-122"/>
                </a:defRPr>
              </a:lvl6pPr>
              <a:lvl7pPr marL="2971800" indent="-228600" eaLnBrk="0" fontAlgn="base" hangingPunct="0">
                <a:spcBef>
                  <a:spcPct val="0"/>
                </a:spcBef>
                <a:spcAft>
                  <a:spcPct val="0"/>
                </a:spcAft>
                <a:defRPr b="1">
                  <a:solidFill>
                    <a:schemeClr val="tx1"/>
                  </a:solidFill>
                  <a:latin typeface="Arial" charset="0"/>
                  <a:ea typeface="宋体" pitchFamily="2" charset="-122"/>
                </a:defRPr>
              </a:lvl7pPr>
              <a:lvl8pPr marL="3429000" indent="-228600" eaLnBrk="0" fontAlgn="base" hangingPunct="0">
                <a:spcBef>
                  <a:spcPct val="0"/>
                </a:spcBef>
                <a:spcAft>
                  <a:spcPct val="0"/>
                </a:spcAft>
                <a:defRPr b="1">
                  <a:solidFill>
                    <a:schemeClr val="tx1"/>
                  </a:solidFill>
                  <a:latin typeface="Arial" charset="0"/>
                  <a:ea typeface="宋体" pitchFamily="2" charset="-122"/>
                </a:defRPr>
              </a:lvl8pPr>
              <a:lvl9pPr marL="3886200" indent="-228600" eaLnBrk="0" fontAlgn="base" hangingPunct="0">
                <a:spcBef>
                  <a:spcPct val="0"/>
                </a:spcBef>
                <a:spcAft>
                  <a:spcPct val="0"/>
                </a:spcAft>
                <a:defRPr b="1">
                  <a:solidFill>
                    <a:schemeClr val="tx1"/>
                  </a:solidFill>
                  <a:latin typeface="Arial" charset="0"/>
                  <a:ea typeface="宋体" pitchFamily="2" charset="-122"/>
                </a:defRPr>
              </a:lvl9pPr>
            </a:lstStyle>
            <a:p>
              <a:pPr eaLnBrk="1" hangingPunct="1">
                <a:defRPr/>
              </a:pPr>
              <a:r>
                <a:rPr lang="en-US" altLang="zh-CN" sz="2200">
                  <a:solidFill>
                    <a:schemeClr val="tx2"/>
                  </a:solidFill>
                  <a:latin typeface="Verdana" pitchFamily="34" charset="0"/>
                </a:rPr>
                <a:t>NCRE</a:t>
              </a:r>
            </a:p>
          </p:txBody>
        </p:sp>
        <p:sp>
          <p:nvSpPr>
            <p:cNvPr id="6" name="AutoShape 15"/>
            <p:cNvSpPr>
              <a:spLocks noChangeArrowheads="1"/>
            </p:cNvSpPr>
            <p:nvPr/>
          </p:nvSpPr>
          <p:spPr bwMode="gray">
            <a:xfrm rot="5400000">
              <a:off x="2928" y="3493"/>
              <a:ext cx="172" cy="542"/>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sp>
        <p:nvSpPr>
          <p:cNvPr id="8" name="灯片编号占位符 7"/>
          <p:cNvSpPr>
            <a:spLocks noGrp="1"/>
          </p:cNvSpPr>
          <p:nvPr>
            <p:ph type="sldNum" sz="quarter" idx="10"/>
          </p:nvPr>
        </p:nvSpPr>
        <p:spPr>
          <a:xfrm>
            <a:off x="2639616" y="6294439"/>
            <a:ext cx="8544949" cy="511174"/>
          </a:xfrm>
        </p:spPr>
        <p:txBody>
          <a:bodyPr/>
          <a:lstStyle/>
          <a:p>
            <a:pPr>
              <a:defRPr/>
            </a:pPr>
            <a:fld id="{CD7CB968-9832-4527-83CD-82BEB64A948B}" type="slidenum">
              <a:rPr lang="zh-CN" altLang="en-US" smtClean="0"/>
              <a:pPr>
                <a:defRPr/>
              </a:pPr>
              <a:t>‹#›</a:t>
            </a:fld>
            <a:endParaRPr lang="en-US" altLang="zh-CN" dirty="0"/>
          </a:p>
        </p:txBody>
      </p:sp>
    </p:spTree>
    <p:extLst>
      <p:ext uri="{BB962C8B-B14F-4D97-AF65-F5344CB8AC3E}">
        <p14:creationId xmlns:p14="http://schemas.microsoft.com/office/powerpoint/2010/main" val="2493396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AB4647FF-E190-4D39-A20B-83D0014BCE52}" type="slidenum">
              <a:rPr lang="zh-CN" altLang="en-US"/>
              <a:pPr>
                <a:defRPr/>
              </a:pPr>
              <a:t>‹#›</a:t>
            </a:fld>
            <a:endParaRPr lang="en-US" altLang="zh-CN"/>
          </a:p>
        </p:txBody>
      </p:sp>
    </p:spTree>
    <p:extLst>
      <p:ext uri="{BB962C8B-B14F-4D97-AF65-F5344CB8AC3E}">
        <p14:creationId xmlns:p14="http://schemas.microsoft.com/office/powerpoint/2010/main" val="16391101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D9DB008F-0DDC-4AB3-84EF-8C7B8189D1F8}" type="slidenum">
              <a:rPr lang="zh-CN" altLang="en-US"/>
              <a:pPr>
                <a:defRPr/>
              </a:pPr>
              <a:t>‹#›</a:t>
            </a:fld>
            <a:endParaRPr lang="en-US" altLang="zh-CN"/>
          </a:p>
        </p:txBody>
      </p:sp>
    </p:spTree>
    <p:extLst>
      <p:ext uri="{BB962C8B-B14F-4D97-AF65-F5344CB8AC3E}">
        <p14:creationId xmlns:p14="http://schemas.microsoft.com/office/powerpoint/2010/main" val="20882606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19088"/>
            <a:ext cx="2743200" cy="60055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319088"/>
            <a:ext cx="8026400" cy="60055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BAD29D8F-EB4F-4F92-BDDF-0BAC5B261FAA}" type="slidenum">
              <a:rPr lang="zh-CN" altLang="en-US"/>
              <a:pPr>
                <a:defRPr/>
              </a:pPr>
              <a:t>‹#›</a:t>
            </a:fld>
            <a:endParaRPr lang="en-US" altLang="zh-CN"/>
          </a:p>
        </p:txBody>
      </p:sp>
    </p:spTree>
    <p:extLst>
      <p:ext uri="{BB962C8B-B14F-4D97-AF65-F5344CB8AC3E}">
        <p14:creationId xmlns:p14="http://schemas.microsoft.com/office/powerpoint/2010/main" val="41733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CC469D4D-BB72-42EC-A12E-D8D84324DCD0}" type="slidenum">
              <a:rPr lang="zh-CN" altLang="en-US"/>
              <a:pPr>
                <a:defRPr/>
              </a:pPr>
              <a:t>‹#›</a:t>
            </a:fld>
            <a:endParaRPr lang="en-US" altLang="zh-CN"/>
          </a:p>
        </p:txBody>
      </p:sp>
    </p:spTree>
    <p:extLst>
      <p:ext uri="{BB962C8B-B14F-4D97-AF65-F5344CB8AC3E}">
        <p14:creationId xmlns:p14="http://schemas.microsoft.com/office/powerpoint/2010/main" val="33288997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1076325"/>
            <a:ext cx="5384800" cy="25479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776664"/>
            <a:ext cx="5384800" cy="254793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a:defRPr/>
            </a:pPr>
            <a:fld id="{2B3BA18E-A0D7-4ACF-9A7B-9F323E4CC45B}" type="slidenum">
              <a:rPr lang="zh-CN" altLang="en-US"/>
              <a:pPr>
                <a:defRPr/>
              </a:pPr>
              <a:t>‹#›</a:t>
            </a:fld>
            <a:endParaRPr lang="en-US" altLang="zh-CN"/>
          </a:p>
        </p:txBody>
      </p:sp>
    </p:spTree>
    <p:extLst>
      <p:ext uri="{BB962C8B-B14F-4D97-AF65-F5344CB8AC3E}">
        <p14:creationId xmlns:p14="http://schemas.microsoft.com/office/powerpoint/2010/main" val="31210509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9601"/>
            <a:ext cx="10363200" cy="4267200"/>
          </a:xfrm>
        </p:spPr>
        <p:txBody>
          <a:bodyPr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4953000"/>
            <a:ext cx="85344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6"/>
          <p:cNvSpPr>
            <a:spLocks noGrp="1"/>
          </p:cNvSpPr>
          <p:nvPr>
            <p:ph type="dt" sz="half" idx="10"/>
          </p:nvPr>
        </p:nvSpPr>
        <p:spPr>
          <a:xfrm>
            <a:off x="8483601" y="6356351"/>
            <a:ext cx="2781300" cy="365125"/>
          </a:xfrm>
          <a:prstGeom prst="rect">
            <a:avLst/>
          </a:prstGeom>
        </p:spPr>
        <p:txBody>
          <a:bodyPr/>
          <a:lstStyle>
            <a:lvl1pPr>
              <a:defRPr/>
            </a:lvl1pPr>
          </a:lstStyle>
          <a:p>
            <a:pPr>
              <a:defRPr/>
            </a:pPr>
            <a:endParaRPr lang="zh-CN" altLang="en-US"/>
          </a:p>
        </p:txBody>
      </p:sp>
      <p:sp>
        <p:nvSpPr>
          <p:cNvPr id="5" name="Slide Number Placeholder 7"/>
          <p:cNvSpPr>
            <a:spLocks noGrp="1"/>
          </p:cNvSpPr>
          <p:nvPr>
            <p:ph type="sldNum" sz="quarter" idx="11"/>
          </p:nvPr>
        </p:nvSpPr>
        <p:spPr/>
        <p:txBody>
          <a:bodyPr/>
          <a:lstStyle>
            <a:lvl1pPr>
              <a:defRPr smtClean="0"/>
            </a:lvl1pPr>
          </a:lstStyle>
          <a:p>
            <a:pPr>
              <a:defRPr/>
            </a:pPr>
            <a:fld id="{BF397209-5235-4878-BE0A-2771B967A86A}" type="slidenum">
              <a:rPr lang="zh-CN" altLang="en-US"/>
              <a:pPr>
                <a:defRPr/>
              </a:pPr>
              <a:t>‹#›</a:t>
            </a:fld>
            <a:endParaRPr lang="zh-CN" altLang="en-US"/>
          </a:p>
        </p:txBody>
      </p:sp>
      <p:sp>
        <p:nvSpPr>
          <p:cNvPr id="6" name="Footer Placeholder 8"/>
          <p:cNvSpPr>
            <a:spLocks noGrp="1"/>
          </p:cNvSpPr>
          <p:nvPr>
            <p:ph type="ftr" sz="quarter" idx="12"/>
          </p:nvPr>
        </p:nvSpPr>
        <p:spPr>
          <a:xfrm>
            <a:off x="878418" y="6356351"/>
            <a:ext cx="3797300" cy="365125"/>
          </a:xfrm>
          <a:prstGeom prst="rect">
            <a:avLst/>
          </a:prstGeom>
        </p:spPr>
        <p:txBody>
          <a:bodyPr/>
          <a:lstStyle>
            <a:lvl1pPr>
              <a:defRPr/>
            </a:lvl1pPr>
          </a:lstStyle>
          <a:p>
            <a:pPr>
              <a:defRPr/>
            </a:pPr>
            <a:endParaRPr lang="zh-CN" altLang="en-US"/>
          </a:p>
        </p:txBody>
      </p:sp>
    </p:spTree>
    <p:extLst>
      <p:ext uri="{BB962C8B-B14F-4D97-AF65-F5344CB8AC3E}">
        <p14:creationId xmlns:p14="http://schemas.microsoft.com/office/powerpoint/2010/main" val="24006698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表格占位符 2"/>
          <p:cNvSpPr>
            <a:spLocks noGrp="1"/>
          </p:cNvSpPr>
          <p:nvPr>
            <p:ph type="tbl" idx="1"/>
          </p:nvPr>
        </p:nvSpPr>
        <p:spPr>
          <a:xfrm>
            <a:off x="914400" y="1981200"/>
            <a:ext cx="10363200" cy="4114800"/>
          </a:xfrm>
        </p:spPr>
        <p:txBody>
          <a:bodyPr/>
          <a:lstStyle/>
          <a:p>
            <a:pPr lvl="0"/>
            <a:endParaRPr lang="zh-CN" altLang="en-US" noProof="0" dirty="0"/>
          </a:p>
        </p:txBody>
      </p:sp>
      <p:sp>
        <p:nvSpPr>
          <p:cNvPr id="4" name="Rectangle 15"/>
          <p:cNvSpPr>
            <a:spLocks noGrp="1" noChangeArrowheads="1"/>
          </p:cNvSpPr>
          <p:nvPr>
            <p:ph type="sldNum" sz="quarter" idx="10"/>
          </p:nvPr>
        </p:nvSpPr>
        <p:spPr>
          <a:ln/>
        </p:spPr>
        <p:txBody>
          <a:bodyPr/>
          <a:lstStyle>
            <a:lvl1pPr>
              <a:defRPr/>
            </a:lvl1pPr>
          </a:lstStyle>
          <a:p>
            <a:pPr>
              <a:defRPr/>
            </a:pPr>
            <a:fld id="{133646A1-0AA1-4C06-A1FE-893D78E3F8E1}" type="slidenum">
              <a:rPr lang="en-US" altLang="zh-CN"/>
              <a:pPr>
                <a:defRPr/>
              </a:pPr>
              <a:t>‹#›</a:t>
            </a:fld>
            <a:r>
              <a:rPr lang="en-US" altLang="zh-CN" dirty="0"/>
              <a:t>/77</a:t>
            </a:r>
          </a:p>
        </p:txBody>
      </p:sp>
    </p:spTree>
    <p:extLst>
      <p:ext uri="{BB962C8B-B14F-4D97-AF65-F5344CB8AC3E}">
        <p14:creationId xmlns:p14="http://schemas.microsoft.com/office/powerpoint/2010/main" val="28455994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SmartArt 占位符 2"/>
          <p:cNvSpPr>
            <a:spLocks noGrp="1"/>
          </p:cNvSpPr>
          <p:nvPr>
            <p:ph type="dgm" idx="1"/>
          </p:nvPr>
        </p:nvSpPr>
        <p:spPr>
          <a:xfrm>
            <a:off x="914400" y="1981200"/>
            <a:ext cx="10363200" cy="4114800"/>
          </a:xfrm>
        </p:spPr>
        <p:txBody>
          <a:bodyPr/>
          <a:lstStyle/>
          <a:p>
            <a:pPr lvl="0"/>
            <a:endParaRPr lang="zh-CN" altLang="en-US" noProof="0"/>
          </a:p>
        </p:txBody>
      </p:sp>
      <p:sp>
        <p:nvSpPr>
          <p:cNvPr id="4" name="Rectangle 15"/>
          <p:cNvSpPr>
            <a:spLocks noGrp="1" noChangeArrowheads="1"/>
          </p:cNvSpPr>
          <p:nvPr>
            <p:ph type="sldNum" sz="quarter" idx="10"/>
          </p:nvPr>
        </p:nvSpPr>
        <p:spPr>
          <a:ln/>
        </p:spPr>
        <p:txBody>
          <a:bodyPr/>
          <a:lstStyle>
            <a:lvl1pPr>
              <a:defRPr/>
            </a:lvl1pPr>
          </a:lstStyle>
          <a:p>
            <a:pPr>
              <a:defRPr/>
            </a:pPr>
            <a:fld id="{DBDC5B2B-D384-4394-96EC-1CA527F14899}" type="slidenum">
              <a:rPr lang="en-US" altLang="zh-CN"/>
              <a:pPr>
                <a:defRPr/>
              </a:pPr>
              <a:t>‹#›</a:t>
            </a:fld>
            <a:r>
              <a:rPr lang="en-US" altLang="zh-CN" dirty="0"/>
              <a:t>/77</a:t>
            </a:r>
          </a:p>
        </p:txBody>
      </p:sp>
    </p:spTree>
    <p:extLst>
      <p:ext uri="{BB962C8B-B14F-4D97-AF65-F5344CB8AC3E}">
        <p14:creationId xmlns:p14="http://schemas.microsoft.com/office/powerpoint/2010/main" val="2101354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633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478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idx="1"/>
          </p:nvPr>
        </p:nvSpPr>
        <p:spPr/>
        <p:txBody>
          <a:bodyPr/>
          <a:lstStyle>
            <a:lvl1pPr marL="800100" indent="-457200">
              <a:buFont typeface="Wingdings" pitchFamily="2" charset="2"/>
              <a:buChar char="p"/>
              <a:defRPr sz="1800"/>
            </a:lvl1pPr>
            <a:lvl2pPr marL="1000125" indent="-457200">
              <a:buFont typeface="Wingdings" pitchFamily="2" charset="2"/>
              <a:buChar char="Ø"/>
              <a:defRPr sz="1800"/>
            </a:lvl2pPr>
            <a:lvl3pPr marL="1350963" indent="-342900">
              <a:buFont typeface="Wingdings" pitchFamily="2" charset="2"/>
              <a:buChar char="ü"/>
              <a:defRPr sz="1600"/>
            </a:lvl3pPr>
            <a:lvl4pPr>
              <a:defRPr sz="1400"/>
            </a:lvl4pPr>
            <a:lvl5pPr>
              <a:defRPr sz="12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475B3ED4-0E10-409F-A096-FDE93D218505}" type="slidenum">
              <a:rPr lang="zh-CN" altLang="en-US"/>
              <a:pPr>
                <a:defRPr/>
              </a:pPr>
              <a:t>‹#›</a:t>
            </a:fld>
            <a:endParaRPr lang="en-US" altLang="zh-CN"/>
          </a:p>
        </p:txBody>
      </p:sp>
    </p:spTree>
    <p:extLst>
      <p:ext uri="{BB962C8B-B14F-4D97-AF65-F5344CB8AC3E}">
        <p14:creationId xmlns:p14="http://schemas.microsoft.com/office/powerpoint/2010/main" val="18158560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416676"/>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416676"/>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98B4E869-76D6-4323-AA47-4196E2208BD0}" type="slidenum">
              <a:rPr lang="zh-CN" altLang="en-US" smtClean="0"/>
              <a:t>‹#›</a:t>
            </a:fld>
            <a:endParaRPr lang="zh-CN" altLang="en-US"/>
          </a:p>
        </p:txBody>
      </p:sp>
    </p:spTree>
    <p:extLst>
      <p:ext uri="{BB962C8B-B14F-4D97-AF65-F5344CB8AC3E}">
        <p14:creationId xmlns:p14="http://schemas.microsoft.com/office/powerpoint/2010/main" val="1966653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C7E18721-FAE0-41E0-B0FC-8F24E5618138}" type="slidenum">
              <a:rPr lang="zh-CN" altLang="en-US"/>
              <a:pPr>
                <a:defRPr/>
              </a:pPr>
              <a:t>‹#›</a:t>
            </a:fld>
            <a:endParaRPr lang="en-US" altLang="zh-CN"/>
          </a:p>
        </p:txBody>
      </p:sp>
    </p:spTree>
    <p:extLst>
      <p:ext uri="{BB962C8B-B14F-4D97-AF65-F5344CB8AC3E}">
        <p14:creationId xmlns:p14="http://schemas.microsoft.com/office/powerpoint/2010/main" val="13538743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493F7D88-CE4A-4E9F-9DCB-4DDBE1257CCA}" type="slidenum">
              <a:rPr lang="zh-CN" altLang="en-US"/>
              <a:pPr>
                <a:defRPr/>
              </a:pPr>
              <a:t>‹#›</a:t>
            </a:fld>
            <a:endParaRPr lang="en-US" altLang="zh-CN"/>
          </a:p>
        </p:txBody>
      </p:sp>
    </p:spTree>
    <p:extLst>
      <p:ext uri="{BB962C8B-B14F-4D97-AF65-F5344CB8AC3E}">
        <p14:creationId xmlns:p14="http://schemas.microsoft.com/office/powerpoint/2010/main" val="3830360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ln/>
        </p:spPr>
        <p:txBody>
          <a:bodyPr/>
          <a:lstStyle>
            <a:lvl1pPr>
              <a:defRPr/>
            </a:lvl1pPr>
          </a:lstStyle>
          <a:p>
            <a:pPr>
              <a:defRPr/>
            </a:pPr>
            <a:fld id="{87EDAFE3-56A6-43A7-8F60-A697AABAAF60}" type="slidenum">
              <a:rPr lang="zh-CN" altLang="en-US"/>
              <a:pPr>
                <a:defRPr/>
              </a:pPr>
              <a:t>‹#›</a:t>
            </a:fld>
            <a:endParaRPr lang="en-US" altLang="zh-CN"/>
          </a:p>
        </p:txBody>
      </p:sp>
    </p:spTree>
    <p:extLst>
      <p:ext uri="{BB962C8B-B14F-4D97-AF65-F5344CB8AC3E}">
        <p14:creationId xmlns:p14="http://schemas.microsoft.com/office/powerpoint/2010/main" val="585644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a:ln/>
        </p:spPr>
        <p:txBody>
          <a:bodyPr/>
          <a:lstStyle>
            <a:lvl1pPr>
              <a:defRPr/>
            </a:lvl1pPr>
          </a:lstStyle>
          <a:p>
            <a:pPr>
              <a:defRPr/>
            </a:pPr>
            <a:fld id="{2FCEA550-0632-41CF-92C9-23194848D089}" type="slidenum">
              <a:rPr lang="zh-CN" altLang="en-US"/>
              <a:pPr>
                <a:defRPr/>
              </a:pPr>
              <a:t>‹#›</a:t>
            </a:fld>
            <a:endParaRPr lang="en-US" altLang="zh-CN"/>
          </a:p>
        </p:txBody>
      </p:sp>
    </p:spTree>
    <p:extLst>
      <p:ext uri="{BB962C8B-B14F-4D97-AF65-F5344CB8AC3E}">
        <p14:creationId xmlns:p14="http://schemas.microsoft.com/office/powerpoint/2010/main" val="25148665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085DC93E-C3B6-49EA-884D-9DA557C8E9D0}"/>
              </a:ext>
            </a:extLst>
          </p:cNvPr>
          <p:cNvSpPr>
            <a:spLocks noGrp="1"/>
          </p:cNvSpPr>
          <p:nvPr>
            <p:ph type="sldNum" sz="quarter" idx="10"/>
          </p:nvPr>
        </p:nvSpPr>
        <p:spPr/>
        <p:txBody>
          <a:bodyPr/>
          <a:lstStyle/>
          <a:p>
            <a:pPr>
              <a:defRPr/>
            </a:pPr>
            <a:fld id="{CD7CB968-9832-4527-83CD-82BEB64A948B}" type="slidenum">
              <a:rPr lang="zh-CN" altLang="en-US" smtClean="0"/>
              <a:pPr>
                <a:defRPr/>
              </a:pPr>
              <a:t>‹#›</a:t>
            </a:fld>
            <a:endParaRPr lang="en-US" altLang="zh-CN"/>
          </a:p>
        </p:txBody>
      </p:sp>
    </p:spTree>
    <p:extLst>
      <p:ext uri="{BB962C8B-B14F-4D97-AF65-F5344CB8AC3E}">
        <p14:creationId xmlns:p14="http://schemas.microsoft.com/office/powerpoint/2010/main" val="5882689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8ED457E9-9426-4530-A133-CE82CAB4E8C5}" type="slidenum">
              <a:rPr lang="zh-CN" altLang="en-US"/>
              <a:pPr>
                <a:defRPr/>
              </a:pPr>
              <a:t>‹#›</a:t>
            </a:fld>
            <a:endParaRPr lang="en-US" altLang="zh-CN"/>
          </a:p>
        </p:txBody>
      </p:sp>
    </p:spTree>
    <p:extLst>
      <p:ext uri="{BB962C8B-B14F-4D97-AF65-F5344CB8AC3E}">
        <p14:creationId xmlns:p14="http://schemas.microsoft.com/office/powerpoint/2010/main" val="40341401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B5504C65-ED8E-492B-8F2E-052DEC494AE9}" type="slidenum">
              <a:rPr lang="zh-CN" altLang="en-US"/>
              <a:pPr>
                <a:defRPr/>
              </a:pPr>
              <a:t>‹#›</a:t>
            </a:fld>
            <a:endParaRPr lang="en-US" altLang="zh-CN"/>
          </a:p>
        </p:txBody>
      </p:sp>
    </p:spTree>
    <p:extLst>
      <p:ext uri="{BB962C8B-B14F-4D97-AF65-F5344CB8AC3E}">
        <p14:creationId xmlns:p14="http://schemas.microsoft.com/office/powerpoint/2010/main" val="30904228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5" descr="Light horizontal"/>
          <p:cNvSpPr>
            <a:spLocks noChangeArrowheads="1"/>
          </p:cNvSpPr>
          <p:nvPr/>
        </p:nvSpPr>
        <p:spPr bwMode="gray">
          <a:xfrm>
            <a:off x="1" y="0"/>
            <a:ext cx="624417" cy="6858000"/>
          </a:xfrm>
          <a:prstGeom prst="rect">
            <a:avLst/>
          </a:prstGeom>
          <a:pattFill prst="ltHorz">
            <a:fgClr>
              <a:schemeClr val="bg2"/>
            </a:fgClr>
            <a:bgClr>
              <a:srgbClr val="FFFF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7" name="Rectangle 16"/>
          <p:cNvSpPr>
            <a:spLocks noChangeArrowheads="1"/>
          </p:cNvSpPr>
          <p:nvPr/>
        </p:nvSpPr>
        <p:spPr bwMode="invGray">
          <a:xfrm>
            <a:off x="0" y="-26988"/>
            <a:ext cx="12192000" cy="692151"/>
          </a:xfrm>
          <a:prstGeom prst="rect">
            <a:avLst/>
          </a:prstGeom>
          <a:solidFill>
            <a:schemeClr val="accent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8" name="Line 17"/>
          <p:cNvSpPr>
            <a:spLocks noChangeShapeType="1"/>
          </p:cNvSpPr>
          <p:nvPr/>
        </p:nvSpPr>
        <p:spPr bwMode="gray">
          <a:xfrm>
            <a:off x="624418" y="6410325"/>
            <a:ext cx="11233149" cy="0"/>
          </a:xfrm>
          <a:prstGeom prst="line">
            <a:avLst/>
          </a:prstGeom>
          <a:noFill/>
          <a:ln w="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029" name="AutoShape 18"/>
          <p:cNvSpPr>
            <a:spLocks noChangeArrowheads="1"/>
          </p:cNvSpPr>
          <p:nvPr/>
        </p:nvSpPr>
        <p:spPr bwMode="blackWhite">
          <a:xfrm>
            <a:off x="624418" y="233364"/>
            <a:ext cx="9984316" cy="720725"/>
          </a:xfrm>
          <a:prstGeom prst="roundRect">
            <a:avLst>
              <a:gd name="adj" fmla="val 16667"/>
            </a:avLst>
          </a:prstGeom>
          <a:solidFill>
            <a:schemeClr val="tx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30" name="Rectangle 3"/>
          <p:cNvSpPr>
            <a:spLocks noGrp="1" noChangeArrowheads="1"/>
          </p:cNvSpPr>
          <p:nvPr>
            <p:ph type="body" idx="1"/>
          </p:nvPr>
        </p:nvSpPr>
        <p:spPr bwMode="auto">
          <a:xfrm>
            <a:off x="609600" y="1076325"/>
            <a:ext cx="10972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Rectangle 6"/>
          <p:cNvSpPr>
            <a:spLocks noGrp="1" noChangeArrowheads="1"/>
          </p:cNvSpPr>
          <p:nvPr>
            <p:ph type="sldNum" sz="quarter" idx="4"/>
          </p:nvPr>
        </p:nvSpPr>
        <p:spPr bwMode="auto">
          <a:xfrm>
            <a:off x="10852151" y="188913"/>
            <a:ext cx="11049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400">
                <a:solidFill>
                  <a:schemeClr val="bg1"/>
                </a:solidFill>
                <a:latin typeface="Arial" charset="0"/>
                <a:ea typeface="+mn-ea"/>
              </a:defRPr>
            </a:lvl1pPr>
          </a:lstStyle>
          <a:p>
            <a:pPr>
              <a:defRPr/>
            </a:pPr>
            <a:fld id="{CD7CB968-9832-4527-83CD-82BEB64A948B}" type="slidenum">
              <a:rPr lang="zh-CN" altLang="en-US"/>
              <a:pPr>
                <a:defRPr/>
              </a:pPr>
              <a:t>‹#›</a:t>
            </a:fld>
            <a:endParaRPr lang="en-US" altLang="zh-CN"/>
          </a:p>
        </p:txBody>
      </p:sp>
      <p:sp>
        <p:nvSpPr>
          <p:cNvPr id="3" name="Rectangle 2"/>
          <p:cNvSpPr>
            <a:spLocks noGrp="1" noChangeArrowheads="1"/>
          </p:cNvSpPr>
          <p:nvPr>
            <p:ph type="title"/>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p>
            <a:pPr lvl="0"/>
            <a:r>
              <a:rPr lang="zh-CN" altLang="en-US" dirty="0"/>
              <a:t>第</a:t>
            </a:r>
            <a:r>
              <a:rPr lang="en-US" altLang="zh-CN" dirty="0"/>
              <a:t>4</a:t>
            </a:r>
            <a:r>
              <a:rPr lang="zh-CN" altLang="en-US" dirty="0"/>
              <a:t>章 办公信息处理</a:t>
            </a:r>
          </a:p>
        </p:txBody>
      </p:sp>
      <p:sp>
        <p:nvSpPr>
          <p:cNvPr id="1033" name="AutoShape 14"/>
          <p:cNvSpPr>
            <a:spLocks noChangeArrowheads="1"/>
          </p:cNvSpPr>
          <p:nvPr/>
        </p:nvSpPr>
        <p:spPr bwMode="ltGray">
          <a:xfrm rot="5400000">
            <a:off x="11244528" y="-261673"/>
            <a:ext cx="284162" cy="1001183"/>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extLst>
      <p:ext uri="{BB962C8B-B14F-4D97-AF65-F5344CB8AC3E}">
        <p14:creationId xmlns:p14="http://schemas.microsoft.com/office/powerpoint/2010/main" val="678188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hdr="0" ftr="0" dt="0"/>
  <p:txStyles>
    <p:title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p:titleStyle>
    <p:bodyStyle>
      <a:lvl1pPr marL="342900" indent="20638" algn="l" rtl="0" eaLnBrk="0" fontAlgn="base" hangingPunct="0">
        <a:spcBef>
          <a:spcPct val="20000"/>
        </a:spcBef>
        <a:spcAft>
          <a:spcPct val="0"/>
        </a:spcAft>
        <a:buClr>
          <a:schemeClr val="hlink"/>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defRPr sz="2800">
          <a:solidFill>
            <a:schemeClr val="tx1"/>
          </a:solidFill>
          <a:latin typeface="+mn-lt"/>
          <a:ea typeface="+mn-ea"/>
        </a:defRPr>
      </a:lvl2pPr>
      <a:lvl3pPr marL="1236663" indent="-228600" algn="l" rtl="0" eaLnBrk="0" fontAlgn="base" hangingPunct="0">
        <a:spcBef>
          <a:spcPct val="20000"/>
        </a:spcBef>
        <a:spcAft>
          <a:spcPct val="0"/>
        </a:spcAft>
        <a:buClr>
          <a:schemeClr val="tx1"/>
        </a:buClr>
        <a:defRPr sz="2400">
          <a:solidFill>
            <a:schemeClr val="tx1"/>
          </a:solidFill>
          <a:latin typeface="+mn-lt"/>
          <a:ea typeface="+mn-ea"/>
        </a:defRPr>
      </a:lvl3pPr>
      <a:lvl4pPr marL="164465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20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hyperlink" Target="http://law.zuel.edu.cn/" TargetMode="Externa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zuel.edu.cn/2019n/list.htm" TargetMode="Externa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quotes.money.163.com/trade/lsjysj_601988.html?year=2019&amp;season" TargetMode="Externa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8" Type="http://schemas.openxmlformats.org/officeDocument/2006/relationships/hyperlink" Target="https://baike.baidu.com/item/LTE/6439078" TargetMode="External"/><Relationship Id="rId13" Type="http://schemas.openxmlformats.org/officeDocument/2006/relationships/hyperlink" Target="https://baike.baidu.com/item/%E7%BD%91%E7%BB%9C%E5%BB%B6%E8%BF%9F/10680325" TargetMode="External"/><Relationship Id="rId3" Type="http://schemas.openxmlformats.org/officeDocument/2006/relationships/hyperlink" Target="https://baike.baidu.com/item/4G/523884" TargetMode="External"/><Relationship Id="rId7" Type="http://schemas.openxmlformats.org/officeDocument/2006/relationships/hyperlink" Target="https://baike.baidu.com/item/UMTS/1378941" TargetMode="External"/><Relationship Id="rId12" Type="http://schemas.openxmlformats.org/officeDocument/2006/relationships/hyperlink" Target="https://baike.baidu.com/item/4G%20LTE/1752410" TargetMode="External"/><Relationship Id="rId2" Type="http://schemas.openxmlformats.org/officeDocument/2006/relationships/hyperlink" Target="https://baike.baidu.com/item/%E8%9C%82%E7%AA%9D%E7%A7%BB%E5%8A%A8%E9%80%9A%E4%BF%A1/106306" TargetMode="External"/><Relationship Id="rId1" Type="http://schemas.openxmlformats.org/officeDocument/2006/relationships/slideLayout" Target="../slideLayouts/slideLayout6.xml"/><Relationship Id="rId6" Type="http://schemas.openxmlformats.org/officeDocument/2006/relationships/hyperlink" Target="https://baike.baidu.com/item/3G/99011" TargetMode="External"/><Relationship Id="rId11" Type="http://schemas.openxmlformats.org/officeDocument/2006/relationships/hyperlink" Target="https://baike.baidu.com/item/%E6%95%B0%E6%8D%AE%E4%BC%A0%E8%BE%93%E9%80%9F%E7%8E%87/7901616" TargetMode="External"/><Relationship Id="rId5" Type="http://schemas.openxmlformats.org/officeDocument/2006/relationships/hyperlink" Target="https://baike.baidu.com/item/WiMax/506486" TargetMode="External"/><Relationship Id="rId10" Type="http://schemas.openxmlformats.org/officeDocument/2006/relationships/hyperlink" Target="https://baike.baidu.com/item/GSM/210860" TargetMode="External"/><Relationship Id="rId4" Type="http://schemas.openxmlformats.org/officeDocument/2006/relationships/hyperlink" Target="https://baike.baidu.com/item/LTE-A/8136979" TargetMode="External"/><Relationship Id="rId9" Type="http://schemas.openxmlformats.org/officeDocument/2006/relationships/hyperlink" Target="https://baike.baidu.com/item/2G/3110701"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hyperlink" Target="https://www.jd.com/robots.txt" TargetMode="Externa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594AC0F-DF03-40DB-A568-9A9EED583843}"/>
              </a:ext>
            </a:extLst>
          </p:cNvPr>
          <p:cNvSpPr>
            <a:spLocks noGrp="1"/>
          </p:cNvSpPr>
          <p:nvPr>
            <p:ph type="ctrTitle"/>
          </p:nvPr>
        </p:nvSpPr>
        <p:spPr>
          <a:xfrm>
            <a:off x="914400" y="3200401"/>
            <a:ext cx="10363200" cy="1404256"/>
          </a:xfrm>
        </p:spPr>
        <p:txBody>
          <a:bodyPr/>
          <a:lstStyle/>
          <a:p>
            <a:r>
              <a:rPr lang="zh-CN" altLang="en-US" dirty="0"/>
              <a:t>第</a:t>
            </a:r>
            <a:r>
              <a:rPr lang="en-US" altLang="zh-CN" dirty="0"/>
              <a:t>3</a:t>
            </a:r>
            <a:r>
              <a:rPr lang="zh-CN" altLang="en-US" dirty="0"/>
              <a:t>章  计算机网络基础及</a:t>
            </a:r>
            <a:r>
              <a:rPr lang="en-US" altLang="zh-CN" dirty="0"/>
              <a:t>Internet</a:t>
            </a:r>
            <a:endParaRPr lang="zh-CN" altLang="en-US" dirty="0"/>
          </a:p>
        </p:txBody>
      </p:sp>
      <p:sp>
        <p:nvSpPr>
          <p:cNvPr id="2" name="灯片编号占位符 1">
            <a:extLst>
              <a:ext uri="{FF2B5EF4-FFF2-40B4-BE49-F238E27FC236}">
                <a16:creationId xmlns:a16="http://schemas.microsoft.com/office/drawing/2014/main" id="{2E1E9776-FEE1-413B-8B93-3F0ABE71C628}"/>
              </a:ext>
            </a:extLst>
          </p:cNvPr>
          <p:cNvSpPr>
            <a:spLocks noGrp="1"/>
          </p:cNvSpPr>
          <p:nvPr>
            <p:ph type="sldNum" sz="quarter" idx="11"/>
          </p:nvPr>
        </p:nvSpPr>
        <p:spPr/>
        <p:txBody>
          <a:bodyPr/>
          <a:lstStyle/>
          <a:p>
            <a:pPr>
              <a:defRPr/>
            </a:pPr>
            <a:fld id="{BF397209-5235-4878-BE0A-2771B967A86A}" type="slidenum">
              <a:rPr lang="zh-CN" altLang="en-US" smtClean="0"/>
              <a:pPr>
                <a:defRPr/>
              </a:pPr>
              <a:t>1</a:t>
            </a:fld>
            <a:endParaRPr lang="zh-CN" altLang="en-US" dirty="0"/>
          </a:p>
        </p:txBody>
      </p:sp>
    </p:spTree>
    <p:extLst>
      <p:ext uri="{BB962C8B-B14F-4D97-AF65-F5344CB8AC3E}">
        <p14:creationId xmlns:p14="http://schemas.microsoft.com/office/powerpoint/2010/main" val="31790747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3.1.4 </a:t>
            </a:r>
            <a:r>
              <a:rPr lang="zh-CN" altLang="en-US" dirty="0"/>
              <a:t>工业</a:t>
            </a:r>
            <a:r>
              <a:rPr lang="en-US" altLang="zh-CN" dirty="0"/>
              <a:t>4.0</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10</a:t>
            </a:fld>
            <a:endParaRPr lang="en-US" altLang="zh-CN"/>
          </a:p>
        </p:txBody>
      </p:sp>
      <p:sp>
        <p:nvSpPr>
          <p:cNvPr id="4" name="文本框 3"/>
          <p:cNvSpPr txBox="1"/>
          <p:nvPr/>
        </p:nvSpPr>
        <p:spPr>
          <a:xfrm>
            <a:off x="1836058" y="1693112"/>
            <a:ext cx="8056451" cy="523220"/>
          </a:xfrm>
          <a:prstGeom prst="rect">
            <a:avLst/>
          </a:prstGeom>
          <a:noFill/>
        </p:spPr>
        <p:txBody>
          <a:bodyPr wrap="square" rtlCol="0">
            <a:spAutoFit/>
          </a:bodyPr>
          <a:lstStyle/>
          <a:p>
            <a:r>
              <a:rPr lang="en-US" altLang="zh-CN" sz="2800" b="1" dirty="0"/>
              <a:t>2. </a:t>
            </a:r>
            <a:r>
              <a:rPr lang="zh-CN" altLang="en-US" sz="2800" b="1" dirty="0"/>
              <a:t>美国的工业互联网</a:t>
            </a:r>
          </a:p>
        </p:txBody>
      </p:sp>
      <p:sp>
        <p:nvSpPr>
          <p:cNvPr id="5" name="矩形 4"/>
          <p:cNvSpPr/>
          <p:nvPr/>
        </p:nvSpPr>
        <p:spPr>
          <a:xfrm>
            <a:off x="2465614" y="2690336"/>
            <a:ext cx="6678386" cy="2308324"/>
          </a:xfrm>
          <a:prstGeom prst="rect">
            <a:avLst/>
          </a:prstGeom>
        </p:spPr>
        <p:txBody>
          <a:bodyPr wrap="square">
            <a:spAutoFit/>
          </a:bodyPr>
          <a:lstStyle/>
          <a:p>
            <a:r>
              <a:rPr lang="en-US" altLang="zh-CN" sz="2400" kern="0" dirty="0">
                <a:latin typeface="Times New Roman" panose="02020603050405020304" pitchFamily="18" charset="0"/>
                <a:ea typeface="宋体" panose="02010600030101010101" pitchFamily="2" charset="-122"/>
                <a:cs typeface="宋体" panose="02010600030101010101" pitchFamily="2" charset="-122"/>
              </a:rPr>
              <a:t>2012</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年</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11</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月</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26</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日，通用电气发布了《工业互联网：打破智慧与机器的边界》白皮书，正式提出了“工业互联网”的概念。</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2014</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年，通用电气联合</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AT&amp; 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Cisco</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Intel</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和</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IBM</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在美国波士顿联合发起成立了工业互联网联盟（</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IIC</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Industrial Internet Consortium</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spTree>
    <p:extLst>
      <p:ext uri="{BB962C8B-B14F-4D97-AF65-F5344CB8AC3E}">
        <p14:creationId xmlns:p14="http://schemas.microsoft.com/office/powerpoint/2010/main" val="40029838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5171" y="0"/>
            <a:ext cx="9151390" cy="1143000"/>
          </a:xfrm>
        </p:spPr>
        <p:txBody>
          <a:bodyPr/>
          <a:lstStyle/>
          <a:p>
            <a:r>
              <a:rPr lang="zh-CN" altLang="en-US" sz="3600" dirty="0"/>
              <a:t>例</a:t>
            </a:r>
            <a:r>
              <a:rPr lang="en-US" altLang="zh-CN" sz="3600" dirty="0"/>
              <a:t>2.</a:t>
            </a:r>
            <a:r>
              <a:rPr lang="zh-CN" altLang="zh-CN" sz="3600" dirty="0"/>
              <a:t>获得所有</a:t>
            </a:r>
            <a:r>
              <a:rPr lang="en-US" altLang="zh-CN" sz="3600" dirty="0"/>
              <a:t>&lt;a&gt;</a:t>
            </a:r>
            <a:r>
              <a:rPr lang="zh-CN" altLang="zh-CN" sz="3600" dirty="0"/>
              <a:t>标签里面的内容和超链接</a:t>
            </a:r>
            <a:endParaRPr lang="zh-CN" altLang="en-US" sz="3600" dirty="0"/>
          </a:p>
        </p:txBody>
      </p:sp>
      <p:graphicFrame>
        <p:nvGraphicFramePr>
          <p:cNvPr id="5" name="表格 4"/>
          <p:cNvGraphicFramePr>
            <a:graphicFrameLocks noGrp="1"/>
          </p:cNvGraphicFramePr>
          <p:nvPr/>
        </p:nvGraphicFramePr>
        <p:xfrm>
          <a:off x="1706881" y="1201189"/>
          <a:ext cx="8869681" cy="5273040"/>
        </p:xfrm>
        <a:graphic>
          <a:graphicData uri="http://schemas.openxmlformats.org/drawingml/2006/table">
            <a:tbl>
              <a:tblPr firstRow="1" firstCol="1" bandRow="1">
                <a:tableStyleId>{8799B23B-EC83-4686-B30A-512413B5E67A}</a:tableStyleId>
              </a:tblPr>
              <a:tblGrid>
                <a:gridCol w="8869681">
                  <a:extLst>
                    <a:ext uri="{9D8B030D-6E8A-4147-A177-3AD203B41FA5}">
                      <a16:colId xmlns:a16="http://schemas.microsoft.com/office/drawing/2014/main" val="3431885220"/>
                    </a:ext>
                  </a:extLst>
                </a:gridCol>
              </a:tblGrid>
              <a:tr h="4246504">
                <a:tc>
                  <a:txBody>
                    <a:bodyPr/>
                    <a:lstStyle/>
                    <a:p>
                      <a:pPr algn="just">
                        <a:spcAft>
                          <a:spcPts val="0"/>
                        </a:spcAft>
                      </a:pPr>
                      <a:r>
                        <a:rPr lang="en-US" sz="1600" kern="100" dirty="0">
                          <a:effectLst/>
                        </a:rPr>
                        <a:t>from </a:t>
                      </a:r>
                      <a:r>
                        <a:rPr lang="en-US" sz="1600" kern="100" dirty="0" err="1">
                          <a:effectLst/>
                        </a:rPr>
                        <a:t>lxml</a:t>
                      </a:r>
                      <a:r>
                        <a:rPr lang="en-US" sz="1600" kern="100" dirty="0">
                          <a:effectLst/>
                        </a:rPr>
                        <a:t> import </a:t>
                      </a:r>
                      <a:r>
                        <a:rPr lang="en-US" sz="1600" kern="100" dirty="0" err="1">
                          <a:effectLst/>
                        </a:rPr>
                        <a:t>etree</a:t>
                      </a:r>
                      <a:endParaRPr lang="zh-CN" sz="1600" kern="100" dirty="0">
                        <a:effectLst/>
                      </a:endParaRPr>
                    </a:p>
                    <a:p>
                      <a:pPr algn="just">
                        <a:spcAft>
                          <a:spcPts val="0"/>
                        </a:spcAft>
                      </a:pPr>
                      <a:r>
                        <a:rPr lang="en-US" sz="1600" kern="100" dirty="0">
                          <a:effectLst/>
                        </a:rPr>
                        <a:t>html='''&lt;html&gt;</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&lt;title&gt;Python</a:t>
                      </a:r>
                      <a:r>
                        <a:rPr lang="zh-CN" sz="1600" kern="100" dirty="0">
                          <a:effectLst/>
                        </a:rPr>
                        <a:t>网络爬虫</a:t>
                      </a:r>
                      <a:r>
                        <a:rPr lang="en-US" sz="1600" kern="100" dirty="0">
                          <a:effectLst/>
                        </a:rPr>
                        <a:t>&lt;/title&gt; </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8600" algn="just">
                        <a:spcAft>
                          <a:spcPts val="0"/>
                        </a:spcAft>
                      </a:pPr>
                      <a:r>
                        <a:rPr lang="en-US" sz="1600" kern="100" dirty="0">
                          <a:effectLst/>
                        </a:rPr>
                        <a:t>       &lt;div class=’university’&gt;</a:t>
                      </a:r>
                      <a:endParaRPr lang="zh-CN" sz="1600" kern="100" dirty="0">
                        <a:effectLst/>
                      </a:endParaRPr>
                    </a:p>
                    <a:p>
                      <a:pPr marL="228600" algn="just">
                        <a:spcAft>
                          <a:spcPts val="0"/>
                        </a:spcAft>
                      </a:pPr>
                      <a:r>
                        <a:rPr lang="en-US" sz="1600" kern="100" dirty="0">
                          <a:effectLst/>
                        </a:rPr>
                        <a:t>         &lt;a </a:t>
                      </a:r>
                      <a:r>
                        <a:rPr lang="en-US" sz="1600" kern="100" dirty="0" err="1">
                          <a:effectLst/>
                        </a:rPr>
                        <a:t>href</a:t>
                      </a:r>
                      <a:r>
                        <a:rPr lang="en-US" sz="1600" kern="100" dirty="0">
                          <a:effectLst/>
                        </a:rPr>
                        <a:t>="</a:t>
                      </a:r>
                      <a:r>
                        <a:rPr lang="en-US" sz="1600" kern="100" dirty="0">
                          <a:solidFill>
                            <a:srgbClr val="FF0000"/>
                          </a:solidFill>
                          <a:effectLst/>
                        </a:rPr>
                        <a:t>http://www.zuel.edu.cn/</a:t>
                      </a:r>
                      <a:r>
                        <a:rPr lang="en-US" sz="1600" kern="100" dirty="0">
                          <a:effectLst/>
                        </a:rPr>
                        <a:t>"&gt;</a:t>
                      </a:r>
                      <a:r>
                        <a:rPr lang="zh-CN" sz="1600" kern="100" dirty="0">
                          <a:effectLst/>
                        </a:rPr>
                        <a:t>中南财经政法大学</a:t>
                      </a:r>
                      <a:r>
                        <a:rPr lang="en-US" sz="1600" kern="100" dirty="0">
                          <a:effectLst/>
                        </a:rPr>
                        <a:t>&lt;/a&gt; </a:t>
                      </a:r>
                      <a:endParaRPr lang="zh-CN" sz="1600" kern="100" dirty="0">
                        <a:effectLst/>
                      </a:endParaRPr>
                    </a:p>
                    <a:p>
                      <a:pPr marL="228600" algn="just">
                        <a:spcAft>
                          <a:spcPts val="0"/>
                        </a:spcAft>
                      </a:pPr>
                      <a:r>
                        <a:rPr lang="en-US" sz="1600" kern="100" dirty="0">
                          <a:effectLst/>
                        </a:rPr>
                        <a:t>        &lt;/div&gt;</a:t>
                      </a:r>
                      <a:endParaRPr lang="zh-CN" sz="1600" kern="100" dirty="0">
                        <a:effectLst/>
                      </a:endParaRPr>
                    </a:p>
                    <a:p>
                      <a:pPr marL="228600" algn="just">
                        <a:spcAft>
                          <a:spcPts val="0"/>
                        </a:spcAft>
                      </a:pPr>
                      <a:r>
                        <a:rPr lang="en-US" sz="1600" kern="100" dirty="0">
                          <a:effectLst/>
                        </a:rPr>
                        <a:t>       &lt;div class=’school’&gt; </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="http://xagx.zuel.edu.cn/"&gt;</a:t>
                      </a:r>
                      <a:r>
                        <a:rPr lang="zh-CN" sz="1600" kern="100" dirty="0">
                          <a:effectLst/>
                        </a:rPr>
                        <a:t>工程学院</a:t>
                      </a:r>
                      <a:r>
                        <a:rPr lang="en-US" sz="1600" kern="100" dirty="0">
                          <a:effectLst/>
                        </a:rPr>
                        <a:t>&lt;/a&gt;&lt;/li&gt; </a:t>
                      </a:r>
                      <a:endParaRPr lang="zh-CN" sz="1600" kern="100" dirty="0">
                        <a:effectLst/>
                      </a:endParaRPr>
                    </a:p>
                    <a:p>
                      <a:pPr marL="227965" indent="600075" algn="just">
                        <a:spcAft>
                          <a:spcPts val="0"/>
                        </a:spcAft>
                      </a:pPr>
                      <a:r>
                        <a:rPr lang="en-US" sz="1600" kern="100" dirty="0">
                          <a:effectLst/>
                        </a:rPr>
                        <a:t>&lt;li&gt;&lt;a </a:t>
                      </a:r>
                      <a:r>
                        <a:rPr lang="en-US" sz="1600" kern="100" dirty="0" err="1">
                          <a:effectLst/>
                        </a:rPr>
                        <a:t>href</a:t>
                      </a:r>
                      <a:r>
                        <a:rPr lang="en-US" sz="1600" kern="100" dirty="0">
                          <a:effectLst/>
                        </a:rPr>
                        <a:t>="http://tsxy.zuel.edu.cn/"&gt;</a:t>
                      </a:r>
                      <a:r>
                        <a:rPr lang="zh-CN" sz="1600" kern="100" dirty="0">
                          <a:effectLst/>
                        </a:rPr>
                        <a:t>数学学院</a:t>
                      </a:r>
                      <a:r>
                        <a:rPr lang="en-US" sz="1600" kern="100" dirty="0">
                          <a:effectLst/>
                        </a:rPr>
                        <a:t>&lt;/a&gt;&lt;/li&gt;</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="http://law.zuel.edu.cn/"&gt;</a:t>
                      </a:r>
                      <a:r>
                        <a:rPr lang="zh-CN" sz="1600" kern="100" dirty="0">
                          <a:effectLst/>
                        </a:rPr>
                        <a:t>法学院</a:t>
                      </a:r>
                      <a:r>
                        <a:rPr lang="en-US" sz="1600" kern="100" dirty="0">
                          <a:effectLst/>
                        </a:rPr>
                        <a:t>&lt;/a&gt;&lt;/li&gt; </a:t>
                      </a:r>
                      <a:endParaRPr lang="zh-CN" sz="1600" kern="100" dirty="0">
                        <a:effectLst/>
                      </a:endParaRPr>
                    </a:p>
                    <a:p>
                      <a:pPr marL="228600" algn="just">
                        <a:spcAft>
                          <a:spcPts val="0"/>
                        </a:spcAft>
                      </a:pPr>
                      <a:r>
                        <a:rPr lang="en-US" sz="1600" kern="100" dirty="0">
                          <a:effectLst/>
                        </a:rPr>
                        <a:t>       &lt;/div&gt; </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7965" indent="133350" algn="just">
                        <a:spcAft>
                          <a:spcPts val="0"/>
                        </a:spcAft>
                      </a:pPr>
                      <a:r>
                        <a:rPr lang="en-US" sz="1600" kern="100" dirty="0">
                          <a:effectLst/>
                        </a:rPr>
                        <a:t>&lt;/html&gt; ''' </a:t>
                      </a:r>
                    </a:p>
                    <a:p>
                      <a:r>
                        <a:rPr lang="en-US" altLang="zh-CN" sz="1800" u="none" kern="1200" baseline="0" dirty="0">
                          <a:effectLst/>
                        </a:rPr>
                        <a:t>page = etree.HTML(html) </a:t>
                      </a:r>
                      <a:endParaRPr lang="zh-CN" altLang="zh-CN" sz="1800" u="none" kern="1200" baseline="0" dirty="0">
                        <a:effectLst/>
                      </a:endParaRPr>
                    </a:p>
                    <a:p>
                      <a:r>
                        <a:rPr lang="en-US" altLang="zh-CN" sz="1800" u="none" kern="1200" baseline="0" dirty="0">
                          <a:effectLst/>
                        </a:rPr>
                        <a:t>links=</a:t>
                      </a:r>
                      <a:r>
                        <a:rPr lang="en-US" altLang="zh-CN" sz="1800" u="none" kern="1200" baseline="0" dirty="0" err="1">
                          <a:effectLst/>
                        </a:rPr>
                        <a:t>page.xpath</a:t>
                      </a:r>
                      <a:r>
                        <a:rPr lang="en-US" altLang="zh-CN" sz="1800" u="none" kern="1200" baseline="0" dirty="0">
                          <a:effectLst/>
                        </a:rPr>
                        <a:t>("</a:t>
                      </a:r>
                      <a:r>
                        <a:rPr lang="en-US" altLang="zh-CN" sz="1800" u="none" kern="1200" baseline="0" dirty="0">
                          <a:solidFill>
                            <a:srgbClr val="FF0000"/>
                          </a:solidFill>
                          <a:effectLst/>
                        </a:rPr>
                        <a:t>//a/@</a:t>
                      </a:r>
                      <a:r>
                        <a:rPr lang="en-US" altLang="zh-CN" sz="1800" u="none" kern="1200" baseline="0" dirty="0" err="1">
                          <a:solidFill>
                            <a:srgbClr val="FF0000"/>
                          </a:solidFill>
                          <a:effectLst/>
                        </a:rPr>
                        <a:t>href</a:t>
                      </a:r>
                      <a:r>
                        <a:rPr lang="en-US" altLang="zh-CN" sz="1800" u="none" kern="1200" baseline="0" dirty="0">
                          <a:effectLst/>
                        </a:rPr>
                        <a:t>")#</a:t>
                      </a:r>
                      <a:r>
                        <a:rPr lang="zh-CN" altLang="zh-CN" sz="1800" u="none" kern="1200" baseline="0" dirty="0">
                          <a:effectLst/>
                        </a:rPr>
                        <a:t>搜索根目录下的</a:t>
                      </a:r>
                      <a:r>
                        <a:rPr lang="en-US" altLang="zh-CN" sz="1800" u="none" kern="1200" baseline="0" dirty="0">
                          <a:effectLst/>
                        </a:rPr>
                        <a:t>a</a:t>
                      </a:r>
                      <a:r>
                        <a:rPr lang="zh-CN" altLang="zh-CN" sz="1800" u="none" kern="1200" baseline="0" dirty="0">
                          <a:effectLst/>
                        </a:rPr>
                        <a:t>标签，通过</a:t>
                      </a:r>
                      <a:r>
                        <a:rPr lang="en-US" altLang="zh-CN" sz="1800" u="none" kern="1200" baseline="0" dirty="0">
                          <a:effectLst/>
                        </a:rPr>
                        <a:t>//a/@</a:t>
                      </a:r>
                      <a:r>
                        <a:rPr lang="en-US" altLang="zh-CN" sz="1800" u="none" kern="1200" baseline="0" dirty="0" err="1">
                          <a:effectLst/>
                        </a:rPr>
                        <a:t>href</a:t>
                      </a:r>
                      <a:r>
                        <a:rPr lang="en-US" altLang="zh-CN" sz="1800" u="none" kern="1200" baseline="0" dirty="0">
                          <a:effectLst/>
                        </a:rPr>
                        <a:t> </a:t>
                      </a:r>
                      <a:r>
                        <a:rPr lang="zh-CN" altLang="zh-CN" sz="1800" u="none" kern="1200" baseline="0" dirty="0">
                          <a:effectLst/>
                        </a:rPr>
                        <a:t>获取所有的超链接</a:t>
                      </a:r>
                    </a:p>
                    <a:p>
                      <a:r>
                        <a:rPr lang="en-US" altLang="zh-CN" sz="1800" u="none" kern="1200" baseline="0" dirty="0">
                          <a:effectLst/>
                        </a:rPr>
                        <a:t>for link in links: </a:t>
                      </a:r>
                      <a:endParaRPr lang="zh-CN" altLang="zh-CN" sz="1800" u="none" kern="1200" baseline="0" dirty="0">
                        <a:effectLst/>
                      </a:endParaRPr>
                    </a:p>
                    <a:p>
                      <a:r>
                        <a:rPr lang="en-US" altLang="zh-CN" sz="1800" u="none" kern="1200" baseline="0" dirty="0">
                          <a:effectLst/>
                        </a:rPr>
                        <a:t>    print(link)#</a:t>
                      </a:r>
                      <a:r>
                        <a:rPr lang="zh-CN" altLang="zh-CN" sz="1800" u="none" kern="1200" baseline="0" dirty="0">
                          <a:effectLst/>
                        </a:rPr>
                        <a:t>获取</a:t>
                      </a:r>
                      <a:r>
                        <a:rPr lang="en-US" altLang="zh-CN" sz="1800" u="none" kern="1200" baseline="0" dirty="0" err="1">
                          <a:effectLst/>
                        </a:rPr>
                        <a:t>href</a:t>
                      </a:r>
                      <a:r>
                        <a:rPr lang="zh-CN" altLang="zh-CN" sz="1800" u="none" kern="1200" baseline="0" dirty="0">
                          <a:effectLst/>
                        </a:rPr>
                        <a:t>的超链接</a:t>
                      </a:r>
                      <a:endParaRPr lang="en-US" sz="1600" kern="100" dirty="0">
                        <a:effectLst/>
                      </a:endParaRPr>
                    </a:p>
                  </a:txBody>
                  <a:tcPr marL="68580" marR="68580" marT="0" marB="0"/>
                </a:tc>
                <a:extLst>
                  <a:ext uri="{0D108BD9-81ED-4DB2-BD59-A6C34878D82A}">
                    <a16:rowId xmlns:a16="http://schemas.microsoft.com/office/drawing/2014/main" val="3416388070"/>
                  </a:ext>
                </a:extLst>
              </a:tr>
            </a:tbl>
          </a:graphicData>
        </a:graphic>
      </p:graphicFrame>
      <p:sp>
        <p:nvSpPr>
          <p:cNvPr id="4" name="灯片编号占位符 1">
            <a:extLst>
              <a:ext uri="{FF2B5EF4-FFF2-40B4-BE49-F238E27FC236}">
                <a16:creationId xmlns:a16="http://schemas.microsoft.com/office/drawing/2014/main" id="{ABD806C3-2EDC-47ED-83C5-A2FFDE812AF3}"/>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100</a:t>
            </a:fld>
            <a:endParaRPr lang="en-US" altLang="zh-CN" sz="2400" dirty="0">
              <a:solidFill>
                <a:schemeClr val="bg1"/>
              </a:solidFill>
            </a:endParaRPr>
          </a:p>
        </p:txBody>
      </p:sp>
    </p:spTree>
    <p:extLst>
      <p:ext uri="{BB962C8B-B14F-4D97-AF65-F5344CB8AC3E}">
        <p14:creationId xmlns:p14="http://schemas.microsoft.com/office/powerpoint/2010/main" val="33625073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输出结果</a:t>
            </a:r>
          </a:p>
        </p:txBody>
      </p:sp>
      <p:sp>
        <p:nvSpPr>
          <p:cNvPr id="3" name="矩形 2"/>
          <p:cNvSpPr/>
          <p:nvPr/>
        </p:nvSpPr>
        <p:spPr>
          <a:xfrm>
            <a:off x="1794280" y="998929"/>
            <a:ext cx="8486371" cy="5632311"/>
          </a:xfrm>
          <a:prstGeom prst="rect">
            <a:avLst/>
          </a:prstGeom>
        </p:spPr>
        <p:txBody>
          <a:bodyPr wrap="square">
            <a:spAutoFit/>
          </a:bodyPr>
          <a:lstStyle/>
          <a:p>
            <a:pPr indent="133350" algn="just"/>
            <a:r>
              <a:rPr lang="en-US" altLang="zh-CN" kern="100" dirty="0">
                <a:latin typeface="Calibri" panose="020F0502020204030204" pitchFamily="34" charset="0"/>
                <a:ea typeface="宋体" panose="02010600030101010101" pitchFamily="2" charset="-122"/>
                <a:cs typeface="Times New Roman" panose="02020603050405020304" pitchFamily="18" charset="0"/>
              </a:rPr>
              <a:t>http://www.zuel.edu.cn/</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133350" algn="just"/>
            <a:r>
              <a:rPr lang="en-US" altLang="zh-CN" kern="100" dirty="0">
                <a:latin typeface="Calibri" panose="020F0502020204030204" pitchFamily="34" charset="0"/>
                <a:ea typeface="宋体" panose="02010600030101010101" pitchFamily="2" charset="-122"/>
                <a:cs typeface="Times New Roman" panose="02020603050405020304" pitchFamily="18" charset="0"/>
              </a:rPr>
              <a:t>http://xagx.zuel.edu.cn/</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133350" algn="just"/>
            <a:r>
              <a:rPr lang="en-US" altLang="zh-CN" kern="100" dirty="0">
                <a:latin typeface="Calibri" panose="020F0502020204030204" pitchFamily="34" charset="0"/>
                <a:ea typeface="宋体" panose="02010600030101010101" pitchFamily="2" charset="-122"/>
                <a:cs typeface="Times New Roman" panose="02020603050405020304" pitchFamily="18" charset="0"/>
              </a:rPr>
              <a:t>http://tsxy.zuel.edu.cn/</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133350" algn="just"/>
            <a:r>
              <a:rPr lang="en-US" altLang="zh-CN" u="sng" kern="100" dirty="0">
                <a:latin typeface="Calibri" panose="020F0502020204030204" pitchFamily="34" charset="0"/>
                <a:ea typeface="宋体" panose="02010600030101010101" pitchFamily="2" charset="-122"/>
                <a:cs typeface="Times New Roman" panose="02020603050405020304" pitchFamily="18" charset="0"/>
                <a:hlinkClick r:id="rId2"/>
              </a:rPr>
              <a:t>http://law.zuel.edu.cn/</a:t>
            </a:r>
            <a:endParaRPr lang="en-US" altLang="zh-CN" u="sng" kern="100" dirty="0">
              <a:latin typeface="Calibri" panose="020F0502020204030204" pitchFamily="34" charset="0"/>
              <a:ea typeface="宋体" panose="02010600030101010101" pitchFamily="2" charset="-122"/>
              <a:cs typeface="Times New Roman" panose="02020603050405020304" pitchFamily="18" charset="0"/>
            </a:endParaRPr>
          </a:p>
          <a:p>
            <a:pPr indent="133350" algn="just"/>
            <a:endParaRPr lang="en-US" altLang="zh-CN" u="sng" kern="100" dirty="0">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kern="100" dirty="0"/>
              <a:t>    &lt;html&gt;</a:t>
            </a:r>
            <a:endParaRPr lang="zh-CN" altLang="zh-CN" kern="100" dirty="0"/>
          </a:p>
          <a:p>
            <a:pPr marL="228600" algn="just"/>
            <a:r>
              <a:rPr lang="en-US" altLang="zh-CN" kern="100" dirty="0"/>
              <a:t>     &lt;head&gt;</a:t>
            </a:r>
            <a:endParaRPr lang="zh-CN" altLang="zh-CN" kern="100" dirty="0"/>
          </a:p>
          <a:p>
            <a:pPr marL="228600" algn="just"/>
            <a:r>
              <a:rPr lang="en-US" altLang="zh-CN" kern="100" dirty="0"/>
              <a:t>       &lt;title&gt;Python</a:t>
            </a:r>
            <a:r>
              <a:rPr lang="zh-CN" altLang="zh-CN" kern="100" dirty="0"/>
              <a:t>网络爬虫</a:t>
            </a:r>
            <a:r>
              <a:rPr lang="en-US" altLang="zh-CN" kern="100" dirty="0"/>
              <a:t>&lt;/title&gt; </a:t>
            </a:r>
            <a:endParaRPr lang="zh-CN" altLang="zh-CN" kern="100" dirty="0"/>
          </a:p>
          <a:p>
            <a:pPr marL="228600" algn="just"/>
            <a:r>
              <a:rPr lang="en-US" altLang="zh-CN" kern="100" dirty="0"/>
              <a:t>      &lt;/head&gt;</a:t>
            </a:r>
            <a:endParaRPr lang="zh-CN" altLang="zh-CN" kern="100" dirty="0"/>
          </a:p>
          <a:p>
            <a:pPr marL="228600" algn="just"/>
            <a:r>
              <a:rPr lang="en-US" altLang="zh-CN" kern="100" dirty="0"/>
              <a:t>      &lt;body&gt; </a:t>
            </a:r>
            <a:endParaRPr lang="zh-CN" altLang="zh-CN" kern="100" dirty="0"/>
          </a:p>
          <a:p>
            <a:pPr marL="228600" algn="just"/>
            <a:r>
              <a:rPr lang="en-US" altLang="zh-CN" kern="100" dirty="0"/>
              <a:t>       &lt;div class=’university’&gt;</a:t>
            </a:r>
            <a:endParaRPr lang="zh-CN" altLang="zh-CN" kern="100" dirty="0"/>
          </a:p>
          <a:p>
            <a:pPr marL="228600" algn="just"/>
            <a:r>
              <a:rPr lang="en-US" altLang="zh-CN" kern="100" dirty="0"/>
              <a:t>         &lt;a </a:t>
            </a:r>
            <a:r>
              <a:rPr lang="en-US" altLang="zh-CN" kern="100" dirty="0" err="1"/>
              <a:t>href</a:t>
            </a:r>
            <a:r>
              <a:rPr lang="en-US" altLang="zh-CN" kern="100" dirty="0"/>
              <a:t>="</a:t>
            </a:r>
            <a:r>
              <a:rPr lang="en-US" altLang="zh-CN" kern="100" dirty="0">
                <a:solidFill>
                  <a:srgbClr val="FF0000"/>
                </a:solidFill>
              </a:rPr>
              <a:t>http://www.zuel.edu.cn/</a:t>
            </a:r>
            <a:r>
              <a:rPr lang="en-US" altLang="zh-CN" kern="100" dirty="0"/>
              <a:t>"&gt;</a:t>
            </a:r>
            <a:r>
              <a:rPr lang="zh-CN" altLang="zh-CN" kern="100" dirty="0"/>
              <a:t>中南财经政法大学</a:t>
            </a:r>
            <a:r>
              <a:rPr lang="en-US" altLang="zh-CN" kern="100" dirty="0"/>
              <a:t>&lt;/a&gt; </a:t>
            </a:r>
            <a:endParaRPr lang="zh-CN" altLang="zh-CN" kern="100" dirty="0"/>
          </a:p>
          <a:p>
            <a:pPr marL="228600" algn="just"/>
            <a:r>
              <a:rPr lang="en-US" altLang="zh-CN" kern="100" dirty="0"/>
              <a:t>        &lt;/div&gt;</a:t>
            </a:r>
            <a:endParaRPr lang="zh-CN" altLang="zh-CN" kern="100" dirty="0"/>
          </a:p>
          <a:p>
            <a:pPr marL="228600" algn="just"/>
            <a:r>
              <a:rPr lang="en-US" altLang="zh-CN" kern="100" dirty="0"/>
              <a:t>       &lt;div class=’school’&gt; </a:t>
            </a:r>
            <a:endParaRPr lang="zh-CN" altLang="zh-CN" kern="100" dirty="0"/>
          </a:p>
          <a:p>
            <a:pPr marL="228600" algn="just"/>
            <a:r>
              <a:rPr lang="en-US" altLang="zh-CN" kern="100" dirty="0"/>
              <a:t>         &lt;li&gt;&lt;a </a:t>
            </a:r>
            <a:r>
              <a:rPr lang="en-US" altLang="zh-CN" kern="100" dirty="0" err="1"/>
              <a:t>href</a:t>
            </a:r>
            <a:r>
              <a:rPr lang="en-US" altLang="zh-CN" kern="100" dirty="0"/>
              <a:t>="</a:t>
            </a:r>
            <a:r>
              <a:rPr lang="en-US" altLang="zh-CN" kern="100" dirty="0">
                <a:solidFill>
                  <a:srgbClr val="FF0000"/>
                </a:solidFill>
              </a:rPr>
              <a:t>http://xagx.zuel.edu.cn/</a:t>
            </a:r>
            <a:r>
              <a:rPr lang="en-US" altLang="zh-CN" kern="100" dirty="0"/>
              <a:t>"&gt;</a:t>
            </a:r>
            <a:r>
              <a:rPr lang="zh-CN" altLang="zh-CN" kern="100" dirty="0"/>
              <a:t>工程学院</a:t>
            </a:r>
            <a:r>
              <a:rPr lang="en-US" altLang="zh-CN" kern="100" dirty="0"/>
              <a:t>&lt;/a&gt;&lt;/li&gt; </a:t>
            </a:r>
            <a:endParaRPr lang="zh-CN" altLang="zh-CN" kern="100" dirty="0"/>
          </a:p>
          <a:p>
            <a:pPr marL="227965" indent="600075" algn="just"/>
            <a:r>
              <a:rPr lang="en-US" altLang="zh-CN" kern="100" dirty="0"/>
              <a:t>&lt;li&gt;&lt;a </a:t>
            </a:r>
            <a:r>
              <a:rPr lang="en-US" altLang="zh-CN" kern="100" dirty="0" err="1"/>
              <a:t>href</a:t>
            </a:r>
            <a:r>
              <a:rPr lang="en-US" altLang="zh-CN" kern="100" dirty="0"/>
              <a:t>="</a:t>
            </a:r>
            <a:r>
              <a:rPr lang="en-US" altLang="zh-CN" kern="100" dirty="0">
                <a:solidFill>
                  <a:srgbClr val="FF0000"/>
                </a:solidFill>
              </a:rPr>
              <a:t>http://tsxy.zuel.edu.cn/</a:t>
            </a:r>
            <a:r>
              <a:rPr lang="en-US" altLang="zh-CN" kern="100" dirty="0"/>
              <a:t>"&gt;</a:t>
            </a:r>
            <a:r>
              <a:rPr lang="zh-CN" altLang="zh-CN" kern="100" dirty="0"/>
              <a:t>数学学院</a:t>
            </a:r>
            <a:r>
              <a:rPr lang="en-US" altLang="zh-CN" kern="100" dirty="0"/>
              <a:t>&lt;/a&gt;&lt;/li&gt;</a:t>
            </a:r>
            <a:endParaRPr lang="zh-CN" altLang="zh-CN" kern="100" dirty="0"/>
          </a:p>
          <a:p>
            <a:pPr marL="228600" algn="just"/>
            <a:r>
              <a:rPr lang="en-US" altLang="zh-CN" kern="100" dirty="0"/>
              <a:t>         &lt;li&gt;&lt;a </a:t>
            </a:r>
            <a:r>
              <a:rPr lang="en-US" altLang="zh-CN" kern="100" dirty="0" err="1"/>
              <a:t>href</a:t>
            </a:r>
            <a:r>
              <a:rPr lang="en-US" altLang="zh-CN" kern="100" dirty="0"/>
              <a:t>="</a:t>
            </a:r>
            <a:r>
              <a:rPr lang="en-US" altLang="zh-CN" kern="100" dirty="0">
                <a:solidFill>
                  <a:srgbClr val="FF0000"/>
                </a:solidFill>
              </a:rPr>
              <a:t>http://law.zuel.edu.cn/</a:t>
            </a:r>
            <a:r>
              <a:rPr lang="en-US" altLang="zh-CN" kern="100" dirty="0"/>
              <a:t>"&gt;</a:t>
            </a:r>
            <a:r>
              <a:rPr lang="zh-CN" altLang="zh-CN" kern="100" dirty="0"/>
              <a:t>法学院</a:t>
            </a:r>
            <a:r>
              <a:rPr lang="en-US" altLang="zh-CN" kern="100" dirty="0"/>
              <a:t>&lt;/a&gt;&lt;/li&gt; </a:t>
            </a:r>
            <a:endParaRPr lang="zh-CN" altLang="zh-CN" kern="100" dirty="0"/>
          </a:p>
          <a:p>
            <a:pPr marL="228600" algn="just"/>
            <a:r>
              <a:rPr lang="en-US" altLang="zh-CN" kern="100" dirty="0"/>
              <a:t>       &lt;/div&gt; </a:t>
            </a:r>
            <a:endParaRPr lang="zh-CN" altLang="zh-CN" kern="100" dirty="0"/>
          </a:p>
          <a:p>
            <a:pPr marL="228600" algn="just"/>
            <a:r>
              <a:rPr lang="en-US" altLang="zh-CN" kern="100" dirty="0"/>
              <a:t>     &lt;/body&gt; </a:t>
            </a:r>
            <a:endParaRPr lang="zh-CN" altLang="zh-CN" kern="100" dirty="0"/>
          </a:p>
          <a:p>
            <a:pPr marL="227965" indent="133350" algn="just"/>
            <a:r>
              <a:rPr lang="en-US" altLang="zh-CN" kern="100" dirty="0"/>
              <a:t>&lt;/html&gt; </a:t>
            </a:r>
            <a:endParaRPr lang="zh-CN" altLang="zh-CN" u="sng"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1">
            <a:extLst>
              <a:ext uri="{FF2B5EF4-FFF2-40B4-BE49-F238E27FC236}">
                <a16:creationId xmlns:a16="http://schemas.microsoft.com/office/drawing/2014/main" id="{884FD527-0940-4FAF-B48C-D4D06EEB2088}"/>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101</a:t>
            </a:fld>
            <a:endParaRPr lang="en-US" altLang="zh-CN" sz="2400" dirty="0">
              <a:solidFill>
                <a:schemeClr val="bg1"/>
              </a:solidFill>
            </a:endParaRPr>
          </a:p>
        </p:txBody>
      </p:sp>
    </p:spTree>
    <p:extLst>
      <p:ext uri="{BB962C8B-B14F-4D97-AF65-F5344CB8AC3E}">
        <p14:creationId xmlns:p14="http://schemas.microsoft.com/office/powerpoint/2010/main" val="5644839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15620" y="214824"/>
            <a:ext cx="8278553" cy="658479"/>
          </a:xfrm>
        </p:spPr>
        <p:txBody>
          <a:bodyPr/>
          <a:lstStyle/>
          <a:p>
            <a:r>
              <a:rPr lang="zh-CN" altLang="zh-CN" dirty="0"/>
              <a:t>例</a:t>
            </a:r>
            <a:r>
              <a:rPr lang="en-US" altLang="zh-CN" dirty="0"/>
              <a:t>3. </a:t>
            </a:r>
            <a:r>
              <a:rPr lang="zh-CN" altLang="zh-CN" dirty="0"/>
              <a:t>只需要输出</a:t>
            </a:r>
            <a:r>
              <a:rPr lang="en-US" altLang="zh-CN" dirty="0"/>
              <a:t>&lt;a&gt;</a:t>
            </a:r>
            <a:r>
              <a:rPr lang="zh-CN" altLang="zh-CN" dirty="0"/>
              <a:t>标签中的学院内容</a:t>
            </a:r>
            <a:endParaRPr lang="zh-CN" altLang="en-US" dirty="0"/>
          </a:p>
        </p:txBody>
      </p:sp>
      <p:graphicFrame>
        <p:nvGraphicFramePr>
          <p:cNvPr id="3" name="表格 2"/>
          <p:cNvGraphicFramePr>
            <a:graphicFrameLocks noGrp="1"/>
          </p:cNvGraphicFramePr>
          <p:nvPr/>
        </p:nvGraphicFramePr>
        <p:xfrm>
          <a:off x="1620057" y="1317566"/>
          <a:ext cx="8869681" cy="5273040"/>
        </p:xfrm>
        <a:graphic>
          <a:graphicData uri="http://schemas.openxmlformats.org/drawingml/2006/table">
            <a:tbl>
              <a:tblPr firstRow="1" firstCol="1" bandRow="1">
                <a:tableStyleId>{0505E3EF-67EA-436B-97B2-0124C06EBD24}</a:tableStyleId>
              </a:tblPr>
              <a:tblGrid>
                <a:gridCol w="8869681">
                  <a:extLst>
                    <a:ext uri="{9D8B030D-6E8A-4147-A177-3AD203B41FA5}">
                      <a16:colId xmlns:a16="http://schemas.microsoft.com/office/drawing/2014/main" val="3431885220"/>
                    </a:ext>
                  </a:extLst>
                </a:gridCol>
              </a:tblGrid>
              <a:tr h="4246504">
                <a:tc>
                  <a:txBody>
                    <a:bodyPr/>
                    <a:lstStyle/>
                    <a:p>
                      <a:pPr algn="just">
                        <a:spcAft>
                          <a:spcPts val="0"/>
                        </a:spcAft>
                      </a:pPr>
                      <a:r>
                        <a:rPr lang="en-US" sz="1600" kern="100" dirty="0">
                          <a:effectLst/>
                        </a:rPr>
                        <a:t>from </a:t>
                      </a:r>
                      <a:r>
                        <a:rPr lang="en-US" sz="1600" kern="100" dirty="0" err="1">
                          <a:effectLst/>
                        </a:rPr>
                        <a:t>lxml</a:t>
                      </a:r>
                      <a:r>
                        <a:rPr lang="en-US" sz="1600" kern="100" dirty="0">
                          <a:effectLst/>
                        </a:rPr>
                        <a:t> import </a:t>
                      </a:r>
                      <a:r>
                        <a:rPr lang="en-US" sz="1600" kern="100" dirty="0" err="1">
                          <a:effectLst/>
                        </a:rPr>
                        <a:t>etree</a:t>
                      </a:r>
                      <a:endParaRPr lang="zh-CN" sz="1600" kern="100" dirty="0">
                        <a:effectLst/>
                      </a:endParaRPr>
                    </a:p>
                    <a:p>
                      <a:pPr algn="just">
                        <a:spcAft>
                          <a:spcPts val="0"/>
                        </a:spcAft>
                      </a:pPr>
                      <a:r>
                        <a:rPr lang="en-US" sz="1600" kern="100" dirty="0">
                          <a:effectLst/>
                        </a:rPr>
                        <a:t>html='''&lt;html&gt;</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&lt;title&gt;Python</a:t>
                      </a:r>
                      <a:r>
                        <a:rPr lang="zh-CN" sz="1600" kern="100" dirty="0">
                          <a:effectLst/>
                        </a:rPr>
                        <a:t>网络爬虫</a:t>
                      </a:r>
                      <a:r>
                        <a:rPr lang="en-US" sz="1600" kern="100" dirty="0">
                          <a:effectLst/>
                        </a:rPr>
                        <a:t>&lt;/title&gt; </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8600" algn="just">
                        <a:spcAft>
                          <a:spcPts val="0"/>
                        </a:spcAft>
                      </a:pPr>
                      <a:r>
                        <a:rPr lang="en-US" sz="1600" kern="100" dirty="0">
                          <a:effectLst/>
                        </a:rPr>
                        <a:t>       &lt;div class=’university’&gt;</a:t>
                      </a:r>
                      <a:endParaRPr lang="zh-CN" sz="1600" kern="100" dirty="0">
                        <a:effectLst/>
                      </a:endParaRPr>
                    </a:p>
                    <a:p>
                      <a:pPr marL="228600" algn="just">
                        <a:spcAft>
                          <a:spcPts val="0"/>
                        </a:spcAft>
                      </a:pPr>
                      <a:r>
                        <a:rPr lang="en-US" sz="1600" kern="100" dirty="0">
                          <a:effectLst/>
                        </a:rPr>
                        <a:t>         &lt;a </a:t>
                      </a:r>
                      <a:r>
                        <a:rPr lang="en-US" sz="1600" kern="100" dirty="0" err="1">
                          <a:effectLst/>
                        </a:rPr>
                        <a:t>href</a:t>
                      </a:r>
                      <a:r>
                        <a:rPr lang="en-US" sz="1600" kern="100" dirty="0">
                          <a:effectLst/>
                        </a:rPr>
                        <a:t>="http://www.zuel.edu.cn/"&gt;</a:t>
                      </a:r>
                      <a:r>
                        <a:rPr lang="zh-CN" sz="1600" kern="100" dirty="0">
                          <a:effectLst/>
                        </a:rPr>
                        <a:t>中南财经政法大学</a:t>
                      </a:r>
                      <a:r>
                        <a:rPr lang="en-US" sz="1600" kern="100" dirty="0">
                          <a:effectLst/>
                        </a:rPr>
                        <a:t>&lt;/a&gt; </a:t>
                      </a:r>
                      <a:endParaRPr lang="zh-CN" sz="1600" kern="100" dirty="0">
                        <a:effectLst/>
                      </a:endParaRPr>
                    </a:p>
                    <a:p>
                      <a:pPr marL="228600" algn="just">
                        <a:spcAft>
                          <a:spcPts val="0"/>
                        </a:spcAft>
                      </a:pPr>
                      <a:r>
                        <a:rPr lang="en-US" sz="1600" kern="100" dirty="0">
                          <a:effectLst/>
                        </a:rPr>
                        <a:t>        &lt;/div&gt;</a:t>
                      </a:r>
                      <a:endParaRPr lang="zh-CN" sz="1600" kern="100" dirty="0">
                        <a:effectLst/>
                      </a:endParaRPr>
                    </a:p>
                    <a:p>
                      <a:pPr marL="228600" algn="just">
                        <a:spcAft>
                          <a:spcPts val="0"/>
                        </a:spcAft>
                      </a:pPr>
                      <a:r>
                        <a:rPr lang="en-US" sz="1600" kern="100" dirty="0">
                          <a:effectLst/>
                        </a:rPr>
                        <a:t>       &lt;div class=’school’&gt; </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="http://xagx.zuel.edu.cn/"&gt;</a:t>
                      </a:r>
                      <a:r>
                        <a:rPr lang="zh-CN" sz="1600" kern="100" dirty="0">
                          <a:solidFill>
                            <a:srgbClr val="FF0000"/>
                          </a:solidFill>
                          <a:effectLst/>
                        </a:rPr>
                        <a:t>工程学院</a:t>
                      </a:r>
                      <a:r>
                        <a:rPr lang="en-US" sz="1600" kern="100" dirty="0">
                          <a:effectLst/>
                        </a:rPr>
                        <a:t>&lt;/a&gt;&lt;/li&gt; </a:t>
                      </a:r>
                      <a:endParaRPr lang="zh-CN" sz="1600" kern="100" dirty="0">
                        <a:effectLst/>
                      </a:endParaRPr>
                    </a:p>
                    <a:p>
                      <a:pPr marL="227965" indent="600075" algn="just">
                        <a:spcAft>
                          <a:spcPts val="0"/>
                        </a:spcAft>
                      </a:pPr>
                      <a:r>
                        <a:rPr lang="en-US" sz="1600" kern="100" dirty="0">
                          <a:effectLst/>
                        </a:rPr>
                        <a:t>&lt;li&gt;&lt;a </a:t>
                      </a:r>
                      <a:r>
                        <a:rPr lang="en-US" sz="1600" kern="100" dirty="0" err="1">
                          <a:effectLst/>
                        </a:rPr>
                        <a:t>href</a:t>
                      </a:r>
                      <a:r>
                        <a:rPr lang="en-US" sz="1600" kern="100" dirty="0">
                          <a:effectLst/>
                        </a:rPr>
                        <a:t>="http://tsxy.zuel.edu.cn/"&gt;</a:t>
                      </a:r>
                      <a:r>
                        <a:rPr lang="zh-CN" sz="1600" kern="100" dirty="0">
                          <a:solidFill>
                            <a:srgbClr val="FF0000"/>
                          </a:solidFill>
                          <a:effectLst/>
                        </a:rPr>
                        <a:t>数学学院</a:t>
                      </a:r>
                      <a:r>
                        <a:rPr lang="en-US" sz="1600" kern="100" dirty="0">
                          <a:effectLst/>
                        </a:rPr>
                        <a:t>&lt;/a&gt;&lt;/li&gt;</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="http://law.zuel.edu.cn/"&gt;</a:t>
                      </a:r>
                      <a:r>
                        <a:rPr lang="zh-CN" sz="1600" kern="100" dirty="0">
                          <a:solidFill>
                            <a:srgbClr val="FF0000"/>
                          </a:solidFill>
                          <a:effectLst/>
                        </a:rPr>
                        <a:t>法学院</a:t>
                      </a:r>
                      <a:r>
                        <a:rPr lang="en-US" sz="1600" kern="100" dirty="0">
                          <a:effectLst/>
                        </a:rPr>
                        <a:t>&lt;/a&gt;&lt;/li&gt; </a:t>
                      </a:r>
                      <a:endParaRPr lang="zh-CN" sz="1600" kern="100" dirty="0">
                        <a:effectLst/>
                      </a:endParaRPr>
                    </a:p>
                    <a:p>
                      <a:pPr marL="228600" algn="just">
                        <a:spcAft>
                          <a:spcPts val="0"/>
                        </a:spcAft>
                      </a:pPr>
                      <a:r>
                        <a:rPr lang="en-US" sz="1600" kern="100" dirty="0">
                          <a:effectLst/>
                        </a:rPr>
                        <a:t>       &lt;/div&gt; </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7965" indent="133350" algn="just">
                        <a:spcAft>
                          <a:spcPts val="0"/>
                        </a:spcAft>
                      </a:pPr>
                      <a:r>
                        <a:rPr lang="en-US" sz="1600" kern="100" dirty="0">
                          <a:effectLst/>
                        </a:rPr>
                        <a:t>&lt;/html&gt; ''' </a:t>
                      </a:r>
                    </a:p>
                    <a:p>
                      <a:r>
                        <a:rPr lang="en-US" altLang="zh-CN" sz="1800" u="none" kern="1200" baseline="0" dirty="0">
                          <a:effectLst/>
                        </a:rPr>
                        <a:t>page = etree.HTML(html) </a:t>
                      </a:r>
                      <a:endParaRPr lang="zh-CN" altLang="zh-CN" sz="1800" u="none" kern="1200" baseline="0" dirty="0">
                        <a:effectLst/>
                      </a:endParaRPr>
                    </a:p>
                    <a:p>
                      <a:r>
                        <a:rPr lang="en-US" altLang="zh-CN" sz="1800" u="none" kern="1200" baseline="0" dirty="0">
                          <a:effectLst/>
                        </a:rPr>
                        <a:t>schools=</a:t>
                      </a:r>
                      <a:r>
                        <a:rPr lang="en-US" altLang="zh-CN" sz="1800" u="none" kern="1200" baseline="0" dirty="0" err="1">
                          <a:effectLst/>
                        </a:rPr>
                        <a:t>page.xpath</a:t>
                      </a:r>
                      <a:r>
                        <a:rPr lang="en-US" altLang="zh-CN" sz="1800" u="none" kern="1200" baseline="0" dirty="0">
                          <a:effectLst/>
                        </a:rPr>
                        <a:t>("</a:t>
                      </a:r>
                      <a:r>
                        <a:rPr lang="en-US" altLang="zh-CN" sz="1800" u="none" kern="1200" baseline="0" dirty="0">
                          <a:solidFill>
                            <a:srgbClr val="FF0000"/>
                          </a:solidFill>
                          <a:effectLst/>
                        </a:rPr>
                        <a:t>//div[@class='school']/li/a/text()</a:t>
                      </a:r>
                      <a:r>
                        <a:rPr lang="en-US" altLang="zh-CN" sz="1800" u="none" kern="1200" baseline="0" dirty="0">
                          <a:effectLst/>
                        </a:rPr>
                        <a:t>")</a:t>
                      </a:r>
                    </a:p>
                    <a:p>
                      <a:r>
                        <a:rPr lang="en-US" altLang="zh-CN" sz="1800" u="none" kern="1200" baseline="0" dirty="0">
                          <a:effectLst/>
                        </a:rPr>
                        <a:t>#</a:t>
                      </a:r>
                      <a:r>
                        <a:rPr lang="zh-CN" altLang="zh-CN" sz="1800" u="none" kern="1200" baseline="0" dirty="0">
                          <a:effectLst/>
                        </a:rPr>
                        <a:t>通过</a:t>
                      </a:r>
                      <a:r>
                        <a:rPr lang="en-US" altLang="zh-CN" sz="1800" u="none" kern="1200" baseline="0" dirty="0">
                          <a:effectLst/>
                        </a:rPr>
                        <a:t>//div[@class='school']</a:t>
                      </a:r>
                      <a:r>
                        <a:rPr lang="zh-CN" altLang="zh-CN" sz="1800" u="none" kern="1200" baseline="0" dirty="0">
                          <a:effectLst/>
                        </a:rPr>
                        <a:t>，搜索根目录下</a:t>
                      </a:r>
                      <a:r>
                        <a:rPr lang="en-US" altLang="zh-CN" sz="1800" u="none" kern="1200" baseline="0" dirty="0">
                          <a:effectLst/>
                        </a:rPr>
                        <a:t>class</a:t>
                      </a:r>
                      <a:r>
                        <a:rPr lang="zh-CN" altLang="zh-CN" sz="1800" u="none" kern="1200" baseline="0" dirty="0">
                          <a:effectLst/>
                        </a:rPr>
                        <a:t>属性值为</a:t>
                      </a:r>
                      <a:r>
                        <a:rPr lang="en-US" altLang="zh-CN" sz="1800" u="none" kern="1200" baseline="0" dirty="0">
                          <a:effectLst/>
                        </a:rPr>
                        <a:t>school</a:t>
                      </a:r>
                      <a:r>
                        <a:rPr lang="zh-CN" altLang="zh-CN" sz="1800" u="none" kern="1200" baseline="0" dirty="0">
                          <a:effectLst/>
                        </a:rPr>
                        <a:t>的</a:t>
                      </a:r>
                      <a:r>
                        <a:rPr lang="en-US" altLang="zh-CN" sz="1800" u="none" kern="1200" baseline="0" dirty="0">
                          <a:effectLst/>
                        </a:rPr>
                        <a:t>div</a:t>
                      </a:r>
                      <a:r>
                        <a:rPr lang="zh-CN" altLang="zh-CN" sz="1800" u="none" kern="1200" baseline="0" dirty="0">
                          <a:effectLst/>
                        </a:rPr>
                        <a:t>标签</a:t>
                      </a:r>
                    </a:p>
                    <a:p>
                      <a:r>
                        <a:rPr lang="en-US" altLang="zh-CN" sz="1800" u="none" kern="1200" baseline="0" dirty="0">
                          <a:effectLst/>
                        </a:rPr>
                        <a:t>for school in schools:</a:t>
                      </a:r>
                      <a:endParaRPr lang="zh-CN" altLang="zh-CN" sz="1800" u="none" kern="1200" baseline="0" dirty="0">
                        <a:effectLst/>
                      </a:endParaRPr>
                    </a:p>
                    <a:p>
                      <a:r>
                        <a:rPr lang="en-US" altLang="zh-CN" sz="1800" u="none" kern="1200" baseline="0" dirty="0">
                          <a:effectLst/>
                        </a:rPr>
                        <a:t>    print(school)</a:t>
                      </a:r>
                      <a:endParaRPr lang="en-US" sz="1600" kern="100" dirty="0">
                        <a:effectLst/>
                      </a:endParaRPr>
                    </a:p>
                  </a:txBody>
                  <a:tcPr marL="68580" marR="68580" marT="0" marB="0"/>
                </a:tc>
                <a:extLst>
                  <a:ext uri="{0D108BD9-81ED-4DB2-BD59-A6C34878D82A}">
                    <a16:rowId xmlns:a16="http://schemas.microsoft.com/office/drawing/2014/main" val="3416388070"/>
                  </a:ext>
                </a:extLst>
              </a:tr>
            </a:tbl>
          </a:graphicData>
        </a:graphic>
      </p:graphicFrame>
      <p:sp>
        <p:nvSpPr>
          <p:cNvPr id="4" name="灯片编号占位符 1">
            <a:extLst>
              <a:ext uri="{FF2B5EF4-FFF2-40B4-BE49-F238E27FC236}">
                <a16:creationId xmlns:a16="http://schemas.microsoft.com/office/drawing/2014/main" id="{AC57ABE6-33FB-414D-BFDD-DA12626AE3D4}"/>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102</a:t>
            </a:fld>
            <a:endParaRPr lang="en-US" altLang="zh-CN" sz="2400" dirty="0">
              <a:solidFill>
                <a:schemeClr val="bg1"/>
              </a:solidFill>
            </a:endParaRPr>
          </a:p>
        </p:txBody>
      </p:sp>
    </p:spTree>
    <p:extLst>
      <p:ext uri="{BB962C8B-B14F-4D97-AF65-F5344CB8AC3E}">
        <p14:creationId xmlns:p14="http://schemas.microsoft.com/office/powerpoint/2010/main" val="8701833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73135" y="415636"/>
            <a:ext cx="8886306" cy="6586418"/>
          </a:xfrm>
          <a:prstGeom prst="rect">
            <a:avLst/>
          </a:prstGeom>
          <a:noFill/>
        </p:spPr>
        <p:txBody>
          <a:bodyPr wrap="square" rtlCol="0">
            <a:spAutoFit/>
          </a:bodyPr>
          <a:lstStyle/>
          <a:p>
            <a:r>
              <a:rPr lang="zh-CN" altLang="en-US" sz="3200" dirty="0"/>
              <a:t>输出结果</a:t>
            </a:r>
            <a:endParaRPr lang="en-US" altLang="zh-CN" sz="3200" dirty="0"/>
          </a:p>
          <a:p>
            <a:pPr lvl="1"/>
            <a:r>
              <a:rPr lang="zh-CN" altLang="zh-CN" sz="2400" dirty="0">
                <a:solidFill>
                  <a:srgbClr val="FF0000"/>
                </a:solidFill>
              </a:rPr>
              <a:t>工程学院</a:t>
            </a:r>
          </a:p>
          <a:p>
            <a:pPr lvl="1"/>
            <a:r>
              <a:rPr lang="zh-CN" altLang="zh-CN" sz="2400" dirty="0">
                <a:solidFill>
                  <a:srgbClr val="FF0000"/>
                </a:solidFill>
              </a:rPr>
              <a:t>数学学院</a:t>
            </a:r>
          </a:p>
          <a:p>
            <a:pPr lvl="1"/>
            <a:r>
              <a:rPr lang="zh-CN" altLang="zh-CN" sz="2400" dirty="0">
                <a:solidFill>
                  <a:srgbClr val="FF0000"/>
                </a:solidFill>
              </a:rPr>
              <a:t>法学院</a:t>
            </a:r>
            <a:endParaRPr lang="en-US" altLang="zh-CN" sz="2400" dirty="0">
              <a:solidFill>
                <a:srgbClr val="FF0000"/>
              </a:solidFill>
            </a:endParaRPr>
          </a:p>
          <a:p>
            <a:pPr algn="just"/>
            <a:r>
              <a:rPr lang="en-US" altLang="zh-CN" kern="100" dirty="0"/>
              <a:t>   &lt;html&gt;</a:t>
            </a:r>
            <a:endParaRPr lang="zh-CN" altLang="zh-CN" kern="100" dirty="0"/>
          </a:p>
          <a:p>
            <a:pPr marL="228600" algn="just"/>
            <a:r>
              <a:rPr lang="en-US" altLang="zh-CN" kern="100" dirty="0"/>
              <a:t>     &lt;head&gt;</a:t>
            </a:r>
            <a:endParaRPr lang="zh-CN" altLang="zh-CN" kern="100" dirty="0"/>
          </a:p>
          <a:p>
            <a:pPr marL="228600" algn="just"/>
            <a:r>
              <a:rPr lang="en-US" altLang="zh-CN" kern="100" dirty="0"/>
              <a:t>       &lt;title&gt;</a:t>
            </a:r>
            <a:r>
              <a:rPr lang="en-US" altLang="zh-CN" dirty="0"/>
              <a:t>Python</a:t>
            </a:r>
            <a:r>
              <a:rPr lang="zh-CN" altLang="zh-CN" dirty="0"/>
              <a:t>网络爬虫</a:t>
            </a:r>
            <a:r>
              <a:rPr lang="en-US" altLang="zh-CN" kern="100" dirty="0"/>
              <a:t>&lt;/title&gt; </a:t>
            </a:r>
            <a:endParaRPr lang="zh-CN" altLang="zh-CN" kern="100" dirty="0"/>
          </a:p>
          <a:p>
            <a:pPr marL="228600" algn="just"/>
            <a:r>
              <a:rPr lang="en-US" altLang="zh-CN" kern="100" dirty="0"/>
              <a:t>      &lt;/head&gt;</a:t>
            </a:r>
            <a:endParaRPr lang="zh-CN" altLang="zh-CN" kern="100" dirty="0"/>
          </a:p>
          <a:p>
            <a:pPr marL="228600" algn="just"/>
            <a:r>
              <a:rPr lang="en-US" altLang="zh-CN" kern="100" dirty="0"/>
              <a:t>      &lt;body&gt; </a:t>
            </a:r>
            <a:endParaRPr lang="zh-CN" altLang="zh-CN" kern="100" dirty="0"/>
          </a:p>
          <a:p>
            <a:pPr marL="228600" algn="just"/>
            <a:r>
              <a:rPr lang="en-US" altLang="zh-CN" kern="100" dirty="0"/>
              <a:t>       &lt;div class=’university’&gt;</a:t>
            </a:r>
            <a:endParaRPr lang="zh-CN" altLang="zh-CN" kern="100" dirty="0"/>
          </a:p>
          <a:p>
            <a:pPr marL="228600" algn="just"/>
            <a:r>
              <a:rPr lang="en-US" altLang="zh-CN" kern="100" dirty="0"/>
              <a:t>         &lt;a </a:t>
            </a:r>
            <a:r>
              <a:rPr lang="en-US" altLang="zh-CN" kern="100" dirty="0" err="1"/>
              <a:t>href</a:t>
            </a:r>
            <a:r>
              <a:rPr lang="en-US" altLang="zh-CN" kern="100" dirty="0"/>
              <a:t>="http://www.zuel.edu.cn/"&gt;</a:t>
            </a:r>
            <a:r>
              <a:rPr lang="zh-CN" altLang="zh-CN" kern="100" dirty="0"/>
              <a:t>中南财经政法大学</a:t>
            </a:r>
            <a:r>
              <a:rPr lang="en-US" altLang="zh-CN" kern="100" dirty="0"/>
              <a:t>&lt;/a&gt; </a:t>
            </a:r>
            <a:endParaRPr lang="zh-CN" altLang="zh-CN" kern="100" dirty="0"/>
          </a:p>
          <a:p>
            <a:pPr marL="228600" algn="just"/>
            <a:r>
              <a:rPr lang="en-US" altLang="zh-CN" kern="100" dirty="0"/>
              <a:t>        &lt;/div&gt;</a:t>
            </a:r>
            <a:endParaRPr lang="zh-CN" altLang="zh-CN" kern="100" dirty="0"/>
          </a:p>
          <a:p>
            <a:pPr marL="228600" algn="just"/>
            <a:r>
              <a:rPr lang="en-US" altLang="zh-CN" kern="100" dirty="0"/>
              <a:t>       &lt;div class=’school’&gt; </a:t>
            </a:r>
            <a:endParaRPr lang="zh-CN" altLang="zh-CN" kern="100" dirty="0"/>
          </a:p>
          <a:p>
            <a:pPr marL="228600" algn="just"/>
            <a:r>
              <a:rPr lang="en-US" altLang="zh-CN" kern="100" dirty="0"/>
              <a:t>         &lt;li&gt;&lt;a </a:t>
            </a:r>
            <a:r>
              <a:rPr lang="en-US" altLang="zh-CN" kern="100" dirty="0" err="1"/>
              <a:t>href</a:t>
            </a:r>
            <a:r>
              <a:rPr lang="en-US" altLang="zh-CN" kern="100" dirty="0"/>
              <a:t>="http://xagx.zuel.edu.cn/"&gt;</a:t>
            </a:r>
            <a:r>
              <a:rPr lang="zh-CN" altLang="zh-CN" kern="100" dirty="0">
                <a:solidFill>
                  <a:srgbClr val="FF0000"/>
                </a:solidFill>
              </a:rPr>
              <a:t>工程学院</a:t>
            </a:r>
            <a:r>
              <a:rPr lang="en-US" altLang="zh-CN" kern="100" dirty="0"/>
              <a:t>&lt;/a&gt;&lt;/li&gt; </a:t>
            </a:r>
            <a:endParaRPr lang="zh-CN" altLang="zh-CN" kern="100" dirty="0"/>
          </a:p>
          <a:p>
            <a:pPr marL="227965" indent="600075" algn="just"/>
            <a:r>
              <a:rPr lang="en-US" altLang="zh-CN" kern="100" dirty="0"/>
              <a:t>&lt;li&gt;&lt;a </a:t>
            </a:r>
            <a:r>
              <a:rPr lang="en-US" altLang="zh-CN" kern="100" dirty="0" err="1"/>
              <a:t>href</a:t>
            </a:r>
            <a:r>
              <a:rPr lang="en-US" altLang="zh-CN" kern="100" dirty="0"/>
              <a:t>="http://tsxy.zuel.edu.cn/"&gt;</a:t>
            </a:r>
            <a:r>
              <a:rPr lang="zh-CN" altLang="zh-CN" kern="100" dirty="0">
                <a:solidFill>
                  <a:srgbClr val="FF0000"/>
                </a:solidFill>
              </a:rPr>
              <a:t>数学学院</a:t>
            </a:r>
            <a:r>
              <a:rPr lang="en-US" altLang="zh-CN" kern="100" dirty="0"/>
              <a:t>&lt;/a&gt;&lt;/li&gt;</a:t>
            </a:r>
            <a:endParaRPr lang="zh-CN" altLang="zh-CN" kern="100" dirty="0"/>
          </a:p>
          <a:p>
            <a:pPr marL="228600" algn="just"/>
            <a:r>
              <a:rPr lang="en-US" altLang="zh-CN" kern="100" dirty="0"/>
              <a:t>         &lt;li&gt;&lt;a </a:t>
            </a:r>
            <a:r>
              <a:rPr lang="en-US" altLang="zh-CN" kern="100" dirty="0" err="1"/>
              <a:t>href</a:t>
            </a:r>
            <a:r>
              <a:rPr lang="en-US" altLang="zh-CN" kern="100" dirty="0"/>
              <a:t>="http://law.zuel.edu.cn/"&gt;</a:t>
            </a:r>
            <a:r>
              <a:rPr lang="zh-CN" altLang="zh-CN" kern="100" dirty="0">
                <a:solidFill>
                  <a:srgbClr val="FF0000"/>
                </a:solidFill>
              </a:rPr>
              <a:t>法学院</a:t>
            </a:r>
            <a:r>
              <a:rPr lang="en-US" altLang="zh-CN" kern="100" dirty="0"/>
              <a:t>&lt;/a&gt;&lt;/li&gt; </a:t>
            </a:r>
            <a:endParaRPr lang="zh-CN" altLang="zh-CN" kern="100" dirty="0"/>
          </a:p>
          <a:p>
            <a:pPr marL="228600" algn="just"/>
            <a:r>
              <a:rPr lang="en-US" altLang="zh-CN" kern="100" dirty="0"/>
              <a:t>       &lt;/div&gt; </a:t>
            </a:r>
            <a:endParaRPr lang="zh-CN" altLang="zh-CN" kern="100" dirty="0"/>
          </a:p>
          <a:p>
            <a:pPr marL="228600" algn="just"/>
            <a:r>
              <a:rPr lang="en-US" altLang="zh-CN" kern="100" dirty="0"/>
              <a:t>     &lt;/body&gt; </a:t>
            </a:r>
            <a:endParaRPr lang="zh-CN" altLang="zh-CN" kern="100" dirty="0"/>
          </a:p>
          <a:p>
            <a:pPr marL="227965" indent="133350" algn="just"/>
            <a:r>
              <a:rPr lang="en-US" altLang="zh-CN" kern="100" dirty="0"/>
              <a:t>&lt;/html&gt; </a:t>
            </a:r>
            <a:endParaRPr lang="en-US" altLang="zh-CN" sz="2800" kern="100" dirty="0"/>
          </a:p>
          <a:p>
            <a:pPr lvl="1"/>
            <a:endParaRPr lang="zh-CN" altLang="zh-CN" sz="2400" dirty="0"/>
          </a:p>
          <a:p>
            <a:endParaRPr lang="zh-CN" altLang="en-US" dirty="0"/>
          </a:p>
        </p:txBody>
      </p:sp>
      <p:sp>
        <p:nvSpPr>
          <p:cNvPr id="2" name="矩形 1"/>
          <p:cNvSpPr/>
          <p:nvPr/>
        </p:nvSpPr>
        <p:spPr>
          <a:xfrm>
            <a:off x="4471090" y="312895"/>
            <a:ext cx="1620957" cy="523220"/>
          </a:xfrm>
          <a:prstGeom prst="rect">
            <a:avLst/>
          </a:prstGeom>
        </p:spPr>
        <p:txBody>
          <a:bodyPr wrap="none">
            <a:spAutoFit/>
          </a:bodyPr>
          <a:lstStyle/>
          <a:p>
            <a:r>
              <a:rPr lang="zh-CN" altLang="en-US" sz="2800" dirty="0">
                <a:solidFill>
                  <a:schemeClr val="bg1"/>
                </a:solidFill>
              </a:rPr>
              <a:t>输出结果</a:t>
            </a:r>
          </a:p>
        </p:txBody>
      </p:sp>
      <p:sp>
        <p:nvSpPr>
          <p:cNvPr id="4" name="灯片编号占位符 1">
            <a:extLst>
              <a:ext uri="{FF2B5EF4-FFF2-40B4-BE49-F238E27FC236}">
                <a16:creationId xmlns:a16="http://schemas.microsoft.com/office/drawing/2014/main" id="{A588E4DE-D27B-4B07-A076-AD7BFA3F7E11}"/>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103</a:t>
            </a:fld>
            <a:endParaRPr lang="en-US" altLang="zh-CN" sz="2400" dirty="0">
              <a:solidFill>
                <a:schemeClr val="bg1"/>
              </a:solidFill>
            </a:endParaRPr>
          </a:p>
        </p:txBody>
      </p:sp>
    </p:spTree>
    <p:extLst>
      <p:ext uri="{BB962C8B-B14F-4D97-AF65-F5344CB8AC3E}">
        <p14:creationId xmlns:p14="http://schemas.microsoft.com/office/powerpoint/2010/main" val="42944578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使用</a:t>
            </a:r>
            <a:r>
              <a:rPr lang="en-US" altLang="zh-CN" dirty="0"/>
              <a:t>XPath</a:t>
            </a:r>
            <a:r>
              <a:rPr lang="zh-CN" altLang="zh-CN" dirty="0"/>
              <a:t>的优势</a:t>
            </a:r>
            <a:endParaRPr lang="zh-CN" altLang="en-US" dirty="0"/>
          </a:p>
        </p:txBody>
      </p:sp>
      <p:sp>
        <p:nvSpPr>
          <p:cNvPr id="3" name="文本框 2"/>
          <p:cNvSpPr txBox="1"/>
          <p:nvPr/>
        </p:nvSpPr>
        <p:spPr>
          <a:xfrm>
            <a:off x="849457" y="1093664"/>
            <a:ext cx="9147298" cy="1631216"/>
          </a:xfrm>
          <a:prstGeom prst="rect">
            <a:avLst/>
          </a:prstGeom>
          <a:noFill/>
        </p:spPr>
        <p:txBody>
          <a:bodyPr wrap="square" rtlCol="0">
            <a:spAutoFit/>
          </a:bodyPr>
          <a:lstStyle/>
          <a:p>
            <a:pPr marL="457200" indent="-457200">
              <a:buFont typeface="Wingdings" panose="05000000000000000000" pitchFamily="2" charset="2"/>
              <a:buChar char="Ø"/>
            </a:pPr>
            <a:r>
              <a:rPr lang="zh-CN" altLang="zh-CN" sz="3200" dirty="0"/>
              <a:t>在多数浏览器中都有审查元素的功能</a:t>
            </a:r>
            <a:endParaRPr lang="en-US" altLang="zh-CN" sz="3200" dirty="0"/>
          </a:p>
          <a:p>
            <a:pPr marL="457200" indent="-457200">
              <a:buFont typeface="Wingdings" panose="05000000000000000000" pitchFamily="2" charset="2"/>
              <a:buChar char="Ø"/>
            </a:pPr>
            <a:r>
              <a:rPr lang="en-US" altLang="zh-CN" sz="3200" dirty="0" err="1"/>
              <a:t>Xpath</a:t>
            </a:r>
            <a:r>
              <a:rPr lang="zh-CN" altLang="en-US" sz="3200" dirty="0"/>
              <a:t>可以通过</a:t>
            </a:r>
            <a:r>
              <a:rPr lang="en-US" altLang="zh-CN" sz="3200" dirty="0"/>
              <a:t>Copy XPath</a:t>
            </a:r>
            <a:r>
              <a:rPr lang="zh-CN" altLang="en-US" sz="3200" dirty="0"/>
              <a:t>来复制</a:t>
            </a:r>
            <a:endParaRPr lang="en-US" altLang="zh-CN" sz="3200" dirty="0"/>
          </a:p>
          <a:p>
            <a:pPr marL="285750" indent="-285750">
              <a:buFont typeface="Wingdings" panose="05000000000000000000" pitchFamily="2" charset="2"/>
              <a:buChar char="l"/>
            </a:pPr>
            <a:endParaRPr lang="en-US" altLang="zh-CN" dirty="0"/>
          </a:p>
          <a:p>
            <a:endParaRPr lang="zh-CN" altLang="en-US" dirty="0"/>
          </a:p>
        </p:txBody>
      </p:sp>
      <p:pic>
        <p:nvPicPr>
          <p:cNvPr id="4" name="图片 3"/>
          <p:cNvPicPr/>
          <p:nvPr/>
        </p:nvPicPr>
        <p:blipFill>
          <a:blip r:embed="rId2"/>
          <a:stretch>
            <a:fillRect/>
          </a:stretch>
        </p:blipFill>
        <p:spPr>
          <a:xfrm>
            <a:off x="2259257" y="2211652"/>
            <a:ext cx="7290261" cy="2369127"/>
          </a:xfrm>
          <a:prstGeom prst="rect">
            <a:avLst/>
          </a:prstGeom>
        </p:spPr>
      </p:pic>
      <p:pic>
        <p:nvPicPr>
          <p:cNvPr id="5" name="图片 4"/>
          <p:cNvPicPr/>
          <p:nvPr/>
        </p:nvPicPr>
        <p:blipFill>
          <a:blip r:embed="rId3"/>
          <a:stretch>
            <a:fillRect/>
          </a:stretch>
        </p:blipFill>
        <p:spPr>
          <a:xfrm>
            <a:off x="2588030" y="3598412"/>
            <a:ext cx="7290261" cy="3076708"/>
          </a:xfrm>
          <a:prstGeom prst="rect">
            <a:avLst/>
          </a:prstGeom>
        </p:spPr>
      </p:pic>
      <p:sp>
        <p:nvSpPr>
          <p:cNvPr id="6" name="灯片编号占位符 1">
            <a:extLst>
              <a:ext uri="{FF2B5EF4-FFF2-40B4-BE49-F238E27FC236}">
                <a16:creationId xmlns:a16="http://schemas.microsoft.com/office/drawing/2014/main" id="{83C63A59-D8FF-4220-BB99-0EA12F552F7D}"/>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104</a:t>
            </a:fld>
            <a:endParaRPr lang="en-US" altLang="zh-CN" sz="2400" dirty="0">
              <a:solidFill>
                <a:schemeClr val="bg1"/>
              </a:solidFill>
            </a:endParaRPr>
          </a:p>
        </p:txBody>
      </p:sp>
    </p:spTree>
    <p:extLst>
      <p:ext uri="{BB962C8B-B14F-4D97-AF65-F5344CB8AC3E}">
        <p14:creationId xmlns:p14="http://schemas.microsoft.com/office/powerpoint/2010/main" val="35018229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三、使用</a:t>
            </a:r>
            <a:r>
              <a:rPr lang="en-US" altLang="zh-CN" dirty="0"/>
              <a:t>Python</a:t>
            </a:r>
            <a:r>
              <a:rPr lang="zh-CN" altLang="zh-CN" dirty="0"/>
              <a:t>操作</a:t>
            </a:r>
            <a:r>
              <a:rPr lang="en-US" altLang="zh-CN" dirty="0"/>
              <a:t>Excel</a:t>
            </a:r>
            <a:r>
              <a:rPr lang="zh-CN" altLang="zh-CN" dirty="0"/>
              <a:t>表格</a:t>
            </a:r>
            <a:endParaRPr lang="zh-CN" altLang="en-US" dirty="0"/>
          </a:p>
        </p:txBody>
      </p:sp>
      <p:graphicFrame>
        <p:nvGraphicFramePr>
          <p:cNvPr id="3" name="表格 2"/>
          <p:cNvGraphicFramePr>
            <a:graphicFrameLocks noGrp="1"/>
          </p:cNvGraphicFramePr>
          <p:nvPr/>
        </p:nvGraphicFramePr>
        <p:xfrm>
          <a:off x="1956261" y="2013754"/>
          <a:ext cx="2502133" cy="640082"/>
        </p:xfrm>
        <a:graphic>
          <a:graphicData uri="http://schemas.openxmlformats.org/drawingml/2006/table">
            <a:tbl>
              <a:tblPr firstRow="1" firstCol="1" bandRow="1">
                <a:tableStyleId>{5C22544A-7EE6-4342-B048-85BDC9FD1C3A}</a:tableStyleId>
              </a:tblPr>
              <a:tblGrid>
                <a:gridCol w="833870">
                  <a:extLst>
                    <a:ext uri="{9D8B030D-6E8A-4147-A177-3AD203B41FA5}">
                      <a16:colId xmlns:a16="http://schemas.microsoft.com/office/drawing/2014/main" val="2484614966"/>
                    </a:ext>
                  </a:extLst>
                </a:gridCol>
                <a:gridCol w="833870">
                  <a:extLst>
                    <a:ext uri="{9D8B030D-6E8A-4147-A177-3AD203B41FA5}">
                      <a16:colId xmlns:a16="http://schemas.microsoft.com/office/drawing/2014/main" val="514659551"/>
                    </a:ext>
                  </a:extLst>
                </a:gridCol>
                <a:gridCol w="834393">
                  <a:extLst>
                    <a:ext uri="{9D8B030D-6E8A-4147-A177-3AD203B41FA5}">
                      <a16:colId xmlns:a16="http://schemas.microsoft.com/office/drawing/2014/main" val="2493556497"/>
                    </a:ext>
                  </a:extLst>
                </a:gridCol>
              </a:tblGrid>
              <a:tr h="320041">
                <a:tc>
                  <a:txBody>
                    <a:bodyPr/>
                    <a:lstStyle/>
                    <a:p>
                      <a:pPr algn="ctr">
                        <a:spcAft>
                          <a:spcPts val="0"/>
                        </a:spcAft>
                      </a:pPr>
                      <a:r>
                        <a:rPr lang="en-US" sz="1400" kern="100" dirty="0">
                          <a:effectLst/>
                        </a:rPr>
                        <a:t>A</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400" kern="100" dirty="0">
                          <a:effectLst/>
                        </a:rPr>
                        <a:t>B</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400" kern="100" dirty="0">
                          <a:effectLst/>
                        </a:rPr>
                        <a:t>C</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92237354"/>
                  </a:ext>
                </a:extLst>
              </a:tr>
              <a:tr h="320041">
                <a:tc>
                  <a:txBody>
                    <a:bodyPr/>
                    <a:lstStyle/>
                    <a:p>
                      <a:pPr algn="ctr">
                        <a:spcAft>
                          <a:spcPts val="0"/>
                        </a:spcAft>
                      </a:pPr>
                      <a:r>
                        <a:rPr lang="en-US" sz="1400" kern="100">
                          <a:effectLst/>
                        </a:rPr>
                        <a:t>D</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400" kern="100">
                          <a:effectLst/>
                        </a:rPr>
                        <a:t>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400" kern="100" dirty="0">
                          <a:effectLst/>
                        </a:rPr>
                        <a:t>F</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96913235"/>
                  </a:ext>
                </a:extLst>
              </a:tr>
            </a:tbl>
          </a:graphicData>
        </a:graphic>
      </p:graphicFrame>
      <p:sp>
        <p:nvSpPr>
          <p:cNvPr id="4" name="右箭头 3"/>
          <p:cNvSpPr/>
          <p:nvPr/>
        </p:nvSpPr>
        <p:spPr>
          <a:xfrm>
            <a:off x="6677489" y="10011768"/>
            <a:ext cx="264015" cy="317500"/>
          </a:xfrm>
          <a:prstGeom prst="rightArrow">
            <a:avLst/>
          </a:prstGeom>
          <a:ln/>
        </p:spPr>
        <p:style>
          <a:lnRef idx="2">
            <a:schemeClr val="accent3"/>
          </a:lnRef>
          <a:fillRef idx="1">
            <a:schemeClr val="lt1"/>
          </a:fillRef>
          <a:effectRef idx="0">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sz="4800"/>
          </a:p>
        </p:txBody>
      </p:sp>
      <p:sp>
        <p:nvSpPr>
          <p:cNvPr id="6" name="文本框 2"/>
          <p:cNvSpPr txBox="1">
            <a:spLocks noChangeArrowheads="1"/>
          </p:cNvSpPr>
          <p:nvPr/>
        </p:nvSpPr>
        <p:spPr bwMode="auto">
          <a:xfrm>
            <a:off x="5505451" y="1419397"/>
            <a:ext cx="6318638" cy="1346661"/>
          </a:xfrm>
          <a:prstGeom prst="rect">
            <a:avLst/>
          </a:prstGeom>
          <a:noFill/>
          <a:ln w="9525">
            <a:noFill/>
            <a:miter lim="800000"/>
            <a:headEnd/>
            <a:tailEnd/>
          </a:ln>
        </p:spPr>
        <p:txBody>
          <a:bodyPr rot="0" vert="horz" wrap="square" lIns="91440" tIns="45720" rIns="91440" bIns="45720" anchor="t" anchorCtr="0">
            <a:noAutofit/>
          </a:bodyPr>
          <a:lstStyle/>
          <a:p>
            <a:pPr algn="just"/>
            <a:r>
              <a:rPr lang="en-US" sz="2800" kern="100" dirty="0">
                <a:latin typeface="Calibri" panose="020F0502020204030204" pitchFamily="34" charset="0"/>
                <a:ea typeface="宋体" panose="02010600030101010101" pitchFamily="2" charset="-122"/>
                <a:cs typeface="Times New Roman" panose="02020603050405020304" pitchFamily="18" charset="0"/>
              </a:rPr>
              <a:t>rows=[</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a:p>
            <a:pPr indent="533400" algn="just"/>
            <a:r>
              <a:rPr lang="en-US" sz="2800" kern="100" dirty="0">
                <a:latin typeface="Calibri" panose="020F0502020204030204" pitchFamily="34" charset="0"/>
                <a:ea typeface="宋体" panose="02010600030101010101" pitchFamily="2" charset="-122"/>
                <a:cs typeface="Times New Roman" panose="02020603050405020304" pitchFamily="18" charset="0"/>
              </a:rPr>
              <a:t>[‘A’,’B’,’C’],</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a:p>
            <a:pPr indent="533400" algn="just"/>
            <a:r>
              <a:rPr lang="en-US" sz="2800" kern="100" dirty="0">
                <a:latin typeface="Calibri" panose="020F0502020204030204" pitchFamily="34" charset="0"/>
                <a:ea typeface="宋体" panose="02010600030101010101" pitchFamily="2" charset="-122"/>
                <a:cs typeface="Times New Roman" panose="02020603050405020304" pitchFamily="18" charset="0"/>
              </a:rPr>
              <a:t>[‘D’,‘E’,’F’],</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a:p>
            <a:pPr indent="466725" algn="just"/>
            <a:r>
              <a:rPr lang="en-US" sz="2000" kern="100" dirty="0">
                <a:latin typeface="Calibri" panose="020F0502020204030204" pitchFamily="34" charset="0"/>
                <a:ea typeface="宋体" panose="02010600030101010101" pitchFamily="2" charset="-122"/>
                <a:cs typeface="Times New Roman" panose="02020603050405020304" pitchFamily="18" charset="0"/>
              </a:rPr>
              <a:t>]</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a:p>
            <a:pPr algn="just"/>
            <a:r>
              <a:rPr lang="en-US" sz="1050" kern="100" dirty="0">
                <a:latin typeface="Calibri" panose="020F0502020204030204" pitchFamily="34" charset="0"/>
                <a:ea typeface="宋体" panose="02010600030101010101" pitchFamily="2" charset="-122"/>
                <a:cs typeface="Times New Roman" panose="02020603050405020304" pitchFamily="18" charset="0"/>
              </a:rPr>
              <a:t> </a:t>
            </a:r>
            <a:endParaRPr lang="zh-CN" altLang="en-US" sz="1050" kern="100" dirty="0">
              <a:latin typeface="Calibri" panose="020F0502020204030204" pitchFamily="34" charset="0"/>
              <a:ea typeface="宋体" panose="02010600030101010101" pitchFamily="2" charset="-122"/>
              <a:cs typeface="Times New Roman" panose="02020603050405020304" pitchFamily="18" charset="0"/>
            </a:endParaRPr>
          </a:p>
        </p:txBody>
      </p:sp>
      <p:cxnSp>
        <p:nvCxnSpPr>
          <p:cNvPr id="8" name="直接箭头连接符 7"/>
          <p:cNvCxnSpPr/>
          <p:nvPr/>
        </p:nvCxnSpPr>
        <p:spPr>
          <a:xfrm flipV="1">
            <a:off x="4458394" y="2103121"/>
            <a:ext cx="1536006" cy="831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直接箭头连接符 9"/>
          <p:cNvCxnSpPr/>
          <p:nvPr/>
        </p:nvCxnSpPr>
        <p:spPr>
          <a:xfrm flipV="1">
            <a:off x="4458394" y="2510445"/>
            <a:ext cx="1536006" cy="166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文本框 11"/>
          <p:cNvSpPr txBox="1"/>
          <p:nvPr/>
        </p:nvSpPr>
        <p:spPr>
          <a:xfrm>
            <a:off x="1767156" y="3420683"/>
            <a:ext cx="9822094" cy="2308324"/>
          </a:xfrm>
          <a:prstGeom prst="rect">
            <a:avLst/>
          </a:prstGeom>
          <a:noFill/>
        </p:spPr>
        <p:txBody>
          <a:bodyPr wrap="square" rtlCol="0">
            <a:spAutoFit/>
          </a:bodyPr>
          <a:lstStyle/>
          <a:p>
            <a:r>
              <a:rPr lang="en-US" altLang="zh-CN" sz="2400" dirty="0"/>
              <a:t>import csv#</a:t>
            </a:r>
            <a:r>
              <a:rPr lang="zh-CN" altLang="zh-CN" sz="2400" dirty="0"/>
              <a:t>导入</a:t>
            </a:r>
            <a:r>
              <a:rPr lang="en-US" altLang="zh-CN" sz="2400" dirty="0"/>
              <a:t>csv</a:t>
            </a:r>
            <a:r>
              <a:rPr lang="zh-CN" altLang="zh-CN" sz="2400" dirty="0"/>
              <a:t>库</a:t>
            </a:r>
          </a:p>
          <a:p>
            <a:r>
              <a:rPr lang="en-US" altLang="zh-CN" sz="2400" dirty="0"/>
              <a:t>rows=[[‘A’,’B’,’C’],[ ‘D’,‘E’,’F’]]#</a:t>
            </a:r>
            <a:r>
              <a:rPr lang="zh-CN" altLang="zh-CN" sz="2400" dirty="0"/>
              <a:t>定义二维列表</a:t>
            </a:r>
          </a:p>
          <a:p>
            <a:r>
              <a:rPr lang="en-US" altLang="zh-CN" sz="2400" dirty="0"/>
              <a:t>file=open('</a:t>
            </a:r>
            <a:r>
              <a:rPr lang="en-US" altLang="zh-CN" sz="2400" dirty="0" err="1"/>
              <a:t>test.csv','w',newline</a:t>
            </a:r>
            <a:r>
              <a:rPr lang="en-US" altLang="zh-CN" sz="2400" dirty="0"/>
              <a:t>='')#</a:t>
            </a:r>
            <a:r>
              <a:rPr lang="zh-CN" altLang="zh-CN" sz="2400" dirty="0"/>
              <a:t>以写入的方式打开</a:t>
            </a:r>
            <a:r>
              <a:rPr lang="en-US" altLang="zh-CN" sz="2400" dirty="0"/>
              <a:t>test.csv</a:t>
            </a:r>
            <a:r>
              <a:rPr lang="zh-CN" altLang="zh-CN" sz="2400" dirty="0"/>
              <a:t>文件</a:t>
            </a:r>
          </a:p>
          <a:p>
            <a:r>
              <a:rPr lang="en-US" altLang="zh-CN" sz="2400" dirty="0" err="1"/>
              <a:t>f_csv</a:t>
            </a:r>
            <a:r>
              <a:rPr lang="en-US" altLang="zh-CN" sz="2400" dirty="0"/>
              <a:t>=</a:t>
            </a:r>
            <a:r>
              <a:rPr lang="en-US" altLang="zh-CN" sz="2400" dirty="0" err="1"/>
              <a:t>csv.writer</a:t>
            </a:r>
            <a:r>
              <a:rPr lang="en-US" altLang="zh-CN" sz="2400" dirty="0"/>
              <a:t>(file)#</a:t>
            </a:r>
            <a:r>
              <a:rPr lang="zh-CN" altLang="zh-CN" sz="2400" dirty="0"/>
              <a:t>准备写入</a:t>
            </a:r>
          </a:p>
          <a:p>
            <a:r>
              <a:rPr lang="en-US" altLang="zh-CN" sz="2400" dirty="0" err="1"/>
              <a:t>f_csv.writerows</a:t>
            </a:r>
            <a:r>
              <a:rPr lang="en-US" altLang="zh-CN" sz="2400" dirty="0"/>
              <a:t>(rows)#</a:t>
            </a:r>
            <a:r>
              <a:rPr lang="zh-CN" altLang="zh-CN" sz="2400" dirty="0"/>
              <a:t>写入数据</a:t>
            </a:r>
          </a:p>
          <a:p>
            <a:r>
              <a:rPr lang="en-US" altLang="zh-CN" sz="2400" dirty="0" err="1"/>
              <a:t>file.close</a:t>
            </a:r>
            <a:r>
              <a:rPr lang="en-US" altLang="zh-CN" sz="2400" dirty="0"/>
              <a:t>()#</a:t>
            </a:r>
            <a:r>
              <a:rPr lang="zh-CN" altLang="zh-CN" sz="2400" dirty="0"/>
              <a:t>关闭文件</a:t>
            </a:r>
            <a:endParaRPr lang="zh-CN" altLang="en-US" sz="2400" dirty="0"/>
          </a:p>
        </p:txBody>
      </p:sp>
      <p:sp>
        <p:nvSpPr>
          <p:cNvPr id="9" name="灯片编号占位符 1">
            <a:extLst>
              <a:ext uri="{FF2B5EF4-FFF2-40B4-BE49-F238E27FC236}">
                <a16:creationId xmlns:a16="http://schemas.microsoft.com/office/drawing/2014/main" id="{2CE70E18-EDA9-41AB-88C1-745888CBD66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105</a:t>
            </a:fld>
            <a:endParaRPr lang="en-US" altLang="zh-CN" sz="2400" dirty="0">
              <a:solidFill>
                <a:schemeClr val="bg1"/>
              </a:solidFill>
            </a:endParaRPr>
          </a:p>
        </p:txBody>
      </p:sp>
    </p:spTree>
    <p:extLst>
      <p:ext uri="{BB962C8B-B14F-4D97-AF65-F5344CB8AC3E}">
        <p14:creationId xmlns:p14="http://schemas.microsoft.com/office/powerpoint/2010/main" val="4058157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57004" y="0"/>
            <a:ext cx="9144000" cy="1143000"/>
          </a:xfrm>
        </p:spPr>
        <p:txBody>
          <a:bodyPr/>
          <a:lstStyle/>
          <a:p>
            <a:r>
              <a:rPr lang="zh-CN" altLang="en-US" dirty="0"/>
              <a:t>四、基于正则表达式获取中南映像数据</a:t>
            </a:r>
          </a:p>
        </p:txBody>
      </p:sp>
      <p:sp>
        <p:nvSpPr>
          <p:cNvPr id="3" name="文本框 2"/>
          <p:cNvSpPr txBox="1"/>
          <p:nvPr/>
        </p:nvSpPr>
        <p:spPr>
          <a:xfrm>
            <a:off x="1004595" y="1143000"/>
            <a:ext cx="10448817" cy="1384995"/>
          </a:xfrm>
          <a:prstGeom prst="rect">
            <a:avLst/>
          </a:prstGeom>
          <a:noFill/>
        </p:spPr>
        <p:txBody>
          <a:bodyPr wrap="square" rtlCol="0">
            <a:spAutoFit/>
          </a:bodyPr>
          <a:lstStyle/>
          <a:p>
            <a:r>
              <a:rPr lang="zh-CN" altLang="en-US" sz="2400" dirty="0"/>
              <a:t>目标：</a:t>
            </a:r>
            <a:r>
              <a:rPr lang="zh-CN" altLang="zh-CN" sz="2400" dirty="0"/>
              <a:t>用</a:t>
            </a:r>
            <a:r>
              <a:rPr lang="en-US" altLang="zh-CN" sz="2400" dirty="0"/>
              <a:t>Python</a:t>
            </a:r>
            <a:r>
              <a:rPr lang="zh-CN" altLang="zh-CN" sz="2400" dirty="0"/>
              <a:t>爬虫获取中南财经政法大学的中南映像的标题和供稿</a:t>
            </a:r>
            <a:endParaRPr lang="en-US" altLang="zh-CN" sz="2400" dirty="0"/>
          </a:p>
          <a:p>
            <a:r>
              <a:rPr lang="zh-CN" altLang="en-US" sz="2400" dirty="0"/>
              <a:t>网址：</a:t>
            </a:r>
            <a:r>
              <a:rPr lang="en-US" altLang="zh-CN" sz="2400" u="sng" dirty="0">
                <a:hlinkClick r:id="rId2"/>
              </a:rPr>
              <a:t>http://www.zuel.edu.cn/2019n/list.htm</a:t>
            </a:r>
            <a:endParaRPr lang="en-US" altLang="zh-CN" sz="2400" u="sng" dirty="0"/>
          </a:p>
          <a:p>
            <a:endParaRPr lang="en-US" altLang="zh-CN" u="sng" dirty="0"/>
          </a:p>
          <a:p>
            <a:endParaRPr lang="zh-CN" altLang="en-US" dirty="0"/>
          </a:p>
        </p:txBody>
      </p:sp>
      <p:pic>
        <p:nvPicPr>
          <p:cNvPr id="4" name="图片 3"/>
          <p:cNvPicPr/>
          <p:nvPr/>
        </p:nvPicPr>
        <p:blipFill>
          <a:blip r:embed="rId3"/>
          <a:stretch>
            <a:fillRect/>
          </a:stretch>
        </p:blipFill>
        <p:spPr>
          <a:xfrm>
            <a:off x="3076459" y="2038380"/>
            <a:ext cx="5274310" cy="4161155"/>
          </a:xfrm>
          <a:prstGeom prst="rect">
            <a:avLst/>
          </a:prstGeom>
        </p:spPr>
      </p:pic>
      <p:sp>
        <p:nvSpPr>
          <p:cNvPr id="5" name="灯片编号占位符 1">
            <a:extLst>
              <a:ext uri="{FF2B5EF4-FFF2-40B4-BE49-F238E27FC236}">
                <a16:creationId xmlns:a16="http://schemas.microsoft.com/office/drawing/2014/main" id="{40B30428-4674-4642-B697-EB485A1DAF62}"/>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106</a:t>
            </a:fld>
            <a:endParaRPr lang="en-US" altLang="zh-CN" sz="2400" dirty="0">
              <a:solidFill>
                <a:schemeClr val="bg1"/>
              </a:solidFill>
            </a:endParaRPr>
          </a:p>
        </p:txBody>
      </p:sp>
    </p:spTree>
    <p:extLst>
      <p:ext uri="{BB962C8B-B14F-4D97-AF65-F5344CB8AC3E}">
        <p14:creationId xmlns:p14="http://schemas.microsoft.com/office/powerpoint/2010/main" val="846136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网页分析</a:t>
            </a:r>
          </a:p>
        </p:txBody>
      </p:sp>
      <p:graphicFrame>
        <p:nvGraphicFramePr>
          <p:cNvPr id="3" name="表格 2"/>
          <p:cNvGraphicFramePr>
            <a:graphicFrameLocks noGrp="1"/>
          </p:cNvGraphicFramePr>
          <p:nvPr/>
        </p:nvGraphicFramePr>
        <p:xfrm>
          <a:off x="1874838" y="1843263"/>
          <a:ext cx="8584254" cy="3840480"/>
        </p:xfrm>
        <a:graphic>
          <a:graphicData uri="http://schemas.openxmlformats.org/drawingml/2006/table">
            <a:tbl>
              <a:tblPr firstRow="1" firstCol="1" bandRow="1">
                <a:tableStyleId>{C083E6E3-FA7D-4D7B-A595-EF9225AFEA82}</a:tableStyleId>
              </a:tblPr>
              <a:tblGrid>
                <a:gridCol w="8584254">
                  <a:extLst>
                    <a:ext uri="{9D8B030D-6E8A-4147-A177-3AD203B41FA5}">
                      <a16:colId xmlns:a16="http://schemas.microsoft.com/office/drawing/2014/main" val="3256364271"/>
                    </a:ext>
                  </a:extLst>
                </a:gridCol>
              </a:tblGrid>
              <a:tr h="2125287">
                <a:tc>
                  <a:txBody>
                    <a:bodyPr/>
                    <a:lstStyle/>
                    <a:p>
                      <a:pPr algn="l">
                        <a:spcAft>
                          <a:spcPts val="0"/>
                        </a:spcAft>
                      </a:pPr>
                      <a:r>
                        <a:rPr lang="zh-CN" sz="2800" b="0" kern="100" dirty="0">
                          <a:effectLst/>
                        </a:rPr>
                        <a:t>源码：</a:t>
                      </a:r>
                      <a:r>
                        <a:rPr lang="en-US" sz="2800" b="0" kern="100" dirty="0">
                          <a:solidFill>
                            <a:schemeClr val="tx1">
                              <a:lumMod val="60000"/>
                              <a:lumOff val="40000"/>
                            </a:schemeClr>
                          </a:solidFill>
                          <a:effectLst/>
                        </a:rPr>
                        <a:t>target='_blank' title='</a:t>
                      </a:r>
                      <a:r>
                        <a:rPr lang="en-US" sz="2800" b="0" kern="100" dirty="0">
                          <a:effectLst/>
                        </a:rPr>
                        <a:t>25</a:t>
                      </a:r>
                      <a:r>
                        <a:rPr lang="zh-CN" sz="2800" b="0" kern="100" dirty="0">
                          <a:effectLst/>
                        </a:rPr>
                        <a:t>万字，一份来自中南大的知识产权强国战略专家意见</a:t>
                      </a:r>
                      <a:r>
                        <a:rPr lang="en-US" sz="2800" b="0" kern="100" dirty="0">
                          <a:solidFill>
                            <a:srgbClr val="92D050"/>
                          </a:solidFill>
                          <a:effectLst/>
                        </a:rPr>
                        <a:t>'&gt; &lt;</a:t>
                      </a:r>
                      <a:r>
                        <a:rPr lang="en-US" sz="2800" b="0" kern="100" dirty="0" err="1">
                          <a:solidFill>
                            <a:srgbClr val="92D050"/>
                          </a:solidFill>
                          <a:effectLst/>
                        </a:rPr>
                        <a:t>img</a:t>
                      </a:r>
                      <a:endParaRPr lang="zh-CN" sz="2800" b="0" kern="100" dirty="0">
                        <a:solidFill>
                          <a:srgbClr val="92D050"/>
                        </a:solidFill>
                        <a:effectLst/>
                      </a:endParaRPr>
                    </a:p>
                    <a:p>
                      <a:pPr algn="l">
                        <a:spcAft>
                          <a:spcPts val="0"/>
                        </a:spcAft>
                      </a:pPr>
                      <a:r>
                        <a:rPr lang="en-US" sz="2800" b="0" kern="100" dirty="0">
                          <a:effectLst/>
                        </a:rPr>
                        <a:t> </a:t>
                      </a:r>
                      <a:endParaRPr lang="zh-CN" sz="2800" b="0" kern="100" dirty="0">
                        <a:effectLst/>
                      </a:endParaRPr>
                    </a:p>
                    <a:p>
                      <a:pPr algn="ctr">
                        <a:spcAft>
                          <a:spcPts val="0"/>
                        </a:spcAft>
                      </a:pPr>
                      <a:br>
                        <a:rPr lang="zh-CN" sz="2800" b="0" kern="100" dirty="0">
                          <a:effectLst/>
                        </a:rPr>
                      </a:br>
                      <a:r>
                        <a:rPr lang="zh-CN" sz="2800" b="0" kern="100" dirty="0">
                          <a:effectLst/>
                        </a:rPr>
                        <a:t>模式：</a:t>
                      </a:r>
                      <a:r>
                        <a:rPr lang="en-US" sz="2800" b="0" i="0" u="none" kern="100" baseline="0" dirty="0">
                          <a:solidFill>
                            <a:schemeClr val="tx1">
                              <a:lumMod val="60000"/>
                              <a:lumOff val="40000"/>
                            </a:schemeClr>
                          </a:solidFill>
                          <a:effectLst/>
                          <a:latin typeface="+mn-lt"/>
                          <a:ea typeface="+mn-ea"/>
                          <a:cs typeface="+mn-cs"/>
                        </a:rPr>
                        <a:t>target='_blank' title='</a:t>
                      </a:r>
                      <a:r>
                        <a:rPr lang="en-US" sz="2800" b="0" kern="100" dirty="0">
                          <a:effectLst/>
                        </a:rPr>
                        <a:t>(.*?)</a:t>
                      </a:r>
                      <a:r>
                        <a:rPr lang="en-US" sz="2800" b="0" i="0" u="none" kern="100" baseline="0" dirty="0">
                          <a:solidFill>
                            <a:srgbClr val="92D050"/>
                          </a:solidFill>
                          <a:effectLst/>
                          <a:latin typeface="+mn-lt"/>
                          <a:ea typeface="+mn-ea"/>
                          <a:cs typeface="+mn-cs"/>
                        </a:rPr>
                        <a:t>’&gt; &lt;</a:t>
                      </a:r>
                      <a:r>
                        <a:rPr lang="en-US" sz="2800" b="0" i="0" u="none" kern="100" baseline="0" dirty="0" err="1">
                          <a:solidFill>
                            <a:srgbClr val="92D050"/>
                          </a:solidFill>
                          <a:effectLst/>
                          <a:latin typeface="+mn-lt"/>
                          <a:ea typeface="+mn-ea"/>
                          <a:cs typeface="+mn-cs"/>
                        </a:rPr>
                        <a:t>img</a:t>
                      </a:r>
                      <a:endParaRPr lang="zh-CN" sz="2800" b="0" i="0" u="none" kern="100" baseline="0" dirty="0">
                        <a:solidFill>
                          <a:srgbClr val="92D050"/>
                        </a:solidFill>
                        <a:effectLst/>
                        <a:latin typeface="+mn-lt"/>
                        <a:ea typeface="+mn-ea"/>
                        <a:cs typeface="+mn-cs"/>
                      </a:endParaRPr>
                    </a:p>
                    <a:p>
                      <a:pPr algn="ctr">
                        <a:spcAft>
                          <a:spcPts val="0"/>
                        </a:spcAft>
                      </a:pPr>
                      <a:r>
                        <a:rPr lang="en-US" sz="2800" b="0" kern="100" dirty="0">
                          <a:effectLst/>
                        </a:rPr>
                        <a:t> </a:t>
                      </a:r>
                      <a:endParaRPr lang="zh-CN" sz="2800" b="0" kern="100" dirty="0">
                        <a:effectLst/>
                      </a:endParaRPr>
                    </a:p>
                    <a:p>
                      <a:pPr algn="ctr">
                        <a:spcAft>
                          <a:spcPts val="0"/>
                        </a:spcAft>
                      </a:pPr>
                      <a:br>
                        <a:rPr lang="zh-CN" sz="2800" b="0" kern="100" dirty="0">
                          <a:effectLst/>
                        </a:rPr>
                      </a:br>
                      <a:r>
                        <a:rPr lang="zh-CN" sz="2800" b="0" kern="100" dirty="0">
                          <a:effectLst/>
                        </a:rPr>
                        <a:t>代码：</a:t>
                      </a:r>
                      <a:r>
                        <a:rPr lang="en-US" sz="2800" b="0" kern="100" dirty="0" err="1">
                          <a:effectLst/>
                        </a:rPr>
                        <a:t>re.findall</a:t>
                      </a:r>
                      <a:r>
                        <a:rPr lang="en-US" sz="2800" b="0" kern="100" dirty="0">
                          <a:effectLst/>
                        </a:rPr>
                        <a:t>("</a:t>
                      </a:r>
                      <a:r>
                        <a:rPr lang="en-US" sz="2800" b="0" i="0" u="none" kern="100" baseline="0" dirty="0">
                          <a:solidFill>
                            <a:schemeClr val="tx1">
                              <a:lumMod val="60000"/>
                              <a:lumOff val="40000"/>
                            </a:schemeClr>
                          </a:solidFill>
                          <a:effectLst/>
                          <a:latin typeface="+mn-lt"/>
                          <a:ea typeface="+mn-ea"/>
                          <a:cs typeface="+mn-cs"/>
                        </a:rPr>
                        <a:t>target='_blank' title='</a:t>
                      </a:r>
                      <a:r>
                        <a:rPr lang="en-US" sz="2800" b="0" kern="100" dirty="0">
                          <a:effectLst/>
                        </a:rPr>
                        <a:t>(.*?)</a:t>
                      </a:r>
                      <a:r>
                        <a:rPr lang="en-US" sz="2800" b="0" i="0" u="none" kern="100" baseline="0" dirty="0">
                          <a:solidFill>
                            <a:srgbClr val="92D050"/>
                          </a:solidFill>
                          <a:effectLst/>
                          <a:latin typeface="+mn-lt"/>
                          <a:ea typeface="+mn-ea"/>
                          <a:cs typeface="+mn-cs"/>
                        </a:rPr>
                        <a:t>’&gt;&lt;</a:t>
                      </a:r>
                      <a:r>
                        <a:rPr lang="en-US" sz="2800" b="0" i="0" u="none" kern="100" baseline="0" dirty="0" err="1">
                          <a:solidFill>
                            <a:srgbClr val="92D050"/>
                          </a:solidFill>
                          <a:effectLst/>
                          <a:latin typeface="+mn-lt"/>
                          <a:ea typeface="+mn-ea"/>
                          <a:cs typeface="+mn-cs"/>
                        </a:rPr>
                        <a:t>img</a:t>
                      </a:r>
                      <a:r>
                        <a:rPr lang="en-US" sz="2800" b="0" kern="100" dirty="0">
                          <a:effectLst/>
                        </a:rPr>
                        <a:t> ",webpage)</a:t>
                      </a:r>
                      <a:endParaRPr lang="zh-CN" sz="2800" b="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8849610"/>
                  </a:ext>
                </a:extLst>
              </a:tr>
            </a:tbl>
          </a:graphicData>
        </a:graphic>
      </p:graphicFrame>
      <p:sp>
        <p:nvSpPr>
          <p:cNvPr id="4" name="下箭头 3"/>
          <p:cNvSpPr/>
          <p:nvPr/>
        </p:nvSpPr>
        <p:spPr>
          <a:xfrm>
            <a:off x="7041172" y="12130712"/>
            <a:ext cx="239501" cy="364501"/>
          </a:xfrm>
          <a:prstGeom prst="downArrow">
            <a:avLst/>
          </a:prstGeom>
          <a:ln w="12700"/>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3600"/>
          </a:p>
        </p:txBody>
      </p:sp>
      <p:sp>
        <p:nvSpPr>
          <p:cNvPr id="5" name="下箭头 4"/>
          <p:cNvSpPr/>
          <p:nvPr/>
        </p:nvSpPr>
        <p:spPr>
          <a:xfrm>
            <a:off x="7041172" y="12586324"/>
            <a:ext cx="239501" cy="364501"/>
          </a:xfrm>
          <a:prstGeom prst="downArrow">
            <a:avLst/>
          </a:prstGeom>
          <a:ln w="12700"/>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3600"/>
          </a:p>
        </p:txBody>
      </p:sp>
      <p:sp>
        <p:nvSpPr>
          <p:cNvPr id="6" name="下箭头 5"/>
          <p:cNvSpPr/>
          <p:nvPr/>
        </p:nvSpPr>
        <p:spPr>
          <a:xfrm>
            <a:off x="5691075" y="2814467"/>
            <a:ext cx="465990" cy="559660"/>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endParaRPr lang="zh-CN" altLang="en-US" sz="2200" dirty="0">
              <a:solidFill>
                <a:srgbClr val="FFFFFF"/>
              </a:solidFill>
              <a:latin typeface="Arial" charset="0"/>
              <a:ea typeface="宋体" charset="-122"/>
            </a:endParaRPr>
          </a:p>
        </p:txBody>
      </p:sp>
      <p:sp>
        <p:nvSpPr>
          <p:cNvPr id="7" name="下箭头 6"/>
          <p:cNvSpPr/>
          <p:nvPr/>
        </p:nvSpPr>
        <p:spPr>
          <a:xfrm>
            <a:off x="5697520" y="4150122"/>
            <a:ext cx="459545" cy="575991"/>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endParaRPr lang="zh-CN" altLang="en-US" sz="2200" dirty="0">
              <a:solidFill>
                <a:srgbClr val="FFFFFF"/>
              </a:solidFill>
              <a:latin typeface="Arial" charset="0"/>
              <a:ea typeface="宋体" charset="-122"/>
            </a:endParaRPr>
          </a:p>
        </p:txBody>
      </p:sp>
      <p:sp>
        <p:nvSpPr>
          <p:cNvPr id="8" name="灯片编号占位符 1">
            <a:extLst>
              <a:ext uri="{FF2B5EF4-FFF2-40B4-BE49-F238E27FC236}">
                <a16:creationId xmlns:a16="http://schemas.microsoft.com/office/drawing/2014/main" id="{51849CA9-1333-43A3-A744-33D55A8B2810}"/>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107</a:t>
            </a:fld>
            <a:endParaRPr lang="en-US" altLang="zh-CN" sz="2400" dirty="0">
              <a:solidFill>
                <a:schemeClr val="bg1"/>
              </a:solidFill>
            </a:endParaRPr>
          </a:p>
        </p:txBody>
      </p:sp>
    </p:spTree>
    <p:extLst>
      <p:ext uri="{BB962C8B-B14F-4D97-AF65-F5344CB8AC3E}">
        <p14:creationId xmlns:p14="http://schemas.microsoft.com/office/powerpoint/2010/main" val="26252988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完整代码</a:t>
            </a:r>
          </a:p>
        </p:txBody>
      </p:sp>
      <p:sp>
        <p:nvSpPr>
          <p:cNvPr id="3" name="矩形 2"/>
          <p:cNvSpPr/>
          <p:nvPr/>
        </p:nvSpPr>
        <p:spPr>
          <a:xfrm>
            <a:off x="1025133" y="882650"/>
            <a:ext cx="8811491" cy="5016758"/>
          </a:xfrm>
          <a:prstGeom prst="rect">
            <a:avLst/>
          </a:prstGeom>
        </p:spPr>
        <p:txBody>
          <a:bodyPr wrap="square">
            <a:spAutoFit/>
          </a:bodyPr>
          <a:lstStyle/>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import re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导入</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re</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库</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import requests#</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导入</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requests</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库</a:t>
            </a:r>
          </a:p>
          <a:p>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url</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='http://www.zuel.edu.cn/2019n/list.htm'#</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设置</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2019</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年中南印象的网址</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response=</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requests.get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url</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访问</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2019</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年中南印象的网址</a:t>
            </a:r>
          </a:p>
          <a:p>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response.encoding</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='utf-8'#</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设置编码格式为</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utf-8</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webpage=</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response.text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获取</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2019</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年中南印象网页源代码</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titles=</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re.findall</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("target='_blank' title='(.*?)’&gt;</a:t>
            </a:r>
            <a:r>
              <a:rPr lang="en-US" altLang="zh-CN" sz="2000" b="1" kern="100" dirty="0">
                <a:latin typeface="Calibri" panose="020F0502020204030204" pitchFamily="34" charset="0"/>
                <a:ea typeface="宋体" panose="02010600030101010101" pitchFamily="2" charset="-122"/>
                <a:cs typeface="Times New Roman" panose="02020603050405020304" pitchFamily="18" charset="0"/>
              </a:rPr>
              <a:t>&lt;</a:t>
            </a:r>
            <a:r>
              <a:rPr lang="en-US" altLang="zh-CN" sz="2000" b="1" kern="100" dirty="0" err="1">
                <a:latin typeface="Calibri" panose="020F0502020204030204" pitchFamily="34" charset="0"/>
                <a:ea typeface="宋体" panose="02010600030101010101" pitchFamily="2" charset="-122"/>
                <a:cs typeface="Times New Roman" panose="02020603050405020304" pitchFamily="18" charset="0"/>
              </a:rPr>
              <a:t>img</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",webpage)#</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获取所有的标题信息</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feeds=</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re.findall</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('&lt;div class="</a:t>
            </a:r>
            <a:r>
              <a:rPr lang="en-US" altLang="zh-CN" sz="2000" kern="100" dirty="0" err="1">
                <a:latin typeface="Calibri" panose="020F0502020204030204" pitchFamily="34" charset="0"/>
                <a:ea typeface="宋体" panose="02010600030101010101" pitchFamily="2" charset="-122"/>
                <a:cs typeface="Times New Roman" panose="02020603050405020304" pitchFamily="18" charset="0"/>
              </a:rPr>
              <a:t>wzly</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"&gt;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供稿：</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(.*?)&lt;/div&gt;',webpage)#</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获取所有的供稿信息</a:t>
            </a: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print(“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所有标题：</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for title in titles:#</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依次打印所有的标题</a:t>
            </a:r>
          </a:p>
          <a:p>
            <a:pPr indent="266700"/>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print(title)</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print(“</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所有供稿单位：</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for feed in feeds:#</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依次打印所有的供稿单位</a:t>
            </a:r>
          </a:p>
          <a:p>
            <a:r>
              <a:rPr lang="en-US" altLang="zh-CN" sz="2000" dirty="0">
                <a:latin typeface="Calibri" panose="020F0502020204030204" pitchFamily="34" charset="0"/>
                <a:ea typeface="宋体" panose="02010600030101010101" pitchFamily="2" charset="-122"/>
                <a:cs typeface="Times New Roman" panose="02020603050405020304" pitchFamily="18" charset="0"/>
              </a:rPr>
              <a:t>    print(feed)</a:t>
            </a:r>
            <a:endParaRPr lang="zh-CN" altLang="en-US" sz="2000" dirty="0"/>
          </a:p>
        </p:txBody>
      </p:sp>
      <p:sp>
        <p:nvSpPr>
          <p:cNvPr id="4" name="灯片编号占位符 1">
            <a:extLst>
              <a:ext uri="{FF2B5EF4-FFF2-40B4-BE49-F238E27FC236}">
                <a16:creationId xmlns:a16="http://schemas.microsoft.com/office/drawing/2014/main" id="{97BF2A35-FC3E-4E4E-81F4-39106E06AC5F}"/>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108</a:t>
            </a:fld>
            <a:endParaRPr lang="en-US" altLang="zh-CN" sz="2400" dirty="0">
              <a:solidFill>
                <a:schemeClr val="bg1"/>
              </a:solidFill>
            </a:endParaRPr>
          </a:p>
        </p:txBody>
      </p:sp>
    </p:spTree>
    <p:extLst>
      <p:ext uri="{BB962C8B-B14F-4D97-AF65-F5344CB8AC3E}">
        <p14:creationId xmlns:p14="http://schemas.microsoft.com/office/powerpoint/2010/main" val="31411302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4000" y="216131"/>
            <a:ext cx="9301942" cy="1143000"/>
          </a:xfrm>
        </p:spPr>
        <p:txBody>
          <a:bodyPr/>
          <a:lstStyle/>
          <a:p>
            <a:r>
              <a:rPr lang="zh-CN" altLang="en-US" dirty="0"/>
              <a:t>五、</a:t>
            </a:r>
            <a:r>
              <a:rPr lang="zh-CN" altLang="zh-CN" dirty="0"/>
              <a:t>基于</a:t>
            </a:r>
            <a:r>
              <a:rPr lang="en-US" altLang="zh-CN" dirty="0"/>
              <a:t>XPath</a:t>
            </a:r>
            <a:r>
              <a:rPr lang="zh-CN" altLang="zh-CN" dirty="0"/>
              <a:t>获取中国银行股票数据</a:t>
            </a:r>
            <a:br>
              <a:rPr lang="zh-CN" altLang="zh-CN" dirty="0"/>
            </a:br>
            <a:endParaRPr lang="zh-CN" altLang="en-US" dirty="0"/>
          </a:p>
        </p:txBody>
      </p:sp>
      <p:sp>
        <p:nvSpPr>
          <p:cNvPr id="4" name="文本框 3"/>
          <p:cNvSpPr txBox="1"/>
          <p:nvPr/>
        </p:nvSpPr>
        <p:spPr>
          <a:xfrm>
            <a:off x="410966" y="1205841"/>
            <a:ext cx="11781034" cy="1446550"/>
          </a:xfrm>
          <a:prstGeom prst="rect">
            <a:avLst/>
          </a:prstGeom>
          <a:noFill/>
        </p:spPr>
        <p:txBody>
          <a:bodyPr wrap="square" rtlCol="0">
            <a:spAutoFit/>
          </a:bodyPr>
          <a:lstStyle/>
          <a:p>
            <a:pPr marL="342900" indent="-342900">
              <a:buFont typeface="Wingdings" panose="05000000000000000000" pitchFamily="2" charset="2"/>
              <a:buChar char="Ø"/>
            </a:pPr>
            <a:r>
              <a:rPr lang="zh-CN" altLang="en-US" sz="2400" dirty="0"/>
              <a:t>目标：将中国银行的网上数据转化为</a:t>
            </a:r>
            <a:r>
              <a:rPr lang="en-US" altLang="zh-CN" sz="2400" dirty="0"/>
              <a:t>Excel</a:t>
            </a:r>
            <a:r>
              <a:rPr lang="zh-CN" altLang="en-US" sz="2400" dirty="0"/>
              <a:t>电子表格</a:t>
            </a:r>
            <a:endParaRPr lang="en-US" altLang="zh-CN" sz="2400" dirty="0"/>
          </a:p>
          <a:p>
            <a:pPr marL="342900" indent="-342900">
              <a:buFont typeface="Wingdings" panose="05000000000000000000" pitchFamily="2" charset="2"/>
              <a:buChar char="Ø"/>
            </a:pPr>
            <a:r>
              <a:rPr lang="zh-CN" altLang="zh-CN" sz="2400" dirty="0"/>
              <a:t>网址：</a:t>
            </a:r>
            <a:r>
              <a:rPr lang="en-US" altLang="zh-CN" sz="2400" dirty="0">
                <a:hlinkClick r:id="rId2"/>
              </a:rPr>
              <a:t>http://quotes.money.163.com/trade/lsjysj_601988.html?year=2019&amp;season</a:t>
            </a:r>
            <a:r>
              <a:rPr lang="en-US" altLang="zh-CN" sz="2400" dirty="0"/>
              <a:t>=</a:t>
            </a:r>
          </a:p>
          <a:p>
            <a:endParaRPr lang="en-US" altLang="zh-CN" sz="2000" dirty="0"/>
          </a:p>
          <a:p>
            <a:endParaRPr lang="zh-CN" altLang="en-US" sz="2000" dirty="0"/>
          </a:p>
        </p:txBody>
      </p:sp>
      <p:pic>
        <p:nvPicPr>
          <p:cNvPr id="5" name="图片 4"/>
          <p:cNvPicPr/>
          <p:nvPr/>
        </p:nvPicPr>
        <p:blipFill>
          <a:blip r:embed="rId3"/>
          <a:stretch>
            <a:fillRect/>
          </a:stretch>
        </p:blipFill>
        <p:spPr>
          <a:xfrm>
            <a:off x="2547990" y="2178122"/>
            <a:ext cx="5404738" cy="4301884"/>
          </a:xfrm>
          <a:prstGeom prst="rect">
            <a:avLst/>
          </a:prstGeom>
        </p:spPr>
      </p:pic>
      <p:sp>
        <p:nvSpPr>
          <p:cNvPr id="6" name="灯片编号占位符 1">
            <a:extLst>
              <a:ext uri="{FF2B5EF4-FFF2-40B4-BE49-F238E27FC236}">
                <a16:creationId xmlns:a16="http://schemas.microsoft.com/office/drawing/2014/main" id="{B3AD92A3-82D4-4097-9245-28FDD06261D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109</a:t>
            </a:fld>
            <a:endParaRPr lang="en-US" altLang="zh-CN" sz="2400" dirty="0">
              <a:solidFill>
                <a:schemeClr val="bg1"/>
              </a:solidFill>
            </a:endParaRPr>
          </a:p>
        </p:txBody>
      </p:sp>
    </p:spTree>
    <p:extLst>
      <p:ext uri="{BB962C8B-B14F-4D97-AF65-F5344CB8AC3E}">
        <p14:creationId xmlns:p14="http://schemas.microsoft.com/office/powerpoint/2010/main" val="8286663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3.1.4 </a:t>
            </a:r>
            <a:r>
              <a:rPr lang="zh-CN" altLang="en-US" dirty="0"/>
              <a:t>工业</a:t>
            </a:r>
            <a:r>
              <a:rPr lang="en-US" altLang="zh-CN" dirty="0"/>
              <a:t>4.0</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11</a:t>
            </a:fld>
            <a:endParaRPr lang="en-US" altLang="zh-CN"/>
          </a:p>
        </p:txBody>
      </p:sp>
      <p:sp>
        <p:nvSpPr>
          <p:cNvPr id="4" name="文本框 3"/>
          <p:cNvSpPr txBox="1"/>
          <p:nvPr/>
        </p:nvSpPr>
        <p:spPr>
          <a:xfrm>
            <a:off x="1836058" y="1693112"/>
            <a:ext cx="8056451" cy="523220"/>
          </a:xfrm>
          <a:prstGeom prst="rect">
            <a:avLst/>
          </a:prstGeom>
          <a:noFill/>
        </p:spPr>
        <p:txBody>
          <a:bodyPr wrap="square" rtlCol="0">
            <a:spAutoFit/>
          </a:bodyPr>
          <a:lstStyle/>
          <a:p>
            <a:r>
              <a:rPr lang="en-US" altLang="zh-CN" sz="2800" b="1" dirty="0"/>
              <a:t>3. </a:t>
            </a:r>
            <a:r>
              <a:rPr lang="zh-CN" altLang="en-US" sz="2800" b="1" dirty="0"/>
              <a:t>中国制造</a:t>
            </a:r>
            <a:r>
              <a:rPr lang="en-US" altLang="zh-CN" sz="2800" b="1" dirty="0"/>
              <a:t>2025</a:t>
            </a:r>
            <a:endParaRPr lang="zh-CN" altLang="en-US" sz="2800" b="1" dirty="0"/>
          </a:p>
        </p:txBody>
      </p:sp>
      <p:sp>
        <p:nvSpPr>
          <p:cNvPr id="5" name="矩形 4"/>
          <p:cNvSpPr/>
          <p:nvPr/>
        </p:nvSpPr>
        <p:spPr>
          <a:xfrm>
            <a:off x="2231571" y="2216332"/>
            <a:ext cx="8267700" cy="1200329"/>
          </a:xfrm>
          <a:prstGeom prst="rect">
            <a:avLst/>
          </a:prstGeom>
        </p:spPr>
        <p:txBody>
          <a:bodyPr wrap="square">
            <a:spAutoFit/>
          </a:bodyPr>
          <a:lstStyle/>
          <a:p>
            <a:r>
              <a:rPr lang="en-US" altLang="zh-CN" sz="2400" kern="0" dirty="0">
                <a:latin typeface="Times New Roman" panose="02020603050405020304" pitchFamily="18" charset="0"/>
                <a:ea typeface="宋体" panose="02010600030101010101" pitchFamily="2" charset="-122"/>
                <a:cs typeface="宋体" panose="02010600030101010101" pitchFamily="2" charset="-122"/>
              </a:rPr>
              <a:t>2015</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年</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5</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月，中国国务院正式发布《中国制造</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2025</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》规划，作为我国工业未来</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10</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年的发展纲领和顶层设计，目的就在于将我国从制造大国转型为“制造强国”。</a:t>
            </a:r>
            <a:endParaRPr lang="zh-CN" altLang="en-US" sz="2400" dirty="0"/>
          </a:p>
        </p:txBody>
      </p:sp>
      <p:sp>
        <p:nvSpPr>
          <p:cNvPr id="6" name="矩形 5"/>
          <p:cNvSpPr/>
          <p:nvPr/>
        </p:nvSpPr>
        <p:spPr>
          <a:xfrm>
            <a:off x="2231571" y="3550014"/>
            <a:ext cx="8267700" cy="2677656"/>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该战略规划“以促进制造业创新发展为主题，以提质增效为中心，以加快新一代信息技术与制造业深度融合为主线，以推进智能制造为主攻方向，以满足经济社会发展和国防建设对重大技术装备的需求为目标，强化工业基础能力，提高综合集成水平，完善多层次多类型人才培养体系，促进产业转型升级，培育有中国特色的制造文化，实现制造业由大变强的历史跨越”。</a:t>
            </a:r>
            <a:endParaRPr lang="zh-CN" altLang="en-US" sz="2400" dirty="0"/>
          </a:p>
        </p:txBody>
      </p:sp>
    </p:spTree>
    <p:extLst>
      <p:ext uri="{BB962C8B-B14F-4D97-AF65-F5344CB8AC3E}">
        <p14:creationId xmlns:p14="http://schemas.microsoft.com/office/powerpoint/2010/main" val="37090516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分析表头数据</a:t>
            </a:r>
          </a:p>
        </p:txBody>
      </p:sp>
      <p:graphicFrame>
        <p:nvGraphicFramePr>
          <p:cNvPr id="3" name="表格 2"/>
          <p:cNvGraphicFramePr>
            <a:graphicFrameLocks noGrp="1"/>
          </p:cNvGraphicFramePr>
          <p:nvPr/>
        </p:nvGraphicFramePr>
        <p:xfrm>
          <a:off x="1122748" y="1262040"/>
          <a:ext cx="6330978" cy="3566160"/>
        </p:xfrm>
        <a:graphic>
          <a:graphicData uri="http://schemas.openxmlformats.org/drawingml/2006/table">
            <a:tbl>
              <a:tblPr firstRow="1" firstCol="1" bandRow="1">
                <a:tableStyleId>{C083E6E3-FA7D-4D7B-A595-EF9225AFEA82}</a:tableStyleId>
              </a:tblPr>
              <a:tblGrid>
                <a:gridCol w="6330978">
                  <a:extLst>
                    <a:ext uri="{9D8B030D-6E8A-4147-A177-3AD203B41FA5}">
                      <a16:colId xmlns:a16="http://schemas.microsoft.com/office/drawing/2014/main" val="3478072196"/>
                    </a:ext>
                  </a:extLst>
                </a:gridCol>
              </a:tblGrid>
              <a:tr h="3036656">
                <a:tc>
                  <a:txBody>
                    <a:bodyPr/>
                    <a:lstStyle/>
                    <a:p>
                      <a:pPr algn="l">
                        <a:spcAft>
                          <a:spcPts val="0"/>
                        </a:spcAft>
                      </a:pPr>
                      <a:r>
                        <a:rPr lang="en-US" sz="1800" kern="100" dirty="0">
                          <a:effectLst/>
                        </a:rPr>
                        <a:t>&lt;</a:t>
                      </a:r>
                      <a:r>
                        <a:rPr lang="en-US" sz="1800" kern="100" dirty="0" err="1">
                          <a:effectLst/>
                        </a:rPr>
                        <a:t>tr</a:t>
                      </a:r>
                      <a:r>
                        <a:rPr lang="en-US" sz="1800" kern="100" dirty="0">
                          <a:effectLst/>
                        </a:rPr>
                        <a:t> </a:t>
                      </a:r>
                      <a:r>
                        <a:rPr lang="en-US" sz="1800" kern="100" dirty="0">
                          <a:solidFill>
                            <a:srgbClr val="FF0000"/>
                          </a:solidFill>
                          <a:effectLst/>
                        </a:rPr>
                        <a:t>class="</a:t>
                      </a:r>
                      <a:r>
                        <a:rPr lang="en-US" sz="1800" kern="100" dirty="0" err="1">
                          <a:solidFill>
                            <a:srgbClr val="FF0000"/>
                          </a:solidFill>
                          <a:effectLst/>
                        </a:rPr>
                        <a:t>dbrow</a:t>
                      </a:r>
                      <a:r>
                        <a:rPr lang="en-US" sz="1800" kern="100" dirty="0">
                          <a:solidFill>
                            <a:srgbClr val="FF0000"/>
                          </a:solidFill>
                          <a:effectLst/>
                        </a:rPr>
                        <a:t>"</a:t>
                      </a:r>
                      <a:r>
                        <a:rPr lang="en-US" sz="1800" kern="100" dirty="0">
                          <a:effectLst/>
                        </a:rPr>
                        <a:t>&gt;                      </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日期</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开盘价</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最高价</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indent="304800" algn="l">
                        <a:spcAft>
                          <a:spcPts val="0"/>
                        </a:spcAft>
                      </a:pPr>
                      <a:r>
                        <a:rPr lang="en-US" sz="1800" kern="100" dirty="0">
                          <a:effectLst/>
                        </a:rPr>
                        <a:t>&lt;</a:t>
                      </a:r>
                      <a:r>
                        <a:rPr lang="en-US" sz="1800" kern="100" dirty="0" err="1">
                          <a:effectLst/>
                        </a:rPr>
                        <a:t>th</a:t>
                      </a:r>
                      <a:r>
                        <a:rPr lang="en-US" sz="1800" kern="100" dirty="0">
                          <a:effectLst/>
                        </a:rPr>
                        <a:t>&gt;</a:t>
                      </a:r>
                      <a:r>
                        <a:rPr lang="zh-CN" sz="1800" kern="100" dirty="0">
                          <a:effectLst/>
                        </a:rPr>
                        <a:t>最低价</a:t>
                      </a:r>
                      <a:r>
                        <a:rPr lang="en-US" sz="1800" kern="100" dirty="0">
                          <a:effectLst/>
                        </a:rPr>
                        <a:t>&lt;/</a:t>
                      </a:r>
                      <a:r>
                        <a:rPr lang="en-US" sz="1800" kern="100" dirty="0" err="1">
                          <a:effectLst/>
                        </a:rPr>
                        <a:t>th</a:t>
                      </a:r>
                      <a:r>
                        <a:rPr lang="en-US" sz="1800" kern="100" dirty="0">
                          <a:effectLst/>
                        </a:rPr>
                        <a:t>&gt;                  XPath</a:t>
                      </a:r>
                      <a:r>
                        <a:rPr lang="zh-CN" sz="1800" kern="100" dirty="0">
                          <a:effectLst/>
                        </a:rPr>
                        <a:t>：</a:t>
                      </a: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收盘价</a:t>
                      </a:r>
                      <a:r>
                        <a:rPr lang="en-US" sz="1800" kern="100" dirty="0">
                          <a:effectLst/>
                        </a:rPr>
                        <a:t>&lt;/</a:t>
                      </a:r>
                      <a:r>
                        <a:rPr lang="en-US" sz="1800" kern="100" dirty="0" err="1">
                          <a:effectLst/>
                        </a:rPr>
                        <a:t>th</a:t>
                      </a:r>
                      <a:r>
                        <a:rPr lang="en-US" sz="1800" kern="100" dirty="0">
                          <a:effectLst/>
                        </a:rPr>
                        <a:t>&gt;                //</a:t>
                      </a:r>
                      <a:r>
                        <a:rPr lang="en-US" sz="1800" kern="100" dirty="0" err="1">
                          <a:effectLst/>
                        </a:rPr>
                        <a:t>tr</a:t>
                      </a:r>
                      <a:r>
                        <a:rPr lang="en-US" sz="1800" kern="100" dirty="0">
                          <a:effectLst/>
                        </a:rPr>
                        <a:t>[@</a:t>
                      </a:r>
                      <a:r>
                        <a:rPr lang="en-US" sz="1800" kern="100" dirty="0">
                          <a:solidFill>
                            <a:srgbClr val="FF0000"/>
                          </a:solidFill>
                          <a:effectLst/>
                        </a:rPr>
                        <a:t>class="</a:t>
                      </a:r>
                      <a:r>
                        <a:rPr lang="en-US" sz="1800" kern="100" dirty="0" err="1">
                          <a:solidFill>
                            <a:srgbClr val="FF0000"/>
                          </a:solidFill>
                          <a:effectLst/>
                        </a:rPr>
                        <a:t>dbrow</a:t>
                      </a:r>
                      <a:r>
                        <a:rPr lang="en-US" sz="1800" kern="100" dirty="0">
                          <a:solidFill>
                            <a:srgbClr val="FF0000"/>
                          </a:solidFill>
                          <a:effectLst/>
                        </a:rPr>
                        <a:t>"</a:t>
                      </a:r>
                      <a:r>
                        <a:rPr lang="en-US" sz="1800" kern="100" dirty="0">
                          <a:effectLst/>
                        </a:rPr>
                        <a:t>]/</a:t>
                      </a:r>
                      <a:r>
                        <a:rPr lang="en-US" sz="1800" kern="100" dirty="0" err="1">
                          <a:effectLst/>
                        </a:rPr>
                        <a:t>th</a:t>
                      </a:r>
                      <a:r>
                        <a:rPr lang="en-US" sz="1800" kern="100" dirty="0">
                          <a:effectLst/>
                        </a:rPr>
                        <a:t>/text() </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涨跌额</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涨跌幅</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成交量</a:t>
                      </a:r>
                      <a:r>
                        <a:rPr lang="en-US" sz="1800" kern="100" dirty="0">
                          <a:effectLst/>
                        </a:rPr>
                        <a:t>(</a:t>
                      </a:r>
                      <a:r>
                        <a:rPr lang="zh-CN" sz="1800" kern="100" dirty="0">
                          <a:effectLst/>
                        </a:rPr>
                        <a:t>手</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成交金额</a:t>
                      </a:r>
                      <a:r>
                        <a:rPr lang="en-US" sz="1800" kern="100" dirty="0">
                          <a:effectLst/>
                        </a:rPr>
                        <a:t>(</a:t>
                      </a:r>
                      <a:r>
                        <a:rPr lang="zh-CN" sz="1800" kern="100" dirty="0">
                          <a:effectLst/>
                        </a:rPr>
                        <a:t>万元</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振幅</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    &lt;</a:t>
                      </a:r>
                      <a:r>
                        <a:rPr lang="en-US" sz="1800" kern="100" dirty="0" err="1">
                          <a:effectLst/>
                        </a:rPr>
                        <a:t>th</a:t>
                      </a:r>
                      <a:r>
                        <a:rPr lang="en-US" sz="1800" kern="100" dirty="0">
                          <a:effectLst/>
                        </a:rPr>
                        <a:t>&gt;</a:t>
                      </a:r>
                      <a:r>
                        <a:rPr lang="zh-CN" sz="1800" kern="100" dirty="0">
                          <a:effectLst/>
                        </a:rPr>
                        <a:t>换手率</a:t>
                      </a:r>
                      <a:r>
                        <a:rPr lang="en-US" sz="1800" kern="100" dirty="0">
                          <a:effectLst/>
                        </a:rPr>
                        <a:t>(%)&lt;/</a:t>
                      </a:r>
                      <a:r>
                        <a:rPr lang="en-US" sz="1800" kern="100" dirty="0" err="1">
                          <a:effectLst/>
                        </a:rPr>
                        <a:t>th</a:t>
                      </a:r>
                      <a:r>
                        <a:rPr lang="en-US" sz="1800" kern="100" dirty="0">
                          <a:effectLst/>
                        </a:rPr>
                        <a:t>&gt;</a:t>
                      </a:r>
                      <a:endParaRPr lang="zh-CN" sz="1800" kern="100" dirty="0">
                        <a:effectLst/>
                      </a:endParaRPr>
                    </a:p>
                    <a:p>
                      <a:pPr algn="l">
                        <a:spcAft>
                          <a:spcPts val="0"/>
                        </a:spcAft>
                      </a:pPr>
                      <a:r>
                        <a:rPr lang="en-US" sz="1800" kern="100" dirty="0">
                          <a:effectLst/>
                        </a:rPr>
                        <a:t>&lt;/</a:t>
                      </a:r>
                      <a:r>
                        <a:rPr lang="en-US" sz="1800" kern="100" dirty="0" err="1">
                          <a:effectLst/>
                        </a:rPr>
                        <a:t>tr</a:t>
                      </a:r>
                      <a:r>
                        <a:rPr lang="en-US" sz="1800" kern="100" dirty="0">
                          <a:effectLst/>
                        </a:rPr>
                        <a:t>&gt;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37638984"/>
                  </a:ext>
                </a:extLst>
              </a:tr>
            </a:tbl>
          </a:graphicData>
        </a:graphic>
      </p:graphicFrame>
      <p:sp>
        <p:nvSpPr>
          <p:cNvPr id="4" name="右箭头 3"/>
          <p:cNvSpPr/>
          <p:nvPr/>
        </p:nvSpPr>
        <p:spPr>
          <a:xfrm>
            <a:off x="6229145" y="9688646"/>
            <a:ext cx="651081" cy="407854"/>
          </a:xfrm>
          <a:prstGeom prst="rightArrow">
            <a:avLst/>
          </a:prstGeom>
          <a:ln w="12700"/>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2800"/>
          </a:p>
        </p:txBody>
      </p:sp>
      <p:sp>
        <p:nvSpPr>
          <p:cNvPr id="5" name="右箭头 4"/>
          <p:cNvSpPr/>
          <p:nvPr/>
        </p:nvSpPr>
        <p:spPr>
          <a:xfrm>
            <a:off x="3444427" y="2407285"/>
            <a:ext cx="581891" cy="332510"/>
          </a:xfrm>
          <a:prstGeom prst="rightArrow">
            <a:avLst/>
          </a:prstGeom>
          <a:ln/>
        </p:spPr>
        <p:style>
          <a:lnRef idx="2">
            <a:schemeClr val="accent4">
              <a:shade val="50000"/>
            </a:schemeClr>
          </a:lnRef>
          <a:fillRef idx="1">
            <a:schemeClr val="accent4"/>
          </a:fillRef>
          <a:effectRef idx="0">
            <a:schemeClr val="accent4"/>
          </a:effectRef>
          <a:fontRef idx="minor">
            <a:schemeClr val="lt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endParaRPr lang="zh-CN" altLang="en-US" sz="2200" dirty="0">
              <a:solidFill>
                <a:srgbClr val="FFFFFF"/>
              </a:solidFill>
              <a:latin typeface="Arial" charset="0"/>
              <a:ea typeface="宋体" charset="-122"/>
            </a:endParaRPr>
          </a:p>
        </p:txBody>
      </p:sp>
      <p:sp>
        <p:nvSpPr>
          <p:cNvPr id="6" name="圆角矩形 5"/>
          <p:cNvSpPr/>
          <p:nvPr/>
        </p:nvSpPr>
        <p:spPr>
          <a:xfrm>
            <a:off x="5735986" y="3045120"/>
            <a:ext cx="5812167" cy="2128059"/>
          </a:xfrm>
          <a:prstGeom prst="roundRect">
            <a:avLst/>
          </a:prstGeom>
          <a:ln/>
        </p:spPr>
        <p:style>
          <a:lnRef idx="2">
            <a:schemeClr val="accent4"/>
          </a:lnRef>
          <a:fillRef idx="1">
            <a:schemeClr val="lt1"/>
          </a:fillRef>
          <a:effectRef idx="0">
            <a:schemeClr val="accent4"/>
          </a:effectRef>
          <a:fontRef idx="minor">
            <a:schemeClr val="dk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r>
              <a:rPr lang="en-US" altLang="zh-CN"/>
              <a:t>//tr[@class="dbrow"]/th/text()</a:t>
            </a:r>
            <a:r>
              <a:rPr lang="zh-CN" altLang="zh-CN"/>
              <a:t>来解析里面的内容，其中</a:t>
            </a:r>
            <a:r>
              <a:rPr lang="en-US" altLang="zh-CN"/>
              <a:t>XPath</a:t>
            </a:r>
            <a:r>
              <a:rPr lang="zh-CN" altLang="zh-CN"/>
              <a:t>的前面部分</a:t>
            </a:r>
            <a:r>
              <a:rPr lang="en-US" altLang="zh-CN"/>
              <a:t>//tr[@class="dbrow"]</a:t>
            </a:r>
            <a:r>
              <a:rPr lang="zh-CN" altLang="zh-CN"/>
              <a:t>表示在整个网页中搜索</a:t>
            </a:r>
            <a:r>
              <a:rPr lang="en-US" altLang="zh-CN"/>
              <a:t>class=</a:t>
            </a:r>
            <a:r>
              <a:rPr lang="zh-CN" altLang="zh-CN"/>
              <a:t>“</a:t>
            </a:r>
            <a:r>
              <a:rPr lang="en-US" altLang="zh-CN"/>
              <a:t>dbrow</a:t>
            </a:r>
            <a:r>
              <a:rPr lang="zh-CN" altLang="zh-CN"/>
              <a:t>”的</a:t>
            </a:r>
            <a:r>
              <a:rPr lang="en-US" altLang="zh-CN"/>
              <a:t>tr</a:t>
            </a:r>
            <a:r>
              <a:rPr lang="zh-CN" altLang="zh-CN"/>
              <a:t>标签，</a:t>
            </a:r>
            <a:r>
              <a:rPr lang="en-US" altLang="zh-CN"/>
              <a:t>XPath</a:t>
            </a:r>
            <a:r>
              <a:rPr lang="zh-CN" altLang="zh-CN"/>
              <a:t>后面的</a:t>
            </a:r>
            <a:r>
              <a:rPr lang="en-US" altLang="zh-CN"/>
              <a:t>/th/text()</a:t>
            </a:r>
            <a:r>
              <a:rPr lang="zh-CN" altLang="zh-CN"/>
              <a:t>表示在该</a:t>
            </a:r>
            <a:r>
              <a:rPr lang="en-US" altLang="zh-CN"/>
              <a:t>tr</a:t>
            </a:r>
            <a:r>
              <a:rPr lang="zh-CN" altLang="zh-CN"/>
              <a:t>下面寻找所有的</a:t>
            </a:r>
            <a:r>
              <a:rPr lang="en-US" altLang="zh-CN"/>
              <a:t>th</a:t>
            </a:r>
            <a:r>
              <a:rPr lang="zh-CN" altLang="zh-CN"/>
              <a:t>标签里面的内容。</a:t>
            </a:r>
            <a:endParaRPr lang="zh-CN" altLang="en-US" sz="2200" dirty="0">
              <a:solidFill>
                <a:srgbClr val="FFFFFF"/>
              </a:solidFill>
              <a:latin typeface="Arial" charset="0"/>
              <a:ea typeface="宋体" charset="-122"/>
            </a:endParaRPr>
          </a:p>
        </p:txBody>
      </p:sp>
      <p:sp>
        <p:nvSpPr>
          <p:cNvPr id="7" name="灯片编号占位符 1">
            <a:extLst>
              <a:ext uri="{FF2B5EF4-FFF2-40B4-BE49-F238E27FC236}">
                <a16:creationId xmlns:a16="http://schemas.microsoft.com/office/drawing/2014/main" id="{C7569756-032E-4D9D-B5E7-E758EB53D6AB}"/>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110</a:t>
            </a:fld>
            <a:endParaRPr lang="en-US" altLang="zh-CN" sz="2400" dirty="0">
              <a:solidFill>
                <a:schemeClr val="bg1"/>
              </a:solidFill>
            </a:endParaRPr>
          </a:p>
        </p:txBody>
      </p:sp>
    </p:spTree>
    <p:extLst>
      <p:ext uri="{BB962C8B-B14F-4D97-AF65-F5344CB8AC3E}">
        <p14:creationId xmlns:p14="http://schemas.microsoft.com/office/powerpoint/2010/main" val="42334051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内容分析</a:t>
            </a:r>
          </a:p>
        </p:txBody>
      </p:sp>
      <p:graphicFrame>
        <p:nvGraphicFramePr>
          <p:cNvPr id="15" name="表格 14"/>
          <p:cNvGraphicFramePr>
            <a:graphicFrameLocks noGrp="1"/>
          </p:cNvGraphicFramePr>
          <p:nvPr/>
        </p:nvGraphicFramePr>
        <p:xfrm>
          <a:off x="1811326" y="1260919"/>
          <a:ext cx="8121534" cy="4139802"/>
        </p:xfrm>
        <a:graphic>
          <a:graphicData uri="http://schemas.openxmlformats.org/drawingml/2006/table">
            <a:tbl>
              <a:tblPr firstRow="1" firstCol="1" bandRow="1">
                <a:tableStyleId>{C083E6E3-FA7D-4D7B-A595-EF9225AFEA82}</a:tableStyleId>
              </a:tblPr>
              <a:tblGrid>
                <a:gridCol w="8121534">
                  <a:extLst>
                    <a:ext uri="{9D8B030D-6E8A-4147-A177-3AD203B41FA5}">
                      <a16:colId xmlns:a16="http://schemas.microsoft.com/office/drawing/2014/main" val="1775843124"/>
                    </a:ext>
                  </a:extLst>
                </a:gridCol>
              </a:tblGrid>
              <a:tr h="4139802">
                <a:tc>
                  <a:txBody>
                    <a:bodyPr/>
                    <a:lstStyle/>
                    <a:p>
                      <a:pPr algn="l">
                        <a:spcAft>
                          <a:spcPts val="0"/>
                        </a:spcAft>
                      </a:pPr>
                      <a:r>
                        <a:rPr lang="en-US" sz="1600" kern="100" dirty="0">
                          <a:effectLst/>
                        </a:rPr>
                        <a:t>&lt;table class="</a:t>
                      </a:r>
                      <a:r>
                        <a:rPr lang="en-US" sz="1600" kern="100" dirty="0">
                          <a:solidFill>
                            <a:srgbClr val="00B0F0"/>
                          </a:solidFill>
                          <a:effectLst/>
                        </a:rPr>
                        <a:t>table_bg001 </a:t>
                      </a:r>
                      <a:r>
                        <a:rPr lang="en-US" sz="1600" kern="100" dirty="0" err="1">
                          <a:solidFill>
                            <a:srgbClr val="00B0F0"/>
                          </a:solidFill>
                          <a:effectLst/>
                        </a:rPr>
                        <a:t>border_box</a:t>
                      </a:r>
                      <a:r>
                        <a:rPr lang="en-US" sz="1600" kern="100" dirty="0">
                          <a:solidFill>
                            <a:srgbClr val="00B0F0"/>
                          </a:solidFill>
                          <a:effectLst/>
                        </a:rPr>
                        <a:t> </a:t>
                      </a:r>
                      <a:r>
                        <a:rPr lang="en-US" sz="1600" kern="100" dirty="0" err="1">
                          <a:solidFill>
                            <a:srgbClr val="00B0F0"/>
                          </a:solidFill>
                          <a:effectLst/>
                        </a:rPr>
                        <a:t>limit_sale</a:t>
                      </a:r>
                      <a:r>
                        <a:rPr lang="en-US" sz="1600" kern="100" dirty="0">
                          <a:effectLst/>
                        </a:rPr>
                        <a:t>"&gt;</a:t>
                      </a:r>
                      <a:endParaRPr lang="zh-CN" sz="1600" kern="100" dirty="0">
                        <a:effectLst/>
                      </a:endParaRPr>
                    </a:p>
                    <a:p>
                      <a:pPr algn="l">
                        <a:spcAft>
                          <a:spcPts val="0"/>
                        </a:spcAft>
                      </a:pPr>
                      <a:r>
                        <a:rPr lang="en-US" sz="1600" kern="100" dirty="0">
                          <a:effectLst/>
                        </a:rPr>
                        <a:t> &lt;</a:t>
                      </a:r>
                      <a:r>
                        <a:rPr lang="en-US" sz="1600" kern="100" dirty="0" err="1">
                          <a:solidFill>
                            <a:srgbClr val="00B050"/>
                          </a:solidFill>
                          <a:effectLst/>
                        </a:rPr>
                        <a:t>tr</a:t>
                      </a:r>
                      <a:r>
                        <a:rPr lang="en-US" sz="1600" kern="100" dirty="0">
                          <a:effectLst/>
                        </a:rPr>
                        <a:t> class=''&gt;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&gt;2019-03-29&lt;/td&gt;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cGreen</a:t>
                      </a:r>
                      <a:r>
                        <a:rPr lang="en-US" sz="1600" kern="100" dirty="0">
                          <a:effectLst/>
                        </a:rPr>
                        <a:t>'&gt;3.71&lt;/td&gt;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cRed</a:t>
                      </a:r>
                      <a:r>
                        <a:rPr lang="en-US" sz="1600" kern="100" dirty="0">
                          <a:effectLst/>
                        </a:rPr>
                        <a:t>'&gt;3.79&lt;/td&gt;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cGreen</a:t>
                      </a:r>
                      <a:r>
                        <a:rPr lang="en-US" sz="1600" kern="100" dirty="0">
                          <a:effectLst/>
                        </a:rPr>
                        <a:t>'&gt;3.71&lt;/td&gt;                       XPath</a:t>
                      </a:r>
                      <a:r>
                        <a:rPr lang="zh-CN" sz="1600" kern="100" dirty="0">
                          <a:effectLst/>
                        </a:rPr>
                        <a:t>：</a:t>
                      </a:r>
                    </a:p>
                    <a:p>
                      <a:pPr marL="2494915" indent="-2266950"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cRed</a:t>
                      </a:r>
                      <a:r>
                        <a:rPr lang="en-US" sz="1600" kern="100" dirty="0">
                          <a:effectLst/>
                        </a:rPr>
                        <a:t>'&gt;3.77&lt;/td&gt;                                          //table[@class="</a:t>
                      </a:r>
                      <a:r>
                        <a:rPr lang="en-US" sz="1600" kern="100" dirty="0">
                          <a:solidFill>
                            <a:srgbClr val="00B0F0"/>
                          </a:solidFill>
                          <a:effectLst/>
                        </a:rPr>
                        <a:t>table_bg001</a:t>
                      </a:r>
                      <a:r>
                        <a:rPr lang="en-US" sz="1600" kern="100" dirty="0">
                          <a:effectLst/>
                        </a:rPr>
                        <a:t> </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cRed</a:t>
                      </a:r>
                      <a:r>
                        <a:rPr lang="en-US" sz="1600" kern="100" dirty="0">
                          <a:effectLst/>
                        </a:rPr>
                        <a:t>'&gt;0.06&lt;/td&gt;                              </a:t>
                      </a:r>
                      <a:r>
                        <a:rPr lang="en-US" sz="1600" kern="100" dirty="0" err="1">
                          <a:solidFill>
                            <a:srgbClr val="00B0F0"/>
                          </a:solidFill>
                          <a:effectLst/>
                        </a:rPr>
                        <a:t>order_box</a:t>
                      </a:r>
                      <a:r>
                        <a:rPr lang="en-US" sz="1600" kern="100" dirty="0">
                          <a:solidFill>
                            <a:srgbClr val="00B0F0"/>
                          </a:solidFill>
                          <a:effectLst/>
                        </a:rPr>
                        <a:t> </a:t>
                      </a:r>
                      <a:r>
                        <a:rPr lang="en-US" sz="1600" kern="100" dirty="0" err="1">
                          <a:solidFill>
                            <a:srgbClr val="00B0F0"/>
                          </a:solidFill>
                          <a:effectLst/>
                        </a:rPr>
                        <a:t>limit_sale</a:t>
                      </a:r>
                      <a:r>
                        <a:rPr lang="en-US" sz="1600" kern="100" dirty="0">
                          <a:effectLst/>
                        </a:rPr>
                        <a:t>"]/</a:t>
                      </a:r>
                      <a:r>
                        <a:rPr lang="en-US" sz="1600" kern="100" dirty="0" err="1">
                          <a:solidFill>
                            <a:srgbClr val="00B050"/>
                          </a:solidFill>
                          <a:effectLst/>
                        </a:rPr>
                        <a:t>tr</a:t>
                      </a:r>
                      <a:r>
                        <a:rPr lang="en-US" sz="1600" kern="100" dirty="0">
                          <a:effectLst/>
                        </a:rPr>
                        <a:t>/</a:t>
                      </a:r>
                      <a:r>
                        <a:rPr lang="en-US" sz="1600" kern="100" dirty="0">
                          <a:solidFill>
                            <a:srgbClr val="FF0000"/>
                          </a:solidFill>
                          <a:effectLst/>
                        </a:rPr>
                        <a:t>td</a:t>
                      </a:r>
                      <a:r>
                        <a:rPr lang="en-US" sz="1600" kern="100" dirty="0">
                          <a:effectLst/>
                        </a:rPr>
                        <a:t>/text()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 class='</a:t>
                      </a:r>
                      <a:r>
                        <a:rPr lang="en-US" sz="1600" kern="100" dirty="0" err="1">
                          <a:effectLst/>
                        </a:rPr>
                        <a:t>cRed</a:t>
                      </a:r>
                      <a:r>
                        <a:rPr lang="en-US" sz="1600" kern="100" dirty="0">
                          <a:effectLst/>
                        </a:rPr>
                        <a:t>'&gt;1.62&lt;/td&gt;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&gt;1,791,175&lt;/td&gt;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&gt;67,257&lt;/td&gt;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&gt;2.16&lt;/td&gt;</a:t>
                      </a:r>
                      <a:endParaRPr lang="zh-CN" sz="1600" kern="100" dirty="0">
                        <a:effectLst/>
                      </a:endParaRPr>
                    </a:p>
                    <a:p>
                      <a:pPr indent="200025" algn="l">
                        <a:spcAft>
                          <a:spcPts val="0"/>
                        </a:spcAft>
                      </a:pPr>
                      <a:r>
                        <a:rPr lang="en-US" sz="1600" kern="100" dirty="0">
                          <a:effectLst/>
                        </a:rPr>
                        <a:t>&lt;</a:t>
                      </a:r>
                      <a:r>
                        <a:rPr lang="en-US" sz="1600" kern="100" dirty="0">
                          <a:solidFill>
                            <a:srgbClr val="FF0000"/>
                          </a:solidFill>
                          <a:effectLst/>
                        </a:rPr>
                        <a:t>td</a:t>
                      </a:r>
                      <a:r>
                        <a:rPr lang="en-US" sz="1600" kern="100" dirty="0">
                          <a:effectLst/>
                        </a:rPr>
                        <a:t>&gt;0.09&lt;/td&gt;</a:t>
                      </a:r>
                      <a:endParaRPr lang="zh-CN" sz="1600" kern="100" dirty="0">
                        <a:effectLst/>
                      </a:endParaRPr>
                    </a:p>
                    <a:p>
                      <a:pPr algn="l">
                        <a:spcAft>
                          <a:spcPts val="0"/>
                        </a:spcAft>
                      </a:pPr>
                      <a:r>
                        <a:rPr lang="en-US" sz="1600" kern="100" dirty="0">
                          <a:effectLst/>
                        </a:rPr>
                        <a:t>&lt;/</a:t>
                      </a:r>
                      <a:r>
                        <a:rPr lang="en-US" sz="1600" kern="100" dirty="0" err="1">
                          <a:effectLst/>
                        </a:rPr>
                        <a:t>tr</a:t>
                      </a:r>
                      <a:r>
                        <a:rPr lang="en-US" sz="1600" kern="100" dirty="0">
                          <a:effectLst/>
                        </a:rPr>
                        <a:t>&gt;</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47752846"/>
                  </a:ext>
                </a:extLst>
              </a:tr>
            </a:tbl>
          </a:graphicData>
        </a:graphic>
      </p:graphicFrame>
      <p:sp>
        <p:nvSpPr>
          <p:cNvPr id="16" name="右箭头 15"/>
          <p:cNvSpPr/>
          <p:nvPr/>
        </p:nvSpPr>
        <p:spPr>
          <a:xfrm>
            <a:off x="5737864" y="2878707"/>
            <a:ext cx="428795" cy="296755"/>
          </a:xfrm>
          <a:prstGeom prst="rightArrow">
            <a:avLst/>
          </a:prstGeom>
          <a:ln w="12700"/>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7" name="圆角矩形 16"/>
          <p:cNvSpPr/>
          <p:nvPr/>
        </p:nvSpPr>
        <p:spPr>
          <a:xfrm>
            <a:off x="4681754" y="3643747"/>
            <a:ext cx="6662189" cy="1654233"/>
          </a:xfrm>
          <a:prstGeom prst="roundRect">
            <a:avLst/>
          </a:prstGeom>
          <a:ln/>
        </p:spPr>
        <p:style>
          <a:lnRef idx="2">
            <a:schemeClr val="accent4"/>
          </a:lnRef>
          <a:fillRef idx="1">
            <a:schemeClr val="lt1"/>
          </a:fillRef>
          <a:effectRef idx="0">
            <a:schemeClr val="accent4"/>
          </a:effectRef>
          <a:fontRef idx="minor">
            <a:schemeClr val="dk1"/>
          </a:fontRef>
        </p:style>
        <p:txBody>
          <a:bodyPr lIns="90000" tIns="45000" rIns="90000" bIns="45000" rtlCol="0" anchor="ctr"/>
          <a:lstStyle/>
          <a:p>
            <a:r>
              <a:rPr lang="zh-CN" altLang="zh-CN"/>
              <a:t>其中</a:t>
            </a:r>
            <a:r>
              <a:rPr lang="en-US" altLang="zh-CN"/>
              <a:t>XPath</a:t>
            </a:r>
            <a:r>
              <a:rPr lang="zh-CN" altLang="zh-CN"/>
              <a:t>前面部分</a:t>
            </a:r>
            <a:r>
              <a:rPr lang="en-US" altLang="zh-CN"/>
              <a:t>//table[@class="table_bg001 border_box limit_sale"]</a:t>
            </a:r>
            <a:r>
              <a:rPr lang="zh-CN" altLang="zh-CN"/>
              <a:t>表示在整个网页中搜索</a:t>
            </a:r>
            <a:r>
              <a:rPr lang="en-US" altLang="zh-CN"/>
              <a:t>class="table_bg001 border_box limit_sale"</a:t>
            </a:r>
            <a:r>
              <a:rPr lang="zh-CN" altLang="zh-CN"/>
              <a:t>的</a:t>
            </a:r>
            <a:r>
              <a:rPr lang="en-US" altLang="zh-CN"/>
              <a:t>table</a:t>
            </a:r>
            <a:r>
              <a:rPr lang="zh-CN" altLang="zh-CN"/>
              <a:t>标签，</a:t>
            </a:r>
            <a:r>
              <a:rPr lang="en-US" altLang="zh-CN"/>
              <a:t>XPath</a:t>
            </a:r>
            <a:r>
              <a:rPr lang="zh-CN" altLang="zh-CN"/>
              <a:t>后面的</a:t>
            </a:r>
            <a:r>
              <a:rPr lang="en-US" altLang="zh-CN"/>
              <a:t>/tr/td/text()</a:t>
            </a:r>
            <a:r>
              <a:rPr lang="zh-CN" altLang="zh-CN"/>
              <a:t>表示在该</a:t>
            </a:r>
            <a:r>
              <a:rPr lang="en-US" altLang="zh-CN"/>
              <a:t>table</a:t>
            </a:r>
            <a:r>
              <a:rPr lang="zh-CN" altLang="zh-CN"/>
              <a:t>里找到所有的</a:t>
            </a:r>
            <a:r>
              <a:rPr lang="en-US" altLang="zh-CN"/>
              <a:t>tr</a:t>
            </a:r>
            <a:r>
              <a:rPr lang="zh-CN" altLang="zh-CN"/>
              <a:t>下面</a:t>
            </a:r>
            <a:r>
              <a:rPr lang="en-US" altLang="zh-CN"/>
              <a:t>td</a:t>
            </a:r>
            <a:r>
              <a:rPr lang="zh-CN" altLang="zh-CN"/>
              <a:t>数据，也就是所有的股票数据。</a:t>
            </a:r>
          </a:p>
        </p:txBody>
      </p:sp>
      <p:sp>
        <p:nvSpPr>
          <p:cNvPr id="6" name="灯片编号占位符 1">
            <a:extLst>
              <a:ext uri="{FF2B5EF4-FFF2-40B4-BE49-F238E27FC236}">
                <a16:creationId xmlns:a16="http://schemas.microsoft.com/office/drawing/2014/main" id="{95492782-62F2-4AC0-B7B6-7E015BA4D4D5}"/>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111</a:t>
            </a:fld>
            <a:endParaRPr lang="en-US" altLang="zh-CN" sz="2400" dirty="0">
              <a:solidFill>
                <a:schemeClr val="bg1"/>
              </a:solidFill>
            </a:endParaRPr>
          </a:p>
        </p:txBody>
      </p:sp>
    </p:spTree>
    <p:extLst>
      <p:ext uri="{BB962C8B-B14F-4D97-AF65-F5344CB8AC3E}">
        <p14:creationId xmlns:p14="http://schemas.microsoft.com/office/powerpoint/2010/main" val="671833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完整代码</a:t>
            </a:r>
          </a:p>
        </p:txBody>
      </p:sp>
      <p:graphicFrame>
        <p:nvGraphicFramePr>
          <p:cNvPr id="3" name="表格 2"/>
          <p:cNvGraphicFramePr>
            <a:graphicFrameLocks noGrp="1"/>
          </p:cNvGraphicFramePr>
          <p:nvPr/>
        </p:nvGraphicFramePr>
        <p:xfrm>
          <a:off x="1332807" y="1090275"/>
          <a:ext cx="8807786" cy="5303520"/>
        </p:xfrm>
        <a:graphic>
          <a:graphicData uri="http://schemas.openxmlformats.org/drawingml/2006/table">
            <a:tbl>
              <a:tblPr firstRow="1" firstCol="1" bandRow="1">
                <a:tableStyleId>{C083E6E3-FA7D-4D7B-A595-EF9225AFEA82}</a:tableStyleId>
              </a:tblPr>
              <a:tblGrid>
                <a:gridCol w="8807786">
                  <a:extLst>
                    <a:ext uri="{9D8B030D-6E8A-4147-A177-3AD203B41FA5}">
                      <a16:colId xmlns:a16="http://schemas.microsoft.com/office/drawing/2014/main" val="2251164433"/>
                    </a:ext>
                  </a:extLst>
                </a:gridCol>
              </a:tblGrid>
              <a:tr h="5228332">
                <a:tc>
                  <a:txBody>
                    <a:bodyPr/>
                    <a:lstStyle/>
                    <a:p>
                      <a:pPr algn="l">
                        <a:spcAft>
                          <a:spcPts val="0"/>
                        </a:spcAft>
                      </a:pPr>
                      <a:r>
                        <a:rPr lang="en-US" sz="1200" kern="100" dirty="0">
                          <a:effectLst/>
                        </a:rPr>
                        <a:t>import requests</a:t>
                      </a:r>
                      <a:endParaRPr lang="zh-CN" sz="1200" kern="100" dirty="0">
                        <a:effectLst/>
                      </a:endParaRPr>
                    </a:p>
                    <a:p>
                      <a:pPr algn="l">
                        <a:spcAft>
                          <a:spcPts val="0"/>
                        </a:spcAft>
                      </a:pPr>
                      <a:r>
                        <a:rPr lang="en-US" sz="1200" kern="100" dirty="0">
                          <a:effectLst/>
                        </a:rPr>
                        <a:t>import re</a:t>
                      </a:r>
                      <a:endParaRPr lang="zh-CN" sz="1200" kern="100" dirty="0">
                        <a:effectLst/>
                      </a:endParaRPr>
                    </a:p>
                    <a:p>
                      <a:pPr algn="l">
                        <a:spcAft>
                          <a:spcPts val="0"/>
                        </a:spcAft>
                      </a:pPr>
                      <a:r>
                        <a:rPr lang="en-US" sz="1200" kern="100" dirty="0">
                          <a:effectLst/>
                        </a:rPr>
                        <a:t>from </a:t>
                      </a:r>
                      <a:r>
                        <a:rPr lang="en-US" sz="1200" kern="100" dirty="0" err="1">
                          <a:effectLst/>
                        </a:rPr>
                        <a:t>lxml</a:t>
                      </a:r>
                      <a:r>
                        <a:rPr lang="en-US" sz="1200" kern="100" dirty="0">
                          <a:effectLst/>
                        </a:rPr>
                        <a:t> import </a:t>
                      </a:r>
                      <a:r>
                        <a:rPr lang="en-US" sz="1200" kern="100" dirty="0" err="1">
                          <a:effectLst/>
                        </a:rPr>
                        <a:t>etree</a:t>
                      </a:r>
                      <a:endParaRPr lang="zh-CN" sz="1200" kern="100" dirty="0">
                        <a:effectLst/>
                      </a:endParaRPr>
                    </a:p>
                    <a:p>
                      <a:pPr algn="l">
                        <a:spcAft>
                          <a:spcPts val="0"/>
                        </a:spcAft>
                      </a:pPr>
                      <a:r>
                        <a:rPr lang="en-US" sz="1200" kern="100" dirty="0">
                          <a:effectLst/>
                        </a:rPr>
                        <a:t>import csv</a:t>
                      </a:r>
                      <a:endParaRPr lang="zh-CN" sz="1200" kern="100" dirty="0">
                        <a:effectLst/>
                      </a:endParaRPr>
                    </a:p>
                    <a:p>
                      <a:pPr algn="l">
                        <a:spcAft>
                          <a:spcPts val="0"/>
                        </a:spcAft>
                      </a:pPr>
                      <a:r>
                        <a:rPr lang="en-US" sz="1200" kern="100" dirty="0" err="1">
                          <a:effectLst/>
                        </a:rPr>
                        <a:t>url</a:t>
                      </a:r>
                      <a:r>
                        <a:rPr lang="en-US" sz="1200" kern="100" dirty="0">
                          <a:effectLst/>
                        </a:rPr>
                        <a:t> = "http://quotes.money.163.com/trade/lsjysj_601988.html?year=2019&amp;season="#</a:t>
                      </a:r>
                      <a:r>
                        <a:rPr lang="zh-CN" sz="1200" kern="100" dirty="0">
                          <a:effectLst/>
                        </a:rPr>
                        <a:t>设置待爬取的股票网址</a:t>
                      </a:r>
                    </a:p>
                    <a:p>
                      <a:pPr algn="l">
                        <a:spcAft>
                          <a:spcPts val="0"/>
                        </a:spcAft>
                      </a:pPr>
                      <a:r>
                        <a:rPr lang="en-US" sz="1200" kern="100" dirty="0" err="1">
                          <a:effectLst/>
                        </a:rPr>
                        <a:t>colnum</a:t>
                      </a:r>
                      <a:r>
                        <a:rPr lang="en-US" sz="1200" kern="100" dirty="0">
                          <a:effectLst/>
                        </a:rPr>
                        <a:t>=11#</a:t>
                      </a:r>
                      <a:r>
                        <a:rPr lang="zh-CN" sz="1200" kern="100" dirty="0">
                          <a:effectLst/>
                        </a:rPr>
                        <a:t>股票一共有</a:t>
                      </a:r>
                      <a:r>
                        <a:rPr lang="en-US" sz="1200" kern="100" dirty="0">
                          <a:effectLst/>
                        </a:rPr>
                        <a:t>11</a:t>
                      </a:r>
                      <a:r>
                        <a:rPr lang="zh-CN" sz="1200" kern="100" dirty="0">
                          <a:effectLst/>
                        </a:rPr>
                        <a:t>列属性</a:t>
                      </a:r>
                    </a:p>
                    <a:p>
                      <a:pPr algn="l">
                        <a:spcAft>
                          <a:spcPts val="0"/>
                        </a:spcAft>
                      </a:pPr>
                      <a:r>
                        <a:rPr lang="en-US" sz="1200" kern="100" dirty="0">
                          <a:effectLst/>
                        </a:rPr>
                        <a:t>res= </a:t>
                      </a:r>
                      <a:r>
                        <a:rPr lang="en-US" sz="1200" kern="100" dirty="0" err="1">
                          <a:effectLst/>
                        </a:rPr>
                        <a:t>requests.get</a:t>
                      </a:r>
                      <a:r>
                        <a:rPr lang="en-US" sz="1200" kern="100" dirty="0">
                          <a:effectLst/>
                        </a:rPr>
                        <a:t>(</a:t>
                      </a:r>
                      <a:r>
                        <a:rPr lang="en-US" sz="1200" kern="100" dirty="0" err="1">
                          <a:effectLst/>
                        </a:rPr>
                        <a:t>url</a:t>
                      </a:r>
                      <a:r>
                        <a:rPr lang="en-US" sz="1200" kern="100" dirty="0">
                          <a:effectLst/>
                        </a:rPr>
                        <a:t>)#</a:t>
                      </a:r>
                      <a:r>
                        <a:rPr lang="zh-CN" sz="1200" kern="100" dirty="0">
                          <a:effectLst/>
                        </a:rPr>
                        <a:t>访问股票网址</a:t>
                      </a:r>
                    </a:p>
                    <a:p>
                      <a:pPr algn="l">
                        <a:spcAft>
                          <a:spcPts val="0"/>
                        </a:spcAft>
                      </a:pPr>
                      <a:r>
                        <a:rPr lang="en-US" sz="1200" kern="100" dirty="0" err="1">
                          <a:effectLst/>
                        </a:rPr>
                        <a:t>res.encoding</a:t>
                      </a:r>
                      <a:r>
                        <a:rPr lang="en-US" sz="1200" kern="100" dirty="0">
                          <a:effectLst/>
                        </a:rPr>
                        <a:t>='utf-8'#</a:t>
                      </a:r>
                      <a:r>
                        <a:rPr lang="zh-CN" sz="1200" kern="100" dirty="0">
                          <a:effectLst/>
                        </a:rPr>
                        <a:t>设置为</a:t>
                      </a:r>
                      <a:r>
                        <a:rPr lang="en-US" sz="1200" kern="100" dirty="0">
                          <a:effectLst/>
                        </a:rPr>
                        <a:t>utf-8</a:t>
                      </a:r>
                      <a:r>
                        <a:rPr lang="zh-CN" sz="1200" kern="100" dirty="0">
                          <a:effectLst/>
                        </a:rPr>
                        <a:t>编码</a:t>
                      </a:r>
                    </a:p>
                    <a:p>
                      <a:pPr algn="l">
                        <a:spcAft>
                          <a:spcPts val="0"/>
                        </a:spcAft>
                      </a:pPr>
                      <a:r>
                        <a:rPr lang="en-US" sz="1200" kern="100" dirty="0">
                          <a:effectLst/>
                        </a:rPr>
                        <a:t>content=</a:t>
                      </a:r>
                      <a:r>
                        <a:rPr lang="en-US" sz="1200" kern="100" dirty="0" err="1">
                          <a:effectLst/>
                        </a:rPr>
                        <a:t>res.text</a:t>
                      </a:r>
                      <a:r>
                        <a:rPr lang="en-US" sz="1200" kern="100" dirty="0">
                          <a:effectLst/>
                        </a:rPr>
                        <a:t>#</a:t>
                      </a:r>
                      <a:r>
                        <a:rPr lang="zh-CN" sz="1200" kern="100" dirty="0">
                          <a:effectLst/>
                        </a:rPr>
                        <a:t>获取股票网页源代码</a:t>
                      </a:r>
                    </a:p>
                    <a:p>
                      <a:pPr algn="l">
                        <a:spcAft>
                          <a:spcPts val="0"/>
                        </a:spcAft>
                      </a:pPr>
                      <a:r>
                        <a:rPr lang="en-US" sz="1200" kern="100" dirty="0">
                          <a:effectLst/>
                        </a:rPr>
                        <a:t>page = etree.HTML(content)</a:t>
                      </a:r>
                      <a:endParaRPr lang="zh-CN" sz="1200" kern="100" dirty="0">
                        <a:effectLst/>
                      </a:endParaRPr>
                    </a:p>
                    <a:p>
                      <a:pPr algn="l">
                        <a:spcAft>
                          <a:spcPts val="0"/>
                        </a:spcAft>
                      </a:pPr>
                      <a:r>
                        <a:rPr lang="en-US" sz="1200" kern="100" dirty="0">
                          <a:effectLst/>
                        </a:rPr>
                        <a:t>row=[]#</a:t>
                      </a:r>
                      <a:r>
                        <a:rPr lang="zh-CN" sz="1200" kern="100" dirty="0">
                          <a:effectLst/>
                        </a:rPr>
                        <a:t>存储每一行数据</a:t>
                      </a:r>
                    </a:p>
                    <a:p>
                      <a:pPr algn="l">
                        <a:spcAft>
                          <a:spcPts val="0"/>
                        </a:spcAft>
                      </a:pPr>
                      <a:r>
                        <a:rPr lang="en-US" sz="1200" kern="100" dirty="0">
                          <a:effectLst/>
                        </a:rPr>
                        <a:t>rows=[]#</a:t>
                      </a:r>
                      <a:r>
                        <a:rPr lang="zh-CN" sz="1200" kern="100" dirty="0">
                          <a:effectLst/>
                        </a:rPr>
                        <a:t>按行存储所有数据</a:t>
                      </a:r>
                    </a:p>
                    <a:p>
                      <a:pPr algn="l">
                        <a:spcAft>
                          <a:spcPts val="0"/>
                        </a:spcAft>
                      </a:pPr>
                      <a:r>
                        <a:rPr lang="en-US" sz="1200" kern="100" dirty="0">
                          <a:effectLst/>
                        </a:rPr>
                        <a:t>heads=</a:t>
                      </a:r>
                      <a:r>
                        <a:rPr lang="en-US" sz="1200" kern="100" dirty="0" err="1">
                          <a:effectLst/>
                        </a:rPr>
                        <a:t>page.xpath</a:t>
                      </a:r>
                      <a:r>
                        <a:rPr lang="en-US" sz="1200" kern="100" dirty="0">
                          <a:effectLst/>
                        </a:rPr>
                        <a:t>('//</a:t>
                      </a:r>
                      <a:r>
                        <a:rPr lang="en-US" sz="1200" kern="100" dirty="0" err="1">
                          <a:effectLst/>
                        </a:rPr>
                        <a:t>tr</a:t>
                      </a:r>
                      <a:r>
                        <a:rPr lang="en-US" sz="1200" kern="100" dirty="0">
                          <a:effectLst/>
                        </a:rPr>
                        <a:t>[@class="</a:t>
                      </a:r>
                      <a:r>
                        <a:rPr lang="en-US" sz="1200" kern="100" dirty="0" err="1">
                          <a:effectLst/>
                        </a:rPr>
                        <a:t>dbrow</a:t>
                      </a:r>
                      <a:r>
                        <a:rPr lang="en-US" sz="1200" kern="100" dirty="0">
                          <a:effectLst/>
                        </a:rPr>
                        <a:t>"]/</a:t>
                      </a:r>
                      <a:r>
                        <a:rPr lang="en-US" sz="1200" kern="100" dirty="0" err="1">
                          <a:effectLst/>
                        </a:rPr>
                        <a:t>th</a:t>
                      </a:r>
                      <a:r>
                        <a:rPr lang="en-US" sz="1200" kern="100" dirty="0">
                          <a:effectLst/>
                        </a:rPr>
                        <a:t>/text()')#</a:t>
                      </a:r>
                      <a:r>
                        <a:rPr lang="zh-CN" sz="1200" kern="100" dirty="0">
                          <a:effectLst/>
                        </a:rPr>
                        <a:t>设置股票表头的</a:t>
                      </a:r>
                      <a:r>
                        <a:rPr lang="en-US" sz="1200" kern="100" dirty="0">
                          <a:effectLst/>
                        </a:rPr>
                        <a:t>XPath</a:t>
                      </a:r>
                      <a:endParaRPr lang="zh-CN" sz="1200" kern="100" dirty="0">
                        <a:effectLst/>
                      </a:endParaRPr>
                    </a:p>
                    <a:p>
                      <a:pPr algn="l">
                        <a:spcAft>
                          <a:spcPts val="0"/>
                        </a:spcAft>
                      </a:pPr>
                      <a:r>
                        <a:rPr lang="en-US" sz="1200" kern="100" dirty="0" err="1">
                          <a:effectLst/>
                        </a:rPr>
                        <a:t>rows.append</a:t>
                      </a:r>
                      <a:r>
                        <a:rPr lang="en-US" sz="1200" kern="100" dirty="0">
                          <a:effectLst/>
                        </a:rPr>
                        <a:t>(heads)#</a:t>
                      </a:r>
                      <a:r>
                        <a:rPr lang="zh-CN" sz="1200" kern="100" dirty="0">
                          <a:effectLst/>
                        </a:rPr>
                        <a:t>把表头加入到第一行</a:t>
                      </a:r>
                    </a:p>
                    <a:p>
                      <a:pPr algn="l">
                        <a:spcAft>
                          <a:spcPts val="0"/>
                        </a:spcAft>
                      </a:pPr>
                      <a:r>
                        <a:rPr lang="en-US" sz="1200" kern="100" dirty="0" err="1">
                          <a:effectLst/>
                        </a:rPr>
                        <a:t>tds</a:t>
                      </a:r>
                      <a:r>
                        <a:rPr lang="en-US" sz="1200" kern="100" dirty="0">
                          <a:effectLst/>
                        </a:rPr>
                        <a:t> = </a:t>
                      </a:r>
                      <a:r>
                        <a:rPr lang="en-US" sz="1200" kern="100" dirty="0" err="1">
                          <a:effectLst/>
                        </a:rPr>
                        <a:t>page.xpath</a:t>
                      </a:r>
                      <a:r>
                        <a:rPr lang="en-US" sz="1200" kern="100" dirty="0">
                          <a:effectLst/>
                        </a:rPr>
                        <a:t>('//table[@class="table_bg001 </a:t>
                      </a:r>
                      <a:r>
                        <a:rPr lang="en-US" sz="1200" kern="100" dirty="0" err="1">
                          <a:effectLst/>
                        </a:rPr>
                        <a:t>border_box</a:t>
                      </a:r>
                      <a:r>
                        <a:rPr lang="en-US" sz="1200" kern="100" dirty="0">
                          <a:effectLst/>
                        </a:rPr>
                        <a:t> </a:t>
                      </a:r>
                      <a:r>
                        <a:rPr lang="en-US" sz="1200" kern="100" dirty="0" err="1">
                          <a:effectLst/>
                        </a:rPr>
                        <a:t>limit_sale</a:t>
                      </a:r>
                      <a:r>
                        <a:rPr lang="en-US" sz="1200" kern="100" dirty="0">
                          <a:effectLst/>
                        </a:rPr>
                        <a:t>"]/</a:t>
                      </a:r>
                      <a:r>
                        <a:rPr lang="en-US" sz="1200" kern="100" dirty="0" err="1">
                          <a:effectLst/>
                        </a:rPr>
                        <a:t>tr</a:t>
                      </a:r>
                      <a:r>
                        <a:rPr lang="en-US" sz="1200" kern="100" dirty="0">
                          <a:effectLst/>
                        </a:rPr>
                        <a:t>/td/text()')#</a:t>
                      </a:r>
                      <a:r>
                        <a:rPr lang="zh-CN" sz="1200" kern="100" dirty="0">
                          <a:effectLst/>
                        </a:rPr>
                        <a:t>股票内容的</a:t>
                      </a:r>
                      <a:r>
                        <a:rPr lang="en-US" sz="1200" kern="100" dirty="0">
                          <a:effectLst/>
                        </a:rPr>
                        <a:t>XPath</a:t>
                      </a:r>
                      <a:endParaRPr lang="zh-CN" sz="1200" kern="100" dirty="0">
                        <a:effectLst/>
                      </a:endParaRPr>
                    </a:p>
                    <a:p>
                      <a:pPr algn="l">
                        <a:spcAft>
                          <a:spcPts val="0"/>
                        </a:spcAft>
                      </a:pPr>
                      <a:r>
                        <a:rPr lang="en-US" sz="1200" kern="100" dirty="0" err="1">
                          <a:effectLst/>
                        </a:rPr>
                        <a:t>i</a:t>
                      </a:r>
                      <a:r>
                        <a:rPr lang="en-US" sz="1200" kern="100" dirty="0">
                          <a:effectLst/>
                        </a:rPr>
                        <a:t>=1#i</a:t>
                      </a:r>
                      <a:r>
                        <a:rPr lang="zh-CN" sz="1200" kern="100" dirty="0">
                          <a:effectLst/>
                        </a:rPr>
                        <a:t>用于计数，每</a:t>
                      </a:r>
                      <a:r>
                        <a:rPr lang="en-US" sz="1200" kern="100" dirty="0">
                          <a:effectLst/>
                        </a:rPr>
                        <a:t>11</a:t>
                      </a:r>
                      <a:r>
                        <a:rPr lang="zh-CN" sz="1200" kern="100" dirty="0">
                          <a:effectLst/>
                        </a:rPr>
                        <a:t>个为一组加入列表</a:t>
                      </a:r>
                    </a:p>
                    <a:p>
                      <a:pPr algn="l">
                        <a:spcAft>
                          <a:spcPts val="0"/>
                        </a:spcAft>
                      </a:pPr>
                      <a:r>
                        <a:rPr lang="en-US" sz="1200" kern="100" dirty="0">
                          <a:effectLst/>
                        </a:rPr>
                        <a:t>for td in </a:t>
                      </a:r>
                      <a:r>
                        <a:rPr lang="en-US" sz="1200" kern="100" dirty="0" err="1">
                          <a:effectLst/>
                        </a:rPr>
                        <a:t>tds</a:t>
                      </a:r>
                      <a:r>
                        <a:rPr lang="en-US" sz="1200" kern="100" dirty="0">
                          <a:effectLst/>
                        </a:rPr>
                        <a:t>:</a:t>
                      </a:r>
                      <a:endParaRPr lang="zh-CN" sz="1200" kern="100" dirty="0">
                        <a:effectLst/>
                      </a:endParaRPr>
                    </a:p>
                    <a:p>
                      <a:pPr algn="l">
                        <a:spcAft>
                          <a:spcPts val="0"/>
                        </a:spcAft>
                      </a:pPr>
                      <a:r>
                        <a:rPr lang="en-US" sz="1200" kern="100" dirty="0">
                          <a:effectLst/>
                        </a:rPr>
                        <a:t>    if(</a:t>
                      </a:r>
                      <a:r>
                        <a:rPr lang="en-US" sz="1200" kern="100" dirty="0" err="1">
                          <a:effectLst/>
                        </a:rPr>
                        <a:t>i%colnum</a:t>
                      </a:r>
                      <a:r>
                        <a:rPr lang="en-US" sz="1200" kern="100" dirty="0">
                          <a:effectLst/>
                        </a:rPr>
                        <a:t>!=0):#</a:t>
                      </a:r>
                      <a:r>
                        <a:rPr lang="zh-CN" sz="1200" kern="100" dirty="0">
                          <a:effectLst/>
                        </a:rPr>
                        <a:t>如果不是</a:t>
                      </a:r>
                      <a:r>
                        <a:rPr lang="en-US" sz="1200" kern="100" dirty="0">
                          <a:effectLst/>
                        </a:rPr>
                        <a:t>11</a:t>
                      </a:r>
                      <a:r>
                        <a:rPr lang="zh-CN" sz="1200" kern="100" dirty="0">
                          <a:effectLst/>
                        </a:rPr>
                        <a:t>的倍数，就直接加入到</a:t>
                      </a:r>
                      <a:r>
                        <a:rPr lang="en-US" sz="1200" kern="100" dirty="0">
                          <a:effectLst/>
                        </a:rPr>
                        <a:t>row</a:t>
                      </a:r>
                      <a:r>
                        <a:rPr lang="zh-CN" sz="1200" kern="100" dirty="0">
                          <a:effectLst/>
                        </a:rPr>
                        <a:t>中</a:t>
                      </a:r>
                    </a:p>
                    <a:p>
                      <a:pPr algn="l">
                        <a:spcAft>
                          <a:spcPts val="0"/>
                        </a:spcAft>
                      </a:pPr>
                      <a:r>
                        <a:rPr lang="en-US" sz="1200" kern="100" dirty="0">
                          <a:effectLst/>
                        </a:rPr>
                        <a:t>        </a:t>
                      </a:r>
                      <a:r>
                        <a:rPr lang="en-US" sz="1200" kern="100" dirty="0" err="1">
                          <a:effectLst/>
                        </a:rPr>
                        <a:t>row.append</a:t>
                      </a:r>
                      <a:r>
                        <a:rPr lang="en-US" sz="1200" kern="100" dirty="0">
                          <a:effectLst/>
                        </a:rPr>
                        <a:t>(td)        </a:t>
                      </a:r>
                      <a:endParaRPr lang="zh-CN" sz="1200" kern="100" dirty="0">
                        <a:effectLst/>
                      </a:endParaRPr>
                    </a:p>
                    <a:p>
                      <a:pPr algn="l">
                        <a:spcAft>
                          <a:spcPts val="0"/>
                        </a:spcAft>
                      </a:pPr>
                      <a:r>
                        <a:rPr lang="en-US" sz="1200" kern="100" dirty="0">
                          <a:effectLst/>
                        </a:rPr>
                        <a:t>    else:#</a:t>
                      </a:r>
                      <a:r>
                        <a:rPr lang="zh-CN" sz="1200" kern="100" dirty="0">
                          <a:effectLst/>
                        </a:rPr>
                        <a:t>每</a:t>
                      </a:r>
                      <a:r>
                        <a:rPr lang="en-US" sz="1200" kern="100" dirty="0">
                          <a:effectLst/>
                        </a:rPr>
                        <a:t>11</a:t>
                      </a:r>
                      <a:r>
                        <a:rPr lang="zh-CN" sz="1200" kern="100" dirty="0">
                          <a:effectLst/>
                        </a:rPr>
                        <a:t>个为一组存放到</a:t>
                      </a:r>
                      <a:r>
                        <a:rPr lang="en-US" sz="1200" kern="100" dirty="0">
                          <a:effectLst/>
                        </a:rPr>
                        <a:t>rows</a:t>
                      </a:r>
                      <a:r>
                        <a:rPr lang="zh-CN" sz="1200" kern="100" dirty="0">
                          <a:effectLst/>
                        </a:rPr>
                        <a:t>中</a:t>
                      </a:r>
                    </a:p>
                    <a:p>
                      <a:pPr algn="l">
                        <a:spcAft>
                          <a:spcPts val="0"/>
                        </a:spcAft>
                      </a:pPr>
                      <a:r>
                        <a:rPr lang="en-US" sz="1200" kern="100" dirty="0">
                          <a:effectLst/>
                        </a:rPr>
                        <a:t>        </a:t>
                      </a:r>
                      <a:r>
                        <a:rPr lang="en-US" sz="1200" kern="100" dirty="0" err="1">
                          <a:effectLst/>
                        </a:rPr>
                        <a:t>row.append</a:t>
                      </a:r>
                      <a:r>
                        <a:rPr lang="en-US" sz="1200" kern="100" dirty="0">
                          <a:effectLst/>
                        </a:rPr>
                        <a:t>(td)</a:t>
                      </a:r>
                      <a:endParaRPr lang="zh-CN" sz="1200" kern="100" dirty="0">
                        <a:effectLst/>
                      </a:endParaRPr>
                    </a:p>
                    <a:p>
                      <a:pPr algn="l">
                        <a:spcAft>
                          <a:spcPts val="0"/>
                        </a:spcAft>
                      </a:pPr>
                      <a:r>
                        <a:rPr lang="en-US" sz="1200" kern="100" dirty="0">
                          <a:effectLst/>
                        </a:rPr>
                        <a:t>        </a:t>
                      </a:r>
                      <a:r>
                        <a:rPr lang="en-US" sz="1200" kern="100" dirty="0" err="1">
                          <a:effectLst/>
                        </a:rPr>
                        <a:t>rows.append</a:t>
                      </a:r>
                      <a:r>
                        <a:rPr lang="en-US" sz="1200" kern="100" dirty="0">
                          <a:effectLst/>
                        </a:rPr>
                        <a:t>(row)</a:t>
                      </a:r>
                      <a:endParaRPr lang="zh-CN" sz="1200" kern="100" dirty="0">
                        <a:effectLst/>
                      </a:endParaRPr>
                    </a:p>
                    <a:p>
                      <a:pPr algn="l">
                        <a:spcAft>
                          <a:spcPts val="0"/>
                        </a:spcAft>
                      </a:pPr>
                      <a:r>
                        <a:rPr lang="en-US" sz="1200" kern="100" dirty="0">
                          <a:effectLst/>
                        </a:rPr>
                        <a:t>        row=[]</a:t>
                      </a:r>
                      <a:endParaRPr lang="zh-CN" sz="1200" kern="100" dirty="0">
                        <a:effectLst/>
                      </a:endParaRPr>
                    </a:p>
                    <a:p>
                      <a:pPr indent="304800" algn="l">
                        <a:spcAft>
                          <a:spcPts val="0"/>
                        </a:spcAft>
                      </a:pPr>
                      <a:r>
                        <a:rPr lang="en-US" sz="1200" kern="100" dirty="0" err="1">
                          <a:effectLst/>
                        </a:rPr>
                        <a:t>i</a:t>
                      </a:r>
                      <a:r>
                        <a:rPr lang="en-US" sz="1200" kern="100" dirty="0">
                          <a:effectLst/>
                        </a:rPr>
                        <a:t>=i+1</a:t>
                      </a:r>
                      <a:endParaRPr lang="zh-CN" sz="1200" kern="100" dirty="0">
                        <a:effectLst/>
                      </a:endParaRPr>
                    </a:p>
                    <a:p>
                      <a:pPr algn="l">
                        <a:spcAft>
                          <a:spcPts val="0"/>
                        </a:spcAft>
                      </a:pPr>
                      <a:r>
                        <a:rPr lang="en-US" sz="1200" kern="100" dirty="0">
                          <a:effectLst/>
                        </a:rPr>
                        <a:t>f=open('</a:t>
                      </a:r>
                      <a:r>
                        <a:rPr lang="zh-CN" sz="1200" kern="100" dirty="0">
                          <a:effectLst/>
                        </a:rPr>
                        <a:t>中国银行</a:t>
                      </a:r>
                      <a:r>
                        <a:rPr lang="en-US" sz="1200" kern="100" dirty="0">
                          <a:effectLst/>
                        </a:rPr>
                        <a:t>.</a:t>
                      </a:r>
                      <a:r>
                        <a:rPr lang="en-US" sz="1200" kern="100" dirty="0" err="1">
                          <a:effectLst/>
                        </a:rPr>
                        <a:t>csv','w',newline</a:t>
                      </a:r>
                      <a:r>
                        <a:rPr lang="en-US" sz="1200" kern="100" dirty="0">
                          <a:effectLst/>
                        </a:rPr>
                        <a:t>='')#</a:t>
                      </a:r>
                      <a:r>
                        <a:rPr lang="zh-CN" sz="1200" kern="100" dirty="0">
                          <a:effectLst/>
                        </a:rPr>
                        <a:t>将数据写入</a:t>
                      </a:r>
                      <a:r>
                        <a:rPr lang="en-US" sz="1200" kern="100" dirty="0">
                          <a:effectLst/>
                        </a:rPr>
                        <a:t>excel</a:t>
                      </a:r>
                      <a:r>
                        <a:rPr lang="zh-CN" sz="1200" kern="100" dirty="0">
                          <a:effectLst/>
                        </a:rPr>
                        <a:t>文件中</a:t>
                      </a:r>
                    </a:p>
                    <a:p>
                      <a:pPr algn="l">
                        <a:spcAft>
                          <a:spcPts val="0"/>
                        </a:spcAft>
                      </a:pPr>
                      <a:r>
                        <a:rPr lang="en-US" sz="1200" kern="100" dirty="0" err="1">
                          <a:effectLst/>
                        </a:rPr>
                        <a:t>f_csv</a:t>
                      </a:r>
                      <a:r>
                        <a:rPr lang="en-US" sz="1200" kern="100" dirty="0">
                          <a:effectLst/>
                        </a:rPr>
                        <a:t> = </a:t>
                      </a:r>
                      <a:r>
                        <a:rPr lang="en-US" sz="1200" kern="100" dirty="0" err="1">
                          <a:effectLst/>
                        </a:rPr>
                        <a:t>csv.writer</a:t>
                      </a:r>
                      <a:r>
                        <a:rPr lang="en-US" sz="1200" kern="100" dirty="0">
                          <a:effectLst/>
                        </a:rPr>
                        <a:t>(f)</a:t>
                      </a:r>
                      <a:endParaRPr lang="zh-CN" sz="1200" kern="100" dirty="0">
                        <a:effectLst/>
                      </a:endParaRPr>
                    </a:p>
                    <a:p>
                      <a:pPr algn="l">
                        <a:spcAft>
                          <a:spcPts val="0"/>
                        </a:spcAft>
                      </a:pPr>
                      <a:r>
                        <a:rPr lang="en-US" sz="1200" kern="100" dirty="0" err="1">
                          <a:effectLst/>
                        </a:rPr>
                        <a:t>f_csv.writerows</a:t>
                      </a:r>
                      <a:r>
                        <a:rPr lang="en-US" sz="1200" kern="100" dirty="0">
                          <a:effectLst/>
                        </a:rPr>
                        <a:t>(rows)</a:t>
                      </a:r>
                      <a:endParaRPr lang="zh-CN" sz="1200" kern="100" dirty="0">
                        <a:effectLst/>
                      </a:endParaRPr>
                    </a:p>
                    <a:p>
                      <a:pPr algn="l">
                        <a:spcAft>
                          <a:spcPts val="0"/>
                        </a:spcAft>
                      </a:pPr>
                      <a:r>
                        <a:rPr lang="en-US" sz="1200" kern="100" dirty="0" err="1">
                          <a:effectLst/>
                        </a:rPr>
                        <a:t>f.close</a:t>
                      </a:r>
                      <a:r>
                        <a:rPr lang="en-US" sz="1200" kern="100" dirty="0">
                          <a:effectLst/>
                        </a:rPr>
                        <a:t>()</a:t>
                      </a:r>
                      <a:endParaRPr lang="zh-CN" sz="1200" kern="100" dirty="0">
                        <a:effectLst/>
                      </a:endParaRPr>
                    </a:p>
                    <a:p>
                      <a:pPr algn="l">
                        <a:spcAft>
                          <a:spcPts val="0"/>
                        </a:spcAft>
                      </a:pPr>
                      <a:r>
                        <a:rPr lang="en-US" sz="1200" kern="100" dirty="0">
                          <a:effectLst/>
                        </a:rPr>
                        <a:t>print(</a:t>
                      </a:r>
                      <a:r>
                        <a:rPr lang="en-US" sz="1200" kern="100" dirty="0" err="1">
                          <a:effectLst/>
                        </a:rPr>
                        <a:t>len</a:t>
                      </a:r>
                      <a:r>
                        <a:rPr lang="en-US" sz="1200" kern="100" dirty="0">
                          <a:effectLst/>
                        </a:rPr>
                        <a:t>(rows),"</a:t>
                      </a:r>
                      <a:r>
                        <a:rPr lang="zh-CN" sz="1200" kern="100" dirty="0">
                          <a:effectLst/>
                        </a:rPr>
                        <a:t>行数据写入完毕</a:t>
                      </a:r>
                      <a:r>
                        <a:rPr lang="en-US" sz="1200" kern="100" dirty="0">
                          <a:effectLst/>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1488" marR="51488" marT="0" marB="0"/>
                </a:tc>
                <a:extLst>
                  <a:ext uri="{0D108BD9-81ED-4DB2-BD59-A6C34878D82A}">
                    <a16:rowId xmlns:a16="http://schemas.microsoft.com/office/drawing/2014/main" val="1021721927"/>
                  </a:ext>
                </a:extLst>
              </a:tr>
            </a:tbl>
          </a:graphicData>
        </a:graphic>
      </p:graphicFrame>
      <p:sp>
        <p:nvSpPr>
          <p:cNvPr id="4" name="灯片编号占位符 1">
            <a:extLst>
              <a:ext uri="{FF2B5EF4-FFF2-40B4-BE49-F238E27FC236}">
                <a16:creationId xmlns:a16="http://schemas.microsoft.com/office/drawing/2014/main" id="{F2D74FAC-EF34-4449-92EA-0D711810B84B}"/>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112</a:t>
            </a:fld>
            <a:endParaRPr lang="en-US" altLang="zh-CN" sz="2400" dirty="0">
              <a:solidFill>
                <a:schemeClr val="bg1"/>
              </a:solidFill>
            </a:endParaRPr>
          </a:p>
        </p:txBody>
      </p:sp>
    </p:spTree>
    <p:extLst>
      <p:ext uri="{BB962C8B-B14F-4D97-AF65-F5344CB8AC3E}">
        <p14:creationId xmlns:p14="http://schemas.microsoft.com/office/powerpoint/2010/main" val="155610037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最终结果</a:t>
            </a:r>
          </a:p>
        </p:txBody>
      </p:sp>
      <p:pic>
        <p:nvPicPr>
          <p:cNvPr id="3" name="图片 2"/>
          <p:cNvPicPr/>
          <p:nvPr/>
        </p:nvPicPr>
        <p:blipFill>
          <a:blip r:embed="rId2"/>
          <a:stretch>
            <a:fillRect/>
          </a:stretch>
        </p:blipFill>
        <p:spPr>
          <a:xfrm>
            <a:off x="2723681" y="1085096"/>
            <a:ext cx="6851833" cy="5387623"/>
          </a:xfrm>
          <a:prstGeom prst="rect">
            <a:avLst/>
          </a:prstGeom>
        </p:spPr>
      </p:pic>
      <p:sp>
        <p:nvSpPr>
          <p:cNvPr id="4" name="灯片编号占位符 1">
            <a:extLst>
              <a:ext uri="{FF2B5EF4-FFF2-40B4-BE49-F238E27FC236}">
                <a16:creationId xmlns:a16="http://schemas.microsoft.com/office/drawing/2014/main" id="{1D5A4605-B062-4C36-9507-7EB14A3133E6}"/>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113</a:t>
            </a:fld>
            <a:endParaRPr lang="en-US" altLang="zh-CN" sz="2400" dirty="0">
              <a:solidFill>
                <a:schemeClr val="bg1"/>
              </a:solidFill>
            </a:endParaRPr>
          </a:p>
        </p:txBody>
      </p:sp>
    </p:spTree>
    <p:extLst>
      <p:ext uri="{BB962C8B-B14F-4D97-AF65-F5344CB8AC3E}">
        <p14:creationId xmlns:p14="http://schemas.microsoft.com/office/powerpoint/2010/main" val="5276224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本章小结</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114</a:t>
            </a:fld>
            <a:endParaRPr lang="en-US" altLang="zh-CN"/>
          </a:p>
        </p:txBody>
      </p:sp>
      <p:sp>
        <p:nvSpPr>
          <p:cNvPr id="5" name="矩形 4"/>
          <p:cNvSpPr/>
          <p:nvPr/>
        </p:nvSpPr>
        <p:spPr>
          <a:xfrm>
            <a:off x="1404258" y="1314974"/>
            <a:ext cx="9078686" cy="4524315"/>
          </a:xfrm>
          <a:prstGeom prst="rect">
            <a:avLst/>
          </a:prstGeom>
        </p:spPr>
        <p:txBody>
          <a:bodyPr wrap="square">
            <a:spAutoFit/>
          </a:bodyPr>
          <a:lstStyle/>
          <a:p>
            <a:pPr indent="266700" algn="just">
              <a:spcAft>
                <a:spcPts val="0"/>
              </a:spcAft>
            </a:pPr>
            <a:r>
              <a:rPr lang="en-US" altLang="zh-CN" sz="2400">
                <a:latin typeface="Times New Roman" panose="02020603050405020304" pitchFamily="18" charset="0"/>
                <a:ea typeface="宋体" panose="02010600030101010101" pitchFamily="2" charset="-122"/>
                <a:cs typeface="宋体" panose="02010600030101010101" pitchFamily="2" charset="-122"/>
              </a:rPr>
              <a:t>     </a:t>
            </a:r>
            <a:r>
              <a:rPr lang="zh-CN" altLang="zh-CN" sz="2400">
                <a:latin typeface="Times New Roman" panose="02020603050405020304" pitchFamily="18" charset="0"/>
                <a:ea typeface="宋体" panose="02010600030101010101" pitchFamily="2" charset="-122"/>
                <a:cs typeface="宋体" panose="02010600030101010101" pitchFamily="2" charset="-122"/>
              </a:rPr>
              <a:t>计算机网络</a:t>
            </a:r>
            <a:r>
              <a:rPr lang="zh-CN" altLang="zh-CN" sz="2400" dirty="0">
                <a:latin typeface="Times New Roman" panose="02020603050405020304" pitchFamily="18" charset="0"/>
                <a:ea typeface="宋体" panose="02010600030101010101" pitchFamily="2" charset="-122"/>
                <a:cs typeface="宋体" panose="02010600030101010101" pitchFamily="2" charset="-122"/>
              </a:rPr>
              <a:t>已经成为现代社会人们生活和工作中必不可少的基本工具和基本技术，了解计算机网络的基本原理，掌握计算机网络的基本技术以及应用，是一个现代人必备的素质。本章首先介绍互联网时代的发展历史，了解互联网技术是如何逐渐改变人们的生活的。接着介绍计算机网络的基础知识，学习何为计算机网络，如何构建计算机网络。随后介绍</a:t>
            </a:r>
            <a:r>
              <a:rPr lang="en-US" altLang="zh-CN" sz="240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dirty="0">
                <a:latin typeface="Times New Roman" panose="02020603050405020304" pitchFamily="18" charset="0"/>
                <a:ea typeface="宋体" panose="02010600030101010101" pitchFamily="2" charset="-122"/>
                <a:cs typeface="宋体" panose="02010600030101010101" pitchFamily="2" charset="-122"/>
              </a:rPr>
              <a:t>的基础内容，通过案例引导读者了解</a:t>
            </a:r>
            <a:r>
              <a:rPr lang="en-US" altLang="zh-CN" sz="2400" dirty="0">
                <a:latin typeface="Times New Roman" panose="02020603050405020304" pitchFamily="18" charset="0"/>
                <a:ea typeface="宋体" panose="02010600030101010101" pitchFamily="2" charset="-122"/>
                <a:cs typeface="宋体" panose="02010600030101010101" pitchFamily="2" charset="-122"/>
              </a:rPr>
              <a:t>TCP/IP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协议结构及其核心内容，了解主机连接互联网的实现过程。接下来介绍</a:t>
            </a:r>
            <a:r>
              <a:rPr lang="en-US" altLang="zh-CN" sz="240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dirty="0">
                <a:latin typeface="Times New Roman" panose="02020603050405020304" pitchFamily="18" charset="0"/>
                <a:ea typeface="宋体" panose="02010600030101010101" pitchFamily="2" charset="-122"/>
                <a:cs typeface="宋体" panose="02010600030101010101" pitchFamily="2" charset="-122"/>
              </a:rPr>
              <a:t>的相关服务，认识互联网就行能够为人们带来哪些服务，并在人们生产生活的哪些方面发挥着重要的作用。最后，本章介绍了利用爬虫工具实现网络数据获取的方法，如此一来，就可以充分利用互联网中的海量信息和数据进行分析，从而获取更有价值的关键决策信息。</a:t>
            </a:r>
          </a:p>
        </p:txBody>
      </p:sp>
    </p:spTree>
    <p:extLst>
      <p:ext uri="{BB962C8B-B14F-4D97-AF65-F5344CB8AC3E}">
        <p14:creationId xmlns:p14="http://schemas.microsoft.com/office/powerpoint/2010/main" val="5726261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12</a:t>
            </a:fld>
            <a:endParaRPr lang="en-US" altLang="zh-CN"/>
          </a:p>
        </p:txBody>
      </p:sp>
      <p:sp>
        <p:nvSpPr>
          <p:cNvPr id="4" name="标题 1"/>
          <p:cNvSpPr txBox="1">
            <a:spLocks/>
          </p:cNvSpPr>
          <p:nvPr/>
        </p:nvSpPr>
        <p:spPr bwMode="black">
          <a:xfrm>
            <a:off x="2032000" y="327263"/>
            <a:ext cx="7924800" cy="1143000"/>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a:lstStyle>
          <a:p>
            <a:r>
              <a:rPr lang="en-US" altLang="zh-CN" sz="4400" b="0" kern="0" dirty="0">
                <a:latin typeface="方正大黑简体" panose="02010601030101010101" pitchFamily="2" charset="-122"/>
                <a:ea typeface="方正大黑简体" panose="02010601030101010101" pitchFamily="2" charset="-122"/>
              </a:rPr>
              <a:t>3.2 </a:t>
            </a:r>
            <a:r>
              <a:rPr lang="zh-CN" altLang="en-US" sz="4400" b="0" kern="0" dirty="0">
                <a:latin typeface="方正大黑简体" panose="02010601030101010101" pitchFamily="2" charset="-122"/>
                <a:ea typeface="方正大黑简体" panose="02010601030101010101" pitchFamily="2" charset="-122"/>
              </a:rPr>
              <a:t>计算机网络概述</a:t>
            </a:r>
          </a:p>
        </p:txBody>
      </p:sp>
      <p:sp>
        <p:nvSpPr>
          <p:cNvPr id="5" name="矩形 4"/>
          <p:cNvSpPr/>
          <p:nvPr/>
        </p:nvSpPr>
        <p:spPr>
          <a:xfrm>
            <a:off x="1586023" y="1611477"/>
            <a:ext cx="3865161" cy="523220"/>
          </a:xfrm>
          <a:prstGeom prst="rect">
            <a:avLst/>
          </a:prstGeom>
        </p:spPr>
        <p:txBody>
          <a:bodyPr wrap="none">
            <a:spAutoFit/>
          </a:bodyPr>
          <a:lstStyle/>
          <a:p>
            <a:r>
              <a:rPr lang="en-US" altLang="zh-CN" sz="2800" b="1" kern="0" dirty="0">
                <a:latin typeface="Times New Roman" panose="02020603050405020304" pitchFamily="18" charset="0"/>
                <a:ea typeface="宋体" panose="02010600030101010101" pitchFamily="2" charset="-122"/>
                <a:cs typeface="宋体" panose="02010600030101010101" pitchFamily="2" charset="-122"/>
              </a:rPr>
              <a:t>3.2.1 </a:t>
            </a:r>
            <a:r>
              <a:rPr lang="zh-CN" altLang="zh-CN" sz="2800" b="1" kern="0" dirty="0">
                <a:latin typeface="Times New Roman" panose="02020603050405020304" pitchFamily="18" charset="0"/>
                <a:ea typeface="宋体" panose="02010600030101010101" pitchFamily="2" charset="-122"/>
                <a:cs typeface="宋体" panose="02010600030101010101" pitchFamily="2" charset="-122"/>
              </a:rPr>
              <a:t>计算机网络的定义</a:t>
            </a:r>
            <a:endParaRPr lang="zh-CN" altLang="en-US" sz="2800" b="1" dirty="0"/>
          </a:p>
        </p:txBody>
      </p:sp>
      <p:sp>
        <p:nvSpPr>
          <p:cNvPr id="6" name="矩形 5"/>
          <p:cNvSpPr/>
          <p:nvPr/>
        </p:nvSpPr>
        <p:spPr>
          <a:xfrm>
            <a:off x="1586023" y="2275911"/>
            <a:ext cx="9043877" cy="3400931"/>
          </a:xfrm>
          <a:prstGeom prst="rect">
            <a:avLst/>
          </a:prstGeom>
        </p:spPr>
        <p:txBody>
          <a:bodyPr wrap="square">
            <a:spAutoFit/>
          </a:bodyPr>
          <a:lstStyle/>
          <a:p>
            <a:pPr indent="267970" algn="just">
              <a:spcBef>
                <a:spcPts val="600"/>
              </a:spcBef>
              <a:spcAft>
                <a:spcPts val="600"/>
              </a:spcAft>
            </a:pPr>
            <a:r>
              <a:rPr lang="en-US" altLang="zh-CN" sz="2000" b="1" dirty="0">
                <a:latin typeface="Times New Roman" panose="02020603050405020304" pitchFamily="18" charset="0"/>
                <a:ea typeface="宋体" panose="02010600030101010101" pitchFamily="2" charset="-122"/>
                <a:cs typeface="宋体" panose="02010600030101010101" pitchFamily="2" charset="-122"/>
              </a:rPr>
              <a:t>1. </a:t>
            </a:r>
            <a:r>
              <a:rPr lang="zh-CN" altLang="zh-CN" sz="2000" b="1" dirty="0">
                <a:latin typeface="Times New Roman" panose="02020603050405020304" pitchFamily="18" charset="0"/>
                <a:ea typeface="宋体" panose="02010600030101010101" pitchFamily="2" charset="-122"/>
                <a:cs typeface="宋体" panose="02010600030101010101" pitchFamily="2" charset="-122"/>
              </a:rPr>
              <a:t>计算机网络的最简单的定义</a:t>
            </a:r>
          </a:p>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计算机网络是一些互相连接的、自治的计算机的集合。</a:t>
            </a:r>
          </a:p>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“自治”指的是具有完整的软硬件系统，可以单独运行使用的独立的计算机；“互相连接”指的是计算机之间能进行数据通信和信息交换。</a:t>
            </a:r>
          </a:p>
          <a:p>
            <a:pPr indent="267970" algn="just">
              <a:spcBef>
                <a:spcPts val="600"/>
              </a:spcBef>
              <a:spcAft>
                <a:spcPts val="600"/>
              </a:spcAft>
            </a:pPr>
            <a:r>
              <a:rPr lang="en-US" altLang="zh-CN" sz="2000" b="1" dirty="0">
                <a:latin typeface="Times New Roman" panose="02020603050405020304" pitchFamily="18" charset="0"/>
                <a:ea typeface="宋体" panose="02010600030101010101" pitchFamily="2" charset="-122"/>
                <a:cs typeface="宋体" panose="02010600030101010101" pitchFamily="2" charset="-122"/>
              </a:rPr>
              <a:t>2. </a:t>
            </a:r>
            <a:r>
              <a:rPr lang="zh-CN" altLang="zh-CN" sz="2000" b="1" dirty="0">
                <a:latin typeface="Times New Roman" panose="02020603050405020304" pitchFamily="18" charset="0"/>
                <a:ea typeface="宋体" panose="02010600030101010101" pitchFamily="2" charset="-122"/>
                <a:cs typeface="宋体" panose="02010600030101010101" pitchFamily="2" charset="-122"/>
              </a:rPr>
              <a:t>更为准确的计算机网络的定义</a:t>
            </a:r>
          </a:p>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将分布在不同位置的、具有独立功能的计算机，通过通信设备和通信线路连接起来，完成信息交换，以实现资源共享的协同工作的计算机集合。</a:t>
            </a:r>
          </a:p>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更具体的说，计算机网络是由若干结点（</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node</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）通过网络适配器（简称网卡），利用各种不同材质的作为传输介质的通信线路，以各种形式的拓扑结构连接而成的网络。计算机网络中的结点可以是计算机、集线器、交换机和路由器等。</a:t>
            </a:r>
            <a:endParaRPr lang="zh-CN" altLang="en-US" sz="2000" dirty="0"/>
          </a:p>
        </p:txBody>
      </p:sp>
    </p:spTree>
    <p:extLst>
      <p:ext uri="{BB962C8B-B14F-4D97-AF65-F5344CB8AC3E}">
        <p14:creationId xmlns:p14="http://schemas.microsoft.com/office/powerpoint/2010/main" val="7066927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32000" y="180306"/>
            <a:ext cx="7924800" cy="1143000"/>
          </a:xfrm>
        </p:spPr>
        <p:txBody>
          <a:bodyPr/>
          <a:lstStyle/>
          <a:p>
            <a:r>
              <a:rPr lang="en-US" altLang="zh-CN" b="0" dirty="0">
                <a:latin typeface="方正大黑简体" panose="02010601030101010101" pitchFamily="2" charset="-122"/>
                <a:ea typeface="方正大黑简体" panose="02010601030101010101" pitchFamily="2" charset="-122"/>
              </a:rPr>
              <a:t>3.2.2 </a:t>
            </a:r>
            <a:r>
              <a:rPr lang="zh-CN" altLang="en-US" b="0" dirty="0">
                <a:latin typeface="方正大黑简体" panose="02010601030101010101" pitchFamily="2" charset="-122"/>
                <a:ea typeface="方正大黑简体" panose="02010601030101010101" pitchFamily="2" charset="-122"/>
              </a:rPr>
              <a:t>计算机网络的功能与作用</a:t>
            </a:r>
          </a:p>
        </p:txBody>
      </p:sp>
      <p:sp>
        <p:nvSpPr>
          <p:cNvPr id="5" name="文本框 4"/>
          <p:cNvSpPr txBox="1"/>
          <p:nvPr/>
        </p:nvSpPr>
        <p:spPr>
          <a:xfrm>
            <a:off x="2032001" y="1725769"/>
            <a:ext cx="8056451" cy="523220"/>
          </a:xfrm>
          <a:prstGeom prst="rect">
            <a:avLst/>
          </a:prstGeom>
          <a:noFill/>
        </p:spPr>
        <p:txBody>
          <a:bodyPr wrap="square" rtlCol="0">
            <a:spAutoFit/>
          </a:bodyPr>
          <a:lstStyle/>
          <a:p>
            <a:r>
              <a:rPr lang="en-US" altLang="zh-CN" sz="2800" b="1" dirty="0"/>
              <a:t>1. </a:t>
            </a:r>
            <a:r>
              <a:rPr lang="zh-CN" altLang="zh-CN" sz="2800" b="1" dirty="0"/>
              <a:t>计算机网络面向用户提供的最重要的功能</a:t>
            </a:r>
            <a:endParaRPr lang="zh-CN" altLang="en-US" sz="2800" b="1" dirty="0"/>
          </a:p>
        </p:txBody>
      </p:sp>
      <p:sp>
        <p:nvSpPr>
          <p:cNvPr id="6" name="文本框 5"/>
          <p:cNvSpPr txBox="1"/>
          <p:nvPr/>
        </p:nvSpPr>
        <p:spPr>
          <a:xfrm>
            <a:off x="2592947" y="2485623"/>
            <a:ext cx="6903077" cy="3046988"/>
          </a:xfrm>
          <a:prstGeom prst="rect">
            <a:avLst/>
          </a:prstGeom>
          <a:noFill/>
        </p:spPr>
        <p:txBody>
          <a:bodyPr wrap="square" rtlCol="0">
            <a:spAutoFit/>
          </a:bodyPr>
          <a:lstStyle/>
          <a:p>
            <a:r>
              <a:rPr lang="zh-CN" altLang="zh-CN" sz="2400" dirty="0"/>
              <a:t>（</a:t>
            </a:r>
            <a:r>
              <a:rPr lang="en-US" altLang="zh-CN" sz="2400" dirty="0"/>
              <a:t>1</a:t>
            </a:r>
            <a:r>
              <a:rPr lang="zh-CN" altLang="zh-CN" sz="2400" dirty="0"/>
              <a:t>）连通性</a:t>
            </a:r>
          </a:p>
          <a:p>
            <a:r>
              <a:rPr lang="zh-CN" altLang="zh-CN" sz="2400" dirty="0"/>
              <a:t>所谓连通性，及时计算机网络使上网用户之间可以交换信息，好像这些用户的计算机都可以彼此直接连通一样。用户之间的距离也因此而变得更近了。</a:t>
            </a:r>
          </a:p>
          <a:p>
            <a:r>
              <a:rPr lang="zh-CN" altLang="zh-CN" sz="2400" dirty="0"/>
              <a:t>（</a:t>
            </a:r>
            <a:r>
              <a:rPr lang="en-US" altLang="zh-CN" sz="2400" dirty="0"/>
              <a:t>2</a:t>
            </a:r>
            <a:r>
              <a:rPr lang="zh-CN" altLang="zh-CN" sz="2400" dirty="0"/>
              <a:t>）共享</a:t>
            </a:r>
          </a:p>
          <a:p>
            <a:r>
              <a:rPr lang="zh-CN" altLang="zh-CN" sz="2400" dirty="0"/>
              <a:t>所谓共享就是资源共享。共享的含义是多方面的。可以是信息共享、软件共享，也可以是硬件共享。由于网络的存在，这些资源好像就在用户身边一样。</a:t>
            </a:r>
            <a:endParaRPr lang="zh-CN" altLang="en-US" sz="2400" dirty="0"/>
          </a:p>
        </p:txBody>
      </p:sp>
      <p:sp>
        <p:nvSpPr>
          <p:cNvPr id="7" name="灯片编号占位符 1">
            <a:extLst>
              <a:ext uri="{FF2B5EF4-FFF2-40B4-BE49-F238E27FC236}">
                <a16:creationId xmlns:a16="http://schemas.microsoft.com/office/drawing/2014/main" id="{A000D5EE-D510-4EF9-8E73-4B92C1915DC3}"/>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13</a:t>
            </a:fld>
            <a:endParaRPr lang="en-US" altLang="zh-CN" sz="2400" dirty="0">
              <a:solidFill>
                <a:schemeClr val="bg1"/>
              </a:solidFill>
            </a:endParaRPr>
          </a:p>
        </p:txBody>
      </p:sp>
    </p:spTree>
    <p:extLst>
      <p:ext uri="{BB962C8B-B14F-4D97-AF65-F5344CB8AC3E}">
        <p14:creationId xmlns:p14="http://schemas.microsoft.com/office/powerpoint/2010/main" val="7122980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32000" y="180306"/>
            <a:ext cx="7924800" cy="1143000"/>
          </a:xfrm>
        </p:spPr>
        <p:txBody>
          <a:bodyPr/>
          <a:lstStyle/>
          <a:p>
            <a:r>
              <a:rPr lang="en-US" altLang="zh-CN" b="0" dirty="0">
                <a:latin typeface="方正大黑简体" panose="02010601030101010101" pitchFamily="2" charset="-122"/>
                <a:ea typeface="方正大黑简体" panose="02010601030101010101" pitchFamily="2" charset="-122"/>
              </a:rPr>
              <a:t>3.2.2 </a:t>
            </a:r>
            <a:r>
              <a:rPr lang="zh-CN" altLang="zh-CN" b="0" dirty="0">
                <a:latin typeface="方正大黑简体" panose="02010601030101010101" pitchFamily="2" charset="-122"/>
                <a:ea typeface="方正大黑简体" panose="02010601030101010101" pitchFamily="2" charset="-122"/>
              </a:rPr>
              <a:t>计算机网络的功能与作用</a:t>
            </a:r>
            <a:endParaRPr lang="zh-CN" altLang="en-US" b="0" dirty="0">
              <a:latin typeface="方正大黑简体" panose="02010601030101010101" pitchFamily="2" charset="-122"/>
              <a:ea typeface="方正大黑简体" panose="02010601030101010101" pitchFamily="2" charset="-122"/>
            </a:endParaRPr>
          </a:p>
        </p:txBody>
      </p:sp>
      <p:sp>
        <p:nvSpPr>
          <p:cNvPr id="5" name="文本框 4"/>
          <p:cNvSpPr txBox="1"/>
          <p:nvPr/>
        </p:nvSpPr>
        <p:spPr>
          <a:xfrm>
            <a:off x="2032001" y="1725769"/>
            <a:ext cx="8056451" cy="523220"/>
          </a:xfrm>
          <a:prstGeom prst="rect">
            <a:avLst/>
          </a:prstGeom>
          <a:noFill/>
        </p:spPr>
        <p:txBody>
          <a:bodyPr wrap="square" rtlCol="0">
            <a:spAutoFit/>
          </a:bodyPr>
          <a:lstStyle/>
          <a:p>
            <a:r>
              <a:rPr lang="en-US" altLang="zh-CN" sz="2800" b="1" dirty="0"/>
              <a:t>2. </a:t>
            </a:r>
            <a:r>
              <a:rPr lang="zh-CN" altLang="en-US" sz="2800" b="1" dirty="0"/>
              <a:t>其他功能</a:t>
            </a:r>
          </a:p>
        </p:txBody>
      </p:sp>
      <p:sp>
        <p:nvSpPr>
          <p:cNvPr id="6" name="文本框 5"/>
          <p:cNvSpPr txBox="1"/>
          <p:nvPr/>
        </p:nvSpPr>
        <p:spPr>
          <a:xfrm>
            <a:off x="2592947" y="2485624"/>
            <a:ext cx="6903077" cy="1200329"/>
          </a:xfrm>
          <a:prstGeom prst="rect">
            <a:avLst/>
          </a:prstGeom>
          <a:noFill/>
        </p:spPr>
        <p:txBody>
          <a:bodyPr wrap="square" rtlCol="0">
            <a:spAutoFit/>
          </a:bodyPr>
          <a:lstStyle/>
          <a:p>
            <a:r>
              <a:rPr lang="zh-CN" altLang="zh-CN" sz="2400" b="1" dirty="0"/>
              <a:t>（</a:t>
            </a:r>
            <a:r>
              <a:rPr lang="en-US" altLang="zh-CN" sz="2400" b="1" dirty="0"/>
              <a:t>1</a:t>
            </a:r>
            <a:r>
              <a:rPr lang="zh-CN" altLang="zh-CN" sz="2400" b="1" dirty="0"/>
              <a:t>）提高系统的处理能力</a:t>
            </a:r>
          </a:p>
          <a:p>
            <a:endParaRPr lang="en-US" altLang="zh-CN" sz="2400" dirty="0"/>
          </a:p>
          <a:p>
            <a:r>
              <a:rPr lang="zh-CN" altLang="zh-CN" sz="2400" b="1" dirty="0"/>
              <a:t>（</a:t>
            </a:r>
            <a:r>
              <a:rPr lang="en-US" altLang="zh-CN" sz="2400" b="1" dirty="0"/>
              <a:t>2</a:t>
            </a:r>
            <a:r>
              <a:rPr lang="zh-CN" altLang="zh-CN" sz="2400" b="1" dirty="0"/>
              <a:t>）提高系统的可靠性</a:t>
            </a:r>
          </a:p>
        </p:txBody>
      </p:sp>
      <p:sp>
        <p:nvSpPr>
          <p:cNvPr id="7" name="灯片编号占位符 1">
            <a:extLst>
              <a:ext uri="{FF2B5EF4-FFF2-40B4-BE49-F238E27FC236}">
                <a16:creationId xmlns:a16="http://schemas.microsoft.com/office/drawing/2014/main" id="{037F9AA5-B1F8-42A5-A1CF-BAAB22D78157}"/>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14</a:t>
            </a:fld>
            <a:endParaRPr lang="en-US" altLang="zh-CN" sz="2400" dirty="0">
              <a:solidFill>
                <a:schemeClr val="bg1"/>
              </a:solidFill>
            </a:endParaRPr>
          </a:p>
        </p:txBody>
      </p:sp>
    </p:spTree>
    <p:extLst>
      <p:ext uri="{BB962C8B-B14F-4D97-AF65-F5344CB8AC3E}">
        <p14:creationId xmlns:p14="http://schemas.microsoft.com/office/powerpoint/2010/main" val="42070644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32000" y="180306"/>
            <a:ext cx="7924800" cy="1143000"/>
          </a:xfrm>
        </p:spPr>
        <p:txBody>
          <a:bodyPr/>
          <a:lstStyle/>
          <a:p>
            <a:r>
              <a:rPr lang="en-US" altLang="zh-CN" b="0" dirty="0">
                <a:latin typeface="方正大黑简体" panose="02010601030101010101" pitchFamily="2" charset="-122"/>
                <a:ea typeface="方正大黑简体" panose="02010601030101010101" pitchFamily="2" charset="-122"/>
              </a:rPr>
              <a:t>3.2.3 </a:t>
            </a:r>
            <a:r>
              <a:rPr lang="zh-CN" altLang="en-US" b="0" dirty="0">
                <a:latin typeface="方正大黑简体" panose="02010601030101010101" pitchFamily="2" charset="-122"/>
                <a:ea typeface="方正大黑简体" panose="02010601030101010101" pitchFamily="2" charset="-122"/>
              </a:rPr>
              <a:t>数据通信的几个概念</a:t>
            </a:r>
          </a:p>
        </p:txBody>
      </p:sp>
      <p:sp>
        <p:nvSpPr>
          <p:cNvPr id="3" name="文本框 2"/>
          <p:cNvSpPr txBox="1"/>
          <p:nvPr/>
        </p:nvSpPr>
        <p:spPr>
          <a:xfrm>
            <a:off x="2032001" y="1609858"/>
            <a:ext cx="8056451" cy="523220"/>
          </a:xfrm>
          <a:prstGeom prst="rect">
            <a:avLst/>
          </a:prstGeom>
          <a:noFill/>
        </p:spPr>
        <p:txBody>
          <a:bodyPr wrap="square" rtlCol="0">
            <a:spAutoFit/>
          </a:bodyPr>
          <a:lstStyle/>
          <a:p>
            <a:r>
              <a:rPr lang="en-US" altLang="zh-CN" sz="2800" b="1" dirty="0"/>
              <a:t>1. </a:t>
            </a:r>
            <a:r>
              <a:rPr lang="zh-CN" altLang="zh-CN" sz="2800" b="1" dirty="0"/>
              <a:t>信道及信道的通信方式</a:t>
            </a:r>
            <a:endParaRPr lang="zh-CN" altLang="en-US" sz="2800" b="1" dirty="0"/>
          </a:p>
        </p:txBody>
      </p:sp>
      <p:sp>
        <p:nvSpPr>
          <p:cNvPr id="5" name="文本框 4"/>
          <p:cNvSpPr txBox="1"/>
          <p:nvPr/>
        </p:nvSpPr>
        <p:spPr>
          <a:xfrm>
            <a:off x="2309612" y="2369712"/>
            <a:ext cx="7647188" cy="3416320"/>
          </a:xfrm>
          <a:prstGeom prst="rect">
            <a:avLst/>
          </a:prstGeom>
          <a:noFill/>
        </p:spPr>
        <p:txBody>
          <a:bodyPr wrap="square" rtlCol="0">
            <a:spAutoFit/>
          </a:bodyPr>
          <a:lstStyle/>
          <a:p>
            <a:r>
              <a:rPr lang="zh-CN" altLang="zh-CN" sz="2400" b="1" dirty="0"/>
              <a:t>（</a:t>
            </a:r>
            <a:r>
              <a:rPr lang="en-US" altLang="zh-CN" sz="2400" b="1" dirty="0"/>
              <a:t>1</a:t>
            </a:r>
            <a:r>
              <a:rPr lang="zh-CN" altLang="zh-CN" sz="2400" b="1" dirty="0"/>
              <a:t>）单向信道</a:t>
            </a:r>
            <a:r>
              <a:rPr lang="en-US" altLang="zh-CN" sz="2400" b="1" dirty="0"/>
              <a:t>   </a:t>
            </a:r>
            <a:r>
              <a:rPr lang="zh-CN" altLang="zh-CN" sz="2400" dirty="0"/>
              <a:t>又称为单工通信，即只能有一个方向的通信而没有反方向的交互。无线电广播或有线电广播及电视广播就属于这种类型。</a:t>
            </a:r>
          </a:p>
          <a:p>
            <a:r>
              <a:rPr lang="zh-CN" altLang="zh-CN" sz="2400" b="1" dirty="0"/>
              <a:t>（</a:t>
            </a:r>
            <a:r>
              <a:rPr lang="en-US" altLang="zh-CN" sz="2400" b="1" dirty="0"/>
              <a:t>2</a:t>
            </a:r>
            <a:r>
              <a:rPr lang="zh-CN" altLang="zh-CN" sz="2400" b="1" dirty="0"/>
              <a:t>）双向交替信道</a:t>
            </a:r>
            <a:r>
              <a:rPr lang="en-US" altLang="zh-CN" sz="2400" b="1" dirty="0"/>
              <a:t>   </a:t>
            </a:r>
            <a:r>
              <a:rPr lang="zh-CN" altLang="zh-CN" sz="2400" dirty="0"/>
              <a:t>又称为半双工通信，即通信的双方都可以发送信息，但不能双方同时发送（当然也不能同时接收）。这种通信方式是一方发送另一方接收，过一段时间再反过来。</a:t>
            </a:r>
          </a:p>
          <a:p>
            <a:r>
              <a:rPr lang="zh-CN" altLang="zh-CN" sz="2400" b="1" dirty="0"/>
              <a:t>（</a:t>
            </a:r>
            <a:r>
              <a:rPr lang="en-US" altLang="zh-CN" sz="2400" b="1" dirty="0"/>
              <a:t>3</a:t>
            </a:r>
            <a:r>
              <a:rPr lang="zh-CN" altLang="zh-CN" sz="2400" b="1" dirty="0"/>
              <a:t>）双向同时通信</a:t>
            </a:r>
            <a:r>
              <a:rPr lang="en-US" altLang="zh-CN" sz="2400" b="1" dirty="0"/>
              <a:t>   </a:t>
            </a:r>
            <a:r>
              <a:rPr lang="zh-CN" altLang="zh-CN" sz="2400" dirty="0"/>
              <a:t>又称为全双工通信，即通信的双方可以同时发送和接收信息。</a:t>
            </a:r>
            <a:endParaRPr lang="zh-CN" altLang="en-US" sz="2400" dirty="0"/>
          </a:p>
        </p:txBody>
      </p:sp>
      <p:sp>
        <p:nvSpPr>
          <p:cNvPr id="6" name="灯片编号占位符 1">
            <a:extLst>
              <a:ext uri="{FF2B5EF4-FFF2-40B4-BE49-F238E27FC236}">
                <a16:creationId xmlns:a16="http://schemas.microsoft.com/office/drawing/2014/main" id="{F431FBC4-F225-48C4-8042-AC00A695B8B0}"/>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15</a:t>
            </a:fld>
            <a:endParaRPr lang="en-US" altLang="zh-CN" sz="2400" dirty="0">
              <a:solidFill>
                <a:schemeClr val="bg1"/>
              </a:solidFill>
            </a:endParaRPr>
          </a:p>
        </p:txBody>
      </p:sp>
    </p:spTree>
    <p:extLst>
      <p:ext uri="{BB962C8B-B14F-4D97-AF65-F5344CB8AC3E}">
        <p14:creationId xmlns:p14="http://schemas.microsoft.com/office/powerpoint/2010/main" val="10247609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2032000" y="180306"/>
            <a:ext cx="7924800" cy="1143000"/>
          </a:xfrm>
        </p:spPr>
        <p:txBody>
          <a:bodyPr/>
          <a:lstStyle/>
          <a:p>
            <a:r>
              <a:rPr lang="en-US" altLang="zh-CN" b="0" dirty="0">
                <a:latin typeface="方正大黑简体" panose="02010601030101010101" pitchFamily="2" charset="-122"/>
                <a:ea typeface="方正大黑简体" panose="02010601030101010101" pitchFamily="2" charset="-122"/>
              </a:rPr>
              <a:t>3.2.3 </a:t>
            </a:r>
            <a:r>
              <a:rPr lang="zh-CN" altLang="en-US" b="0" dirty="0">
                <a:latin typeface="方正大黑简体" panose="02010601030101010101" pitchFamily="2" charset="-122"/>
                <a:ea typeface="方正大黑简体" panose="02010601030101010101" pitchFamily="2" charset="-122"/>
              </a:rPr>
              <a:t>数据通信</a:t>
            </a:r>
          </a:p>
        </p:txBody>
      </p:sp>
      <p:sp>
        <p:nvSpPr>
          <p:cNvPr id="6" name="文本框 5"/>
          <p:cNvSpPr txBox="1"/>
          <p:nvPr/>
        </p:nvSpPr>
        <p:spPr>
          <a:xfrm>
            <a:off x="2343240" y="1430354"/>
            <a:ext cx="7302321" cy="523220"/>
          </a:xfrm>
          <a:prstGeom prst="rect">
            <a:avLst/>
          </a:prstGeom>
          <a:noFill/>
        </p:spPr>
        <p:txBody>
          <a:bodyPr wrap="square" rtlCol="0">
            <a:spAutoFit/>
          </a:bodyPr>
          <a:lstStyle/>
          <a:p>
            <a:r>
              <a:rPr lang="en-US" altLang="zh-CN" sz="2800" b="1" dirty="0"/>
              <a:t>2. </a:t>
            </a:r>
            <a:r>
              <a:rPr lang="zh-CN" altLang="zh-CN" sz="2800" b="1" dirty="0"/>
              <a:t>带宽与数据传输速率</a:t>
            </a:r>
          </a:p>
        </p:txBody>
      </p:sp>
      <p:sp>
        <p:nvSpPr>
          <p:cNvPr id="7" name="文本框 6"/>
          <p:cNvSpPr txBox="1"/>
          <p:nvPr/>
        </p:nvSpPr>
        <p:spPr>
          <a:xfrm>
            <a:off x="2639453" y="2060622"/>
            <a:ext cx="6709893" cy="3416320"/>
          </a:xfrm>
          <a:prstGeom prst="rect">
            <a:avLst/>
          </a:prstGeom>
          <a:noFill/>
        </p:spPr>
        <p:txBody>
          <a:bodyPr wrap="square" rtlCol="0">
            <a:spAutoFit/>
          </a:bodyPr>
          <a:lstStyle/>
          <a:p>
            <a:pPr marL="342900" indent="-342900">
              <a:buFont typeface="Arial" panose="020B0604020202020204" pitchFamily="34" charset="0"/>
              <a:buChar char="•"/>
            </a:pPr>
            <a:r>
              <a:rPr lang="zh-CN" altLang="zh-CN" sz="2400" dirty="0"/>
              <a:t>带宽指的是信道的最高频率和最低频率之差，即频率的范围，其基本单位是赫兹（</a:t>
            </a:r>
            <a:r>
              <a:rPr lang="en-US" altLang="zh-CN" sz="2400" dirty="0"/>
              <a:t>Hz</a:t>
            </a:r>
            <a:r>
              <a:rPr lang="zh-CN" altLang="zh-CN" sz="2400" dirty="0"/>
              <a:t>）。信道的带宽越宽，传输的数据量就越大。</a:t>
            </a:r>
          </a:p>
          <a:p>
            <a:pPr marL="342900" indent="-342900">
              <a:buFont typeface="Arial" panose="020B0604020202020204" pitchFamily="34" charset="0"/>
              <a:buChar char="•"/>
            </a:pPr>
            <a:r>
              <a:rPr lang="zh-CN" altLang="zh-CN" sz="2400" dirty="0"/>
              <a:t>数据传输速率（比特率）表示信道的传输能力，即每秒传输的二进制位数（</a:t>
            </a:r>
            <a:r>
              <a:rPr lang="en-US" altLang="zh-CN" sz="2400" dirty="0"/>
              <a:t>bps</a:t>
            </a:r>
            <a:r>
              <a:rPr lang="zh-CN" altLang="zh-CN" sz="2400" dirty="0"/>
              <a:t>，</a:t>
            </a:r>
            <a:r>
              <a:rPr lang="en-US" altLang="zh-CN" sz="2400" dirty="0"/>
              <a:t>bit/s</a:t>
            </a:r>
            <a:r>
              <a:rPr lang="zh-CN" altLang="zh-CN" sz="2400" dirty="0"/>
              <a:t>）。</a:t>
            </a:r>
            <a:endParaRPr lang="en-US" altLang="zh-CN" sz="2400" dirty="0"/>
          </a:p>
          <a:p>
            <a:pPr marL="342900" indent="-342900">
              <a:buFont typeface="Arial" panose="020B0604020202020204" pitchFamily="34" charset="0"/>
              <a:buChar char="•"/>
            </a:pPr>
            <a:r>
              <a:rPr lang="zh-CN" altLang="zh-CN" sz="2400" dirty="0"/>
              <a:t>香农定理证明，最大数据传输速率与信道带宽之间存在着明确的正比关系，所以人们也经常用“带宽”来表示信道的数据传输速率。我们现在所说的带宽通常指的就是数据传输速率。</a:t>
            </a:r>
            <a:endParaRPr lang="zh-CN" altLang="en-US" sz="2400" dirty="0"/>
          </a:p>
        </p:txBody>
      </p:sp>
      <p:sp>
        <p:nvSpPr>
          <p:cNvPr id="8" name="灯片编号占位符 1">
            <a:extLst>
              <a:ext uri="{FF2B5EF4-FFF2-40B4-BE49-F238E27FC236}">
                <a16:creationId xmlns:a16="http://schemas.microsoft.com/office/drawing/2014/main" id="{40B4138C-B3DB-4843-8836-FA8B4EF2D5FA}"/>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16</a:t>
            </a:fld>
            <a:endParaRPr lang="en-US" altLang="zh-CN" sz="2400" dirty="0">
              <a:solidFill>
                <a:schemeClr val="bg1"/>
              </a:solidFill>
            </a:endParaRPr>
          </a:p>
        </p:txBody>
      </p:sp>
    </p:spTree>
    <p:extLst>
      <p:ext uri="{BB962C8B-B14F-4D97-AF65-F5344CB8AC3E}">
        <p14:creationId xmlns:p14="http://schemas.microsoft.com/office/powerpoint/2010/main" val="34857747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32000" y="180306"/>
            <a:ext cx="7924800" cy="1143000"/>
          </a:xfrm>
        </p:spPr>
        <p:txBody>
          <a:bodyPr/>
          <a:lstStyle/>
          <a:p>
            <a:r>
              <a:rPr lang="en-US" altLang="zh-CN" dirty="0">
                <a:latin typeface="方正大黑简体" panose="02010601030101010101" pitchFamily="2" charset="-122"/>
                <a:ea typeface="方正大黑简体" panose="02010601030101010101" pitchFamily="2" charset="-122"/>
              </a:rPr>
              <a:t>3.2.4 </a:t>
            </a:r>
            <a:r>
              <a:rPr lang="zh-CN" altLang="zh-CN" dirty="0">
                <a:latin typeface="方正大黑简体" panose="02010601030101010101" pitchFamily="2" charset="-122"/>
                <a:ea typeface="方正大黑简体" panose="02010601030101010101" pitchFamily="2" charset="-122"/>
              </a:rPr>
              <a:t>计算机网络的分类</a:t>
            </a:r>
            <a:endParaRPr lang="zh-CN" altLang="en-US" b="0" dirty="0">
              <a:latin typeface="方正大黑简体" panose="02010601030101010101" pitchFamily="2" charset="-122"/>
              <a:ea typeface="方正大黑简体" panose="02010601030101010101" pitchFamily="2" charset="-122"/>
            </a:endParaRPr>
          </a:p>
        </p:txBody>
      </p:sp>
      <p:sp>
        <p:nvSpPr>
          <p:cNvPr id="3" name="文本框 2"/>
          <p:cNvSpPr txBox="1"/>
          <p:nvPr/>
        </p:nvSpPr>
        <p:spPr>
          <a:xfrm>
            <a:off x="2515670" y="1413441"/>
            <a:ext cx="7302321" cy="523220"/>
          </a:xfrm>
          <a:prstGeom prst="rect">
            <a:avLst/>
          </a:prstGeom>
          <a:noFill/>
        </p:spPr>
        <p:txBody>
          <a:bodyPr wrap="square" rtlCol="0">
            <a:spAutoFit/>
          </a:bodyPr>
          <a:lstStyle/>
          <a:p>
            <a:r>
              <a:rPr lang="en-US" altLang="zh-CN" sz="2800" b="1" dirty="0"/>
              <a:t>1. </a:t>
            </a:r>
            <a:r>
              <a:rPr lang="zh-CN" altLang="zh-CN" sz="2800" b="1" dirty="0"/>
              <a:t>按网络的作用范围进行分类</a:t>
            </a:r>
          </a:p>
        </p:txBody>
      </p:sp>
      <p:sp>
        <p:nvSpPr>
          <p:cNvPr id="5" name="文本框 4"/>
          <p:cNvSpPr txBox="1"/>
          <p:nvPr/>
        </p:nvSpPr>
        <p:spPr>
          <a:xfrm>
            <a:off x="2412642" y="2026796"/>
            <a:ext cx="7405348" cy="3785652"/>
          </a:xfrm>
          <a:prstGeom prst="rect">
            <a:avLst/>
          </a:prstGeom>
          <a:noFill/>
        </p:spPr>
        <p:txBody>
          <a:bodyPr wrap="square" rtlCol="0">
            <a:spAutoFit/>
          </a:bodyPr>
          <a:lstStyle/>
          <a:p>
            <a:r>
              <a:rPr lang="zh-CN" altLang="zh-CN" sz="2400" dirty="0"/>
              <a:t>（</a:t>
            </a:r>
            <a:r>
              <a:rPr lang="en-US" altLang="zh-CN" sz="2400" dirty="0"/>
              <a:t>1</a:t>
            </a:r>
            <a:r>
              <a:rPr lang="zh-CN" altLang="zh-CN" sz="2400" dirty="0"/>
              <a:t>）广域网</a:t>
            </a:r>
            <a:r>
              <a:rPr lang="en-US" altLang="zh-CN" sz="2400" dirty="0"/>
              <a:t>WAN</a:t>
            </a:r>
            <a:r>
              <a:rPr lang="zh-CN" altLang="zh-CN" sz="2400" dirty="0"/>
              <a:t>（</a:t>
            </a:r>
            <a:r>
              <a:rPr lang="en-US" altLang="zh-CN" sz="2400" dirty="0"/>
              <a:t>Wide Area Network</a:t>
            </a:r>
            <a:r>
              <a:rPr lang="zh-CN" altLang="zh-CN" sz="2400" dirty="0"/>
              <a:t>）</a:t>
            </a:r>
            <a:r>
              <a:rPr lang="en-US" altLang="zh-CN" sz="2400" dirty="0"/>
              <a:t>    </a:t>
            </a:r>
            <a:r>
              <a:rPr lang="zh-CN" altLang="zh-CN" sz="2400" dirty="0"/>
              <a:t>作用范围通常为几十到几千公里，因而有时也称为远程网。广域网是因特网的核心部分，其任务是通过长距离运送主机所发送的数据。连接广域网各节点交换机的链路一般都是高速链路，具有较大的通信容量。</a:t>
            </a:r>
          </a:p>
          <a:p>
            <a:r>
              <a:rPr lang="zh-CN" altLang="zh-CN" sz="2400" dirty="0"/>
              <a:t>（</a:t>
            </a:r>
            <a:r>
              <a:rPr lang="en-US" altLang="zh-CN" sz="2400" dirty="0"/>
              <a:t>2</a:t>
            </a:r>
            <a:r>
              <a:rPr lang="zh-CN" altLang="zh-CN" sz="2400" dirty="0"/>
              <a:t>）城域网</a:t>
            </a:r>
            <a:r>
              <a:rPr lang="en-US" altLang="zh-CN" sz="2400" dirty="0"/>
              <a:t>MAN</a:t>
            </a:r>
            <a:r>
              <a:rPr lang="zh-CN" altLang="zh-CN" sz="2400" dirty="0"/>
              <a:t>（</a:t>
            </a:r>
            <a:r>
              <a:rPr lang="en-US" altLang="zh-CN" sz="2400" dirty="0"/>
              <a:t>Metropolitan Area Network</a:t>
            </a:r>
            <a:r>
              <a:rPr lang="zh-CN" altLang="zh-CN" sz="2400" dirty="0"/>
              <a:t>）</a:t>
            </a:r>
            <a:r>
              <a:rPr lang="en-US" altLang="zh-CN" sz="2400" dirty="0"/>
              <a:t>    </a:t>
            </a:r>
            <a:r>
              <a:rPr lang="zh-CN" altLang="zh-CN" sz="2400" dirty="0"/>
              <a:t>作用范围一般是一个城市，其作用距离约为</a:t>
            </a:r>
            <a:r>
              <a:rPr lang="en-US" altLang="zh-CN" sz="2400" dirty="0"/>
              <a:t>5</a:t>
            </a:r>
            <a:r>
              <a:rPr lang="zh-CN" altLang="zh-CN" sz="2400" dirty="0"/>
              <a:t>到</a:t>
            </a:r>
            <a:r>
              <a:rPr lang="en-US" altLang="zh-CN" sz="2400" dirty="0"/>
              <a:t>50</a:t>
            </a:r>
            <a:r>
              <a:rPr lang="zh-CN" altLang="zh-CN" sz="2400" dirty="0"/>
              <a:t>公里。（</a:t>
            </a:r>
            <a:r>
              <a:rPr lang="en-US" altLang="zh-CN" sz="2400" dirty="0"/>
              <a:t>3</a:t>
            </a:r>
            <a:r>
              <a:rPr lang="zh-CN" altLang="zh-CN" sz="2400" dirty="0"/>
              <a:t>）局域网</a:t>
            </a:r>
            <a:r>
              <a:rPr lang="en-US" altLang="zh-CN" sz="2400" dirty="0"/>
              <a:t>LAN</a:t>
            </a:r>
            <a:r>
              <a:rPr lang="zh-CN" altLang="zh-CN" sz="2400" dirty="0"/>
              <a:t>（</a:t>
            </a:r>
            <a:r>
              <a:rPr lang="en-US" altLang="zh-CN" sz="2400" dirty="0"/>
              <a:t>Local Area Network</a:t>
            </a:r>
            <a:r>
              <a:rPr lang="zh-CN" altLang="zh-CN" sz="2400" dirty="0"/>
              <a:t>）</a:t>
            </a:r>
            <a:r>
              <a:rPr lang="en-US" altLang="zh-CN" sz="2400" dirty="0"/>
              <a:t>    </a:t>
            </a:r>
            <a:r>
              <a:rPr lang="zh-CN" altLang="zh-CN" sz="2400" dirty="0"/>
              <a:t>地理范围上在几百米到十几公里内。局域网一般具有高数据传输率、低延迟和低误码率的特点。</a:t>
            </a:r>
            <a:endParaRPr lang="zh-CN" altLang="en-US" sz="2400" dirty="0"/>
          </a:p>
        </p:txBody>
      </p:sp>
      <p:sp>
        <p:nvSpPr>
          <p:cNvPr id="6" name="灯片编号占位符 1">
            <a:extLst>
              <a:ext uri="{FF2B5EF4-FFF2-40B4-BE49-F238E27FC236}">
                <a16:creationId xmlns:a16="http://schemas.microsoft.com/office/drawing/2014/main" id="{E48802F8-1CBE-4132-A38B-2FD5A01131BF}"/>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17</a:t>
            </a:fld>
            <a:endParaRPr lang="en-US" altLang="zh-CN" sz="2400" dirty="0">
              <a:solidFill>
                <a:schemeClr val="bg1"/>
              </a:solidFill>
            </a:endParaRPr>
          </a:p>
        </p:txBody>
      </p:sp>
    </p:spTree>
    <p:extLst>
      <p:ext uri="{BB962C8B-B14F-4D97-AF65-F5344CB8AC3E}">
        <p14:creationId xmlns:p14="http://schemas.microsoft.com/office/powerpoint/2010/main" val="37837305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32000" y="180306"/>
            <a:ext cx="7924800" cy="1143000"/>
          </a:xfrm>
        </p:spPr>
        <p:txBody>
          <a:bodyPr/>
          <a:lstStyle/>
          <a:p>
            <a:r>
              <a:rPr lang="en-US" altLang="zh-CN" dirty="0">
                <a:latin typeface="方正大黑简体" panose="02010601030101010101" pitchFamily="2" charset="-122"/>
                <a:ea typeface="方正大黑简体" panose="02010601030101010101" pitchFamily="2" charset="-122"/>
              </a:rPr>
              <a:t>3.2.4 </a:t>
            </a:r>
            <a:r>
              <a:rPr lang="zh-CN" altLang="zh-CN" dirty="0">
                <a:latin typeface="方正大黑简体" panose="02010601030101010101" pitchFamily="2" charset="-122"/>
                <a:ea typeface="方正大黑简体" panose="02010601030101010101" pitchFamily="2" charset="-122"/>
              </a:rPr>
              <a:t>计算机网络的分类</a:t>
            </a:r>
            <a:endParaRPr lang="zh-CN" altLang="en-US" b="0" dirty="0">
              <a:latin typeface="方正大黑简体" panose="02010601030101010101" pitchFamily="2" charset="-122"/>
              <a:ea typeface="方正大黑简体" panose="02010601030101010101" pitchFamily="2" charset="-122"/>
            </a:endParaRPr>
          </a:p>
        </p:txBody>
      </p:sp>
      <p:sp>
        <p:nvSpPr>
          <p:cNvPr id="3" name="文本框 2"/>
          <p:cNvSpPr txBox="1"/>
          <p:nvPr/>
        </p:nvSpPr>
        <p:spPr>
          <a:xfrm>
            <a:off x="2515672" y="1572021"/>
            <a:ext cx="7302321" cy="523220"/>
          </a:xfrm>
          <a:prstGeom prst="rect">
            <a:avLst/>
          </a:prstGeom>
          <a:noFill/>
        </p:spPr>
        <p:txBody>
          <a:bodyPr wrap="square" rtlCol="0">
            <a:spAutoFit/>
          </a:bodyPr>
          <a:lstStyle/>
          <a:p>
            <a:r>
              <a:rPr lang="en-US" altLang="zh-CN" sz="2800" b="1" dirty="0"/>
              <a:t>2. </a:t>
            </a:r>
            <a:r>
              <a:rPr lang="zh-CN" altLang="zh-CN" sz="2800" b="1" dirty="0"/>
              <a:t>按网络的使用者进行分类</a:t>
            </a:r>
          </a:p>
        </p:txBody>
      </p:sp>
      <p:sp>
        <p:nvSpPr>
          <p:cNvPr id="5" name="文本框 4"/>
          <p:cNvSpPr txBox="1"/>
          <p:nvPr/>
        </p:nvSpPr>
        <p:spPr>
          <a:xfrm>
            <a:off x="2811884" y="2343956"/>
            <a:ext cx="7006108" cy="3416320"/>
          </a:xfrm>
          <a:prstGeom prst="rect">
            <a:avLst/>
          </a:prstGeom>
          <a:noFill/>
        </p:spPr>
        <p:txBody>
          <a:bodyPr wrap="square" rtlCol="0">
            <a:spAutoFit/>
          </a:bodyPr>
          <a:lstStyle/>
          <a:p>
            <a:r>
              <a:rPr lang="zh-CN" altLang="zh-CN" sz="2400" dirty="0"/>
              <a:t>（</a:t>
            </a:r>
            <a:r>
              <a:rPr lang="en-US" altLang="zh-CN" sz="2400" dirty="0"/>
              <a:t>1</a:t>
            </a:r>
            <a:r>
              <a:rPr lang="zh-CN" altLang="zh-CN" sz="2400" dirty="0"/>
              <a:t>）公用网（</a:t>
            </a:r>
            <a:r>
              <a:rPr lang="en-US" altLang="zh-CN" sz="2400" dirty="0"/>
              <a:t>public network</a:t>
            </a:r>
            <a:r>
              <a:rPr lang="zh-CN" altLang="zh-CN" sz="2400" dirty="0"/>
              <a:t>）</a:t>
            </a:r>
            <a:r>
              <a:rPr lang="en-US" altLang="zh-CN" sz="2400" dirty="0"/>
              <a:t>    </a:t>
            </a:r>
            <a:r>
              <a:rPr lang="zh-CN" altLang="zh-CN" sz="2400" dirty="0"/>
              <a:t>这是指对全社会开放并提供服务的网络。如国家电信部门出资建造的大型网络。公用的意思就是所有愿意按规定缴纳费用的人都可以使用这种网络。因此公用网也称为公众网，如</a:t>
            </a:r>
            <a:r>
              <a:rPr lang="en-US" altLang="zh-CN" sz="2400" dirty="0"/>
              <a:t>CHINANET</a:t>
            </a:r>
            <a:r>
              <a:rPr lang="zh-CN" altLang="zh-CN" sz="2400" dirty="0"/>
              <a:t>。</a:t>
            </a:r>
          </a:p>
          <a:p>
            <a:r>
              <a:rPr lang="zh-CN" altLang="zh-CN" sz="2400" dirty="0"/>
              <a:t>（</a:t>
            </a:r>
            <a:r>
              <a:rPr lang="en-US" altLang="zh-CN" sz="2400" dirty="0"/>
              <a:t>2</a:t>
            </a:r>
            <a:r>
              <a:rPr lang="zh-CN" altLang="zh-CN" sz="2400" dirty="0"/>
              <a:t>）专用网（</a:t>
            </a:r>
            <a:r>
              <a:rPr lang="en-US" altLang="zh-CN" sz="2400" dirty="0"/>
              <a:t>private network</a:t>
            </a:r>
            <a:r>
              <a:rPr lang="zh-CN" altLang="zh-CN" sz="2400" dirty="0"/>
              <a:t>）</a:t>
            </a:r>
            <a:r>
              <a:rPr lang="en-US" altLang="zh-CN" sz="2400" dirty="0"/>
              <a:t>    </a:t>
            </a:r>
            <a:r>
              <a:rPr lang="zh-CN" altLang="zh-CN" sz="2400" dirty="0"/>
              <a:t>这是某个部门、某个行业为各自的特殊业务工作需要而建造的网络。这种网络不对外人提供服务。如军队、政府、银行、铁路、电力、公安等系统的本系统的专用网。</a:t>
            </a:r>
            <a:endParaRPr lang="zh-CN" altLang="en-US" sz="2400" dirty="0"/>
          </a:p>
        </p:txBody>
      </p:sp>
      <p:sp>
        <p:nvSpPr>
          <p:cNvPr id="6" name="灯片编号占位符 1">
            <a:extLst>
              <a:ext uri="{FF2B5EF4-FFF2-40B4-BE49-F238E27FC236}">
                <a16:creationId xmlns:a16="http://schemas.microsoft.com/office/drawing/2014/main" id="{4E528FF8-4421-4B17-90B6-6BCE4A3585EA}"/>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18</a:t>
            </a:fld>
            <a:endParaRPr lang="en-US" altLang="zh-CN" sz="2400" dirty="0">
              <a:solidFill>
                <a:schemeClr val="bg1"/>
              </a:solidFill>
            </a:endParaRPr>
          </a:p>
        </p:txBody>
      </p:sp>
    </p:spTree>
    <p:extLst>
      <p:ext uri="{BB962C8B-B14F-4D97-AF65-F5344CB8AC3E}">
        <p14:creationId xmlns:p14="http://schemas.microsoft.com/office/powerpoint/2010/main" val="273918198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32000" y="180306"/>
            <a:ext cx="7924800" cy="1143000"/>
          </a:xfrm>
        </p:spPr>
        <p:txBody>
          <a:bodyPr/>
          <a:lstStyle/>
          <a:p>
            <a:r>
              <a:rPr lang="en-US" altLang="zh-CN" dirty="0">
                <a:latin typeface="方正大黑简体" panose="02010601030101010101" pitchFamily="2" charset="-122"/>
                <a:ea typeface="方正大黑简体" panose="02010601030101010101" pitchFamily="2" charset="-122"/>
              </a:rPr>
              <a:t>3.2.4 </a:t>
            </a:r>
            <a:r>
              <a:rPr lang="zh-CN" altLang="zh-CN" dirty="0">
                <a:latin typeface="方正大黑简体" panose="02010601030101010101" pitchFamily="2" charset="-122"/>
                <a:ea typeface="方正大黑简体" panose="02010601030101010101" pitchFamily="2" charset="-122"/>
              </a:rPr>
              <a:t>计算机网络的分类</a:t>
            </a:r>
            <a:endParaRPr lang="zh-CN" altLang="en-US" b="0" dirty="0">
              <a:latin typeface="方正大黑简体" panose="02010601030101010101" pitchFamily="2" charset="-122"/>
              <a:ea typeface="方正大黑简体" panose="02010601030101010101" pitchFamily="2" charset="-122"/>
            </a:endParaRPr>
          </a:p>
        </p:txBody>
      </p:sp>
      <p:sp>
        <p:nvSpPr>
          <p:cNvPr id="3" name="文本框 2"/>
          <p:cNvSpPr txBox="1"/>
          <p:nvPr/>
        </p:nvSpPr>
        <p:spPr>
          <a:xfrm>
            <a:off x="2515672" y="1323306"/>
            <a:ext cx="7302321" cy="523220"/>
          </a:xfrm>
          <a:prstGeom prst="rect">
            <a:avLst/>
          </a:prstGeom>
          <a:noFill/>
        </p:spPr>
        <p:txBody>
          <a:bodyPr wrap="square" rtlCol="0">
            <a:spAutoFit/>
          </a:bodyPr>
          <a:lstStyle/>
          <a:p>
            <a:r>
              <a:rPr lang="en-US" altLang="zh-CN" sz="2800" b="1" dirty="0"/>
              <a:t>3. </a:t>
            </a:r>
            <a:r>
              <a:rPr lang="zh-CN" altLang="zh-CN" sz="2800" b="1" dirty="0"/>
              <a:t>按通信方式进行分类</a:t>
            </a:r>
          </a:p>
        </p:txBody>
      </p:sp>
      <p:sp>
        <p:nvSpPr>
          <p:cNvPr id="5" name="文本框 4"/>
          <p:cNvSpPr txBox="1"/>
          <p:nvPr/>
        </p:nvSpPr>
        <p:spPr>
          <a:xfrm>
            <a:off x="2670220" y="2034863"/>
            <a:ext cx="7286580" cy="4154984"/>
          </a:xfrm>
          <a:prstGeom prst="rect">
            <a:avLst/>
          </a:prstGeom>
          <a:noFill/>
        </p:spPr>
        <p:txBody>
          <a:bodyPr wrap="square" rtlCol="0">
            <a:spAutoFit/>
          </a:bodyPr>
          <a:lstStyle/>
          <a:p>
            <a:r>
              <a:rPr lang="zh-CN" altLang="zh-CN" sz="2400" dirty="0"/>
              <a:t>（</a:t>
            </a:r>
            <a:r>
              <a:rPr lang="en-US" altLang="zh-CN" sz="2400" dirty="0"/>
              <a:t>1</a:t>
            </a:r>
            <a:r>
              <a:rPr lang="zh-CN" altLang="zh-CN" sz="2400" dirty="0"/>
              <a:t>）客户</a:t>
            </a:r>
            <a:r>
              <a:rPr lang="en-US" altLang="zh-CN" sz="2400" dirty="0"/>
              <a:t>-</a:t>
            </a:r>
            <a:r>
              <a:rPr lang="zh-CN" altLang="zh-CN" sz="2400" dirty="0"/>
              <a:t>服务器（客户</a:t>
            </a:r>
            <a:r>
              <a:rPr lang="en-US" altLang="zh-CN" sz="2400" dirty="0"/>
              <a:t>/</a:t>
            </a:r>
            <a:r>
              <a:rPr lang="zh-CN" altLang="zh-CN" sz="2400" dirty="0"/>
              <a:t>服务器）方式</a:t>
            </a:r>
          </a:p>
          <a:p>
            <a:r>
              <a:rPr lang="zh-CN" altLang="zh-CN" sz="2400" dirty="0"/>
              <a:t>客户</a:t>
            </a:r>
            <a:r>
              <a:rPr lang="en-US" altLang="zh-CN" sz="2400" dirty="0"/>
              <a:t>-</a:t>
            </a:r>
            <a:r>
              <a:rPr lang="zh-CN" altLang="zh-CN" sz="2400" dirty="0"/>
              <a:t>服务器（</a:t>
            </a:r>
            <a:r>
              <a:rPr lang="en-US" altLang="zh-CN" sz="2400" dirty="0"/>
              <a:t>Client-Server</a:t>
            </a:r>
            <a:r>
              <a:rPr lang="zh-CN" altLang="zh-CN" sz="2400" dirty="0"/>
              <a:t>）这种方式在因特网上是最常用的，也是最传统的方式。我们在网上发送电子邮件或者在网站上查找资料的时候，都是使用客户</a:t>
            </a:r>
            <a:r>
              <a:rPr lang="en-US" altLang="zh-CN" sz="2400" dirty="0"/>
              <a:t>-</a:t>
            </a:r>
            <a:r>
              <a:rPr lang="zh-CN" altLang="zh-CN" sz="2400" dirty="0"/>
              <a:t>服务器方式。</a:t>
            </a:r>
          </a:p>
          <a:p>
            <a:r>
              <a:rPr lang="zh-CN" altLang="zh-CN" sz="2400" dirty="0"/>
              <a:t>客户是服务请求方，服务器是服务提供方。</a:t>
            </a:r>
          </a:p>
          <a:p>
            <a:r>
              <a:rPr lang="zh-CN" altLang="zh-CN" sz="2400" dirty="0"/>
              <a:t>（</a:t>
            </a:r>
            <a:r>
              <a:rPr lang="en-US" altLang="zh-CN" sz="2400" dirty="0"/>
              <a:t>2</a:t>
            </a:r>
            <a:r>
              <a:rPr lang="zh-CN" altLang="zh-CN" sz="2400" dirty="0"/>
              <a:t>）对等连接方式</a:t>
            </a:r>
          </a:p>
          <a:p>
            <a:r>
              <a:rPr lang="zh-CN" altLang="zh-CN" sz="2400" dirty="0"/>
              <a:t>对等连接方式是指两个主机在通信时并不区分哪一个是服务请求方还是服务提供方。主要两个主机都运行了对等连接软件（</a:t>
            </a:r>
            <a:r>
              <a:rPr lang="en-US" altLang="zh-CN" sz="2400" dirty="0"/>
              <a:t>P2P</a:t>
            </a:r>
            <a:r>
              <a:rPr lang="zh-CN" altLang="zh-CN" sz="2400" dirty="0"/>
              <a:t>软件），它们就可以进行平等的、对等连接通信。</a:t>
            </a:r>
          </a:p>
        </p:txBody>
      </p:sp>
      <p:sp>
        <p:nvSpPr>
          <p:cNvPr id="6" name="灯片编号占位符 1">
            <a:extLst>
              <a:ext uri="{FF2B5EF4-FFF2-40B4-BE49-F238E27FC236}">
                <a16:creationId xmlns:a16="http://schemas.microsoft.com/office/drawing/2014/main" id="{EE91B47D-D9CF-45A0-977E-ACFAF9BD2225}"/>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19</a:t>
            </a:fld>
            <a:endParaRPr lang="en-US" altLang="zh-CN" sz="2400" dirty="0">
              <a:solidFill>
                <a:schemeClr val="bg1"/>
              </a:solidFill>
            </a:endParaRPr>
          </a:p>
        </p:txBody>
      </p:sp>
    </p:spTree>
    <p:extLst>
      <p:ext uri="{BB962C8B-B14F-4D97-AF65-F5344CB8AC3E}">
        <p14:creationId xmlns:p14="http://schemas.microsoft.com/office/powerpoint/2010/main" val="11328479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2049"/>
          <p:cNvSpPr>
            <a:spLocks noGrp="1"/>
          </p:cNvSpPr>
          <p:nvPr>
            <p:ph type="ctrTitle" sz="quarter"/>
          </p:nvPr>
        </p:nvSpPr>
        <p:spPr>
          <a:xfrm>
            <a:off x="1828800" y="1502230"/>
            <a:ext cx="8229600" cy="2649764"/>
          </a:xfrm>
        </p:spPr>
        <p:txBody>
          <a:bodyPr/>
          <a:lstStyle/>
          <a:p>
            <a:r>
              <a:rPr lang="zh-CN" altLang="zh-CN" sz="6000" dirty="0"/>
              <a:t>第</a:t>
            </a:r>
            <a:r>
              <a:rPr lang="en-US" altLang="zh-CN" sz="6000" dirty="0"/>
              <a:t>3</a:t>
            </a:r>
            <a:r>
              <a:rPr lang="zh-CN" altLang="zh-CN" sz="6000" dirty="0"/>
              <a:t>章</a:t>
            </a:r>
            <a:r>
              <a:rPr lang="en-US" altLang="zh-CN" sz="6000" dirty="0"/>
              <a:t>  </a:t>
            </a:r>
            <a:r>
              <a:rPr lang="zh-CN" altLang="zh-CN" sz="6000" dirty="0"/>
              <a:t>计算机网络基础及</a:t>
            </a:r>
            <a:r>
              <a:rPr lang="en-US" altLang="zh-CN" sz="6000" dirty="0"/>
              <a:t>Internet</a:t>
            </a:r>
            <a:endParaRPr sz="6000" noProof="1"/>
          </a:p>
        </p:txBody>
      </p:sp>
      <p:sp>
        <p:nvSpPr>
          <p:cNvPr id="2" name="副标题 1"/>
          <p:cNvSpPr>
            <a:spLocks noGrp="1"/>
          </p:cNvSpPr>
          <p:nvPr>
            <p:ph type="subTitle" idx="1"/>
          </p:nvPr>
        </p:nvSpPr>
        <p:spPr/>
        <p:txBody>
          <a:bodyPr/>
          <a:lstStyle/>
          <a:p>
            <a:endParaRPr lang="zh-CN" altLang="en-US"/>
          </a:p>
        </p:txBody>
      </p:sp>
      <p:sp>
        <p:nvSpPr>
          <p:cNvPr id="6" name="灯片编号占位符 1">
            <a:extLst>
              <a:ext uri="{FF2B5EF4-FFF2-40B4-BE49-F238E27FC236}">
                <a16:creationId xmlns:a16="http://schemas.microsoft.com/office/drawing/2014/main" id="{DF6BDEC4-602A-4944-946A-ED2D06209692}"/>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2</a:t>
            </a:fld>
            <a:endParaRPr lang="en-US" altLang="zh-CN" sz="2400" dirty="0">
              <a:solidFill>
                <a:schemeClr val="bg1"/>
              </a:solidFill>
            </a:endParaRPr>
          </a:p>
        </p:txBody>
      </p:sp>
    </p:spTree>
    <p:extLst>
      <p:ext uri="{BB962C8B-B14F-4D97-AF65-F5344CB8AC3E}">
        <p14:creationId xmlns:p14="http://schemas.microsoft.com/office/powerpoint/2010/main" val="14441303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1807336" y="180306"/>
            <a:ext cx="8538693" cy="1143000"/>
          </a:xfrm>
        </p:spPr>
        <p:txBody>
          <a:bodyPr/>
          <a:lstStyle/>
          <a:p>
            <a:r>
              <a:rPr lang="en-US" altLang="zh-CN" sz="4400" b="0" dirty="0">
                <a:latin typeface="Times New Roman" panose="02020603050405020304" pitchFamily="18" charset="0"/>
                <a:ea typeface="方正大黑简体" panose="02010601030101010101" pitchFamily="2" charset="-122"/>
                <a:cs typeface="Times New Roman" panose="02020603050405020304" pitchFamily="18" charset="0"/>
              </a:rPr>
              <a:t>3.3 Internet</a:t>
            </a:r>
            <a:r>
              <a:rPr lang="zh-CN" altLang="en-US" sz="4400" b="0" dirty="0">
                <a:latin typeface="Times New Roman" panose="02020603050405020304" pitchFamily="18" charset="0"/>
                <a:ea typeface="方正大黑简体" panose="02010601030101010101" pitchFamily="2" charset="-122"/>
                <a:cs typeface="Times New Roman" panose="02020603050405020304" pitchFamily="18" charset="0"/>
              </a:rPr>
              <a:t>基础</a:t>
            </a:r>
          </a:p>
        </p:txBody>
      </p:sp>
      <p:sp>
        <p:nvSpPr>
          <p:cNvPr id="7" name="文本框 6"/>
          <p:cNvSpPr txBox="1"/>
          <p:nvPr/>
        </p:nvSpPr>
        <p:spPr>
          <a:xfrm>
            <a:off x="3288406" y="1970468"/>
            <a:ext cx="6053070" cy="2677656"/>
          </a:xfrm>
          <a:prstGeom prst="rect">
            <a:avLst/>
          </a:prstGeom>
          <a:noFill/>
        </p:spPr>
        <p:txBody>
          <a:bodyPr wrap="square" rtlCol="0">
            <a:spAutoFit/>
          </a:bodyPr>
          <a:lstStyle/>
          <a:p>
            <a:pPr>
              <a:lnSpc>
                <a:spcPct val="150000"/>
              </a:lnSpc>
            </a:pPr>
            <a:r>
              <a:rPr lang="en-US" altLang="zh-CN" sz="2800" dirty="0">
                <a:latin typeface="Times New Roman" panose="02020603050405020304" pitchFamily="18" charset="0"/>
                <a:cs typeface="Times New Roman" panose="02020603050405020304" pitchFamily="18" charset="0"/>
              </a:rPr>
              <a:t>3.3.1  IP</a:t>
            </a:r>
            <a:r>
              <a:rPr lang="zh-CN" altLang="en-US" sz="2800" dirty="0">
                <a:latin typeface="Times New Roman" panose="02020603050405020304" pitchFamily="18" charset="0"/>
                <a:cs typeface="Times New Roman" panose="02020603050405020304" pitchFamily="18" charset="0"/>
              </a:rPr>
              <a:t>地址</a:t>
            </a:r>
            <a:endParaRPr lang="en-US" altLang="zh-CN" sz="2800" dirty="0">
              <a:latin typeface="Times New Roman" panose="02020603050405020304" pitchFamily="18" charset="0"/>
              <a:cs typeface="Times New Roman" panose="02020603050405020304" pitchFamily="18" charset="0"/>
            </a:endParaRPr>
          </a:p>
          <a:p>
            <a:pPr>
              <a:lnSpc>
                <a:spcPct val="150000"/>
              </a:lnSpc>
            </a:pPr>
            <a:r>
              <a:rPr lang="en-US" altLang="zh-CN" sz="2800" dirty="0">
                <a:latin typeface="Times New Roman" panose="02020603050405020304" pitchFamily="18" charset="0"/>
                <a:cs typeface="Times New Roman" panose="02020603050405020304" pitchFamily="18" charset="0"/>
              </a:rPr>
              <a:t>3.3.2  </a:t>
            </a:r>
            <a:r>
              <a:rPr lang="zh-CN" altLang="en-US" sz="2800" dirty="0">
                <a:latin typeface="Times New Roman" panose="02020603050405020304" pitchFamily="18" charset="0"/>
                <a:cs typeface="Times New Roman" panose="02020603050405020304" pitchFamily="18" charset="0"/>
              </a:rPr>
              <a:t>域名系统</a:t>
            </a:r>
            <a:endParaRPr lang="en-US" altLang="zh-CN" sz="2800" dirty="0">
              <a:latin typeface="Times New Roman" panose="02020603050405020304" pitchFamily="18" charset="0"/>
              <a:cs typeface="Times New Roman" panose="02020603050405020304" pitchFamily="18" charset="0"/>
            </a:endParaRPr>
          </a:p>
          <a:p>
            <a:pPr>
              <a:lnSpc>
                <a:spcPct val="150000"/>
              </a:lnSpc>
            </a:pPr>
            <a:r>
              <a:rPr lang="en-US" altLang="zh-CN" sz="2800" dirty="0">
                <a:latin typeface="Times New Roman" panose="02020603050405020304" pitchFamily="18" charset="0"/>
                <a:cs typeface="Times New Roman" panose="02020603050405020304" pitchFamily="18" charset="0"/>
              </a:rPr>
              <a:t>3.3.3  </a:t>
            </a:r>
            <a:r>
              <a:rPr lang="zh-CN" altLang="en-US" sz="2800" dirty="0">
                <a:latin typeface="Times New Roman" panose="02020603050405020304" pitchFamily="18" charset="0"/>
                <a:cs typeface="Times New Roman" panose="02020603050405020304" pitchFamily="18" charset="0"/>
              </a:rPr>
              <a:t>网络协议与</a:t>
            </a:r>
            <a:r>
              <a:rPr lang="en-US" altLang="zh-CN" sz="2800" dirty="0">
                <a:latin typeface="Times New Roman" panose="02020603050405020304" pitchFamily="18" charset="0"/>
                <a:cs typeface="Times New Roman" panose="02020603050405020304" pitchFamily="18" charset="0"/>
              </a:rPr>
              <a:t>TCP/IP</a:t>
            </a:r>
          </a:p>
          <a:p>
            <a:pPr>
              <a:lnSpc>
                <a:spcPct val="150000"/>
              </a:lnSpc>
            </a:pPr>
            <a:r>
              <a:rPr lang="en-US" altLang="zh-CN" sz="2800" dirty="0">
                <a:latin typeface="Times New Roman" panose="02020603050405020304" pitchFamily="18" charset="0"/>
                <a:cs typeface="Times New Roman" panose="02020603050405020304" pitchFamily="18" charset="0"/>
              </a:rPr>
              <a:t>3.3.4 </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Internet</a:t>
            </a:r>
            <a:r>
              <a:rPr lang="zh-CN" altLang="en-US" sz="2800" dirty="0">
                <a:latin typeface="Times New Roman" panose="02020603050405020304" pitchFamily="18" charset="0"/>
                <a:cs typeface="Times New Roman" panose="02020603050405020304" pitchFamily="18" charset="0"/>
              </a:rPr>
              <a:t>的接入</a:t>
            </a:r>
          </a:p>
        </p:txBody>
      </p:sp>
      <p:sp>
        <p:nvSpPr>
          <p:cNvPr id="4" name="灯片编号占位符 1">
            <a:extLst>
              <a:ext uri="{FF2B5EF4-FFF2-40B4-BE49-F238E27FC236}">
                <a16:creationId xmlns:a16="http://schemas.microsoft.com/office/drawing/2014/main" id="{94B96655-1D36-4EAF-AD05-4676774AAD3C}"/>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20</a:t>
            </a:fld>
            <a:endParaRPr lang="en-US" altLang="zh-CN" sz="2400" dirty="0">
              <a:solidFill>
                <a:schemeClr val="bg1"/>
              </a:solidFill>
            </a:endParaRPr>
          </a:p>
        </p:txBody>
      </p:sp>
    </p:spTree>
    <p:extLst>
      <p:ext uri="{BB962C8B-B14F-4D97-AF65-F5344CB8AC3E}">
        <p14:creationId xmlns:p14="http://schemas.microsoft.com/office/powerpoint/2010/main" val="20641568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15721" y="1355841"/>
            <a:ext cx="4872709" cy="523220"/>
          </a:xfrm>
          <a:prstGeom prst="rect">
            <a:avLst/>
          </a:prstGeom>
          <a:noFill/>
        </p:spPr>
        <p:txBody>
          <a:bodyPr wrap="square" rtlCol="0">
            <a:spAutoFit/>
          </a:bodyPr>
          <a:lstStyle/>
          <a:p>
            <a:r>
              <a:rPr lang="en-US" altLang="zh-CN" sz="2800" b="1" dirty="0"/>
              <a:t>1. IP</a:t>
            </a:r>
            <a:r>
              <a:rPr lang="zh-CN" altLang="en-US" sz="2800" b="1" dirty="0"/>
              <a:t>地址的表示</a:t>
            </a:r>
            <a:endParaRPr lang="zh-CN" altLang="zh-CN" sz="2800" b="1" dirty="0"/>
          </a:p>
        </p:txBody>
      </p:sp>
      <p:sp>
        <p:nvSpPr>
          <p:cNvPr id="2" name="矩形 1"/>
          <p:cNvSpPr/>
          <p:nvPr/>
        </p:nvSpPr>
        <p:spPr>
          <a:xfrm>
            <a:off x="1815721" y="2274838"/>
            <a:ext cx="8830508" cy="2677656"/>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同电话号码一样，</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地址使用固定长度的数字来表示，现在常用的表示方法为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IPv4</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地址，它是一个由</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32</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位二进制数组成的地址。</a:t>
            </a:r>
            <a:endParaRPr lang="en-US" altLang="zh-CN" sz="2400" kern="0" dirty="0">
              <a:latin typeface="Times New Roman" panose="02020603050405020304" pitchFamily="18" charset="0"/>
              <a:ea typeface="宋体" panose="02010600030101010101" pitchFamily="2" charset="-122"/>
              <a:cs typeface="宋体" panose="02010600030101010101" pitchFamily="2" charset="-122"/>
            </a:endParaRP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在实际应用中为了便于表达，一般将这</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32bit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数分为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段，每段</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8bit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，然后将这</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段</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8bit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的二进制数转换为十进制数，十进制数之间用“</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”区隔。这种方法叫做点分十进制表示法（</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dotted decimal notation</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）。例如，地址</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10000000 01100100 00000011 00001010</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用点分十进制表示法为：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128.110.3.10</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sp>
        <p:nvSpPr>
          <p:cNvPr id="7" name="标题 1"/>
          <p:cNvSpPr>
            <a:spLocks noGrp="1"/>
          </p:cNvSpPr>
          <p:nvPr>
            <p:ph type="title"/>
          </p:nvPr>
        </p:nvSpPr>
        <p:spPr>
          <a:xfrm>
            <a:off x="730251" y="319088"/>
            <a:ext cx="9550400" cy="563562"/>
          </a:xfrm>
        </p:spPr>
        <p:txBody>
          <a:bodyPr/>
          <a:lstStyle/>
          <a:p>
            <a:r>
              <a:rPr lang="en-US" altLang="zh-CN" b="0" dirty="0">
                <a:latin typeface="Times New Roman" panose="02020603050405020304" pitchFamily="18" charset="0"/>
                <a:ea typeface="方正大黑简体" panose="02010601030101010101" pitchFamily="2" charset="-122"/>
                <a:cs typeface="Times New Roman" panose="02020603050405020304" pitchFamily="18" charset="0"/>
              </a:rPr>
              <a:t>3.3.1 IP</a:t>
            </a:r>
            <a:r>
              <a:rPr lang="zh-CN" altLang="en-US" b="0" dirty="0">
                <a:latin typeface="Times New Roman" panose="02020603050405020304" pitchFamily="18" charset="0"/>
                <a:ea typeface="方正大黑简体" panose="02010601030101010101" pitchFamily="2" charset="-122"/>
                <a:cs typeface="Times New Roman" panose="02020603050405020304" pitchFamily="18" charset="0"/>
              </a:rPr>
              <a:t>地址</a:t>
            </a:r>
            <a:endParaRPr lang="zh-CN" altLang="en-US" dirty="0"/>
          </a:p>
        </p:txBody>
      </p:sp>
      <p:sp>
        <p:nvSpPr>
          <p:cNvPr id="5" name="灯片编号占位符 1">
            <a:extLst>
              <a:ext uri="{FF2B5EF4-FFF2-40B4-BE49-F238E27FC236}">
                <a16:creationId xmlns:a16="http://schemas.microsoft.com/office/drawing/2014/main" id="{441B9098-55C5-4238-9704-8F828C2861E4}"/>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21</a:t>
            </a:fld>
            <a:endParaRPr lang="en-US" altLang="zh-CN" sz="2400" dirty="0">
              <a:solidFill>
                <a:schemeClr val="bg1"/>
              </a:solidFill>
            </a:endParaRPr>
          </a:p>
        </p:txBody>
      </p:sp>
    </p:spTree>
    <p:extLst>
      <p:ext uri="{BB962C8B-B14F-4D97-AF65-F5344CB8AC3E}">
        <p14:creationId xmlns:p14="http://schemas.microsoft.com/office/powerpoint/2010/main" val="1558357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22</a:t>
            </a:fld>
            <a:endParaRPr lang="en-US" altLang="zh-CN"/>
          </a:p>
        </p:txBody>
      </p:sp>
      <p:sp>
        <p:nvSpPr>
          <p:cNvPr id="5" name="文本框 4"/>
          <p:cNvSpPr txBox="1"/>
          <p:nvPr/>
        </p:nvSpPr>
        <p:spPr>
          <a:xfrm>
            <a:off x="1815721" y="1355841"/>
            <a:ext cx="4872709" cy="523220"/>
          </a:xfrm>
          <a:prstGeom prst="rect">
            <a:avLst/>
          </a:prstGeom>
          <a:noFill/>
        </p:spPr>
        <p:txBody>
          <a:bodyPr wrap="square" rtlCol="0">
            <a:spAutoFit/>
          </a:bodyPr>
          <a:lstStyle/>
          <a:p>
            <a:r>
              <a:rPr lang="en-US" altLang="zh-CN" sz="2800" b="1" dirty="0"/>
              <a:t>1. IP</a:t>
            </a:r>
            <a:r>
              <a:rPr lang="zh-CN" altLang="en-US" sz="2800" b="1" dirty="0"/>
              <a:t>地址的表示</a:t>
            </a:r>
            <a:endParaRPr lang="zh-CN" altLang="zh-CN" sz="2800" b="1" dirty="0"/>
          </a:p>
        </p:txBody>
      </p:sp>
      <p:sp>
        <p:nvSpPr>
          <p:cNvPr id="6" name="矩形 5"/>
          <p:cNvSpPr/>
          <p:nvPr/>
        </p:nvSpPr>
        <p:spPr>
          <a:xfrm>
            <a:off x="1815721" y="2413338"/>
            <a:ext cx="8141079" cy="2677656"/>
          </a:xfrm>
          <a:prstGeom prst="rect">
            <a:avLst/>
          </a:prstGeom>
        </p:spPr>
        <p:txBody>
          <a:bodyPr wrap="square">
            <a:spAutoFit/>
          </a:bodyPr>
          <a:lstStyle/>
          <a:p>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地址采用层次结构，由两部分构成，即网络号与主机号，网络号在前，主机号在后。其中，网络号用来标识主机所在的逻辑网络（类似于固定电话号码前的区号），主机号用来表示网络中的一个接口。</a:t>
            </a:r>
            <a:endParaRPr lang="en-US" altLang="zh-CN" sz="2400" kern="0" dirty="0">
              <a:latin typeface="Times New Roman" panose="02020603050405020304" pitchFamily="18" charset="0"/>
              <a:ea typeface="宋体" panose="02010600030101010101" pitchFamily="2" charset="-122"/>
              <a:cs typeface="宋体" panose="02010600030101010101" pitchFamily="2" charset="-122"/>
            </a:endParaRP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一台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主机至少有一个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地址，而且该</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地址是全球唯一的。如果一台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主机有两个或多个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地址，则该主机属于两个或多个逻辑网络</a:t>
            </a:r>
            <a:endParaRPr lang="zh-CN" altLang="en-US" sz="2400" dirty="0"/>
          </a:p>
        </p:txBody>
      </p:sp>
      <p:sp>
        <p:nvSpPr>
          <p:cNvPr id="9" name="标题 1"/>
          <p:cNvSpPr>
            <a:spLocks noGrp="1"/>
          </p:cNvSpPr>
          <p:nvPr>
            <p:ph type="title"/>
          </p:nvPr>
        </p:nvSpPr>
        <p:spPr>
          <a:xfrm>
            <a:off x="730251" y="319088"/>
            <a:ext cx="9550400" cy="563562"/>
          </a:xfrm>
        </p:spPr>
        <p:txBody>
          <a:bodyPr/>
          <a:lstStyle/>
          <a:p>
            <a:r>
              <a:rPr lang="en-US" altLang="zh-CN" b="0" dirty="0">
                <a:latin typeface="Times New Roman" panose="02020603050405020304" pitchFamily="18" charset="0"/>
                <a:ea typeface="方正大黑简体" panose="02010601030101010101" pitchFamily="2" charset="-122"/>
                <a:cs typeface="Times New Roman" panose="02020603050405020304" pitchFamily="18" charset="0"/>
              </a:rPr>
              <a:t>3.3.1 IP</a:t>
            </a:r>
            <a:r>
              <a:rPr lang="zh-CN" altLang="en-US" b="0" dirty="0">
                <a:latin typeface="Times New Roman" panose="02020603050405020304" pitchFamily="18" charset="0"/>
                <a:ea typeface="方正大黑简体" panose="02010601030101010101" pitchFamily="2" charset="-122"/>
                <a:cs typeface="Times New Roman" panose="02020603050405020304" pitchFamily="18" charset="0"/>
              </a:rPr>
              <a:t>地址</a:t>
            </a:r>
            <a:endParaRPr lang="zh-CN" altLang="en-US" dirty="0"/>
          </a:p>
        </p:txBody>
      </p:sp>
    </p:spTree>
    <p:extLst>
      <p:ext uri="{BB962C8B-B14F-4D97-AF65-F5344CB8AC3E}">
        <p14:creationId xmlns:p14="http://schemas.microsoft.com/office/powerpoint/2010/main" val="325436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点分十进制表示法</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23</a:t>
            </a:fld>
            <a:endParaRPr lang="en-US" altLang="zh-CN"/>
          </a:p>
        </p:txBody>
      </p:sp>
      <p:grpSp>
        <p:nvGrpSpPr>
          <p:cNvPr id="4" name="Group 27"/>
          <p:cNvGrpSpPr>
            <a:grpSpLocks/>
          </p:cNvGrpSpPr>
          <p:nvPr/>
        </p:nvGrpSpPr>
        <p:grpSpPr bwMode="auto">
          <a:xfrm>
            <a:off x="2276475" y="2060576"/>
            <a:ext cx="8072438" cy="735013"/>
            <a:chOff x="474" y="1298"/>
            <a:chExt cx="5085" cy="463"/>
          </a:xfrm>
        </p:grpSpPr>
        <p:sp>
          <p:nvSpPr>
            <p:cNvPr id="5" name="Rectangle 6"/>
            <p:cNvSpPr>
              <a:spLocks noChangeArrowheads="1"/>
            </p:cNvSpPr>
            <p:nvPr/>
          </p:nvSpPr>
          <p:spPr bwMode="auto">
            <a:xfrm>
              <a:off x="2502" y="1351"/>
              <a:ext cx="3057" cy="41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kumimoji="1" lang="en-US" altLang="zh-CN" sz="2000">
                  <a:solidFill>
                    <a:srgbClr val="333399"/>
                  </a:solidFill>
                  <a:latin typeface="Arial" panose="020B0604020202020204" pitchFamily="34" charset="0"/>
                </a:rPr>
                <a:t>10000000000010110000001100011111 </a:t>
              </a:r>
            </a:p>
          </p:txBody>
        </p:sp>
        <p:sp>
          <p:nvSpPr>
            <p:cNvPr id="6" name="Text Box 7"/>
            <p:cNvSpPr txBox="1">
              <a:spLocks noChangeArrowheads="1"/>
            </p:cNvSpPr>
            <p:nvPr/>
          </p:nvSpPr>
          <p:spPr bwMode="auto">
            <a:xfrm>
              <a:off x="474" y="1298"/>
              <a:ext cx="1635"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000">
                  <a:solidFill>
                    <a:srgbClr val="333399"/>
                  </a:solidFill>
                  <a:latin typeface="Arial" panose="020B0604020202020204" pitchFamily="34" charset="0"/>
                </a:rPr>
                <a:t>机器中存放的 </a:t>
              </a:r>
              <a:r>
                <a:rPr kumimoji="1" lang="en-US" altLang="zh-CN" sz="2000">
                  <a:solidFill>
                    <a:srgbClr val="333399"/>
                  </a:solidFill>
                  <a:latin typeface="Arial" panose="020B0604020202020204" pitchFamily="34" charset="0"/>
                </a:rPr>
                <a:t>IP </a:t>
              </a:r>
              <a:r>
                <a:rPr kumimoji="1" lang="zh-CN" altLang="en-US" sz="2000">
                  <a:solidFill>
                    <a:srgbClr val="333399"/>
                  </a:solidFill>
                  <a:latin typeface="Arial" panose="020B0604020202020204" pitchFamily="34" charset="0"/>
                </a:rPr>
                <a:t>地址</a:t>
              </a:r>
            </a:p>
            <a:p>
              <a:pPr algn="ctr"/>
              <a:r>
                <a:rPr kumimoji="1" lang="zh-CN" altLang="en-US" sz="2000">
                  <a:solidFill>
                    <a:srgbClr val="333399"/>
                  </a:solidFill>
                  <a:latin typeface="Arial" panose="020B0604020202020204" pitchFamily="34" charset="0"/>
                </a:rPr>
                <a:t>是 </a:t>
              </a:r>
              <a:r>
                <a:rPr kumimoji="1" lang="en-US" altLang="zh-CN" sz="2000">
                  <a:solidFill>
                    <a:srgbClr val="333399"/>
                  </a:solidFill>
                  <a:latin typeface="Arial" panose="020B0604020202020204" pitchFamily="34" charset="0"/>
                </a:rPr>
                <a:t>32 </a:t>
              </a:r>
              <a:r>
                <a:rPr kumimoji="1" lang="zh-CN" altLang="en-US" sz="2000">
                  <a:solidFill>
                    <a:srgbClr val="333399"/>
                  </a:solidFill>
                  <a:latin typeface="Arial" panose="020B0604020202020204" pitchFamily="34" charset="0"/>
                </a:rPr>
                <a:t>位 二进制代码</a:t>
              </a:r>
            </a:p>
          </p:txBody>
        </p:sp>
        <p:sp>
          <p:nvSpPr>
            <p:cNvPr id="7" name="Line 8"/>
            <p:cNvSpPr>
              <a:spLocks noChangeShapeType="1"/>
            </p:cNvSpPr>
            <p:nvPr/>
          </p:nvSpPr>
          <p:spPr bwMode="auto">
            <a:xfrm>
              <a:off x="2052" y="1557"/>
              <a:ext cx="368" cy="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 name="Group 30"/>
          <p:cNvGrpSpPr>
            <a:grpSpLocks/>
          </p:cNvGrpSpPr>
          <p:nvPr/>
        </p:nvGrpSpPr>
        <p:grpSpPr bwMode="auto">
          <a:xfrm>
            <a:off x="2105026" y="2852739"/>
            <a:ext cx="8240713" cy="701675"/>
            <a:chOff x="366" y="1797"/>
            <a:chExt cx="5191" cy="442"/>
          </a:xfrm>
        </p:grpSpPr>
        <p:sp>
          <p:nvSpPr>
            <p:cNvPr id="9" name="Text Box 5"/>
            <p:cNvSpPr txBox="1">
              <a:spLocks noChangeArrowheads="1"/>
            </p:cNvSpPr>
            <p:nvPr/>
          </p:nvSpPr>
          <p:spPr bwMode="auto">
            <a:xfrm>
              <a:off x="2417" y="1910"/>
              <a:ext cx="31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000">
                  <a:solidFill>
                    <a:srgbClr val="333399"/>
                  </a:solidFill>
                  <a:latin typeface="Arial" panose="020B0604020202020204" pitchFamily="34" charset="0"/>
                </a:rPr>
                <a:t>10000000</a:t>
              </a:r>
              <a:r>
                <a:rPr kumimoji="1" lang="en-US" altLang="zh-CN" sz="2000">
                  <a:solidFill>
                    <a:srgbClr val="FFCCFF"/>
                  </a:solidFill>
                  <a:latin typeface="Arial" panose="020B0604020202020204" pitchFamily="34" charset="0"/>
                </a:rPr>
                <a:t> </a:t>
              </a:r>
              <a:r>
                <a:rPr kumimoji="1" lang="en-US" altLang="zh-CN" sz="2000">
                  <a:solidFill>
                    <a:srgbClr val="333399"/>
                  </a:solidFill>
                  <a:latin typeface="Arial" panose="020B0604020202020204" pitchFamily="34" charset="0"/>
                </a:rPr>
                <a:t>00001011 00000011 00011111 </a:t>
              </a:r>
            </a:p>
          </p:txBody>
        </p:sp>
        <p:sp>
          <p:nvSpPr>
            <p:cNvPr id="10" name="Text Box 9"/>
            <p:cNvSpPr txBox="1">
              <a:spLocks noChangeArrowheads="1"/>
            </p:cNvSpPr>
            <p:nvPr/>
          </p:nvSpPr>
          <p:spPr bwMode="auto">
            <a:xfrm>
              <a:off x="366" y="1797"/>
              <a:ext cx="1733"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000">
                  <a:solidFill>
                    <a:srgbClr val="333399"/>
                  </a:solidFill>
                  <a:latin typeface="Arial" panose="020B0604020202020204" pitchFamily="34" charset="0"/>
                </a:rPr>
                <a:t>每隔 </a:t>
              </a:r>
              <a:r>
                <a:rPr kumimoji="1" lang="en-US" altLang="zh-CN" sz="2000">
                  <a:solidFill>
                    <a:srgbClr val="333399"/>
                  </a:solidFill>
                  <a:latin typeface="Arial" panose="020B0604020202020204" pitchFamily="34" charset="0"/>
                </a:rPr>
                <a:t>8 </a:t>
              </a:r>
              <a:r>
                <a:rPr kumimoji="1" lang="zh-CN" altLang="en-US" sz="2000">
                  <a:solidFill>
                    <a:srgbClr val="333399"/>
                  </a:solidFill>
                  <a:latin typeface="Arial" panose="020B0604020202020204" pitchFamily="34" charset="0"/>
                </a:rPr>
                <a:t>位插入一个空格</a:t>
              </a:r>
            </a:p>
            <a:p>
              <a:pPr algn="ctr"/>
              <a:r>
                <a:rPr kumimoji="1" lang="zh-CN" altLang="en-US" sz="2000">
                  <a:solidFill>
                    <a:srgbClr val="333399"/>
                  </a:solidFill>
                  <a:latin typeface="Arial" panose="020B0604020202020204" pitchFamily="34" charset="0"/>
                </a:rPr>
                <a:t>能够提高可读性</a:t>
              </a:r>
            </a:p>
          </p:txBody>
        </p:sp>
        <p:sp>
          <p:nvSpPr>
            <p:cNvPr id="11" name="Line 10"/>
            <p:cNvSpPr>
              <a:spLocks noChangeShapeType="1"/>
            </p:cNvSpPr>
            <p:nvPr/>
          </p:nvSpPr>
          <p:spPr bwMode="auto">
            <a:xfrm>
              <a:off x="2052" y="2047"/>
              <a:ext cx="368" cy="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2" name="Text Box 11"/>
          <p:cNvSpPr txBox="1">
            <a:spLocks noChangeArrowheads="1"/>
          </p:cNvSpPr>
          <p:nvPr/>
        </p:nvSpPr>
        <p:spPr bwMode="auto">
          <a:xfrm>
            <a:off x="2391262" y="4797425"/>
            <a:ext cx="249299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000">
                <a:solidFill>
                  <a:srgbClr val="333399"/>
                </a:solidFill>
                <a:latin typeface="Arial" panose="020B0604020202020204" pitchFamily="34" charset="0"/>
              </a:rPr>
              <a:t>采用点分十进制记法</a:t>
            </a:r>
          </a:p>
          <a:p>
            <a:pPr algn="ctr"/>
            <a:r>
              <a:rPr kumimoji="1" lang="zh-CN" altLang="en-US" sz="2000">
                <a:solidFill>
                  <a:srgbClr val="333399"/>
                </a:solidFill>
                <a:latin typeface="Arial" panose="020B0604020202020204" pitchFamily="34" charset="0"/>
              </a:rPr>
              <a:t>则更加便于使用</a:t>
            </a:r>
          </a:p>
        </p:txBody>
      </p:sp>
      <p:sp>
        <p:nvSpPr>
          <p:cNvPr id="13" name="Text Box 12"/>
          <p:cNvSpPr txBox="1">
            <a:spLocks noChangeArrowheads="1"/>
          </p:cNvSpPr>
          <p:nvPr/>
        </p:nvSpPr>
        <p:spPr bwMode="auto">
          <a:xfrm>
            <a:off x="7046914" y="4967288"/>
            <a:ext cx="1603375" cy="406400"/>
          </a:xfrm>
          <a:prstGeom prst="rect">
            <a:avLst/>
          </a:prstGeom>
          <a:noFill/>
          <a:ln w="9525">
            <a:solidFill>
              <a:srgbClr val="33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000">
                <a:solidFill>
                  <a:srgbClr val="333399"/>
                </a:solidFill>
                <a:latin typeface="Arial" panose="020B0604020202020204" pitchFamily="34" charset="0"/>
              </a:rPr>
              <a:t>128.11.3.31 </a:t>
            </a:r>
          </a:p>
        </p:txBody>
      </p:sp>
      <p:sp>
        <p:nvSpPr>
          <p:cNvPr id="14" name="AutoShape 13"/>
          <p:cNvSpPr>
            <a:spLocks/>
          </p:cNvSpPr>
          <p:nvPr/>
        </p:nvSpPr>
        <p:spPr bwMode="auto">
          <a:xfrm rot="-5400000">
            <a:off x="5890419" y="3007519"/>
            <a:ext cx="258762" cy="1016000"/>
          </a:xfrm>
          <a:prstGeom prst="leftBrace">
            <a:avLst>
              <a:gd name="adj1" fmla="val 32720"/>
              <a:gd name="adj2" fmla="val 50000"/>
            </a:avLst>
          </a:pr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AutoShape 14"/>
          <p:cNvSpPr>
            <a:spLocks/>
          </p:cNvSpPr>
          <p:nvPr/>
        </p:nvSpPr>
        <p:spPr bwMode="auto">
          <a:xfrm rot="-5400000">
            <a:off x="7038182" y="3020219"/>
            <a:ext cx="258762" cy="990600"/>
          </a:xfrm>
          <a:prstGeom prst="leftBrace">
            <a:avLst>
              <a:gd name="adj1" fmla="val 31902"/>
              <a:gd name="adj2" fmla="val 50000"/>
            </a:avLst>
          </a:pr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15"/>
          <p:cNvSpPr>
            <a:spLocks/>
          </p:cNvSpPr>
          <p:nvPr/>
        </p:nvSpPr>
        <p:spPr bwMode="auto">
          <a:xfrm rot="-5400000">
            <a:off x="8312151" y="3024189"/>
            <a:ext cx="258763" cy="1068387"/>
          </a:xfrm>
          <a:prstGeom prst="leftBrace">
            <a:avLst>
              <a:gd name="adj1" fmla="val 34407"/>
              <a:gd name="adj2" fmla="val 50000"/>
            </a:avLst>
          </a:pr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AutoShape 16"/>
          <p:cNvSpPr>
            <a:spLocks/>
          </p:cNvSpPr>
          <p:nvPr/>
        </p:nvSpPr>
        <p:spPr bwMode="auto">
          <a:xfrm rot="-5400000">
            <a:off x="9453563" y="2981325"/>
            <a:ext cx="258762" cy="1068388"/>
          </a:xfrm>
          <a:prstGeom prst="leftBrace">
            <a:avLst>
              <a:gd name="adj1" fmla="val 34407"/>
              <a:gd name="adj2" fmla="val 50000"/>
            </a:avLst>
          </a:pr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Text Box 17"/>
          <p:cNvSpPr txBox="1">
            <a:spLocks noChangeArrowheads="1"/>
          </p:cNvSpPr>
          <p:nvPr/>
        </p:nvSpPr>
        <p:spPr bwMode="auto">
          <a:xfrm>
            <a:off x="5664200" y="3824289"/>
            <a:ext cx="424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000">
                <a:solidFill>
                  <a:srgbClr val="333399"/>
                </a:solidFill>
                <a:latin typeface="Arial" panose="020B0604020202020204" pitchFamily="34" charset="0"/>
              </a:rPr>
              <a:t>128 </a:t>
            </a:r>
            <a:r>
              <a:rPr kumimoji="1" lang="en-US" altLang="zh-CN" sz="1000">
                <a:solidFill>
                  <a:srgbClr val="333399"/>
                </a:solidFill>
                <a:latin typeface="Arial" panose="020B0604020202020204" pitchFamily="34" charset="0"/>
              </a:rPr>
              <a:t>      </a:t>
            </a:r>
            <a:r>
              <a:rPr kumimoji="1" lang="en-US" altLang="zh-CN" sz="2000">
                <a:solidFill>
                  <a:srgbClr val="333399"/>
                </a:solidFill>
                <a:latin typeface="Arial" panose="020B0604020202020204" pitchFamily="34" charset="0"/>
              </a:rPr>
              <a:t>        11                3             31 </a:t>
            </a:r>
          </a:p>
        </p:txBody>
      </p:sp>
      <p:grpSp>
        <p:nvGrpSpPr>
          <p:cNvPr id="19" name="Group 31"/>
          <p:cNvGrpSpPr>
            <a:grpSpLocks/>
          </p:cNvGrpSpPr>
          <p:nvPr/>
        </p:nvGrpSpPr>
        <p:grpSpPr bwMode="auto">
          <a:xfrm>
            <a:off x="6024563" y="4143376"/>
            <a:ext cx="3522662" cy="828675"/>
            <a:chOff x="2835" y="2610"/>
            <a:chExt cx="2219" cy="522"/>
          </a:xfrm>
        </p:grpSpPr>
        <p:sp>
          <p:nvSpPr>
            <p:cNvPr id="20" name="Line 18"/>
            <p:cNvSpPr>
              <a:spLocks noChangeShapeType="1"/>
            </p:cNvSpPr>
            <p:nvPr/>
          </p:nvSpPr>
          <p:spPr bwMode="auto">
            <a:xfrm>
              <a:off x="2835" y="2659"/>
              <a:ext cx="845" cy="473"/>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9"/>
            <p:cNvSpPr>
              <a:spLocks noChangeShapeType="1"/>
            </p:cNvSpPr>
            <p:nvPr/>
          </p:nvSpPr>
          <p:spPr bwMode="auto">
            <a:xfrm flipH="1">
              <a:off x="4316" y="2623"/>
              <a:ext cx="738" cy="49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20"/>
            <p:cNvSpPr>
              <a:spLocks noChangeShapeType="1"/>
            </p:cNvSpPr>
            <p:nvPr/>
          </p:nvSpPr>
          <p:spPr bwMode="auto">
            <a:xfrm>
              <a:off x="3560" y="2614"/>
              <a:ext cx="382" cy="50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1"/>
            <p:cNvSpPr>
              <a:spLocks noChangeShapeType="1"/>
            </p:cNvSpPr>
            <p:nvPr/>
          </p:nvSpPr>
          <p:spPr bwMode="auto">
            <a:xfrm flipH="1">
              <a:off x="4117" y="2610"/>
              <a:ext cx="257" cy="515"/>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 name="Text Box 22"/>
          <p:cNvSpPr txBox="1">
            <a:spLocks noChangeArrowheads="1"/>
          </p:cNvSpPr>
          <p:nvPr/>
        </p:nvSpPr>
        <p:spPr bwMode="auto">
          <a:xfrm>
            <a:off x="2333625" y="3644901"/>
            <a:ext cx="24971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000" dirty="0">
                <a:solidFill>
                  <a:srgbClr val="333399"/>
                </a:solidFill>
                <a:latin typeface="Arial" panose="020B0604020202020204" pitchFamily="34" charset="0"/>
              </a:rPr>
              <a:t>将每 </a:t>
            </a:r>
            <a:r>
              <a:rPr kumimoji="1" lang="en-US" altLang="zh-CN" sz="2000" dirty="0">
                <a:solidFill>
                  <a:srgbClr val="333399"/>
                </a:solidFill>
                <a:latin typeface="Arial" panose="020B0604020202020204" pitchFamily="34" charset="0"/>
              </a:rPr>
              <a:t>8 </a:t>
            </a:r>
            <a:r>
              <a:rPr kumimoji="1" lang="zh-CN" altLang="en-US" sz="2000" dirty="0">
                <a:solidFill>
                  <a:srgbClr val="333399"/>
                </a:solidFill>
                <a:latin typeface="Arial" panose="020B0604020202020204" pitchFamily="34" charset="0"/>
              </a:rPr>
              <a:t>位的二进制数</a:t>
            </a:r>
          </a:p>
          <a:p>
            <a:pPr algn="ctr"/>
            <a:r>
              <a:rPr kumimoji="1" lang="zh-CN" altLang="en-US" sz="2000" dirty="0">
                <a:solidFill>
                  <a:srgbClr val="333399"/>
                </a:solidFill>
                <a:latin typeface="Arial" panose="020B0604020202020204" pitchFamily="34" charset="0"/>
              </a:rPr>
              <a:t>转换为十进制数</a:t>
            </a:r>
          </a:p>
        </p:txBody>
      </p:sp>
      <p:sp>
        <p:nvSpPr>
          <p:cNvPr id="25" name="Line 23"/>
          <p:cNvSpPr>
            <a:spLocks noChangeShapeType="1"/>
          </p:cNvSpPr>
          <p:nvPr/>
        </p:nvSpPr>
        <p:spPr bwMode="auto">
          <a:xfrm flipV="1">
            <a:off x="4781550" y="4019550"/>
            <a:ext cx="890588" cy="0"/>
          </a:xfrm>
          <a:prstGeom prst="line">
            <a:avLst/>
          </a:prstGeom>
          <a:noFill/>
          <a:ln w="28575">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24"/>
          <p:cNvSpPr>
            <a:spLocks noChangeShapeType="1"/>
          </p:cNvSpPr>
          <p:nvPr/>
        </p:nvSpPr>
        <p:spPr bwMode="auto">
          <a:xfrm>
            <a:off x="4816476" y="5186363"/>
            <a:ext cx="1973263" cy="0"/>
          </a:xfrm>
          <a:prstGeom prst="line">
            <a:avLst/>
          </a:prstGeom>
          <a:noFill/>
          <a:ln w="76200">
            <a:solidFill>
              <a:schemeClr val="hlink"/>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Rectangle 32"/>
          <p:cNvSpPr>
            <a:spLocks noChangeArrowheads="1"/>
          </p:cNvSpPr>
          <p:nvPr/>
        </p:nvSpPr>
        <p:spPr bwMode="auto">
          <a:xfrm>
            <a:off x="6580189" y="3119438"/>
            <a:ext cx="71437" cy="2159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Rectangle 33"/>
          <p:cNvSpPr>
            <a:spLocks noChangeArrowheads="1"/>
          </p:cNvSpPr>
          <p:nvPr/>
        </p:nvSpPr>
        <p:spPr bwMode="auto">
          <a:xfrm>
            <a:off x="8970964" y="3119438"/>
            <a:ext cx="71437" cy="2159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Rectangle 34"/>
          <p:cNvSpPr>
            <a:spLocks noChangeArrowheads="1"/>
          </p:cNvSpPr>
          <p:nvPr/>
        </p:nvSpPr>
        <p:spPr bwMode="auto">
          <a:xfrm>
            <a:off x="7773989" y="3119438"/>
            <a:ext cx="71437" cy="2159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9656104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par>
                          <p:cTn id="27" fill="hold">
                            <p:stCondLst>
                              <p:cond delay="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6" grpId="0" animBg="1"/>
      <p:bldP spid="17" grpId="0" animBg="1"/>
      <p:bldP spid="18" grpId="0"/>
      <p:bldP spid="24" grpId="0"/>
      <p:bldP spid="25"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Times New Roman" panose="02020603050405020304" pitchFamily="18" charset="0"/>
                <a:ea typeface="方正大黑简体" panose="02010601030101010101" pitchFamily="2" charset="-122"/>
                <a:cs typeface="Times New Roman" panose="02020603050405020304" pitchFamily="18" charset="0"/>
              </a:rPr>
              <a:t>3.3.1 IP</a:t>
            </a:r>
            <a:r>
              <a:rPr lang="zh-CN" altLang="en-US" b="0" dirty="0">
                <a:latin typeface="Times New Roman" panose="02020603050405020304" pitchFamily="18" charset="0"/>
                <a:ea typeface="方正大黑简体" panose="02010601030101010101" pitchFamily="2" charset="-122"/>
                <a:cs typeface="Times New Roman" panose="02020603050405020304" pitchFamily="18" charset="0"/>
              </a:rPr>
              <a:t>地址</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24</a:t>
            </a:fld>
            <a:endParaRPr lang="en-US" altLang="zh-CN"/>
          </a:p>
        </p:txBody>
      </p:sp>
      <p:sp>
        <p:nvSpPr>
          <p:cNvPr id="4" name="文本框 3"/>
          <p:cNvSpPr txBox="1"/>
          <p:nvPr/>
        </p:nvSpPr>
        <p:spPr>
          <a:xfrm>
            <a:off x="1815721" y="1355841"/>
            <a:ext cx="4872709" cy="523220"/>
          </a:xfrm>
          <a:prstGeom prst="rect">
            <a:avLst/>
          </a:prstGeom>
          <a:noFill/>
        </p:spPr>
        <p:txBody>
          <a:bodyPr wrap="square" rtlCol="0">
            <a:spAutoFit/>
          </a:bodyPr>
          <a:lstStyle/>
          <a:p>
            <a:r>
              <a:rPr lang="en-US" altLang="zh-CN" sz="2800" b="1" dirty="0"/>
              <a:t>1. IP</a:t>
            </a:r>
            <a:r>
              <a:rPr lang="zh-CN" altLang="en-US" sz="2800" b="1" dirty="0"/>
              <a:t>地址的编码方案</a:t>
            </a:r>
            <a:endParaRPr lang="zh-CN" altLang="zh-CN" sz="2800" b="1" dirty="0"/>
          </a:p>
        </p:txBody>
      </p:sp>
      <p:sp>
        <p:nvSpPr>
          <p:cNvPr id="5" name="矩形 4"/>
          <p:cNvSpPr/>
          <p:nvPr/>
        </p:nvSpPr>
        <p:spPr>
          <a:xfrm>
            <a:off x="2457451" y="2352252"/>
            <a:ext cx="7127420" cy="2246769"/>
          </a:xfrm>
          <a:prstGeom prst="rect">
            <a:avLst/>
          </a:prstGeom>
        </p:spPr>
        <p:txBody>
          <a:bodyPr wrap="square">
            <a:spAutoFit/>
          </a:bodyPr>
          <a:lstStyle/>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传统的</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地址编码方案采用所谓的“分类</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地址”，分别称为</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A</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B</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C</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D</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类和</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E</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类。其中</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A</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B</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和</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C</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类由全球性的地址管理组织在全球范围内统一分配，</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D</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类和</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E</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类属于特殊地址。</a:t>
            </a:r>
            <a:endParaRPr lang="zh-CN" altLang="en-US" sz="2800" dirty="0"/>
          </a:p>
        </p:txBody>
      </p:sp>
      <p:sp>
        <p:nvSpPr>
          <p:cNvPr id="6" name="矩形 5"/>
          <p:cNvSpPr/>
          <p:nvPr/>
        </p:nvSpPr>
        <p:spPr>
          <a:xfrm>
            <a:off x="2457451" y="4702880"/>
            <a:ext cx="6968574" cy="523220"/>
          </a:xfrm>
          <a:prstGeom prst="rect">
            <a:avLst/>
          </a:prstGeom>
        </p:spPr>
        <p:txBody>
          <a:bodyPr wrap="none">
            <a:spAutoFit/>
          </a:bodyPr>
          <a:lstStyle/>
          <a:p>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地址采用高位字节的高位来标识地址类别</a:t>
            </a:r>
            <a:endParaRPr lang="zh-CN" altLang="en-US" sz="2800" dirty="0"/>
          </a:p>
        </p:txBody>
      </p:sp>
    </p:spTree>
    <p:extLst>
      <p:ext uri="{BB962C8B-B14F-4D97-AF65-F5344CB8AC3E}">
        <p14:creationId xmlns:p14="http://schemas.microsoft.com/office/powerpoint/2010/main" val="20504158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25</a:t>
            </a:fld>
            <a:endParaRPr lang="en-US" altLang="zh-CN"/>
          </a:p>
        </p:txBody>
      </p:sp>
      <p:sp>
        <p:nvSpPr>
          <p:cNvPr id="4" name="Line 2"/>
          <p:cNvSpPr>
            <a:spLocks noChangeShapeType="1"/>
          </p:cNvSpPr>
          <p:nvPr/>
        </p:nvSpPr>
        <p:spPr bwMode="auto">
          <a:xfrm flipV="1">
            <a:off x="3211514" y="4419110"/>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75264" y="4201623"/>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1513" y="3765060"/>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37125" y="2015861"/>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24026" y="1807899"/>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1200" y="3196401"/>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75151" y="2991613"/>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3173413" y="2015861"/>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77416" y="180789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76588" y="1371337"/>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197226" y="2558227"/>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1038" y="3779348"/>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19450" y="2583627"/>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0401" y="1395149"/>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22614" y="1364987"/>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997076" y="1393561"/>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32175" y="1371337"/>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37125" y="1371336"/>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73413" y="185393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37125" y="185393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47313" y="185393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38939" y="3196402"/>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55914" y="3018601"/>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1513" y="304400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38938" y="304400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34613" y="304400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16126" y="2569338"/>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38938" y="2567752"/>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16126" y="3774586"/>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38539" y="379363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1189" y="3785698"/>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46450" y="3793635"/>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895725" y="3763474"/>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0750" y="3758711"/>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45513" y="4403236"/>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42388" y="4230199"/>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1513" y="426671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45513" y="42698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34613" y="425083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190875" y="4980327"/>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982788" y="4991440"/>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71925" y="498826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27376" y="4978740"/>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59475" y="5008903"/>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198813" y="5947114"/>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19301" y="5956640"/>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14963" y="5967753"/>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94150" y="597251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27376" y="5953465"/>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330576" y="2553464"/>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38489" y="2553463"/>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89350" y="2550289"/>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40635233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26</a:t>
            </a:fld>
            <a:endParaRPr lang="en-US" altLang="zh-CN"/>
          </a:p>
        </p:txBody>
      </p:sp>
      <p:sp>
        <p:nvSpPr>
          <p:cNvPr id="58" name="Line 36"/>
          <p:cNvSpPr>
            <a:spLocks noChangeShapeType="1"/>
          </p:cNvSpPr>
          <p:nvPr/>
        </p:nvSpPr>
        <p:spPr bwMode="auto">
          <a:xfrm flipV="1">
            <a:off x="3219452" y="4302971"/>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 name="Rectangle 38"/>
          <p:cNvSpPr>
            <a:spLocks noChangeArrowheads="1"/>
          </p:cNvSpPr>
          <p:nvPr/>
        </p:nvSpPr>
        <p:spPr bwMode="auto">
          <a:xfrm>
            <a:off x="5311777" y="408230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0" name="Rectangle 55"/>
          <p:cNvSpPr>
            <a:spLocks noChangeArrowheads="1"/>
          </p:cNvSpPr>
          <p:nvPr/>
        </p:nvSpPr>
        <p:spPr bwMode="auto">
          <a:xfrm>
            <a:off x="3219451" y="3648921"/>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Line 9"/>
          <p:cNvSpPr>
            <a:spLocks noChangeShapeType="1"/>
          </p:cNvSpPr>
          <p:nvPr/>
        </p:nvSpPr>
        <p:spPr bwMode="auto">
          <a:xfrm>
            <a:off x="4945063" y="1655021"/>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 name="Rectangle 11"/>
          <p:cNvSpPr>
            <a:spLocks noChangeArrowheads="1"/>
          </p:cNvSpPr>
          <p:nvPr/>
        </p:nvSpPr>
        <p:spPr bwMode="auto">
          <a:xfrm>
            <a:off x="6831964" y="1447059"/>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3" name="Line 20"/>
          <p:cNvSpPr>
            <a:spLocks noChangeShapeType="1"/>
          </p:cNvSpPr>
          <p:nvPr/>
        </p:nvSpPr>
        <p:spPr bwMode="auto">
          <a:xfrm flipV="1">
            <a:off x="3259138" y="2990109"/>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 name="Rectangle 22"/>
          <p:cNvSpPr>
            <a:spLocks noChangeArrowheads="1"/>
          </p:cNvSpPr>
          <p:nvPr/>
        </p:nvSpPr>
        <p:spPr bwMode="auto">
          <a:xfrm>
            <a:off x="4383089" y="2785321"/>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65" name="Line 8"/>
          <p:cNvSpPr>
            <a:spLocks noChangeShapeType="1"/>
          </p:cNvSpPr>
          <p:nvPr/>
        </p:nvSpPr>
        <p:spPr bwMode="auto">
          <a:xfrm>
            <a:off x="3181351" y="1655021"/>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 name="Rectangle 10"/>
          <p:cNvSpPr>
            <a:spLocks noChangeArrowheads="1"/>
          </p:cNvSpPr>
          <p:nvPr/>
        </p:nvSpPr>
        <p:spPr bwMode="auto">
          <a:xfrm>
            <a:off x="3585354" y="144705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67" name="Rectangle 12"/>
          <p:cNvSpPr>
            <a:spLocks noChangeArrowheads="1"/>
          </p:cNvSpPr>
          <p:nvPr/>
        </p:nvSpPr>
        <p:spPr bwMode="auto">
          <a:xfrm>
            <a:off x="3184526" y="1010497"/>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Rectangle 27"/>
          <p:cNvSpPr>
            <a:spLocks noChangeArrowheads="1"/>
          </p:cNvSpPr>
          <p:nvPr/>
        </p:nvSpPr>
        <p:spPr bwMode="auto">
          <a:xfrm>
            <a:off x="3205164" y="2351935"/>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Rectangle 5"/>
          <p:cNvSpPr>
            <a:spLocks noChangeArrowheads="1"/>
          </p:cNvSpPr>
          <p:nvPr/>
        </p:nvSpPr>
        <p:spPr bwMode="auto">
          <a:xfrm>
            <a:off x="3228976" y="3663209"/>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Rectangle 6"/>
          <p:cNvSpPr>
            <a:spLocks noChangeArrowheads="1"/>
          </p:cNvSpPr>
          <p:nvPr/>
        </p:nvSpPr>
        <p:spPr bwMode="auto">
          <a:xfrm>
            <a:off x="3227388" y="2377335"/>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Rectangle 7"/>
          <p:cNvSpPr>
            <a:spLocks noChangeArrowheads="1"/>
          </p:cNvSpPr>
          <p:nvPr/>
        </p:nvSpPr>
        <p:spPr bwMode="auto">
          <a:xfrm>
            <a:off x="3208339" y="1034309"/>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Rectangle 13"/>
          <p:cNvSpPr>
            <a:spLocks noChangeArrowheads="1"/>
          </p:cNvSpPr>
          <p:nvPr/>
        </p:nvSpPr>
        <p:spPr bwMode="auto">
          <a:xfrm>
            <a:off x="3130552" y="1004147"/>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73" name="Rectangle 14"/>
          <p:cNvSpPr>
            <a:spLocks noChangeArrowheads="1"/>
          </p:cNvSpPr>
          <p:nvPr/>
        </p:nvSpPr>
        <p:spPr bwMode="auto">
          <a:xfrm>
            <a:off x="2005014" y="1032721"/>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74" name="Line 15"/>
          <p:cNvSpPr>
            <a:spLocks noChangeShapeType="1"/>
          </p:cNvSpPr>
          <p:nvPr/>
        </p:nvSpPr>
        <p:spPr bwMode="auto">
          <a:xfrm>
            <a:off x="3440113" y="1010497"/>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 name="Line 16"/>
          <p:cNvSpPr>
            <a:spLocks noChangeShapeType="1"/>
          </p:cNvSpPr>
          <p:nvPr/>
        </p:nvSpPr>
        <p:spPr bwMode="auto">
          <a:xfrm>
            <a:off x="4945063" y="1010496"/>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 name="Line 17"/>
          <p:cNvSpPr>
            <a:spLocks noChangeShapeType="1"/>
          </p:cNvSpPr>
          <p:nvPr/>
        </p:nvSpPr>
        <p:spPr bwMode="auto">
          <a:xfrm>
            <a:off x="3181351" y="149309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 name="Line 18"/>
          <p:cNvSpPr>
            <a:spLocks noChangeShapeType="1"/>
          </p:cNvSpPr>
          <p:nvPr/>
        </p:nvSpPr>
        <p:spPr bwMode="auto">
          <a:xfrm>
            <a:off x="4945063" y="149309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 name="Line 19"/>
          <p:cNvSpPr>
            <a:spLocks noChangeShapeType="1"/>
          </p:cNvSpPr>
          <p:nvPr/>
        </p:nvSpPr>
        <p:spPr bwMode="auto">
          <a:xfrm>
            <a:off x="10255251" y="149309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9" name="Line 21"/>
          <p:cNvSpPr>
            <a:spLocks noChangeShapeType="1"/>
          </p:cNvSpPr>
          <p:nvPr/>
        </p:nvSpPr>
        <p:spPr bwMode="auto">
          <a:xfrm flipV="1">
            <a:off x="6746877" y="2990110"/>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 name="Rectangle 23"/>
          <p:cNvSpPr>
            <a:spLocks noChangeArrowheads="1"/>
          </p:cNvSpPr>
          <p:nvPr/>
        </p:nvSpPr>
        <p:spPr bwMode="auto">
          <a:xfrm>
            <a:off x="7963852" y="2812309"/>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81" name="Line 24"/>
          <p:cNvSpPr>
            <a:spLocks noChangeShapeType="1"/>
          </p:cNvSpPr>
          <p:nvPr/>
        </p:nvSpPr>
        <p:spPr bwMode="auto">
          <a:xfrm>
            <a:off x="3219451" y="283770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 name="Line 25"/>
          <p:cNvSpPr>
            <a:spLocks noChangeShapeType="1"/>
          </p:cNvSpPr>
          <p:nvPr/>
        </p:nvSpPr>
        <p:spPr bwMode="auto">
          <a:xfrm>
            <a:off x="6746876" y="283770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3" name="Line 26"/>
          <p:cNvSpPr>
            <a:spLocks noChangeShapeType="1"/>
          </p:cNvSpPr>
          <p:nvPr/>
        </p:nvSpPr>
        <p:spPr bwMode="auto">
          <a:xfrm>
            <a:off x="10242551" y="283770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4" name="Rectangle 28"/>
          <p:cNvSpPr>
            <a:spLocks noChangeArrowheads="1"/>
          </p:cNvSpPr>
          <p:nvPr/>
        </p:nvSpPr>
        <p:spPr bwMode="auto">
          <a:xfrm>
            <a:off x="2024064" y="2363046"/>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85" name="Line 29"/>
          <p:cNvSpPr>
            <a:spLocks noChangeShapeType="1"/>
          </p:cNvSpPr>
          <p:nvPr/>
        </p:nvSpPr>
        <p:spPr bwMode="auto">
          <a:xfrm>
            <a:off x="6746876" y="2361460"/>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Rectangle 30"/>
          <p:cNvSpPr>
            <a:spLocks noChangeArrowheads="1"/>
          </p:cNvSpPr>
          <p:nvPr/>
        </p:nvSpPr>
        <p:spPr bwMode="auto">
          <a:xfrm>
            <a:off x="2024064" y="3658447"/>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87" name="Rectangle 31"/>
          <p:cNvSpPr>
            <a:spLocks noChangeArrowheads="1"/>
          </p:cNvSpPr>
          <p:nvPr/>
        </p:nvSpPr>
        <p:spPr bwMode="auto">
          <a:xfrm>
            <a:off x="3546477" y="3677497"/>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88" name="Rectangle 32"/>
          <p:cNvSpPr>
            <a:spLocks noChangeArrowheads="1"/>
          </p:cNvSpPr>
          <p:nvPr/>
        </p:nvSpPr>
        <p:spPr bwMode="auto">
          <a:xfrm>
            <a:off x="3159127" y="3669559"/>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89" name="Rectangle 33"/>
          <p:cNvSpPr>
            <a:spLocks noChangeArrowheads="1"/>
          </p:cNvSpPr>
          <p:nvPr/>
        </p:nvSpPr>
        <p:spPr bwMode="auto">
          <a:xfrm>
            <a:off x="3354388" y="3677496"/>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90" name="Line 34"/>
          <p:cNvSpPr>
            <a:spLocks noChangeShapeType="1"/>
          </p:cNvSpPr>
          <p:nvPr/>
        </p:nvSpPr>
        <p:spPr bwMode="auto">
          <a:xfrm>
            <a:off x="3903663" y="3647335"/>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Line 35"/>
          <p:cNvSpPr>
            <a:spLocks noChangeShapeType="1"/>
          </p:cNvSpPr>
          <p:nvPr/>
        </p:nvSpPr>
        <p:spPr bwMode="auto">
          <a:xfrm>
            <a:off x="8548688" y="3642572"/>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 name="Line 37"/>
          <p:cNvSpPr>
            <a:spLocks noChangeShapeType="1"/>
          </p:cNvSpPr>
          <p:nvPr/>
        </p:nvSpPr>
        <p:spPr bwMode="auto">
          <a:xfrm flipV="1">
            <a:off x="8553451" y="4287097"/>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3" name="Group 39"/>
          <p:cNvGrpSpPr>
            <a:grpSpLocks/>
          </p:cNvGrpSpPr>
          <p:nvPr/>
        </p:nvGrpSpPr>
        <p:grpSpPr bwMode="auto">
          <a:xfrm>
            <a:off x="8950326" y="4114060"/>
            <a:ext cx="988860" cy="643240"/>
            <a:chOff x="2832" y="3024"/>
            <a:chExt cx="429" cy="381"/>
          </a:xfrm>
        </p:grpSpPr>
        <p:sp>
          <p:nvSpPr>
            <p:cNvPr id="94" name="Rectangle 40"/>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 name="Rectangle 41"/>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96" name="Line 42"/>
          <p:cNvSpPr>
            <a:spLocks noChangeShapeType="1"/>
          </p:cNvSpPr>
          <p:nvPr/>
        </p:nvSpPr>
        <p:spPr bwMode="auto">
          <a:xfrm>
            <a:off x="3219451" y="415057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7" name="Line 43"/>
          <p:cNvSpPr>
            <a:spLocks noChangeShapeType="1"/>
          </p:cNvSpPr>
          <p:nvPr/>
        </p:nvSpPr>
        <p:spPr bwMode="auto">
          <a:xfrm>
            <a:off x="8553451" y="415374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8" name="Line 44"/>
          <p:cNvSpPr>
            <a:spLocks noChangeShapeType="1"/>
          </p:cNvSpPr>
          <p:nvPr/>
        </p:nvSpPr>
        <p:spPr bwMode="auto">
          <a:xfrm>
            <a:off x="10242551" y="413469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9" name="Rectangle 45"/>
          <p:cNvSpPr>
            <a:spLocks noChangeArrowheads="1"/>
          </p:cNvSpPr>
          <p:nvPr/>
        </p:nvSpPr>
        <p:spPr bwMode="auto">
          <a:xfrm>
            <a:off x="3213101" y="5025284"/>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Rectangle 46"/>
          <p:cNvSpPr>
            <a:spLocks noChangeArrowheads="1"/>
          </p:cNvSpPr>
          <p:nvPr/>
        </p:nvSpPr>
        <p:spPr bwMode="auto">
          <a:xfrm>
            <a:off x="2005014" y="5036397"/>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101" name="Line 47"/>
          <p:cNvSpPr>
            <a:spLocks noChangeShapeType="1"/>
          </p:cNvSpPr>
          <p:nvPr/>
        </p:nvSpPr>
        <p:spPr bwMode="auto">
          <a:xfrm>
            <a:off x="3994151" y="5033222"/>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Rectangle 48"/>
          <p:cNvSpPr>
            <a:spLocks noChangeArrowheads="1"/>
          </p:cNvSpPr>
          <p:nvPr/>
        </p:nvSpPr>
        <p:spPr bwMode="auto">
          <a:xfrm>
            <a:off x="3149602" y="5023697"/>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103" name="Rectangle 49"/>
          <p:cNvSpPr>
            <a:spLocks noChangeArrowheads="1"/>
          </p:cNvSpPr>
          <p:nvPr/>
        </p:nvSpPr>
        <p:spPr bwMode="auto">
          <a:xfrm>
            <a:off x="5981701" y="5053860"/>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104" name="Rectangle 50"/>
          <p:cNvSpPr>
            <a:spLocks noChangeArrowheads="1"/>
          </p:cNvSpPr>
          <p:nvPr/>
        </p:nvSpPr>
        <p:spPr bwMode="auto">
          <a:xfrm>
            <a:off x="3221039" y="5992071"/>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 name="Rectangle 51"/>
          <p:cNvSpPr>
            <a:spLocks noChangeArrowheads="1"/>
          </p:cNvSpPr>
          <p:nvPr/>
        </p:nvSpPr>
        <p:spPr bwMode="auto">
          <a:xfrm>
            <a:off x="2041527" y="6001597"/>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106" name="Rectangle 52"/>
          <p:cNvSpPr>
            <a:spLocks noChangeArrowheads="1"/>
          </p:cNvSpPr>
          <p:nvPr/>
        </p:nvSpPr>
        <p:spPr bwMode="auto">
          <a:xfrm>
            <a:off x="5437189" y="6012710"/>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107" name="Line 53"/>
          <p:cNvSpPr>
            <a:spLocks noChangeShapeType="1"/>
          </p:cNvSpPr>
          <p:nvPr/>
        </p:nvSpPr>
        <p:spPr bwMode="auto">
          <a:xfrm>
            <a:off x="3943351" y="6017472"/>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 name="Rectangle 54"/>
          <p:cNvSpPr>
            <a:spLocks noChangeArrowheads="1"/>
          </p:cNvSpPr>
          <p:nvPr/>
        </p:nvSpPr>
        <p:spPr bwMode="auto">
          <a:xfrm>
            <a:off x="3149602" y="5998422"/>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109" name="Rectangle 56"/>
          <p:cNvSpPr>
            <a:spLocks noChangeArrowheads="1"/>
          </p:cNvSpPr>
          <p:nvPr/>
        </p:nvSpPr>
        <p:spPr bwMode="auto">
          <a:xfrm>
            <a:off x="3338514" y="2347172"/>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10" name="Rectangle 57"/>
          <p:cNvSpPr>
            <a:spLocks noChangeArrowheads="1"/>
          </p:cNvSpPr>
          <p:nvPr/>
        </p:nvSpPr>
        <p:spPr bwMode="auto">
          <a:xfrm>
            <a:off x="3146427" y="2347171"/>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111" name="Line 58"/>
          <p:cNvSpPr>
            <a:spLocks noChangeShapeType="1"/>
          </p:cNvSpPr>
          <p:nvPr/>
        </p:nvSpPr>
        <p:spPr bwMode="auto">
          <a:xfrm>
            <a:off x="3697288" y="2343997"/>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 name="AutoShape 61"/>
          <p:cNvSpPr>
            <a:spLocks noChangeArrowheads="1"/>
          </p:cNvSpPr>
          <p:nvPr/>
        </p:nvSpPr>
        <p:spPr bwMode="auto">
          <a:xfrm>
            <a:off x="3079753" y="4801447"/>
            <a:ext cx="4698999" cy="631825"/>
          </a:xfrm>
          <a:prstGeom prst="wedgeRoundRectCallout">
            <a:avLst>
              <a:gd name="adj1" fmla="val -18135"/>
              <a:gd name="adj2" fmla="val -598791"/>
              <a:gd name="adj3" fmla="val 16667"/>
            </a:avLst>
          </a:prstGeom>
          <a:solidFill>
            <a:schemeClr val="tx2">
              <a:lumMod val="20000"/>
              <a:lumOff val="80000"/>
              <a:alpha val="98000"/>
            </a:schemeClr>
          </a:solidFill>
          <a:ln w="9525">
            <a:solidFill>
              <a:schemeClr val="tx1"/>
            </a:solidFill>
            <a:miter lim="800000"/>
            <a:headEnd/>
            <a:tailEnd/>
          </a:ln>
          <a:effectLst/>
        </p:spPr>
        <p:txBody>
          <a:bodyPr/>
          <a:lstStyle/>
          <a:p>
            <a:r>
              <a:rPr lang="en-US" altLang="zh-CN">
                <a:solidFill>
                  <a:srgbClr val="333399"/>
                </a:solidFill>
                <a:latin typeface="Arial" panose="020B0604020202020204" pitchFamily="34" charset="0"/>
              </a:rPr>
              <a:t>A </a:t>
            </a:r>
            <a:r>
              <a:rPr lang="zh-CN" altLang="en-US">
                <a:solidFill>
                  <a:srgbClr val="333399"/>
                </a:solidFill>
                <a:latin typeface="Arial" panose="020B0604020202020204" pitchFamily="34" charset="0"/>
              </a:rPr>
              <a:t>类地址的网络号字段 </a:t>
            </a:r>
            <a:r>
              <a:rPr lang="en-US" altLang="zh-CN">
                <a:solidFill>
                  <a:srgbClr val="333399"/>
                </a:solidFill>
                <a:latin typeface="Arial" panose="020B0604020202020204" pitchFamily="34" charset="0"/>
              </a:rPr>
              <a:t>net-id </a:t>
            </a:r>
            <a:r>
              <a:rPr lang="zh-CN" altLang="en-US">
                <a:solidFill>
                  <a:srgbClr val="333399"/>
                </a:solidFill>
                <a:latin typeface="Arial" panose="020B0604020202020204" pitchFamily="34" charset="0"/>
              </a:rPr>
              <a:t>为 </a:t>
            </a:r>
            <a:r>
              <a:rPr lang="en-US" altLang="zh-CN">
                <a:solidFill>
                  <a:srgbClr val="333399"/>
                </a:solidFill>
                <a:latin typeface="Arial" panose="020B0604020202020204" pitchFamily="34" charset="0"/>
              </a:rPr>
              <a:t>1 </a:t>
            </a:r>
            <a:r>
              <a:rPr lang="zh-CN" altLang="en-US">
                <a:solidFill>
                  <a:srgbClr val="333399"/>
                </a:solidFill>
                <a:latin typeface="Arial" panose="020B0604020202020204" pitchFamily="34" charset="0"/>
              </a:rPr>
              <a:t>字节</a:t>
            </a:r>
          </a:p>
        </p:txBody>
      </p:sp>
    </p:spTree>
    <p:extLst>
      <p:ext uri="{BB962C8B-B14F-4D97-AF65-F5344CB8AC3E}">
        <p14:creationId xmlns:p14="http://schemas.microsoft.com/office/powerpoint/2010/main" val="208347469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27</a:t>
            </a:fld>
            <a:endParaRPr lang="en-US" altLang="zh-CN"/>
          </a:p>
        </p:txBody>
      </p:sp>
      <p:sp>
        <p:nvSpPr>
          <p:cNvPr id="4" name="Line 2"/>
          <p:cNvSpPr>
            <a:spLocks noChangeShapeType="1"/>
          </p:cNvSpPr>
          <p:nvPr/>
        </p:nvSpPr>
        <p:spPr bwMode="auto">
          <a:xfrm flipV="1">
            <a:off x="3219452" y="4308260"/>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83202" y="4090773"/>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9451" y="3654210"/>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45063" y="1660310"/>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31964" y="1452348"/>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9138" y="2995398"/>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83089" y="2790610"/>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3181351" y="1660310"/>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85354" y="1452348"/>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84526" y="1015786"/>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205164" y="2357224"/>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8976" y="3668498"/>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27388" y="2382624"/>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8339" y="1039598"/>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30552" y="100943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2005014" y="1038010"/>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40113" y="1015786"/>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45063" y="1015785"/>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81351" y="14983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45063" y="14983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55251" y="14983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46877" y="2995399"/>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63852" y="2817598"/>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9451" y="284299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46876" y="284299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42551" y="284299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24064" y="2368335"/>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46876" y="2366749"/>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24064" y="3663736"/>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46477" y="368278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9127" y="3674848"/>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54388" y="3682785"/>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903663" y="3652624"/>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8688" y="3647861"/>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53451" y="4292386"/>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50326" y="4119349"/>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9451" y="415586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53451" y="415903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42551" y="41399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213101" y="5030573"/>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2005014" y="5041686"/>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94151" y="5038511"/>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49602" y="5028986"/>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81701" y="5059149"/>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221039" y="5997360"/>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41527" y="6006886"/>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37189" y="6017999"/>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43351" y="6022761"/>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49602" y="6003711"/>
            <a:ext cx="894477"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endParaRPr kumimoji="1" lang="en-US" altLang="zh-CN" sz="2000">
              <a:solidFill>
                <a:srgbClr val="333399"/>
              </a:solidFill>
              <a:ea typeface="黑体" panose="02010609060101010101" pitchFamily="49" charset="-122"/>
            </a:endParaRPr>
          </a:p>
        </p:txBody>
      </p:sp>
      <p:sp>
        <p:nvSpPr>
          <p:cNvPr id="55" name="Rectangle 54"/>
          <p:cNvSpPr>
            <a:spLocks noChangeArrowheads="1"/>
          </p:cNvSpPr>
          <p:nvPr/>
        </p:nvSpPr>
        <p:spPr bwMode="auto">
          <a:xfrm>
            <a:off x="3338514" y="235246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46427" y="2352460"/>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97288" y="234928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3354389" y="4808323"/>
            <a:ext cx="4614863" cy="647700"/>
          </a:xfrm>
          <a:prstGeom prst="wedgeRoundRectCallout">
            <a:avLst>
              <a:gd name="adj1" fmla="val -33675"/>
              <a:gd name="adj2" fmla="val -385424"/>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a:solidFill>
                  <a:srgbClr val="333399"/>
                </a:solidFill>
                <a:latin typeface="Arial" panose="020B0604020202020204" pitchFamily="34" charset="0"/>
              </a:rPr>
              <a:t>B </a:t>
            </a:r>
            <a:r>
              <a:rPr lang="zh-CN" altLang="en-US">
                <a:solidFill>
                  <a:srgbClr val="333399"/>
                </a:solidFill>
                <a:latin typeface="Arial" panose="020B0604020202020204" pitchFamily="34" charset="0"/>
              </a:rPr>
              <a:t>类地址的网络号字段 </a:t>
            </a:r>
            <a:r>
              <a:rPr lang="en-US" altLang="zh-CN">
                <a:solidFill>
                  <a:srgbClr val="333399"/>
                </a:solidFill>
                <a:latin typeface="Arial" panose="020B0604020202020204" pitchFamily="34" charset="0"/>
              </a:rPr>
              <a:t>net-id </a:t>
            </a:r>
            <a:r>
              <a:rPr lang="zh-CN" altLang="en-US">
                <a:solidFill>
                  <a:srgbClr val="333399"/>
                </a:solidFill>
                <a:latin typeface="Arial" panose="020B0604020202020204" pitchFamily="34" charset="0"/>
              </a:rPr>
              <a:t>为 </a:t>
            </a:r>
            <a:r>
              <a:rPr lang="en-US" altLang="zh-CN">
                <a:solidFill>
                  <a:srgbClr val="333399"/>
                </a:solidFill>
                <a:latin typeface="Arial" panose="020B0604020202020204" pitchFamily="34" charset="0"/>
              </a:rPr>
              <a:t>2 </a:t>
            </a:r>
            <a:r>
              <a:rPr lang="zh-CN" altLang="en-US">
                <a:solidFill>
                  <a:srgbClr val="333399"/>
                </a:solidFill>
                <a:latin typeface="Arial" panose="020B0604020202020204" pitchFamily="34" charset="0"/>
              </a:rPr>
              <a:t>字节</a:t>
            </a:r>
          </a:p>
        </p:txBody>
      </p:sp>
    </p:spTree>
    <p:extLst>
      <p:ext uri="{BB962C8B-B14F-4D97-AF65-F5344CB8AC3E}">
        <p14:creationId xmlns:p14="http://schemas.microsoft.com/office/powerpoint/2010/main" val="19072944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28</a:t>
            </a:fld>
            <a:endParaRPr lang="en-US" altLang="zh-CN"/>
          </a:p>
        </p:txBody>
      </p:sp>
      <p:sp>
        <p:nvSpPr>
          <p:cNvPr id="4" name="Line 2"/>
          <p:cNvSpPr>
            <a:spLocks noChangeShapeType="1"/>
          </p:cNvSpPr>
          <p:nvPr/>
        </p:nvSpPr>
        <p:spPr bwMode="auto">
          <a:xfrm flipV="1">
            <a:off x="3015572" y="4321139"/>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079322" y="4103652"/>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015571" y="3667089"/>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741183" y="1673189"/>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628084" y="146522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055258" y="3008277"/>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179209" y="280348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2977471" y="1673189"/>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381474" y="1465227"/>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2980646" y="1028665"/>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001284" y="2370103"/>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025096" y="3681377"/>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023508" y="2395503"/>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004459" y="1052477"/>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2926672" y="1022315"/>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801134" y="1050889"/>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236233" y="1028665"/>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741183" y="1028664"/>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2977471" y="15112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741183" y="15112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051371" y="15112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542997" y="3008278"/>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759972" y="283047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015571" y="285587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542996" y="285587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038671" y="285587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1820184" y="2381214"/>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542996" y="2379628"/>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1820184" y="367661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342597" y="3695665"/>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2955247" y="3687727"/>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150508" y="3695664"/>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699783" y="3665503"/>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344808" y="3660740"/>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349571" y="4305265"/>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746446" y="4132228"/>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015571" y="416873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349571" y="417191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038671" y="41528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009221" y="5043452"/>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801134" y="505456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790271" y="505139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2945722" y="5041865"/>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777821" y="5072028"/>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017159" y="6010239"/>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1837647" y="6019765"/>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233309" y="6030878"/>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739471" y="603564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2945722" y="6016590"/>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134634" y="2365340"/>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2942547" y="2365339"/>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493408" y="236216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3633108" y="4821202"/>
            <a:ext cx="4301812" cy="647700"/>
          </a:xfrm>
          <a:prstGeom prst="wedgeRoundRectCallout">
            <a:avLst>
              <a:gd name="adj1" fmla="val 667"/>
              <a:gd name="adj2" fmla="val -202449"/>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dirty="0">
                <a:solidFill>
                  <a:srgbClr val="333399"/>
                </a:solidFill>
                <a:latin typeface="Arial" panose="020B0604020202020204" pitchFamily="34" charset="0"/>
              </a:rPr>
              <a:t>C </a:t>
            </a:r>
            <a:r>
              <a:rPr lang="zh-CN" altLang="en-US" dirty="0">
                <a:solidFill>
                  <a:srgbClr val="333399"/>
                </a:solidFill>
                <a:latin typeface="Arial" panose="020B0604020202020204" pitchFamily="34" charset="0"/>
              </a:rPr>
              <a:t>类地址的网络号字段 </a:t>
            </a:r>
            <a:r>
              <a:rPr lang="en-US" altLang="zh-CN" dirty="0">
                <a:solidFill>
                  <a:srgbClr val="333399"/>
                </a:solidFill>
                <a:latin typeface="Arial" panose="020B0604020202020204" pitchFamily="34" charset="0"/>
              </a:rPr>
              <a:t>net-id </a:t>
            </a:r>
            <a:r>
              <a:rPr lang="zh-CN" altLang="en-US" dirty="0">
                <a:solidFill>
                  <a:srgbClr val="333399"/>
                </a:solidFill>
                <a:latin typeface="Arial" panose="020B0604020202020204" pitchFamily="34" charset="0"/>
              </a:rPr>
              <a:t>为 </a:t>
            </a:r>
            <a:r>
              <a:rPr lang="en-US" altLang="zh-CN" dirty="0">
                <a:solidFill>
                  <a:srgbClr val="333399"/>
                </a:solidFill>
                <a:latin typeface="Arial" panose="020B0604020202020204" pitchFamily="34" charset="0"/>
              </a:rPr>
              <a:t>3 </a:t>
            </a:r>
            <a:r>
              <a:rPr lang="zh-CN" altLang="en-US" dirty="0">
                <a:solidFill>
                  <a:srgbClr val="333399"/>
                </a:solidFill>
                <a:latin typeface="Arial" panose="020B0604020202020204" pitchFamily="34" charset="0"/>
              </a:rPr>
              <a:t>字节</a:t>
            </a:r>
          </a:p>
        </p:txBody>
      </p:sp>
    </p:spTree>
    <p:extLst>
      <p:ext uri="{BB962C8B-B14F-4D97-AF65-F5344CB8AC3E}">
        <p14:creationId xmlns:p14="http://schemas.microsoft.com/office/powerpoint/2010/main" val="18950023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29</a:t>
            </a:fld>
            <a:endParaRPr lang="en-US" altLang="zh-CN"/>
          </a:p>
        </p:txBody>
      </p:sp>
      <p:sp>
        <p:nvSpPr>
          <p:cNvPr id="4" name="Line 2"/>
          <p:cNvSpPr>
            <a:spLocks noChangeShapeType="1"/>
          </p:cNvSpPr>
          <p:nvPr/>
        </p:nvSpPr>
        <p:spPr bwMode="auto">
          <a:xfrm flipV="1">
            <a:off x="2966586" y="4210289"/>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030336" y="3992802"/>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bit</a:t>
            </a:r>
          </a:p>
        </p:txBody>
      </p:sp>
      <p:sp>
        <p:nvSpPr>
          <p:cNvPr id="6" name="Rectangle 4"/>
          <p:cNvSpPr>
            <a:spLocks noChangeArrowheads="1"/>
          </p:cNvSpPr>
          <p:nvPr/>
        </p:nvSpPr>
        <p:spPr bwMode="auto">
          <a:xfrm>
            <a:off x="2966585" y="3556239"/>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692197" y="1781282"/>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579098" y="1573320"/>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006272" y="2897427"/>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130223" y="269263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2928485" y="1781282"/>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332488" y="1573320"/>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2931660" y="1136758"/>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2952298" y="2259253"/>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2976110" y="3570527"/>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2974522" y="2284653"/>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2955473" y="1160570"/>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2877686" y="1130408"/>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752148" y="1158982"/>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187247" y="1136758"/>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692197" y="1136757"/>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2928485" y="16193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692197" y="16193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002385" y="16193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494011" y="2897428"/>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710986" y="271962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2966585" y="274502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494010" y="274502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9989685" y="274502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1771198" y="2270364"/>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494010" y="2268778"/>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1771198" y="356576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293611" y="3584815"/>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2906261" y="3576877"/>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101522" y="3584814"/>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650797" y="3554653"/>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295822" y="3549890"/>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300585" y="4194415"/>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697460" y="4021378"/>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2966585" y="4057889"/>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300585" y="406106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9989685" y="4042014"/>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2960235" y="4932602"/>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752148" y="494371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741285" y="494054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2896736" y="4931015"/>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728835" y="4961178"/>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2968173" y="5899389"/>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1788661" y="5908915"/>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184323" y="5920028"/>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690485" y="592479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2896736" y="5905740"/>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085648" y="2254490"/>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2893561" y="2254489"/>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444422" y="225131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4685848" y="4710352"/>
            <a:ext cx="4462217" cy="647700"/>
          </a:xfrm>
          <a:prstGeom prst="wedgeRoundRectCallout">
            <a:avLst>
              <a:gd name="adj1" fmla="val -10305"/>
              <a:gd name="adj2" fmla="val -552491"/>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a:solidFill>
                  <a:srgbClr val="333399"/>
                </a:solidFill>
                <a:latin typeface="Arial" panose="020B0604020202020204" pitchFamily="34" charset="0"/>
              </a:rPr>
              <a:t>A </a:t>
            </a:r>
            <a:r>
              <a:rPr lang="zh-CN" altLang="en-US">
                <a:solidFill>
                  <a:srgbClr val="333399"/>
                </a:solidFill>
                <a:latin typeface="Arial" panose="020B0604020202020204" pitchFamily="34" charset="0"/>
              </a:rPr>
              <a:t>类地址的主机号字段 </a:t>
            </a:r>
            <a:r>
              <a:rPr lang="en-US" altLang="zh-CN">
                <a:solidFill>
                  <a:srgbClr val="333399"/>
                </a:solidFill>
                <a:latin typeface="Arial" panose="020B0604020202020204" pitchFamily="34" charset="0"/>
              </a:rPr>
              <a:t>host-id </a:t>
            </a:r>
            <a:r>
              <a:rPr lang="zh-CN" altLang="en-US">
                <a:solidFill>
                  <a:srgbClr val="333399"/>
                </a:solidFill>
                <a:latin typeface="Arial" panose="020B0604020202020204" pitchFamily="34" charset="0"/>
              </a:rPr>
              <a:t>为 </a:t>
            </a:r>
            <a:r>
              <a:rPr lang="en-US" altLang="zh-CN">
                <a:solidFill>
                  <a:srgbClr val="333399"/>
                </a:solidFill>
                <a:latin typeface="Arial" panose="020B0604020202020204" pitchFamily="34" charset="0"/>
              </a:rPr>
              <a:t>3 </a:t>
            </a:r>
            <a:r>
              <a:rPr lang="zh-CN" altLang="en-US">
                <a:solidFill>
                  <a:srgbClr val="333399"/>
                </a:solidFill>
                <a:latin typeface="Arial" panose="020B0604020202020204" pitchFamily="34" charset="0"/>
              </a:rPr>
              <a:t>字节</a:t>
            </a:r>
          </a:p>
        </p:txBody>
      </p:sp>
    </p:spTree>
    <p:extLst>
      <p:ext uri="{BB962C8B-B14F-4D97-AF65-F5344CB8AC3E}">
        <p14:creationId xmlns:p14="http://schemas.microsoft.com/office/powerpoint/2010/main" val="16398460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a:extLst>
              <a:ext uri="{FF2B5EF4-FFF2-40B4-BE49-F238E27FC236}">
                <a16:creationId xmlns:a16="http://schemas.microsoft.com/office/drawing/2014/main" id="{64399AB0-8A65-4D11-B23A-C7EFF51FD020}"/>
              </a:ext>
            </a:extLst>
          </p:cNvPr>
          <p:cNvSpPr>
            <a:spLocks noGrp="1" noChangeArrowheads="1"/>
          </p:cNvSpPr>
          <p:nvPr>
            <p:ph type="title"/>
          </p:nvPr>
        </p:nvSpPr>
        <p:spPr/>
        <p:txBody>
          <a:bodyPr/>
          <a:lstStyle/>
          <a:p>
            <a:r>
              <a:rPr lang="zh-CN" altLang="en-US" dirty="0"/>
              <a:t>第</a:t>
            </a:r>
            <a:r>
              <a:rPr lang="en-US" altLang="zh-CN" dirty="0"/>
              <a:t>3</a:t>
            </a:r>
            <a:r>
              <a:rPr lang="zh-CN" altLang="en-US" dirty="0"/>
              <a:t>章  计算机网络基础及</a:t>
            </a:r>
            <a:r>
              <a:rPr lang="en-US" altLang="zh-CN" dirty="0"/>
              <a:t>Internet</a:t>
            </a:r>
            <a:endParaRPr lang="zh-CN" altLang="en-US" dirty="0"/>
          </a:p>
        </p:txBody>
      </p:sp>
      <p:sp>
        <p:nvSpPr>
          <p:cNvPr id="13315" name="Rectangle 7">
            <a:extLst>
              <a:ext uri="{FF2B5EF4-FFF2-40B4-BE49-F238E27FC236}">
                <a16:creationId xmlns:a16="http://schemas.microsoft.com/office/drawing/2014/main" id="{07F69391-F8EA-4500-81F0-D82AF32D1697}"/>
              </a:ext>
            </a:extLst>
          </p:cNvPr>
          <p:cNvSpPr>
            <a:spLocks noGrp="1" noChangeArrowheads="1"/>
          </p:cNvSpPr>
          <p:nvPr>
            <p:ph idx="1"/>
          </p:nvPr>
        </p:nvSpPr>
        <p:spPr>
          <a:xfrm>
            <a:off x="1445342" y="1154983"/>
            <a:ext cx="8908026" cy="3923203"/>
          </a:xfrm>
        </p:spPr>
        <p:txBody>
          <a:bodyPr/>
          <a:lstStyle/>
          <a:p>
            <a:pPr marL="0" indent="0" eaLnBrk="1" hangingPunct="1">
              <a:lnSpc>
                <a:spcPct val="90000"/>
              </a:lnSpc>
              <a:buNone/>
            </a:pPr>
            <a:r>
              <a:rPr lang="zh-CN" altLang="en-US" sz="3600" dirty="0">
                <a:latin typeface="宋体" panose="02010600030101010101" pitchFamily="2" charset="-122"/>
              </a:rPr>
              <a:t>本章学习目标</a:t>
            </a:r>
            <a:endParaRPr lang="en-US" altLang="zh-CN" sz="3600" dirty="0">
              <a:latin typeface="宋体" panose="02010600030101010101" pitchFamily="2" charset="-122"/>
            </a:endParaRPr>
          </a:p>
          <a:p>
            <a:pPr marL="0" indent="0" eaLnBrk="1" hangingPunct="1">
              <a:lnSpc>
                <a:spcPct val="90000"/>
              </a:lnSpc>
              <a:buNone/>
            </a:pPr>
            <a:endParaRPr lang="zh-CN" altLang="en-US" sz="3600" dirty="0">
              <a:latin typeface="宋体" panose="02010600030101010101" pitchFamily="2" charset="-122"/>
            </a:endParaRPr>
          </a:p>
          <a:p>
            <a:pPr>
              <a:spcBef>
                <a:spcPts val="0"/>
              </a:spcBef>
            </a:pPr>
            <a:r>
              <a:rPr lang="en-US" altLang="zh-CN" sz="3600" dirty="0"/>
              <a:t>3.1 </a:t>
            </a:r>
            <a:r>
              <a:rPr lang="zh-CN" altLang="en-US" sz="3600" dirty="0"/>
              <a:t>互联时代</a:t>
            </a:r>
            <a:endParaRPr lang="en-US" altLang="zh-CN" sz="3600" dirty="0"/>
          </a:p>
          <a:p>
            <a:pPr>
              <a:spcBef>
                <a:spcPts val="0"/>
              </a:spcBef>
            </a:pPr>
            <a:r>
              <a:rPr lang="en-US" altLang="zh-CN" sz="3600" dirty="0"/>
              <a:t>3.2 </a:t>
            </a:r>
            <a:r>
              <a:rPr lang="zh-CN" altLang="zh-CN" sz="3600" dirty="0"/>
              <a:t>计算机网络</a:t>
            </a:r>
            <a:r>
              <a:rPr lang="zh-CN" altLang="en-US" sz="3600" dirty="0"/>
              <a:t>概述</a:t>
            </a:r>
            <a:endParaRPr lang="en-US" altLang="zh-CN" sz="3600" dirty="0"/>
          </a:p>
          <a:p>
            <a:pPr>
              <a:spcBef>
                <a:spcPts val="0"/>
              </a:spcBef>
            </a:pPr>
            <a:r>
              <a:rPr lang="en-US" altLang="zh-CN" sz="3600" dirty="0"/>
              <a:t>3.3 Internet</a:t>
            </a:r>
            <a:r>
              <a:rPr lang="zh-CN" altLang="zh-CN" sz="3600" dirty="0"/>
              <a:t>基础</a:t>
            </a:r>
          </a:p>
          <a:p>
            <a:pPr>
              <a:spcBef>
                <a:spcPts val="0"/>
              </a:spcBef>
            </a:pPr>
            <a:r>
              <a:rPr lang="en-US" altLang="zh-CN" sz="3600" dirty="0"/>
              <a:t>3.4 Internet</a:t>
            </a:r>
            <a:r>
              <a:rPr lang="zh-CN" altLang="zh-CN" sz="3600" dirty="0"/>
              <a:t>的服务</a:t>
            </a:r>
          </a:p>
          <a:p>
            <a:pPr>
              <a:spcBef>
                <a:spcPts val="0"/>
              </a:spcBef>
            </a:pPr>
            <a:r>
              <a:rPr lang="en-US" altLang="zh-CN" sz="3600" dirty="0"/>
              <a:t>3.5 </a:t>
            </a:r>
            <a:r>
              <a:rPr lang="zh-CN" altLang="en-US" sz="3600" dirty="0"/>
              <a:t>网络数据获取</a:t>
            </a:r>
            <a:endParaRPr lang="en-US" altLang="zh-CN" sz="3600" dirty="0"/>
          </a:p>
          <a:p>
            <a:pPr>
              <a:spcBef>
                <a:spcPts val="0"/>
              </a:spcBef>
            </a:pPr>
            <a:endParaRPr lang="zh-CN" altLang="zh-CN" sz="3600" dirty="0"/>
          </a:p>
        </p:txBody>
      </p:sp>
      <p:sp>
        <p:nvSpPr>
          <p:cNvPr id="2" name="灯片编号占位符 1">
            <a:extLst>
              <a:ext uri="{FF2B5EF4-FFF2-40B4-BE49-F238E27FC236}">
                <a16:creationId xmlns:a16="http://schemas.microsoft.com/office/drawing/2014/main" id="{51D5B84A-BA56-4127-A020-AA4180085F90}"/>
              </a:ext>
            </a:extLst>
          </p:cNvPr>
          <p:cNvSpPr>
            <a:spLocks noGrp="1"/>
          </p:cNvSpPr>
          <p:nvPr>
            <p:ph type="sldNum" sz="quarter" idx="10"/>
          </p:nvPr>
        </p:nvSpPr>
        <p:spPr/>
        <p:txBody>
          <a:bodyPr/>
          <a:lstStyle/>
          <a:p>
            <a:pPr>
              <a:defRPr/>
            </a:pPr>
            <a:fld id="{475B3ED4-0E10-409F-A096-FDE93D218505}" type="slidenum">
              <a:rPr lang="zh-CN" altLang="en-US" smtClean="0"/>
              <a:pPr>
                <a:defRPr/>
              </a:pPr>
              <a:t>3</a:t>
            </a:fld>
            <a:endParaRPr lang="en-US" altLang="zh-CN" dirty="0"/>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30</a:t>
            </a:fld>
            <a:endParaRPr lang="en-US" altLang="zh-CN"/>
          </a:p>
        </p:txBody>
      </p:sp>
      <p:sp>
        <p:nvSpPr>
          <p:cNvPr id="4" name="Line 2"/>
          <p:cNvSpPr>
            <a:spLocks noChangeShapeType="1"/>
          </p:cNvSpPr>
          <p:nvPr/>
        </p:nvSpPr>
        <p:spPr bwMode="auto">
          <a:xfrm flipV="1">
            <a:off x="3064557" y="4242945"/>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128307" y="4025458"/>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064556" y="3588895"/>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790168" y="1813938"/>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677069" y="1605976"/>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104243" y="3007357"/>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228194" y="280256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3026456" y="1813938"/>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430459" y="1605976"/>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029631" y="1169414"/>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050269" y="2369183"/>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074081" y="3603183"/>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072493" y="2394583"/>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053444" y="1193226"/>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2975657" y="1163064"/>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850119" y="1191638"/>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285218" y="1169414"/>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790168" y="1169413"/>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026456" y="165201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790168" y="165201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100356" y="165201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591982" y="3007358"/>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808957" y="282955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064556" y="28549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591981" y="28549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087656" y="285495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1869169" y="2380294"/>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591981" y="2378708"/>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1869169" y="3598421"/>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391582" y="361747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004232" y="3609533"/>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199493" y="3617470"/>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748768" y="3587309"/>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393793" y="3582546"/>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398556" y="4227071"/>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795431" y="4054034"/>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064556" y="409054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398556" y="409372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087656" y="407467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058206" y="4965258"/>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850119" y="4976371"/>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839256" y="497319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2994707" y="4963671"/>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826806" y="4993834"/>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066144" y="5932045"/>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1886632" y="5941571"/>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282294" y="5952684"/>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788456" y="595744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2994707" y="5938396"/>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183619" y="2364420"/>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2991532" y="2364419"/>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542393" y="236124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5128306" y="4743008"/>
            <a:ext cx="4452580" cy="647700"/>
          </a:xfrm>
          <a:prstGeom prst="wedgeRoundRectCallout">
            <a:avLst>
              <a:gd name="adj1" fmla="val 2155"/>
              <a:gd name="adj2" fmla="val -384225"/>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a:solidFill>
                  <a:srgbClr val="333399"/>
                </a:solidFill>
                <a:latin typeface="Arial" panose="020B0604020202020204" pitchFamily="34" charset="0"/>
              </a:rPr>
              <a:t>B </a:t>
            </a:r>
            <a:r>
              <a:rPr lang="zh-CN" altLang="en-US">
                <a:solidFill>
                  <a:srgbClr val="333399"/>
                </a:solidFill>
                <a:latin typeface="Arial" panose="020B0604020202020204" pitchFamily="34" charset="0"/>
              </a:rPr>
              <a:t>类地址的主机号字段 </a:t>
            </a:r>
            <a:r>
              <a:rPr lang="en-US" altLang="zh-CN">
                <a:solidFill>
                  <a:srgbClr val="333399"/>
                </a:solidFill>
                <a:latin typeface="Arial" panose="020B0604020202020204" pitchFamily="34" charset="0"/>
              </a:rPr>
              <a:t>host-id </a:t>
            </a:r>
            <a:r>
              <a:rPr lang="zh-CN" altLang="en-US">
                <a:solidFill>
                  <a:srgbClr val="333399"/>
                </a:solidFill>
                <a:latin typeface="Arial" panose="020B0604020202020204" pitchFamily="34" charset="0"/>
              </a:rPr>
              <a:t>为 </a:t>
            </a:r>
            <a:r>
              <a:rPr lang="en-US" altLang="zh-CN">
                <a:solidFill>
                  <a:srgbClr val="333399"/>
                </a:solidFill>
                <a:latin typeface="Arial" panose="020B0604020202020204" pitchFamily="34" charset="0"/>
              </a:rPr>
              <a:t>2 </a:t>
            </a:r>
            <a:r>
              <a:rPr lang="zh-CN" altLang="en-US">
                <a:solidFill>
                  <a:srgbClr val="333399"/>
                </a:solidFill>
                <a:latin typeface="Arial" panose="020B0604020202020204" pitchFamily="34" charset="0"/>
              </a:rPr>
              <a:t>字节</a:t>
            </a:r>
          </a:p>
        </p:txBody>
      </p:sp>
    </p:spTree>
    <p:extLst>
      <p:ext uri="{BB962C8B-B14F-4D97-AF65-F5344CB8AC3E}">
        <p14:creationId xmlns:p14="http://schemas.microsoft.com/office/powerpoint/2010/main" val="29661265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31</a:t>
            </a:fld>
            <a:endParaRPr lang="en-US" altLang="zh-CN"/>
          </a:p>
        </p:txBody>
      </p:sp>
      <p:sp>
        <p:nvSpPr>
          <p:cNvPr id="4" name="Line 2"/>
          <p:cNvSpPr>
            <a:spLocks noChangeShapeType="1"/>
          </p:cNvSpPr>
          <p:nvPr/>
        </p:nvSpPr>
        <p:spPr bwMode="auto">
          <a:xfrm flipV="1">
            <a:off x="3211514" y="4225925"/>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75264" y="4008438"/>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1513" y="3571875"/>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37125" y="1577975"/>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24026" y="1370013"/>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1200" y="2913063"/>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75151" y="2708275"/>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11" name="Line 9"/>
          <p:cNvSpPr>
            <a:spLocks noChangeShapeType="1"/>
          </p:cNvSpPr>
          <p:nvPr/>
        </p:nvSpPr>
        <p:spPr bwMode="auto">
          <a:xfrm>
            <a:off x="3173413" y="1577975"/>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77416" y="1370013"/>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76588" y="933451"/>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197226" y="2274889"/>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1038" y="3586163"/>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19450" y="2300289"/>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0401" y="957263"/>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22614" y="92710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1997076" y="955675"/>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32175" y="933451"/>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37125" y="933450"/>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73413" y="141605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37125" y="141605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47313" y="141605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38939" y="2913064"/>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55914" y="2735263"/>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1513" y="276066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38938" y="276066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34613" y="2760663"/>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16126" y="2286000"/>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38938" y="2284414"/>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16126" y="3581401"/>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38539" y="360045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1189" y="3592513"/>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46450" y="3600450"/>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895725" y="3570289"/>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0750" y="3565526"/>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45513" y="4210051"/>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42388" y="4037014"/>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1513" y="407352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45513" y="407670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34613" y="4057650"/>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205163" y="4948238"/>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1997076" y="4959351"/>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86213" y="495617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41664" y="4946651"/>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73763" y="4976814"/>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213101" y="5915025"/>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33589" y="5924551"/>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29251" y="5935664"/>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35413" y="594042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41664" y="5921376"/>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330576" y="227012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38489" y="2270125"/>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89350" y="2266951"/>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4767265" y="4725989"/>
            <a:ext cx="4355270" cy="556911"/>
          </a:xfrm>
          <a:prstGeom prst="wedgeRoundRectCallout">
            <a:avLst>
              <a:gd name="adj1" fmla="val 50951"/>
              <a:gd name="adj2" fmla="val -206986"/>
              <a:gd name="adj3" fmla="val 16667"/>
            </a:avLst>
          </a:prstGeom>
          <a:solidFill>
            <a:schemeClr val="tx2">
              <a:lumMod val="20000"/>
              <a:lumOff val="80000"/>
            </a:schemeClr>
          </a:solidFill>
          <a:ln w="9525">
            <a:solidFill>
              <a:schemeClr val="tx1"/>
            </a:solidFill>
            <a:miter lim="800000"/>
            <a:headEnd/>
            <a:tailEnd/>
          </a:ln>
          <a:effectLst/>
        </p:spPr>
        <p:txBody>
          <a:bodyPr/>
          <a:lstStyle/>
          <a:p>
            <a:r>
              <a:rPr lang="en-US" altLang="zh-CN" dirty="0">
                <a:solidFill>
                  <a:srgbClr val="333399"/>
                </a:solidFill>
                <a:latin typeface="Arial" panose="020B0604020202020204" pitchFamily="34" charset="0"/>
              </a:rPr>
              <a:t>C </a:t>
            </a:r>
            <a:r>
              <a:rPr lang="zh-CN" altLang="en-US" dirty="0">
                <a:solidFill>
                  <a:srgbClr val="333399"/>
                </a:solidFill>
                <a:latin typeface="Arial" panose="020B0604020202020204" pitchFamily="34" charset="0"/>
              </a:rPr>
              <a:t>类地址的主机号字段 </a:t>
            </a:r>
            <a:r>
              <a:rPr lang="en-US" altLang="zh-CN" dirty="0">
                <a:solidFill>
                  <a:srgbClr val="333399"/>
                </a:solidFill>
                <a:latin typeface="Arial" panose="020B0604020202020204" pitchFamily="34" charset="0"/>
              </a:rPr>
              <a:t>host-id </a:t>
            </a:r>
            <a:r>
              <a:rPr lang="zh-CN" altLang="en-US" dirty="0">
                <a:solidFill>
                  <a:srgbClr val="333399"/>
                </a:solidFill>
                <a:latin typeface="Arial" panose="020B0604020202020204" pitchFamily="34" charset="0"/>
              </a:rPr>
              <a:t>为 </a:t>
            </a:r>
            <a:r>
              <a:rPr lang="en-US" altLang="zh-CN" dirty="0">
                <a:solidFill>
                  <a:srgbClr val="333399"/>
                </a:solidFill>
                <a:latin typeface="Arial" panose="020B0604020202020204" pitchFamily="34" charset="0"/>
              </a:rPr>
              <a:t>1 </a:t>
            </a:r>
            <a:r>
              <a:rPr lang="zh-CN" altLang="en-US" dirty="0">
                <a:solidFill>
                  <a:srgbClr val="333399"/>
                </a:solidFill>
                <a:latin typeface="Arial" panose="020B0604020202020204" pitchFamily="34" charset="0"/>
              </a:rPr>
              <a:t>字节</a:t>
            </a:r>
          </a:p>
        </p:txBody>
      </p:sp>
    </p:spTree>
    <p:extLst>
      <p:ext uri="{BB962C8B-B14F-4D97-AF65-F5344CB8AC3E}">
        <p14:creationId xmlns:p14="http://schemas.microsoft.com/office/powerpoint/2010/main" val="18651219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32</a:t>
            </a:fld>
            <a:endParaRPr lang="en-US" altLang="zh-CN"/>
          </a:p>
        </p:txBody>
      </p:sp>
      <p:sp>
        <p:nvSpPr>
          <p:cNvPr id="4" name="Line 2"/>
          <p:cNvSpPr>
            <a:spLocks noChangeShapeType="1"/>
          </p:cNvSpPr>
          <p:nvPr/>
        </p:nvSpPr>
        <p:spPr bwMode="auto">
          <a:xfrm flipV="1">
            <a:off x="3219452" y="4284112"/>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83202" y="4066625"/>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9451" y="3630062"/>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45063" y="1790710"/>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31964" y="1582748"/>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9138" y="2997008"/>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83089" y="2792220"/>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bit</a:t>
            </a:r>
          </a:p>
        </p:txBody>
      </p:sp>
      <p:sp>
        <p:nvSpPr>
          <p:cNvPr id="11" name="Line 9"/>
          <p:cNvSpPr>
            <a:spLocks noChangeShapeType="1"/>
          </p:cNvSpPr>
          <p:nvPr/>
        </p:nvSpPr>
        <p:spPr bwMode="auto">
          <a:xfrm>
            <a:off x="3181351" y="1790710"/>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85354" y="1582748"/>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84526" y="1146186"/>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205164" y="2358834"/>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8976" y="3644350"/>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27388" y="2384234"/>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8339" y="1169998"/>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30552" y="1139836"/>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2005014" y="1168410"/>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40113" y="1146186"/>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45063" y="1146185"/>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81351" y="16287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45063" y="16287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55251" y="1628785"/>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46877" y="2997009"/>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63852" y="2819208"/>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9451" y="284460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46876" y="284460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42551" y="2844608"/>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24064" y="2369945"/>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46876" y="2368359"/>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24064" y="3639588"/>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46477" y="3658638"/>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9127" y="3650700"/>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54388" y="3658637"/>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903663" y="3628476"/>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8688" y="3623713"/>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53451" y="4268238"/>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50326" y="4095201"/>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9451" y="4131712"/>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53451" y="413488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42551" y="411583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213101" y="4916272"/>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2005014" y="4927385"/>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94151" y="492421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49602" y="4914685"/>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81701" y="4944848"/>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221039" y="5883059"/>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41527" y="5892585"/>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37189" y="5903698"/>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43351" y="5908460"/>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49602" y="5889410"/>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338514" y="2354071"/>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46427" y="2354070"/>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97288" y="2350896"/>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4738777" y="2865245"/>
            <a:ext cx="3503054" cy="647700"/>
          </a:xfrm>
          <a:prstGeom prst="wedgeRoundRectCallout">
            <a:avLst>
              <a:gd name="adj1" fmla="val 33185"/>
              <a:gd name="adj2" fmla="val 324019"/>
              <a:gd name="adj3" fmla="val 16667"/>
            </a:avLst>
          </a:prstGeom>
          <a:solidFill>
            <a:schemeClr val="tx2">
              <a:lumMod val="20000"/>
              <a:lumOff val="80000"/>
            </a:schemeClr>
          </a:solidFill>
          <a:ln w="9525">
            <a:solidFill>
              <a:schemeClr val="tx1"/>
            </a:solidFill>
            <a:miter lim="800000"/>
            <a:headEnd/>
            <a:tailEnd/>
          </a:ln>
          <a:effectLst/>
        </p:spPr>
        <p:txBody>
          <a:bodyPr/>
          <a:lstStyle/>
          <a:p>
            <a:pPr algn="ctr"/>
            <a:r>
              <a:rPr lang="en-US" altLang="zh-CN">
                <a:solidFill>
                  <a:srgbClr val="333399"/>
                </a:solidFill>
                <a:latin typeface="Arial" panose="020B0604020202020204" pitchFamily="34" charset="0"/>
              </a:rPr>
              <a:t>D </a:t>
            </a:r>
            <a:r>
              <a:rPr lang="zh-CN" altLang="en-US">
                <a:solidFill>
                  <a:srgbClr val="333399"/>
                </a:solidFill>
                <a:latin typeface="Arial" panose="020B0604020202020204" pitchFamily="34" charset="0"/>
              </a:rPr>
              <a:t>类地址是多播地址</a:t>
            </a:r>
            <a:r>
              <a:rPr lang="zh-CN" altLang="en-US">
                <a:ea typeface="宋体" panose="02010600030101010101" pitchFamily="2" charset="-122"/>
              </a:rPr>
              <a:t> </a:t>
            </a:r>
          </a:p>
        </p:txBody>
      </p:sp>
    </p:spTree>
    <p:extLst>
      <p:ext uri="{BB962C8B-B14F-4D97-AF65-F5344CB8AC3E}">
        <p14:creationId xmlns:p14="http://schemas.microsoft.com/office/powerpoint/2010/main" val="23400826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 </a:t>
            </a:r>
            <a:r>
              <a:rPr lang="zh-CN" altLang="en-US" b="0" dirty="0">
                <a:latin typeface="方正大黑简体" panose="02010601030101010101" pitchFamily="2" charset="-122"/>
                <a:ea typeface="方正大黑简体" panose="02010601030101010101" pitchFamily="2" charset="-122"/>
              </a:rPr>
              <a:t>地址中的网络号字段和主机号字段</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33</a:t>
            </a:fld>
            <a:endParaRPr lang="en-US" altLang="zh-CN"/>
          </a:p>
        </p:txBody>
      </p:sp>
      <p:sp>
        <p:nvSpPr>
          <p:cNvPr id="4" name="Line 2"/>
          <p:cNvSpPr>
            <a:spLocks noChangeShapeType="1"/>
          </p:cNvSpPr>
          <p:nvPr/>
        </p:nvSpPr>
        <p:spPr bwMode="auto">
          <a:xfrm flipV="1">
            <a:off x="3219452" y="4226616"/>
            <a:ext cx="5305425"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Rectangle 3"/>
          <p:cNvSpPr>
            <a:spLocks noChangeArrowheads="1"/>
          </p:cNvSpPr>
          <p:nvPr/>
        </p:nvSpPr>
        <p:spPr bwMode="auto">
          <a:xfrm>
            <a:off x="5283202" y="400912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6" name="Rectangle 4"/>
          <p:cNvSpPr>
            <a:spLocks noChangeArrowheads="1"/>
          </p:cNvSpPr>
          <p:nvPr/>
        </p:nvSpPr>
        <p:spPr bwMode="auto">
          <a:xfrm>
            <a:off x="3219451" y="3572566"/>
            <a:ext cx="7046912" cy="444500"/>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p:nvSpPr>
        <p:spPr bwMode="auto">
          <a:xfrm>
            <a:off x="4945063" y="1823367"/>
            <a:ext cx="531018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Rectangle 6"/>
          <p:cNvSpPr>
            <a:spLocks noChangeArrowheads="1"/>
          </p:cNvSpPr>
          <p:nvPr/>
        </p:nvSpPr>
        <p:spPr bwMode="auto">
          <a:xfrm>
            <a:off x="6831964" y="1615405"/>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24 </a:t>
            </a:r>
            <a:r>
              <a:rPr kumimoji="1" lang="zh-CN" altLang="en-US" sz="2000">
                <a:solidFill>
                  <a:srgbClr val="333399"/>
                </a:solidFill>
                <a:ea typeface="黑体" panose="02010609060101010101" pitchFamily="49" charset="-122"/>
              </a:rPr>
              <a:t>位</a:t>
            </a:r>
          </a:p>
        </p:txBody>
      </p:sp>
      <p:sp>
        <p:nvSpPr>
          <p:cNvPr id="9" name="Line 7"/>
          <p:cNvSpPr>
            <a:spLocks noChangeShapeType="1"/>
          </p:cNvSpPr>
          <p:nvPr/>
        </p:nvSpPr>
        <p:spPr bwMode="auto">
          <a:xfrm flipV="1">
            <a:off x="3259138" y="3003907"/>
            <a:ext cx="3475038"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Rectangle 8"/>
          <p:cNvSpPr>
            <a:spLocks noChangeArrowheads="1"/>
          </p:cNvSpPr>
          <p:nvPr/>
        </p:nvSpPr>
        <p:spPr bwMode="auto">
          <a:xfrm>
            <a:off x="4383089" y="2799119"/>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90000"/>
              </a:lnSpc>
            </a:pPr>
            <a:r>
              <a:rPr kumimoji="1" lang="en-US" altLang="zh-CN" sz="2000">
                <a:solidFill>
                  <a:srgbClr val="333399"/>
                </a:solidFill>
                <a:ea typeface="黑体" panose="02010609060101010101" pitchFamily="49" charset="-122"/>
              </a:rPr>
              <a:t>net-id</a:t>
            </a:r>
          </a:p>
          <a:p>
            <a:pPr eaLnBrk="0" hangingPunct="0">
              <a:lnSpc>
                <a:spcPct val="90000"/>
              </a:lnSpc>
            </a:pPr>
            <a:r>
              <a:rPr kumimoji="1" lang="en-US" altLang="zh-CN" sz="2000">
                <a:solidFill>
                  <a:srgbClr val="333399"/>
                </a:solidFill>
                <a:ea typeface="黑体" panose="02010609060101010101" pitchFamily="49" charset="-122"/>
              </a:rPr>
              <a:t>16 bit</a:t>
            </a:r>
          </a:p>
        </p:txBody>
      </p:sp>
      <p:sp>
        <p:nvSpPr>
          <p:cNvPr id="11" name="Line 9"/>
          <p:cNvSpPr>
            <a:spLocks noChangeShapeType="1"/>
          </p:cNvSpPr>
          <p:nvPr/>
        </p:nvSpPr>
        <p:spPr bwMode="auto">
          <a:xfrm>
            <a:off x="3181351" y="1823367"/>
            <a:ext cx="1763712" cy="0"/>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Rectangle 10"/>
          <p:cNvSpPr>
            <a:spLocks noChangeArrowheads="1"/>
          </p:cNvSpPr>
          <p:nvPr/>
        </p:nvSpPr>
        <p:spPr bwMode="auto">
          <a:xfrm>
            <a:off x="3585354" y="1615405"/>
            <a:ext cx="823945"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net-id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sp>
        <p:nvSpPr>
          <p:cNvPr id="13" name="Rectangle 11"/>
          <p:cNvSpPr>
            <a:spLocks noChangeArrowheads="1"/>
          </p:cNvSpPr>
          <p:nvPr/>
        </p:nvSpPr>
        <p:spPr bwMode="auto">
          <a:xfrm>
            <a:off x="3184526" y="1178843"/>
            <a:ext cx="7085012" cy="442913"/>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Rectangle 12"/>
          <p:cNvSpPr>
            <a:spLocks noChangeArrowheads="1"/>
          </p:cNvSpPr>
          <p:nvPr/>
        </p:nvSpPr>
        <p:spPr bwMode="auto">
          <a:xfrm>
            <a:off x="3205164" y="2365733"/>
            <a:ext cx="7070725" cy="446087"/>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Rectangle 14"/>
          <p:cNvSpPr>
            <a:spLocks noChangeArrowheads="1"/>
          </p:cNvSpPr>
          <p:nvPr/>
        </p:nvSpPr>
        <p:spPr bwMode="auto">
          <a:xfrm>
            <a:off x="3228976" y="3586854"/>
            <a:ext cx="5300662" cy="423862"/>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15"/>
          <p:cNvSpPr>
            <a:spLocks noChangeArrowheads="1"/>
          </p:cNvSpPr>
          <p:nvPr/>
        </p:nvSpPr>
        <p:spPr bwMode="auto">
          <a:xfrm>
            <a:off x="3227388" y="2391133"/>
            <a:ext cx="3511550" cy="409575"/>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Rectangle 16"/>
          <p:cNvSpPr>
            <a:spLocks noChangeArrowheads="1"/>
          </p:cNvSpPr>
          <p:nvPr/>
        </p:nvSpPr>
        <p:spPr bwMode="auto">
          <a:xfrm>
            <a:off x="3208339" y="1202655"/>
            <a:ext cx="1730375" cy="4064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Rectangle 17"/>
          <p:cNvSpPr>
            <a:spLocks noChangeArrowheads="1"/>
          </p:cNvSpPr>
          <p:nvPr/>
        </p:nvSpPr>
        <p:spPr bwMode="auto">
          <a:xfrm>
            <a:off x="3130552" y="1172493"/>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19" name="Rectangle 18"/>
          <p:cNvSpPr>
            <a:spLocks noChangeArrowheads="1"/>
          </p:cNvSpPr>
          <p:nvPr/>
        </p:nvSpPr>
        <p:spPr bwMode="auto">
          <a:xfrm>
            <a:off x="2005014" y="1201067"/>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A </a:t>
            </a:r>
            <a:r>
              <a:rPr kumimoji="1" lang="zh-CN" altLang="en-US" sz="2000">
                <a:solidFill>
                  <a:srgbClr val="333399"/>
                </a:solidFill>
                <a:ea typeface="黑体" panose="02010609060101010101" pitchFamily="49" charset="-122"/>
              </a:rPr>
              <a:t>类地址</a:t>
            </a:r>
          </a:p>
        </p:txBody>
      </p:sp>
      <p:sp>
        <p:nvSpPr>
          <p:cNvPr id="20" name="Line 19"/>
          <p:cNvSpPr>
            <a:spLocks noChangeShapeType="1"/>
          </p:cNvSpPr>
          <p:nvPr/>
        </p:nvSpPr>
        <p:spPr bwMode="auto">
          <a:xfrm>
            <a:off x="3440113" y="1178843"/>
            <a:ext cx="0" cy="42227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
          <p:cNvSpPr>
            <a:spLocks noChangeShapeType="1"/>
          </p:cNvSpPr>
          <p:nvPr/>
        </p:nvSpPr>
        <p:spPr bwMode="auto">
          <a:xfrm>
            <a:off x="4945063" y="1178842"/>
            <a:ext cx="0" cy="4508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
          <p:cNvSpPr>
            <a:spLocks noChangeShapeType="1"/>
          </p:cNvSpPr>
          <p:nvPr/>
        </p:nvSpPr>
        <p:spPr bwMode="auto">
          <a:xfrm>
            <a:off x="3181351" y="1661442"/>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4945063" y="1661442"/>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10255251" y="1661442"/>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flipV="1">
            <a:off x="6746877" y="3003908"/>
            <a:ext cx="3475037" cy="3175"/>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Rectangle 25"/>
          <p:cNvSpPr>
            <a:spLocks noChangeArrowheads="1"/>
          </p:cNvSpPr>
          <p:nvPr/>
        </p:nvSpPr>
        <p:spPr bwMode="auto">
          <a:xfrm>
            <a:off x="7963852" y="2826107"/>
            <a:ext cx="952186" cy="64376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16 </a:t>
            </a:r>
            <a:r>
              <a:rPr kumimoji="1" lang="zh-CN" altLang="en-US" sz="2000">
                <a:solidFill>
                  <a:srgbClr val="333399"/>
                </a:solidFill>
                <a:ea typeface="黑体" panose="02010609060101010101" pitchFamily="49" charset="-122"/>
              </a:rPr>
              <a:t>位</a:t>
            </a:r>
          </a:p>
        </p:txBody>
      </p:sp>
      <p:sp>
        <p:nvSpPr>
          <p:cNvPr id="27" name="Line 26"/>
          <p:cNvSpPr>
            <a:spLocks noChangeShapeType="1"/>
          </p:cNvSpPr>
          <p:nvPr/>
        </p:nvSpPr>
        <p:spPr bwMode="auto">
          <a:xfrm>
            <a:off x="3219451" y="285150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7"/>
          <p:cNvSpPr>
            <a:spLocks noChangeShapeType="1"/>
          </p:cNvSpPr>
          <p:nvPr/>
        </p:nvSpPr>
        <p:spPr bwMode="auto">
          <a:xfrm>
            <a:off x="6746876" y="285150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8"/>
          <p:cNvSpPr>
            <a:spLocks noChangeShapeType="1"/>
          </p:cNvSpPr>
          <p:nvPr/>
        </p:nvSpPr>
        <p:spPr bwMode="auto">
          <a:xfrm>
            <a:off x="10242551" y="2851507"/>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Rectangle 29"/>
          <p:cNvSpPr>
            <a:spLocks noChangeArrowheads="1"/>
          </p:cNvSpPr>
          <p:nvPr/>
        </p:nvSpPr>
        <p:spPr bwMode="auto">
          <a:xfrm>
            <a:off x="2024064" y="2376844"/>
            <a:ext cx="11842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B </a:t>
            </a:r>
            <a:r>
              <a:rPr kumimoji="1" lang="zh-CN" altLang="en-US" sz="2000">
                <a:solidFill>
                  <a:srgbClr val="333399"/>
                </a:solidFill>
                <a:ea typeface="黑体" panose="02010609060101010101" pitchFamily="49" charset="-122"/>
              </a:rPr>
              <a:t>类地址</a:t>
            </a:r>
          </a:p>
        </p:txBody>
      </p:sp>
      <p:sp>
        <p:nvSpPr>
          <p:cNvPr id="31" name="Line 30"/>
          <p:cNvSpPr>
            <a:spLocks noChangeShapeType="1"/>
          </p:cNvSpPr>
          <p:nvPr/>
        </p:nvSpPr>
        <p:spPr bwMode="auto">
          <a:xfrm>
            <a:off x="6746876" y="2375258"/>
            <a:ext cx="0" cy="433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Rectangle 31"/>
          <p:cNvSpPr>
            <a:spLocks noChangeArrowheads="1"/>
          </p:cNvSpPr>
          <p:nvPr/>
        </p:nvSpPr>
        <p:spPr bwMode="auto">
          <a:xfrm>
            <a:off x="2024064" y="3582092"/>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C </a:t>
            </a:r>
            <a:r>
              <a:rPr kumimoji="1" lang="zh-CN" altLang="en-US" sz="2000">
                <a:solidFill>
                  <a:srgbClr val="333399"/>
                </a:solidFill>
                <a:ea typeface="黑体" panose="02010609060101010101" pitchFamily="49" charset="-122"/>
              </a:rPr>
              <a:t>类地址</a:t>
            </a:r>
          </a:p>
        </p:txBody>
      </p:sp>
      <p:sp>
        <p:nvSpPr>
          <p:cNvPr id="33" name="Rectangle 32"/>
          <p:cNvSpPr>
            <a:spLocks noChangeArrowheads="1"/>
          </p:cNvSpPr>
          <p:nvPr/>
        </p:nvSpPr>
        <p:spPr bwMode="auto">
          <a:xfrm>
            <a:off x="3546477" y="3601142"/>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34" name="Rectangle 33"/>
          <p:cNvSpPr>
            <a:spLocks noChangeArrowheads="1"/>
          </p:cNvSpPr>
          <p:nvPr/>
        </p:nvSpPr>
        <p:spPr bwMode="auto">
          <a:xfrm>
            <a:off x="3159127" y="3593204"/>
            <a:ext cx="4857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5" name="Rectangle 34"/>
          <p:cNvSpPr>
            <a:spLocks noChangeArrowheads="1"/>
          </p:cNvSpPr>
          <p:nvPr/>
        </p:nvSpPr>
        <p:spPr bwMode="auto">
          <a:xfrm>
            <a:off x="3354388" y="3601141"/>
            <a:ext cx="4826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36" name="Line 35"/>
          <p:cNvSpPr>
            <a:spLocks noChangeShapeType="1"/>
          </p:cNvSpPr>
          <p:nvPr/>
        </p:nvSpPr>
        <p:spPr bwMode="auto">
          <a:xfrm>
            <a:off x="3903663" y="3570980"/>
            <a:ext cx="0" cy="4397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6"/>
          <p:cNvSpPr>
            <a:spLocks noChangeShapeType="1"/>
          </p:cNvSpPr>
          <p:nvPr/>
        </p:nvSpPr>
        <p:spPr bwMode="auto">
          <a:xfrm>
            <a:off x="8548688" y="3566217"/>
            <a:ext cx="0" cy="4413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7"/>
          <p:cNvSpPr>
            <a:spLocks noChangeShapeType="1"/>
          </p:cNvSpPr>
          <p:nvPr/>
        </p:nvSpPr>
        <p:spPr bwMode="auto">
          <a:xfrm flipV="1">
            <a:off x="8553451" y="4210742"/>
            <a:ext cx="1701800" cy="17463"/>
          </a:xfrm>
          <a:prstGeom prst="line">
            <a:avLst/>
          </a:prstGeom>
          <a:noFill/>
          <a:ln w="12700">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9" name="Group 38"/>
          <p:cNvGrpSpPr>
            <a:grpSpLocks/>
          </p:cNvGrpSpPr>
          <p:nvPr/>
        </p:nvGrpSpPr>
        <p:grpSpPr bwMode="auto">
          <a:xfrm>
            <a:off x="8950326" y="4037705"/>
            <a:ext cx="988860" cy="643240"/>
            <a:chOff x="2832" y="3024"/>
            <a:chExt cx="429" cy="381"/>
          </a:xfrm>
        </p:grpSpPr>
        <p:sp>
          <p:nvSpPr>
            <p:cNvPr id="40" name="Rectangle 39"/>
            <p:cNvSpPr>
              <a:spLocks noChangeArrowheads="1"/>
            </p:cNvSpPr>
            <p:nvPr/>
          </p:nvSpPr>
          <p:spPr bwMode="auto">
            <a:xfrm>
              <a:off x="2832" y="3072"/>
              <a:ext cx="426" cy="1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Rectangle 40"/>
            <p:cNvSpPr>
              <a:spLocks noChangeArrowheads="1"/>
            </p:cNvSpPr>
            <p:nvPr/>
          </p:nvSpPr>
          <p:spPr bwMode="auto">
            <a:xfrm>
              <a:off x="2848" y="3024"/>
              <a:ext cx="413" cy="3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90000"/>
                </a:lnSpc>
              </a:pPr>
              <a:r>
                <a:rPr kumimoji="1" lang="en-US" altLang="zh-CN" sz="2000">
                  <a:solidFill>
                    <a:srgbClr val="333399"/>
                  </a:solidFill>
                  <a:ea typeface="黑体" panose="02010609060101010101" pitchFamily="49" charset="-122"/>
                </a:rPr>
                <a:t>host-id</a:t>
              </a:r>
            </a:p>
            <a:p>
              <a:pPr algn="ctr" eaLnBrk="0" hangingPunct="0">
                <a:lnSpc>
                  <a:spcPct val="90000"/>
                </a:lnSpc>
              </a:pPr>
              <a:r>
                <a:rPr kumimoji="1" lang="en-US" altLang="zh-CN" sz="2000">
                  <a:solidFill>
                    <a:srgbClr val="333399"/>
                  </a:solidFill>
                  <a:ea typeface="黑体" panose="02010609060101010101" pitchFamily="49" charset="-122"/>
                </a:rPr>
                <a:t>8 </a:t>
              </a:r>
              <a:r>
                <a:rPr kumimoji="1" lang="zh-CN" altLang="en-US" sz="2000">
                  <a:solidFill>
                    <a:srgbClr val="333399"/>
                  </a:solidFill>
                  <a:ea typeface="黑体" panose="02010609060101010101" pitchFamily="49" charset="-122"/>
                </a:rPr>
                <a:t>位</a:t>
              </a:r>
            </a:p>
          </p:txBody>
        </p:sp>
      </p:grpSp>
      <p:sp>
        <p:nvSpPr>
          <p:cNvPr id="42" name="Line 41"/>
          <p:cNvSpPr>
            <a:spLocks noChangeShapeType="1"/>
          </p:cNvSpPr>
          <p:nvPr/>
        </p:nvSpPr>
        <p:spPr bwMode="auto">
          <a:xfrm>
            <a:off x="3219451" y="4074216"/>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42"/>
          <p:cNvSpPr>
            <a:spLocks noChangeShapeType="1"/>
          </p:cNvSpPr>
          <p:nvPr/>
        </p:nvSpPr>
        <p:spPr bwMode="auto">
          <a:xfrm>
            <a:off x="8553451" y="407739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Line 43"/>
          <p:cNvSpPr>
            <a:spLocks noChangeShapeType="1"/>
          </p:cNvSpPr>
          <p:nvPr/>
        </p:nvSpPr>
        <p:spPr bwMode="auto">
          <a:xfrm>
            <a:off x="10242551" y="4058341"/>
            <a:ext cx="0" cy="323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 name="Rectangle 44"/>
          <p:cNvSpPr>
            <a:spLocks noChangeArrowheads="1"/>
          </p:cNvSpPr>
          <p:nvPr/>
        </p:nvSpPr>
        <p:spPr bwMode="auto">
          <a:xfrm>
            <a:off x="3213101" y="4948929"/>
            <a:ext cx="7067550"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Rectangle 45"/>
          <p:cNvSpPr>
            <a:spLocks noChangeArrowheads="1"/>
          </p:cNvSpPr>
          <p:nvPr/>
        </p:nvSpPr>
        <p:spPr bwMode="auto">
          <a:xfrm>
            <a:off x="2005014" y="4960042"/>
            <a:ext cx="120866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D </a:t>
            </a:r>
            <a:r>
              <a:rPr kumimoji="1" lang="zh-CN" altLang="en-US" sz="2000">
                <a:solidFill>
                  <a:srgbClr val="333399"/>
                </a:solidFill>
                <a:ea typeface="黑体" panose="02010609060101010101" pitchFamily="49" charset="-122"/>
              </a:rPr>
              <a:t>类地址</a:t>
            </a:r>
          </a:p>
        </p:txBody>
      </p:sp>
      <p:sp>
        <p:nvSpPr>
          <p:cNvPr id="47" name="Line 46"/>
          <p:cNvSpPr>
            <a:spLocks noChangeShapeType="1"/>
          </p:cNvSpPr>
          <p:nvPr/>
        </p:nvSpPr>
        <p:spPr bwMode="auto">
          <a:xfrm>
            <a:off x="3994151" y="4956867"/>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Rectangle 47"/>
          <p:cNvSpPr>
            <a:spLocks noChangeArrowheads="1"/>
          </p:cNvSpPr>
          <p:nvPr/>
        </p:nvSpPr>
        <p:spPr bwMode="auto">
          <a:xfrm>
            <a:off x="3149602" y="4947342"/>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0</a:t>
            </a:r>
          </a:p>
        </p:txBody>
      </p:sp>
      <p:sp>
        <p:nvSpPr>
          <p:cNvPr id="49" name="Rectangle 48"/>
          <p:cNvSpPr>
            <a:spLocks noChangeArrowheads="1"/>
          </p:cNvSpPr>
          <p:nvPr/>
        </p:nvSpPr>
        <p:spPr bwMode="auto">
          <a:xfrm>
            <a:off x="5981701" y="4977505"/>
            <a:ext cx="1420262"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多 播 地 址</a:t>
            </a:r>
          </a:p>
        </p:txBody>
      </p:sp>
      <p:sp>
        <p:nvSpPr>
          <p:cNvPr id="50" name="Rectangle 49"/>
          <p:cNvSpPr>
            <a:spLocks noChangeArrowheads="1"/>
          </p:cNvSpPr>
          <p:nvPr/>
        </p:nvSpPr>
        <p:spPr bwMode="auto">
          <a:xfrm>
            <a:off x="3221039" y="5915716"/>
            <a:ext cx="7053263" cy="444500"/>
          </a:xfrm>
          <a:prstGeom prst="rect">
            <a:avLst/>
          </a:prstGeom>
          <a:solidFill>
            <a:srgbClr val="CCEC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50"/>
          <p:cNvSpPr>
            <a:spLocks noChangeArrowheads="1"/>
          </p:cNvSpPr>
          <p:nvPr/>
        </p:nvSpPr>
        <p:spPr bwMode="auto">
          <a:xfrm>
            <a:off x="2041527" y="5925242"/>
            <a:ext cx="119423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E </a:t>
            </a:r>
            <a:r>
              <a:rPr kumimoji="1" lang="zh-CN" altLang="en-US" sz="2000">
                <a:solidFill>
                  <a:srgbClr val="333399"/>
                </a:solidFill>
                <a:ea typeface="黑体" panose="02010609060101010101" pitchFamily="49" charset="-122"/>
              </a:rPr>
              <a:t>类地址</a:t>
            </a:r>
          </a:p>
        </p:txBody>
      </p:sp>
      <p:sp>
        <p:nvSpPr>
          <p:cNvPr id="52" name="Rectangle 51"/>
          <p:cNvSpPr>
            <a:spLocks noChangeArrowheads="1"/>
          </p:cNvSpPr>
          <p:nvPr/>
        </p:nvSpPr>
        <p:spPr bwMode="auto">
          <a:xfrm>
            <a:off x="5437189" y="5936355"/>
            <a:ext cx="2401299"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zh-CN" altLang="en-US" sz="2000">
                <a:solidFill>
                  <a:srgbClr val="333399"/>
                </a:solidFill>
                <a:ea typeface="黑体" panose="02010609060101010101" pitchFamily="49" charset="-122"/>
              </a:rPr>
              <a:t>保 留 为 今 后 使 用</a:t>
            </a:r>
          </a:p>
        </p:txBody>
      </p:sp>
      <p:sp>
        <p:nvSpPr>
          <p:cNvPr id="53" name="Line 52"/>
          <p:cNvSpPr>
            <a:spLocks noChangeShapeType="1"/>
          </p:cNvSpPr>
          <p:nvPr/>
        </p:nvSpPr>
        <p:spPr bwMode="auto">
          <a:xfrm>
            <a:off x="3943351" y="5941117"/>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Rectangle 53"/>
          <p:cNvSpPr>
            <a:spLocks noChangeArrowheads="1"/>
          </p:cNvSpPr>
          <p:nvPr/>
        </p:nvSpPr>
        <p:spPr bwMode="auto">
          <a:xfrm>
            <a:off x="3149602" y="5922067"/>
            <a:ext cx="8592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r>
              <a:rPr kumimoji="1" lang="en-US" altLang="zh-CN" sz="1000">
                <a:solidFill>
                  <a:srgbClr val="333399"/>
                </a:solidFill>
                <a:ea typeface="黑体" panose="02010609060101010101" pitchFamily="49" charset="-122"/>
              </a:rPr>
              <a:t> </a:t>
            </a:r>
            <a:r>
              <a:rPr kumimoji="1" lang="en-US" altLang="zh-CN" sz="2000">
                <a:solidFill>
                  <a:srgbClr val="333399"/>
                </a:solidFill>
                <a:ea typeface="黑体" panose="02010609060101010101" pitchFamily="49" charset="-122"/>
              </a:rPr>
              <a:t>1</a:t>
            </a:r>
          </a:p>
        </p:txBody>
      </p:sp>
      <p:sp>
        <p:nvSpPr>
          <p:cNvPr id="55" name="Rectangle 54"/>
          <p:cNvSpPr>
            <a:spLocks noChangeArrowheads="1"/>
          </p:cNvSpPr>
          <p:nvPr/>
        </p:nvSpPr>
        <p:spPr bwMode="auto">
          <a:xfrm>
            <a:off x="3338514" y="2360970"/>
            <a:ext cx="325411"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0</a:t>
            </a:r>
          </a:p>
        </p:txBody>
      </p:sp>
      <p:sp>
        <p:nvSpPr>
          <p:cNvPr id="56" name="Rectangle 55"/>
          <p:cNvSpPr>
            <a:spLocks noChangeArrowheads="1"/>
          </p:cNvSpPr>
          <p:nvPr/>
        </p:nvSpPr>
        <p:spPr bwMode="auto">
          <a:xfrm>
            <a:off x="3146427" y="2360969"/>
            <a:ext cx="4841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defRPr>
                <a:solidFill>
                  <a:schemeClr val="tx1"/>
                </a:solidFill>
                <a:latin typeface="Arial" panose="020B0604020202020204" pitchFamily="34" charset="0"/>
                <a:ea typeface="宋体" panose="02010600030101010101" pitchFamily="2" charset="-122"/>
              </a:defRPr>
            </a:lvl1pPr>
            <a:lvl2pPr marL="571500" defTabSz="762000">
              <a:defRPr>
                <a:solidFill>
                  <a:schemeClr val="tx1"/>
                </a:solidFill>
                <a:latin typeface="Arial" panose="020B0604020202020204" pitchFamily="34" charset="0"/>
                <a:ea typeface="宋体" panose="02010600030101010101" pitchFamily="2" charset="-122"/>
              </a:defRPr>
            </a:lvl2pPr>
            <a:lvl3pPr marL="1143000" defTabSz="762000">
              <a:defRPr>
                <a:solidFill>
                  <a:schemeClr val="tx1"/>
                </a:solidFill>
                <a:latin typeface="Arial" panose="020B0604020202020204" pitchFamily="34" charset="0"/>
                <a:ea typeface="宋体" panose="02010600030101010101" pitchFamily="2" charset="-122"/>
              </a:defRPr>
            </a:lvl3pPr>
            <a:lvl4pPr marL="1714500" defTabSz="762000">
              <a:defRPr>
                <a:solidFill>
                  <a:schemeClr val="tx1"/>
                </a:solidFill>
                <a:latin typeface="Arial" panose="020B0604020202020204" pitchFamily="34" charset="0"/>
                <a:ea typeface="宋体" panose="02010600030101010101" pitchFamily="2" charset="-122"/>
              </a:defRPr>
            </a:lvl4pPr>
            <a:lvl5pPr marL="2286000" defTabSz="762000">
              <a:defRPr>
                <a:solidFill>
                  <a:schemeClr val="tx1"/>
                </a:solidFill>
                <a:latin typeface="Arial" panose="020B0604020202020204" pitchFamily="34" charset="0"/>
                <a:ea typeface="宋体" panose="02010600030101010101" pitchFamily="2" charset="-122"/>
              </a:defRPr>
            </a:lvl5pPr>
            <a:lvl6pPr marL="27432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2004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6576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114800" defTabSz="762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r>
              <a:rPr kumimoji="1" lang="en-US" altLang="zh-CN" sz="2000">
                <a:solidFill>
                  <a:srgbClr val="333399"/>
                </a:solidFill>
                <a:ea typeface="黑体" panose="02010609060101010101" pitchFamily="49" charset="-122"/>
              </a:rPr>
              <a:t>1</a:t>
            </a:r>
          </a:p>
        </p:txBody>
      </p:sp>
      <p:sp>
        <p:nvSpPr>
          <p:cNvPr id="57" name="Line 56"/>
          <p:cNvSpPr>
            <a:spLocks noChangeShapeType="1"/>
          </p:cNvSpPr>
          <p:nvPr/>
        </p:nvSpPr>
        <p:spPr bwMode="auto">
          <a:xfrm>
            <a:off x="3697288" y="2357795"/>
            <a:ext cx="0" cy="44132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57"/>
          <p:cNvSpPr>
            <a:spLocks noChangeArrowheads="1"/>
          </p:cNvSpPr>
          <p:nvPr/>
        </p:nvSpPr>
        <p:spPr bwMode="auto">
          <a:xfrm>
            <a:off x="5219701" y="2872144"/>
            <a:ext cx="3332162" cy="647700"/>
          </a:xfrm>
          <a:prstGeom prst="wedgeRoundRectCallout">
            <a:avLst>
              <a:gd name="adj1" fmla="val 43417"/>
              <a:gd name="adj2" fmla="val 476963"/>
              <a:gd name="adj3" fmla="val 16667"/>
            </a:avLst>
          </a:prstGeom>
          <a:solidFill>
            <a:schemeClr val="tx2">
              <a:lumMod val="20000"/>
              <a:lumOff val="80000"/>
            </a:schemeClr>
          </a:solidFill>
          <a:ln w="9525">
            <a:solidFill>
              <a:schemeClr val="tx1"/>
            </a:solidFill>
            <a:miter lim="800000"/>
            <a:headEnd/>
            <a:tailEnd/>
          </a:ln>
          <a:effectLst/>
        </p:spPr>
        <p:txBody>
          <a:bodyPr/>
          <a:lstStyle/>
          <a:p>
            <a:pPr algn="ctr"/>
            <a:r>
              <a:rPr lang="en-US" altLang="zh-CN">
                <a:solidFill>
                  <a:srgbClr val="333399"/>
                </a:solidFill>
                <a:latin typeface="Arial" panose="020B0604020202020204" pitchFamily="34" charset="0"/>
              </a:rPr>
              <a:t>E </a:t>
            </a:r>
            <a:r>
              <a:rPr lang="zh-CN" altLang="en-US" dirty="0">
                <a:solidFill>
                  <a:srgbClr val="333399"/>
                </a:solidFill>
                <a:latin typeface="Arial" panose="020B0604020202020204" pitchFamily="34" charset="0"/>
              </a:rPr>
              <a:t>类地址保留为今后使用</a:t>
            </a:r>
            <a:r>
              <a:rPr lang="zh-CN" altLang="en-US" dirty="0">
                <a:ea typeface="宋体" panose="02010600030101010101" pitchFamily="2" charset="-122"/>
              </a:rPr>
              <a:t> </a:t>
            </a:r>
          </a:p>
        </p:txBody>
      </p:sp>
    </p:spTree>
    <p:extLst>
      <p:ext uri="{BB962C8B-B14F-4D97-AF65-F5344CB8AC3E}">
        <p14:creationId xmlns:p14="http://schemas.microsoft.com/office/powerpoint/2010/main" val="4873669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0" dirty="0">
                <a:latin typeface="方正大黑简体" panose="02010601030101010101" pitchFamily="2" charset="-122"/>
                <a:ea typeface="方正大黑简体" panose="02010601030101010101" pitchFamily="2" charset="-122"/>
              </a:rPr>
              <a:t>常用的三种类别的</a:t>
            </a:r>
            <a:r>
              <a:rPr lang="en-US" altLang="zh-CN" b="0" dirty="0">
                <a:latin typeface="方正大黑简体" panose="02010601030101010101" pitchFamily="2" charset="-122"/>
                <a:ea typeface="方正大黑简体" panose="02010601030101010101" pitchFamily="2" charset="-122"/>
              </a:rPr>
              <a:t>IP</a:t>
            </a:r>
            <a:r>
              <a:rPr lang="zh-CN" altLang="en-US" b="0" dirty="0">
                <a:latin typeface="方正大黑简体" panose="02010601030101010101" pitchFamily="2" charset="-122"/>
                <a:ea typeface="方正大黑简体" panose="02010601030101010101" pitchFamily="2" charset="-122"/>
              </a:rPr>
              <a:t>地址</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34</a:t>
            </a:fld>
            <a:endParaRPr lang="en-US" altLang="zh-CN"/>
          </a:p>
        </p:txBody>
      </p:sp>
      <p:sp>
        <p:nvSpPr>
          <p:cNvPr id="4" name="Text Box 5"/>
          <p:cNvSpPr txBox="1">
            <a:spLocks noChangeArrowheads="1"/>
          </p:cNvSpPr>
          <p:nvPr/>
        </p:nvSpPr>
        <p:spPr bwMode="auto">
          <a:xfrm>
            <a:off x="1716268" y="2098967"/>
            <a:ext cx="8569325" cy="302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solidFill>
                  <a:srgbClr val="333399"/>
                </a:solidFill>
                <a:latin typeface="Arial" panose="020B0604020202020204" pitchFamily="34" charset="0"/>
              </a:rPr>
              <a:t>网络        最大                  第一个       最后一个         每个网络</a:t>
            </a:r>
          </a:p>
          <a:p>
            <a:r>
              <a:rPr lang="zh-CN" altLang="en-US" sz="2400" dirty="0">
                <a:solidFill>
                  <a:srgbClr val="333399"/>
                </a:solidFill>
                <a:latin typeface="Arial" panose="020B0604020202020204" pitchFamily="34" charset="0"/>
              </a:rPr>
              <a:t>类别      网络数                可用的         可用的           中最大的  </a:t>
            </a:r>
          </a:p>
          <a:p>
            <a:pPr>
              <a:spcAft>
                <a:spcPct val="70000"/>
              </a:spcAft>
            </a:pPr>
            <a:r>
              <a:rPr lang="zh-CN" altLang="en-US" sz="2400" dirty="0">
                <a:solidFill>
                  <a:srgbClr val="333399"/>
                </a:solidFill>
                <a:latin typeface="Arial" panose="020B0604020202020204" pitchFamily="34" charset="0"/>
              </a:rPr>
              <a:t>                                        网络号         网络号             主机数</a:t>
            </a:r>
          </a:p>
          <a:p>
            <a:pPr>
              <a:spcBef>
                <a:spcPct val="25000"/>
              </a:spcBef>
            </a:pPr>
            <a:r>
              <a:rPr lang="zh-CN" altLang="en-US" sz="2400" dirty="0">
                <a:solidFill>
                  <a:srgbClr val="333399"/>
                </a:solidFill>
                <a:latin typeface="Arial" panose="020B0604020202020204" pitchFamily="34" charset="0"/>
              </a:rPr>
              <a:t> </a:t>
            </a:r>
            <a:r>
              <a:rPr lang="en-US" altLang="zh-CN" sz="2400" dirty="0">
                <a:solidFill>
                  <a:srgbClr val="333399"/>
                </a:solidFill>
                <a:latin typeface="Arial" panose="020B0604020202020204" pitchFamily="34" charset="0"/>
              </a:rPr>
              <a:t>A      126 (2</a:t>
            </a:r>
            <a:r>
              <a:rPr lang="en-US" altLang="zh-CN" sz="2400" baseline="30000" dirty="0">
                <a:solidFill>
                  <a:srgbClr val="333399"/>
                </a:solidFill>
                <a:latin typeface="Arial" panose="020B0604020202020204" pitchFamily="34" charset="0"/>
              </a:rPr>
              <a:t>7</a:t>
            </a:r>
            <a:r>
              <a:rPr lang="en-US" altLang="zh-CN" sz="2400" dirty="0">
                <a:solidFill>
                  <a:srgbClr val="333399"/>
                </a:solidFill>
                <a:latin typeface="Arial" panose="020B0604020202020204" pitchFamily="34" charset="0"/>
              </a:rPr>
              <a:t> – 2)            1              126                16,777,214</a:t>
            </a:r>
          </a:p>
          <a:p>
            <a:pPr>
              <a:spcBef>
                <a:spcPct val="50000"/>
              </a:spcBef>
            </a:pPr>
            <a:r>
              <a:rPr lang="en-US" altLang="zh-CN" sz="2400" dirty="0">
                <a:solidFill>
                  <a:srgbClr val="333399"/>
                </a:solidFill>
                <a:latin typeface="Arial" panose="020B0604020202020204" pitchFamily="34" charset="0"/>
              </a:rPr>
              <a:t> B      16,383(2</a:t>
            </a:r>
            <a:r>
              <a:rPr lang="en-US" altLang="zh-CN" sz="2400" baseline="30000" dirty="0">
                <a:solidFill>
                  <a:srgbClr val="333399"/>
                </a:solidFill>
                <a:latin typeface="Arial" panose="020B0604020202020204" pitchFamily="34" charset="0"/>
              </a:rPr>
              <a:t>14</a:t>
            </a:r>
            <a:r>
              <a:rPr lang="en-US" altLang="zh-CN" sz="2400" dirty="0">
                <a:solidFill>
                  <a:srgbClr val="333399"/>
                </a:solidFill>
                <a:latin typeface="Arial" panose="020B0604020202020204" pitchFamily="34" charset="0"/>
              </a:rPr>
              <a:t> </a:t>
            </a:r>
            <a:r>
              <a:rPr lang="en-US" altLang="zh-CN" sz="2400" dirty="0">
                <a:solidFill>
                  <a:srgbClr val="333399"/>
                </a:solidFill>
                <a:latin typeface="Arial" panose="020B0604020202020204" pitchFamily="34" charset="0"/>
                <a:sym typeface="Symbol" panose="05050102010706020507" pitchFamily="18" charset="2"/>
              </a:rPr>
              <a:t> 1</a:t>
            </a:r>
            <a:r>
              <a:rPr lang="en-US" altLang="zh-CN" sz="2400" dirty="0">
                <a:solidFill>
                  <a:srgbClr val="333399"/>
                </a:solidFill>
                <a:latin typeface="Arial" panose="020B0604020202020204" pitchFamily="34" charset="0"/>
              </a:rPr>
              <a:t>)      128.1       191.255                 65,534</a:t>
            </a:r>
          </a:p>
          <a:p>
            <a:pPr>
              <a:spcBef>
                <a:spcPct val="50000"/>
              </a:spcBef>
            </a:pPr>
            <a:r>
              <a:rPr lang="en-US" altLang="zh-CN" sz="2400" dirty="0">
                <a:solidFill>
                  <a:srgbClr val="333399"/>
                </a:solidFill>
                <a:latin typeface="Arial" panose="020B0604020202020204" pitchFamily="34" charset="0"/>
              </a:rPr>
              <a:t> C     2,097,151 (2</a:t>
            </a:r>
            <a:r>
              <a:rPr lang="en-US" altLang="zh-CN" sz="2400" baseline="30000" dirty="0">
                <a:solidFill>
                  <a:srgbClr val="333399"/>
                </a:solidFill>
                <a:latin typeface="Arial" panose="020B0604020202020204" pitchFamily="34" charset="0"/>
              </a:rPr>
              <a:t>21 </a:t>
            </a:r>
            <a:r>
              <a:rPr lang="en-US" altLang="zh-CN" sz="2400" dirty="0">
                <a:solidFill>
                  <a:srgbClr val="333399"/>
                </a:solidFill>
                <a:sym typeface="Symbol" panose="05050102010706020507" pitchFamily="18" charset="2"/>
              </a:rPr>
              <a:t> </a:t>
            </a:r>
            <a:r>
              <a:rPr lang="en-US" altLang="zh-CN" sz="2400" dirty="0">
                <a:solidFill>
                  <a:srgbClr val="333399"/>
                </a:solidFill>
                <a:latin typeface="Arial" panose="020B0604020202020204" pitchFamily="34" charset="0"/>
                <a:sym typeface="Symbol" panose="05050102010706020507" pitchFamily="18" charset="2"/>
              </a:rPr>
              <a:t>1</a:t>
            </a:r>
            <a:r>
              <a:rPr lang="en-US" altLang="zh-CN" sz="2400" dirty="0">
                <a:solidFill>
                  <a:srgbClr val="333399"/>
                </a:solidFill>
                <a:latin typeface="Arial" panose="020B0604020202020204" pitchFamily="34" charset="0"/>
              </a:rPr>
              <a:t>) 192.0.1   223.255.255                254</a:t>
            </a:r>
          </a:p>
        </p:txBody>
      </p:sp>
      <p:sp>
        <p:nvSpPr>
          <p:cNvPr id="5" name="Line 6"/>
          <p:cNvSpPr>
            <a:spLocks noChangeShapeType="1"/>
          </p:cNvSpPr>
          <p:nvPr/>
        </p:nvSpPr>
        <p:spPr bwMode="auto">
          <a:xfrm>
            <a:off x="1716268" y="3394366"/>
            <a:ext cx="8713787" cy="0"/>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 name="Line 7"/>
          <p:cNvSpPr>
            <a:spLocks noChangeShapeType="1"/>
          </p:cNvSpPr>
          <p:nvPr/>
        </p:nvSpPr>
        <p:spPr bwMode="auto">
          <a:xfrm rot="-5400000">
            <a:off x="852667" y="3683291"/>
            <a:ext cx="3311525"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Line 8"/>
          <p:cNvSpPr>
            <a:spLocks noChangeShapeType="1"/>
          </p:cNvSpPr>
          <p:nvPr/>
        </p:nvSpPr>
        <p:spPr bwMode="auto">
          <a:xfrm rot="-5400000">
            <a:off x="3445055" y="3683291"/>
            <a:ext cx="3311525"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Line 9"/>
          <p:cNvSpPr>
            <a:spLocks noChangeShapeType="1"/>
          </p:cNvSpPr>
          <p:nvPr/>
        </p:nvSpPr>
        <p:spPr bwMode="auto">
          <a:xfrm rot="-5400000">
            <a:off x="4597580" y="3683291"/>
            <a:ext cx="3311525"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Line 10"/>
          <p:cNvSpPr>
            <a:spLocks noChangeShapeType="1"/>
          </p:cNvSpPr>
          <p:nvPr/>
        </p:nvSpPr>
        <p:spPr bwMode="auto">
          <a:xfrm rot="-5400000">
            <a:off x="6540680" y="3683291"/>
            <a:ext cx="3311525"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Line 11"/>
          <p:cNvSpPr>
            <a:spLocks noChangeShapeType="1"/>
          </p:cNvSpPr>
          <p:nvPr/>
        </p:nvSpPr>
        <p:spPr bwMode="auto">
          <a:xfrm>
            <a:off x="1716268" y="2027528"/>
            <a:ext cx="8713787" cy="0"/>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Line 12"/>
          <p:cNvSpPr>
            <a:spLocks noChangeShapeType="1"/>
          </p:cNvSpPr>
          <p:nvPr/>
        </p:nvSpPr>
        <p:spPr bwMode="auto">
          <a:xfrm>
            <a:off x="1716268" y="5339053"/>
            <a:ext cx="8713787" cy="0"/>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54245853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 3. IP</a:t>
            </a:r>
            <a:r>
              <a:rPr lang="zh-CN" altLang="zh-CN" dirty="0">
                <a:effectLst/>
              </a:rPr>
              <a:t>地址危机</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35</a:t>
            </a:fld>
            <a:endParaRPr lang="en-US" altLang="zh-CN"/>
          </a:p>
        </p:txBody>
      </p:sp>
      <p:sp>
        <p:nvSpPr>
          <p:cNvPr id="4" name="矩形 3"/>
          <p:cNvSpPr/>
          <p:nvPr/>
        </p:nvSpPr>
        <p:spPr>
          <a:xfrm>
            <a:off x="730251" y="1048912"/>
            <a:ext cx="10454820" cy="1200329"/>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随着</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网络爆炸性地发展，更重要的是全球</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的飞速发展，可用的</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地址空间正在缩小，核心的</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路由器处理能力也逐渐耗尽。</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面临着必须尽早解决的问题，这就是：</a:t>
            </a:r>
            <a:endParaRPr lang="zh-CN" altLang="en-US" sz="2400" dirty="0"/>
          </a:p>
        </p:txBody>
      </p:sp>
      <p:sp>
        <p:nvSpPr>
          <p:cNvPr id="5" name="Rectangle 4"/>
          <p:cNvSpPr>
            <a:spLocks noChangeArrowheads="1"/>
          </p:cNvSpPr>
          <p:nvPr/>
        </p:nvSpPr>
        <p:spPr bwMode="auto">
          <a:xfrm>
            <a:off x="730251" y="2249241"/>
            <a:ext cx="586649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Ipv4</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网络地址的耗尽问题。</a:t>
            </a:r>
            <a:endParaRPr kumimoji="0" lang="zh-CN" altLang="en-US" sz="2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2400" b="0" i="0" u="none" strike="noStrike" cap="none" normalizeH="0" baseline="0" dirty="0">
              <a:ln>
                <a:noFill/>
              </a:ln>
              <a:solidFill>
                <a:schemeClr val="tx1"/>
              </a:solidFill>
              <a:effectLst/>
              <a:latin typeface="Arial" panose="020B0604020202020204" pitchFamily="34" charset="0"/>
            </a:endParaRPr>
          </a:p>
        </p:txBody>
      </p:sp>
      <p:grpSp>
        <p:nvGrpSpPr>
          <p:cNvPr id="6" name="组合 5"/>
          <p:cNvGrpSpPr>
            <a:grpSpLocks/>
          </p:cNvGrpSpPr>
          <p:nvPr/>
        </p:nvGrpSpPr>
        <p:grpSpPr bwMode="auto">
          <a:xfrm>
            <a:off x="7704956" y="2679266"/>
            <a:ext cx="4018958" cy="2990650"/>
            <a:chOff x="2220" y="7141"/>
            <a:chExt cx="3240" cy="2411"/>
          </a:xfrm>
        </p:grpSpPr>
        <p:sp>
          <p:nvSpPr>
            <p:cNvPr id="7" name="Text Box 3"/>
            <p:cNvSpPr txBox="1">
              <a:spLocks noChangeArrowheads="1"/>
            </p:cNvSpPr>
            <p:nvPr/>
          </p:nvSpPr>
          <p:spPr bwMode="auto">
            <a:xfrm>
              <a:off x="2340" y="9084"/>
              <a:ext cx="2880" cy="46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图</a:t>
              </a:r>
              <a:r>
                <a:rPr lang="en-US" dirty="0">
                  <a:effectLst/>
                  <a:latin typeface="Times New Roman" panose="02020603050405020304" pitchFamily="18" charset="0"/>
                  <a:ea typeface="宋体" panose="02010600030101010101" pitchFamily="2" charset="-122"/>
                  <a:cs typeface="宋体" panose="02010600030101010101" pitchFamily="2" charset="-122"/>
                </a:rPr>
                <a:t>3.2  </a:t>
              </a:r>
              <a:r>
                <a:rPr lang="zh-CN" dirty="0">
                  <a:effectLst/>
                  <a:latin typeface="Times New Roman" panose="02020603050405020304" pitchFamily="18" charset="0"/>
                  <a:ea typeface="宋体" panose="02010600030101010101" pitchFamily="2" charset="-122"/>
                  <a:cs typeface="宋体" panose="02010600030101010101" pitchFamily="2" charset="-122"/>
                </a:rPr>
                <a:t>各类地址所占比例</a:t>
              </a:r>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0" y="7141"/>
              <a:ext cx="3240" cy="1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Rectangle 6"/>
          <p:cNvSpPr>
            <a:spLocks noChangeArrowheads="1"/>
          </p:cNvSpPr>
          <p:nvPr/>
        </p:nvSpPr>
        <p:spPr bwMode="auto">
          <a:xfrm>
            <a:off x="730251" y="2923792"/>
            <a:ext cx="6666592"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）由于</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Internet</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的发展，</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Internet</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的路由选择表的大小在迅速、大量的增加。随着更多的</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类地址加入到</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Internet</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上，新网络信息的大量充斥威胁到</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Internet</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路由器的处理能力。</a:t>
            </a:r>
            <a:endParaRPr kumimoji="0" lang="zh-CN" altLang="en-US" sz="2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在</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IPv4</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地址结构下，</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类和</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类地址构成了</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75%</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IPv4</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地址空间，但只有少数公司和组织能够分配到一个</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类或</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类网络号。</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类网络比</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类和</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类网络号要多得多，但它们仅仅占了可能的</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40</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亿个（</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400" b="0" i="0" u="none" strike="noStrike" cap="none" normalizeH="0" baseline="3000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32</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IP</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地址的</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12.5%</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，如图</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3.2</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所示。</a:t>
            </a:r>
            <a:endParaRPr kumimoji="0" lang="zh-CN" alt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459049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effectLst/>
              </a:rPr>
              <a:t>解决</a:t>
            </a:r>
            <a:r>
              <a:rPr lang="en-US" altLang="zh-CN" dirty="0">
                <a:effectLst/>
              </a:rPr>
              <a:t>IP</a:t>
            </a:r>
            <a:r>
              <a:rPr lang="zh-CN" altLang="zh-CN" dirty="0">
                <a:effectLst/>
              </a:rPr>
              <a:t>地址危机</a:t>
            </a:r>
            <a:r>
              <a:rPr lang="zh-CN" altLang="en-US" dirty="0">
                <a:effectLst/>
              </a:rPr>
              <a:t>的方法</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36</a:t>
            </a:fld>
            <a:endParaRPr lang="en-US" altLang="zh-CN"/>
          </a:p>
        </p:txBody>
      </p:sp>
      <p:sp>
        <p:nvSpPr>
          <p:cNvPr id="4" name="矩形 3"/>
          <p:cNvSpPr/>
          <p:nvPr/>
        </p:nvSpPr>
        <p:spPr>
          <a:xfrm>
            <a:off x="730250" y="1375827"/>
            <a:ext cx="10650763" cy="1200329"/>
          </a:xfrm>
          <a:prstGeom prst="rect">
            <a:avLst/>
          </a:prstGeom>
        </p:spPr>
        <p:txBody>
          <a:bodyPr wrap="squar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我们一直在寻求解决</a:t>
            </a:r>
            <a:r>
              <a:rPr lang="en-US" altLang="zh-CN" sz="2400" dirty="0">
                <a:latin typeface="Times New Roman" panose="02020603050405020304" pitchFamily="18" charset="0"/>
                <a:ea typeface="宋体" panose="02010600030101010101" pitchFamily="2" charset="-122"/>
                <a:cs typeface="宋体" panose="02010600030101010101" pitchFamily="2" charset="-122"/>
              </a:rPr>
              <a:t>IPv4</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地址危机的办法，常用的方法有：</a:t>
            </a:r>
          </a:p>
          <a:p>
            <a:pPr marL="342900" lvl="0" indent="-342900" algn="just">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无类域间路由（</a:t>
            </a:r>
            <a:r>
              <a:rPr lang="en-US" altLang="zh-CN" sz="2400" dirty="0">
                <a:latin typeface="Times New Roman" panose="02020603050405020304" pitchFamily="18" charset="0"/>
                <a:ea typeface="宋体" panose="02010600030101010101" pitchFamily="2" charset="-122"/>
                <a:cs typeface="宋体" panose="02010600030101010101" pitchFamily="2" charset="-122"/>
              </a:rPr>
              <a:t>CIDR</a:t>
            </a:r>
            <a:r>
              <a:rPr lang="zh-CN" altLang="zh-CN" sz="2400" dirty="0">
                <a:latin typeface="Times New Roman" panose="02020603050405020304" pitchFamily="18" charset="0"/>
                <a:ea typeface="宋体" panose="02010600030101010101" pitchFamily="2" charset="-122"/>
                <a:cs typeface="宋体" panose="02010600030101010101" pitchFamily="2" charset="-122"/>
              </a:rPr>
              <a:t>）和可变长子网掩码（</a:t>
            </a:r>
            <a:r>
              <a:rPr lang="en-US" altLang="zh-CN" sz="2400" dirty="0">
                <a:latin typeface="Times New Roman" panose="02020603050405020304" pitchFamily="18" charset="0"/>
                <a:ea typeface="宋体" panose="02010600030101010101" pitchFamily="2" charset="-122"/>
                <a:cs typeface="宋体" panose="02010600030101010101" pitchFamily="2" charset="-122"/>
              </a:rPr>
              <a:t>VLSM</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p>
          <a:p>
            <a:pPr marL="342900" lvl="0" indent="-342900" algn="just">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私有</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地址与网络地址转换（</a:t>
            </a:r>
            <a:r>
              <a:rPr lang="en-US" altLang="zh-CN" sz="2400" dirty="0">
                <a:latin typeface="Times New Roman" panose="02020603050405020304" pitchFamily="18" charset="0"/>
                <a:ea typeface="宋体" panose="02010600030101010101" pitchFamily="2" charset="-122"/>
                <a:cs typeface="宋体" panose="02010600030101010101" pitchFamily="2" charset="-122"/>
              </a:rPr>
              <a:t>NAT</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p>
        </p:txBody>
      </p:sp>
      <p:sp>
        <p:nvSpPr>
          <p:cNvPr id="5" name="矩形 4"/>
          <p:cNvSpPr/>
          <p:nvPr/>
        </p:nvSpPr>
        <p:spPr>
          <a:xfrm>
            <a:off x="1420587" y="2813094"/>
            <a:ext cx="9431564" cy="1785104"/>
          </a:xfrm>
          <a:prstGeom prst="rect">
            <a:avLst/>
          </a:prstGeom>
        </p:spPr>
        <p:txBody>
          <a:bodyPr wrap="square">
            <a:spAutoFit/>
          </a:bodyPr>
          <a:lstStyle/>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私有</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地址：所谓私有地址就是在</a:t>
            </a:r>
            <a:r>
              <a:rPr lang="en-US" altLang="zh-CN" sz="2200" dirty="0">
                <a:latin typeface="Times New Roman" panose="02020603050405020304" pitchFamily="18" charset="0"/>
                <a:ea typeface="宋体" panose="02010600030101010101" pitchFamily="2" charset="-122"/>
                <a:cs typeface="宋体" panose="02010600030101010101" pitchFamily="2" charset="-122"/>
              </a:rPr>
              <a:t>A</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B</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C</a:t>
            </a:r>
            <a:r>
              <a:rPr lang="zh-CN" altLang="zh-CN" sz="2200" dirty="0">
                <a:latin typeface="Times New Roman" panose="02020603050405020304" pitchFamily="18" charset="0"/>
                <a:ea typeface="宋体" panose="02010600030101010101" pitchFamily="2" charset="-122"/>
                <a:cs typeface="宋体" panose="02010600030101010101" pitchFamily="2" charset="-122"/>
              </a:rPr>
              <a:t>三类</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地址中保留下来为内部网络分配地址时所使用的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地址。私有地址主要用于在局域网中进行分配，在</a:t>
            </a:r>
            <a:r>
              <a:rPr lang="en-US" altLang="zh-CN" sz="220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200" dirty="0">
                <a:latin typeface="Times New Roman" panose="02020603050405020304" pitchFamily="18" charset="0"/>
                <a:ea typeface="宋体" panose="02010600030101010101" pitchFamily="2" charset="-122"/>
                <a:cs typeface="宋体" panose="02010600030101010101" pitchFamily="2" charset="-122"/>
              </a:rPr>
              <a:t>上是无效的。这样可以很好地隔离局域网和</a:t>
            </a:r>
            <a:r>
              <a:rPr lang="en-US" altLang="zh-CN" sz="220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200" dirty="0">
                <a:latin typeface="Times New Roman" panose="02020603050405020304" pitchFamily="18" charset="0"/>
                <a:ea typeface="宋体" panose="02010600030101010101" pitchFamily="2" charset="-122"/>
                <a:cs typeface="宋体" panose="02010600030101010101" pitchFamily="2" charset="-122"/>
              </a:rPr>
              <a:t>。私有地址在公网上是不能被识别的，必须通过</a:t>
            </a:r>
            <a:r>
              <a:rPr lang="en-US" altLang="zh-CN" sz="2200" dirty="0">
                <a:latin typeface="Times New Roman" panose="02020603050405020304" pitchFamily="18" charset="0"/>
                <a:ea typeface="宋体" panose="02010600030101010101" pitchFamily="2" charset="-122"/>
                <a:cs typeface="宋体" panose="02010600030101010101" pitchFamily="2" charset="-122"/>
              </a:rPr>
              <a:t>NAT</a:t>
            </a:r>
            <a:r>
              <a:rPr lang="zh-CN" altLang="zh-CN" sz="2200" dirty="0">
                <a:latin typeface="Times New Roman" panose="02020603050405020304" pitchFamily="18" charset="0"/>
                <a:ea typeface="宋体" panose="02010600030101010101" pitchFamily="2" charset="-122"/>
                <a:cs typeface="宋体" panose="02010600030101010101" pitchFamily="2" charset="-122"/>
              </a:rPr>
              <a:t>将内部</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地址转换成公网上可用的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地址，从而实现内部</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地址与外部公网的通信。</a:t>
            </a:r>
          </a:p>
        </p:txBody>
      </p:sp>
      <p:sp>
        <p:nvSpPr>
          <p:cNvPr id="6" name="矩形 5"/>
          <p:cNvSpPr/>
          <p:nvPr/>
        </p:nvSpPr>
        <p:spPr>
          <a:xfrm>
            <a:off x="1420587" y="4835136"/>
            <a:ext cx="6096000" cy="1107996"/>
          </a:xfrm>
          <a:prstGeom prst="rect">
            <a:avLst/>
          </a:prstGeom>
        </p:spPr>
        <p:txBody>
          <a:bodyPr>
            <a:spAutoFit/>
          </a:bodyPr>
          <a:lstStyle/>
          <a:p>
            <a:pPr indent="266700" algn="just">
              <a:spcAft>
                <a:spcPts val="0"/>
              </a:spcAft>
            </a:pPr>
            <a:r>
              <a:rPr lang="en-US" altLang="zh-CN" sz="2200" dirty="0">
                <a:latin typeface="Times New Roman" panose="02020603050405020304" pitchFamily="18" charset="0"/>
                <a:ea typeface="宋体" panose="02010600030101010101" pitchFamily="2" charset="-122"/>
                <a:cs typeface="宋体" panose="02010600030101010101" pitchFamily="2" charset="-122"/>
              </a:rPr>
              <a:t>A</a:t>
            </a:r>
            <a:r>
              <a:rPr lang="zh-CN" altLang="zh-CN" sz="2200" dirty="0">
                <a:latin typeface="Times New Roman" panose="02020603050405020304" pitchFamily="18" charset="0"/>
                <a:ea typeface="宋体" panose="02010600030101010101" pitchFamily="2" charset="-122"/>
                <a:cs typeface="宋体" panose="02010600030101010101" pitchFamily="2" charset="-122"/>
              </a:rPr>
              <a:t>类</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地址中的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10.0.0.0</a:t>
            </a:r>
            <a:r>
              <a:rPr lang="zh-CN" altLang="zh-CN" sz="2200" dirty="0">
                <a:latin typeface="Times New Roman" panose="02020603050405020304" pitchFamily="18" charset="0"/>
                <a:ea typeface="宋体" panose="02010600030101010101" pitchFamily="2" charset="-122"/>
                <a:cs typeface="宋体" panose="02010600030101010101" pitchFamily="2" charset="-122"/>
              </a:rPr>
              <a:t>到</a:t>
            </a:r>
            <a:r>
              <a:rPr lang="en-US" altLang="zh-CN" sz="2200" dirty="0">
                <a:latin typeface="Times New Roman" panose="02020603050405020304" pitchFamily="18" charset="0"/>
                <a:ea typeface="宋体" panose="02010600030101010101" pitchFamily="2" charset="-122"/>
                <a:cs typeface="宋体" panose="02010600030101010101" pitchFamily="2" charset="-122"/>
              </a:rPr>
              <a:t>10.255.255.255</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p>
          <a:p>
            <a:pPr indent="266700" algn="just">
              <a:spcAft>
                <a:spcPts val="0"/>
              </a:spcAft>
            </a:pPr>
            <a:r>
              <a:rPr lang="en-US" altLang="zh-CN" sz="2200" dirty="0">
                <a:latin typeface="Times New Roman" panose="02020603050405020304" pitchFamily="18" charset="0"/>
                <a:ea typeface="宋体" panose="02010600030101010101" pitchFamily="2" charset="-122"/>
                <a:cs typeface="宋体" panose="02010600030101010101" pitchFamily="2" charset="-122"/>
              </a:rPr>
              <a:t>B</a:t>
            </a:r>
            <a:r>
              <a:rPr lang="zh-CN" altLang="zh-CN" sz="2200" dirty="0">
                <a:latin typeface="Times New Roman" panose="02020603050405020304" pitchFamily="18" charset="0"/>
                <a:ea typeface="宋体" panose="02010600030101010101" pitchFamily="2" charset="-122"/>
                <a:cs typeface="宋体" panose="02010600030101010101" pitchFamily="2" charset="-122"/>
              </a:rPr>
              <a:t>类</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地址中的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172.16.0.0</a:t>
            </a:r>
            <a:r>
              <a:rPr lang="zh-CN" altLang="zh-CN" sz="2200" dirty="0">
                <a:latin typeface="Times New Roman" panose="02020603050405020304" pitchFamily="18" charset="0"/>
                <a:ea typeface="宋体" panose="02010600030101010101" pitchFamily="2" charset="-122"/>
                <a:cs typeface="宋体" panose="02010600030101010101" pitchFamily="2" charset="-122"/>
              </a:rPr>
              <a:t>到</a:t>
            </a:r>
            <a:r>
              <a:rPr lang="en-US" altLang="zh-CN" sz="2200" dirty="0">
                <a:latin typeface="Times New Roman" panose="02020603050405020304" pitchFamily="18" charset="0"/>
                <a:ea typeface="宋体" panose="02010600030101010101" pitchFamily="2" charset="-122"/>
                <a:cs typeface="宋体" panose="02010600030101010101" pitchFamily="2" charset="-122"/>
              </a:rPr>
              <a:t>172.16.255.255</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p>
          <a:p>
            <a:pPr indent="266700" algn="just">
              <a:spcAft>
                <a:spcPts val="0"/>
              </a:spcAft>
            </a:pPr>
            <a:r>
              <a:rPr lang="en-US" altLang="zh-CN" sz="2200" dirty="0">
                <a:latin typeface="Times New Roman" panose="02020603050405020304" pitchFamily="18" charset="0"/>
                <a:ea typeface="宋体" panose="02010600030101010101" pitchFamily="2" charset="-122"/>
                <a:cs typeface="宋体" panose="02010600030101010101" pitchFamily="2" charset="-122"/>
              </a:rPr>
              <a:t>C</a:t>
            </a:r>
            <a:r>
              <a:rPr lang="zh-CN" altLang="zh-CN" sz="2200" dirty="0">
                <a:latin typeface="Times New Roman" panose="02020603050405020304" pitchFamily="18" charset="0"/>
                <a:ea typeface="宋体" panose="02010600030101010101" pitchFamily="2" charset="-122"/>
                <a:cs typeface="宋体" panose="02010600030101010101" pitchFamily="2" charset="-122"/>
              </a:rPr>
              <a:t>类</a:t>
            </a:r>
            <a:r>
              <a:rPr lang="en-US" altLang="zh-CN" sz="2200" dirty="0">
                <a:latin typeface="Times New Roman" panose="02020603050405020304" pitchFamily="18" charset="0"/>
                <a:ea typeface="宋体" panose="02010600030101010101" pitchFamily="2" charset="-122"/>
                <a:cs typeface="宋体" panose="02010600030101010101" pitchFamily="2" charset="-122"/>
              </a:rPr>
              <a:t>IP</a:t>
            </a:r>
            <a:r>
              <a:rPr lang="zh-CN" altLang="zh-CN" sz="2200" dirty="0">
                <a:latin typeface="Times New Roman" panose="02020603050405020304" pitchFamily="18" charset="0"/>
                <a:ea typeface="宋体" panose="02010600030101010101" pitchFamily="2" charset="-122"/>
                <a:cs typeface="宋体" panose="02010600030101010101" pitchFamily="2" charset="-122"/>
              </a:rPr>
              <a:t>地址中的</a:t>
            </a:r>
            <a:r>
              <a:rPr lang="en-US" altLang="zh-CN" sz="2200" dirty="0">
                <a:latin typeface="Times New Roman" panose="02020603050405020304" pitchFamily="18" charset="0"/>
                <a:ea typeface="宋体" panose="02010600030101010101" pitchFamily="2" charset="-122"/>
                <a:cs typeface="宋体" panose="02010600030101010101" pitchFamily="2" charset="-122"/>
              </a:rPr>
              <a:t>192.168.0.0</a:t>
            </a:r>
            <a:r>
              <a:rPr lang="zh-CN" altLang="zh-CN" sz="2200" dirty="0">
                <a:latin typeface="Times New Roman" panose="02020603050405020304" pitchFamily="18" charset="0"/>
                <a:ea typeface="宋体" panose="02010600030101010101" pitchFamily="2" charset="-122"/>
                <a:cs typeface="宋体" panose="02010600030101010101" pitchFamily="2" charset="-122"/>
              </a:rPr>
              <a:t>到</a:t>
            </a:r>
            <a:r>
              <a:rPr lang="en-US" altLang="zh-CN" sz="2200" dirty="0">
                <a:latin typeface="Times New Roman" panose="02020603050405020304" pitchFamily="18" charset="0"/>
                <a:ea typeface="宋体" panose="02010600030101010101" pitchFamily="2" charset="-122"/>
                <a:cs typeface="宋体" panose="02010600030101010101" pitchFamily="2" charset="-122"/>
              </a:rPr>
              <a:t>192.168.255.255</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p>
        </p:txBody>
      </p:sp>
    </p:spTree>
    <p:extLst>
      <p:ext uri="{BB962C8B-B14F-4D97-AF65-F5344CB8AC3E}">
        <p14:creationId xmlns:p14="http://schemas.microsoft.com/office/powerpoint/2010/main" val="10371647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09612" y="1481069"/>
            <a:ext cx="7647188" cy="4524315"/>
          </a:xfrm>
          <a:prstGeom prst="rect">
            <a:avLst/>
          </a:prstGeom>
          <a:noFill/>
        </p:spPr>
        <p:txBody>
          <a:bodyPr wrap="square" rtlCol="0">
            <a:spAutoFit/>
          </a:bodyPr>
          <a:lstStyle/>
          <a:p>
            <a:r>
              <a:rPr lang="en-US" altLang="zh-CN" sz="2400" dirty="0"/>
              <a:t>IPv4</a:t>
            </a:r>
            <a:r>
              <a:rPr lang="zh-CN" altLang="zh-CN" sz="2400" dirty="0"/>
              <a:t>是</a:t>
            </a:r>
            <a:r>
              <a:rPr lang="en-US" altLang="zh-CN" sz="2400" dirty="0"/>
              <a:t>Internet</a:t>
            </a:r>
            <a:r>
              <a:rPr lang="zh-CN" altLang="zh-CN" sz="2400" dirty="0"/>
              <a:t>的核心协议，是</a:t>
            </a:r>
            <a:r>
              <a:rPr lang="en-US" altLang="zh-CN" sz="2400" dirty="0"/>
              <a:t>20</a:t>
            </a:r>
            <a:r>
              <a:rPr lang="zh-CN" altLang="zh-CN" sz="2400" dirty="0"/>
              <a:t>世纪</a:t>
            </a:r>
            <a:r>
              <a:rPr lang="en-US" altLang="zh-CN" sz="2400" dirty="0"/>
              <a:t>70</a:t>
            </a:r>
            <a:r>
              <a:rPr lang="zh-CN" altLang="zh-CN" sz="2400" dirty="0"/>
              <a:t>年代设计的。从计算机本身发展以及从</a:t>
            </a:r>
            <a:r>
              <a:rPr lang="en-US" altLang="zh-CN" sz="2400" dirty="0"/>
              <a:t>Internet</a:t>
            </a:r>
            <a:r>
              <a:rPr lang="zh-CN" altLang="zh-CN" sz="2400" dirty="0"/>
              <a:t>的规模和网络传输速率来看，</a:t>
            </a:r>
            <a:r>
              <a:rPr lang="en-US" altLang="zh-CN" sz="2400" dirty="0"/>
              <a:t>IPv4</a:t>
            </a:r>
            <a:r>
              <a:rPr lang="zh-CN" altLang="zh-CN" sz="2400" dirty="0"/>
              <a:t>以及远远不能满足时代的要求。最主要的原因就是</a:t>
            </a:r>
            <a:r>
              <a:rPr lang="en-US" altLang="zh-CN" sz="2400" dirty="0"/>
              <a:t>IPv4</a:t>
            </a:r>
            <a:r>
              <a:rPr lang="zh-CN" altLang="zh-CN" sz="2400" dirty="0"/>
              <a:t>地址不够用。最根本的解决办法就是采用具有更大地址空间的下一代网际协议</a:t>
            </a:r>
            <a:r>
              <a:rPr lang="en-US" altLang="zh-CN" sz="2400" dirty="0"/>
              <a:t>IPv6</a:t>
            </a:r>
            <a:r>
              <a:rPr lang="zh-CN" altLang="zh-CN" sz="2400" dirty="0"/>
              <a:t>。</a:t>
            </a:r>
            <a:endParaRPr lang="en-US" altLang="zh-CN" sz="2400" dirty="0"/>
          </a:p>
          <a:p>
            <a:endParaRPr lang="en-US" altLang="zh-CN" sz="2400" dirty="0"/>
          </a:p>
          <a:p>
            <a:r>
              <a:rPr lang="en-US" altLang="zh-CN" sz="2400" dirty="0"/>
              <a:t>IPv6</a:t>
            </a:r>
            <a:r>
              <a:rPr lang="zh-CN" altLang="zh-CN" sz="2400" dirty="0"/>
              <a:t>把原来的</a:t>
            </a:r>
            <a:r>
              <a:rPr lang="en-US" altLang="zh-CN" sz="2400" dirty="0"/>
              <a:t>IPv4</a:t>
            </a:r>
            <a:r>
              <a:rPr lang="zh-CN" altLang="zh-CN" sz="2400" dirty="0"/>
              <a:t>地址增大到了</a:t>
            </a:r>
            <a:r>
              <a:rPr lang="en-US" altLang="zh-CN" sz="2400" dirty="0"/>
              <a:t>128</a:t>
            </a:r>
            <a:r>
              <a:rPr lang="zh-CN" altLang="zh-CN" sz="2400" dirty="0"/>
              <a:t>位（</a:t>
            </a:r>
            <a:r>
              <a:rPr lang="en-US" altLang="zh-CN" sz="2400" dirty="0"/>
              <a:t>bit</a:t>
            </a:r>
            <a:r>
              <a:rPr lang="zh-CN" altLang="zh-CN" sz="2400" dirty="0"/>
              <a:t>），其地址空间大约是</a:t>
            </a:r>
            <a:r>
              <a:rPr lang="en-US" altLang="zh-CN" sz="2400" dirty="0"/>
              <a:t>3.4</a:t>
            </a:r>
            <a:r>
              <a:rPr lang="zh-CN" altLang="zh-CN" sz="2400" dirty="0"/>
              <a:t>×</a:t>
            </a:r>
            <a:r>
              <a:rPr lang="en-US" altLang="zh-CN" sz="2400" dirty="0"/>
              <a:t>10</a:t>
            </a:r>
            <a:r>
              <a:rPr lang="en-US" altLang="zh-CN" sz="2400" baseline="30000" dirty="0"/>
              <a:t>38</a:t>
            </a:r>
            <a:r>
              <a:rPr lang="zh-CN" altLang="zh-CN" sz="2400" dirty="0"/>
              <a:t>，是原来</a:t>
            </a:r>
            <a:r>
              <a:rPr lang="en-US" altLang="zh-CN" sz="2400" dirty="0"/>
              <a:t>IPv4</a:t>
            </a:r>
            <a:r>
              <a:rPr lang="zh-CN" altLang="zh-CN" sz="2400" dirty="0"/>
              <a:t>地址空间的</a:t>
            </a:r>
            <a:r>
              <a:rPr lang="en-US" altLang="zh-CN" sz="2400" dirty="0"/>
              <a:t>2</a:t>
            </a:r>
            <a:r>
              <a:rPr lang="en-US" altLang="zh-CN" sz="2400" baseline="30000" dirty="0"/>
              <a:t>96</a:t>
            </a:r>
            <a:r>
              <a:rPr lang="zh-CN" altLang="zh-CN" sz="2400" dirty="0"/>
              <a:t>倍。</a:t>
            </a:r>
            <a:r>
              <a:rPr lang="en-US" altLang="zh-CN" sz="2400" dirty="0"/>
              <a:t>IPv6</a:t>
            </a:r>
            <a:r>
              <a:rPr lang="zh-CN" altLang="zh-CN" sz="2400" dirty="0"/>
              <a:t>并没有完全抛弃原来的</a:t>
            </a:r>
            <a:r>
              <a:rPr lang="en-US" altLang="zh-CN" sz="2400" dirty="0"/>
              <a:t>IPv4</a:t>
            </a:r>
            <a:r>
              <a:rPr lang="zh-CN" altLang="zh-CN" sz="2400" dirty="0"/>
              <a:t>，并且在若干年内都会与</a:t>
            </a:r>
            <a:r>
              <a:rPr lang="en-US" altLang="zh-CN" sz="2400" dirty="0"/>
              <a:t>IPv4</a:t>
            </a:r>
            <a:r>
              <a:rPr lang="zh-CN" altLang="zh-CN" sz="2400" dirty="0"/>
              <a:t>共存。</a:t>
            </a:r>
            <a:r>
              <a:rPr lang="en-US" altLang="zh-CN" sz="2400" dirty="0"/>
              <a:t>IPv6</a:t>
            </a:r>
            <a:r>
              <a:rPr lang="zh-CN" altLang="zh-CN" sz="2400" dirty="0"/>
              <a:t>使用一系列固定格式的扩展首部取代了</a:t>
            </a:r>
            <a:r>
              <a:rPr lang="en-US" altLang="zh-CN" sz="2400" dirty="0"/>
              <a:t>IPv4</a:t>
            </a:r>
            <a:r>
              <a:rPr lang="zh-CN" altLang="zh-CN" sz="2400" dirty="0"/>
              <a:t>中可变长度的选项字段。</a:t>
            </a:r>
            <a:r>
              <a:rPr lang="en-US" altLang="zh-CN" sz="2400" dirty="0"/>
              <a:t>IPv6</a:t>
            </a:r>
            <a:r>
              <a:rPr lang="zh-CN" altLang="zh-CN" sz="2400" dirty="0"/>
              <a:t>对</a:t>
            </a:r>
            <a:r>
              <a:rPr lang="en-US" altLang="zh-CN" sz="2400" dirty="0"/>
              <a:t>IP</a:t>
            </a:r>
            <a:r>
              <a:rPr lang="zh-CN" altLang="zh-CN" sz="2400" dirty="0"/>
              <a:t>数据报协议单元的头部进行了简化</a:t>
            </a:r>
            <a:r>
              <a:rPr lang="zh-CN" altLang="en-US" sz="2400" dirty="0"/>
              <a:t>。</a:t>
            </a:r>
          </a:p>
        </p:txBody>
      </p:sp>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IPv6</a:t>
            </a:r>
            <a:endParaRPr lang="zh-CN" altLang="en-US" dirty="0"/>
          </a:p>
        </p:txBody>
      </p:sp>
      <p:sp>
        <p:nvSpPr>
          <p:cNvPr id="4" name="灯片编号占位符 1">
            <a:extLst>
              <a:ext uri="{FF2B5EF4-FFF2-40B4-BE49-F238E27FC236}">
                <a16:creationId xmlns:a16="http://schemas.microsoft.com/office/drawing/2014/main" id="{6EC69CA4-20E3-4C03-BA4E-2FFD7D5AF838}"/>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37</a:t>
            </a:fld>
            <a:endParaRPr lang="en-US" altLang="zh-CN" sz="2400" dirty="0">
              <a:solidFill>
                <a:schemeClr val="bg1"/>
              </a:solidFill>
            </a:endParaRPr>
          </a:p>
        </p:txBody>
      </p:sp>
    </p:spTree>
    <p:extLst>
      <p:ext uri="{BB962C8B-B14F-4D97-AF65-F5344CB8AC3E}">
        <p14:creationId xmlns:p14="http://schemas.microsoft.com/office/powerpoint/2010/main" val="23141348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zh-CN" dirty="0">
                <a:effectLst/>
              </a:rPr>
              <a:t>静态</a:t>
            </a:r>
            <a:r>
              <a:rPr lang="en-US" altLang="zh-CN" dirty="0">
                <a:effectLst/>
              </a:rPr>
              <a:t>IP</a:t>
            </a:r>
            <a:r>
              <a:rPr lang="zh-CN" altLang="zh-CN" dirty="0">
                <a:effectLst/>
              </a:rPr>
              <a:t>、动态</a:t>
            </a:r>
            <a:r>
              <a:rPr lang="en-US" altLang="zh-CN" dirty="0">
                <a:effectLst/>
              </a:rPr>
              <a:t>IP</a:t>
            </a:r>
            <a:r>
              <a:rPr lang="zh-CN" altLang="zh-CN" dirty="0">
                <a:effectLst/>
              </a:rPr>
              <a:t>和</a:t>
            </a:r>
            <a:r>
              <a:rPr lang="en-US" altLang="zh-CN" dirty="0">
                <a:effectLst/>
              </a:rPr>
              <a:t>DHCP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38</a:t>
            </a:fld>
            <a:endParaRPr lang="en-US" altLang="zh-CN" dirty="0"/>
          </a:p>
        </p:txBody>
      </p:sp>
      <p:sp>
        <p:nvSpPr>
          <p:cNvPr id="4" name="矩形 3"/>
          <p:cNvSpPr/>
          <p:nvPr/>
        </p:nvSpPr>
        <p:spPr>
          <a:xfrm>
            <a:off x="1626508" y="1613825"/>
            <a:ext cx="8654143" cy="3970318"/>
          </a:xfrm>
          <a:prstGeom prst="rect">
            <a:avLst/>
          </a:prstGeom>
        </p:spPr>
        <p:txBody>
          <a:bodyPr wrap="square">
            <a:spAutoFit/>
          </a:bodyPr>
          <a:lstStyle/>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静态</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地址配置就是讲一个</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地址“永久地”、“固定地”分配给某一台主机，其他的主机不再可能使用该</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地址。此种情况通常出现在为多路用户访问的网络设备配置</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地址时。例如，网络服务器或网络打印机等。此类设备不宜经常地变更</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地址，避免用户每次访问它们时需要频繁地更换</a:t>
            </a:r>
            <a:r>
              <a:rPr lang="en-US" altLang="zh-CN" sz="280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a:t>
            </a:r>
          </a:p>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静态</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地址配置情况下，</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地址不能重复用。另外，网络管理员应该妥善记录和保存设备与其配置的</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地址的对应关系，以便于网络维护。</a:t>
            </a:r>
            <a:endParaRPr lang="zh-CN" altLang="en-US" sz="2800" dirty="0"/>
          </a:p>
        </p:txBody>
      </p:sp>
    </p:spTree>
    <p:extLst>
      <p:ext uri="{BB962C8B-B14F-4D97-AF65-F5344CB8AC3E}">
        <p14:creationId xmlns:p14="http://schemas.microsoft.com/office/powerpoint/2010/main" val="405888240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zh-CN" dirty="0">
                <a:effectLst/>
              </a:rPr>
              <a:t>静态</a:t>
            </a:r>
            <a:r>
              <a:rPr lang="en-US" altLang="zh-CN" dirty="0">
                <a:effectLst/>
              </a:rPr>
              <a:t>IP</a:t>
            </a:r>
            <a:r>
              <a:rPr lang="zh-CN" altLang="zh-CN" dirty="0">
                <a:effectLst/>
              </a:rPr>
              <a:t>、动态</a:t>
            </a:r>
            <a:r>
              <a:rPr lang="en-US" altLang="zh-CN" dirty="0">
                <a:effectLst/>
              </a:rPr>
              <a:t>IP</a:t>
            </a:r>
            <a:r>
              <a:rPr lang="zh-CN" altLang="zh-CN" dirty="0">
                <a:effectLst/>
              </a:rPr>
              <a:t>和</a:t>
            </a:r>
            <a:r>
              <a:rPr lang="en-US" altLang="zh-CN" dirty="0">
                <a:effectLst/>
              </a:rPr>
              <a:t>DHCP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39</a:t>
            </a:fld>
            <a:endParaRPr lang="en-US" altLang="zh-CN"/>
          </a:p>
        </p:txBody>
      </p:sp>
      <p:sp>
        <p:nvSpPr>
          <p:cNvPr id="5" name="矩形 4"/>
          <p:cNvSpPr/>
          <p:nvPr/>
        </p:nvSpPr>
        <p:spPr>
          <a:xfrm>
            <a:off x="1365251" y="1475911"/>
            <a:ext cx="8915400" cy="4154984"/>
          </a:xfrm>
          <a:prstGeom prst="rect">
            <a:avLst/>
          </a:prstGeom>
        </p:spPr>
        <p:txBody>
          <a:bodyPr wrap="squar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动态</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地址配置就是按照一定的规则，将可分配使用的全部或部分的</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地址集中管理起来，当网络中的某主机需要连接和访问其他设备进行数据通信时，由网络管理系统自动地分配给该主机（计算机、打印机等）一个</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地址。这种</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地址的分配与使用不是固定地。当某主机中断网络连接时，可以收回已分配的</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，进行重新地址分配；而且某台主机每次网络连接所拥有和使用的</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地址可能不同。</a:t>
            </a:r>
          </a:p>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动态</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地址配置的最大特点就是提高了有限个</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地址的使用效率，并减少了网管人员的维护工作量。</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在指定网络中主机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地址的配置方案时，除了对必须采用静态</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地址的设备配置静态</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外，一般都应采用动态</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地址的配置方式</a:t>
            </a:r>
            <a:endParaRPr lang="zh-CN" altLang="en-US" sz="2400" dirty="0"/>
          </a:p>
        </p:txBody>
      </p:sp>
    </p:spTree>
    <p:extLst>
      <p:ext uri="{BB962C8B-B14F-4D97-AF65-F5344CB8AC3E}">
        <p14:creationId xmlns:p14="http://schemas.microsoft.com/office/powerpoint/2010/main" val="9385236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32000" y="327263"/>
            <a:ext cx="7924800" cy="1143000"/>
          </a:xfrm>
        </p:spPr>
        <p:txBody>
          <a:bodyPr/>
          <a:lstStyle/>
          <a:p>
            <a:r>
              <a:rPr lang="en-US" altLang="zh-CN" sz="4400" b="0" dirty="0">
                <a:latin typeface="方正大黑简体" panose="02010601030101010101" pitchFamily="2" charset="-122"/>
                <a:ea typeface="方正大黑简体" panose="02010601030101010101" pitchFamily="2" charset="-122"/>
              </a:rPr>
              <a:t>3.1 </a:t>
            </a:r>
            <a:r>
              <a:rPr lang="zh-CN" altLang="en-US" sz="4400" b="0" dirty="0">
                <a:latin typeface="方正大黑简体" panose="02010601030101010101" pitchFamily="2" charset="-122"/>
                <a:ea typeface="方正大黑简体" panose="02010601030101010101" pitchFamily="2" charset="-122"/>
              </a:rPr>
              <a:t>互联时代</a:t>
            </a:r>
          </a:p>
        </p:txBody>
      </p:sp>
      <p:sp>
        <p:nvSpPr>
          <p:cNvPr id="3" name="文本框 2"/>
          <p:cNvSpPr txBox="1"/>
          <p:nvPr/>
        </p:nvSpPr>
        <p:spPr>
          <a:xfrm>
            <a:off x="3262648" y="1751528"/>
            <a:ext cx="6053070" cy="2677656"/>
          </a:xfrm>
          <a:prstGeom prst="rect">
            <a:avLst/>
          </a:prstGeom>
          <a:noFill/>
        </p:spPr>
        <p:txBody>
          <a:bodyPr wrap="square" rtlCol="0">
            <a:spAutoFit/>
          </a:bodyPr>
          <a:lstStyle/>
          <a:p>
            <a:pPr>
              <a:lnSpc>
                <a:spcPct val="150000"/>
              </a:lnSpc>
            </a:pPr>
            <a:r>
              <a:rPr lang="en-US" altLang="zh-CN" sz="2800" dirty="0"/>
              <a:t>3.1.1  1769</a:t>
            </a:r>
            <a:r>
              <a:rPr lang="zh-CN" altLang="zh-CN" sz="2800" dirty="0"/>
              <a:t>，</a:t>
            </a:r>
            <a:r>
              <a:rPr lang="en-US" altLang="zh-CN" sz="2800" dirty="0"/>
              <a:t>1869</a:t>
            </a:r>
            <a:r>
              <a:rPr lang="zh-CN" altLang="zh-CN" sz="2800" dirty="0"/>
              <a:t>，</a:t>
            </a:r>
            <a:r>
              <a:rPr lang="en-US" altLang="zh-CN" sz="2800" dirty="0"/>
              <a:t>1969……</a:t>
            </a:r>
          </a:p>
          <a:p>
            <a:pPr>
              <a:lnSpc>
                <a:spcPct val="150000"/>
              </a:lnSpc>
            </a:pPr>
            <a:r>
              <a:rPr lang="en-US" altLang="zh-CN" sz="2800" dirty="0"/>
              <a:t>3.1.2  APARNET</a:t>
            </a:r>
          </a:p>
          <a:p>
            <a:pPr>
              <a:lnSpc>
                <a:spcPct val="150000"/>
              </a:lnSpc>
            </a:pPr>
            <a:r>
              <a:rPr lang="en-US" altLang="zh-CN" sz="2800" dirty="0"/>
              <a:t>3.1.3  TCP/IP</a:t>
            </a:r>
            <a:r>
              <a:rPr lang="zh-CN" altLang="zh-CN" sz="2800" dirty="0"/>
              <a:t>的出现</a:t>
            </a:r>
            <a:endParaRPr lang="en-US" altLang="zh-CN" sz="2800" dirty="0"/>
          </a:p>
          <a:p>
            <a:pPr>
              <a:lnSpc>
                <a:spcPct val="150000"/>
              </a:lnSpc>
            </a:pPr>
            <a:r>
              <a:rPr lang="en-US" altLang="zh-CN" sz="2800" dirty="0"/>
              <a:t>3.1.4  </a:t>
            </a:r>
            <a:r>
              <a:rPr lang="zh-CN" altLang="zh-CN" sz="2800" dirty="0"/>
              <a:t>工业</a:t>
            </a:r>
            <a:r>
              <a:rPr lang="en-US" altLang="zh-CN" sz="2800" dirty="0"/>
              <a:t>4.0</a:t>
            </a:r>
            <a:endParaRPr lang="zh-CN" altLang="en-US" sz="2800" dirty="0"/>
          </a:p>
        </p:txBody>
      </p:sp>
      <p:sp>
        <p:nvSpPr>
          <p:cNvPr id="4" name="灯片编号占位符 1">
            <a:extLst>
              <a:ext uri="{FF2B5EF4-FFF2-40B4-BE49-F238E27FC236}">
                <a16:creationId xmlns:a16="http://schemas.microsoft.com/office/drawing/2014/main" id="{0872A678-DB00-4CB7-AD6A-F64E44EE4C7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4</a:t>
            </a:fld>
            <a:endParaRPr lang="en-US" altLang="zh-CN" sz="2400" dirty="0">
              <a:solidFill>
                <a:schemeClr val="bg1"/>
              </a:solidFill>
            </a:endParaRPr>
          </a:p>
        </p:txBody>
      </p:sp>
    </p:spTree>
    <p:extLst>
      <p:ext uri="{BB962C8B-B14F-4D97-AF65-F5344CB8AC3E}">
        <p14:creationId xmlns:p14="http://schemas.microsoft.com/office/powerpoint/2010/main" val="12728033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zh-CN" dirty="0">
                <a:effectLst/>
              </a:rPr>
              <a:t>静态</a:t>
            </a:r>
            <a:r>
              <a:rPr lang="en-US" altLang="zh-CN" dirty="0">
                <a:effectLst/>
              </a:rPr>
              <a:t>IP</a:t>
            </a:r>
            <a:r>
              <a:rPr lang="zh-CN" altLang="zh-CN" dirty="0">
                <a:effectLst/>
              </a:rPr>
              <a:t>、动态</a:t>
            </a:r>
            <a:r>
              <a:rPr lang="en-US" altLang="zh-CN" dirty="0">
                <a:effectLst/>
              </a:rPr>
              <a:t>IP</a:t>
            </a:r>
            <a:r>
              <a:rPr lang="zh-CN" altLang="zh-CN" dirty="0">
                <a:effectLst/>
              </a:rPr>
              <a:t>和</a:t>
            </a:r>
            <a:r>
              <a:rPr lang="en-US" altLang="zh-CN" dirty="0">
                <a:effectLst/>
              </a:rPr>
              <a:t>DHCP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40</a:t>
            </a:fld>
            <a:endParaRPr lang="en-US" altLang="zh-CN"/>
          </a:p>
        </p:txBody>
      </p:sp>
      <p:sp>
        <p:nvSpPr>
          <p:cNvPr id="4" name="矩形 3"/>
          <p:cNvSpPr/>
          <p:nvPr/>
        </p:nvSpPr>
        <p:spPr>
          <a:xfrm>
            <a:off x="1306285" y="1769239"/>
            <a:ext cx="9095014" cy="3416320"/>
          </a:xfrm>
          <a:prstGeom prst="rect">
            <a:avLst/>
          </a:prstGeom>
        </p:spPr>
        <p:txBody>
          <a:bodyPr wrap="squar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动态主机配置协议（</a:t>
            </a:r>
            <a:r>
              <a:rPr lang="en-US" altLang="zh-CN" sz="2400" dirty="0">
                <a:latin typeface="Times New Roman" panose="02020603050405020304" pitchFamily="18" charset="0"/>
                <a:ea typeface="宋体" panose="02010600030101010101" pitchFamily="2" charset="-122"/>
                <a:cs typeface="宋体" panose="02010600030101010101" pitchFamily="2" charset="-122"/>
              </a:rPr>
              <a:t>Dynamic Host Configuration Protocol</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dirty="0">
                <a:latin typeface="Times New Roman" panose="02020603050405020304" pitchFamily="18" charset="0"/>
                <a:ea typeface="宋体" panose="02010600030101010101" pitchFamily="2" charset="-122"/>
                <a:cs typeface="宋体" panose="02010600030101010101" pitchFamily="2" charset="-122"/>
              </a:rPr>
              <a:t>）提供了一种自动分配</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地址、子网掩码、默认网关等地址信息以及其他配置信息的服务。在需要</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地址动态配置的方式中，网络中至少有一台服务器安装了</a:t>
            </a:r>
            <a:r>
              <a:rPr lang="en-US" altLang="zh-CN" sz="240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dirty="0">
                <a:latin typeface="Times New Roman" panose="02020603050405020304" pitchFamily="18" charset="0"/>
                <a:ea typeface="宋体" panose="02010600030101010101" pitchFamily="2" charset="-122"/>
                <a:cs typeface="宋体" panose="02010600030101010101" pitchFamily="2" charset="-122"/>
              </a:rPr>
              <a:t>服务。</a:t>
            </a:r>
          </a:p>
          <a:p>
            <a:r>
              <a:rPr lang="en-US" altLang="zh-CN" sz="2400" kern="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是一个客户</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服务器协议。需要服务时，</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客户端将首先向</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服务器发出服务请求，申请一个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地址；服务器接收到该请求后，将按照预先制定好的方式，进行回应并最终向客户端分配和提供一个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地址。该客户端主机在使用完毕，即将退出网络连接时，将再次联系</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DHCP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服务器，交还</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a:t>
            </a:r>
            <a:endParaRPr lang="zh-CN" altLang="en-US" sz="2400" dirty="0"/>
          </a:p>
        </p:txBody>
      </p:sp>
    </p:spTree>
    <p:extLst>
      <p:ext uri="{BB962C8B-B14F-4D97-AF65-F5344CB8AC3E}">
        <p14:creationId xmlns:p14="http://schemas.microsoft.com/office/powerpoint/2010/main" val="120642918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IP</a:t>
            </a:r>
            <a:r>
              <a:rPr lang="zh-CN" altLang="en-US" dirty="0"/>
              <a:t>地址分配应遵循的原则</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41</a:t>
            </a:fld>
            <a:endParaRPr lang="en-US" altLang="zh-CN"/>
          </a:p>
        </p:txBody>
      </p:sp>
      <p:sp>
        <p:nvSpPr>
          <p:cNvPr id="4" name="文本框 3"/>
          <p:cNvSpPr txBox="1"/>
          <p:nvPr/>
        </p:nvSpPr>
        <p:spPr>
          <a:xfrm>
            <a:off x="730251" y="1273629"/>
            <a:ext cx="5197020" cy="461665"/>
          </a:xfrm>
          <a:prstGeom prst="rect">
            <a:avLst/>
          </a:prstGeom>
          <a:noFill/>
        </p:spPr>
        <p:txBody>
          <a:bodyPr wrap="square" rtlCol="0">
            <a:spAutoFit/>
          </a:bodyPr>
          <a:lstStyle/>
          <a:p>
            <a:r>
              <a:rPr lang="zh-CN" altLang="en-US" sz="2400" b="1" dirty="0"/>
              <a:t>基本原则：不能重复</a:t>
            </a:r>
          </a:p>
        </p:txBody>
      </p:sp>
      <p:sp>
        <p:nvSpPr>
          <p:cNvPr id="5" name="矩形 4"/>
          <p:cNvSpPr/>
          <p:nvPr/>
        </p:nvSpPr>
        <p:spPr>
          <a:xfrm>
            <a:off x="1332594" y="1735294"/>
            <a:ext cx="8892722" cy="4524315"/>
          </a:xfrm>
          <a:prstGeom prst="rect">
            <a:avLst/>
          </a:prstGeom>
        </p:spPr>
        <p:txBody>
          <a:bodyPr wrap="square">
            <a:spAutoFit/>
          </a:bodyPr>
          <a:lstStyle/>
          <a:p>
            <a:pPr lvl="0" algn="just">
              <a:lnSpc>
                <a:spcPct val="150000"/>
              </a:lnSpc>
              <a:spcAft>
                <a:spcPts val="0"/>
              </a:spcAft>
            </a:pPr>
            <a:r>
              <a:rPr lang="zh-CN" altLang="en-US" sz="2400" b="1" dirty="0">
                <a:latin typeface="Times New Roman" panose="02020603050405020304" pitchFamily="18" charset="0"/>
                <a:ea typeface="宋体" panose="02010600030101010101" pitchFamily="2" charset="-122"/>
                <a:cs typeface="宋体" panose="02010600030101010101" pitchFamily="2" charset="-122"/>
              </a:rPr>
              <a:t>其他：</a:t>
            </a:r>
            <a:endParaRPr lang="en-US" altLang="zh-CN" sz="2400" b="1" dirty="0">
              <a:latin typeface="Times New Roman" panose="02020603050405020304" pitchFamily="18" charset="0"/>
              <a:ea typeface="宋体" panose="02010600030101010101" pitchFamily="2" charset="-122"/>
              <a:cs typeface="宋体" panose="02010600030101010101" pitchFamily="2" charset="-122"/>
            </a:endParaRP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每个网络的网络号必须是唯一的</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网络号不能为全“</a:t>
            </a:r>
            <a:r>
              <a:rPr lang="en-US" altLang="zh-CN" sz="2400" dirty="0">
                <a:latin typeface="Times New Roman" panose="02020603050405020304" pitchFamily="18" charset="0"/>
                <a:ea typeface="宋体" panose="02010600030101010101" pitchFamily="2" charset="-122"/>
                <a:cs typeface="宋体" panose="02010600030101010101" pitchFamily="2" charset="-122"/>
              </a:rPr>
              <a:t>0</a:t>
            </a:r>
            <a:r>
              <a:rPr lang="zh-CN" altLang="zh-CN" sz="2400" dirty="0">
                <a:latin typeface="Times New Roman" panose="02020603050405020304" pitchFamily="18" charset="0"/>
                <a:ea typeface="宋体" panose="02010600030101010101" pitchFamily="2" charset="-122"/>
                <a:cs typeface="宋体" panose="02010600030101010101" pitchFamily="2" charset="-122"/>
              </a:rPr>
              <a:t>”（网络号为全“</a:t>
            </a:r>
            <a:r>
              <a:rPr lang="en-US" altLang="zh-CN" sz="2400" dirty="0">
                <a:latin typeface="Times New Roman" panose="02020603050405020304" pitchFamily="18" charset="0"/>
                <a:ea typeface="宋体" panose="02010600030101010101" pitchFamily="2" charset="-122"/>
                <a:cs typeface="宋体" panose="02010600030101010101" pitchFamily="2" charset="-122"/>
              </a:rPr>
              <a:t>0</a:t>
            </a:r>
            <a:r>
              <a:rPr lang="zh-CN" altLang="zh-CN" sz="2400" dirty="0">
                <a:latin typeface="Times New Roman" panose="02020603050405020304" pitchFamily="18" charset="0"/>
                <a:ea typeface="宋体" panose="02010600030101010101" pitchFamily="2" charset="-122"/>
                <a:cs typeface="宋体" panose="02010600030101010101" pitchFamily="2" charset="-122"/>
              </a:rPr>
              <a:t>”表示一个本地网）</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网络号不能为全“</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网络号不能以</a:t>
            </a:r>
            <a:r>
              <a:rPr lang="en-US" altLang="zh-CN" sz="2400" dirty="0">
                <a:latin typeface="Times New Roman" panose="02020603050405020304" pitchFamily="18" charset="0"/>
                <a:ea typeface="宋体" panose="02010600030101010101" pitchFamily="2" charset="-122"/>
                <a:cs typeface="宋体" panose="02010600030101010101" pitchFamily="2" charset="-122"/>
              </a:rPr>
              <a:t>127</a:t>
            </a:r>
            <a:r>
              <a:rPr lang="zh-CN" altLang="zh-CN" sz="2400" dirty="0">
                <a:latin typeface="Times New Roman" panose="02020603050405020304" pitchFamily="18" charset="0"/>
                <a:ea typeface="宋体" panose="02010600030101010101" pitchFamily="2" charset="-122"/>
                <a:cs typeface="宋体" panose="02010600030101010101" pitchFamily="2" charset="-122"/>
              </a:rPr>
              <a:t>开头（</a:t>
            </a:r>
            <a:r>
              <a:rPr lang="en-US" altLang="zh-CN" sz="2400" dirty="0">
                <a:latin typeface="Times New Roman" panose="02020603050405020304" pitchFamily="18" charset="0"/>
                <a:ea typeface="宋体" panose="02010600030101010101" pitchFamily="2" charset="-122"/>
                <a:cs typeface="宋体" panose="02010600030101010101" pitchFamily="2" charset="-122"/>
              </a:rPr>
              <a:t>127</a:t>
            </a:r>
            <a:r>
              <a:rPr lang="zh-CN" altLang="zh-CN" sz="2400" dirty="0">
                <a:latin typeface="Times New Roman" panose="02020603050405020304" pitchFamily="18" charset="0"/>
                <a:ea typeface="宋体" panose="02010600030101010101" pitchFamily="2" charset="-122"/>
                <a:cs typeface="宋体" panose="02010600030101010101" pitchFamily="2" charset="-122"/>
              </a:rPr>
              <a:t>是环回地址）</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一个网络中，每台主机的主机号必须是唯一的</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主机号不能全为“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”（主机号全为“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”表示广播地址）</a:t>
            </a:r>
          </a:p>
          <a:p>
            <a:pPr marL="342900" lvl="0" indent="-342900" algn="just">
              <a:lnSpc>
                <a:spcPct val="150000"/>
              </a:lnSpc>
              <a:spcAft>
                <a:spcPts val="0"/>
              </a:spcAft>
              <a:buFont typeface="Symbol" panose="05050102010706020507" pitchFamily="18" charset="2"/>
              <a:buChar char=""/>
            </a:pPr>
            <a:r>
              <a:rPr lang="zh-CN" altLang="zh-CN" sz="2400" dirty="0">
                <a:latin typeface="Times New Roman" panose="02020603050405020304" pitchFamily="18" charset="0"/>
                <a:ea typeface="宋体" panose="02010600030101010101" pitchFamily="2" charset="-122"/>
                <a:cs typeface="宋体" panose="02010600030101010101" pitchFamily="2" charset="-122"/>
              </a:rPr>
              <a:t>主机号不能全为“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0</a:t>
            </a:r>
            <a:r>
              <a:rPr lang="zh-CN" altLang="zh-CN" sz="2400" dirty="0">
                <a:latin typeface="Times New Roman" panose="02020603050405020304" pitchFamily="18" charset="0"/>
                <a:ea typeface="宋体" panose="02010600030101010101" pitchFamily="2" charset="-122"/>
                <a:cs typeface="宋体" panose="02010600030101010101" pitchFamily="2" charset="-122"/>
              </a:rPr>
              <a:t>”（主机号全为“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0</a:t>
            </a:r>
            <a:r>
              <a:rPr lang="zh-CN" altLang="zh-CN" sz="2400" dirty="0">
                <a:latin typeface="Times New Roman" panose="02020603050405020304" pitchFamily="18" charset="0"/>
                <a:ea typeface="宋体" panose="02010600030101010101" pitchFamily="2" charset="-122"/>
                <a:cs typeface="宋体" panose="02010600030101010101" pitchFamily="2" charset="-122"/>
              </a:rPr>
              <a:t>”表示网络地址）</a:t>
            </a:r>
          </a:p>
        </p:txBody>
      </p:sp>
    </p:spTree>
    <p:extLst>
      <p:ext uri="{BB962C8B-B14F-4D97-AF65-F5344CB8AC3E}">
        <p14:creationId xmlns:p14="http://schemas.microsoft.com/office/powerpoint/2010/main" val="30070437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子网掩码</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42</a:t>
            </a:fld>
            <a:endParaRPr lang="en-US" altLang="zh-CN"/>
          </a:p>
        </p:txBody>
      </p:sp>
      <p:sp>
        <p:nvSpPr>
          <p:cNvPr id="5" name="矩形 4"/>
          <p:cNvSpPr/>
          <p:nvPr/>
        </p:nvSpPr>
        <p:spPr>
          <a:xfrm>
            <a:off x="2419351" y="1430662"/>
            <a:ext cx="7385765" cy="3539430"/>
          </a:xfrm>
          <a:prstGeom prst="rect">
            <a:avLst/>
          </a:prstGeom>
        </p:spPr>
        <p:txBody>
          <a:bodyPr wrap="square">
            <a:spAutoFit/>
          </a:bodyPr>
          <a:lstStyle/>
          <a:p>
            <a:pPr marL="457200" indent="-457200" algn="just">
              <a:buFont typeface="Arial" panose="020B0604020202020204" pitchFamily="34" charset="0"/>
              <a:buChar char="•"/>
            </a:pPr>
            <a:r>
              <a:rPr lang="en-US" altLang="zh-CN" sz="2800" kern="100" dirty="0">
                <a:latin typeface="Times New Roman" panose="02020603050405020304" pitchFamily="18" charset="0"/>
                <a:ea typeface="宋体" panose="02010600030101010101" pitchFamily="2" charset="-122"/>
              </a:rPr>
              <a:t>32</a:t>
            </a:r>
            <a:r>
              <a:rPr lang="zh-CN" altLang="zh-CN" sz="2800" kern="100" dirty="0">
                <a:latin typeface="Times New Roman" panose="02020603050405020304" pitchFamily="18" charset="0"/>
                <a:ea typeface="宋体" panose="02010600030101010101" pitchFamily="2" charset="-122"/>
              </a:rPr>
              <a:t>位的</a:t>
            </a:r>
            <a:r>
              <a:rPr lang="en-US" altLang="zh-CN" sz="2800" kern="100" dirty="0">
                <a:latin typeface="Times New Roman" panose="02020603050405020304" pitchFamily="18" charset="0"/>
                <a:ea typeface="宋体" panose="02010600030101010101" pitchFamily="2" charset="-122"/>
              </a:rPr>
              <a:t>IP</a:t>
            </a:r>
            <a:r>
              <a:rPr lang="zh-CN" altLang="zh-CN" sz="2800" kern="100" dirty="0">
                <a:latin typeface="Times New Roman" panose="02020603050405020304" pitchFamily="18" charset="0"/>
                <a:ea typeface="宋体" panose="02010600030101010101" pitchFamily="2" charset="-122"/>
              </a:rPr>
              <a:t>地址本身以及数据报的首部都没有包含任何有关</a:t>
            </a:r>
            <a:r>
              <a:rPr lang="zh-CN" altLang="en-US" sz="2800" kern="100" dirty="0">
                <a:latin typeface="Times New Roman" panose="02020603050405020304" pitchFamily="18" charset="0"/>
                <a:ea typeface="宋体" panose="02010600030101010101" pitchFamily="2" charset="-122"/>
              </a:rPr>
              <a:t>网络</a:t>
            </a:r>
            <a:r>
              <a:rPr lang="zh-CN" altLang="zh-CN" sz="2800" kern="100" dirty="0">
                <a:latin typeface="Times New Roman" panose="02020603050405020304" pitchFamily="18" charset="0"/>
                <a:ea typeface="宋体" panose="02010600030101010101" pitchFamily="2" charset="-122"/>
              </a:rPr>
              <a:t>划分的信息。因此就必须另外想办法获得</a:t>
            </a:r>
            <a:r>
              <a:rPr lang="zh-CN" altLang="en-US" sz="2800" kern="100" dirty="0">
                <a:latin typeface="Times New Roman" panose="02020603050405020304" pitchFamily="18" charset="0"/>
                <a:ea typeface="宋体" panose="02010600030101010101" pitchFamily="2" charset="-122"/>
              </a:rPr>
              <a:t>网络</a:t>
            </a:r>
            <a:r>
              <a:rPr lang="zh-CN" altLang="zh-CN" sz="2800" kern="100" dirty="0">
                <a:latin typeface="Times New Roman" panose="02020603050405020304" pitchFamily="18" charset="0"/>
                <a:ea typeface="宋体" panose="02010600030101010101" pitchFamily="2" charset="-122"/>
              </a:rPr>
              <a:t>划分的信息，这个办法就是子网掩码（</a:t>
            </a:r>
            <a:r>
              <a:rPr lang="en-US" altLang="zh-CN" sz="2800" kern="100" dirty="0">
                <a:latin typeface="Times New Roman" panose="02020603050405020304" pitchFamily="18" charset="0"/>
                <a:ea typeface="宋体" panose="02010600030101010101" pitchFamily="2" charset="-122"/>
              </a:rPr>
              <a:t>subnet mask</a:t>
            </a:r>
            <a:r>
              <a:rPr lang="zh-CN" altLang="zh-CN" sz="2800" kern="100" dirty="0">
                <a:latin typeface="Times New Roman" panose="02020603050405020304" pitchFamily="18" charset="0"/>
                <a:ea typeface="宋体" panose="02010600030101010101" pitchFamily="2" charset="-122"/>
              </a:rPr>
              <a:t>）。</a:t>
            </a:r>
            <a:endParaRPr lang="en-US" altLang="zh-CN" sz="2800" kern="100" dirty="0">
              <a:latin typeface="Times New Roman" panose="02020603050405020304" pitchFamily="18" charset="0"/>
              <a:ea typeface="宋体" panose="02010600030101010101" pitchFamily="2" charset="-122"/>
            </a:endParaRPr>
          </a:p>
          <a:p>
            <a:pPr algn="just"/>
            <a:endParaRPr lang="zh-CN" altLang="zh-CN" sz="2800" kern="100" dirty="0">
              <a:latin typeface="Times New Roman" panose="02020603050405020304" pitchFamily="18" charset="0"/>
              <a:ea typeface="宋体" panose="02010600030101010101" pitchFamily="2" charset="-122"/>
            </a:endParaRPr>
          </a:p>
          <a:p>
            <a:pPr marL="457200" indent="-457200">
              <a:buFont typeface="Arial" panose="020B0604020202020204" pitchFamily="34" charset="0"/>
              <a:buChar char="•"/>
            </a:pP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子网掩码中的</a:t>
            </a:r>
            <a:r>
              <a:rPr lang="en-US" altLang="zh-CN" sz="2800" dirty="0">
                <a:latin typeface="Times New Roman" panose="02020603050405020304" pitchFamily="18" charset="0"/>
                <a:ea typeface="宋体" panose="02010600030101010101" pitchFamily="2" charset="-122"/>
              </a:rPr>
              <a:t>1</a:t>
            </a: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对应于</a:t>
            </a:r>
            <a:r>
              <a:rPr lang="en-US" altLang="zh-CN" sz="2800" dirty="0">
                <a:latin typeface="Times New Roman" panose="02020603050405020304" pitchFamily="18" charset="0"/>
                <a:ea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地址中的网络号和子网号，而子网掩码中的</a:t>
            </a:r>
            <a:r>
              <a:rPr lang="en-US" altLang="zh-CN" sz="2800" dirty="0">
                <a:latin typeface="Times New Roman" panose="02020603050405020304" pitchFamily="18" charset="0"/>
                <a:ea typeface="宋体" panose="02010600030101010101" pitchFamily="2" charset="-122"/>
              </a:rPr>
              <a:t>0</a:t>
            </a: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对应于</a:t>
            </a:r>
            <a:r>
              <a:rPr lang="en-US" altLang="zh-CN" sz="2800" dirty="0">
                <a:latin typeface="Times New Roman" panose="02020603050405020304" pitchFamily="18" charset="0"/>
                <a:ea typeface="宋体" panose="02010600030101010101" pitchFamily="2" charset="-122"/>
              </a:rPr>
              <a:t>IP</a:t>
            </a:r>
            <a:r>
              <a:rPr lang="zh-CN" altLang="zh-CN" sz="2800" dirty="0">
                <a:latin typeface="Times New Roman" panose="02020603050405020304" pitchFamily="18" charset="0"/>
                <a:ea typeface="宋体" panose="02010600030101010101" pitchFamily="2" charset="-122"/>
                <a:cs typeface="Times New Roman" panose="02020603050405020304" pitchFamily="18" charset="0"/>
              </a:rPr>
              <a:t>地址中的主机号。</a:t>
            </a:r>
            <a:endParaRPr lang="en-US" altLang="zh-CN" sz="28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790202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8391" y="2994296"/>
            <a:ext cx="7016100" cy="1524000"/>
            <a:chOff x="1542267" y="3612478"/>
            <a:chExt cx="7016100" cy="1524000"/>
          </a:xfrm>
        </p:grpSpPr>
        <p:sp>
          <p:nvSpPr>
            <p:cNvPr id="8200"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8201"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8202"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8203"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8216" name="Rectangle 24"/>
            <p:cNvSpPr>
              <a:spLocks noChangeArrowheads="1"/>
            </p:cNvSpPr>
            <p:nvPr/>
          </p:nvSpPr>
          <p:spPr bwMode="auto">
            <a:xfrm>
              <a:off x="2556679" y="3612478"/>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Network</a:t>
              </a:r>
            </a:p>
          </p:txBody>
        </p:sp>
        <p:sp>
          <p:nvSpPr>
            <p:cNvPr id="8217" name="Rectangle 25"/>
            <p:cNvSpPr>
              <a:spLocks noChangeArrowheads="1"/>
            </p:cNvSpPr>
            <p:nvPr/>
          </p:nvSpPr>
          <p:spPr bwMode="auto">
            <a:xfrm>
              <a:off x="6096804"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Host</a:t>
              </a:r>
            </a:p>
          </p:txBody>
        </p:sp>
        <p:sp>
          <p:nvSpPr>
            <p:cNvPr id="8218" name="Line 26"/>
            <p:cNvSpPr>
              <a:spLocks noChangeShapeType="1"/>
            </p:cNvSpPr>
            <p:nvPr/>
          </p:nvSpPr>
          <p:spPr bwMode="auto">
            <a:xfrm>
              <a:off x="1545442" y="3956966"/>
              <a:ext cx="3259137"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8219" name="Line 27"/>
            <p:cNvSpPr>
              <a:spLocks noChangeShapeType="1"/>
            </p:cNvSpPr>
            <p:nvPr/>
          </p:nvSpPr>
          <p:spPr bwMode="auto">
            <a:xfrm>
              <a:off x="4804579" y="3956966"/>
              <a:ext cx="325755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8228" name="Rectangle 36"/>
            <p:cNvSpPr>
              <a:spLocks noChangeArrowheads="1"/>
            </p:cNvSpPr>
            <p:nvPr/>
          </p:nvSpPr>
          <p:spPr bwMode="auto">
            <a:xfrm>
              <a:off x="16676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8229" name="Rectangle 37"/>
            <p:cNvSpPr>
              <a:spLocks noChangeArrowheads="1"/>
            </p:cNvSpPr>
            <p:nvPr/>
          </p:nvSpPr>
          <p:spPr bwMode="auto">
            <a:xfrm>
              <a:off x="33440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8230" name="Rectangle 38"/>
            <p:cNvSpPr>
              <a:spLocks noChangeArrowheads="1"/>
            </p:cNvSpPr>
            <p:nvPr/>
          </p:nvSpPr>
          <p:spPr bwMode="auto">
            <a:xfrm>
              <a:off x="5047467"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sp>
          <p:nvSpPr>
            <p:cNvPr id="8231" name="Rectangle 39"/>
            <p:cNvSpPr>
              <a:spLocks noChangeArrowheads="1"/>
            </p:cNvSpPr>
            <p:nvPr/>
          </p:nvSpPr>
          <p:spPr bwMode="auto">
            <a:xfrm>
              <a:off x="6702580"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grpSp>
      <p:grpSp>
        <p:nvGrpSpPr>
          <p:cNvPr id="41" name="组合 40"/>
          <p:cNvGrpSpPr/>
          <p:nvPr/>
        </p:nvGrpSpPr>
        <p:grpSpPr>
          <a:xfrm>
            <a:off x="3476243" y="1395170"/>
            <a:ext cx="7016100" cy="1524000"/>
            <a:chOff x="1542267" y="3612478"/>
            <a:chExt cx="7016100" cy="1524000"/>
          </a:xfrm>
        </p:grpSpPr>
        <p:sp>
          <p:nvSpPr>
            <p:cNvPr id="42"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43"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0</a:t>
              </a:r>
            </a:p>
          </p:txBody>
        </p:sp>
        <p:sp>
          <p:nvSpPr>
            <p:cNvPr id="44"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45"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46" name="Rectangle 24"/>
            <p:cNvSpPr>
              <a:spLocks noChangeArrowheads="1"/>
            </p:cNvSpPr>
            <p:nvPr/>
          </p:nvSpPr>
          <p:spPr bwMode="auto">
            <a:xfrm>
              <a:off x="1777775" y="3612478"/>
              <a:ext cx="1154584"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Network</a:t>
              </a:r>
            </a:p>
          </p:txBody>
        </p:sp>
        <p:sp>
          <p:nvSpPr>
            <p:cNvPr id="47" name="Rectangle 25"/>
            <p:cNvSpPr>
              <a:spLocks noChangeArrowheads="1"/>
            </p:cNvSpPr>
            <p:nvPr/>
          </p:nvSpPr>
          <p:spPr bwMode="auto">
            <a:xfrm>
              <a:off x="5375116" y="3624384"/>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Host</a:t>
              </a:r>
            </a:p>
          </p:txBody>
        </p:sp>
        <p:sp>
          <p:nvSpPr>
            <p:cNvPr id="48" name="Line 26"/>
            <p:cNvSpPr>
              <a:spLocks noChangeShapeType="1"/>
            </p:cNvSpPr>
            <p:nvPr/>
          </p:nvSpPr>
          <p:spPr bwMode="auto">
            <a:xfrm>
              <a:off x="1545442" y="3956966"/>
              <a:ext cx="1628775"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49" name="Line 27"/>
            <p:cNvSpPr>
              <a:spLocks noChangeShapeType="1"/>
            </p:cNvSpPr>
            <p:nvPr/>
          </p:nvSpPr>
          <p:spPr bwMode="auto">
            <a:xfrm>
              <a:off x="3167867" y="3956966"/>
              <a:ext cx="4894262"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50" name="Rectangle 36"/>
            <p:cNvSpPr>
              <a:spLocks noChangeArrowheads="1"/>
            </p:cNvSpPr>
            <p:nvPr/>
          </p:nvSpPr>
          <p:spPr bwMode="auto">
            <a:xfrm>
              <a:off x="16676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51" name="Rectangle 37"/>
            <p:cNvSpPr>
              <a:spLocks noChangeArrowheads="1"/>
            </p:cNvSpPr>
            <p:nvPr/>
          </p:nvSpPr>
          <p:spPr bwMode="auto">
            <a:xfrm>
              <a:off x="33440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sp>
          <p:nvSpPr>
            <p:cNvPr id="52" name="Rectangle 38"/>
            <p:cNvSpPr>
              <a:spLocks noChangeArrowheads="1"/>
            </p:cNvSpPr>
            <p:nvPr/>
          </p:nvSpPr>
          <p:spPr bwMode="auto">
            <a:xfrm>
              <a:off x="5047467"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sp>
          <p:nvSpPr>
            <p:cNvPr id="53" name="Rectangle 39"/>
            <p:cNvSpPr>
              <a:spLocks noChangeArrowheads="1"/>
            </p:cNvSpPr>
            <p:nvPr/>
          </p:nvSpPr>
          <p:spPr bwMode="auto">
            <a:xfrm>
              <a:off x="6702580"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grpSp>
      <p:grpSp>
        <p:nvGrpSpPr>
          <p:cNvPr id="54" name="组合 53"/>
          <p:cNvGrpSpPr/>
          <p:nvPr/>
        </p:nvGrpSpPr>
        <p:grpSpPr>
          <a:xfrm>
            <a:off x="3476243" y="4666399"/>
            <a:ext cx="7016100" cy="1524000"/>
            <a:chOff x="1542267" y="3612478"/>
            <a:chExt cx="7016100" cy="1524000"/>
          </a:xfrm>
        </p:grpSpPr>
        <p:sp>
          <p:nvSpPr>
            <p:cNvPr id="55"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56"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57"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20000"/>
                      <a:lumOff val="80000"/>
                    </a:schemeClr>
                  </a:solidFill>
                  <a:latin typeface="Helvetica" panose="020B0604020202020204" pitchFamily="34" charset="0"/>
                </a:rPr>
                <a:t>255</a:t>
              </a:r>
            </a:p>
          </p:txBody>
        </p:sp>
        <p:sp>
          <p:nvSpPr>
            <p:cNvPr id="58"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59" name="Rectangle 24"/>
            <p:cNvSpPr>
              <a:spLocks noChangeArrowheads="1"/>
            </p:cNvSpPr>
            <p:nvPr/>
          </p:nvSpPr>
          <p:spPr bwMode="auto">
            <a:xfrm>
              <a:off x="3431391" y="3652166"/>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Network</a:t>
              </a:r>
            </a:p>
          </p:txBody>
        </p:sp>
        <p:sp>
          <p:nvSpPr>
            <p:cNvPr id="60" name="Rectangle 25"/>
            <p:cNvSpPr>
              <a:spLocks noChangeArrowheads="1"/>
            </p:cNvSpPr>
            <p:nvPr/>
          </p:nvSpPr>
          <p:spPr bwMode="auto">
            <a:xfrm>
              <a:off x="6869538"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Host</a:t>
              </a:r>
            </a:p>
          </p:txBody>
        </p:sp>
        <p:sp>
          <p:nvSpPr>
            <p:cNvPr id="61" name="Line 26"/>
            <p:cNvSpPr>
              <a:spLocks noChangeShapeType="1"/>
            </p:cNvSpPr>
            <p:nvPr/>
          </p:nvSpPr>
          <p:spPr bwMode="auto">
            <a:xfrm>
              <a:off x="1545442" y="3956966"/>
              <a:ext cx="4908549"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62" name="Line 27"/>
            <p:cNvSpPr>
              <a:spLocks noChangeShapeType="1"/>
            </p:cNvSpPr>
            <p:nvPr/>
          </p:nvSpPr>
          <p:spPr bwMode="auto">
            <a:xfrm>
              <a:off x="6436529" y="3956966"/>
              <a:ext cx="162560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63" name="Rectangle 36"/>
            <p:cNvSpPr>
              <a:spLocks noChangeArrowheads="1"/>
            </p:cNvSpPr>
            <p:nvPr/>
          </p:nvSpPr>
          <p:spPr bwMode="auto">
            <a:xfrm>
              <a:off x="16676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64" name="Rectangle 37"/>
            <p:cNvSpPr>
              <a:spLocks noChangeArrowheads="1"/>
            </p:cNvSpPr>
            <p:nvPr/>
          </p:nvSpPr>
          <p:spPr bwMode="auto">
            <a:xfrm>
              <a:off x="33440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65" name="Rectangle 38"/>
            <p:cNvSpPr>
              <a:spLocks noChangeArrowheads="1"/>
            </p:cNvSpPr>
            <p:nvPr/>
          </p:nvSpPr>
          <p:spPr bwMode="auto">
            <a:xfrm>
              <a:off x="5047467"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4">
                      <a:lumMod val="90000"/>
                      <a:lumOff val="10000"/>
                    </a:schemeClr>
                  </a:solidFill>
                  <a:latin typeface="Helvetica" panose="020B0604020202020204" pitchFamily="34" charset="0"/>
                </a:rPr>
                <a:t>11111111</a:t>
              </a:r>
            </a:p>
          </p:txBody>
        </p:sp>
        <p:sp>
          <p:nvSpPr>
            <p:cNvPr id="66" name="Rectangle 39"/>
            <p:cNvSpPr>
              <a:spLocks noChangeArrowheads="1"/>
            </p:cNvSpPr>
            <p:nvPr/>
          </p:nvSpPr>
          <p:spPr bwMode="auto">
            <a:xfrm>
              <a:off x="6702580"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grpSp>
      <p:sp>
        <p:nvSpPr>
          <p:cNvPr id="3" name="文本框 2"/>
          <p:cNvSpPr txBox="1"/>
          <p:nvPr/>
        </p:nvSpPr>
        <p:spPr>
          <a:xfrm>
            <a:off x="1704304" y="1916253"/>
            <a:ext cx="1648114" cy="769441"/>
          </a:xfrm>
          <a:prstGeom prst="rect">
            <a:avLst/>
          </a:prstGeom>
          <a:noFill/>
        </p:spPr>
        <p:txBody>
          <a:bodyPr wrap="square" rtlCol="0">
            <a:spAutoFit/>
          </a:bodyPr>
          <a:lstStyle/>
          <a:p>
            <a:r>
              <a:rPr lang="en-US" altLang="zh-CN" sz="2200" dirty="0"/>
              <a:t>A </a:t>
            </a:r>
            <a:r>
              <a:rPr lang="zh-CN" altLang="en-US" sz="2200" dirty="0"/>
              <a:t>类地址默认子网掩码</a:t>
            </a:r>
          </a:p>
        </p:txBody>
      </p:sp>
      <p:sp>
        <p:nvSpPr>
          <p:cNvPr id="68" name="文本框 67"/>
          <p:cNvSpPr txBox="1"/>
          <p:nvPr/>
        </p:nvSpPr>
        <p:spPr>
          <a:xfrm>
            <a:off x="1691929" y="3522327"/>
            <a:ext cx="1648114" cy="769441"/>
          </a:xfrm>
          <a:prstGeom prst="rect">
            <a:avLst/>
          </a:prstGeom>
          <a:noFill/>
        </p:spPr>
        <p:txBody>
          <a:bodyPr wrap="square" rtlCol="0">
            <a:spAutoFit/>
          </a:bodyPr>
          <a:lstStyle/>
          <a:p>
            <a:r>
              <a:rPr lang="en-US" altLang="zh-CN" sz="2200" dirty="0"/>
              <a:t>B </a:t>
            </a:r>
            <a:r>
              <a:rPr lang="zh-CN" altLang="en-US" sz="2200" dirty="0"/>
              <a:t>类地址默认子网掩码</a:t>
            </a:r>
          </a:p>
        </p:txBody>
      </p:sp>
      <p:sp>
        <p:nvSpPr>
          <p:cNvPr id="69" name="文本框 68"/>
          <p:cNvSpPr txBox="1"/>
          <p:nvPr/>
        </p:nvSpPr>
        <p:spPr>
          <a:xfrm>
            <a:off x="1702660" y="5233073"/>
            <a:ext cx="1648114" cy="769441"/>
          </a:xfrm>
          <a:prstGeom prst="rect">
            <a:avLst/>
          </a:prstGeom>
          <a:noFill/>
        </p:spPr>
        <p:txBody>
          <a:bodyPr wrap="square" rtlCol="0">
            <a:spAutoFit/>
          </a:bodyPr>
          <a:lstStyle/>
          <a:p>
            <a:r>
              <a:rPr lang="en-US" altLang="zh-CN" sz="2200" dirty="0"/>
              <a:t>C </a:t>
            </a:r>
            <a:r>
              <a:rPr lang="zh-CN" altLang="en-US" sz="2200" dirty="0"/>
              <a:t>类地址默认子网掩码</a:t>
            </a:r>
          </a:p>
        </p:txBody>
      </p:sp>
      <p:sp>
        <p:nvSpPr>
          <p:cNvPr id="67" name="标题 1"/>
          <p:cNvSpPr>
            <a:spLocks noGrp="1"/>
          </p:cNvSpPr>
          <p:nvPr>
            <p:ph type="title"/>
          </p:nvPr>
        </p:nvSpPr>
        <p:spPr>
          <a:xfrm>
            <a:off x="730251" y="319088"/>
            <a:ext cx="9550400" cy="563562"/>
          </a:xfrm>
        </p:spPr>
        <p:txBody>
          <a:bodyPr/>
          <a:lstStyle/>
          <a:p>
            <a:r>
              <a:rPr lang="zh-CN" altLang="en-US" dirty="0"/>
              <a:t>默认子网掩码</a:t>
            </a:r>
          </a:p>
        </p:txBody>
      </p:sp>
      <p:sp>
        <p:nvSpPr>
          <p:cNvPr id="70" name="灯片编号占位符 1">
            <a:extLst>
              <a:ext uri="{FF2B5EF4-FFF2-40B4-BE49-F238E27FC236}">
                <a16:creationId xmlns:a16="http://schemas.microsoft.com/office/drawing/2014/main" id="{64C285A3-D98B-40BD-A6C8-4343903636CF}"/>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43</a:t>
            </a:fld>
            <a:endParaRPr lang="en-US" altLang="zh-CN" sz="2400" dirty="0">
              <a:solidFill>
                <a:schemeClr val="bg1"/>
              </a:solidFill>
            </a:endParaRPr>
          </a:p>
        </p:txBody>
      </p:sp>
    </p:spTree>
    <p:extLst>
      <p:ext uri="{BB962C8B-B14F-4D97-AF65-F5344CB8AC3E}">
        <p14:creationId xmlns:p14="http://schemas.microsoft.com/office/powerpoint/2010/main" val="36854291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3503097" y="2923832"/>
            <a:ext cx="7016100" cy="1524000"/>
            <a:chOff x="1542267" y="3612478"/>
            <a:chExt cx="7016100" cy="1524000"/>
          </a:xfrm>
        </p:grpSpPr>
        <p:sp>
          <p:nvSpPr>
            <p:cNvPr id="32"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33"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255</a:t>
              </a:r>
            </a:p>
          </p:txBody>
        </p:sp>
        <p:sp>
          <p:nvSpPr>
            <p:cNvPr id="34"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3">
                      <a:lumMod val="85000"/>
                    </a:schemeClr>
                  </a:solidFill>
                  <a:latin typeface="Helvetica" panose="020B0604020202020204" pitchFamily="34" charset="0"/>
                </a:rPr>
                <a:t>255</a:t>
              </a:r>
            </a:p>
          </p:txBody>
        </p:sp>
        <p:sp>
          <p:nvSpPr>
            <p:cNvPr id="35"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a:latin typeface="Helvetica" panose="020B0604020202020204" pitchFamily="34" charset="0"/>
                </a:rPr>
                <a:t>0</a:t>
              </a:r>
            </a:p>
          </p:txBody>
        </p:sp>
        <p:sp>
          <p:nvSpPr>
            <p:cNvPr id="36" name="Rectangle 24"/>
            <p:cNvSpPr>
              <a:spLocks noChangeArrowheads="1"/>
            </p:cNvSpPr>
            <p:nvPr/>
          </p:nvSpPr>
          <p:spPr bwMode="auto">
            <a:xfrm>
              <a:off x="2556679" y="3612478"/>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Network</a:t>
              </a:r>
            </a:p>
          </p:txBody>
        </p:sp>
        <p:sp>
          <p:nvSpPr>
            <p:cNvPr id="37" name="Rectangle 25"/>
            <p:cNvSpPr>
              <a:spLocks noChangeArrowheads="1"/>
            </p:cNvSpPr>
            <p:nvPr/>
          </p:nvSpPr>
          <p:spPr bwMode="auto">
            <a:xfrm>
              <a:off x="6096804"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Host</a:t>
              </a:r>
            </a:p>
          </p:txBody>
        </p:sp>
        <p:sp>
          <p:nvSpPr>
            <p:cNvPr id="38" name="Line 26"/>
            <p:cNvSpPr>
              <a:spLocks noChangeShapeType="1"/>
            </p:cNvSpPr>
            <p:nvPr/>
          </p:nvSpPr>
          <p:spPr bwMode="auto">
            <a:xfrm>
              <a:off x="1545442" y="3956966"/>
              <a:ext cx="3259137"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39" name="Line 27"/>
            <p:cNvSpPr>
              <a:spLocks noChangeShapeType="1"/>
            </p:cNvSpPr>
            <p:nvPr/>
          </p:nvSpPr>
          <p:spPr bwMode="auto">
            <a:xfrm>
              <a:off x="4804579" y="3956966"/>
              <a:ext cx="325755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40" name="Rectangle 36"/>
            <p:cNvSpPr>
              <a:spLocks noChangeArrowheads="1"/>
            </p:cNvSpPr>
            <p:nvPr/>
          </p:nvSpPr>
          <p:spPr bwMode="auto">
            <a:xfrm>
              <a:off x="16676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41" name="Rectangle 37"/>
            <p:cNvSpPr>
              <a:spLocks noChangeArrowheads="1"/>
            </p:cNvSpPr>
            <p:nvPr/>
          </p:nvSpPr>
          <p:spPr bwMode="auto">
            <a:xfrm>
              <a:off x="3344079" y="437447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11111111</a:t>
              </a:r>
            </a:p>
          </p:txBody>
        </p:sp>
        <p:sp>
          <p:nvSpPr>
            <p:cNvPr id="42" name="Rectangle 38"/>
            <p:cNvSpPr>
              <a:spLocks noChangeArrowheads="1"/>
            </p:cNvSpPr>
            <p:nvPr/>
          </p:nvSpPr>
          <p:spPr bwMode="auto">
            <a:xfrm>
              <a:off x="5047467"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4">
                      <a:lumMod val="90000"/>
                      <a:lumOff val="10000"/>
                    </a:schemeClr>
                  </a:solidFill>
                  <a:latin typeface="Helvetica" panose="020B0604020202020204" pitchFamily="34" charset="0"/>
                </a:rPr>
                <a:t>11111111</a:t>
              </a:r>
            </a:p>
          </p:txBody>
        </p:sp>
        <p:sp>
          <p:nvSpPr>
            <p:cNvPr id="43" name="Rectangle 39"/>
            <p:cNvSpPr>
              <a:spLocks noChangeArrowheads="1"/>
            </p:cNvSpPr>
            <p:nvPr/>
          </p:nvSpPr>
          <p:spPr bwMode="auto">
            <a:xfrm>
              <a:off x="6702580" y="4374478"/>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latin typeface="Helvetica" panose="020B0604020202020204" pitchFamily="34" charset="0"/>
                </a:rPr>
                <a:t>00000000</a:t>
              </a:r>
              <a:endParaRPr kumimoji="0" lang="en-US" altLang="zh-CN" sz="1800" b="1" dirty="0">
                <a:solidFill>
                  <a:srgbClr val="000000"/>
                </a:solidFill>
                <a:latin typeface="Helvetica" panose="020B0604020202020204" pitchFamily="34" charset="0"/>
              </a:endParaRPr>
            </a:p>
          </p:txBody>
        </p:sp>
      </p:grpSp>
      <p:grpSp>
        <p:nvGrpSpPr>
          <p:cNvPr id="44" name="组合 43"/>
          <p:cNvGrpSpPr/>
          <p:nvPr/>
        </p:nvGrpSpPr>
        <p:grpSpPr>
          <a:xfrm>
            <a:off x="3527759" y="1408048"/>
            <a:ext cx="6519862" cy="1339850"/>
            <a:chOff x="1542267" y="3612478"/>
            <a:chExt cx="6519862" cy="1339850"/>
          </a:xfrm>
        </p:grpSpPr>
        <p:sp>
          <p:nvSpPr>
            <p:cNvPr id="45"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202</a:t>
              </a:r>
            </a:p>
          </p:txBody>
        </p:sp>
        <p:sp>
          <p:nvSpPr>
            <p:cNvPr id="46"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114</a:t>
              </a:r>
            </a:p>
          </p:txBody>
        </p:sp>
        <p:sp>
          <p:nvSpPr>
            <p:cNvPr id="47"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232</a:t>
              </a:r>
            </a:p>
          </p:txBody>
        </p:sp>
        <p:sp>
          <p:nvSpPr>
            <p:cNvPr id="48"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1</a:t>
              </a:r>
            </a:p>
          </p:txBody>
        </p:sp>
        <p:sp>
          <p:nvSpPr>
            <p:cNvPr id="49" name="Rectangle 24"/>
            <p:cNvSpPr>
              <a:spLocks noChangeArrowheads="1"/>
            </p:cNvSpPr>
            <p:nvPr/>
          </p:nvSpPr>
          <p:spPr bwMode="auto">
            <a:xfrm>
              <a:off x="2556679" y="3612478"/>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Network</a:t>
              </a:r>
            </a:p>
          </p:txBody>
        </p:sp>
        <p:sp>
          <p:nvSpPr>
            <p:cNvPr id="50" name="Rectangle 25"/>
            <p:cNvSpPr>
              <a:spLocks noChangeArrowheads="1"/>
            </p:cNvSpPr>
            <p:nvPr/>
          </p:nvSpPr>
          <p:spPr bwMode="auto">
            <a:xfrm>
              <a:off x="6096804"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Host</a:t>
              </a:r>
            </a:p>
          </p:txBody>
        </p:sp>
        <p:sp>
          <p:nvSpPr>
            <p:cNvPr id="51" name="Line 26"/>
            <p:cNvSpPr>
              <a:spLocks noChangeShapeType="1"/>
            </p:cNvSpPr>
            <p:nvPr/>
          </p:nvSpPr>
          <p:spPr bwMode="auto">
            <a:xfrm>
              <a:off x="1545442" y="3956966"/>
              <a:ext cx="3259137"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52" name="Line 27"/>
            <p:cNvSpPr>
              <a:spLocks noChangeShapeType="1"/>
            </p:cNvSpPr>
            <p:nvPr/>
          </p:nvSpPr>
          <p:spPr bwMode="auto">
            <a:xfrm>
              <a:off x="4804579" y="3956966"/>
              <a:ext cx="3257550"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grpSp>
      <p:sp>
        <p:nvSpPr>
          <p:cNvPr id="57" name="文本框 56"/>
          <p:cNvSpPr txBox="1"/>
          <p:nvPr/>
        </p:nvSpPr>
        <p:spPr>
          <a:xfrm>
            <a:off x="2150458" y="2070800"/>
            <a:ext cx="1253476" cy="430887"/>
          </a:xfrm>
          <a:prstGeom prst="rect">
            <a:avLst/>
          </a:prstGeom>
          <a:noFill/>
        </p:spPr>
        <p:txBody>
          <a:bodyPr wrap="square" rtlCol="0">
            <a:spAutoFit/>
          </a:bodyPr>
          <a:lstStyle/>
          <a:p>
            <a:r>
              <a:rPr lang="en-US" altLang="zh-CN" sz="2200" dirty="0"/>
              <a:t>IP</a:t>
            </a:r>
            <a:r>
              <a:rPr lang="zh-CN" altLang="en-US" sz="2200" dirty="0"/>
              <a:t>地址</a:t>
            </a:r>
          </a:p>
        </p:txBody>
      </p:sp>
      <p:sp>
        <p:nvSpPr>
          <p:cNvPr id="58" name="文本框 57"/>
          <p:cNvSpPr txBox="1"/>
          <p:nvPr/>
        </p:nvSpPr>
        <p:spPr>
          <a:xfrm>
            <a:off x="2152606" y="3535205"/>
            <a:ext cx="1238953" cy="769441"/>
          </a:xfrm>
          <a:prstGeom prst="rect">
            <a:avLst/>
          </a:prstGeom>
          <a:noFill/>
        </p:spPr>
        <p:txBody>
          <a:bodyPr wrap="square" rtlCol="0">
            <a:spAutoFit/>
          </a:bodyPr>
          <a:lstStyle/>
          <a:p>
            <a:r>
              <a:rPr lang="zh-CN" altLang="en-US" sz="2200" dirty="0"/>
              <a:t>默认子网掩码</a:t>
            </a:r>
          </a:p>
        </p:txBody>
      </p:sp>
      <p:grpSp>
        <p:nvGrpSpPr>
          <p:cNvPr id="59" name="组合 58"/>
          <p:cNvGrpSpPr/>
          <p:nvPr/>
        </p:nvGrpSpPr>
        <p:grpSpPr>
          <a:xfrm>
            <a:off x="3530140" y="4372939"/>
            <a:ext cx="6519862" cy="1339850"/>
            <a:chOff x="1542267" y="3612478"/>
            <a:chExt cx="6519862" cy="1339850"/>
          </a:xfrm>
        </p:grpSpPr>
        <p:sp>
          <p:nvSpPr>
            <p:cNvPr id="60" name="Rectangle 8"/>
            <p:cNvSpPr>
              <a:spLocks noChangeArrowheads="1"/>
            </p:cNvSpPr>
            <p:nvPr/>
          </p:nvSpPr>
          <p:spPr bwMode="auto">
            <a:xfrm>
              <a:off x="1542267"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solidFill>
                    <a:schemeClr val="accent2">
                      <a:lumMod val="40000"/>
                      <a:lumOff val="60000"/>
                    </a:schemeClr>
                  </a:solidFill>
                  <a:latin typeface="Helvetica" panose="020B0604020202020204" pitchFamily="34" charset="0"/>
                </a:rPr>
                <a:t>202</a:t>
              </a:r>
            </a:p>
          </p:txBody>
        </p:sp>
        <p:sp>
          <p:nvSpPr>
            <p:cNvPr id="61" name="Rectangle 9"/>
            <p:cNvSpPr>
              <a:spLocks noChangeArrowheads="1"/>
            </p:cNvSpPr>
            <p:nvPr/>
          </p:nvSpPr>
          <p:spPr bwMode="auto">
            <a:xfrm>
              <a:off x="317421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114</a:t>
              </a:r>
            </a:p>
          </p:txBody>
        </p:sp>
        <p:sp>
          <p:nvSpPr>
            <p:cNvPr id="62" name="Rectangle 10"/>
            <p:cNvSpPr>
              <a:spLocks noChangeArrowheads="1"/>
            </p:cNvSpPr>
            <p:nvPr/>
          </p:nvSpPr>
          <p:spPr bwMode="auto">
            <a:xfrm>
              <a:off x="4806167" y="4050628"/>
              <a:ext cx="1624012"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232</a:t>
              </a:r>
            </a:p>
          </p:txBody>
        </p:sp>
        <p:sp>
          <p:nvSpPr>
            <p:cNvPr id="63" name="Rectangle 11"/>
            <p:cNvSpPr>
              <a:spLocks noChangeArrowheads="1"/>
            </p:cNvSpPr>
            <p:nvPr/>
          </p:nvSpPr>
          <p:spPr bwMode="auto">
            <a:xfrm>
              <a:off x="6436529" y="4050628"/>
              <a:ext cx="1625600" cy="901700"/>
            </a:xfrm>
            <a:prstGeom prst="rect">
              <a:avLst/>
            </a:prstGeom>
            <a:gradFill rotWithShape="1">
              <a:gsLst>
                <a:gs pos="0">
                  <a:schemeClr val="accent4">
                    <a:lumMod val="90000"/>
                    <a:lumOff val="10000"/>
                  </a:schemeClr>
                </a:gs>
                <a:gs pos="50000">
                  <a:schemeClr val="accent4">
                    <a:lumMod val="50000"/>
                    <a:lumOff val="50000"/>
                  </a:schemeClr>
                </a:gs>
                <a:gs pos="100000">
                  <a:schemeClr val="accent4">
                    <a:lumMod val="25000"/>
                    <a:lumOff val="75000"/>
                  </a:schemeClr>
                </a:gs>
              </a:gsLst>
              <a:lin ang="2700000" scaled="1"/>
            </a:gradFill>
            <a:ln w="12700">
              <a:solidFill>
                <a:schemeClr val="tx1"/>
              </a:solidFill>
              <a:miter lim="800000"/>
              <a:headEnd/>
              <a:tailEnd/>
            </a:ln>
            <a:effectLst>
              <a:outerShdw dist="35921" dir="2700000" algn="ctr" rotWithShape="0">
                <a:schemeClr val="bg2"/>
              </a:outerShdw>
            </a:effec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3200" b="1" dirty="0">
                  <a:latin typeface="Helvetica" panose="020B0604020202020204" pitchFamily="34" charset="0"/>
                </a:rPr>
                <a:t>0</a:t>
              </a:r>
            </a:p>
          </p:txBody>
        </p:sp>
        <p:sp>
          <p:nvSpPr>
            <p:cNvPr id="64" name="Rectangle 24"/>
            <p:cNvSpPr>
              <a:spLocks noChangeArrowheads="1"/>
            </p:cNvSpPr>
            <p:nvPr/>
          </p:nvSpPr>
          <p:spPr bwMode="auto">
            <a:xfrm>
              <a:off x="2556679" y="3612478"/>
              <a:ext cx="1109663"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a:latin typeface="Helvetica" panose="020B0604020202020204" pitchFamily="34" charset="0"/>
                </a:rPr>
                <a:t>Network</a:t>
              </a:r>
            </a:p>
          </p:txBody>
        </p:sp>
        <p:sp>
          <p:nvSpPr>
            <p:cNvPr id="65" name="Rectangle 25"/>
            <p:cNvSpPr>
              <a:spLocks noChangeArrowheads="1"/>
            </p:cNvSpPr>
            <p:nvPr/>
          </p:nvSpPr>
          <p:spPr bwMode="auto">
            <a:xfrm>
              <a:off x="6933928" y="3612478"/>
              <a:ext cx="71437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lvl1pPr defTabSz="1028700">
                <a:defRPr kumimoji="1" sz="2400">
                  <a:solidFill>
                    <a:schemeClr val="tx1"/>
                  </a:solidFill>
                  <a:latin typeface="Times New Roman" panose="02020603050405020304" pitchFamily="18" charset="0"/>
                  <a:ea typeface="宋体" panose="02010600030101010101" pitchFamily="2" charset="-122"/>
                </a:defRPr>
              </a:lvl1pPr>
              <a:lvl2pPr marL="514350" defTabSz="1028700">
                <a:defRPr kumimoji="1" sz="2400">
                  <a:solidFill>
                    <a:schemeClr val="tx1"/>
                  </a:solidFill>
                  <a:latin typeface="Times New Roman" panose="02020603050405020304" pitchFamily="18" charset="0"/>
                  <a:ea typeface="宋体" panose="02010600030101010101" pitchFamily="2" charset="-122"/>
                </a:defRPr>
              </a:lvl2pPr>
              <a:lvl3pPr marL="1028700" defTabSz="1028700">
                <a:defRPr kumimoji="1" sz="2400">
                  <a:solidFill>
                    <a:schemeClr val="tx1"/>
                  </a:solidFill>
                  <a:latin typeface="Times New Roman" panose="02020603050405020304" pitchFamily="18" charset="0"/>
                  <a:ea typeface="宋体" panose="02010600030101010101" pitchFamily="2" charset="-122"/>
                </a:defRPr>
              </a:lvl3pPr>
              <a:lvl4pPr marL="1543050" defTabSz="1028700">
                <a:defRPr kumimoji="1" sz="2400">
                  <a:solidFill>
                    <a:schemeClr val="tx1"/>
                  </a:solidFill>
                  <a:latin typeface="Times New Roman" panose="02020603050405020304" pitchFamily="18" charset="0"/>
                  <a:ea typeface="宋体" panose="02010600030101010101" pitchFamily="2" charset="-122"/>
                </a:defRPr>
              </a:lvl4pPr>
              <a:lvl5pPr marL="2057400" defTabSz="1028700">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0" hangingPunct="0"/>
              <a:r>
                <a:rPr kumimoji="0" lang="en-US" altLang="zh-CN" sz="1800" b="1" dirty="0">
                  <a:latin typeface="Helvetica" panose="020B0604020202020204" pitchFamily="34" charset="0"/>
                </a:rPr>
                <a:t>Host</a:t>
              </a:r>
            </a:p>
          </p:txBody>
        </p:sp>
        <p:sp>
          <p:nvSpPr>
            <p:cNvPr id="66" name="Line 26"/>
            <p:cNvSpPr>
              <a:spLocks noChangeShapeType="1"/>
            </p:cNvSpPr>
            <p:nvPr/>
          </p:nvSpPr>
          <p:spPr bwMode="auto">
            <a:xfrm flipV="1">
              <a:off x="1545441" y="3966086"/>
              <a:ext cx="4868004" cy="3759"/>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sp>
          <p:nvSpPr>
            <p:cNvPr id="67" name="Line 27"/>
            <p:cNvSpPr>
              <a:spLocks noChangeShapeType="1"/>
            </p:cNvSpPr>
            <p:nvPr/>
          </p:nvSpPr>
          <p:spPr bwMode="auto">
            <a:xfrm flipV="1">
              <a:off x="6434147" y="3956966"/>
              <a:ext cx="1627981" cy="12184"/>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82450" tIns="691241" rIns="1382450" bIns="691241" anchor="ctr"/>
            <a:lstStyle/>
            <a:p>
              <a:endParaRPr lang="zh-CN" altLang="en-US"/>
            </a:p>
          </p:txBody>
        </p:sp>
      </p:grpSp>
      <p:sp>
        <p:nvSpPr>
          <p:cNvPr id="68" name="文本框 67"/>
          <p:cNvSpPr txBox="1"/>
          <p:nvPr/>
        </p:nvSpPr>
        <p:spPr>
          <a:xfrm>
            <a:off x="2164982" y="5046496"/>
            <a:ext cx="1238953" cy="430887"/>
          </a:xfrm>
          <a:prstGeom prst="rect">
            <a:avLst/>
          </a:prstGeom>
          <a:noFill/>
        </p:spPr>
        <p:txBody>
          <a:bodyPr wrap="square" rtlCol="0">
            <a:spAutoFit/>
          </a:bodyPr>
          <a:lstStyle/>
          <a:p>
            <a:r>
              <a:rPr lang="zh-CN" altLang="en-US" sz="2200" dirty="0"/>
              <a:t>网络号</a:t>
            </a:r>
          </a:p>
        </p:txBody>
      </p:sp>
      <p:sp>
        <p:nvSpPr>
          <p:cNvPr id="53" name="Rectangle 36"/>
          <p:cNvSpPr>
            <a:spLocks noChangeArrowheads="1"/>
          </p:cNvSpPr>
          <p:nvPr/>
        </p:nvSpPr>
        <p:spPr bwMode="auto">
          <a:xfrm>
            <a:off x="3720640" y="2177192"/>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11001010</a:t>
            </a:r>
          </a:p>
        </p:txBody>
      </p:sp>
      <p:sp>
        <p:nvSpPr>
          <p:cNvPr id="54" name="Rectangle 36"/>
          <p:cNvSpPr>
            <a:spLocks noChangeArrowheads="1"/>
          </p:cNvSpPr>
          <p:nvPr/>
        </p:nvSpPr>
        <p:spPr bwMode="auto">
          <a:xfrm>
            <a:off x="5346240" y="2177192"/>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01110001</a:t>
            </a:r>
          </a:p>
        </p:txBody>
      </p:sp>
      <p:sp>
        <p:nvSpPr>
          <p:cNvPr id="55" name="Rectangle 36"/>
          <p:cNvSpPr>
            <a:spLocks noChangeArrowheads="1"/>
          </p:cNvSpPr>
          <p:nvPr/>
        </p:nvSpPr>
        <p:spPr bwMode="auto">
          <a:xfrm>
            <a:off x="6979520" y="2177192"/>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11110001</a:t>
            </a:r>
          </a:p>
        </p:txBody>
      </p:sp>
      <p:sp>
        <p:nvSpPr>
          <p:cNvPr id="56" name="Rectangle 36"/>
          <p:cNvSpPr>
            <a:spLocks noChangeArrowheads="1"/>
          </p:cNvSpPr>
          <p:nvPr/>
        </p:nvSpPr>
        <p:spPr bwMode="auto">
          <a:xfrm>
            <a:off x="8631368" y="2188563"/>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00000001</a:t>
            </a:r>
          </a:p>
        </p:txBody>
      </p:sp>
      <p:sp>
        <p:nvSpPr>
          <p:cNvPr id="69" name="Rectangle 36"/>
          <p:cNvSpPr>
            <a:spLocks noChangeArrowheads="1"/>
          </p:cNvSpPr>
          <p:nvPr/>
        </p:nvSpPr>
        <p:spPr bwMode="auto">
          <a:xfrm>
            <a:off x="3731371" y="515006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11001010</a:t>
            </a:r>
          </a:p>
        </p:txBody>
      </p:sp>
      <p:sp>
        <p:nvSpPr>
          <p:cNvPr id="70" name="Rectangle 36"/>
          <p:cNvSpPr>
            <a:spLocks noChangeArrowheads="1"/>
          </p:cNvSpPr>
          <p:nvPr/>
        </p:nvSpPr>
        <p:spPr bwMode="auto">
          <a:xfrm>
            <a:off x="5356971" y="515006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01110001</a:t>
            </a:r>
          </a:p>
        </p:txBody>
      </p:sp>
      <p:sp>
        <p:nvSpPr>
          <p:cNvPr id="71" name="Rectangle 36"/>
          <p:cNvSpPr>
            <a:spLocks noChangeArrowheads="1"/>
          </p:cNvSpPr>
          <p:nvPr/>
        </p:nvSpPr>
        <p:spPr bwMode="auto">
          <a:xfrm>
            <a:off x="6990251" y="5150068"/>
            <a:ext cx="18557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8879" tIns="69246" rIns="48879" bIns="69246"/>
          <a:lstStyle>
            <a:lvl1pPr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1pPr>
            <a:lvl2pPr marL="5143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2pPr>
            <a:lvl3pPr marL="10287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3pPr>
            <a:lvl4pPr marL="154305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4pPr>
            <a:lvl5pPr marL="2057400" defTabSz="1028700">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5pPr>
            <a:lvl6pPr marL="25146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6pPr>
            <a:lvl7pPr marL="29718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7pPr>
            <a:lvl8pPr marL="34290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8pPr>
            <a:lvl9pPr marL="3886200" defTabSz="1028700" fontAlgn="base">
              <a:spcBef>
                <a:spcPct val="0"/>
              </a:spcBef>
              <a:spcAft>
                <a:spcPct val="0"/>
              </a:spcAft>
              <a:tabLst>
                <a:tab pos="514350" algn="l"/>
                <a:tab pos="1028700" algn="l"/>
                <a:tab pos="1543050" algn="l"/>
              </a:tabLst>
              <a:defRPr kumimoji="1" sz="2400">
                <a:solidFill>
                  <a:schemeClr val="tx1"/>
                </a:solidFill>
                <a:latin typeface="Times New Roman" panose="02020603050405020304" pitchFamily="18" charset="0"/>
                <a:ea typeface="宋体" panose="02010600030101010101" pitchFamily="2" charset="-122"/>
              </a:defRPr>
            </a:lvl9pPr>
          </a:lstStyle>
          <a:p>
            <a:pPr eaLnBrk="0" hangingPunct="0">
              <a:lnSpc>
                <a:spcPts val="4838"/>
              </a:lnSpc>
            </a:pPr>
            <a:r>
              <a:rPr kumimoji="0" lang="en-US" altLang="zh-CN" sz="1800" b="1" dirty="0">
                <a:solidFill>
                  <a:schemeClr val="accent2"/>
                </a:solidFill>
                <a:latin typeface="Helvetica" panose="020B0604020202020204" pitchFamily="34" charset="0"/>
              </a:rPr>
              <a:t> </a:t>
            </a:r>
            <a:r>
              <a:rPr kumimoji="0" lang="en-US" altLang="zh-CN" sz="1800" b="1" dirty="0">
                <a:solidFill>
                  <a:schemeClr val="accent4">
                    <a:lumMod val="90000"/>
                    <a:lumOff val="10000"/>
                  </a:schemeClr>
                </a:solidFill>
                <a:latin typeface="Helvetica" panose="020B0604020202020204" pitchFamily="34" charset="0"/>
              </a:rPr>
              <a:t>11110001</a:t>
            </a:r>
          </a:p>
        </p:txBody>
      </p:sp>
      <p:sp>
        <p:nvSpPr>
          <p:cNvPr id="2" name="标题 1"/>
          <p:cNvSpPr>
            <a:spLocks noGrp="1"/>
          </p:cNvSpPr>
          <p:nvPr>
            <p:ph type="title"/>
          </p:nvPr>
        </p:nvSpPr>
        <p:spPr/>
        <p:txBody>
          <a:bodyPr/>
          <a:lstStyle/>
          <a:p>
            <a:r>
              <a:rPr lang="zh-CN" altLang="en-US" dirty="0">
                <a:solidFill>
                  <a:schemeClr val="tx2">
                    <a:lumMod val="75000"/>
                  </a:schemeClr>
                </a:solidFill>
              </a:rPr>
              <a:t>如何得到网络号</a:t>
            </a:r>
            <a:endParaRPr lang="zh-CN" altLang="en-US" dirty="0"/>
          </a:p>
        </p:txBody>
      </p:sp>
      <p:sp>
        <p:nvSpPr>
          <p:cNvPr id="72" name="灯片编号占位符 1">
            <a:extLst>
              <a:ext uri="{FF2B5EF4-FFF2-40B4-BE49-F238E27FC236}">
                <a16:creationId xmlns:a16="http://schemas.microsoft.com/office/drawing/2014/main" id="{AC18D6BC-4F8D-4DF0-B90A-EBBC86C502B1}"/>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44</a:t>
            </a:fld>
            <a:endParaRPr lang="en-US" altLang="zh-CN" sz="2400" dirty="0">
              <a:solidFill>
                <a:schemeClr val="bg1"/>
              </a:solidFill>
            </a:endParaRPr>
          </a:p>
        </p:txBody>
      </p:sp>
    </p:spTree>
    <p:extLst>
      <p:ext uri="{BB962C8B-B14F-4D97-AF65-F5344CB8AC3E}">
        <p14:creationId xmlns:p14="http://schemas.microsoft.com/office/powerpoint/2010/main" val="14279083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 MAC</a:t>
            </a:r>
            <a:r>
              <a:rPr lang="zh-CN" altLang="zh-CN" dirty="0">
                <a:effectLst/>
              </a:rPr>
              <a:t>地址</a:t>
            </a:r>
            <a:endParaRPr lang="zh-CN" altLang="en-US"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45</a:t>
            </a:fld>
            <a:endParaRPr lang="en-US" altLang="zh-CN"/>
          </a:p>
        </p:txBody>
      </p:sp>
      <p:sp>
        <p:nvSpPr>
          <p:cNvPr id="5" name="矩形 4"/>
          <p:cNvSpPr/>
          <p:nvPr/>
        </p:nvSpPr>
        <p:spPr>
          <a:xfrm>
            <a:off x="1774371" y="1687010"/>
            <a:ext cx="8506279" cy="3539430"/>
          </a:xfrm>
          <a:prstGeom prst="rect">
            <a:avLst/>
          </a:prstGeom>
        </p:spPr>
        <p:txBody>
          <a:bodyPr wrap="square">
            <a:spAutoFit/>
          </a:bodyPr>
          <a:lstStyle/>
          <a:p>
            <a:pPr indent="266700" algn="just">
              <a:spcAft>
                <a:spcPts val="0"/>
              </a:spcAft>
            </a:pPr>
            <a:r>
              <a:rPr lang="en-US" altLang="zh-CN" sz="2800" dirty="0">
                <a:latin typeface="Times New Roman" panose="02020603050405020304" pitchFamily="18" charset="0"/>
                <a:ea typeface="宋体" panose="02010600030101010101" pitchFamily="2" charset="-122"/>
                <a:cs typeface="宋体" panose="02010600030101010101" pitchFamily="2" charset="-122"/>
              </a:rPr>
              <a:t>MAC</a:t>
            </a:r>
            <a:r>
              <a:rPr lang="zh-CN" altLang="zh-CN" sz="2800" dirty="0">
                <a:latin typeface="Times New Roman" panose="02020603050405020304" pitchFamily="18" charset="0"/>
                <a:ea typeface="宋体" panose="02010600030101010101" pitchFamily="2" charset="-122"/>
                <a:cs typeface="宋体" panose="02010600030101010101" pitchFamily="2" charset="-122"/>
              </a:rPr>
              <a:t>地址又称为硬件地址或者物理地址。它是一个</a:t>
            </a:r>
            <a:r>
              <a:rPr lang="en-US" altLang="zh-CN" sz="2800" dirty="0">
                <a:latin typeface="Times New Roman" panose="02020603050405020304" pitchFamily="18" charset="0"/>
                <a:ea typeface="宋体" panose="02010600030101010101" pitchFamily="2" charset="-122"/>
                <a:cs typeface="宋体" panose="02010600030101010101" pitchFamily="2" charset="-122"/>
              </a:rPr>
              <a:t>48</a:t>
            </a:r>
            <a:r>
              <a:rPr lang="zh-CN" altLang="zh-CN" sz="2800" dirty="0">
                <a:latin typeface="Times New Roman" panose="02020603050405020304" pitchFamily="18" charset="0"/>
                <a:ea typeface="宋体" panose="02010600030101010101" pitchFamily="2" charset="-122"/>
                <a:cs typeface="宋体" panose="02010600030101010101" pitchFamily="2" charset="-122"/>
              </a:rPr>
              <a:t>位的全球地址，是指局域网上的每一台计算机中固化在适配器（网卡）的</a:t>
            </a:r>
            <a:r>
              <a:rPr lang="en-US" altLang="zh-CN" sz="2800" dirty="0">
                <a:latin typeface="Times New Roman" panose="02020603050405020304" pitchFamily="18" charset="0"/>
                <a:ea typeface="宋体" panose="02010600030101010101" pitchFamily="2" charset="-122"/>
                <a:cs typeface="宋体" panose="02010600030101010101" pitchFamily="2" charset="-122"/>
              </a:rPr>
              <a:t>ROM</a:t>
            </a:r>
            <a:r>
              <a:rPr lang="zh-CN" altLang="zh-CN" sz="2800" dirty="0">
                <a:latin typeface="Times New Roman" panose="02020603050405020304" pitchFamily="18" charset="0"/>
                <a:ea typeface="宋体" panose="02010600030101010101" pitchFamily="2" charset="-122"/>
                <a:cs typeface="宋体" panose="02010600030101010101" pitchFamily="2" charset="-122"/>
              </a:rPr>
              <a:t>中的地址。更准确的说，这种</a:t>
            </a:r>
            <a:r>
              <a:rPr lang="en-US" altLang="zh-CN" sz="2800" dirty="0">
                <a:latin typeface="Times New Roman" panose="02020603050405020304" pitchFamily="18" charset="0"/>
                <a:ea typeface="宋体" panose="02010600030101010101" pitchFamily="2" charset="-122"/>
                <a:cs typeface="宋体" panose="02010600030101010101" pitchFamily="2" charset="-122"/>
              </a:rPr>
              <a:t>48</a:t>
            </a:r>
            <a:r>
              <a:rPr lang="zh-CN" altLang="zh-CN" sz="2800" dirty="0">
                <a:latin typeface="Times New Roman" panose="02020603050405020304" pitchFamily="18" charset="0"/>
                <a:ea typeface="宋体" panose="02010600030101010101" pitchFamily="2" charset="-122"/>
                <a:cs typeface="宋体" panose="02010600030101010101" pitchFamily="2" charset="-122"/>
              </a:rPr>
              <a:t>位地址应当是某个接口的标识符。</a:t>
            </a:r>
          </a:p>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这个</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48</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位地址中的前</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3</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个字节的</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24</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位是由</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IEEE</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的注册管理机构</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RA</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负责分配的，也就是全世界生产网卡的厂家都必须向</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IEEE</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购买由这三个字节构成的这个号。地址字段中的后</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3</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个字节则是由厂家自行指派。</a:t>
            </a:r>
            <a:endParaRPr lang="zh-CN" altLang="en-US" sz="2800" dirty="0"/>
          </a:p>
        </p:txBody>
      </p:sp>
    </p:spTree>
    <p:extLst>
      <p:ext uri="{BB962C8B-B14F-4D97-AF65-F5344CB8AC3E}">
        <p14:creationId xmlns:p14="http://schemas.microsoft.com/office/powerpoint/2010/main" val="30516190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89958" y="1609859"/>
            <a:ext cx="8666844" cy="1200329"/>
          </a:xfrm>
          <a:prstGeom prst="rect">
            <a:avLst/>
          </a:prstGeom>
          <a:noFill/>
        </p:spPr>
        <p:txBody>
          <a:bodyPr wrap="square" rtlCol="0">
            <a:spAutoFit/>
          </a:bodyPr>
          <a:lstStyle/>
          <a:p>
            <a:r>
              <a:rPr lang="zh-CN" altLang="zh-CN" sz="2400" dirty="0"/>
              <a:t>域名系统</a:t>
            </a:r>
            <a:r>
              <a:rPr lang="en-US" altLang="zh-CN" sz="2400" dirty="0"/>
              <a:t>DNS</a:t>
            </a:r>
            <a:r>
              <a:rPr lang="zh-CN" altLang="zh-CN" sz="2400" dirty="0"/>
              <a:t>（</a:t>
            </a:r>
            <a:r>
              <a:rPr lang="en-US" altLang="zh-CN" sz="2400" dirty="0"/>
              <a:t>Domain Name System</a:t>
            </a:r>
            <a:r>
              <a:rPr lang="zh-CN" altLang="zh-CN" sz="2400" dirty="0"/>
              <a:t>）是因特网使用的命名系统，用来把便于人们使用的机器名字转换为</a:t>
            </a:r>
            <a:r>
              <a:rPr lang="en-US" altLang="zh-CN" sz="2400" dirty="0"/>
              <a:t>IP</a:t>
            </a:r>
            <a:r>
              <a:rPr lang="zh-CN" altLang="zh-CN" sz="2400" dirty="0"/>
              <a:t>地址。域名系统其实就是名字系统。</a:t>
            </a:r>
          </a:p>
        </p:txBody>
      </p:sp>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3.3.2 </a:t>
            </a:r>
            <a:r>
              <a:rPr lang="zh-CN" altLang="en-US" b="0" dirty="0">
                <a:latin typeface="方正大黑简体" panose="02010601030101010101" pitchFamily="2" charset="-122"/>
                <a:ea typeface="方正大黑简体" panose="02010601030101010101" pitchFamily="2" charset="-122"/>
              </a:rPr>
              <a:t>域名系统</a:t>
            </a:r>
            <a:endParaRPr lang="zh-CN" altLang="en-US" dirty="0"/>
          </a:p>
        </p:txBody>
      </p:sp>
      <p:sp>
        <p:nvSpPr>
          <p:cNvPr id="3" name="矩形 2"/>
          <p:cNvSpPr/>
          <p:nvPr/>
        </p:nvSpPr>
        <p:spPr>
          <a:xfrm>
            <a:off x="1289958" y="2993295"/>
            <a:ext cx="8425542" cy="2677656"/>
          </a:xfrm>
          <a:prstGeom prst="rect">
            <a:avLst/>
          </a:prstGeom>
        </p:spPr>
        <p:txBody>
          <a:bodyPr wrap="square">
            <a:spAutoFit/>
          </a:bodyPr>
          <a:lstStyle/>
          <a:p>
            <a:r>
              <a:rPr lang="zh-CN" altLang="zh-CN" sz="2400" dirty="0"/>
              <a:t>用户与因特网上某个主机通信时，必须知道对方的</a:t>
            </a:r>
            <a:r>
              <a:rPr lang="en-US" altLang="zh-CN" sz="2400" dirty="0"/>
              <a:t>IP</a:t>
            </a:r>
            <a:r>
              <a:rPr lang="zh-CN" altLang="zh-CN" sz="2400" dirty="0"/>
              <a:t>地址。然而用户很难记住长达</a:t>
            </a:r>
            <a:r>
              <a:rPr lang="en-US" altLang="zh-CN" sz="2400" dirty="0"/>
              <a:t>32</a:t>
            </a:r>
            <a:r>
              <a:rPr lang="zh-CN" altLang="zh-CN" sz="2400" dirty="0"/>
              <a:t>位的二进制主机地址。即使是点分十进制表示的</a:t>
            </a:r>
            <a:r>
              <a:rPr lang="en-US" altLang="zh-CN" sz="2400" dirty="0"/>
              <a:t>IP</a:t>
            </a:r>
            <a:r>
              <a:rPr lang="zh-CN" altLang="zh-CN" sz="2400" dirty="0"/>
              <a:t>地址也并不太容易记忆。但在应用层为了方便用户记忆各种网络应用，更多的是使用主机名字。那为什么机器在处理</a:t>
            </a:r>
            <a:r>
              <a:rPr lang="en-US" altLang="zh-CN" sz="2400" dirty="0"/>
              <a:t>IP</a:t>
            </a:r>
            <a:r>
              <a:rPr lang="zh-CN" altLang="zh-CN" sz="2400" dirty="0"/>
              <a:t>数据报时要使用</a:t>
            </a:r>
            <a:r>
              <a:rPr lang="en-US" altLang="zh-CN" sz="2400" dirty="0"/>
              <a:t>IP</a:t>
            </a:r>
            <a:r>
              <a:rPr lang="zh-CN" altLang="zh-CN" sz="2400" dirty="0"/>
              <a:t>地址而不使用域名呢？这是因为</a:t>
            </a:r>
            <a:r>
              <a:rPr lang="en-US" altLang="zh-CN" sz="2400" dirty="0"/>
              <a:t>IP</a:t>
            </a:r>
            <a:r>
              <a:rPr lang="zh-CN" altLang="zh-CN" sz="2400" dirty="0"/>
              <a:t>地址的长度是固定的</a:t>
            </a:r>
            <a:r>
              <a:rPr lang="en-US" altLang="zh-CN" sz="2400" dirty="0"/>
              <a:t>32</a:t>
            </a:r>
            <a:r>
              <a:rPr lang="zh-CN" altLang="zh-CN" sz="2400" dirty="0"/>
              <a:t>位（</a:t>
            </a:r>
            <a:r>
              <a:rPr lang="en-US" altLang="zh-CN" sz="2400" dirty="0"/>
              <a:t>IPv6</a:t>
            </a:r>
            <a:r>
              <a:rPr lang="zh-CN" altLang="zh-CN" sz="2400" dirty="0"/>
              <a:t>地址就是</a:t>
            </a:r>
            <a:r>
              <a:rPr lang="en-US" altLang="zh-CN" sz="2400" dirty="0"/>
              <a:t>128</a:t>
            </a:r>
            <a:r>
              <a:rPr lang="zh-CN" altLang="zh-CN" sz="2400" dirty="0"/>
              <a:t>位），而域名的长度是不固定的，机器处理起来比较困难。</a:t>
            </a:r>
            <a:endParaRPr lang="zh-CN" altLang="en-US" sz="2400" dirty="0"/>
          </a:p>
        </p:txBody>
      </p:sp>
      <p:sp>
        <p:nvSpPr>
          <p:cNvPr id="5" name="灯片编号占位符 1">
            <a:extLst>
              <a:ext uri="{FF2B5EF4-FFF2-40B4-BE49-F238E27FC236}">
                <a16:creationId xmlns:a16="http://schemas.microsoft.com/office/drawing/2014/main" id="{3955A53F-9ACB-426D-BC1A-6F5C150E3225}"/>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46</a:t>
            </a:fld>
            <a:endParaRPr lang="en-US" altLang="zh-CN" sz="2400" dirty="0">
              <a:solidFill>
                <a:schemeClr val="bg1"/>
              </a:solidFill>
            </a:endParaRPr>
          </a:p>
        </p:txBody>
      </p:sp>
    </p:spTree>
    <p:extLst>
      <p:ext uri="{BB962C8B-B14F-4D97-AF65-F5344CB8AC3E}">
        <p14:creationId xmlns:p14="http://schemas.microsoft.com/office/powerpoint/2010/main" val="13833845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871731" y="1545467"/>
            <a:ext cx="2446985" cy="4524315"/>
          </a:xfrm>
          <a:prstGeom prst="rect">
            <a:avLst/>
          </a:prstGeom>
          <a:noFill/>
        </p:spPr>
        <p:txBody>
          <a:bodyPr wrap="square" rtlCol="0">
            <a:spAutoFit/>
          </a:bodyPr>
          <a:lstStyle/>
          <a:p>
            <a:r>
              <a:rPr lang="zh-CN" altLang="zh-CN" sz="2400" dirty="0"/>
              <a:t>因特网的域名系统</a:t>
            </a:r>
            <a:r>
              <a:rPr lang="en-US" altLang="zh-CN" sz="2400" dirty="0"/>
              <a:t>DNS</a:t>
            </a:r>
            <a:r>
              <a:rPr lang="zh-CN" altLang="zh-CN" sz="2400" dirty="0"/>
              <a:t>被设计成为一个联机分布式数据库系统，并采用客户</a:t>
            </a:r>
            <a:r>
              <a:rPr lang="en-US" altLang="zh-CN" sz="2400" dirty="0"/>
              <a:t>-</a:t>
            </a:r>
            <a:r>
              <a:rPr lang="zh-CN" altLang="zh-CN" sz="2400" dirty="0"/>
              <a:t>服务器方式。</a:t>
            </a:r>
            <a:r>
              <a:rPr lang="en-US" altLang="zh-CN" sz="2400" dirty="0"/>
              <a:t>DNS</a:t>
            </a:r>
            <a:r>
              <a:rPr lang="zh-CN" altLang="zh-CN" sz="2400" dirty="0"/>
              <a:t>大多数名字都在本地进行解析，仅少量解析需要在因特网上通信，因此</a:t>
            </a:r>
            <a:r>
              <a:rPr lang="en-US" altLang="zh-CN" sz="2400" dirty="0"/>
              <a:t>DNS</a:t>
            </a:r>
            <a:r>
              <a:rPr lang="zh-CN" altLang="zh-CN" sz="2400" dirty="0"/>
              <a:t>系统的效率很高。</a:t>
            </a:r>
            <a:endParaRPr lang="en-US" altLang="zh-CN" sz="2400" dirty="0"/>
          </a:p>
        </p:txBody>
      </p:sp>
      <p:sp>
        <p:nvSpPr>
          <p:cNvPr id="13" name="文本框 12"/>
          <p:cNvSpPr txBox="1"/>
          <p:nvPr/>
        </p:nvSpPr>
        <p:spPr>
          <a:xfrm>
            <a:off x="4820993" y="1761188"/>
            <a:ext cx="5473521" cy="3785652"/>
          </a:xfrm>
          <a:prstGeom prst="rect">
            <a:avLst/>
          </a:prstGeom>
          <a:noFill/>
        </p:spPr>
        <p:txBody>
          <a:bodyPr wrap="square" rtlCol="0">
            <a:spAutoFit/>
          </a:bodyPr>
          <a:lstStyle/>
          <a:p>
            <a:r>
              <a:rPr lang="zh-CN" altLang="zh-CN" sz="2000" dirty="0"/>
              <a:t>域名到</a:t>
            </a:r>
            <a:r>
              <a:rPr lang="en-US" altLang="zh-CN" sz="2000" dirty="0"/>
              <a:t>IP</a:t>
            </a:r>
            <a:r>
              <a:rPr lang="zh-CN" altLang="zh-CN" sz="2000" dirty="0"/>
              <a:t>地址的解析过程的要点如下：当某一个应用进程需要把主机名解析为</a:t>
            </a:r>
            <a:r>
              <a:rPr lang="en-US" altLang="zh-CN" sz="2000" dirty="0"/>
              <a:t>IP</a:t>
            </a:r>
            <a:r>
              <a:rPr lang="zh-CN" altLang="zh-CN" sz="2000" dirty="0"/>
              <a:t>地址时，该应用进程就调用解析程序，并成为</a:t>
            </a:r>
            <a:r>
              <a:rPr lang="en-US" altLang="zh-CN" sz="2000" dirty="0"/>
              <a:t>DNS</a:t>
            </a:r>
            <a:r>
              <a:rPr lang="zh-CN" altLang="zh-CN" sz="2000" dirty="0"/>
              <a:t>的一个客户，把待解析域名放在</a:t>
            </a:r>
            <a:r>
              <a:rPr lang="en-US" altLang="zh-CN" sz="2000" dirty="0"/>
              <a:t>DNS</a:t>
            </a:r>
            <a:r>
              <a:rPr lang="zh-CN" altLang="zh-CN" sz="2000" dirty="0"/>
              <a:t>请求报文中，以</a:t>
            </a:r>
            <a:r>
              <a:rPr lang="en-US" altLang="zh-CN" sz="2000" dirty="0"/>
              <a:t>UDP</a:t>
            </a:r>
            <a:r>
              <a:rPr lang="zh-CN" altLang="zh-CN" sz="2000" dirty="0"/>
              <a:t>用户数据报方式发给本地域名服务器。本地域名服务器在查找域名后，把对应的</a:t>
            </a:r>
            <a:r>
              <a:rPr lang="en-US" altLang="zh-CN" sz="2000" dirty="0"/>
              <a:t>IP</a:t>
            </a:r>
            <a:r>
              <a:rPr lang="zh-CN" altLang="zh-CN" sz="2000" dirty="0"/>
              <a:t>地址放在回答报文中返回。应用进程获得目的主机的</a:t>
            </a:r>
            <a:r>
              <a:rPr lang="en-US" altLang="zh-CN" sz="2000" dirty="0"/>
              <a:t>IP</a:t>
            </a:r>
            <a:r>
              <a:rPr lang="zh-CN" altLang="zh-CN" sz="2000" dirty="0"/>
              <a:t>地址后即可进行通信。</a:t>
            </a:r>
          </a:p>
          <a:p>
            <a:r>
              <a:rPr lang="zh-CN" altLang="zh-CN" sz="2000" dirty="0"/>
              <a:t>若本地域名服务器不能回答该请求，则此域名服务器就暂时成为</a:t>
            </a:r>
            <a:r>
              <a:rPr lang="en-US" altLang="zh-CN" sz="2000" dirty="0"/>
              <a:t>DNS</a:t>
            </a:r>
            <a:r>
              <a:rPr lang="zh-CN" altLang="zh-CN" sz="2000" dirty="0"/>
              <a:t>中的另一个客户，并向其他域名服务器发出查询请求。这种过程直到能够回答该请求的域名服务器为止。</a:t>
            </a:r>
          </a:p>
        </p:txBody>
      </p:sp>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3.3.2 </a:t>
            </a:r>
            <a:r>
              <a:rPr lang="zh-CN" altLang="en-US" b="0" dirty="0">
                <a:latin typeface="方正大黑简体" panose="02010601030101010101" pitchFamily="2" charset="-122"/>
                <a:ea typeface="方正大黑简体" panose="02010601030101010101" pitchFamily="2" charset="-122"/>
              </a:rPr>
              <a:t>域名系统</a:t>
            </a:r>
            <a:endParaRPr lang="zh-CN" altLang="en-US" dirty="0"/>
          </a:p>
        </p:txBody>
      </p:sp>
      <p:sp>
        <p:nvSpPr>
          <p:cNvPr id="5" name="灯片编号占位符 1">
            <a:extLst>
              <a:ext uri="{FF2B5EF4-FFF2-40B4-BE49-F238E27FC236}">
                <a16:creationId xmlns:a16="http://schemas.microsoft.com/office/drawing/2014/main" id="{27A5C6B1-5D22-4E5F-BAED-FC5B2ED0A58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47</a:t>
            </a:fld>
            <a:endParaRPr lang="en-US" altLang="zh-CN" sz="2400" dirty="0">
              <a:solidFill>
                <a:schemeClr val="bg1"/>
              </a:solidFill>
            </a:endParaRPr>
          </a:p>
        </p:txBody>
      </p:sp>
    </p:spTree>
    <p:extLst>
      <p:ext uri="{BB962C8B-B14F-4D97-AF65-F5344CB8AC3E}">
        <p14:creationId xmlns:p14="http://schemas.microsoft.com/office/powerpoint/2010/main" val="2455280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232137" y="1268480"/>
            <a:ext cx="7772400" cy="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lnSpc>
                <a:spcPct val="90000"/>
              </a:lnSpc>
            </a:pPr>
            <a:r>
              <a:rPr lang="zh-CN" altLang="en-US" dirty="0"/>
              <a:t>因特网采用了层次树状结构的命名方法。</a:t>
            </a:r>
          </a:p>
        </p:txBody>
      </p:sp>
      <p:sp>
        <p:nvSpPr>
          <p:cNvPr id="8" name="Rectangle 3"/>
          <p:cNvSpPr txBox="1">
            <a:spLocks noChangeArrowheads="1"/>
          </p:cNvSpPr>
          <p:nvPr/>
        </p:nvSpPr>
        <p:spPr bwMode="auto">
          <a:xfrm>
            <a:off x="2232137" y="1931832"/>
            <a:ext cx="7772400" cy="95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lnSpc>
                <a:spcPct val="90000"/>
              </a:lnSpc>
            </a:pPr>
            <a:r>
              <a:rPr lang="zh-CN" altLang="en-US" dirty="0"/>
              <a:t>任何一个连接在因特网上的主机或路由器，都有一个</a:t>
            </a:r>
            <a:r>
              <a:rPr lang="zh-CN" altLang="en-US" dirty="0">
                <a:solidFill>
                  <a:schemeClr val="hlink"/>
                </a:solidFill>
              </a:rPr>
              <a:t>唯一</a:t>
            </a:r>
            <a:r>
              <a:rPr lang="zh-CN" altLang="en-US" dirty="0"/>
              <a:t>的层次结构的名字，即</a:t>
            </a:r>
            <a:r>
              <a:rPr lang="zh-CN" altLang="en-US" dirty="0">
                <a:solidFill>
                  <a:schemeClr val="hlink"/>
                </a:solidFill>
              </a:rPr>
              <a:t>域名</a:t>
            </a:r>
            <a:r>
              <a:rPr lang="zh-CN" altLang="en-US" dirty="0"/>
              <a:t>。</a:t>
            </a:r>
          </a:p>
        </p:txBody>
      </p:sp>
      <p:sp>
        <p:nvSpPr>
          <p:cNvPr id="9" name="Rectangle 3"/>
          <p:cNvSpPr txBox="1">
            <a:spLocks noChangeArrowheads="1"/>
          </p:cNvSpPr>
          <p:nvPr/>
        </p:nvSpPr>
        <p:spPr bwMode="auto">
          <a:xfrm>
            <a:off x="2232137" y="2884869"/>
            <a:ext cx="7772400" cy="344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lnSpc>
                <a:spcPct val="90000"/>
              </a:lnSpc>
            </a:pPr>
            <a:r>
              <a:rPr lang="zh-CN" altLang="zh-CN" dirty="0"/>
              <a:t>域还可以划分为子域，而子域还可继续划分为子域的子域，这样就形成了顶级域、二级域、三级域等等</a:t>
            </a:r>
            <a:r>
              <a:rPr lang="zh-CN" altLang="en-US" dirty="0"/>
              <a:t>。域名的结构由标号序列组成，各标号之间用</a:t>
            </a:r>
            <a:r>
              <a:rPr lang="zh-CN" altLang="en-US" dirty="0">
                <a:solidFill>
                  <a:schemeClr val="hlink"/>
                </a:solidFill>
              </a:rPr>
              <a:t>点</a:t>
            </a:r>
            <a:r>
              <a:rPr lang="zh-CN" altLang="en-US" dirty="0"/>
              <a:t>隔开：</a:t>
            </a:r>
          </a:p>
          <a:p>
            <a:pPr>
              <a:lnSpc>
                <a:spcPct val="90000"/>
              </a:lnSpc>
              <a:spcBef>
                <a:spcPct val="60000"/>
              </a:spcBef>
              <a:spcAft>
                <a:spcPct val="60000"/>
              </a:spcAft>
              <a:buFont typeface="Wingdings" panose="05000000000000000000" pitchFamily="2" charset="2"/>
              <a:buNone/>
            </a:pPr>
            <a:r>
              <a:rPr lang="zh-CN" altLang="en-US" dirty="0"/>
              <a:t>              </a:t>
            </a:r>
            <a:r>
              <a:rPr lang="en-US" altLang="zh-CN" dirty="0"/>
              <a:t>… </a:t>
            </a:r>
            <a:r>
              <a:rPr lang="en-US" altLang="zh-CN" sz="3600" b="1" dirty="0"/>
              <a:t>.</a:t>
            </a:r>
            <a:r>
              <a:rPr lang="en-US" altLang="zh-CN" b="1" dirty="0"/>
              <a:t> </a:t>
            </a:r>
            <a:r>
              <a:rPr lang="zh-CN" altLang="en-US" dirty="0"/>
              <a:t>三级域名 </a:t>
            </a:r>
            <a:r>
              <a:rPr lang="en-US" altLang="zh-CN" sz="3600" b="1" dirty="0"/>
              <a:t>.</a:t>
            </a:r>
            <a:r>
              <a:rPr lang="en-US" altLang="zh-CN" b="1" dirty="0"/>
              <a:t> </a:t>
            </a:r>
            <a:r>
              <a:rPr lang="zh-CN" altLang="en-US" dirty="0"/>
              <a:t>二级域名 </a:t>
            </a:r>
            <a:r>
              <a:rPr lang="en-US" altLang="zh-CN" sz="3600" b="1" dirty="0"/>
              <a:t>.</a:t>
            </a:r>
            <a:r>
              <a:rPr lang="en-US" altLang="zh-CN" b="1" dirty="0"/>
              <a:t> </a:t>
            </a:r>
            <a:r>
              <a:rPr lang="zh-CN" altLang="en-US" dirty="0"/>
              <a:t>顶级域名</a:t>
            </a:r>
          </a:p>
          <a:p>
            <a:pPr>
              <a:lnSpc>
                <a:spcPct val="90000"/>
              </a:lnSpc>
            </a:pPr>
            <a:r>
              <a:rPr lang="zh-CN" altLang="en-US" dirty="0"/>
              <a:t>各标号分别代表不同级别的域名。  </a:t>
            </a:r>
          </a:p>
        </p:txBody>
      </p:sp>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3.3.2 </a:t>
            </a:r>
            <a:r>
              <a:rPr lang="zh-CN" altLang="en-US" b="0" dirty="0">
                <a:latin typeface="方正大黑简体" panose="02010601030101010101" pitchFamily="2" charset="-122"/>
                <a:ea typeface="方正大黑简体" panose="02010601030101010101" pitchFamily="2" charset="-122"/>
              </a:rPr>
              <a:t>域名系统</a:t>
            </a:r>
            <a:endParaRPr lang="zh-CN" altLang="en-US" dirty="0"/>
          </a:p>
        </p:txBody>
      </p:sp>
      <p:sp>
        <p:nvSpPr>
          <p:cNvPr id="6" name="灯片编号占位符 1">
            <a:extLst>
              <a:ext uri="{FF2B5EF4-FFF2-40B4-BE49-F238E27FC236}">
                <a16:creationId xmlns:a16="http://schemas.microsoft.com/office/drawing/2014/main" id="{070788B3-2148-4491-B874-1C7E12D770A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48</a:t>
            </a:fld>
            <a:endParaRPr lang="en-US" altLang="zh-CN" sz="2400" dirty="0">
              <a:solidFill>
                <a:schemeClr val="bg1"/>
              </a:solidFill>
            </a:endParaRPr>
          </a:p>
        </p:txBody>
      </p:sp>
    </p:spTree>
    <p:extLst>
      <p:ext uri="{BB962C8B-B14F-4D97-AF65-F5344CB8AC3E}">
        <p14:creationId xmlns:p14="http://schemas.microsoft.com/office/powerpoint/2010/main" val="38470823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a:xfrm>
            <a:off x="3043910" y="1087067"/>
            <a:ext cx="6051393" cy="623888"/>
          </a:xfrm>
        </p:spPr>
        <p:txBody>
          <a:bodyPr/>
          <a:lstStyle/>
          <a:p>
            <a:pPr algn="ctr" eaLnBrk="1" hangingPunct="1"/>
            <a:r>
              <a:rPr lang="zh-CN" altLang="en-US" sz="3200" dirty="0"/>
              <a:t>因特网的域名空间 </a:t>
            </a:r>
          </a:p>
        </p:txBody>
      </p:sp>
      <p:sp>
        <p:nvSpPr>
          <p:cNvPr id="5" name="Rectangle 122"/>
          <p:cNvSpPr>
            <a:spLocks noChangeArrowheads="1"/>
          </p:cNvSpPr>
          <p:nvPr/>
        </p:nvSpPr>
        <p:spPr bwMode="auto">
          <a:xfrm>
            <a:off x="6322990" y="1778914"/>
            <a:ext cx="511175" cy="438150"/>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algn="ctr" eaLnBrk="1" hangingPunct="1"/>
            <a:r>
              <a:rPr kumimoji="1" lang="zh-CN" altLang="en-US" sz="2000">
                <a:solidFill>
                  <a:schemeClr val="folHlink"/>
                </a:solidFill>
                <a:latin typeface="Arial" panose="020B0604020202020204" pitchFamily="34" charset="0"/>
                <a:ea typeface="黑体" panose="02010609060101010101" pitchFamily="49" charset="-122"/>
              </a:rPr>
              <a:t>根</a:t>
            </a:r>
          </a:p>
        </p:txBody>
      </p:sp>
      <p:grpSp>
        <p:nvGrpSpPr>
          <p:cNvPr id="6" name="Group 216"/>
          <p:cNvGrpSpPr>
            <a:grpSpLocks/>
          </p:cNvGrpSpPr>
          <p:nvPr/>
        </p:nvGrpSpPr>
        <p:grpSpPr bwMode="auto">
          <a:xfrm>
            <a:off x="1587477" y="4960266"/>
            <a:ext cx="7881938" cy="1258888"/>
            <a:chOff x="113" y="2435"/>
            <a:chExt cx="4965" cy="793"/>
          </a:xfrm>
        </p:grpSpPr>
        <p:sp>
          <p:nvSpPr>
            <p:cNvPr id="7" name="Rectangle 211"/>
            <p:cNvSpPr>
              <a:spLocks noChangeArrowheads="1"/>
            </p:cNvSpPr>
            <p:nvPr/>
          </p:nvSpPr>
          <p:spPr bwMode="auto">
            <a:xfrm>
              <a:off x="1020" y="2822"/>
              <a:ext cx="115" cy="406"/>
            </a:xfrm>
            <a:prstGeom prst="rect">
              <a:avLst/>
            </a:prstGeom>
            <a:solidFill>
              <a:schemeClr val="accent4">
                <a:lumMod val="75000"/>
                <a:lumOff val="25000"/>
              </a:schemeClr>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8" name="Rectangle 130"/>
            <p:cNvSpPr>
              <a:spLocks noChangeArrowheads="1"/>
            </p:cNvSpPr>
            <p:nvPr/>
          </p:nvSpPr>
          <p:spPr bwMode="auto">
            <a:xfrm>
              <a:off x="113" y="2819"/>
              <a:ext cx="761" cy="250"/>
            </a:xfrm>
            <a:prstGeom prst="rect">
              <a:avLst/>
            </a:prstGeom>
            <a:solidFill>
              <a:schemeClr val="accent4">
                <a:lumMod val="75000"/>
                <a:lumOff val="25000"/>
              </a:schemeClr>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defTabSz="762000" eaLnBrk="0" hangingPunct="0">
                <a:defRPr sz="3600">
                  <a:solidFill>
                    <a:schemeClr val="tx1"/>
                  </a:solidFill>
                  <a:latin typeface="Tahoma" panose="020B0604030504040204" pitchFamily="34" charset="0"/>
                  <a:ea typeface="宋体" panose="02010600030101010101" pitchFamily="2" charset="-122"/>
                </a:defRPr>
              </a:lvl1pPr>
              <a:lvl2pPr marL="742950" indent="-285750" defTabSz="762000" eaLnBrk="0" hangingPunct="0">
                <a:defRPr sz="3600">
                  <a:solidFill>
                    <a:schemeClr val="tx1"/>
                  </a:solidFill>
                  <a:latin typeface="Tahoma" panose="020B0604030504040204" pitchFamily="34" charset="0"/>
                  <a:ea typeface="宋体" panose="02010600030101010101" pitchFamily="2" charset="-122"/>
                </a:defRPr>
              </a:lvl2pPr>
              <a:lvl3pPr marL="1143000" indent="-228600" defTabSz="762000" eaLnBrk="0" hangingPunct="0">
                <a:defRPr sz="3600">
                  <a:solidFill>
                    <a:schemeClr val="tx1"/>
                  </a:solidFill>
                  <a:latin typeface="Tahoma" panose="020B0604030504040204" pitchFamily="34" charset="0"/>
                  <a:ea typeface="宋体" panose="02010600030101010101" pitchFamily="2" charset="-122"/>
                </a:defRPr>
              </a:lvl3pPr>
              <a:lvl4pPr marL="1600200" indent="-228600" defTabSz="762000" eaLnBrk="0" hangingPunct="0">
                <a:defRPr sz="3600">
                  <a:solidFill>
                    <a:schemeClr val="tx1"/>
                  </a:solidFill>
                  <a:latin typeface="Tahoma" panose="020B0604030504040204" pitchFamily="34" charset="0"/>
                  <a:ea typeface="宋体" panose="02010600030101010101" pitchFamily="2" charset="-122"/>
                </a:defRPr>
              </a:lvl4pPr>
              <a:lvl5pPr marL="2057400" indent="-228600" defTabSz="762000" eaLnBrk="0" hangingPunct="0">
                <a:defRPr sz="3600">
                  <a:solidFill>
                    <a:schemeClr val="tx1"/>
                  </a:solidFill>
                  <a:latin typeface="Tahoma" panose="020B0604030504040204" pitchFamily="34" charset="0"/>
                  <a:ea typeface="宋体" panose="02010600030101010101" pitchFamily="2" charset="-122"/>
                </a:defRPr>
              </a:lvl5pPr>
              <a:lvl6pPr marL="25146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r>
                <a:rPr kumimoji="1" lang="zh-CN" altLang="en-US" sz="2000" dirty="0">
                  <a:solidFill>
                    <a:schemeClr val="folHlink"/>
                  </a:solidFill>
                  <a:latin typeface="Arial" panose="020B0604020202020204" pitchFamily="34" charset="0"/>
                  <a:ea typeface="黑体" panose="02010609060101010101" pitchFamily="49" charset="-122"/>
                </a:rPr>
                <a:t>四级域名</a:t>
              </a:r>
            </a:p>
          </p:txBody>
        </p:sp>
        <p:sp>
          <p:nvSpPr>
            <p:cNvPr id="9" name="Text Box 131"/>
            <p:cNvSpPr txBox="1">
              <a:spLocks noChangeArrowheads="1"/>
            </p:cNvSpPr>
            <p:nvPr/>
          </p:nvSpPr>
          <p:spPr bwMode="auto">
            <a:xfrm>
              <a:off x="3556" y="2817"/>
              <a:ext cx="41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mail</a:t>
              </a:r>
            </a:p>
          </p:txBody>
        </p:sp>
        <p:sp>
          <p:nvSpPr>
            <p:cNvPr id="10" name="Text Box 132"/>
            <p:cNvSpPr txBox="1">
              <a:spLocks noChangeArrowheads="1"/>
            </p:cNvSpPr>
            <p:nvPr/>
          </p:nvSpPr>
          <p:spPr bwMode="auto">
            <a:xfrm>
              <a:off x="4060" y="2633"/>
              <a:ext cx="46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11" name="Text Box 151"/>
            <p:cNvSpPr txBox="1">
              <a:spLocks noChangeArrowheads="1"/>
            </p:cNvSpPr>
            <p:nvPr/>
          </p:nvSpPr>
          <p:spPr bwMode="auto">
            <a:xfrm>
              <a:off x="4614" y="2817"/>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www</a:t>
              </a:r>
            </a:p>
          </p:txBody>
        </p:sp>
        <p:sp>
          <p:nvSpPr>
            <p:cNvPr id="12" name="Line 155"/>
            <p:cNvSpPr>
              <a:spLocks noChangeShapeType="1"/>
            </p:cNvSpPr>
            <p:nvPr/>
          </p:nvSpPr>
          <p:spPr bwMode="auto">
            <a:xfrm>
              <a:off x="4381" y="2435"/>
              <a:ext cx="437" cy="47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156"/>
            <p:cNvSpPr>
              <a:spLocks noChangeShapeType="1"/>
            </p:cNvSpPr>
            <p:nvPr/>
          </p:nvSpPr>
          <p:spPr bwMode="auto">
            <a:xfrm flipH="1">
              <a:off x="3819" y="2440"/>
              <a:ext cx="560" cy="44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 name="Group 214"/>
          <p:cNvGrpSpPr>
            <a:grpSpLocks/>
          </p:cNvGrpSpPr>
          <p:nvPr/>
        </p:nvGrpSpPr>
        <p:grpSpPr bwMode="auto">
          <a:xfrm>
            <a:off x="1587478" y="3025102"/>
            <a:ext cx="8575675" cy="1279525"/>
            <a:chOff x="113" y="1216"/>
            <a:chExt cx="5402" cy="806"/>
          </a:xfrm>
        </p:grpSpPr>
        <p:sp>
          <p:nvSpPr>
            <p:cNvPr id="15" name="Rectangle 210"/>
            <p:cNvSpPr>
              <a:spLocks noChangeArrowheads="1"/>
            </p:cNvSpPr>
            <p:nvPr/>
          </p:nvSpPr>
          <p:spPr bwMode="auto">
            <a:xfrm>
              <a:off x="1020" y="1616"/>
              <a:ext cx="115" cy="406"/>
            </a:xfrm>
            <a:prstGeom prst="rect">
              <a:avLst/>
            </a:prstGeom>
            <a:solidFill>
              <a:srgbClr val="FFCC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16" name="Text Box 105"/>
            <p:cNvSpPr txBox="1">
              <a:spLocks noChangeArrowheads="1"/>
            </p:cNvSpPr>
            <p:nvPr/>
          </p:nvSpPr>
          <p:spPr bwMode="auto">
            <a:xfrm>
              <a:off x="1777" y="1408"/>
              <a:ext cx="46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17" name="Text Box 115"/>
            <p:cNvSpPr txBox="1">
              <a:spLocks noChangeArrowheads="1"/>
            </p:cNvSpPr>
            <p:nvPr/>
          </p:nvSpPr>
          <p:spPr bwMode="auto">
            <a:xfrm>
              <a:off x="3956" y="1593"/>
              <a:ext cx="2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bj</a:t>
              </a:r>
            </a:p>
          </p:txBody>
        </p:sp>
        <p:sp>
          <p:nvSpPr>
            <p:cNvPr id="18" name="Text Box 116"/>
            <p:cNvSpPr txBox="1">
              <a:spLocks noChangeArrowheads="1"/>
            </p:cNvSpPr>
            <p:nvPr/>
          </p:nvSpPr>
          <p:spPr bwMode="auto">
            <a:xfrm>
              <a:off x="4554" y="1592"/>
              <a:ext cx="38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edu</a:t>
              </a:r>
            </a:p>
          </p:txBody>
        </p:sp>
        <p:sp>
          <p:nvSpPr>
            <p:cNvPr id="19" name="Text Box 117"/>
            <p:cNvSpPr txBox="1">
              <a:spLocks noChangeArrowheads="1"/>
            </p:cNvSpPr>
            <p:nvPr/>
          </p:nvSpPr>
          <p:spPr bwMode="auto">
            <a:xfrm>
              <a:off x="5097" y="1592"/>
              <a:ext cx="41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com</a:t>
              </a:r>
            </a:p>
          </p:txBody>
        </p:sp>
        <p:sp>
          <p:nvSpPr>
            <p:cNvPr id="20" name="Text Box 118"/>
            <p:cNvSpPr txBox="1">
              <a:spLocks noChangeArrowheads="1"/>
            </p:cNvSpPr>
            <p:nvPr/>
          </p:nvSpPr>
          <p:spPr bwMode="auto">
            <a:xfrm>
              <a:off x="4172" y="1408"/>
              <a:ext cx="46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21" name="Text Box 123"/>
            <p:cNvSpPr txBox="1">
              <a:spLocks noChangeArrowheads="1"/>
            </p:cNvSpPr>
            <p:nvPr/>
          </p:nvSpPr>
          <p:spPr bwMode="auto">
            <a:xfrm>
              <a:off x="1437" y="1592"/>
              <a:ext cx="40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cctv</a:t>
              </a:r>
            </a:p>
          </p:txBody>
        </p:sp>
        <p:sp>
          <p:nvSpPr>
            <p:cNvPr id="22" name="Text Box 124"/>
            <p:cNvSpPr txBox="1">
              <a:spLocks noChangeArrowheads="1"/>
            </p:cNvSpPr>
            <p:nvPr/>
          </p:nvSpPr>
          <p:spPr bwMode="auto">
            <a:xfrm>
              <a:off x="2185" y="1591"/>
              <a:ext cx="37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ibm</a:t>
              </a:r>
            </a:p>
          </p:txBody>
        </p:sp>
        <p:sp>
          <p:nvSpPr>
            <p:cNvPr id="23" name="Text Box 125"/>
            <p:cNvSpPr txBox="1">
              <a:spLocks noChangeArrowheads="1"/>
            </p:cNvSpPr>
            <p:nvPr/>
          </p:nvSpPr>
          <p:spPr bwMode="auto">
            <a:xfrm>
              <a:off x="2595" y="1592"/>
              <a:ext cx="29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hp</a:t>
              </a:r>
            </a:p>
          </p:txBody>
        </p:sp>
        <p:sp>
          <p:nvSpPr>
            <p:cNvPr id="24" name="Rectangle 127"/>
            <p:cNvSpPr>
              <a:spLocks noChangeArrowheads="1"/>
            </p:cNvSpPr>
            <p:nvPr/>
          </p:nvSpPr>
          <p:spPr bwMode="auto">
            <a:xfrm>
              <a:off x="113" y="1608"/>
              <a:ext cx="761" cy="250"/>
            </a:xfrm>
            <a:prstGeom prst="rect">
              <a:avLst/>
            </a:prstGeom>
            <a:solidFill>
              <a:srgbClr val="FFCC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defTabSz="762000" eaLnBrk="0" hangingPunct="0">
                <a:defRPr sz="3600">
                  <a:solidFill>
                    <a:schemeClr val="tx1"/>
                  </a:solidFill>
                  <a:latin typeface="Tahoma" panose="020B0604030504040204" pitchFamily="34" charset="0"/>
                  <a:ea typeface="宋体" panose="02010600030101010101" pitchFamily="2" charset="-122"/>
                </a:defRPr>
              </a:lvl1pPr>
              <a:lvl2pPr marL="742950" indent="-285750" defTabSz="762000" eaLnBrk="0" hangingPunct="0">
                <a:defRPr sz="3600">
                  <a:solidFill>
                    <a:schemeClr val="tx1"/>
                  </a:solidFill>
                  <a:latin typeface="Tahoma" panose="020B0604030504040204" pitchFamily="34" charset="0"/>
                  <a:ea typeface="宋体" panose="02010600030101010101" pitchFamily="2" charset="-122"/>
                </a:defRPr>
              </a:lvl2pPr>
              <a:lvl3pPr marL="1143000" indent="-228600" defTabSz="762000" eaLnBrk="0" hangingPunct="0">
                <a:defRPr sz="3600">
                  <a:solidFill>
                    <a:schemeClr val="tx1"/>
                  </a:solidFill>
                  <a:latin typeface="Tahoma" panose="020B0604030504040204" pitchFamily="34" charset="0"/>
                  <a:ea typeface="宋体" panose="02010600030101010101" pitchFamily="2" charset="-122"/>
                </a:defRPr>
              </a:lvl3pPr>
              <a:lvl4pPr marL="1600200" indent="-228600" defTabSz="762000" eaLnBrk="0" hangingPunct="0">
                <a:defRPr sz="3600">
                  <a:solidFill>
                    <a:schemeClr val="tx1"/>
                  </a:solidFill>
                  <a:latin typeface="Tahoma" panose="020B0604030504040204" pitchFamily="34" charset="0"/>
                  <a:ea typeface="宋体" panose="02010600030101010101" pitchFamily="2" charset="-122"/>
                </a:defRPr>
              </a:lvl4pPr>
              <a:lvl5pPr marL="2057400" indent="-228600" defTabSz="762000" eaLnBrk="0" hangingPunct="0">
                <a:defRPr sz="3600">
                  <a:solidFill>
                    <a:schemeClr val="tx1"/>
                  </a:solidFill>
                  <a:latin typeface="Tahoma" panose="020B0604030504040204" pitchFamily="34" charset="0"/>
                  <a:ea typeface="宋体" panose="02010600030101010101" pitchFamily="2" charset="-122"/>
                </a:defRPr>
              </a:lvl5pPr>
              <a:lvl6pPr marL="25146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r>
                <a:rPr kumimoji="1" lang="zh-CN" altLang="en-US" sz="2000">
                  <a:solidFill>
                    <a:schemeClr val="folHlink"/>
                  </a:solidFill>
                  <a:latin typeface="Arial" panose="020B0604020202020204" pitchFamily="34" charset="0"/>
                  <a:ea typeface="黑体" panose="02010609060101010101" pitchFamily="49" charset="-122"/>
                </a:rPr>
                <a:t>二级域名</a:t>
              </a:r>
            </a:p>
          </p:txBody>
        </p:sp>
        <p:sp>
          <p:nvSpPr>
            <p:cNvPr id="25" name="Line 142"/>
            <p:cNvSpPr>
              <a:spLocks noChangeShapeType="1"/>
            </p:cNvSpPr>
            <p:nvPr/>
          </p:nvSpPr>
          <p:spPr bwMode="auto">
            <a:xfrm>
              <a:off x="2173" y="1258"/>
              <a:ext cx="213" cy="373"/>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143"/>
            <p:cNvSpPr>
              <a:spLocks noChangeShapeType="1"/>
            </p:cNvSpPr>
            <p:nvPr/>
          </p:nvSpPr>
          <p:spPr bwMode="auto">
            <a:xfrm>
              <a:off x="2173" y="1269"/>
              <a:ext cx="546" cy="34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144"/>
            <p:cNvSpPr>
              <a:spLocks noChangeShapeType="1"/>
            </p:cNvSpPr>
            <p:nvPr/>
          </p:nvSpPr>
          <p:spPr bwMode="auto">
            <a:xfrm flipV="1">
              <a:off x="1672" y="1279"/>
              <a:ext cx="501" cy="348"/>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145"/>
            <p:cNvSpPr>
              <a:spLocks noChangeShapeType="1"/>
            </p:cNvSpPr>
            <p:nvPr/>
          </p:nvSpPr>
          <p:spPr bwMode="auto">
            <a:xfrm>
              <a:off x="4662" y="1216"/>
              <a:ext cx="111" cy="431"/>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146"/>
            <p:cNvSpPr>
              <a:spLocks noChangeShapeType="1"/>
            </p:cNvSpPr>
            <p:nvPr/>
          </p:nvSpPr>
          <p:spPr bwMode="auto">
            <a:xfrm>
              <a:off x="4665" y="1224"/>
              <a:ext cx="626" cy="40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147"/>
            <p:cNvSpPr>
              <a:spLocks noChangeShapeType="1"/>
            </p:cNvSpPr>
            <p:nvPr/>
          </p:nvSpPr>
          <p:spPr bwMode="auto">
            <a:xfrm flipH="1">
              <a:off x="4090" y="1224"/>
              <a:ext cx="572" cy="39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1" name="Group 157"/>
            <p:cNvGrpSpPr>
              <a:grpSpLocks/>
            </p:cNvGrpSpPr>
            <p:nvPr/>
          </p:nvGrpSpPr>
          <p:grpSpPr bwMode="auto">
            <a:xfrm>
              <a:off x="1168" y="1244"/>
              <a:ext cx="268" cy="101"/>
              <a:chOff x="2875" y="1143"/>
              <a:chExt cx="330" cy="132"/>
            </a:xfrm>
          </p:grpSpPr>
          <p:sp>
            <p:nvSpPr>
              <p:cNvPr id="57" name="Line 15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 name="Line 15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 name="Line 16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 name="Line 16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2" name="Group 162"/>
            <p:cNvGrpSpPr>
              <a:grpSpLocks/>
            </p:cNvGrpSpPr>
            <p:nvPr/>
          </p:nvGrpSpPr>
          <p:grpSpPr bwMode="auto">
            <a:xfrm>
              <a:off x="2507" y="1244"/>
              <a:ext cx="268" cy="101"/>
              <a:chOff x="2875" y="1143"/>
              <a:chExt cx="330" cy="132"/>
            </a:xfrm>
          </p:grpSpPr>
          <p:sp>
            <p:nvSpPr>
              <p:cNvPr id="53" name="Line 16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 name="Line 16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 name="Line 16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Line 16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3" name="Group 167"/>
            <p:cNvGrpSpPr>
              <a:grpSpLocks/>
            </p:cNvGrpSpPr>
            <p:nvPr/>
          </p:nvGrpSpPr>
          <p:grpSpPr bwMode="auto">
            <a:xfrm>
              <a:off x="2936" y="1244"/>
              <a:ext cx="268" cy="101"/>
              <a:chOff x="2875" y="1143"/>
              <a:chExt cx="330" cy="132"/>
            </a:xfrm>
          </p:grpSpPr>
          <p:sp>
            <p:nvSpPr>
              <p:cNvPr id="49" name="Line 16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Line 16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 name="Line 17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 name="Line 17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4" name="Group 172"/>
            <p:cNvGrpSpPr>
              <a:grpSpLocks/>
            </p:cNvGrpSpPr>
            <p:nvPr/>
          </p:nvGrpSpPr>
          <p:grpSpPr bwMode="auto">
            <a:xfrm>
              <a:off x="3363" y="1244"/>
              <a:ext cx="268" cy="101"/>
              <a:chOff x="2875" y="1143"/>
              <a:chExt cx="330" cy="132"/>
            </a:xfrm>
          </p:grpSpPr>
          <p:sp>
            <p:nvSpPr>
              <p:cNvPr id="45" name="Line 17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Line 17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Line 17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Line 17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5" name="Group 177"/>
            <p:cNvGrpSpPr>
              <a:grpSpLocks/>
            </p:cNvGrpSpPr>
            <p:nvPr/>
          </p:nvGrpSpPr>
          <p:grpSpPr bwMode="auto">
            <a:xfrm>
              <a:off x="3792" y="1244"/>
              <a:ext cx="268" cy="101"/>
              <a:chOff x="2875" y="1143"/>
              <a:chExt cx="330" cy="132"/>
            </a:xfrm>
          </p:grpSpPr>
          <p:sp>
            <p:nvSpPr>
              <p:cNvPr id="41" name="Line 17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Line 17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Line 18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 name="Line 18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6" name="Group 182"/>
            <p:cNvGrpSpPr>
              <a:grpSpLocks/>
            </p:cNvGrpSpPr>
            <p:nvPr/>
          </p:nvGrpSpPr>
          <p:grpSpPr bwMode="auto">
            <a:xfrm>
              <a:off x="4935" y="1244"/>
              <a:ext cx="268" cy="101"/>
              <a:chOff x="2875" y="1143"/>
              <a:chExt cx="330" cy="132"/>
            </a:xfrm>
          </p:grpSpPr>
          <p:sp>
            <p:nvSpPr>
              <p:cNvPr id="37" name="Line 18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Line 18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Line 18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Line 18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61" name="Group 215"/>
          <p:cNvGrpSpPr>
            <a:grpSpLocks/>
          </p:cNvGrpSpPr>
          <p:nvPr/>
        </p:nvGrpSpPr>
        <p:grpSpPr bwMode="auto">
          <a:xfrm>
            <a:off x="1587477" y="3909338"/>
            <a:ext cx="8591550" cy="1330324"/>
            <a:chOff x="113" y="1773"/>
            <a:chExt cx="5412" cy="838"/>
          </a:xfrm>
        </p:grpSpPr>
        <p:sp>
          <p:nvSpPr>
            <p:cNvPr id="62" name="Rectangle 212"/>
            <p:cNvSpPr>
              <a:spLocks noChangeArrowheads="1"/>
            </p:cNvSpPr>
            <p:nvPr/>
          </p:nvSpPr>
          <p:spPr bwMode="auto">
            <a:xfrm>
              <a:off x="1020" y="2205"/>
              <a:ext cx="115" cy="406"/>
            </a:xfrm>
            <a:prstGeom prst="rect">
              <a:avLst/>
            </a:prstGeom>
            <a:solidFill>
              <a:srgbClr val="CCFF99"/>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63" name="Text Box 119"/>
            <p:cNvSpPr txBox="1">
              <a:spLocks noChangeArrowheads="1"/>
            </p:cNvSpPr>
            <p:nvPr/>
          </p:nvSpPr>
          <p:spPr bwMode="auto">
            <a:xfrm>
              <a:off x="5150" y="2205"/>
              <a:ext cx="375"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pku</a:t>
              </a:r>
            </a:p>
          </p:txBody>
        </p:sp>
        <p:sp>
          <p:nvSpPr>
            <p:cNvPr id="64" name="Text Box 120"/>
            <p:cNvSpPr txBox="1">
              <a:spLocks noChangeArrowheads="1"/>
            </p:cNvSpPr>
            <p:nvPr/>
          </p:nvSpPr>
          <p:spPr bwMode="auto">
            <a:xfrm>
              <a:off x="3924" y="2205"/>
              <a:ext cx="721"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tsinghua</a:t>
              </a:r>
            </a:p>
          </p:txBody>
        </p:sp>
        <p:sp>
          <p:nvSpPr>
            <p:cNvPr id="65" name="Text Box 121"/>
            <p:cNvSpPr txBox="1">
              <a:spLocks noChangeArrowheads="1"/>
            </p:cNvSpPr>
            <p:nvPr/>
          </p:nvSpPr>
          <p:spPr bwMode="auto">
            <a:xfrm>
              <a:off x="4649" y="1998"/>
              <a:ext cx="47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66" name="Rectangle 128"/>
            <p:cNvSpPr>
              <a:spLocks noChangeArrowheads="1"/>
            </p:cNvSpPr>
            <p:nvPr/>
          </p:nvSpPr>
          <p:spPr bwMode="auto">
            <a:xfrm>
              <a:off x="113" y="2182"/>
              <a:ext cx="761" cy="250"/>
            </a:xfrm>
            <a:prstGeom prst="rect">
              <a:avLst/>
            </a:prstGeom>
            <a:solidFill>
              <a:srgbClr val="CCFF99"/>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defTabSz="762000" eaLnBrk="0" hangingPunct="0">
                <a:defRPr sz="3600">
                  <a:solidFill>
                    <a:schemeClr val="tx1"/>
                  </a:solidFill>
                  <a:latin typeface="Tahoma" panose="020B0604030504040204" pitchFamily="34" charset="0"/>
                  <a:ea typeface="宋体" panose="02010600030101010101" pitchFamily="2" charset="-122"/>
                </a:defRPr>
              </a:lvl1pPr>
              <a:lvl2pPr marL="742950" indent="-285750" defTabSz="762000" eaLnBrk="0" hangingPunct="0">
                <a:defRPr sz="3600">
                  <a:solidFill>
                    <a:schemeClr val="tx1"/>
                  </a:solidFill>
                  <a:latin typeface="Tahoma" panose="020B0604030504040204" pitchFamily="34" charset="0"/>
                  <a:ea typeface="宋体" panose="02010600030101010101" pitchFamily="2" charset="-122"/>
                </a:defRPr>
              </a:lvl2pPr>
              <a:lvl3pPr marL="1143000" indent="-228600" defTabSz="762000" eaLnBrk="0" hangingPunct="0">
                <a:defRPr sz="3600">
                  <a:solidFill>
                    <a:schemeClr val="tx1"/>
                  </a:solidFill>
                  <a:latin typeface="Tahoma" panose="020B0604030504040204" pitchFamily="34" charset="0"/>
                  <a:ea typeface="宋体" panose="02010600030101010101" pitchFamily="2" charset="-122"/>
                </a:defRPr>
              </a:lvl3pPr>
              <a:lvl4pPr marL="1600200" indent="-228600" defTabSz="762000" eaLnBrk="0" hangingPunct="0">
                <a:defRPr sz="3600">
                  <a:solidFill>
                    <a:schemeClr val="tx1"/>
                  </a:solidFill>
                  <a:latin typeface="Tahoma" panose="020B0604030504040204" pitchFamily="34" charset="0"/>
                  <a:ea typeface="宋体" panose="02010600030101010101" pitchFamily="2" charset="-122"/>
                </a:defRPr>
              </a:lvl4pPr>
              <a:lvl5pPr marL="2057400" indent="-228600" defTabSz="762000" eaLnBrk="0" hangingPunct="0">
                <a:defRPr sz="3600">
                  <a:solidFill>
                    <a:schemeClr val="tx1"/>
                  </a:solidFill>
                  <a:latin typeface="Tahoma" panose="020B0604030504040204" pitchFamily="34" charset="0"/>
                  <a:ea typeface="宋体" panose="02010600030101010101" pitchFamily="2" charset="-122"/>
                </a:defRPr>
              </a:lvl5pPr>
              <a:lvl6pPr marL="25146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r>
                <a:rPr kumimoji="1" lang="zh-CN" altLang="en-US" sz="2000">
                  <a:solidFill>
                    <a:schemeClr val="folHlink"/>
                  </a:solidFill>
                  <a:latin typeface="Arial" panose="020B0604020202020204" pitchFamily="34" charset="0"/>
                  <a:ea typeface="黑体" panose="02010609060101010101" pitchFamily="49" charset="-122"/>
                </a:rPr>
                <a:t>三级域名</a:t>
              </a:r>
            </a:p>
          </p:txBody>
        </p:sp>
        <p:sp>
          <p:nvSpPr>
            <p:cNvPr id="67" name="Text Box 129"/>
            <p:cNvSpPr txBox="1">
              <a:spLocks noChangeArrowheads="1"/>
            </p:cNvSpPr>
            <p:nvPr/>
          </p:nvSpPr>
          <p:spPr bwMode="auto">
            <a:xfrm>
              <a:off x="1064" y="2205"/>
              <a:ext cx="41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mail</a:t>
              </a:r>
            </a:p>
          </p:txBody>
        </p:sp>
        <p:sp>
          <p:nvSpPr>
            <p:cNvPr id="68" name="Line 148"/>
            <p:cNvSpPr>
              <a:spLocks noChangeShapeType="1"/>
            </p:cNvSpPr>
            <p:nvPr/>
          </p:nvSpPr>
          <p:spPr bwMode="auto">
            <a:xfrm flipH="1">
              <a:off x="4386" y="1773"/>
              <a:ext cx="387" cy="420"/>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 name="Line 149"/>
            <p:cNvSpPr>
              <a:spLocks noChangeShapeType="1"/>
            </p:cNvSpPr>
            <p:nvPr/>
          </p:nvSpPr>
          <p:spPr bwMode="auto">
            <a:xfrm>
              <a:off x="4792" y="1784"/>
              <a:ext cx="548" cy="430"/>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 name="Text Box 150"/>
            <p:cNvSpPr txBox="1">
              <a:spLocks noChangeArrowheads="1"/>
            </p:cNvSpPr>
            <p:nvPr/>
          </p:nvSpPr>
          <p:spPr bwMode="auto">
            <a:xfrm>
              <a:off x="1826" y="2205"/>
              <a:ext cx="46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www</a:t>
              </a:r>
            </a:p>
          </p:txBody>
        </p:sp>
        <p:sp>
          <p:nvSpPr>
            <p:cNvPr id="71" name="Text Box 152"/>
            <p:cNvSpPr txBox="1">
              <a:spLocks noChangeArrowheads="1"/>
            </p:cNvSpPr>
            <p:nvPr/>
          </p:nvSpPr>
          <p:spPr bwMode="auto">
            <a:xfrm>
              <a:off x="1414" y="1998"/>
              <a:ext cx="47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dirty="0">
                  <a:solidFill>
                    <a:schemeClr val="folHlink"/>
                  </a:solidFill>
                  <a:latin typeface="Arial" panose="020B0604020202020204" pitchFamily="34" charset="0"/>
                  <a:ea typeface="黑体" panose="02010609060101010101" pitchFamily="49" charset="-122"/>
                </a:rPr>
                <a:t>…</a:t>
              </a:r>
            </a:p>
          </p:txBody>
        </p:sp>
        <p:sp>
          <p:nvSpPr>
            <p:cNvPr id="72" name="Line 153"/>
            <p:cNvSpPr>
              <a:spLocks noChangeShapeType="1"/>
            </p:cNvSpPr>
            <p:nvPr/>
          </p:nvSpPr>
          <p:spPr bwMode="auto">
            <a:xfrm flipV="1">
              <a:off x="1274" y="1794"/>
              <a:ext cx="383" cy="44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 name="Line 154"/>
            <p:cNvSpPr>
              <a:spLocks noChangeShapeType="1"/>
            </p:cNvSpPr>
            <p:nvPr/>
          </p:nvSpPr>
          <p:spPr bwMode="auto">
            <a:xfrm>
              <a:off x="1657" y="1794"/>
              <a:ext cx="361" cy="473"/>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4" name="Group 187"/>
            <p:cNvGrpSpPr>
              <a:grpSpLocks/>
            </p:cNvGrpSpPr>
            <p:nvPr/>
          </p:nvGrpSpPr>
          <p:grpSpPr bwMode="auto">
            <a:xfrm>
              <a:off x="2613" y="1797"/>
              <a:ext cx="269" cy="101"/>
              <a:chOff x="2875" y="1143"/>
              <a:chExt cx="330" cy="132"/>
            </a:xfrm>
          </p:grpSpPr>
          <p:sp>
            <p:nvSpPr>
              <p:cNvPr id="90" name="Line 18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 name="Line 18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 name="Line 19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 name="Line 19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5" name="Group 192"/>
            <p:cNvGrpSpPr>
              <a:grpSpLocks/>
            </p:cNvGrpSpPr>
            <p:nvPr/>
          </p:nvGrpSpPr>
          <p:grpSpPr bwMode="auto">
            <a:xfrm>
              <a:off x="5131" y="1797"/>
              <a:ext cx="268" cy="101"/>
              <a:chOff x="2875" y="1143"/>
              <a:chExt cx="330" cy="132"/>
            </a:xfrm>
          </p:grpSpPr>
          <p:sp>
            <p:nvSpPr>
              <p:cNvPr id="86" name="Line 19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 name="Line 19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 name="Line 19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 name="Line 19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6" name="Group 197"/>
            <p:cNvGrpSpPr>
              <a:grpSpLocks/>
            </p:cNvGrpSpPr>
            <p:nvPr/>
          </p:nvGrpSpPr>
          <p:grpSpPr bwMode="auto">
            <a:xfrm>
              <a:off x="2239" y="1797"/>
              <a:ext cx="268" cy="101"/>
              <a:chOff x="2875" y="1143"/>
              <a:chExt cx="330" cy="132"/>
            </a:xfrm>
          </p:grpSpPr>
          <p:sp>
            <p:nvSpPr>
              <p:cNvPr id="82" name="Line 198"/>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Line 199"/>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 name="Line 200"/>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 name="Line 201"/>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7" name="Group 202"/>
            <p:cNvGrpSpPr>
              <a:grpSpLocks/>
            </p:cNvGrpSpPr>
            <p:nvPr/>
          </p:nvGrpSpPr>
          <p:grpSpPr bwMode="auto">
            <a:xfrm>
              <a:off x="3953" y="1797"/>
              <a:ext cx="268" cy="101"/>
              <a:chOff x="2875" y="1143"/>
              <a:chExt cx="330" cy="132"/>
            </a:xfrm>
          </p:grpSpPr>
          <p:sp>
            <p:nvSpPr>
              <p:cNvPr id="78" name="Line 203"/>
              <p:cNvSpPr>
                <a:spLocks noChangeShapeType="1"/>
              </p:cNvSpPr>
              <p:nvPr/>
            </p:nvSpPr>
            <p:spPr bwMode="auto">
              <a:xfrm>
                <a:off x="3061"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 name="Line 204"/>
              <p:cNvSpPr>
                <a:spLocks noChangeShapeType="1"/>
              </p:cNvSpPr>
              <p:nvPr/>
            </p:nvSpPr>
            <p:spPr bwMode="auto">
              <a:xfrm>
                <a:off x="3050" y="1143"/>
                <a:ext cx="37" cy="12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 name="Line 205"/>
              <p:cNvSpPr>
                <a:spLocks noChangeShapeType="1"/>
              </p:cNvSpPr>
              <p:nvPr/>
            </p:nvSpPr>
            <p:spPr bwMode="auto">
              <a:xfrm flipH="1">
                <a:off x="2875" y="1143"/>
                <a:ext cx="144" cy="13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 name="Line 206"/>
              <p:cNvSpPr>
                <a:spLocks noChangeShapeType="1"/>
              </p:cNvSpPr>
              <p:nvPr/>
            </p:nvSpPr>
            <p:spPr bwMode="auto">
              <a:xfrm flipH="1">
                <a:off x="2980" y="1143"/>
                <a:ext cx="54" cy="126"/>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94" name="Group 213"/>
          <p:cNvGrpSpPr>
            <a:grpSpLocks/>
          </p:cNvGrpSpPr>
          <p:nvPr/>
        </p:nvGrpSpPr>
        <p:grpSpPr bwMode="auto">
          <a:xfrm>
            <a:off x="1587478" y="2217065"/>
            <a:ext cx="8747125" cy="1150937"/>
            <a:chOff x="113" y="707"/>
            <a:chExt cx="5510" cy="725"/>
          </a:xfrm>
        </p:grpSpPr>
        <p:sp>
          <p:nvSpPr>
            <p:cNvPr id="95" name="Rectangle 209"/>
            <p:cNvSpPr>
              <a:spLocks noChangeArrowheads="1"/>
            </p:cNvSpPr>
            <p:nvPr/>
          </p:nvSpPr>
          <p:spPr bwMode="auto">
            <a:xfrm>
              <a:off x="1020" y="1026"/>
              <a:ext cx="115" cy="406"/>
            </a:xfrm>
            <a:prstGeom prst="rect">
              <a:avLst/>
            </a:prstGeom>
            <a:solidFill>
              <a:srgbClr val="CCEC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0488" tIns="44450" rIns="90488" bIns="44450">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96" name="Text Box 106"/>
            <p:cNvSpPr txBox="1">
              <a:spLocks noChangeArrowheads="1"/>
            </p:cNvSpPr>
            <p:nvPr/>
          </p:nvSpPr>
          <p:spPr bwMode="auto">
            <a:xfrm>
              <a:off x="1975" y="1026"/>
              <a:ext cx="41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com</a:t>
              </a:r>
            </a:p>
          </p:txBody>
        </p:sp>
        <p:sp>
          <p:nvSpPr>
            <p:cNvPr id="97" name="Text Box 107"/>
            <p:cNvSpPr txBox="1">
              <a:spLocks noChangeArrowheads="1"/>
            </p:cNvSpPr>
            <p:nvPr/>
          </p:nvSpPr>
          <p:spPr bwMode="auto">
            <a:xfrm>
              <a:off x="2472" y="1026"/>
              <a:ext cx="33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net</a:t>
              </a:r>
            </a:p>
          </p:txBody>
        </p:sp>
        <p:sp>
          <p:nvSpPr>
            <p:cNvPr id="98" name="Text Box 108"/>
            <p:cNvSpPr txBox="1">
              <a:spLocks noChangeArrowheads="1"/>
            </p:cNvSpPr>
            <p:nvPr/>
          </p:nvSpPr>
          <p:spPr bwMode="auto">
            <a:xfrm>
              <a:off x="2900" y="1026"/>
              <a:ext cx="35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org</a:t>
              </a:r>
            </a:p>
          </p:txBody>
        </p:sp>
        <p:sp>
          <p:nvSpPr>
            <p:cNvPr id="99" name="Text Box 109"/>
            <p:cNvSpPr txBox="1">
              <a:spLocks noChangeArrowheads="1"/>
            </p:cNvSpPr>
            <p:nvPr/>
          </p:nvSpPr>
          <p:spPr bwMode="auto">
            <a:xfrm>
              <a:off x="3329" y="1026"/>
              <a:ext cx="38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edu</a:t>
              </a:r>
            </a:p>
          </p:txBody>
        </p:sp>
        <p:sp>
          <p:nvSpPr>
            <p:cNvPr id="100" name="Text Box 110"/>
            <p:cNvSpPr txBox="1">
              <a:spLocks noChangeArrowheads="1"/>
            </p:cNvSpPr>
            <p:nvPr/>
          </p:nvSpPr>
          <p:spPr bwMode="auto">
            <a:xfrm>
              <a:off x="3758" y="1026"/>
              <a:ext cx="37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gov</a:t>
              </a:r>
            </a:p>
          </p:txBody>
        </p:sp>
        <p:sp>
          <p:nvSpPr>
            <p:cNvPr id="101" name="Text Box 111"/>
            <p:cNvSpPr txBox="1">
              <a:spLocks noChangeArrowheads="1"/>
            </p:cNvSpPr>
            <p:nvPr/>
          </p:nvSpPr>
          <p:spPr bwMode="auto">
            <a:xfrm>
              <a:off x="1114" y="1026"/>
              <a:ext cx="43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dirty="0">
                  <a:solidFill>
                    <a:schemeClr val="folHlink"/>
                  </a:solidFill>
                  <a:latin typeface="Arial" panose="020B0604020202020204" pitchFamily="34" charset="0"/>
                  <a:ea typeface="黑体" panose="02010609060101010101" pitchFamily="49" charset="-122"/>
                </a:rPr>
                <a:t>aero</a:t>
              </a:r>
            </a:p>
          </p:txBody>
        </p:sp>
        <p:sp>
          <p:nvSpPr>
            <p:cNvPr id="102" name="Text Box 112"/>
            <p:cNvSpPr txBox="1">
              <a:spLocks noChangeArrowheads="1"/>
            </p:cNvSpPr>
            <p:nvPr/>
          </p:nvSpPr>
          <p:spPr bwMode="auto">
            <a:xfrm>
              <a:off x="4489" y="1026"/>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cn</a:t>
              </a:r>
            </a:p>
          </p:txBody>
        </p:sp>
        <p:sp>
          <p:nvSpPr>
            <p:cNvPr id="103" name="Text Box 113"/>
            <p:cNvSpPr txBox="1">
              <a:spLocks noChangeArrowheads="1"/>
            </p:cNvSpPr>
            <p:nvPr/>
          </p:nvSpPr>
          <p:spPr bwMode="auto">
            <a:xfrm>
              <a:off x="4918" y="1026"/>
              <a:ext cx="28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2000">
                  <a:solidFill>
                    <a:schemeClr val="folHlink"/>
                  </a:solidFill>
                  <a:latin typeface="Arial" panose="020B0604020202020204" pitchFamily="34" charset="0"/>
                  <a:ea typeface="黑体" panose="02010609060101010101" pitchFamily="49" charset="-122"/>
                </a:rPr>
                <a:t>uk</a:t>
              </a:r>
            </a:p>
          </p:txBody>
        </p:sp>
        <p:sp>
          <p:nvSpPr>
            <p:cNvPr id="104" name="Text Box 114"/>
            <p:cNvSpPr txBox="1">
              <a:spLocks noChangeArrowheads="1"/>
            </p:cNvSpPr>
            <p:nvPr/>
          </p:nvSpPr>
          <p:spPr bwMode="auto">
            <a:xfrm>
              <a:off x="5151" y="819"/>
              <a:ext cx="47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sp>
          <p:nvSpPr>
            <p:cNvPr id="105" name="Rectangle 126"/>
            <p:cNvSpPr>
              <a:spLocks noChangeArrowheads="1"/>
            </p:cNvSpPr>
            <p:nvPr/>
          </p:nvSpPr>
          <p:spPr bwMode="auto">
            <a:xfrm>
              <a:off x="113" y="1005"/>
              <a:ext cx="761" cy="250"/>
            </a:xfrm>
            <a:prstGeom prst="rect">
              <a:avLst/>
            </a:prstGeom>
            <a:solidFill>
              <a:schemeClr val="accent6">
                <a:lumMod val="40000"/>
                <a:lumOff val="60000"/>
              </a:schemeClr>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lIns="90488" tIns="44450" rIns="90488" bIns="44450">
              <a:spAutoFit/>
            </a:bodyPr>
            <a:lstStyle>
              <a:lvl1pPr defTabSz="762000" eaLnBrk="0" hangingPunct="0">
                <a:defRPr sz="3600">
                  <a:solidFill>
                    <a:schemeClr val="tx1"/>
                  </a:solidFill>
                  <a:latin typeface="Tahoma" panose="020B0604030504040204" pitchFamily="34" charset="0"/>
                  <a:ea typeface="宋体" panose="02010600030101010101" pitchFamily="2" charset="-122"/>
                </a:defRPr>
              </a:lvl1pPr>
              <a:lvl2pPr marL="742950" indent="-285750" defTabSz="762000" eaLnBrk="0" hangingPunct="0">
                <a:defRPr sz="3600">
                  <a:solidFill>
                    <a:schemeClr val="tx1"/>
                  </a:solidFill>
                  <a:latin typeface="Tahoma" panose="020B0604030504040204" pitchFamily="34" charset="0"/>
                  <a:ea typeface="宋体" panose="02010600030101010101" pitchFamily="2" charset="-122"/>
                </a:defRPr>
              </a:lvl2pPr>
              <a:lvl3pPr marL="1143000" indent="-228600" defTabSz="762000" eaLnBrk="0" hangingPunct="0">
                <a:defRPr sz="3600">
                  <a:solidFill>
                    <a:schemeClr val="tx1"/>
                  </a:solidFill>
                  <a:latin typeface="Tahoma" panose="020B0604030504040204" pitchFamily="34" charset="0"/>
                  <a:ea typeface="宋体" panose="02010600030101010101" pitchFamily="2" charset="-122"/>
                </a:defRPr>
              </a:lvl3pPr>
              <a:lvl4pPr marL="1600200" indent="-228600" defTabSz="762000" eaLnBrk="0" hangingPunct="0">
                <a:defRPr sz="3600">
                  <a:solidFill>
                    <a:schemeClr val="tx1"/>
                  </a:solidFill>
                  <a:latin typeface="Tahoma" panose="020B0604030504040204" pitchFamily="34" charset="0"/>
                  <a:ea typeface="宋体" panose="02010600030101010101" pitchFamily="2" charset="-122"/>
                </a:defRPr>
              </a:lvl4pPr>
              <a:lvl5pPr marL="2057400" indent="-228600" defTabSz="762000" eaLnBrk="0" hangingPunct="0">
                <a:defRPr sz="3600">
                  <a:solidFill>
                    <a:schemeClr val="tx1"/>
                  </a:solidFill>
                  <a:latin typeface="Tahoma" panose="020B0604030504040204" pitchFamily="34" charset="0"/>
                  <a:ea typeface="宋体" panose="02010600030101010101" pitchFamily="2" charset="-122"/>
                </a:defRPr>
              </a:lvl5pPr>
              <a:lvl6pPr marL="25146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defTabSz="7620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r>
                <a:rPr kumimoji="1" lang="zh-CN" altLang="en-US" sz="2000" dirty="0">
                  <a:solidFill>
                    <a:schemeClr val="folHlink"/>
                  </a:solidFill>
                  <a:latin typeface="Arial" panose="020B0604020202020204" pitchFamily="34" charset="0"/>
                  <a:ea typeface="黑体" panose="02010609060101010101" pitchFamily="49" charset="-122"/>
                </a:rPr>
                <a:t>顶级域名</a:t>
              </a:r>
            </a:p>
          </p:txBody>
        </p:sp>
        <p:sp>
          <p:nvSpPr>
            <p:cNvPr id="106" name="Line 133"/>
            <p:cNvSpPr>
              <a:spLocks noChangeShapeType="1"/>
            </p:cNvSpPr>
            <p:nvPr/>
          </p:nvSpPr>
          <p:spPr bwMode="auto">
            <a:xfrm flipH="1">
              <a:off x="2201" y="712"/>
              <a:ext cx="1068" cy="389"/>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 name="Line 134"/>
            <p:cNvSpPr>
              <a:spLocks noChangeShapeType="1"/>
            </p:cNvSpPr>
            <p:nvPr/>
          </p:nvSpPr>
          <p:spPr bwMode="auto">
            <a:xfrm flipH="1">
              <a:off x="2681" y="730"/>
              <a:ext cx="575" cy="352"/>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8" name="Line 135"/>
            <p:cNvSpPr>
              <a:spLocks noChangeShapeType="1"/>
            </p:cNvSpPr>
            <p:nvPr/>
          </p:nvSpPr>
          <p:spPr bwMode="auto">
            <a:xfrm flipH="1">
              <a:off x="3134" y="730"/>
              <a:ext cx="131" cy="344"/>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 name="Line 136"/>
            <p:cNvSpPr>
              <a:spLocks noChangeShapeType="1"/>
            </p:cNvSpPr>
            <p:nvPr/>
          </p:nvSpPr>
          <p:spPr bwMode="auto">
            <a:xfrm>
              <a:off x="3277" y="723"/>
              <a:ext cx="249" cy="365"/>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 name="Line 137"/>
            <p:cNvSpPr>
              <a:spLocks noChangeShapeType="1"/>
            </p:cNvSpPr>
            <p:nvPr/>
          </p:nvSpPr>
          <p:spPr bwMode="auto">
            <a:xfrm>
              <a:off x="3275" y="715"/>
              <a:ext cx="681" cy="375"/>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 name="Line 138"/>
            <p:cNvSpPr>
              <a:spLocks noChangeShapeType="1"/>
            </p:cNvSpPr>
            <p:nvPr/>
          </p:nvSpPr>
          <p:spPr bwMode="auto">
            <a:xfrm>
              <a:off x="3288" y="708"/>
              <a:ext cx="1353" cy="377"/>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 name="Line 139"/>
            <p:cNvSpPr>
              <a:spLocks noChangeShapeType="1"/>
            </p:cNvSpPr>
            <p:nvPr/>
          </p:nvSpPr>
          <p:spPr bwMode="auto">
            <a:xfrm flipH="1">
              <a:off x="1358" y="707"/>
              <a:ext cx="1933" cy="370"/>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 name="Line 140"/>
            <p:cNvSpPr>
              <a:spLocks noChangeShapeType="1"/>
            </p:cNvSpPr>
            <p:nvPr/>
          </p:nvSpPr>
          <p:spPr bwMode="auto">
            <a:xfrm>
              <a:off x="3250" y="709"/>
              <a:ext cx="1777" cy="351"/>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 name="Text Box 141"/>
            <p:cNvSpPr txBox="1">
              <a:spLocks noChangeArrowheads="1"/>
            </p:cNvSpPr>
            <p:nvPr/>
          </p:nvSpPr>
          <p:spPr bwMode="auto">
            <a:xfrm>
              <a:off x="1542" y="818"/>
              <a:ext cx="46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dirty="0">
                  <a:solidFill>
                    <a:schemeClr val="folHlink"/>
                  </a:solidFill>
                  <a:latin typeface="Arial" panose="020B0604020202020204" pitchFamily="34" charset="0"/>
                  <a:ea typeface="黑体" panose="02010609060101010101" pitchFamily="49" charset="-122"/>
                </a:rPr>
                <a:t>…</a:t>
              </a:r>
            </a:p>
          </p:txBody>
        </p:sp>
        <p:sp>
          <p:nvSpPr>
            <p:cNvPr id="115" name="Text Box 207"/>
            <p:cNvSpPr txBox="1">
              <a:spLocks noChangeArrowheads="1"/>
            </p:cNvSpPr>
            <p:nvPr/>
          </p:nvSpPr>
          <p:spPr bwMode="auto">
            <a:xfrm>
              <a:off x="4042" y="817"/>
              <a:ext cx="468" cy="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Tahoma" panose="020B0604030504040204" pitchFamily="34" charset="0"/>
                  <a:ea typeface="宋体" panose="02010600030101010101" pitchFamily="2" charset="-122"/>
                </a:defRPr>
              </a:lvl1pPr>
              <a:lvl2pPr marL="742950" indent="-285750" eaLnBrk="0" hangingPunct="0">
                <a:defRPr sz="3600">
                  <a:solidFill>
                    <a:schemeClr val="tx1"/>
                  </a:solidFill>
                  <a:latin typeface="Tahoma" panose="020B0604030504040204" pitchFamily="34" charset="0"/>
                  <a:ea typeface="宋体" panose="02010600030101010101" pitchFamily="2" charset="-122"/>
                </a:defRPr>
              </a:lvl2pPr>
              <a:lvl3pPr marL="1143000" indent="-228600" eaLnBrk="0" hangingPunct="0">
                <a:defRPr sz="3600">
                  <a:solidFill>
                    <a:schemeClr val="tx1"/>
                  </a:solidFill>
                  <a:latin typeface="Tahoma" panose="020B0604030504040204" pitchFamily="34" charset="0"/>
                  <a:ea typeface="宋体" panose="02010600030101010101" pitchFamily="2" charset="-122"/>
                </a:defRPr>
              </a:lvl3pPr>
              <a:lvl4pPr marL="1600200" indent="-228600" eaLnBrk="0" hangingPunct="0">
                <a:defRPr sz="3600">
                  <a:solidFill>
                    <a:schemeClr val="tx1"/>
                  </a:solidFill>
                  <a:latin typeface="Tahoma" panose="020B0604030504040204" pitchFamily="34" charset="0"/>
                  <a:ea typeface="宋体" panose="02010600030101010101" pitchFamily="2" charset="-122"/>
                </a:defRPr>
              </a:lvl4pPr>
              <a:lvl5pPr marL="2057400" indent="-228600" eaLnBrk="0" hangingPunct="0">
                <a:defRPr sz="3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Tahoma" panose="020B0604030504040204" pitchFamily="34" charset="0"/>
                  <a:ea typeface="宋体" panose="02010600030101010101" pitchFamily="2" charset="-122"/>
                </a:defRPr>
              </a:lvl9pPr>
            </a:lstStyle>
            <a:p>
              <a:pPr eaLnBrk="1" hangingPunct="1"/>
              <a:r>
                <a:rPr kumimoji="1" lang="en-US" altLang="zh-CN" sz="4400" b="1">
                  <a:solidFill>
                    <a:schemeClr val="folHlink"/>
                  </a:solidFill>
                  <a:latin typeface="Arial" panose="020B0604020202020204" pitchFamily="34" charset="0"/>
                  <a:ea typeface="黑体" panose="02010609060101010101" pitchFamily="49" charset="-122"/>
                </a:rPr>
                <a:t>…</a:t>
              </a:r>
            </a:p>
          </p:txBody>
        </p:sp>
      </p:grpSp>
      <p:sp>
        <p:nvSpPr>
          <p:cNvPr id="117" name="标题 1"/>
          <p:cNvSpPr txBox="1">
            <a:spLocks/>
          </p:cNvSpPr>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8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a:lstStyle>
          <a:p>
            <a:r>
              <a:rPr lang="en-US" altLang="zh-CN" b="0" kern="0">
                <a:latin typeface="方正大黑简体" panose="02010601030101010101" pitchFamily="2" charset="-122"/>
                <a:ea typeface="方正大黑简体" panose="02010601030101010101" pitchFamily="2" charset="-122"/>
              </a:rPr>
              <a:t>3.3.2 </a:t>
            </a:r>
            <a:r>
              <a:rPr lang="zh-CN" altLang="en-US" b="0" kern="0">
                <a:latin typeface="方正大黑简体" panose="02010601030101010101" pitchFamily="2" charset="-122"/>
                <a:ea typeface="方正大黑简体" panose="02010601030101010101" pitchFamily="2" charset="-122"/>
              </a:rPr>
              <a:t>域名系统</a:t>
            </a:r>
            <a:endParaRPr lang="zh-CN" altLang="en-US" kern="0" dirty="0"/>
          </a:p>
        </p:txBody>
      </p:sp>
      <p:sp>
        <p:nvSpPr>
          <p:cNvPr id="116" name="灯片编号占位符 1">
            <a:extLst>
              <a:ext uri="{FF2B5EF4-FFF2-40B4-BE49-F238E27FC236}">
                <a16:creationId xmlns:a16="http://schemas.microsoft.com/office/drawing/2014/main" id="{31FE2D9E-7986-4176-9F17-24E010EEA27E}"/>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49</a:t>
            </a:fld>
            <a:endParaRPr lang="en-US" altLang="zh-CN" sz="2400" dirty="0">
              <a:solidFill>
                <a:schemeClr val="bg1"/>
              </a:solidFill>
            </a:endParaRPr>
          </a:p>
        </p:txBody>
      </p:sp>
    </p:spTree>
    <p:extLst>
      <p:ext uri="{BB962C8B-B14F-4D97-AF65-F5344CB8AC3E}">
        <p14:creationId xmlns:p14="http://schemas.microsoft.com/office/powerpoint/2010/main" val="30633647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94"/>
                                        </p:tgtEl>
                                        <p:attrNameLst>
                                          <p:attrName>style.visibility</p:attrName>
                                        </p:attrNameLst>
                                      </p:cBhvr>
                                      <p:to>
                                        <p:strVal val="visible"/>
                                      </p:to>
                                    </p:set>
                                    <p:animEffect transition="in" filter="wipe(up)">
                                      <p:cBhvr>
                                        <p:cTn id="7" dur="1000"/>
                                        <p:tgtEl>
                                          <p:spTgt spid="94"/>
                                        </p:tgtEl>
                                      </p:cBhvr>
                                    </p:animEffect>
                                  </p:childTnLst>
                                </p:cTn>
                              </p:par>
                            </p:childTnLst>
                          </p:cTn>
                        </p:par>
                        <p:par>
                          <p:cTn id="8" fill="hold">
                            <p:stCondLst>
                              <p:cond delay="1500"/>
                            </p:stCondLst>
                            <p:childTnLst>
                              <p:par>
                                <p:cTn id="9" presetID="22" presetClass="entr" presetSubtype="1" fill="hold"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1000"/>
                                        <p:tgtEl>
                                          <p:spTgt spid="14"/>
                                        </p:tgtEl>
                                      </p:cBhvr>
                                    </p:animEffect>
                                  </p:childTnLst>
                                </p:cTn>
                              </p:par>
                            </p:childTnLst>
                          </p:cTn>
                        </p:par>
                        <p:par>
                          <p:cTn id="12" fill="hold">
                            <p:stCondLst>
                              <p:cond delay="3000"/>
                            </p:stCondLst>
                            <p:childTnLst>
                              <p:par>
                                <p:cTn id="13" presetID="22" presetClass="entr" presetSubtype="1" fill="hold" nodeType="afterEffect">
                                  <p:stCondLst>
                                    <p:cond delay="500"/>
                                  </p:stCondLst>
                                  <p:childTnLst>
                                    <p:set>
                                      <p:cBhvr>
                                        <p:cTn id="14" dur="1" fill="hold">
                                          <p:stCondLst>
                                            <p:cond delay="0"/>
                                          </p:stCondLst>
                                        </p:cTn>
                                        <p:tgtEl>
                                          <p:spTgt spid="61"/>
                                        </p:tgtEl>
                                        <p:attrNameLst>
                                          <p:attrName>style.visibility</p:attrName>
                                        </p:attrNameLst>
                                      </p:cBhvr>
                                      <p:to>
                                        <p:strVal val="visible"/>
                                      </p:to>
                                    </p:set>
                                    <p:animEffect transition="in" filter="wipe(up)">
                                      <p:cBhvr>
                                        <p:cTn id="15" dur="1000"/>
                                        <p:tgtEl>
                                          <p:spTgt spid="61"/>
                                        </p:tgtEl>
                                      </p:cBhvr>
                                    </p:animEffect>
                                  </p:childTnLst>
                                </p:cTn>
                              </p:par>
                            </p:childTnLst>
                          </p:cTn>
                        </p:par>
                        <p:par>
                          <p:cTn id="16" fill="hold">
                            <p:stCondLst>
                              <p:cond delay="4500"/>
                            </p:stCondLst>
                            <p:childTnLst>
                              <p:par>
                                <p:cTn id="17" presetID="22" presetClass="entr" presetSubtype="1" fill="hold" nodeType="after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693056" y="294606"/>
            <a:ext cx="9822543" cy="603658"/>
          </a:xfrm>
        </p:spPr>
        <p:txBody>
          <a:bodyPr/>
          <a:lstStyle/>
          <a:p>
            <a:r>
              <a:rPr lang="en-US" altLang="zh-CN" b="0" dirty="0">
                <a:latin typeface="方正大黑简体" panose="02010601030101010101" pitchFamily="2" charset="-122"/>
                <a:ea typeface="方正大黑简体" panose="02010601030101010101" pitchFamily="2" charset="-122"/>
              </a:rPr>
              <a:t>3.1.1 </a:t>
            </a:r>
            <a:r>
              <a:rPr lang="zh-CN" altLang="en-US" b="0" dirty="0">
                <a:latin typeface="方正大黑简体" panose="02010601030101010101" pitchFamily="2" charset="-122"/>
                <a:ea typeface="方正大黑简体" panose="02010601030101010101" pitchFamily="2" charset="-122"/>
              </a:rPr>
              <a:t>计算机网络的定义</a:t>
            </a:r>
          </a:p>
        </p:txBody>
      </p:sp>
      <p:sp>
        <p:nvSpPr>
          <p:cNvPr id="4" name="文本框 3"/>
          <p:cNvSpPr txBox="1"/>
          <p:nvPr/>
        </p:nvSpPr>
        <p:spPr>
          <a:xfrm>
            <a:off x="1453244" y="1429555"/>
            <a:ext cx="9388928" cy="1384995"/>
          </a:xfrm>
          <a:prstGeom prst="rect">
            <a:avLst/>
          </a:prstGeom>
          <a:noFill/>
        </p:spPr>
        <p:txBody>
          <a:bodyPr wrap="square" rtlCol="0">
            <a:spAutoFit/>
          </a:bodyPr>
          <a:lstStyle/>
          <a:p>
            <a:r>
              <a:rPr lang="en-US" altLang="zh-CN" sz="2400" b="1" dirty="0"/>
              <a:t>1. </a:t>
            </a:r>
            <a:r>
              <a:rPr lang="en-US" altLang="zh-CN" sz="2400" b="1" dirty="0">
                <a:latin typeface="Times New Roman" panose="02020603050405020304" pitchFamily="18" charset="0"/>
                <a:cs typeface="Times New Roman" panose="02020603050405020304" pitchFamily="18" charset="0"/>
              </a:rPr>
              <a:t>1769</a:t>
            </a:r>
            <a:endParaRPr lang="zh-CN" altLang="zh-CN" sz="2400" b="1"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1769</a:t>
            </a:r>
            <a:r>
              <a:rPr lang="zh-CN" altLang="zh-CN" sz="2000" dirty="0">
                <a:latin typeface="Times New Roman" panose="02020603050405020304" pitchFamily="18" charset="0"/>
                <a:cs typeface="Times New Roman" panose="02020603050405020304" pitchFamily="18" charset="0"/>
              </a:rPr>
              <a:t>年，瓦特制造出第一台真正意义上的蒸汽机。以蒸汽机为动力的机械生产带来了第一次工业革命，人类社会开始从手动劳动向机械生产迈进，一个崭新的工业时代在蒸汽机的隆隆巨响中开启</a:t>
            </a:r>
            <a:r>
              <a:rPr lang="zh-CN" altLang="zh-CN" sz="2000" dirty="0"/>
              <a:t>。</a:t>
            </a:r>
            <a:endParaRPr lang="zh-CN" altLang="en-US" sz="2000" dirty="0"/>
          </a:p>
        </p:txBody>
      </p:sp>
      <p:sp>
        <p:nvSpPr>
          <p:cNvPr id="5" name="文本框 4"/>
          <p:cNvSpPr txBox="1"/>
          <p:nvPr/>
        </p:nvSpPr>
        <p:spPr>
          <a:xfrm>
            <a:off x="1453244" y="2920799"/>
            <a:ext cx="9388928" cy="1384995"/>
          </a:xfrm>
          <a:prstGeom prst="rect">
            <a:avLst/>
          </a:prstGeom>
          <a:no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2. 1869</a:t>
            </a:r>
            <a:endParaRPr lang="zh-CN" altLang="zh-CN" sz="2400" b="1"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1869</a:t>
            </a:r>
            <a:r>
              <a:rPr lang="zh-CN" altLang="zh-CN" sz="2000" dirty="0">
                <a:latin typeface="Times New Roman" panose="02020603050405020304" pitchFamily="18" charset="0"/>
                <a:cs typeface="Times New Roman" panose="02020603050405020304" pitchFamily="18" charset="0"/>
              </a:rPr>
              <a:t>年，世界上第一条流水线在美国的辛辛那提的一家屠宰场开始使用，人类正式进入了分工明确、大批量生产的“电气时代”，电能被广泛</a:t>
            </a:r>
            <a:r>
              <a:rPr lang="zh-CN" altLang="zh-CN" sz="2000" dirty="0"/>
              <a:t>应用在生产过程中。电气化为标志的第二次工业革命开始</a:t>
            </a:r>
            <a:r>
              <a:rPr lang="zh-CN" altLang="en-US" sz="2000" dirty="0"/>
              <a:t>。</a:t>
            </a:r>
            <a:endParaRPr lang="zh-CN" altLang="zh-CN" sz="2000" dirty="0"/>
          </a:p>
        </p:txBody>
      </p:sp>
      <p:sp>
        <p:nvSpPr>
          <p:cNvPr id="6" name="文本框 5"/>
          <p:cNvSpPr txBox="1"/>
          <p:nvPr/>
        </p:nvSpPr>
        <p:spPr>
          <a:xfrm>
            <a:off x="1453244" y="4412043"/>
            <a:ext cx="9388928" cy="1661993"/>
          </a:xfrm>
          <a:prstGeom prst="rect">
            <a:avLst/>
          </a:prstGeom>
          <a:no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3. 1969</a:t>
            </a:r>
            <a:endParaRPr lang="zh-CN" altLang="zh-CN" sz="2400" b="1" dirty="0">
              <a:latin typeface="Times New Roman" panose="02020603050405020304" pitchFamily="18" charset="0"/>
              <a:cs typeface="Times New Roman" panose="02020603050405020304" pitchFamily="18" charset="0"/>
            </a:endParaRPr>
          </a:p>
          <a:p>
            <a:r>
              <a:rPr lang="en-US" altLang="zh-CN" sz="2000" dirty="0"/>
              <a:t>1969</a:t>
            </a:r>
            <a:r>
              <a:rPr lang="zh-CN" altLang="zh-CN" sz="2000" dirty="0"/>
              <a:t>年，世界上第一台可编程逻辑控制器（</a:t>
            </a:r>
            <a:r>
              <a:rPr lang="en-US" altLang="zh-CN" sz="2000" dirty="0"/>
              <a:t>PLC</a:t>
            </a:r>
            <a:r>
              <a:rPr lang="zh-CN" altLang="zh-CN" sz="2000" dirty="0"/>
              <a:t>，</a:t>
            </a:r>
            <a:r>
              <a:rPr lang="en-US" altLang="zh-CN" sz="2000" dirty="0"/>
              <a:t>Programmable Logic Controller</a:t>
            </a:r>
            <a:r>
              <a:rPr lang="zh-CN" altLang="zh-CN" sz="2000" dirty="0"/>
              <a:t>，可编程逻辑控制器）</a:t>
            </a:r>
            <a:r>
              <a:rPr lang="en-US" altLang="zh-CN" sz="2000" dirty="0" err="1"/>
              <a:t>Modicon</a:t>
            </a:r>
            <a:r>
              <a:rPr lang="en-US" altLang="zh-CN" sz="2000" dirty="0"/>
              <a:t> 084</a:t>
            </a:r>
            <a:r>
              <a:rPr lang="zh-CN" altLang="zh-CN" sz="2000" dirty="0"/>
              <a:t>的问世，标志着人类科技文明的又一次腾飞。电子和信息技术的发明与应用，带来了产品和生产的高度自动化</a:t>
            </a:r>
            <a:r>
              <a:rPr lang="zh-CN" altLang="en-US" sz="2000" dirty="0"/>
              <a:t>，</a:t>
            </a:r>
            <a:r>
              <a:rPr lang="zh-CN" altLang="zh-CN" dirty="0"/>
              <a:t>将人类历史带入了史无前例的信息化时代。</a:t>
            </a:r>
            <a:endParaRPr lang="zh-CN" altLang="zh-CN" sz="2000" dirty="0"/>
          </a:p>
        </p:txBody>
      </p:sp>
      <p:sp>
        <p:nvSpPr>
          <p:cNvPr id="7" name="灯片编号占位符 1">
            <a:extLst>
              <a:ext uri="{FF2B5EF4-FFF2-40B4-BE49-F238E27FC236}">
                <a16:creationId xmlns:a16="http://schemas.microsoft.com/office/drawing/2014/main" id="{BD698BC5-125F-4084-82FC-9995CF50AD45}"/>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5</a:t>
            </a:fld>
            <a:endParaRPr lang="en-US" altLang="zh-CN" sz="2400" dirty="0">
              <a:solidFill>
                <a:schemeClr val="bg1"/>
              </a:solidFill>
            </a:endParaRPr>
          </a:p>
        </p:txBody>
      </p:sp>
    </p:spTree>
    <p:extLst>
      <p:ext uri="{BB962C8B-B14F-4D97-AF65-F5344CB8AC3E}">
        <p14:creationId xmlns:p14="http://schemas.microsoft.com/office/powerpoint/2010/main" val="5742261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顶级域名</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50</a:t>
            </a:fld>
            <a:endParaRPr lang="en-US" altLang="zh-CN"/>
          </a:p>
        </p:txBody>
      </p:sp>
      <p:sp>
        <p:nvSpPr>
          <p:cNvPr id="5" name="矩形 4"/>
          <p:cNvSpPr/>
          <p:nvPr/>
        </p:nvSpPr>
        <p:spPr>
          <a:xfrm>
            <a:off x="810080" y="1388158"/>
            <a:ext cx="10042071" cy="4493538"/>
          </a:xfrm>
          <a:prstGeom prst="rect">
            <a:avLst/>
          </a:prstGeom>
        </p:spPr>
        <p:txBody>
          <a:bodyPr wrap="square">
            <a:spAutoFit/>
          </a:bodyPr>
          <a:lstStyle/>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原来的顶级域名共分为三大类：</a:t>
            </a:r>
          </a:p>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1</a:t>
            </a:r>
            <a:r>
              <a:rPr lang="zh-CN" altLang="zh-CN" sz="2200" dirty="0">
                <a:latin typeface="Times New Roman" panose="02020603050405020304" pitchFamily="18" charset="0"/>
                <a:ea typeface="宋体" panose="02010600030101010101" pitchFamily="2" charset="-122"/>
                <a:cs typeface="宋体" panose="02010600030101010101" pitchFamily="2" charset="-122"/>
              </a:rPr>
              <a:t>）国家顶级域名</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nTLD</a:t>
            </a:r>
            <a:r>
              <a:rPr lang="zh-CN" altLang="zh-CN" sz="2200" dirty="0">
                <a:latin typeface="Times New Roman" panose="02020603050405020304" pitchFamily="18" charset="0"/>
                <a:ea typeface="宋体" panose="02010600030101010101" pitchFamily="2" charset="-122"/>
                <a:cs typeface="宋体" panose="02010600030101010101" pitchFamily="2" charset="-122"/>
              </a:rPr>
              <a:t>：采用</a:t>
            </a:r>
            <a:r>
              <a:rPr lang="en-US" altLang="zh-CN" sz="2200" dirty="0">
                <a:latin typeface="Times New Roman" panose="02020603050405020304" pitchFamily="18" charset="0"/>
                <a:ea typeface="宋体" panose="02010600030101010101" pitchFamily="2" charset="-122"/>
                <a:cs typeface="宋体" panose="02010600030101010101" pitchFamily="2" charset="-122"/>
              </a:rPr>
              <a:t>ISO 3166</a:t>
            </a:r>
            <a:r>
              <a:rPr lang="zh-CN" altLang="zh-CN" sz="2200" dirty="0">
                <a:latin typeface="Times New Roman" panose="02020603050405020304" pitchFamily="18" charset="0"/>
                <a:ea typeface="宋体" panose="02010600030101010101" pitchFamily="2" charset="-122"/>
                <a:cs typeface="宋体" panose="02010600030101010101" pitchFamily="2" charset="-122"/>
              </a:rPr>
              <a:t>规定。如：</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cn</a:t>
            </a:r>
            <a:r>
              <a:rPr lang="zh-CN" altLang="zh-CN" sz="2200" dirty="0">
                <a:latin typeface="Times New Roman" panose="02020603050405020304" pitchFamily="18" charset="0"/>
                <a:ea typeface="宋体" panose="02010600030101010101" pitchFamily="2" charset="-122"/>
                <a:cs typeface="宋体" panose="02010600030101010101" pitchFamily="2" charset="-122"/>
              </a:rPr>
              <a:t>表示中国，</a:t>
            </a:r>
            <a:r>
              <a:rPr lang="en-US" altLang="zh-CN" sz="2200" dirty="0">
                <a:latin typeface="Times New Roman" panose="02020603050405020304" pitchFamily="18" charset="0"/>
                <a:ea typeface="宋体" panose="02010600030101010101" pitchFamily="2" charset="-122"/>
                <a:cs typeface="宋体" panose="02010600030101010101" pitchFamily="2" charset="-122"/>
              </a:rPr>
              <a:t>us</a:t>
            </a:r>
            <a:r>
              <a:rPr lang="zh-CN" altLang="zh-CN" sz="2200" dirty="0">
                <a:latin typeface="Times New Roman" panose="02020603050405020304" pitchFamily="18" charset="0"/>
                <a:ea typeface="宋体" panose="02010600030101010101" pitchFamily="2" charset="-122"/>
                <a:cs typeface="宋体" panose="02010600030101010101" pitchFamily="2" charset="-122"/>
              </a:rPr>
              <a:t>表示美国，</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uk</a:t>
            </a:r>
            <a:r>
              <a:rPr lang="zh-CN" altLang="zh-CN" sz="2200" dirty="0">
                <a:latin typeface="Times New Roman" panose="02020603050405020304" pitchFamily="18" charset="0"/>
                <a:ea typeface="宋体" panose="02010600030101010101" pitchFamily="2" charset="-122"/>
                <a:cs typeface="宋体" panose="02010600030101010101" pitchFamily="2" charset="-122"/>
              </a:rPr>
              <a:t>表示英国，等等。国家顶级域名又常记为</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ccTLD</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cc</a:t>
            </a:r>
            <a:r>
              <a:rPr lang="zh-CN" altLang="zh-CN" sz="2200" dirty="0">
                <a:latin typeface="Times New Roman" panose="02020603050405020304" pitchFamily="18" charset="0"/>
                <a:ea typeface="宋体" panose="02010600030101010101" pitchFamily="2" charset="-122"/>
                <a:cs typeface="宋体" panose="02010600030101010101" pitchFamily="2" charset="-122"/>
              </a:rPr>
              <a:t>代表国家代码）。</a:t>
            </a:r>
          </a:p>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2</a:t>
            </a:r>
            <a:r>
              <a:rPr lang="zh-CN" altLang="zh-CN" sz="2200" dirty="0">
                <a:latin typeface="Times New Roman" panose="02020603050405020304" pitchFamily="18" charset="0"/>
                <a:ea typeface="宋体" panose="02010600030101010101" pitchFamily="2" charset="-122"/>
                <a:cs typeface="宋体" panose="02010600030101010101" pitchFamily="2" charset="-122"/>
              </a:rPr>
              <a:t>）通用顶级域名</a:t>
            </a:r>
            <a:r>
              <a:rPr lang="en-US" altLang="zh-CN" sz="2200" dirty="0">
                <a:latin typeface="Times New Roman" panose="02020603050405020304" pitchFamily="18" charset="0"/>
                <a:ea typeface="宋体" panose="02010600030101010101" pitchFamily="2" charset="-122"/>
                <a:cs typeface="宋体" panose="02010600030101010101" pitchFamily="2" charset="-122"/>
              </a:rPr>
              <a:t> </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gTLD</a:t>
            </a:r>
            <a:r>
              <a:rPr lang="zh-CN" altLang="zh-CN" sz="2200" dirty="0">
                <a:latin typeface="Times New Roman" panose="02020603050405020304" pitchFamily="18" charset="0"/>
                <a:ea typeface="宋体" panose="02010600030101010101" pitchFamily="2" charset="-122"/>
                <a:cs typeface="宋体" panose="02010600030101010101" pitchFamily="2" charset="-122"/>
              </a:rPr>
              <a:t>：最先确定的通用顶级域名有</a:t>
            </a:r>
            <a:r>
              <a:rPr lang="en-US" altLang="zh-CN" sz="2200" dirty="0">
                <a:latin typeface="Times New Roman" panose="02020603050405020304" pitchFamily="18" charset="0"/>
                <a:ea typeface="宋体" panose="02010600030101010101" pitchFamily="2" charset="-122"/>
                <a:cs typeface="宋体" panose="02010600030101010101" pitchFamily="2" charset="-122"/>
              </a:rPr>
              <a:t>7</a:t>
            </a:r>
            <a:r>
              <a:rPr lang="zh-CN" altLang="zh-CN" sz="2200" dirty="0">
                <a:latin typeface="Times New Roman" panose="02020603050405020304" pitchFamily="18" charset="0"/>
                <a:ea typeface="宋体" panose="02010600030101010101" pitchFamily="2" charset="-122"/>
                <a:cs typeface="宋体" panose="02010600030101010101" pitchFamily="2" charset="-122"/>
              </a:rPr>
              <a:t>个，即：</a:t>
            </a:r>
            <a:r>
              <a:rPr lang="en-US" altLang="zh-CN" sz="2200" dirty="0">
                <a:latin typeface="Times New Roman" panose="02020603050405020304" pitchFamily="18" charset="0"/>
                <a:ea typeface="宋体" panose="02010600030101010101" pitchFamily="2" charset="-122"/>
                <a:cs typeface="宋体" panose="02010600030101010101" pitchFamily="2" charset="-122"/>
              </a:rPr>
              <a:t>com</a:t>
            </a:r>
            <a:r>
              <a:rPr lang="zh-CN" altLang="zh-CN" sz="2200" dirty="0">
                <a:latin typeface="Times New Roman" panose="02020603050405020304" pitchFamily="18" charset="0"/>
                <a:ea typeface="宋体" panose="02010600030101010101" pitchFamily="2" charset="-122"/>
                <a:cs typeface="宋体" panose="02010600030101010101" pitchFamily="2" charset="-122"/>
              </a:rPr>
              <a:t>（公司企业）；</a:t>
            </a:r>
            <a:r>
              <a:rPr lang="en-US" altLang="zh-CN" sz="2200" dirty="0">
                <a:latin typeface="Times New Roman" panose="02020603050405020304" pitchFamily="18" charset="0"/>
                <a:ea typeface="宋体" panose="02010600030101010101" pitchFamily="2" charset="-122"/>
                <a:cs typeface="宋体" panose="02010600030101010101" pitchFamily="2" charset="-122"/>
              </a:rPr>
              <a:t>net</a:t>
            </a:r>
            <a:r>
              <a:rPr lang="zh-CN" altLang="zh-CN" sz="2200" dirty="0">
                <a:latin typeface="Times New Roman" panose="02020603050405020304" pitchFamily="18" charset="0"/>
                <a:ea typeface="宋体" panose="02010600030101010101" pitchFamily="2" charset="-122"/>
                <a:cs typeface="宋体" panose="02010600030101010101" pitchFamily="2" charset="-122"/>
              </a:rPr>
              <a:t>（网络服务机构）；</a:t>
            </a:r>
            <a:r>
              <a:rPr lang="en-US" altLang="zh-CN" sz="2200" dirty="0">
                <a:latin typeface="Times New Roman" panose="02020603050405020304" pitchFamily="18" charset="0"/>
                <a:ea typeface="宋体" panose="02010600030101010101" pitchFamily="2" charset="-122"/>
                <a:cs typeface="宋体" panose="02010600030101010101" pitchFamily="2" charset="-122"/>
              </a:rPr>
              <a:t>org</a:t>
            </a:r>
            <a:r>
              <a:rPr lang="zh-CN" altLang="zh-CN" sz="2200" dirty="0">
                <a:latin typeface="Times New Roman" panose="02020603050405020304" pitchFamily="18" charset="0"/>
                <a:ea typeface="宋体" panose="02010600030101010101" pitchFamily="2" charset="-122"/>
                <a:cs typeface="宋体" panose="02010600030101010101" pitchFamily="2" charset="-122"/>
              </a:rPr>
              <a:t>（非营利性组织）；</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int</a:t>
            </a:r>
            <a:r>
              <a:rPr lang="zh-CN" altLang="zh-CN" sz="2200" dirty="0">
                <a:latin typeface="Times New Roman" panose="02020603050405020304" pitchFamily="18" charset="0"/>
                <a:ea typeface="宋体" panose="02010600030101010101" pitchFamily="2" charset="-122"/>
                <a:cs typeface="宋体" panose="02010600030101010101" pitchFamily="2" charset="-122"/>
              </a:rPr>
              <a:t>（国际组织）；</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edu</a:t>
            </a:r>
            <a:r>
              <a:rPr lang="zh-CN" altLang="zh-CN" sz="2200" dirty="0">
                <a:latin typeface="Times New Roman" panose="02020603050405020304" pitchFamily="18" charset="0"/>
                <a:ea typeface="宋体" panose="02010600030101010101" pitchFamily="2" charset="-122"/>
                <a:cs typeface="宋体" panose="02010600030101010101" pitchFamily="2" charset="-122"/>
              </a:rPr>
              <a:t>（美国专用的教育机构）；</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gov</a:t>
            </a:r>
            <a:r>
              <a:rPr lang="zh-CN" altLang="zh-CN" sz="2200" dirty="0">
                <a:latin typeface="Times New Roman" panose="02020603050405020304" pitchFamily="18" charset="0"/>
                <a:ea typeface="宋体" panose="02010600030101010101" pitchFamily="2" charset="-122"/>
                <a:cs typeface="宋体" panose="02010600030101010101" pitchFamily="2" charset="-122"/>
              </a:rPr>
              <a:t>（美国的政府部门）；</a:t>
            </a:r>
            <a:r>
              <a:rPr lang="en-US" altLang="zh-CN" sz="2200" dirty="0">
                <a:latin typeface="Times New Roman" panose="02020603050405020304" pitchFamily="18" charset="0"/>
                <a:ea typeface="宋体" panose="02010600030101010101" pitchFamily="2" charset="-122"/>
                <a:cs typeface="宋体" panose="02010600030101010101" pitchFamily="2" charset="-122"/>
              </a:rPr>
              <a:t>mil</a:t>
            </a:r>
            <a:r>
              <a:rPr lang="zh-CN" altLang="zh-CN" sz="2200" dirty="0">
                <a:latin typeface="Times New Roman" panose="02020603050405020304" pitchFamily="18" charset="0"/>
                <a:ea typeface="宋体" panose="02010600030101010101" pitchFamily="2" charset="-122"/>
                <a:cs typeface="宋体" panose="02010600030101010101" pitchFamily="2" charset="-122"/>
              </a:rPr>
              <a:t>（美国的军事部门）。</a:t>
            </a:r>
          </a:p>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截止到</a:t>
            </a:r>
            <a:r>
              <a:rPr lang="en-US" altLang="zh-CN" sz="2200" dirty="0">
                <a:latin typeface="Times New Roman" panose="02020603050405020304" pitchFamily="18" charset="0"/>
                <a:ea typeface="宋体" panose="02010600030101010101" pitchFamily="2" charset="-122"/>
                <a:cs typeface="宋体" panose="02010600030101010101" pitchFamily="2" charset="-122"/>
              </a:rPr>
              <a:t>2011</a:t>
            </a:r>
            <a:r>
              <a:rPr lang="zh-CN" altLang="zh-CN" sz="2200" dirty="0">
                <a:latin typeface="Times New Roman" panose="02020603050405020304" pitchFamily="18" charset="0"/>
                <a:ea typeface="宋体" panose="02010600030101010101" pitchFamily="2" charset="-122"/>
                <a:cs typeface="宋体" panose="02010600030101010101" pitchFamily="2" charset="-122"/>
              </a:rPr>
              <a:t>年初，又陆续增加了</a:t>
            </a:r>
            <a:r>
              <a:rPr lang="en-US" altLang="zh-CN" sz="2200" dirty="0">
                <a:latin typeface="Times New Roman" panose="02020603050405020304" pitchFamily="18" charset="0"/>
                <a:ea typeface="宋体" panose="02010600030101010101" pitchFamily="2" charset="-122"/>
                <a:cs typeface="宋体" panose="02010600030101010101" pitchFamily="2" charset="-122"/>
              </a:rPr>
              <a:t>13</a:t>
            </a:r>
            <a:r>
              <a:rPr lang="zh-CN" altLang="zh-CN" sz="2200" dirty="0">
                <a:latin typeface="Times New Roman" panose="02020603050405020304" pitchFamily="18" charset="0"/>
                <a:ea typeface="宋体" panose="02010600030101010101" pitchFamily="2" charset="-122"/>
                <a:cs typeface="宋体" panose="02010600030101010101" pitchFamily="2" charset="-122"/>
              </a:rPr>
              <a:t>个通用顶级域名：</a:t>
            </a:r>
            <a:r>
              <a:rPr lang="en-US" altLang="zh-CN" sz="2200" dirty="0">
                <a:latin typeface="Times New Roman" panose="02020603050405020304" pitchFamily="18" charset="0"/>
                <a:ea typeface="宋体" panose="02010600030101010101" pitchFamily="2" charset="-122"/>
                <a:cs typeface="宋体" panose="02010600030101010101" pitchFamily="2" charset="-122"/>
              </a:rPr>
              <a:t>aero</a:t>
            </a:r>
            <a:r>
              <a:rPr lang="zh-CN" altLang="zh-CN" sz="2200" dirty="0">
                <a:latin typeface="Times New Roman" panose="02020603050405020304" pitchFamily="18" charset="0"/>
                <a:ea typeface="宋体" panose="02010600030101010101" pitchFamily="2" charset="-122"/>
                <a:cs typeface="宋体" panose="02010600030101010101" pitchFamily="2" charset="-122"/>
              </a:rPr>
              <a:t>（航空运输企业）；</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asia</a:t>
            </a:r>
            <a:r>
              <a:rPr lang="zh-CN" altLang="zh-CN" sz="2200" dirty="0">
                <a:latin typeface="Times New Roman" panose="02020603050405020304" pitchFamily="18" charset="0"/>
                <a:ea typeface="宋体" panose="02010600030101010101" pitchFamily="2" charset="-122"/>
                <a:cs typeface="宋体" panose="02010600030101010101" pitchFamily="2" charset="-122"/>
              </a:rPr>
              <a:t>（亚太地区）；</a:t>
            </a:r>
            <a:r>
              <a:rPr lang="en-US" altLang="zh-CN" sz="2200" dirty="0">
                <a:latin typeface="Times New Roman" panose="02020603050405020304" pitchFamily="18" charset="0"/>
                <a:ea typeface="宋体" panose="02010600030101010101" pitchFamily="2" charset="-122"/>
                <a:cs typeface="宋体" panose="02010600030101010101" pitchFamily="2" charset="-122"/>
              </a:rPr>
              <a:t>biz</a:t>
            </a:r>
            <a:r>
              <a:rPr lang="zh-CN" altLang="zh-CN" sz="2200" dirty="0">
                <a:latin typeface="Times New Roman" panose="02020603050405020304" pitchFamily="18" charset="0"/>
                <a:ea typeface="宋体" panose="02010600030101010101" pitchFamily="2" charset="-122"/>
                <a:cs typeface="宋体" panose="02010600030101010101" pitchFamily="2" charset="-122"/>
              </a:rPr>
              <a:t>（公司和企业）；</a:t>
            </a:r>
            <a:r>
              <a:rPr lang="en-US" altLang="zh-CN" sz="2200" dirty="0">
                <a:latin typeface="Times New Roman" panose="02020603050405020304" pitchFamily="18" charset="0"/>
                <a:ea typeface="宋体" panose="02010600030101010101" pitchFamily="2" charset="-122"/>
                <a:cs typeface="宋体" panose="02010600030101010101" pitchFamily="2" charset="-122"/>
              </a:rPr>
              <a:t>cat</a:t>
            </a:r>
            <a:r>
              <a:rPr lang="zh-CN" altLang="zh-CN" sz="2200" dirty="0">
                <a:latin typeface="Times New Roman" panose="02020603050405020304" pitchFamily="18" charset="0"/>
                <a:ea typeface="宋体" panose="02010600030101010101" pitchFamily="2" charset="-122"/>
                <a:cs typeface="宋体" panose="02010600030101010101" pitchFamily="2" charset="-122"/>
              </a:rPr>
              <a:t>（使用加泰隆人的语言和文化团体）；</a:t>
            </a:r>
            <a:r>
              <a:rPr lang="en-US" altLang="zh-CN" sz="2200" dirty="0">
                <a:latin typeface="Times New Roman" panose="02020603050405020304" pitchFamily="18" charset="0"/>
                <a:ea typeface="宋体" panose="02010600030101010101" pitchFamily="2" charset="-122"/>
                <a:cs typeface="宋体" panose="02010600030101010101" pitchFamily="2" charset="-122"/>
              </a:rPr>
              <a:t>coop</a:t>
            </a:r>
            <a:r>
              <a:rPr lang="zh-CN" altLang="zh-CN" sz="2200" dirty="0">
                <a:latin typeface="Times New Roman" panose="02020603050405020304" pitchFamily="18" charset="0"/>
                <a:ea typeface="宋体" panose="02010600030101010101" pitchFamily="2" charset="-122"/>
                <a:cs typeface="宋体" panose="02010600030101010101" pitchFamily="2" charset="-122"/>
              </a:rPr>
              <a:t>（合作团体）；</a:t>
            </a:r>
            <a:r>
              <a:rPr lang="en-US" altLang="zh-CN" sz="2200" dirty="0">
                <a:latin typeface="Times New Roman" panose="02020603050405020304" pitchFamily="18" charset="0"/>
                <a:ea typeface="宋体" panose="02010600030101010101" pitchFamily="2" charset="-122"/>
                <a:cs typeface="宋体" panose="02010600030101010101" pitchFamily="2" charset="-122"/>
              </a:rPr>
              <a:t>info</a:t>
            </a:r>
            <a:r>
              <a:rPr lang="zh-CN" altLang="zh-CN" sz="2200" dirty="0">
                <a:latin typeface="Times New Roman" panose="02020603050405020304" pitchFamily="18" charset="0"/>
                <a:ea typeface="宋体" panose="02010600030101010101" pitchFamily="2" charset="-122"/>
                <a:cs typeface="宋体" panose="02010600030101010101" pitchFamily="2" charset="-122"/>
              </a:rPr>
              <a:t>（各种情况）；</a:t>
            </a:r>
            <a:r>
              <a:rPr lang="en-US" altLang="zh-CN" sz="2200" dirty="0">
                <a:latin typeface="Times New Roman" panose="02020603050405020304" pitchFamily="18" charset="0"/>
                <a:ea typeface="宋体" panose="02010600030101010101" pitchFamily="2" charset="-122"/>
                <a:cs typeface="宋体" panose="02010600030101010101" pitchFamily="2" charset="-122"/>
              </a:rPr>
              <a:t>jobs</a:t>
            </a:r>
            <a:r>
              <a:rPr lang="zh-CN" altLang="zh-CN" sz="2200" dirty="0">
                <a:latin typeface="Times New Roman" panose="02020603050405020304" pitchFamily="18" charset="0"/>
                <a:ea typeface="宋体" panose="02010600030101010101" pitchFamily="2" charset="-122"/>
                <a:cs typeface="宋体" panose="02010600030101010101" pitchFamily="2" charset="-122"/>
              </a:rPr>
              <a:t>（人力资源管理者）；</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mobi</a:t>
            </a:r>
            <a:r>
              <a:rPr lang="zh-CN" altLang="zh-CN" sz="2200" dirty="0">
                <a:latin typeface="Times New Roman" panose="02020603050405020304" pitchFamily="18" charset="0"/>
                <a:ea typeface="宋体" panose="02010600030101010101" pitchFamily="2" charset="-122"/>
                <a:cs typeface="宋体" panose="02010600030101010101" pitchFamily="2" charset="-122"/>
              </a:rPr>
              <a:t>（移动产品与服务的用户和提供者）；</a:t>
            </a:r>
            <a:r>
              <a:rPr lang="en-US" altLang="zh-CN" sz="2200" dirty="0">
                <a:latin typeface="Times New Roman" panose="02020603050405020304" pitchFamily="18" charset="0"/>
                <a:ea typeface="宋体" panose="02010600030101010101" pitchFamily="2" charset="-122"/>
                <a:cs typeface="宋体" panose="02010600030101010101" pitchFamily="2" charset="-122"/>
              </a:rPr>
              <a:t>museum</a:t>
            </a:r>
            <a:r>
              <a:rPr lang="zh-CN" altLang="zh-CN" sz="2200" dirty="0">
                <a:latin typeface="Times New Roman" panose="02020603050405020304" pitchFamily="18" charset="0"/>
                <a:ea typeface="宋体" panose="02010600030101010101" pitchFamily="2" charset="-122"/>
                <a:cs typeface="宋体" panose="02010600030101010101" pitchFamily="2" charset="-122"/>
              </a:rPr>
              <a:t>（博物馆）；</a:t>
            </a:r>
            <a:r>
              <a:rPr lang="en-US" altLang="zh-CN" sz="2200" dirty="0">
                <a:latin typeface="Times New Roman" panose="02020603050405020304" pitchFamily="18" charset="0"/>
                <a:ea typeface="宋体" panose="02010600030101010101" pitchFamily="2" charset="-122"/>
                <a:cs typeface="宋体" panose="02010600030101010101" pitchFamily="2" charset="-122"/>
              </a:rPr>
              <a:t>name</a:t>
            </a:r>
            <a:r>
              <a:rPr lang="zh-CN" altLang="zh-CN" sz="2200" dirty="0">
                <a:latin typeface="Times New Roman" panose="02020603050405020304" pitchFamily="18" charset="0"/>
                <a:ea typeface="宋体" panose="02010600030101010101" pitchFamily="2" charset="-122"/>
                <a:cs typeface="宋体" panose="02010600030101010101" pitchFamily="2" charset="-122"/>
              </a:rPr>
              <a:t>（个人）；</a:t>
            </a:r>
            <a:r>
              <a:rPr lang="en-US" altLang="zh-CN" sz="2200" dirty="0">
                <a:latin typeface="Times New Roman" panose="02020603050405020304" pitchFamily="18" charset="0"/>
                <a:ea typeface="宋体" panose="02010600030101010101" pitchFamily="2" charset="-122"/>
                <a:cs typeface="宋体" panose="02010600030101010101" pitchFamily="2" charset="-122"/>
              </a:rPr>
              <a:t>pro</a:t>
            </a:r>
            <a:r>
              <a:rPr lang="zh-CN" altLang="zh-CN" sz="2200" dirty="0">
                <a:latin typeface="Times New Roman" panose="02020603050405020304" pitchFamily="18" charset="0"/>
                <a:ea typeface="宋体" panose="02010600030101010101" pitchFamily="2" charset="-122"/>
                <a:cs typeface="宋体" panose="02010600030101010101" pitchFamily="2" charset="-122"/>
              </a:rPr>
              <a:t>（有证书的专业人员）；</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tel</a:t>
            </a: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Telnic</a:t>
            </a:r>
            <a:r>
              <a:rPr lang="zh-CN" altLang="zh-CN" sz="2200" dirty="0">
                <a:latin typeface="Times New Roman" panose="02020603050405020304" pitchFamily="18" charset="0"/>
                <a:ea typeface="宋体" panose="02010600030101010101" pitchFamily="2" charset="-122"/>
                <a:cs typeface="宋体" panose="02010600030101010101" pitchFamily="2" charset="-122"/>
              </a:rPr>
              <a:t>股份有限公司）；</a:t>
            </a:r>
            <a:r>
              <a:rPr lang="en-US" altLang="zh-CN" sz="2200" dirty="0">
                <a:latin typeface="Times New Roman" panose="02020603050405020304" pitchFamily="18" charset="0"/>
                <a:ea typeface="宋体" panose="02010600030101010101" pitchFamily="2" charset="-122"/>
                <a:cs typeface="宋体" panose="02010600030101010101" pitchFamily="2" charset="-122"/>
              </a:rPr>
              <a:t>travel</a:t>
            </a:r>
            <a:r>
              <a:rPr lang="zh-CN" altLang="zh-CN" sz="2200" dirty="0">
                <a:latin typeface="Times New Roman" panose="02020603050405020304" pitchFamily="18" charset="0"/>
                <a:ea typeface="宋体" panose="02010600030101010101" pitchFamily="2" charset="-122"/>
                <a:cs typeface="宋体" panose="02010600030101010101" pitchFamily="2" charset="-122"/>
              </a:rPr>
              <a:t>（旅游业）。</a:t>
            </a:r>
          </a:p>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a:t>
            </a:r>
            <a:r>
              <a:rPr lang="en-US" altLang="zh-CN" sz="2200" dirty="0">
                <a:latin typeface="Times New Roman" panose="02020603050405020304" pitchFamily="18" charset="0"/>
                <a:ea typeface="宋体" panose="02010600030101010101" pitchFamily="2" charset="-122"/>
                <a:cs typeface="宋体" panose="02010600030101010101" pitchFamily="2" charset="-122"/>
              </a:rPr>
              <a:t>3</a:t>
            </a:r>
            <a:r>
              <a:rPr lang="zh-CN" altLang="zh-CN" sz="2200" dirty="0">
                <a:latin typeface="Times New Roman" panose="02020603050405020304" pitchFamily="18" charset="0"/>
                <a:ea typeface="宋体" panose="02010600030101010101" pitchFamily="2" charset="-122"/>
                <a:cs typeface="宋体" panose="02010600030101010101" pitchFamily="2" charset="-122"/>
              </a:rPr>
              <a:t>）基础结构域名（</a:t>
            </a:r>
            <a:r>
              <a:rPr lang="en-US" altLang="zh-CN" sz="2200" dirty="0">
                <a:latin typeface="Times New Roman" panose="02020603050405020304" pitchFamily="18" charset="0"/>
                <a:ea typeface="宋体" panose="02010600030101010101" pitchFamily="2" charset="-122"/>
                <a:cs typeface="宋体" panose="02010600030101010101" pitchFamily="2" charset="-122"/>
              </a:rPr>
              <a:t>infrastructure domain</a:t>
            </a:r>
            <a:r>
              <a:rPr lang="zh-CN" altLang="zh-CN" sz="2200" dirty="0">
                <a:latin typeface="Times New Roman" panose="02020603050405020304" pitchFamily="18" charset="0"/>
                <a:ea typeface="宋体" panose="02010600030101010101" pitchFamily="2" charset="-122"/>
                <a:cs typeface="宋体" panose="02010600030101010101" pitchFamily="2" charset="-122"/>
              </a:rPr>
              <a:t>）：这种顶级域名只有一个，即</a:t>
            </a:r>
            <a:r>
              <a:rPr lang="en-US" altLang="zh-CN" sz="2200" dirty="0" err="1">
                <a:latin typeface="Times New Roman" panose="02020603050405020304" pitchFamily="18" charset="0"/>
                <a:ea typeface="宋体" panose="02010600030101010101" pitchFamily="2" charset="-122"/>
                <a:cs typeface="宋体" panose="02010600030101010101" pitchFamily="2" charset="-122"/>
              </a:rPr>
              <a:t>arpa</a:t>
            </a:r>
            <a:r>
              <a:rPr lang="zh-CN" altLang="zh-CN" sz="2200" dirty="0">
                <a:latin typeface="Times New Roman" panose="02020603050405020304" pitchFamily="18" charset="0"/>
                <a:ea typeface="宋体" panose="02010600030101010101" pitchFamily="2" charset="-122"/>
                <a:cs typeface="宋体" panose="02010600030101010101" pitchFamily="2" charset="-122"/>
              </a:rPr>
              <a:t>，用于反向域名解析，因此又称为反向域名。</a:t>
            </a:r>
          </a:p>
        </p:txBody>
      </p:sp>
    </p:spTree>
    <p:extLst>
      <p:ext uri="{BB962C8B-B14F-4D97-AF65-F5344CB8AC3E}">
        <p14:creationId xmlns:p14="http://schemas.microsoft.com/office/powerpoint/2010/main" val="30579645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我国的二级域名</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51</a:t>
            </a:fld>
            <a:endParaRPr lang="en-US" altLang="zh-CN"/>
          </a:p>
        </p:txBody>
      </p:sp>
      <p:sp>
        <p:nvSpPr>
          <p:cNvPr id="5" name="矩形 4"/>
          <p:cNvSpPr/>
          <p:nvPr/>
        </p:nvSpPr>
        <p:spPr>
          <a:xfrm>
            <a:off x="1845127" y="1605366"/>
            <a:ext cx="8098971" cy="3539430"/>
          </a:xfrm>
          <a:prstGeom prst="rect">
            <a:avLst/>
          </a:prstGeom>
        </p:spPr>
        <p:txBody>
          <a:bodyPr wrap="square">
            <a:spAutoFit/>
          </a:bodyPr>
          <a:lstStyle/>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我国把二级域名划分为“类别域名”和“行政区域名”两大类。</a:t>
            </a:r>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类别域名共</a:t>
            </a:r>
            <a:r>
              <a:rPr lang="en-US" altLang="zh-CN" sz="2800" dirty="0">
                <a:latin typeface="Times New Roman" panose="02020603050405020304" pitchFamily="18" charset="0"/>
                <a:ea typeface="宋体" panose="02010600030101010101" pitchFamily="2" charset="-122"/>
                <a:cs typeface="宋体" panose="02010600030101010101" pitchFamily="2" charset="-122"/>
              </a:rPr>
              <a:t>7</a:t>
            </a:r>
            <a:r>
              <a:rPr lang="zh-CN" altLang="zh-CN" sz="2800" dirty="0">
                <a:latin typeface="Times New Roman" panose="02020603050405020304" pitchFamily="18" charset="0"/>
                <a:ea typeface="宋体" panose="02010600030101010101" pitchFamily="2" charset="-122"/>
                <a:cs typeface="宋体" panose="02010600030101010101" pitchFamily="2" charset="-122"/>
              </a:rPr>
              <a:t>个，分别为</a:t>
            </a:r>
            <a:r>
              <a:rPr lang="en-US" altLang="zh-CN" sz="2800" dirty="0">
                <a:latin typeface="Times New Roman" panose="02020603050405020304" pitchFamily="18" charset="0"/>
                <a:ea typeface="宋体" panose="02010600030101010101" pitchFamily="2" charset="-122"/>
                <a:cs typeface="宋体" panose="02010600030101010101" pitchFamily="2" charset="-122"/>
              </a:rPr>
              <a:t>ac</a:t>
            </a:r>
            <a:r>
              <a:rPr lang="zh-CN" altLang="zh-CN" sz="2800" dirty="0">
                <a:latin typeface="Times New Roman" panose="02020603050405020304" pitchFamily="18" charset="0"/>
                <a:ea typeface="宋体" panose="02010600030101010101" pitchFamily="2" charset="-122"/>
                <a:cs typeface="宋体" panose="02010600030101010101" pitchFamily="2" charset="-122"/>
              </a:rPr>
              <a:t>（科研机构）；</a:t>
            </a:r>
            <a:r>
              <a:rPr lang="en-US" altLang="zh-CN" sz="2800" dirty="0">
                <a:latin typeface="Times New Roman" panose="02020603050405020304" pitchFamily="18" charset="0"/>
                <a:ea typeface="宋体" panose="02010600030101010101" pitchFamily="2" charset="-122"/>
                <a:cs typeface="宋体" panose="02010600030101010101" pitchFamily="2" charset="-122"/>
              </a:rPr>
              <a:t>com</a:t>
            </a:r>
            <a:r>
              <a:rPr lang="zh-CN" altLang="zh-CN" sz="2800" dirty="0">
                <a:latin typeface="Times New Roman" panose="02020603050405020304" pitchFamily="18" charset="0"/>
                <a:ea typeface="宋体" panose="02010600030101010101" pitchFamily="2" charset="-122"/>
                <a:cs typeface="宋体" panose="02010600030101010101" pitchFamily="2" charset="-122"/>
              </a:rPr>
              <a:t>（工、商、金融等企业）；</a:t>
            </a:r>
            <a:r>
              <a:rPr lang="en-US" altLang="zh-CN" sz="2800" dirty="0" err="1">
                <a:latin typeface="Times New Roman" panose="02020603050405020304" pitchFamily="18" charset="0"/>
                <a:ea typeface="宋体" panose="02010600030101010101" pitchFamily="2" charset="-122"/>
                <a:cs typeface="宋体" panose="02010600030101010101" pitchFamily="2" charset="-122"/>
              </a:rPr>
              <a:t>edu</a:t>
            </a:r>
            <a:r>
              <a:rPr lang="zh-CN" altLang="zh-CN" sz="2800" dirty="0">
                <a:latin typeface="Times New Roman" panose="02020603050405020304" pitchFamily="18" charset="0"/>
                <a:ea typeface="宋体" panose="02010600030101010101" pitchFamily="2" charset="-122"/>
                <a:cs typeface="宋体" panose="02010600030101010101" pitchFamily="2" charset="-122"/>
              </a:rPr>
              <a:t>（教育机构）；</a:t>
            </a:r>
            <a:r>
              <a:rPr lang="en-US" altLang="zh-CN" sz="2800" dirty="0" err="1">
                <a:latin typeface="Times New Roman" panose="02020603050405020304" pitchFamily="18" charset="0"/>
                <a:ea typeface="宋体" panose="02010600030101010101" pitchFamily="2" charset="-122"/>
                <a:cs typeface="宋体" panose="02010600030101010101" pitchFamily="2" charset="-122"/>
              </a:rPr>
              <a:t>gov</a:t>
            </a:r>
            <a:r>
              <a:rPr lang="zh-CN" altLang="zh-CN" sz="2800" dirty="0">
                <a:latin typeface="Times New Roman" panose="02020603050405020304" pitchFamily="18" charset="0"/>
                <a:ea typeface="宋体" panose="02010600030101010101" pitchFamily="2" charset="-122"/>
                <a:cs typeface="宋体" panose="02010600030101010101" pitchFamily="2" charset="-122"/>
              </a:rPr>
              <a:t>（政府机构）；</a:t>
            </a:r>
            <a:r>
              <a:rPr lang="en-US" altLang="zh-CN" sz="2800" dirty="0">
                <a:latin typeface="Times New Roman" panose="02020603050405020304" pitchFamily="18" charset="0"/>
                <a:ea typeface="宋体" panose="02010600030101010101" pitchFamily="2" charset="-122"/>
                <a:cs typeface="宋体" panose="02010600030101010101" pitchFamily="2" charset="-122"/>
              </a:rPr>
              <a:t>mil</a:t>
            </a:r>
            <a:r>
              <a:rPr lang="zh-CN" altLang="zh-CN" sz="2800" dirty="0">
                <a:latin typeface="Times New Roman" panose="02020603050405020304" pitchFamily="18" charset="0"/>
                <a:ea typeface="宋体" panose="02010600030101010101" pitchFamily="2" charset="-122"/>
                <a:cs typeface="宋体" panose="02010600030101010101" pitchFamily="2" charset="-122"/>
              </a:rPr>
              <a:t>（国防机构）；</a:t>
            </a:r>
            <a:r>
              <a:rPr lang="en-US" altLang="zh-CN" sz="2800" dirty="0">
                <a:latin typeface="Times New Roman" panose="02020603050405020304" pitchFamily="18" charset="0"/>
                <a:ea typeface="宋体" panose="02010600030101010101" pitchFamily="2" charset="-122"/>
                <a:cs typeface="宋体" panose="02010600030101010101" pitchFamily="2" charset="-122"/>
              </a:rPr>
              <a:t>net</a:t>
            </a:r>
            <a:r>
              <a:rPr lang="zh-CN" altLang="zh-CN" sz="2800" dirty="0">
                <a:latin typeface="Times New Roman" panose="02020603050405020304" pitchFamily="18" charset="0"/>
                <a:ea typeface="宋体" panose="02010600030101010101" pitchFamily="2" charset="-122"/>
                <a:cs typeface="宋体" panose="02010600030101010101" pitchFamily="2" charset="-122"/>
              </a:rPr>
              <a:t>（提供互联网络服务的机构）；</a:t>
            </a:r>
            <a:r>
              <a:rPr lang="en-US" altLang="zh-CN" sz="2800" dirty="0">
                <a:latin typeface="Times New Roman" panose="02020603050405020304" pitchFamily="18" charset="0"/>
                <a:ea typeface="宋体" panose="02010600030101010101" pitchFamily="2" charset="-122"/>
                <a:cs typeface="宋体" panose="02010600030101010101" pitchFamily="2" charset="-122"/>
              </a:rPr>
              <a:t>org</a:t>
            </a:r>
            <a:r>
              <a:rPr lang="zh-CN" altLang="zh-CN" sz="2800" dirty="0">
                <a:latin typeface="Times New Roman" panose="02020603050405020304" pitchFamily="18" charset="0"/>
                <a:ea typeface="宋体" panose="02010600030101010101" pitchFamily="2" charset="-122"/>
                <a:cs typeface="宋体" panose="02010600030101010101" pitchFamily="2" charset="-122"/>
              </a:rPr>
              <a:t>（非营利性的组织）。</a:t>
            </a:r>
          </a:p>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行政区域名一共</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34</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个，适用于我国的各省、自治区和直辖市。</a:t>
            </a:r>
            <a:endParaRPr lang="zh-CN" altLang="en-US" sz="2800" dirty="0"/>
          </a:p>
        </p:txBody>
      </p:sp>
    </p:spTree>
    <p:extLst>
      <p:ext uri="{BB962C8B-B14F-4D97-AF65-F5344CB8AC3E}">
        <p14:creationId xmlns:p14="http://schemas.microsoft.com/office/powerpoint/2010/main" val="10523231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域名服务器</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52</a:t>
            </a:fld>
            <a:endParaRPr lang="en-US" altLang="zh-CN"/>
          </a:p>
        </p:txBody>
      </p:sp>
      <p:sp>
        <p:nvSpPr>
          <p:cNvPr id="5" name="矩形 4"/>
          <p:cNvSpPr/>
          <p:nvPr/>
        </p:nvSpPr>
        <p:spPr>
          <a:xfrm>
            <a:off x="1006930" y="1293364"/>
            <a:ext cx="8997042" cy="830997"/>
          </a:xfrm>
          <a:prstGeom prst="rect">
            <a:avLst/>
          </a:prstGeom>
        </p:spPr>
        <p:txBody>
          <a:bodyPr wrap="square">
            <a:spAutoFit/>
          </a:bodyPr>
          <a:lstStyle/>
          <a:p>
            <a:r>
              <a:rPr lang="zh-CN" altLang="zh-CN" sz="2400" kern="0">
                <a:latin typeface="Times New Roman" panose="02020603050405020304" pitchFamily="18" charset="0"/>
                <a:ea typeface="宋体" panose="02010600030101010101" pitchFamily="2" charset="-122"/>
                <a:cs typeface="宋体" panose="02010600030101010101" pitchFamily="2" charset="-122"/>
              </a:rPr>
              <a:t>上述的域名体系是抽象的，具体实现域名系统则是使用分布在各地的域名服务器。</a:t>
            </a:r>
            <a:endParaRPr lang="zh-CN" altLang="en-US" sz="2400"/>
          </a:p>
        </p:txBody>
      </p:sp>
      <p:sp>
        <p:nvSpPr>
          <p:cNvPr id="6" name="矩形 5"/>
          <p:cNvSpPr/>
          <p:nvPr/>
        </p:nvSpPr>
        <p:spPr>
          <a:xfrm>
            <a:off x="1006930" y="2698207"/>
            <a:ext cx="3728356" cy="3046988"/>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图</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3.5</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给出了</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DNS</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域名服务器树状结构图。图中的每一个域名服务器都能够进行域名到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地址的解析。当某个</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DNS</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服务器不能进行域名到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地址的转换时，它就设法找因特网上别的域名服务器进行解析。</a:t>
            </a:r>
            <a:endParaRPr lang="zh-CN" altLang="en-US" sz="2400" dirty="0"/>
          </a:p>
        </p:txBody>
      </p:sp>
      <p:pic>
        <p:nvPicPr>
          <p:cNvPr id="7" name="图片 6"/>
          <p:cNvPicPr/>
          <p:nvPr/>
        </p:nvPicPr>
        <p:blipFill>
          <a:blip r:embed="rId2">
            <a:extLst>
              <a:ext uri="{28A0092B-C50C-407E-A947-70E740481C1C}">
                <a14:useLocalDpi xmlns:a14="http://schemas.microsoft.com/office/drawing/2010/main" val="0"/>
              </a:ext>
            </a:extLst>
          </a:blip>
          <a:srcRect/>
          <a:stretch>
            <a:fillRect/>
          </a:stretch>
        </p:blipFill>
        <p:spPr bwMode="auto">
          <a:xfrm>
            <a:off x="5202011" y="2535075"/>
            <a:ext cx="6334266" cy="2757882"/>
          </a:xfrm>
          <a:prstGeom prst="rect">
            <a:avLst/>
          </a:prstGeom>
          <a:noFill/>
          <a:ln>
            <a:noFill/>
          </a:ln>
        </p:spPr>
      </p:pic>
      <p:sp>
        <p:nvSpPr>
          <p:cNvPr id="8" name="矩形 7"/>
          <p:cNvSpPr/>
          <p:nvPr/>
        </p:nvSpPr>
        <p:spPr>
          <a:xfrm>
            <a:off x="6162736" y="5519005"/>
            <a:ext cx="3589444" cy="369332"/>
          </a:xfrm>
          <a:prstGeom prst="rect">
            <a:avLst/>
          </a:prstGeom>
        </p:spPr>
        <p:txBody>
          <a:bodyPr wrap="none">
            <a:spAutoFit/>
          </a:bodyPr>
          <a:lstStyle/>
          <a:p>
            <a:r>
              <a:rPr lang="zh-CN" altLang="zh-CN" kern="0" dirty="0">
                <a:latin typeface="Times New Roman" panose="02020603050405020304" pitchFamily="18" charset="0"/>
                <a:ea typeface="宋体" panose="02010600030101010101" pitchFamily="2" charset="-122"/>
                <a:cs typeface="宋体" panose="02010600030101010101" pitchFamily="2" charset="-122"/>
              </a:rPr>
              <a:t>图</a:t>
            </a:r>
            <a:r>
              <a:rPr lang="en-US" altLang="zh-CN" kern="0" dirty="0">
                <a:latin typeface="Times New Roman" panose="02020603050405020304" pitchFamily="18" charset="0"/>
                <a:ea typeface="宋体" panose="02010600030101010101" pitchFamily="2" charset="-122"/>
                <a:cs typeface="宋体" panose="02010600030101010101" pitchFamily="2" charset="-122"/>
              </a:rPr>
              <a:t>3.5  </a:t>
            </a:r>
            <a:r>
              <a:rPr lang="zh-CN" altLang="zh-CN" kern="0" dirty="0">
                <a:latin typeface="Times New Roman" panose="02020603050405020304" pitchFamily="18" charset="0"/>
                <a:ea typeface="宋体" panose="02010600030101010101" pitchFamily="2" charset="-122"/>
                <a:cs typeface="宋体" panose="02010600030101010101" pitchFamily="2" charset="-122"/>
              </a:rPr>
              <a:t>树状结构的</a:t>
            </a:r>
            <a:r>
              <a:rPr lang="en-US" altLang="zh-CN" kern="0" dirty="0">
                <a:latin typeface="Times New Roman" panose="02020603050405020304" pitchFamily="18" charset="0"/>
                <a:ea typeface="宋体" panose="02010600030101010101" pitchFamily="2" charset="-122"/>
                <a:cs typeface="宋体" panose="02010600030101010101" pitchFamily="2" charset="-122"/>
              </a:rPr>
              <a:t>DNS</a:t>
            </a:r>
            <a:r>
              <a:rPr lang="zh-CN" altLang="zh-CN" kern="0" dirty="0">
                <a:latin typeface="Times New Roman" panose="02020603050405020304" pitchFamily="18" charset="0"/>
                <a:ea typeface="宋体" panose="02010600030101010101" pitchFamily="2" charset="-122"/>
                <a:cs typeface="宋体" panose="02010600030101010101" pitchFamily="2" charset="-122"/>
              </a:rPr>
              <a:t>域名服务器</a:t>
            </a:r>
            <a:endParaRPr lang="zh-CN" altLang="en-US" dirty="0"/>
          </a:p>
        </p:txBody>
      </p:sp>
    </p:spTree>
    <p:extLst>
      <p:ext uri="{BB962C8B-B14F-4D97-AF65-F5344CB8AC3E}">
        <p14:creationId xmlns:p14="http://schemas.microsoft.com/office/powerpoint/2010/main" val="2052164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域名服务器</a:t>
            </a: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53</a:t>
            </a:fld>
            <a:endParaRPr lang="en-US" altLang="zh-CN"/>
          </a:p>
        </p:txBody>
      </p:sp>
      <p:sp>
        <p:nvSpPr>
          <p:cNvPr id="5" name="矩形 4"/>
          <p:cNvSpPr/>
          <p:nvPr/>
        </p:nvSpPr>
        <p:spPr>
          <a:xfrm>
            <a:off x="3651029" y="1742106"/>
            <a:ext cx="3236784" cy="523220"/>
          </a:xfrm>
          <a:prstGeom prst="rect">
            <a:avLst/>
          </a:prstGeom>
        </p:spPr>
        <p:txBody>
          <a:bodyPr wrap="none">
            <a:spAutoFit/>
          </a:bodyPr>
          <a:lstStyle/>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1</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）根域名服务器</a:t>
            </a:r>
            <a:endParaRPr lang="zh-CN" altLang="en-US" sz="2800" dirty="0"/>
          </a:p>
        </p:txBody>
      </p:sp>
      <p:sp>
        <p:nvSpPr>
          <p:cNvPr id="6" name="矩形 5"/>
          <p:cNvSpPr/>
          <p:nvPr/>
        </p:nvSpPr>
        <p:spPr>
          <a:xfrm>
            <a:off x="3336840" y="2475985"/>
            <a:ext cx="3865161" cy="523220"/>
          </a:xfrm>
          <a:prstGeom prst="rect">
            <a:avLst/>
          </a:prstGeom>
        </p:spPr>
        <p:txBody>
          <a:bodyPr wrap="none">
            <a:spAutoFit/>
          </a:bodyPr>
          <a:lstStyle/>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2</a:t>
            </a:r>
            <a:r>
              <a:rPr lang="zh-CN" altLang="zh-CN" sz="2800" dirty="0">
                <a:latin typeface="Times New Roman" panose="02020603050405020304" pitchFamily="18" charset="0"/>
                <a:ea typeface="宋体" panose="02010600030101010101" pitchFamily="2" charset="-122"/>
                <a:cs typeface="宋体" panose="02010600030101010101" pitchFamily="2" charset="-122"/>
              </a:rPr>
              <a:t>）顶级域名服务器</a:t>
            </a:r>
          </a:p>
        </p:txBody>
      </p:sp>
      <p:sp>
        <p:nvSpPr>
          <p:cNvPr id="7" name="矩形 6"/>
          <p:cNvSpPr/>
          <p:nvPr/>
        </p:nvSpPr>
        <p:spPr>
          <a:xfrm>
            <a:off x="3336840" y="3160878"/>
            <a:ext cx="3865161" cy="523220"/>
          </a:xfrm>
          <a:prstGeom prst="rect">
            <a:avLst/>
          </a:prstGeom>
        </p:spPr>
        <p:txBody>
          <a:bodyPr wrap="none">
            <a:spAutoFit/>
          </a:bodyPr>
          <a:lstStyle/>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3</a:t>
            </a:r>
            <a:r>
              <a:rPr lang="zh-CN" altLang="zh-CN" sz="2800" dirty="0">
                <a:latin typeface="Times New Roman" panose="02020603050405020304" pitchFamily="18" charset="0"/>
                <a:ea typeface="宋体" panose="02010600030101010101" pitchFamily="2" charset="-122"/>
                <a:cs typeface="宋体" panose="02010600030101010101" pitchFamily="2" charset="-122"/>
              </a:rPr>
              <a:t>）权限域名服务器</a:t>
            </a:r>
          </a:p>
        </p:txBody>
      </p:sp>
      <p:sp>
        <p:nvSpPr>
          <p:cNvPr id="8" name="矩形 7"/>
          <p:cNvSpPr/>
          <p:nvPr/>
        </p:nvSpPr>
        <p:spPr>
          <a:xfrm>
            <a:off x="3336840" y="3845771"/>
            <a:ext cx="3865161" cy="523220"/>
          </a:xfrm>
          <a:prstGeom prst="rect">
            <a:avLst/>
          </a:prstGeom>
        </p:spPr>
        <p:txBody>
          <a:bodyPr wrap="none">
            <a:spAutoFit/>
          </a:bodyPr>
          <a:lstStyle/>
          <a:p>
            <a:pPr indent="266700" algn="just">
              <a:spcAft>
                <a:spcPts val="0"/>
              </a:spcAft>
            </a:pPr>
            <a:r>
              <a:rPr lang="zh-CN" altLang="zh-CN" sz="280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4</a:t>
            </a:r>
            <a:r>
              <a:rPr lang="zh-CN" altLang="zh-CN" sz="2800" dirty="0">
                <a:latin typeface="Times New Roman" panose="02020603050405020304" pitchFamily="18" charset="0"/>
                <a:ea typeface="宋体" panose="02010600030101010101" pitchFamily="2" charset="-122"/>
                <a:cs typeface="宋体" panose="02010600030101010101" pitchFamily="2" charset="-122"/>
              </a:rPr>
              <a:t>）本地域名服务器</a:t>
            </a:r>
          </a:p>
        </p:txBody>
      </p:sp>
    </p:spTree>
    <p:extLst>
      <p:ext uri="{BB962C8B-B14F-4D97-AF65-F5344CB8AC3E}">
        <p14:creationId xmlns:p14="http://schemas.microsoft.com/office/powerpoint/2010/main" val="22516266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矩形 2"/>
          <p:cNvSpPr/>
          <p:nvPr/>
        </p:nvSpPr>
        <p:spPr>
          <a:xfrm>
            <a:off x="1055914" y="1372124"/>
            <a:ext cx="9443358" cy="4478149"/>
          </a:xfrm>
          <a:prstGeom prst="rect">
            <a:avLst/>
          </a:prstGeom>
        </p:spPr>
        <p:txBody>
          <a:bodyPr wrap="square">
            <a:spAutoFit/>
          </a:bodyPr>
          <a:lstStyle/>
          <a:p>
            <a:pPr indent="267970" algn="just">
              <a:spcBef>
                <a:spcPts val="600"/>
              </a:spcBef>
              <a:spcAft>
                <a:spcPts val="600"/>
              </a:spcAft>
            </a:pPr>
            <a:r>
              <a:rPr lang="en-US" altLang="zh-CN" sz="2800" b="1" dirty="0">
                <a:latin typeface="Times New Roman" panose="02020603050405020304" pitchFamily="18" charset="0"/>
                <a:ea typeface="宋体" panose="02010600030101010101" pitchFamily="2" charset="-122"/>
                <a:cs typeface="宋体" panose="02010600030101010101" pitchFamily="2" charset="-122"/>
              </a:rPr>
              <a:t>1. </a:t>
            </a:r>
            <a:r>
              <a:rPr lang="zh-CN" altLang="zh-CN" sz="2800" b="1" dirty="0">
                <a:latin typeface="Times New Roman" panose="02020603050405020304" pitchFamily="18" charset="0"/>
                <a:ea typeface="宋体" panose="02010600030101010101" pitchFamily="2" charset="-122"/>
                <a:cs typeface="宋体" panose="02010600030101010101" pitchFamily="2" charset="-122"/>
              </a:rPr>
              <a:t>协议</a:t>
            </a:r>
          </a:p>
          <a:p>
            <a:r>
              <a:rPr lang="zh-CN" altLang="zh-CN" sz="2800" b="1" i="1" dirty="0"/>
              <a:t>这些为网络中的数据交换而建立的规则、标准或约定称为网络协议（</a:t>
            </a:r>
            <a:r>
              <a:rPr lang="en-US" altLang="zh-CN" sz="2800" b="1" i="1" dirty="0"/>
              <a:t>Network Protocol</a:t>
            </a:r>
            <a:r>
              <a:rPr lang="zh-CN" altLang="zh-CN" sz="2800" b="1" i="1" dirty="0"/>
              <a:t>），简称为协议。</a:t>
            </a:r>
            <a:endParaRPr lang="en-US" altLang="zh-CN" sz="2800" b="1" i="1" dirty="0"/>
          </a:p>
          <a:p>
            <a:endParaRPr lang="en-US" altLang="zh-CN" sz="2800" b="1" i="1" dirty="0"/>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网络协议主要由以下三个要素组成：</a:t>
            </a:r>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1</a:t>
            </a:r>
            <a:r>
              <a:rPr lang="zh-CN" altLang="zh-CN" sz="2800" dirty="0">
                <a:latin typeface="Times New Roman" panose="02020603050405020304" pitchFamily="18" charset="0"/>
                <a:ea typeface="宋体" panose="02010600030101010101" pitchFamily="2" charset="-122"/>
                <a:cs typeface="宋体" panose="02010600030101010101" pitchFamily="2" charset="-122"/>
              </a:rPr>
              <a:t>）语法，规定了数据与控制信息的结构或格式，包括数据出现的顺序；</a:t>
            </a:r>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2</a:t>
            </a:r>
            <a:r>
              <a:rPr lang="zh-CN" altLang="zh-CN" sz="2800" dirty="0">
                <a:latin typeface="Times New Roman" panose="02020603050405020304" pitchFamily="18" charset="0"/>
                <a:ea typeface="宋体" panose="02010600030101010101" pitchFamily="2" charset="-122"/>
                <a:cs typeface="宋体" panose="02010600030101010101" pitchFamily="2" charset="-122"/>
              </a:rPr>
              <a:t>）语义，规定了各种控制信息的意义，说明通信双方该怎么做；</a:t>
            </a:r>
          </a:p>
          <a:p>
            <a:pPr indent="266700" algn="just">
              <a:spcAft>
                <a:spcPts val="0"/>
              </a:spcAft>
            </a:pPr>
            <a:r>
              <a:rPr lang="zh-CN" altLang="zh-CN" sz="2800" dirty="0">
                <a:latin typeface="Times New Roman" panose="02020603050405020304" pitchFamily="18" charset="0"/>
                <a:ea typeface="宋体" panose="02010600030101010101" pitchFamily="2" charset="-122"/>
                <a:cs typeface="宋体" panose="02010600030101010101" pitchFamily="2" charset="-122"/>
              </a:rPr>
              <a:t>（</a:t>
            </a:r>
            <a:r>
              <a:rPr lang="en-US" altLang="zh-CN" sz="2800" dirty="0">
                <a:latin typeface="Times New Roman" panose="02020603050405020304" pitchFamily="18" charset="0"/>
                <a:ea typeface="宋体" panose="02010600030101010101" pitchFamily="2" charset="-122"/>
                <a:cs typeface="宋体" panose="02010600030101010101" pitchFamily="2" charset="-122"/>
              </a:rPr>
              <a:t>3</a:t>
            </a:r>
            <a:r>
              <a:rPr lang="zh-CN" altLang="zh-CN" sz="2800" dirty="0">
                <a:latin typeface="Times New Roman" panose="02020603050405020304" pitchFamily="18" charset="0"/>
                <a:ea typeface="宋体" panose="02010600030101010101" pitchFamily="2" charset="-122"/>
                <a:cs typeface="宋体" panose="02010600030101010101" pitchFamily="2" charset="-122"/>
              </a:rPr>
              <a:t>）时序，也称为同步，规定了事件实现的顺序。</a:t>
            </a:r>
          </a:p>
        </p:txBody>
      </p:sp>
      <p:sp>
        <p:nvSpPr>
          <p:cNvPr id="4" name="灯片编号占位符 1">
            <a:extLst>
              <a:ext uri="{FF2B5EF4-FFF2-40B4-BE49-F238E27FC236}">
                <a16:creationId xmlns:a16="http://schemas.microsoft.com/office/drawing/2014/main" id="{CC3D00E0-CC9D-4CD7-9D6F-A32BD61ED20C}"/>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54</a:t>
            </a:fld>
            <a:endParaRPr lang="en-US" altLang="zh-CN" sz="2400" dirty="0">
              <a:solidFill>
                <a:schemeClr val="bg1"/>
              </a:solidFill>
            </a:endParaRPr>
          </a:p>
        </p:txBody>
      </p:sp>
    </p:spTree>
    <p:extLst>
      <p:ext uri="{BB962C8B-B14F-4D97-AF65-F5344CB8AC3E}">
        <p14:creationId xmlns:p14="http://schemas.microsoft.com/office/powerpoint/2010/main" val="35463866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55</a:t>
            </a:fld>
            <a:endParaRPr lang="en-US" altLang="zh-CN"/>
          </a:p>
        </p:txBody>
      </p:sp>
      <p:sp>
        <p:nvSpPr>
          <p:cNvPr id="4" name="矩形 3"/>
          <p:cNvSpPr/>
          <p:nvPr/>
        </p:nvSpPr>
        <p:spPr>
          <a:xfrm>
            <a:off x="974271" y="1320792"/>
            <a:ext cx="9877880" cy="1277273"/>
          </a:xfrm>
          <a:prstGeom prst="rect">
            <a:avLst/>
          </a:prstGeom>
        </p:spPr>
        <p:txBody>
          <a:bodyPr wrap="square">
            <a:spAutoFit/>
          </a:bodyPr>
          <a:lstStyle/>
          <a:p>
            <a:pPr indent="267970" algn="just">
              <a:spcBef>
                <a:spcPts val="600"/>
              </a:spcBef>
              <a:spcAft>
                <a:spcPts val="600"/>
              </a:spcAft>
            </a:pPr>
            <a:r>
              <a:rPr lang="en-US" altLang="zh-CN" sz="2400" b="1" dirty="0">
                <a:latin typeface="Times New Roman" panose="02020603050405020304" pitchFamily="18" charset="0"/>
                <a:ea typeface="宋体" panose="02010600030101010101" pitchFamily="2" charset="-122"/>
                <a:cs typeface="宋体" panose="02010600030101010101" pitchFamily="2" charset="-122"/>
              </a:rPr>
              <a:t>2. TCP/IP</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协议体系结构</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目前，在因特网以及众多的局域网中使用的网络协议体系结构都是</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TCP/IP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模型。</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TCP/IP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模型包含四层体系结构，如表</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3.3</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所示。</a:t>
            </a:r>
            <a:endParaRPr lang="zh-CN" altLang="en-US" sz="2400" dirty="0"/>
          </a:p>
        </p:txBody>
      </p:sp>
      <p:graphicFrame>
        <p:nvGraphicFramePr>
          <p:cNvPr id="5" name="表格 4"/>
          <p:cNvGraphicFramePr>
            <a:graphicFrameLocks noGrp="1"/>
          </p:cNvGraphicFramePr>
          <p:nvPr>
            <p:extLst>
              <p:ext uri="{D42A27DB-BD31-4B8C-83A1-F6EECF244321}">
                <p14:modId xmlns:p14="http://schemas.microsoft.com/office/powerpoint/2010/main" val="2182547258"/>
              </p:ext>
            </p:extLst>
          </p:nvPr>
        </p:nvGraphicFramePr>
        <p:xfrm>
          <a:off x="974271" y="3267039"/>
          <a:ext cx="9786199" cy="2812153"/>
        </p:xfrm>
        <a:graphic>
          <a:graphicData uri="http://schemas.openxmlformats.org/drawingml/2006/table">
            <a:tbl>
              <a:tblPr firstRow="1" firstCol="1" bandRow="1">
                <a:tableStyleId>{5C22544A-7EE6-4342-B048-85BDC9FD1C3A}</a:tableStyleId>
              </a:tblPr>
              <a:tblGrid>
                <a:gridCol w="1868622">
                  <a:extLst>
                    <a:ext uri="{9D8B030D-6E8A-4147-A177-3AD203B41FA5}">
                      <a16:colId xmlns:a16="http://schemas.microsoft.com/office/drawing/2014/main" val="2686761800"/>
                    </a:ext>
                  </a:extLst>
                </a:gridCol>
                <a:gridCol w="7917577">
                  <a:extLst>
                    <a:ext uri="{9D8B030D-6E8A-4147-A177-3AD203B41FA5}">
                      <a16:colId xmlns:a16="http://schemas.microsoft.com/office/drawing/2014/main" val="1518632647"/>
                    </a:ext>
                  </a:extLst>
                </a:gridCol>
              </a:tblGrid>
              <a:tr h="312461">
                <a:tc>
                  <a:txBody>
                    <a:bodyPr/>
                    <a:lstStyle/>
                    <a:p>
                      <a:pPr indent="266700" algn="just">
                        <a:spcAft>
                          <a:spcPts val="0"/>
                        </a:spcAft>
                      </a:pPr>
                      <a:r>
                        <a:rPr lang="zh-CN" sz="1800">
                          <a:effectLst/>
                        </a:rPr>
                        <a:t>层</a:t>
                      </a:r>
                      <a:r>
                        <a:rPr lang="en-US" sz="1800">
                          <a:effectLst/>
                        </a:rPr>
                        <a:t>  </a:t>
                      </a:r>
                      <a:r>
                        <a:rPr lang="zh-CN" sz="1800">
                          <a:effectLst/>
                        </a:rPr>
                        <a:t>次</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dirty="0">
                          <a:effectLst/>
                        </a:rPr>
                        <a:t>功</a:t>
                      </a:r>
                      <a:r>
                        <a:rPr lang="en-US" sz="1800" dirty="0">
                          <a:effectLst/>
                        </a:rPr>
                        <a:t>  </a:t>
                      </a:r>
                      <a:r>
                        <a:rPr lang="zh-CN" sz="1800" dirty="0">
                          <a:effectLst/>
                        </a:rPr>
                        <a:t>能</a:t>
                      </a:r>
                      <a:r>
                        <a:rPr lang="en-US" sz="1800" dirty="0">
                          <a:effectLst/>
                        </a:rPr>
                        <a:t>  </a:t>
                      </a:r>
                      <a:r>
                        <a:rPr lang="zh-CN" sz="1800" dirty="0">
                          <a:effectLst/>
                        </a:rPr>
                        <a:t>描</a:t>
                      </a:r>
                      <a:r>
                        <a:rPr lang="en-US" sz="1800" dirty="0">
                          <a:effectLst/>
                        </a:rPr>
                        <a:t>  </a:t>
                      </a:r>
                      <a:r>
                        <a:rPr lang="zh-CN" sz="1800" dirty="0">
                          <a:effectLst/>
                        </a:rPr>
                        <a:t>述</a:t>
                      </a:r>
                      <a:endParaRPr lang="zh-CN" sz="2100" dirty="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3138493345"/>
                  </a:ext>
                </a:extLst>
              </a:tr>
              <a:tr h="624923">
                <a:tc>
                  <a:txBody>
                    <a:bodyPr/>
                    <a:lstStyle/>
                    <a:p>
                      <a:pPr indent="266700" algn="just">
                        <a:spcAft>
                          <a:spcPts val="0"/>
                        </a:spcAft>
                      </a:pPr>
                      <a:r>
                        <a:rPr lang="zh-CN" sz="1800">
                          <a:effectLst/>
                        </a:rPr>
                        <a:t>应用层</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a:effectLst/>
                        </a:rPr>
                        <a:t>定义了</a:t>
                      </a:r>
                      <a:r>
                        <a:rPr lang="en-US" sz="1800">
                          <a:effectLst/>
                        </a:rPr>
                        <a:t>TCP/IP</a:t>
                      </a:r>
                      <a:r>
                        <a:rPr lang="zh-CN" sz="1800">
                          <a:effectLst/>
                        </a:rPr>
                        <a:t>应用协议及主机应用程序与网络运输层服务之间的接口</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2652452740"/>
                  </a:ext>
                </a:extLst>
              </a:tr>
              <a:tr h="624923">
                <a:tc>
                  <a:txBody>
                    <a:bodyPr/>
                    <a:lstStyle/>
                    <a:p>
                      <a:pPr indent="266700" algn="just">
                        <a:spcAft>
                          <a:spcPts val="0"/>
                        </a:spcAft>
                      </a:pPr>
                      <a:r>
                        <a:rPr lang="zh-CN" sz="1800">
                          <a:effectLst/>
                        </a:rPr>
                        <a:t>运输层</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a:effectLst/>
                        </a:rPr>
                        <a:t>提供主机之间的通信会话管理。定义传输数据时的服务级别和连接状态</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464630120"/>
                  </a:ext>
                </a:extLst>
              </a:tr>
              <a:tr h="624923">
                <a:tc>
                  <a:txBody>
                    <a:bodyPr/>
                    <a:lstStyle/>
                    <a:p>
                      <a:pPr indent="266700" algn="just">
                        <a:spcAft>
                          <a:spcPts val="0"/>
                        </a:spcAft>
                      </a:pPr>
                      <a:r>
                        <a:rPr lang="zh-CN" sz="1800">
                          <a:effectLst/>
                        </a:rPr>
                        <a:t>网际层</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a:effectLst/>
                        </a:rPr>
                        <a:t>将数据装入</a:t>
                      </a:r>
                      <a:r>
                        <a:rPr lang="en-US" sz="1800">
                          <a:effectLst/>
                        </a:rPr>
                        <a:t>IP</a:t>
                      </a:r>
                      <a:r>
                        <a:rPr lang="zh-CN" sz="1800">
                          <a:effectLst/>
                        </a:rPr>
                        <a:t>数据报；包括用于在主机间及经过网络转发数据报时所用的源地址和目标地址信息；实现</a:t>
                      </a:r>
                      <a:r>
                        <a:rPr lang="en-US" sz="1800">
                          <a:effectLst/>
                        </a:rPr>
                        <a:t>IP</a:t>
                      </a:r>
                      <a:r>
                        <a:rPr lang="zh-CN" sz="1800">
                          <a:effectLst/>
                        </a:rPr>
                        <a:t>数据报的路由和寻址</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1854428858"/>
                  </a:ext>
                </a:extLst>
              </a:tr>
              <a:tr h="624923">
                <a:tc>
                  <a:txBody>
                    <a:bodyPr/>
                    <a:lstStyle/>
                    <a:p>
                      <a:pPr indent="266700" algn="just">
                        <a:spcAft>
                          <a:spcPts val="0"/>
                        </a:spcAft>
                      </a:pPr>
                      <a:r>
                        <a:rPr lang="zh-CN" sz="1800">
                          <a:effectLst/>
                        </a:rPr>
                        <a:t>网络接口层</a:t>
                      </a:r>
                      <a:endParaRPr lang="zh-CN" sz="210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tc>
                  <a:txBody>
                    <a:bodyPr/>
                    <a:lstStyle/>
                    <a:p>
                      <a:pPr indent="266700" algn="just">
                        <a:spcAft>
                          <a:spcPts val="0"/>
                        </a:spcAft>
                      </a:pPr>
                      <a:r>
                        <a:rPr lang="zh-CN" sz="1800" dirty="0">
                          <a:effectLst/>
                        </a:rPr>
                        <a:t>通过网络，实现数据的实际物理传输；包括直接与传输介质接触的硬件设备，如何将比特流转换成电信号等</a:t>
                      </a:r>
                      <a:endParaRPr lang="zh-CN" sz="2100" dirty="0">
                        <a:effectLst/>
                        <a:latin typeface="Times New Roman" panose="02020603050405020304" pitchFamily="18" charset="0"/>
                        <a:ea typeface="宋体" panose="02010600030101010101" pitchFamily="2" charset="-122"/>
                        <a:cs typeface="宋体" panose="02010600030101010101" pitchFamily="2" charset="-122"/>
                      </a:endParaRPr>
                    </a:p>
                  </a:txBody>
                  <a:tcPr marL="142422" marR="142422" marT="0" marB="0"/>
                </a:tc>
                <a:extLst>
                  <a:ext uri="{0D108BD9-81ED-4DB2-BD59-A6C34878D82A}">
                    <a16:rowId xmlns:a16="http://schemas.microsoft.com/office/drawing/2014/main" val="1948098313"/>
                  </a:ext>
                </a:extLst>
              </a:tr>
            </a:tbl>
          </a:graphicData>
        </a:graphic>
      </p:graphicFrame>
      <p:sp>
        <p:nvSpPr>
          <p:cNvPr id="6" name="Rectangle 1"/>
          <p:cNvSpPr>
            <a:spLocks noChangeArrowheads="1"/>
          </p:cNvSpPr>
          <p:nvPr/>
        </p:nvSpPr>
        <p:spPr bwMode="auto">
          <a:xfrm>
            <a:off x="1108155" y="2805374"/>
            <a:ext cx="49366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3.3 TCP/IP</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协议体系结构</a:t>
            </a:r>
            <a:endParaRPr kumimoji="0" lang="zh-CN" altLang="en-US" sz="24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16380289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56</a:t>
            </a:fld>
            <a:endParaRPr lang="en-US" altLang="zh-CN"/>
          </a:p>
        </p:txBody>
      </p:sp>
      <p:sp>
        <p:nvSpPr>
          <p:cNvPr id="4" name="矩形 3"/>
          <p:cNvSpPr/>
          <p:nvPr/>
        </p:nvSpPr>
        <p:spPr>
          <a:xfrm>
            <a:off x="1072243" y="1361321"/>
            <a:ext cx="9779908" cy="1277273"/>
          </a:xfrm>
          <a:prstGeom prst="rect">
            <a:avLst/>
          </a:prstGeom>
        </p:spPr>
        <p:txBody>
          <a:bodyPr wrap="square">
            <a:spAutoFit/>
          </a:bodyPr>
          <a:lstStyle/>
          <a:p>
            <a:pPr indent="267970" algn="just">
              <a:spcBef>
                <a:spcPts val="600"/>
              </a:spcBef>
              <a:spcAft>
                <a:spcPts val="600"/>
              </a:spcAft>
            </a:pPr>
            <a:r>
              <a:rPr lang="en-US" altLang="zh-CN" sz="2400" b="1" dirty="0">
                <a:latin typeface="Times New Roman" panose="02020603050405020304" pitchFamily="18" charset="0"/>
                <a:ea typeface="宋体" panose="02010600030101010101" pitchFamily="2" charset="-122"/>
                <a:cs typeface="宋体" panose="02010600030101010101" pitchFamily="2" charset="-122"/>
              </a:rPr>
              <a:t>3. </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协议端口号</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协议端口号（</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Protocol Port Number</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），通常简称为端口（</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port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），用于区分进行数据传输的应用程序或者服务。</a:t>
            </a:r>
            <a:endParaRPr lang="zh-CN" altLang="en-US" sz="2400" dirty="0"/>
          </a:p>
        </p:txBody>
      </p:sp>
      <p:sp>
        <p:nvSpPr>
          <p:cNvPr id="5" name="矩形 4"/>
          <p:cNvSpPr/>
          <p:nvPr/>
        </p:nvSpPr>
        <p:spPr>
          <a:xfrm>
            <a:off x="1072243" y="2701637"/>
            <a:ext cx="4301177" cy="461665"/>
          </a:xfrm>
          <a:prstGeom prst="rect">
            <a:avLst/>
          </a:prstGeom>
        </p:spPr>
        <p:txBody>
          <a:bodyPr wrap="non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）服务器端使用的端口号</a:t>
            </a:r>
          </a:p>
        </p:txBody>
      </p:sp>
      <p:sp>
        <p:nvSpPr>
          <p:cNvPr id="6" name="矩形 5"/>
          <p:cNvSpPr/>
          <p:nvPr/>
        </p:nvSpPr>
        <p:spPr>
          <a:xfrm>
            <a:off x="2117272" y="3226345"/>
            <a:ext cx="8734879" cy="1569660"/>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这类端口号又分为两类，最重要的一类叫做熟知端口号（</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well-known </a:t>
            </a:r>
            <a:r>
              <a:rPr lang="en-US" altLang="zh-CN" sz="2400" kern="0" dirty="0" err="1">
                <a:latin typeface="Times New Roman" panose="02020603050405020304" pitchFamily="18" charset="0"/>
                <a:ea typeface="宋体" panose="02010600030101010101" pitchFamily="2" charset="-122"/>
                <a:cs typeface="宋体" panose="02010600030101010101" pitchFamily="2" charset="-122"/>
              </a:rPr>
              <a:t>prot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 number</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）或系统端口号，数值为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0~1023</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。这些数值可在网址</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www.iana.ort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查到。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IANA</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把这些端口号指派给了</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TCP/IP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最重要的一些应用程序，让所有的用户都知道。</a:t>
            </a:r>
            <a:endParaRPr lang="zh-CN" altLang="en-US" sz="2400" dirty="0"/>
          </a:p>
        </p:txBody>
      </p:sp>
      <p:graphicFrame>
        <p:nvGraphicFramePr>
          <p:cNvPr id="10" name="表格 9"/>
          <p:cNvGraphicFramePr>
            <a:graphicFrameLocks noGrp="1"/>
          </p:cNvGraphicFramePr>
          <p:nvPr>
            <p:extLst>
              <p:ext uri="{D42A27DB-BD31-4B8C-83A1-F6EECF244321}">
                <p14:modId xmlns:p14="http://schemas.microsoft.com/office/powerpoint/2010/main" val="2277763331"/>
              </p:ext>
            </p:extLst>
          </p:nvPr>
        </p:nvGraphicFramePr>
        <p:xfrm>
          <a:off x="2117272" y="4859048"/>
          <a:ext cx="8209566" cy="1571224"/>
        </p:xfrm>
        <a:graphic>
          <a:graphicData uri="http://schemas.openxmlformats.org/drawingml/2006/table">
            <a:tbl>
              <a:tblPr firstRow="1" firstCol="1" bandRow="1">
                <a:tableStyleId>{5C22544A-7EE6-4342-B048-85BDC9FD1C3A}</a:tableStyleId>
              </a:tblPr>
              <a:tblGrid>
                <a:gridCol w="1352282">
                  <a:extLst>
                    <a:ext uri="{9D8B030D-6E8A-4147-A177-3AD203B41FA5}">
                      <a16:colId xmlns:a16="http://schemas.microsoft.com/office/drawing/2014/main" val="20000"/>
                    </a:ext>
                  </a:extLst>
                </a:gridCol>
                <a:gridCol w="679020">
                  <a:extLst>
                    <a:ext uri="{9D8B030D-6E8A-4147-A177-3AD203B41FA5}">
                      <a16:colId xmlns:a16="http://schemas.microsoft.com/office/drawing/2014/main" val="20001"/>
                    </a:ext>
                  </a:extLst>
                </a:gridCol>
                <a:gridCol w="981255">
                  <a:extLst>
                    <a:ext uri="{9D8B030D-6E8A-4147-A177-3AD203B41FA5}">
                      <a16:colId xmlns:a16="http://schemas.microsoft.com/office/drawing/2014/main" val="20002"/>
                    </a:ext>
                  </a:extLst>
                </a:gridCol>
                <a:gridCol w="937873">
                  <a:extLst>
                    <a:ext uri="{9D8B030D-6E8A-4147-A177-3AD203B41FA5}">
                      <a16:colId xmlns:a16="http://schemas.microsoft.com/office/drawing/2014/main" val="20003"/>
                    </a:ext>
                  </a:extLst>
                </a:gridCol>
                <a:gridCol w="781561">
                  <a:extLst>
                    <a:ext uri="{9D8B030D-6E8A-4147-A177-3AD203B41FA5}">
                      <a16:colId xmlns:a16="http://schemas.microsoft.com/office/drawing/2014/main" val="20004"/>
                    </a:ext>
                  </a:extLst>
                </a:gridCol>
                <a:gridCol w="844880">
                  <a:extLst>
                    <a:ext uri="{9D8B030D-6E8A-4147-A177-3AD203B41FA5}">
                      <a16:colId xmlns:a16="http://schemas.microsoft.com/office/drawing/2014/main" val="20005"/>
                    </a:ext>
                  </a:extLst>
                </a:gridCol>
                <a:gridCol w="808243">
                  <a:extLst>
                    <a:ext uri="{9D8B030D-6E8A-4147-A177-3AD203B41FA5}">
                      <a16:colId xmlns:a16="http://schemas.microsoft.com/office/drawing/2014/main" val="20006"/>
                    </a:ext>
                  </a:extLst>
                </a:gridCol>
                <a:gridCol w="862125">
                  <a:extLst>
                    <a:ext uri="{9D8B030D-6E8A-4147-A177-3AD203B41FA5}">
                      <a16:colId xmlns:a16="http://schemas.microsoft.com/office/drawing/2014/main" val="20007"/>
                    </a:ext>
                  </a:extLst>
                </a:gridCol>
                <a:gridCol w="962327">
                  <a:extLst>
                    <a:ext uri="{9D8B030D-6E8A-4147-A177-3AD203B41FA5}">
                      <a16:colId xmlns:a16="http://schemas.microsoft.com/office/drawing/2014/main" val="20008"/>
                    </a:ext>
                  </a:extLst>
                </a:gridCol>
              </a:tblGrid>
              <a:tr h="785612">
                <a:tc>
                  <a:txBody>
                    <a:bodyPr/>
                    <a:lstStyle/>
                    <a:p>
                      <a:pPr indent="127000" algn="l">
                        <a:spcAft>
                          <a:spcPts val="0"/>
                        </a:spcAft>
                      </a:pPr>
                      <a:r>
                        <a:rPr lang="zh-CN" sz="1600" kern="0" dirty="0">
                          <a:effectLst/>
                        </a:rPr>
                        <a:t>应用程序</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FTP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Telnet</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SMTP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DNS</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POP3</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TFTP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HTTP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SNMP</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0000"/>
                  </a:ext>
                </a:extLst>
              </a:tr>
              <a:tr h="785612">
                <a:tc>
                  <a:txBody>
                    <a:bodyPr/>
                    <a:lstStyle/>
                    <a:p>
                      <a:pPr indent="127000" algn="l">
                        <a:spcAft>
                          <a:spcPts val="0"/>
                        </a:spcAft>
                      </a:pPr>
                      <a:r>
                        <a:rPr lang="zh-CN" sz="1600" kern="0">
                          <a:effectLst/>
                        </a:rPr>
                        <a:t>熟知端口号</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a:effectLst/>
                        </a:rPr>
                        <a:t>21</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a:effectLst/>
                        </a:rPr>
                        <a:t>23</a:t>
                      </a:r>
                      <a:endParaRPr lang="zh-CN" sz="16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25</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53</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110</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69</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80</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127000" algn="l">
                        <a:spcAft>
                          <a:spcPts val="0"/>
                        </a:spcAft>
                      </a:pPr>
                      <a:r>
                        <a:rPr lang="en-US" sz="1600" kern="0" dirty="0">
                          <a:effectLst/>
                        </a:rPr>
                        <a:t>161</a:t>
                      </a:r>
                      <a:endParaRPr lang="zh-CN" sz="16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099595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57</a:t>
            </a:fld>
            <a:endParaRPr lang="en-US" altLang="zh-CN"/>
          </a:p>
        </p:txBody>
      </p:sp>
      <p:sp>
        <p:nvSpPr>
          <p:cNvPr id="5" name="矩形 4"/>
          <p:cNvSpPr/>
          <p:nvPr/>
        </p:nvSpPr>
        <p:spPr>
          <a:xfrm>
            <a:off x="500743" y="1386242"/>
            <a:ext cx="4301177" cy="461665"/>
          </a:xfrm>
          <a:prstGeom prst="rect">
            <a:avLst/>
          </a:prstGeom>
        </p:spPr>
        <p:txBody>
          <a:bodyPr wrap="non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）服务器端使用的端口号</a:t>
            </a:r>
          </a:p>
        </p:txBody>
      </p:sp>
      <p:sp>
        <p:nvSpPr>
          <p:cNvPr id="6" name="矩形 5"/>
          <p:cNvSpPr/>
          <p:nvPr/>
        </p:nvSpPr>
        <p:spPr>
          <a:xfrm>
            <a:off x="1594759" y="2471267"/>
            <a:ext cx="8463642" cy="1938992"/>
          </a:xfrm>
          <a:prstGeom prst="rect">
            <a:avLst/>
          </a:prstGeom>
        </p:spPr>
        <p:txBody>
          <a:bodyPr wrap="square">
            <a:spAutoFit/>
          </a:bodyPr>
          <a:lstStyle/>
          <a:p>
            <a:r>
              <a:rPr lang="zh-CN" altLang="zh-CN" sz="2400" dirty="0"/>
              <a:t>另一类叫做登记端口号，数值为</a:t>
            </a:r>
            <a:r>
              <a:rPr lang="en-US" altLang="zh-CN" sz="2400" dirty="0"/>
              <a:t>1024~49151</a:t>
            </a:r>
            <a:r>
              <a:rPr lang="zh-CN" altLang="zh-CN" sz="2400" dirty="0"/>
              <a:t>。这类端口号是为没有熟知端口号的应用程序使用的。使用这类端口号必须在</a:t>
            </a:r>
            <a:r>
              <a:rPr lang="en-US" altLang="zh-CN" sz="2400" dirty="0"/>
              <a:t>IANA</a:t>
            </a:r>
            <a:r>
              <a:rPr lang="zh-CN" altLang="zh-CN" sz="2400" dirty="0"/>
              <a:t>按照规定的手续登记，以防止重复。例如，腾讯</a:t>
            </a:r>
            <a:r>
              <a:rPr lang="en-US" altLang="zh-CN" sz="2400" dirty="0"/>
              <a:t>QQ</a:t>
            </a:r>
            <a:r>
              <a:rPr lang="zh-CN" altLang="zh-CN" sz="2400" dirty="0"/>
              <a:t>服务器使用的端口号是</a:t>
            </a:r>
            <a:r>
              <a:rPr lang="en-US" altLang="zh-CN" sz="2400" dirty="0"/>
              <a:t>8000</a:t>
            </a:r>
            <a:r>
              <a:rPr lang="zh-CN" altLang="zh-CN" sz="2400" dirty="0"/>
              <a:t>，新的版本的</a:t>
            </a:r>
            <a:r>
              <a:rPr lang="en-US" altLang="zh-CN" sz="2400" dirty="0"/>
              <a:t>QQ</a:t>
            </a:r>
            <a:r>
              <a:rPr lang="zh-CN" altLang="zh-CN" sz="2400" dirty="0"/>
              <a:t>客户端使用的端口号是</a:t>
            </a:r>
            <a:r>
              <a:rPr lang="en-US" altLang="zh-CN" sz="2400" dirty="0"/>
              <a:t>5000</a:t>
            </a:r>
            <a:r>
              <a:rPr lang="zh-CN" altLang="zh-CN" sz="2400" dirty="0"/>
              <a:t>。</a:t>
            </a:r>
            <a:endParaRPr lang="zh-CN" altLang="en-US" sz="2400" dirty="0"/>
          </a:p>
        </p:txBody>
      </p:sp>
    </p:spTree>
    <p:extLst>
      <p:ext uri="{BB962C8B-B14F-4D97-AF65-F5344CB8AC3E}">
        <p14:creationId xmlns:p14="http://schemas.microsoft.com/office/powerpoint/2010/main" val="36515026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3.3.3 </a:t>
            </a:r>
            <a:r>
              <a:rPr lang="zh-CN" altLang="en-US" b="0" dirty="0">
                <a:latin typeface="方正大黑简体" panose="02010601030101010101" pitchFamily="2" charset="-122"/>
                <a:ea typeface="方正大黑简体" panose="02010601030101010101" pitchFamily="2" charset="-122"/>
              </a:rPr>
              <a:t>网络协议与</a:t>
            </a:r>
            <a:r>
              <a:rPr lang="en-US" altLang="zh-CN" b="0" dirty="0">
                <a:latin typeface="方正大黑简体" panose="02010601030101010101" pitchFamily="2" charset="-122"/>
                <a:ea typeface="方正大黑简体" panose="02010601030101010101" pitchFamily="2" charset="-122"/>
              </a:rPr>
              <a:t>TCP/IP</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58</a:t>
            </a:fld>
            <a:endParaRPr lang="en-US" altLang="zh-CN"/>
          </a:p>
        </p:txBody>
      </p:sp>
      <p:sp>
        <p:nvSpPr>
          <p:cNvPr id="5" name="矩形 4"/>
          <p:cNvSpPr/>
          <p:nvPr/>
        </p:nvSpPr>
        <p:spPr>
          <a:xfrm>
            <a:off x="616159" y="1386242"/>
            <a:ext cx="4070345" cy="461665"/>
          </a:xfrm>
          <a:prstGeom prst="rect">
            <a:avLst/>
          </a:prstGeom>
        </p:spPr>
        <p:txBody>
          <a:bodyPr wrap="non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2</a:t>
            </a:r>
            <a:r>
              <a:rPr lang="zh-CN" altLang="zh-CN" sz="2400" dirty="0">
                <a:latin typeface="Times New Roman" panose="02020603050405020304" pitchFamily="18" charset="0"/>
                <a:ea typeface="宋体" panose="02010600030101010101" pitchFamily="2" charset="-122"/>
                <a:cs typeface="宋体" panose="02010600030101010101" pitchFamily="2" charset="-122"/>
              </a:rPr>
              <a:t>） 客户端使用的端口号</a:t>
            </a:r>
          </a:p>
        </p:txBody>
      </p:sp>
      <p:sp>
        <p:nvSpPr>
          <p:cNvPr id="6" name="矩形 5"/>
          <p:cNvSpPr/>
          <p:nvPr/>
        </p:nvSpPr>
        <p:spPr>
          <a:xfrm>
            <a:off x="1594759" y="2471267"/>
            <a:ext cx="8463642" cy="2308324"/>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数值为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49152~65535.</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由于这类端口号仅在客户进程运行时才动态选择，因此又叫做短暂端口号。这类端口号是留给客户进程选择暂时使用。当服务器进程受到客户进程的报文时，就知道了客户进程所使用的端口号，因而可以把数据发送给客户进程。通信结束后，刚才已使用过的客户端口号就不复存在，这个端口号就可以供其他客户进程使用</a:t>
            </a:r>
            <a:r>
              <a:rPr lang="zh-CN" altLang="en-US"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spTree>
    <p:extLst>
      <p:ext uri="{BB962C8B-B14F-4D97-AF65-F5344CB8AC3E}">
        <p14:creationId xmlns:p14="http://schemas.microsoft.com/office/powerpoint/2010/main" val="25278365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3.3.4 Internet</a:t>
            </a:r>
            <a:r>
              <a:rPr lang="zh-CN" altLang="en-US" b="0" dirty="0">
                <a:latin typeface="方正大黑简体" panose="02010601030101010101" pitchFamily="2" charset="-122"/>
                <a:ea typeface="方正大黑简体" panose="02010601030101010101" pitchFamily="2" charset="-122"/>
              </a:rPr>
              <a:t>的接入</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59</a:t>
            </a:fld>
            <a:endParaRPr lang="en-US" altLang="zh-CN"/>
          </a:p>
        </p:txBody>
      </p:sp>
      <p:sp>
        <p:nvSpPr>
          <p:cNvPr id="4" name="矩形 3"/>
          <p:cNvSpPr/>
          <p:nvPr/>
        </p:nvSpPr>
        <p:spPr>
          <a:xfrm>
            <a:off x="1349829" y="1222821"/>
            <a:ext cx="9263742" cy="1646605"/>
          </a:xfrm>
          <a:prstGeom prst="rect">
            <a:avLst/>
          </a:prstGeom>
        </p:spPr>
        <p:txBody>
          <a:bodyPr wrap="square">
            <a:spAutoFit/>
          </a:bodyPr>
          <a:lstStyle/>
          <a:p>
            <a:pPr indent="267970" algn="just">
              <a:spcBef>
                <a:spcPts val="600"/>
              </a:spcBef>
              <a:spcAft>
                <a:spcPts val="600"/>
              </a:spcAft>
            </a:pPr>
            <a:r>
              <a:rPr lang="en-US" altLang="zh-CN" sz="2400" b="1" dirty="0">
                <a:latin typeface="Times New Roman" panose="02020603050405020304" pitchFamily="18" charset="0"/>
                <a:ea typeface="宋体" panose="02010600030101010101" pitchFamily="2" charset="-122"/>
                <a:cs typeface="宋体" panose="02010600030101010101" pitchFamily="2" charset="-122"/>
              </a:rPr>
              <a:t>1. </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传输介质</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传输介质是网络中连接收发双方的物理通路，也是通信中世纪传送信息的载体。传输介质通常分为有线传输介质（导向型介质）和无线传输介质（非导向型介质）。</a:t>
            </a:r>
            <a:endParaRPr lang="zh-CN" altLang="en-US" sz="2400" dirty="0"/>
          </a:p>
        </p:txBody>
      </p:sp>
      <p:sp>
        <p:nvSpPr>
          <p:cNvPr id="5" name="矩形 4"/>
          <p:cNvSpPr/>
          <p:nvPr/>
        </p:nvSpPr>
        <p:spPr>
          <a:xfrm>
            <a:off x="1953985" y="3209597"/>
            <a:ext cx="8055429" cy="2800767"/>
          </a:xfrm>
          <a:prstGeom prst="rect">
            <a:avLst/>
          </a:prstGeom>
        </p:spPr>
        <p:txBody>
          <a:bodyPr wrap="square">
            <a:spAutoFit/>
          </a:bodyPr>
          <a:lstStyle/>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其中有线传输介质包括：</a:t>
            </a:r>
          </a:p>
          <a:p>
            <a:pPr indent="266700" algn="just">
              <a:spcAft>
                <a:spcPts val="0"/>
              </a:spcAft>
            </a:pPr>
            <a:r>
              <a:rPr lang="zh-CN" altLang="zh-CN" sz="2200" b="1" dirty="0">
                <a:latin typeface="Times New Roman" panose="02020603050405020304" pitchFamily="18" charset="0"/>
                <a:ea typeface="宋体" panose="02010600030101010101" pitchFamily="2" charset="-122"/>
                <a:cs typeface="宋体" panose="02010600030101010101" pitchFamily="2" charset="-122"/>
              </a:rPr>
              <a:t>（</a:t>
            </a:r>
            <a:r>
              <a:rPr lang="en-US" altLang="zh-CN" sz="2200" b="1" dirty="0">
                <a:latin typeface="Times New Roman" panose="02020603050405020304" pitchFamily="18" charset="0"/>
                <a:ea typeface="宋体" panose="02010600030101010101" pitchFamily="2" charset="-122"/>
                <a:cs typeface="宋体" panose="02010600030101010101" pitchFamily="2" charset="-122"/>
              </a:rPr>
              <a:t>1</a:t>
            </a:r>
            <a:r>
              <a:rPr lang="zh-CN" altLang="zh-CN" sz="2200" b="1" dirty="0">
                <a:latin typeface="Times New Roman" panose="02020603050405020304" pitchFamily="18" charset="0"/>
                <a:ea typeface="宋体" panose="02010600030101010101" pitchFamily="2" charset="-122"/>
                <a:cs typeface="宋体" panose="02010600030101010101" pitchFamily="2" charset="-122"/>
              </a:rPr>
              <a:t>）双绞线</a:t>
            </a:r>
          </a:p>
          <a:p>
            <a:pPr indent="266700" algn="just">
              <a:spcAft>
                <a:spcPts val="0"/>
              </a:spcAft>
            </a:pPr>
            <a:r>
              <a:rPr lang="zh-CN" altLang="zh-CN" sz="2200" dirty="0">
                <a:latin typeface="Times New Roman" panose="02020603050405020304" pitchFamily="18" charset="0"/>
                <a:ea typeface="宋体" panose="02010600030101010101" pitchFamily="2" charset="-122"/>
                <a:cs typeface="宋体" panose="02010600030101010101" pitchFamily="2" charset="-122"/>
              </a:rPr>
              <a:t>它是最古老但又是最常用的传输介质。双绞线由两根分别包有绝缘材料的铜线螺旋状地绞合在一起，芯线为软铜线，线径为</a:t>
            </a:r>
            <a:r>
              <a:rPr lang="en-US" altLang="zh-CN" sz="2200" dirty="0">
                <a:latin typeface="Times New Roman" panose="02020603050405020304" pitchFamily="18" charset="0"/>
                <a:ea typeface="宋体" panose="02010600030101010101" pitchFamily="2" charset="-122"/>
                <a:cs typeface="宋体" panose="02010600030101010101" pitchFamily="2" charset="-122"/>
              </a:rPr>
              <a:t>0.4~1.4mm</a:t>
            </a:r>
            <a:r>
              <a:rPr lang="zh-CN" altLang="zh-CN" sz="2200" dirty="0">
                <a:latin typeface="Times New Roman" panose="02020603050405020304" pitchFamily="18" charset="0"/>
                <a:ea typeface="宋体" panose="02010600030101010101" pitchFamily="2" charset="-122"/>
                <a:cs typeface="宋体" panose="02010600030101010101" pitchFamily="2" charset="-122"/>
              </a:rPr>
              <a:t>。两线绞合的目的是为了减少相邻线对之间的电磁干扰。</a:t>
            </a:r>
          </a:p>
          <a:p>
            <a:r>
              <a:rPr lang="zh-CN" altLang="zh-CN" sz="2200" kern="0" dirty="0">
                <a:latin typeface="Times New Roman" panose="02020603050405020304" pitchFamily="18" charset="0"/>
                <a:ea typeface="宋体" panose="02010600030101010101" pitchFamily="2" charset="-122"/>
                <a:cs typeface="宋体" panose="02010600030101010101" pitchFamily="2" charset="-122"/>
              </a:rPr>
              <a:t>双绞线可以用来传输模拟信号和数字信号。双绞线的通信距离一般为几到十几公里。</a:t>
            </a:r>
            <a:endParaRPr lang="zh-CN" altLang="en-US" sz="2200" dirty="0"/>
          </a:p>
        </p:txBody>
      </p:sp>
    </p:spTree>
    <p:extLst>
      <p:ext uri="{BB962C8B-B14F-4D97-AF65-F5344CB8AC3E}">
        <p14:creationId xmlns:p14="http://schemas.microsoft.com/office/powerpoint/2010/main" val="16637366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3.1.2 ARPANET</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a:t>
            </a:fld>
            <a:endParaRPr lang="en-US" altLang="zh-CN"/>
          </a:p>
        </p:txBody>
      </p:sp>
      <p:sp>
        <p:nvSpPr>
          <p:cNvPr id="4" name="矩形 3"/>
          <p:cNvSpPr/>
          <p:nvPr/>
        </p:nvSpPr>
        <p:spPr>
          <a:xfrm>
            <a:off x="1730828" y="1578820"/>
            <a:ext cx="6439671" cy="461665"/>
          </a:xfrm>
          <a:prstGeom prst="rect">
            <a:avLst/>
          </a:prstGeom>
        </p:spPr>
        <p:txBody>
          <a:bodyPr wrap="square">
            <a:spAutoFit/>
          </a:bodyPr>
          <a:lstStyle/>
          <a:p>
            <a:r>
              <a:rPr lang="en-US" altLang="zh-CN" sz="2400" kern="0" dirty="0">
                <a:latin typeface="Times New Roman" panose="02020603050405020304" pitchFamily="18" charset="0"/>
                <a:ea typeface="宋体" panose="02010600030101010101" pitchFamily="2" charset="-122"/>
                <a:cs typeface="宋体" panose="02010600030101010101" pitchFamily="2" charset="-122"/>
              </a:rPr>
              <a:t>1969</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年，还发生了一件具有划时代意义的事件。</a:t>
            </a:r>
            <a:endParaRPr lang="zh-CN" altLang="en-US" sz="2400" dirty="0"/>
          </a:p>
        </p:txBody>
      </p:sp>
      <p:sp>
        <p:nvSpPr>
          <p:cNvPr id="5" name="矩形 4"/>
          <p:cNvSpPr/>
          <p:nvPr/>
        </p:nvSpPr>
        <p:spPr>
          <a:xfrm>
            <a:off x="1730829" y="2404879"/>
            <a:ext cx="8294913" cy="2308324"/>
          </a:xfrm>
          <a:prstGeom prst="rect">
            <a:avLst/>
          </a:prstGeom>
        </p:spPr>
        <p:txBody>
          <a:bodyPr wrap="square">
            <a:spAutoFit/>
          </a:bodyPr>
          <a:lstStyle/>
          <a:p>
            <a:pPr indent="266700" algn="just">
              <a:spcAft>
                <a:spcPts val="0"/>
              </a:spcAft>
            </a:pPr>
            <a:r>
              <a:rPr lang="en-US" altLang="zh-CN" sz="2400" dirty="0">
                <a:latin typeface="Times New Roman" panose="02020603050405020304" pitchFamily="18" charset="0"/>
                <a:ea typeface="宋体" panose="02010600030101010101" pitchFamily="2" charset="-122"/>
                <a:cs typeface="宋体" panose="02010600030101010101" pitchFamily="2" charset="-122"/>
              </a:rPr>
              <a:t>1969</a:t>
            </a:r>
            <a:r>
              <a:rPr lang="zh-CN" altLang="zh-CN" sz="2400" dirty="0">
                <a:latin typeface="Times New Roman" panose="02020603050405020304" pitchFamily="18" charset="0"/>
                <a:ea typeface="宋体" panose="02010600030101010101" pitchFamily="2" charset="-122"/>
                <a:cs typeface="宋体" panose="02010600030101010101" pitchFamily="2" charset="-122"/>
              </a:rPr>
              <a:t>年</a:t>
            </a:r>
            <a:r>
              <a:rPr lang="en-US" altLang="zh-CN" sz="2400" dirty="0">
                <a:latin typeface="Times New Roman" panose="02020603050405020304" pitchFamily="18" charset="0"/>
                <a:ea typeface="宋体" panose="02010600030101010101" pitchFamily="2" charset="-122"/>
                <a:cs typeface="宋体" panose="02010600030101010101" pitchFamily="2" charset="-122"/>
              </a:rPr>
              <a:t>11</a:t>
            </a:r>
            <a:r>
              <a:rPr lang="zh-CN" altLang="zh-CN" sz="2400" dirty="0">
                <a:latin typeface="Times New Roman" panose="02020603050405020304" pitchFamily="18" charset="0"/>
                <a:ea typeface="宋体" panose="02010600030101010101" pitchFamily="2" charset="-122"/>
                <a:cs typeface="宋体" panose="02010600030101010101" pitchFamily="2" charset="-122"/>
              </a:rPr>
              <a:t>月，全球第一个包交换网络——</a:t>
            </a:r>
            <a:r>
              <a:rPr lang="en-US" altLang="zh-CN" sz="2400" dirty="0">
                <a:latin typeface="Times New Roman" panose="02020603050405020304" pitchFamily="18" charset="0"/>
                <a:ea typeface="宋体" panose="02010600030101010101" pitchFamily="2" charset="-122"/>
                <a:cs typeface="宋体" panose="02010600030101010101" pitchFamily="2" charset="-122"/>
              </a:rPr>
              <a:t>ARPANET</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Advanced Research Projects Agency Network</a:t>
            </a:r>
            <a:r>
              <a:rPr lang="zh-CN" altLang="zh-CN" sz="2400" dirty="0">
                <a:latin typeface="Times New Roman" panose="02020603050405020304" pitchFamily="18" charset="0"/>
                <a:ea typeface="宋体" panose="02010600030101010101" pitchFamily="2" charset="-122"/>
                <a:cs typeface="宋体" panose="02010600030101010101" pitchFamily="2" charset="-122"/>
              </a:rPr>
              <a:t>，音译为阿帕网）的第一条稳定连接建立了。两周后，包含</a:t>
            </a:r>
            <a:r>
              <a:rPr lang="en-US" altLang="zh-CN" sz="2400" dirty="0">
                <a:latin typeface="Times New Roman" panose="02020603050405020304" pitchFamily="18" charset="0"/>
                <a:ea typeface="宋体" panose="02010600030101010101" pitchFamily="2" charset="-122"/>
                <a:cs typeface="宋体" panose="02010600030101010101" pitchFamily="2" charset="-122"/>
              </a:rPr>
              <a:t>4</a:t>
            </a:r>
            <a:r>
              <a:rPr lang="zh-CN" altLang="zh-CN" sz="2400" dirty="0">
                <a:latin typeface="Times New Roman" panose="02020603050405020304" pitchFamily="18" charset="0"/>
                <a:ea typeface="宋体" panose="02010600030101010101" pitchFamily="2" charset="-122"/>
                <a:cs typeface="宋体" panose="02010600030101010101" pitchFamily="2" charset="-122"/>
              </a:rPr>
              <a:t>个节点的阿帕网雏形建成。</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阿帕网就是</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的始祖。被尊称为互联网之父的文顿·瑟夫（图灵奖获得者）等人都曾参与阿帕网的研究设计。</a:t>
            </a:r>
            <a:endParaRPr lang="zh-CN" altLang="en-US" sz="2400" dirty="0"/>
          </a:p>
        </p:txBody>
      </p:sp>
    </p:spTree>
    <p:extLst>
      <p:ext uri="{BB962C8B-B14F-4D97-AF65-F5344CB8AC3E}">
        <p14:creationId xmlns:p14="http://schemas.microsoft.com/office/powerpoint/2010/main" val="15022346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3.3.4 Internet</a:t>
            </a:r>
            <a:r>
              <a:rPr lang="zh-CN" altLang="en-US" b="0" dirty="0">
                <a:latin typeface="方正大黑简体" panose="02010601030101010101" pitchFamily="2" charset="-122"/>
                <a:ea typeface="方正大黑简体" panose="02010601030101010101" pitchFamily="2" charset="-122"/>
              </a:rPr>
              <a:t>的接入</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60</a:t>
            </a:fld>
            <a:endParaRPr lang="en-US" altLang="zh-CN"/>
          </a:p>
        </p:txBody>
      </p:sp>
      <p:sp>
        <p:nvSpPr>
          <p:cNvPr id="4" name="矩形 3"/>
          <p:cNvSpPr/>
          <p:nvPr/>
        </p:nvSpPr>
        <p:spPr>
          <a:xfrm>
            <a:off x="1366157" y="1277035"/>
            <a:ext cx="9116786" cy="830997"/>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双绞线分为非屏蔽双绞线（</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Unshielded Twisted Pair</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UTP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）和屏蔽双绞线（</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Shielded Twisted Pair</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STP</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grpSp>
        <p:nvGrpSpPr>
          <p:cNvPr id="5" name="组合 4"/>
          <p:cNvGrpSpPr/>
          <p:nvPr/>
        </p:nvGrpSpPr>
        <p:grpSpPr>
          <a:xfrm>
            <a:off x="1732375" y="2502417"/>
            <a:ext cx="8600953" cy="2707892"/>
            <a:chOff x="-53244" y="0"/>
            <a:chExt cx="4006754" cy="1262362"/>
          </a:xfrm>
        </p:grpSpPr>
        <p:grpSp>
          <p:nvGrpSpPr>
            <p:cNvPr id="6" name="组合 5"/>
            <p:cNvGrpSpPr/>
            <p:nvPr/>
          </p:nvGrpSpPr>
          <p:grpSpPr>
            <a:xfrm>
              <a:off x="-53244" y="0"/>
              <a:ext cx="1941633" cy="1208450"/>
              <a:chOff x="-53244" y="0"/>
              <a:chExt cx="1941633" cy="1208450"/>
            </a:xfrm>
          </p:grpSpPr>
          <p:sp>
            <p:nvSpPr>
              <p:cNvPr id="19" name="文本框 2"/>
              <p:cNvSpPr txBox="1">
                <a:spLocks noChangeArrowheads="1"/>
              </p:cNvSpPr>
              <p:nvPr/>
            </p:nvSpPr>
            <p:spPr bwMode="auto">
              <a:xfrm>
                <a:off x="1330224" y="845780"/>
                <a:ext cx="558165" cy="294640"/>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noAutofit/>
              </a:bodyPr>
              <a:lstStyle/>
              <a:p>
                <a:pPr indent="266700" algn="just">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铜线</a:t>
                </a:r>
              </a:p>
            </p:txBody>
          </p:sp>
          <p:sp>
            <p:nvSpPr>
              <p:cNvPr id="20" name="文本框 2"/>
              <p:cNvSpPr txBox="1">
                <a:spLocks noChangeArrowheads="1"/>
              </p:cNvSpPr>
              <p:nvPr/>
            </p:nvSpPr>
            <p:spPr bwMode="auto">
              <a:xfrm>
                <a:off x="755457" y="863786"/>
                <a:ext cx="596900" cy="294640"/>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noAutofit/>
              </a:bodyPr>
              <a:lstStyle/>
              <a:p>
                <a:pPr indent="266700" algn="just">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绝缘层</a:t>
                </a:r>
              </a:p>
            </p:txBody>
          </p:sp>
          <p:sp>
            <p:nvSpPr>
              <p:cNvPr id="21" name="Text Box 24"/>
              <p:cNvSpPr txBox="1">
                <a:spLocks noChangeArrowheads="1"/>
              </p:cNvSpPr>
              <p:nvPr/>
            </p:nvSpPr>
            <p:spPr bwMode="auto">
              <a:xfrm>
                <a:off x="-53244" y="947420"/>
                <a:ext cx="946150" cy="26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indent="266700" algn="just">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聚氯乙烯套层</a:t>
                </a:r>
              </a:p>
            </p:txBody>
          </p:sp>
          <p:sp>
            <p:nvSpPr>
              <p:cNvPr id="22" name="Text Box 37"/>
              <p:cNvSpPr txBox="1">
                <a:spLocks noChangeArrowheads="1"/>
              </p:cNvSpPr>
              <p:nvPr/>
            </p:nvSpPr>
            <p:spPr bwMode="auto">
              <a:xfrm>
                <a:off x="273050" y="0"/>
                <a:ext cx="1410970" cy="35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indent="266700" algn="just">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非屏蔽双绞线 </a:t>
                </a:r>
                <a:r>
                  <a:rPr lang="en-US" dirty="0">
                    <a:effectLst/>
                    <a:latin typeface="Times New Roman" panose="02020603050405020304" pitchFamily="18" charset="0"/>
                    <a:ea typeface="宋体" panose="02010600030101010101" pitchFamily="2" charset="-122"/>
                    <a:cs typeface="宋体" panose="02010600030101010101" pitchFamily="2" charset="-122"/>
                  </a:rPr>
                  <a:t>UTP</a:t>
                </a:r>
                <a:endParaRPr lang="zh-CN" dirty="0">
                  <a:effectLst/>
                  <a:latin typeface="Times New Roman" panose="02020603050405020304" pitchFamily="18" charset="0"/>
                  <a:ea typeface="宋体" panose="02010600030101010101" pitchFamily="2" charset="-122"/>
                  <a:cs typeface="宋体" panose="02010600030101010101" pitchFamily="2" charset="-122"/>
                </a:endParaRPr>
              </a:p>
            </p:txBody>
          </p:sp>
          <p:grpSp>
            <p:nvGrpSpPr>
              <p:cNvPr id="23" name="组合 22"/>
              <p:cNvGrpSpPr/>
              <p:nvPr/>
            </p:nvGrpSpPr>
            <p:grpSpPr>
              <a:xfrm>
                <a:off x="152400" y="228600"/>
                <a:ext cx="1641475" cy="718820"/>
                <a:chOff x="0" y="0"/>
                <a:chExt cx="1130300" cy="381000"/>
              </a:xfrm>
            </p:grpSpPr>
            <p:pic>
              <p:nvPicPr>
                <p:cNvPr id="24" name="Picture 20" descr="223b"/>
                <p:cNvPicPr>
                  <a:picLocks noChangeAspect="1"/>
                </p:cNvPicPr>
                <p:nvPr/>
              </p:nvPicPr>
              <p:blipFill>
                <a:blip r:embed="rId2">
                  <a:extLst>
                    <a:ext uri="{28A0092B-C50C-407E-A947-70E740481C1C}">
                      <a14:useLocalDpi xmlns:a14="http://schemas.microsoft.com/office/drawing/2010/main" val="0"/>
                    </a:ext>
                  </a:extLst>
                </a:blip>
                <a:srcRect t="24692" b="39763"/>
                <a:stretch>
                  <a:fillRect/>
                </a:stretch>
              </p:blipFill>
              <p:spPr bwMode="auto">
                <a:xfrm>
                  <a:off x="0" y="0"/>
                  <a:ext cx="1130300" cy="273050"/>
                </a:xfrm>
                <a:prstGeom prst="rect">
                  <a:avLst/>
                </a:prstGeom>
                <a:noFill/>
                <a:ln>
                  <a:noFill/>
                </a:ln>
              </p:spPr>
            </p:pic>
            <p:cxnSp>
              <p:nvCxnSpPr>
                <p:cNvPr id="25" name="直接连接符 24"/>
                <p:cNvCxnSpPr/>
                <p:nvPr/>
              </p:nvCxnSpPr>
              <p:spPr>
                <a:xfrm flipH="1">
                  <a:off x="184150" y="228600"/>
                  <a:ext cx="6350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35000" y="184150"/>
                  <a:ext cx="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33450" y="184150"/>
                  <a:ext cx="6350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 name="组合 6"/>
            <p:cNvGrpSpPr/>
            <p:nvPr/>
          </p:nvGrpSpPr>
          <p:grpSpPr>
            <a:xfrm>
              <a:off x="1958351" y="0"/>
              <a:ext cx="1995159" cy="1262362"/>
              <a:chOff x="-70474" y="0"/>
              <a:chExt cx="1995159" cy="1262362"/>
            </a:xfrm>
          </p:grpSpPr>
          <p:sp>
            <p:nvSpPr>
              <p:cNvPr id="8" name="Text Box 37"/>
              <p:cNvSpPr txBox="1">
                <a:spLocks noChangeArrowheads="1"/>
              </p:cNvSpPr>
              <p:nvPr/>
            </p:nvSpPr>
            <p:spPr bwMode="auto">
              <a:xfrm>
                <a:off x="469900" y="0"/>
                <a:ext cx="1184275" cy="331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indent="266700" algn="just">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屏蔽双绞线 </a:t>
                </a:r>
                <a:r>
                  <a:rPr lang="en-US" dirty="0">
                    <a:effectLst/>
                    <a:latin typeface="Times New Roman" panose="02020603050405020304" pitchFamily="18" charset="0"/>
                    <a:ea typeface="宋体" panose="02010600030101010101" pitchFamily="2" charset="-122"/>
                    <a:cs typeface="宋体" panose="02010600030101010101" pitchFamily="2" charset="-122"/>
                  </a:rPr>
                  <a:t>STP</a:t>
                </a:r>
                <a:endParaRPr lang="zh-CN" dirty="0">
                  <a:effectLst/>
                  <a:latin typeface="Times New Roman" panose="02020603050405020304" pitchFamily="18" charset="0"/>
                  <a:ea typeface="宋体" panose="02010600030101010101" pitchFamily="2" charset="-122"/>
                  <a:cs typeface="宋体" panose="02010600030101010101" pitchFamily="2" charset="-122"/>
                </a:endParaRPr>
              </a:p>
            </p:txBody>
          </p:sp>
          <p:grpSp>
            <p:nvGrpSpPr>
              <p:cNvPr id="9" name="组合 8"/>
              <p:cNvGrpSpPr/>
              <p:nvPr/>
            </p:nvGrpSpPr>
            <p:grpSpPr>
              <a:xfrm>
                <a:off x="228600" y="203200"/>
                <a:ext cx="1690370" cy="778511"/>
                <a:chOff x="0" y="0"/>
                <a:chExt cx="1085850" cy="425450"/>
              </a:xfrm>
            </p:grpSpPr>
            <p:pic>
              <p:nvPicPr>
                <p:cNvPr id="14" name="Picture 21" descr="223"/>
                <p:cNvPicPr>
                  <a:picLocks noChangeAspect="1"/>
                </p:cNvPicPr>
                <p:nvPr/>
              </p:nvPicPr>
              <p:blipFill>
                <a:blip r:embed="rId3">
                  <a:extLst>
                    <a:ext uri="{28A0092B-C50C-407E-A947-70E740481C1C}">
                      <a14:useLocalDpi xmlns:a14="http://schemas.microsoft.com/office/drawing/2010/main" val="0"/>
                    </a:ext>
                  </a:extLst>
                </a:blip>
                <a:srcRect t="17610" b="41142"/>
                <a:stretch>
                  <a:fillRect/>
                </a:stretch>
              </p:blipFill>
              <p:spPr bwMode="auto">
                <a:xfrm>
                  <a:off x="0" y="0"/>
                  <a:ext cx="1085850" cy="273050"/>
                </a:xfrm>
                <a:prstGeom prst="rect">
                  <a:avLst/>
                </a:prstGeom>
                <a:noFill/>
                <a:ln>
                  <a:noFill/>
                </a:ln>
              </p:spPr>
            </p:pic>
            <p:cxnSp>
              <p:nvCxnSpPr>
                <p:cNvPr id="15" name="直接连接符 14"/>
                <p:cNvCxnSpPr/>
                <p:nvPr/>
              </p:nvCxnSpPr>
              <p:spPr>
                <a:xfrm flipH="1">
                  <a:off x="133350" y="241300"/>
                  <a:ext cx="7620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14350" y="203200"/>
                  <a:ext cx="15240" cy="1079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04850" y="190500"/>
                  <a:ext cx="16510" cy="2349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89000" y="184150"/>
                  <a:ext cx="381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 Box 24"/>
              <p:cNvSpPr txBox="1">
                <a:spLocks noChangeArrowheads="1"/>
              </p:cNvSpPr>
              <p:nvPr/>
            </p:nvSpPr>
            <p:spPr bwMode="auto">
              <a:xfrm>
                <a:off x="-70474" y="921673"/>
                <a:ext cx="872490"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indent="266700" algn="just">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聚氯乙烯套层</a:t>
                </a:r>
              </a:p>
            </p:txBody>
          </p:sp>
          <p:sp>
            <p:nvSpPr>
              <p:cNvPr id="11" name="Text Box 24"/>
              <p:cNvSpPr txBox="1">
                <a:spLocks noChangeArrowheads="1"/>
              </p:cNvSpPr>
              <p:nvPr/>
            </p:nvSpPr>
            <p:spPr bwMode="auto">
              <a:xfrm>
                <a:off x="708777" y="768705"/>
                <a:ext cx="559435"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indent="266700" algn="just">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绝缘层</a:t>
                </a:r>
              </a:p>
            </p:txBody>
          </p:sp>
          <p:sp>
            <p:nvSpPr>
              <p:cNvPr id="12" name="Text Box 24"/>
              <p:cNvSpPr txBox="1">
                <a:spLocks noChangeArrowheads="1"/>
              </p:cNvSpPr>
              <p:nvPr/>
            </p:nvSpPr>
            <p:spPr bwMode="auto">
              <a:xfrm>
                <a:off x="903195" y="972167"/>
                <a:ext cx="996950"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indent="266700" algn="just">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外层体屏蔽层</a:t>
                </a:r>
              </a:p>
            </p:txBody>
          </p:sp>
          <p:sp>
            <p:nvSpPr>
              <p:cNvPr id="13" name="Text Box 24"/>
              <p:cNvSpPr txBox="1">
                <a:spLocks noChangeArrowheads="1"/>
              </p:cNvSpPr>
              <p:nvPr/>
            </p:nvSpPr>
            <p:spPr bwMode="auto">
              <a:xfrm>
                <a:off x="1466850" y="603250"/>
                <a:ext cx="457835"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dirty="0">
                    <a:effectLst/>
                    <a:latin typeface="Times New Roman" panose="02020603050405020304" pitchFamily="18" charset="0"/>
                    <a:ea typeface="宋体" panose="02010600030101010101" pitchFamily="2" charset="-122"/>
                    <a:cs typeface="宋体" panose="02010600030101010101" pitchFamily="2" charset="-122"/>
                  </a:rPr>
                  <a:t>铜线层</a:t>
                </a:r>
              </a:p>
            </p:txBody>
          </p:sp>
        </p:grpSp>
      </p:grpSp>
    </p:spTree>
    <p:extLst>
      <p:ext uri="{BB962C8B-B14F-4D97-AF65-F5344CB8AC3E}">
        <p14:creationId xmlns:p14="http://schemas.microsoft.com/office/powerpoint/2010/main" val="37115098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3.3.4 Internet</a:t>
            </a:r>
            <a:r>
              <a:rPr lang="zh-CN" altLang="en-US" b="0" dirty="0">
                <a:latin typeface="方正大黑简体" panose="02010601030101010101" pitchFamily="2" charset="-122"/>
                <a:ea typeface="方正大黑简体" panose="02010601030101010101" pitchFamily="2" charset="-122"/>
              </a:rPr>
              <a:t>的接入</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61</a:t>
            </a:fld>
            <a:endParaRPr lang="en-US" altLang="zh-CN"/>
          </a:p>
        </p:txBody>
      </p:sp>
      <p:sp>
        <p:nvSpPr>
          <p:cNvPr id="4" name="Rectangle 12"/>
          <p:cNvSpPr>
            <a:spLocks noChangeArrowheads="1"/>
          </p:cNvSpPr>
          <p:nvPr/>
        </p:nvSpPr>
        <p:spPr bwMode="auto">
          <a:xfrm>
            <a:off x="979714" y="199208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874327" y="1983241"/>
            <a:ext cx="5154085" cy="2168176"/>
            <a:chOff x="0" y="0"/>
            <a:chExt cx="2660015" cy="1143049"/>
          </a:xfrm>
        </p:grpSpPr>
        <p:grpSp>
          <p:nvGrpSpPr>
            <p:cNvPr id="6" name="组合 5"/>
            <p:cNvGrpSpPr/>
            <p:nvPr/>
          </p:nvGrpSpPr>
          <p:grpSpPr>
            <a:xfrm>
              <a:off x="0" y="0"/>
              <a:ext cx="2660015" cy="755650"/>
              <a:chOff x="0" y="0"/>
              <a:chExt cx="2660015" cy="75565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0" y="342900"/>
                <a:ext cx="2120900" cy="412750"/>
              </a:xfrm>
              <a:prstGeom prst="rect">
                <a:avLst/>
              </a:prstGeom>
              <a:noFill/>
              <a:ln>
                <a:noFill/>
              </a:ln>
            </p:spPr>
          </p:pic>
          <p:sp>
            <p:nvSpPr>
              <p:cNvPr id="9" name="Text Box 24"/>
              <p:cNvSpPr txBox="1">
                <a:spLocks noChangeArrowheads="1"/>
              </p:cNvSpPr>
              <p:nvPr/>
            </p:nvSpPr>
            <p:spPr bwMode="auto">
              <a:xfrm>
                <a:off x="0" y="0"/>
                <a:ext cx="872490"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zh-CN" dirty="0">
                    <a:effectLst/>
                    <a:latin typeface="宋体" panose="02010600030101010101" pitchFamily="2" charset="-122"/>
                    <a:ea typeface="宋体" panose="02010600030101010101" pitchFamily="2" charset="-122"/>
                    <a:cs typeface="宋体" panose="02010600030101010101" pitchFamily="2" charset="-122"/>
                  </a:rPr>
                  <a:t>绝缘保护套层</a:t>
                </a:r>
              </a:p>
            </p:txBody>
          </p:sp>
          <p:sp>
            <p:nvSpPr>
              <p:cNvPr id="10" name="Text Box 24"/>
              <p:cNvSpPr txBox="1">
                <a:spLocks noChangeArrowheads="1"/>
              </p:cNvSpPr>
              <p:nvPr/>
            </p:nvSpPr>
            <p:spPr bwMode="auto">
              <a:xfrm>
                <a:off x="908050" y="31750"/>
                <a:ext cx="872490"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zh-CN" dirty="0">
                    <a:effectLst/>
                    <a:latin typeface="宋体" panose="02010600030101010101" pitchFamily="2" charset="-122"/>
                    <a:ea typeface="宋体" panose="02010600030101010101" pitchFamily="2" charset="-122"/>
                    <a:cs typeface="宋体" panose="02010600030101010101" pitchFamily="2" charset="-122"/>
                  </a:rPr>
                  <a:t>外层体屏蔽层</a:t>
                </a:r>
              </a:p>
            </p:txBody>
          </p:sp>
          <p:sp>
            <p:nvSpPr>
              <p:cNvPr id="11" name="Text Box 24"/>
              <p:cNvSpPr txBox="1">
                <a:spLocks noChangeArrowheads="1"/>
              </p:cNvSpPr>
              <p:nvPr/>
            </p:nvSpPr>
            <p:spPr bwMode="auto">
              <a:xfrm>
                <a:off x="1750060" y="145097"/>
                <a:ext cx="559435"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zh-CN" dirty="0">
                    <a:effectLst/>
                    <a:latin typeface="宋体" panose="02010600030101010101" pitchFamily="2" charset="-122"/>
                    <a:ea typeface="宋体" panose="02010600030101010101" pitchFamily="2" charset="-122"/>
                    <a:cs typeface="宋体" panose="02010600030101010101" pitchFamily="2" charset="-122"/>
                  </a:rPr>
                  <a:t>绝缘层</a:t>
                </a:r>
              </a:p>
            </p:txBody>
          </p:sp>
          <p:sp>
            <p:nvSpPr>
              <p:cNvPr id="12" name="Text Box 24"/>
              <p:cNvSpPr txBox="1">
                <a:spLocks noChangeArrowheads="1"/>
              </p:cNvSpPr>
              <p:nvPr/>
            </p:nvSpPr>
            <p:spPr bwMode="auto">
              <a:xfrm>
                <a:off x="2100580" y="336549"/>
                <a:ext cx="559435" cy="24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zh-CN" dirty="0">
                    <a:effectLst/>
                    <a:latin typeface="宋体" panose="02010600030101010101" pitchFamily="2" charset="-122"/>
                    <a:ea typeface="宋体" panose="02010600030101010101" pitchFamily="2" charset="-122"/>
                    <a:cs typeface="宋体" panose="02010600030101010101" pitchFamily="2" charset="-122"/>
                  </a:rPr>
                  <a:t>内导体</a:t>
                </a:r>
              </a:p>
            </p:txBody>
          </p:sp>
          <p:cxnSp>
            <p:nvCxnSpPr>
              <p:cNvPr id="13" name="直接连接符 12"/>
              <p:cNvCxnSpPr/>
              <p:nvPr/>
            </p:nvCxnSpPr>
            <p:spPr>
              <a:xfrm>
                <a:off x="457200" y="209550"/>
                <a:ext cx="101600" cy="1333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1352550" y="247650"/>
                <a:ext cx="77627" cy="177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78000" y="342900"/>
                <a:ext cx="13716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Text Box 24"/>
            <p:cNvSpPr txBox="1">
              <a:spLocks noChangeArrowheads="1"/>
            </p:cNvSpPr>
            <p:nvPr/>
          </p:nvSpPr>
          <p:spPr bwMode="auto">
            <a:xfrm>
              <a:off x="460986" y="852854"/>
              <a:ext cx="1498618"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en-US" kern="0" dirty="0">
                  <a:effectLst/>
                  <a:latin typeface="Times New Roman" panose="02020603050405020304" pitchFamily="18" charset="0"/>
                  <a:ea typeface="宋体" panose="02010600030101010101" pitchFamily="2" charset="-122"/>
                  <a:cs typeface="宋体" panose="02010600030101010101" pitchFamily="2" charset="-122"/>
                </a:rPr>
                <a:t> </a:t>
              </a:r>
              <a:r>
                <a:rPr lang="zh-CN" kern="0" dirty="0">
                  <a:effectLst/>
                  <a:latin typeface="Times New Roman" panose="02020603050405020304" pitchFamily="18" charset="0"/>
                  <a:ea typeface="宋体" panose="02010600030101010101" pitchFamily="2" charset="-122"/>
                  <a:cs typeface="宋体" panose="02010600030101010101" pitchFamily="2" charset="-122"/>
                </a:rPr>
                <a:t>同轴电缆结构示</a:t>
              </a:r>
              <a:r>
                <a:rPr lang="zh-CN" kern="12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意图</a:t>
              </a:r>
              <a:endParaRPr lang="zh-CN" dirty="0">
                <a:effectLst/>
                <a:latin typeface="宋体" panose="02010600030101010101" pitchFamily="2" charset="-122"/>
                <a:ea typeface="宋体" panose="02010600030101010101" pitchFamily="2" charset="-122"/>
                <a:cs typeface="宋体" panose="02010600030101010101" pitchFamily="2" charset="-122"/>
              </a:endParaRPr>
            </a:p>
          </p:txBody>
        </p:sp>
      </p:grpSp>
      <p:sp>
        <p:nvSpPr>
          <p:cNvPr id="16" name="Rectangle 18"/>
          <p:cNvSpPr>
            <a:spLocks noChangeArrowheads="1"/>
          </p:cNvSpPr>
          <p:nvPr/>
        </p:nvSpPr>
        <p:spPr bwMode="auto">
          <a:xfrm>
            <a:off x="1154701" y="1066524"/>
            <a:ext cx="4798067"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2</a:t>
            </a:r>
            <a:r>
              <a:rPr kumimoji="0" lang="zh-CN" altLang="en-US"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）同轴电缆</a:t>
            </a:r>
            <a:endParaRPr kumimoji="0" lang="zh-CN" altLang="en-US" sz="2400" b="0" i="0" u="none" strike="noStrike" cap="none" normalizeH="0" baseline="0" dirty="0">
              <a:ln>
                <a:noFill/>
              </a:ln>
              <a:solidFill>
                <a:schemeClr val="tx1"/>
              </a:solidFill>
              <a:effectLst/>
              <a:latin typeface="Times New Roman" panose="02020603050405020304" pitchFamily="18" charset="0"/>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Times New Roman" panose="02020603050405020304" pitchFamily="18" charset="0"/>
                <a:cs typeface="宋体" panose="02010600030101010101" pitchFamily="2" charset="-122"/>
              </a:rPr>
              <a:t>同轴电缆（</a:t>
            </a:r>
            <a:r>
              <a:rPr kumimoji="0" lang="en-US" altLang="zh-CN" sz="2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Coaxial Cable</a:t>
            </a:r>
            <a:r>
              <a:rPr kumimoji="0" lang="zh-CN" altLang="en-US" sz="2400" b="0" i="0" u="none" strike="noStrike" cap="none" normalizeH="0" baseline="0" dirty="0">
                <a:ln>
                  <a:noFill/>
                </a:ln>
                <a:solidFill>
                  <a:schemeClr val="tx1"/>
                </a:solidFill>
                <a:effectLst/>
                <a:latin typeface="Times New Roman" panose="02020603050405020304" pitchFamily="18" charset="0"/>
                <a:cs typeface="宋体" panose="02010600030101010101" pitchFamily="2" charset="-122"/>
              </a:rPr>
              <a:t>）由一根内导体铜质芯线外加绝缘层、密集网状编织导电金属屏蔽层以及外包装保护塑橡材料组成</a:t>
            </a:r>
            <a:r>
              <a:rPr kumimoji="0" lang="zh-CN" altLang="en-US" sz="2400" b="0" i="0" u="none" strike="noStrike" cap="none" normalizeH="0" baseline="0" dirty="0">
                <a:ln>
                  <a:noFill/>
                </a:ln>
                <a:solidFill>
                  <a:schemeClr val="tx1"/>
                </a:solidFill>
                <a:effectLst/>
              </a:rPr>
              <a:t> 。</a:t>
            </a:r>
            <a:endParaRPr kumimoji="0" lang="zh-CN" altLang="en-US" sz="2400" b="0" i="0" u="none" strike="noStrike" cap="none" normalizeH="0" baseline="0" dirty="0">
              <a:ln>
                <a:noFill/>
              </a:ln>
              <a:solidFill>
                <a:schemeClr val="tx1"/>
              </a:solidFill>
              <a:effectLst/>
              <a:latin typeface="Arial" panose="020B0604020202020204" pitchFamily="34" charset="0"/>
            </a:endParaRPr>
          </a:p>
        </p:txBody>
      </p:sp>
      <p:sp>
        <p:nvSpPr>
          <p:cNvPr id="17" name="矩形 16"/>
          <p:cNvSpPr/>
          <p:nvPr/>
        </p:nvSpPr>
        <p:spPr>
          <a:xfrm>
            <a:off x="1154701" y="3600965"/>
            <a:ext cx="4935294" cy="2308324"/>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同轴电缆的特点是：高带宽及良好的噪声抑制性。同轴电缆的带宽取决于电缆长度，</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1km</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的电缆可以达到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1~2Gb/s</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的数据传输速率。通常，根据特性阻抗系数不同，分为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50Ω</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同轴电缆和</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75Ω</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同轴电缆。</a:t>
            </a:r>
            <a:endParaRPr lang="zh-CN" altLang="en-US" sz="2400" dirty="0"/>
          </a:p>
        </p:txBody>
      </p:sp>
    </p:spTree>
    <p:extLst>
      <p:ext uri="{BB962C8B-B14F-4D97-AF65-F5344CB8AC3E}">
        <p14:creationId xmlns:p14="http://schemas.microsoft.com/office/powerpoint/2010/main" val="21930344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3.3.4 Internet</a:t>
            </a:r>
            <a:r>
              <a:rPr lang="zh-CN" altLang="en-US" b="0" dirty="0">
                <a:latin typeface="方正大黑简体" panose="02010601030101010101" pitchFamily="2" charset="-122"/>
                <a:ea typeface="方正大黑简体" panose="02010601030101010101" pitchFamily="2" charset="-122"/>
              </a:rPr>
              <a:t>的接入</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62</a:t>
            </a:fld>
            <a:endParaRPr lang="en-US" altLang="zh-CN"/>
          </a:p>
        </p:txBody>
      </p:sp>
      <p:sp>
        <p:nvSpPr>
          <p:cNvPr id="4" name="矩形 3"/>
          <p:cNvSpPr/>
          <p:nvPr/>
        </p:nvSpPr>
        <p:spPr>
          <a:xfrm>
            <a:off x="925286" y="1204436"/>
            <a:ext cx="10096500" cy="1569660"/>
          </a:xfrm>
          <a:prstGeom prst="rect">
            <a:avLst/>
          </a:prstGeom>
        </p:spPr>
        <p:txBody>
          <a:bodyPr wrap="squar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3</a:t>
            </a:r>
            <a:r>
              <a:rPr lang="zh-CN" altLang="zh-CN" sz="2400" dirty="0">
                <a:latin typeface="Times New Roman" panose="02020603050405020304" pitchFamily="18" charset="0"/>
                <a:ea typeface="宋体" panose="02010600030101010101" pitchFamily="2" charset="-122"/>
                <a:cs typeface="宋体" panose="02010600030101010101" pitchFamily="2" charset="-122"/>
              </a:rPr>
              <a:t>）光纤与光缆</a:t>
            </a:r>
          </a:p>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光纤通信就是利用光导纤维（简称光纤）传递脉冲光来进行通信。由于可见光的频率非常高，约为</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10</a:t>
            </a:r>
            <a:r>
              <a:rPr lang="en-US" altLang="zh-CN" sz="2400" kern="0" baseline="30000" dirty="0">
                <a:latin typeface="Times New Roman" panose="02020603050405020304" pitchFamily="18" charset="0"/>
                <a:ea typeface="宋体" panose="02010600030101010101" pitchFamily="2" charset="-122"/>
                <a:cs typeface="宋体" panose="02010600030101010101" pitchFamily="2" charset="-122"/>
              </a:rPr>
              <a:t>8</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MHz</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的量级，因此一个光纤通信系统的传输带宽远远大于目前其他各种传输媒体的带宽。</a:t>
            </a:r>
            <a:endParaRPr lang="zh-CN" altLang="en-US" sz="2400" dirty="0"/>
          </a:p>
        </p:txBody>
      </p:sp>
      <p:sp>
        <p:nvSpPr>
          <p:cNvPr id="5" name="矩形 4"/>
          <p:cNvSpPr/>
          <p:nvPr/>
        </p:nvSpPr>
        <p:spPr>
          <a:xfrm>
            <a:off x="925285" y="2828836"/>
            <a:ext cx="9926865" cy="1200329"/>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当光线从高折射率的介质射向低折射率的介质时，折射角将大于入射角，当折射角足够大时，就会出现反射，即光线碰到包层时就会折射回纤芯。这个过程不断重复，光也就沿着光纤传输下去，如图所示</a:t>
            </a:r>
            <a:r>
              <a:rPr lang="zh-CN" altLang="en-US"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grpSp>
        <p:nvGrpSpPr>
          <p:cNvPr id="6" name="组合 5"/>
          <p:cNvGrpSpPr/>
          <p:nvPr/>
        </p:nvGrpSpPr>
        <p:grpSpPr>
          <a:xfrm>
            <a:off x="2694096" y="4083905"/>
            <a:ext cx="6939761" cy="2218924"/>
            <a:chOff x="0" y="0"/>
            <a:chExt cx="5280480" cy="1898651"/>
          </a:xfrm>
        </p:grpSpPr>
        <p:grpSp>
          <p:nvGrpSpPr>
            <p:cNvPr id="7" name="组合 6"/>
            <p:cNvGrpSpPr/>
            <p:nvPr/>
          </p:nvGrpSpPr>
          <p:grpSpPr>
            <a:xfrm>
              <a:off x="1047750" y="0"/>
              <a:ext cx="4232730" cy="1898651"/>
              <a:chOff x="0" y="0"/>
              <a:chExt cx="4232730" cy="1898670"/>
            </a:xfrm>
          </p:grpSpPr>
          <p:grpSp>
            <p:nvGrpSpPr>
              <p:cNvPr id="16" name="组合 15"/>
              <p:cNvGrpSpPr/>
              <p:nvPr/>
            </p:nvGrpSpPr>
            <p:grpSpPr>
              <a:xfrm>
                <a:off x="0" y="387350"/>
                <a:ext cx="2400302" cy="1511320"/>
                <a:chOff x="0" y="0"/>
                <a:chExt cx="2926717" cy="1842770"/>
              </a:xfrm>
            </p:grpSpPr>
            <p:sp>
              <p:nvSpPr>
                <p:cNvPr id="37" name="矩形 36"/>
                <p:cNvSpPr/>
                <p:nvPr/>
              </p:nvSpPr>
              <p:spPr>
                <a:xfrm>
                  <a:off x="82550" y="1371600"/>
                  <a:ext cx="2733040" cy="464820"/>
                </a:xfrm>
                <a:prstGeom prst="rect">
                  <a:avLst/>
                </a:prstGeom>
                <a:solidFill>
                  <a:srgbClr val="95DB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8" name="矩形 37"/>
                <p:cNvSpPr/>
                <p:nvPr/>
              </p:nvSpPr>
              <p:spPr>
                <a:xfrm>
                  <a:off x="120650" y="0"/>
                  <a:ext cx="2733358" cy="464820"/>
                </a:xfrm>
                <a:prstGeom prst="rect">
                  <a:avLst/>
                </a:prstGeom>
                <a:solidFill>
                  <a:srgbClr val="95DB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9" name="Freeform 103"/>
                <p:cNvSpPr>
                  <a:spLocks/>
                </p:cNvSpPr>
                <p:nvPr/>
              </p:nvSpPr>
              <p:spPr bwMode="auto">
                <a:xfrm>
                  <a:off x="0" y="6350"/>
                  <a:ext cx="153670" cy="1820545"/>
                </a:xfrm>
                <a:custGeom>
                  <a:avLst/>
                  <a:gdLst>
                    <a:gd name="T0" fmla="*/ 78 w 91"/>
                    <a:gd name="T1" fmla="*/ 0 h 799"/>
                    <a:gd name="T2" fmla="*/ 78 w 91"/>
                    <a:gd name="T3" fmla="*/ 18 h 799"/>
                    <a:gd name="T4" fmla="*/ 78 w 91"/>
                    <a:gd name="T5" fmla="*/ 36 h 799"/>
                    <a:gd name="T6" fmla="*/ 60 w 91"/>
                    <a:gd name="T7" fmla="*/ 54 h 799"/>
                    <a:gd name="T8" fmla="*/ 60 w 91"/>
                    <a:gd name="T9" fmla="*/ 72 h 799"/>
                    <a:gd name="T10" fmla="*/ 54 w 91"/>
                    <a:gd name="T11" fmla="*/ 90 h 799"/>
                    <a:gd name="T12" fmla="*/ 54 w 91"/>
                    <a:gd name="T13" fmla="*/ 108 h 799"/>
                    <a:gd name="T14" fmla="*/ 72 w 91"/>
                    <a:gd name="T15" fmla="*/ 126 h 799"/>
                    <a:gd name="T16" fmla="*/ 90 w 91"/>
                    <a:gd name="T17" fmla="*/ 144 h 799"/>
                    <a:gd name="T18" fmla="*/ 90 w 91"/>
                    <a:gd name="T19" fmla="*/ 162 h 799"/>
                    <a:gd name="T20" fmla="*/ 90 w 91"/>
                    <a:gd name="T21" fmla="*/ 180 h 799"/>
                    <a:gd name="T22" fmla="*/ 90 w 91"/>
                    <a:gd name="T23" fmla="*/ 198 h 799"/>
                    <a:gd name="T24" fmla="*/ 84 w 91"/>
                    <a:gd name="T25" fmla="*/ 198 h 799"/>
                    <a:gd name="T26" fmla="*/ 66 w 91"/>
                    <a:gd name="T27" fmla="*/ 210 h 799"/>
                    <a:gd name="T28" fmla="*/ 48 w 91"/>
                    <a:gd name="T29" fmla="*/ 228 h 799"/>
                    <a:gd name="T30" fmla="*/ 36 w 91"/>
                    <a:gd name="T31" fmla="*/ 246 h 799"/>
                    <a:gd name="T32" fmla="*/ 18 w 91"/>
                    <a:gd name="T33" fmla="*/ 258 h 799"/>
                    <a:gd name="T34" fmla="*/ 12 w 91"/>
                    <a:gd name="T35" fmla="*/ 276 h 799"/>
                    <a:gd name="T36" fmla="*/ 12 w 91"/>
                    <a:gd name="T37" fmla="*/ 294 h 799"/>
                    <a:gd name="T38" fmla="*/ 12 w 91"/>
                    <a:gd name="T39" fmla="*/ 312 h 799"/>
                    <a:gd name="T40" fmla="*/ 12 w 91"/>
                    <a:gd name="T41" fmla="*/ 330 h 799"/>
                    <a:gd name="T42" fmla="*/ 0 w 91"/>
                    <a:gd name="T43" fmla="*/ 348 h 799"/>
                    <a:gd name="T44" fmla="*/ 0 w 91"/>
                    <a:gd name="T45" fmla="*/ 366 h 799"/>
                    <a:gd name="T46" fmla="*/ 0 w 91"/>
                    <a:gd name="T47" fmla="*/ 384 h 799"/>
                    <a:gd name="T48" fmla="*/ 0 w 91"/>
                    <a:gd name="T49" fmla="*/ 402 h 799"/>
                    <a:gd name="T50" fmla="*/ 0 w 91"/>
                    <a:gd name="T51" fmla="*/ 420 h 799"/>
                    <a:gd name="T52" fmla="*/ 0 w 91"/>
                    <a:gd name="T53" fmla="*/ 438 h 799"/>
                    <a:gd name="T54" fmla="*/ 18 w 91"/>
                    <a:gd name="T55" fmla="*/ 450 h 799"/>
                    <a:gd name="T56" fmla="*/ 36 w 91"/>
                    <a:gd name="T57" fmla="*/ 462 h 799"/>
                    <a:gd name="T58" fmla="*/ 54 w 91"/>
                    <a:gd name="T59" fmla="*/ 474 h 799"/>
                    <a:gd name="T60" fmla="*/ 60 w 91"/>
                    <a:gd name="T61" fmla="*/ 492 h 799"/>
                    <a:gd name="T62" fmla="*/ 78 w 91"/>
                    <a:gd name="T63" fmla="*/ 510 h 799"/>
                    <a:gd name="T64" fmla="*/ 84 w 91"/>
                    <a:gd name="T65" fmla="*/ 528 h 799"/>
                    <a:gd name="T66" fmla="*/ 90 w 91"/>
                    <a:gd name="T67" fmla="*/ 546 h 799"/>
                    <a:gd name="T68" fmla="*/ 90 w 91"/>
                    <a:gd name="T69" fmla="*/ 564 h 799"/>
                    <a:gd name="T70" fmla="*/ 90 w 91"/>
                    <a:gd name="T71" fmla="*/ 582 h 799"/>
                    <a:gd name="T72" fmla="*/ 90 w 91"/>
                    <a:gd name="T73" fmla="*/ 600 h 799"/>
                    <a:gd name="T74" fmla="*/ 72 w 91"/>
                    <a:gd name="T75" fmla="*/ 600 h 799"/>
                    <a:gd name="T76" fmla="*/ 66 w 91"/>
                    <a:gd name="T77" fmla="*/ 618 h 799"/>
                    <a:gd name="T78" fmla="*/ 60 w 91"/>
                    <a:gd name="T79" fmla="*/ 636 h 799"/>
                    <a:gd name="T80" fmla="*/ 54 w 91"/>
                    <a:gd name="T81" fmla="*/ 654 h 799"/>
                    <a:gd name="T82" fmla="*/ 48 w 91"/>
                    <a:gd name="T83" fmla="*/ 672 h 799"/>
                    <a:gd name="T84" fmla="*/ 48 w 91"/>
                    <a:gd name="T85" fmla="*/ 690 h 799"/>
                    <a:gd name="T86" fmla="*/ 48 w 91"/>
                    <a:gd name="T87" fmla="*/ 708 h 799"/>
                    <a:gd name="T88" fmla="*/ 48 w 91"/>
                    <a:gd name="T89" fmla="*/ 726 h 799"/>
                    <a:gd name="T90" fmla="*/ 48 w 91"/>
                    <a:gd name="T91" fmla="*/ 744 h 799"/>
                    <a:gd name="T92" fmla="*/ 54 w 91"/>
                    <a:gd name="T93" fmla="*/ 762 h 799"/>
                    <a:gd name="T94" fmla="*/ 60 w 91"/>
                    <a:gd name="T95" fmla="*/ 780 h 799"/>
                    <a:gd name="T96" fmla="*/ 72 w 91"/>
                    <a:gd name="T97" fmla="*/ 798 h 799"/>
                    <a:gd name="T98" fmla="*/ 72 w 91"/>
                    <a:gd name="T99" fmla="*/ 792 h 799"/>
                    <a:gd name="T100" fmla="*/ 72 w 91"/>
                    <a:gd name="T101" fmla="*/ 786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1" h="799">
                      <a:moveTo>
                        <a:pt x="78" y="0"/>
                      </a:moveTo>
                      <a:lnTo>
                        <a:pt x="78" y="18"/>
                      </a:lnTo>
                      <a:lnTo>
                        <a:pt x="78" y="36"/>
                      </a:lnTo>
                      <a:lnTo>
                        <a:pt x="60" y="54"/>
                      </a:lnTo>
                      <a:lnTo>
                        <a:pt x="60" y="72"/>
                      </a:lnTo>
                      <a:lnTo>
                        <a:pt x="54" y="90"/>
                      </a:lnTo>
                      <a:lnTo>
                        <a:pt x="54" y="108"/>
                      </a:lnTo>
                      <a:lnTo>
                        <a:pt x="72" y="126"/>
                      </a:lnTo>
                      <a:lnTo>
                        <a:pt x="90" y="144"/>
                      </a:lnTo>
                      <a:lnTo>
                        <a:pt x="90" y="162"/>
                      </a:lnTo>
                      <a:lnTo>
                        <a:pt x="90" y="180"/>
                      </a:lnTo>
                      <a:lnTo>
                        <a:pt x="90" y="198"/>
                      </a:lnTo>
                      <a:lnTo>
                        <a:pt x="84" y="198"/>
                      </a:lnTo>
                      <a:lnTo>
                        <a:pt x="66" y="210"/>
                      </a:lnTo>
                      <a:lnTo>
                        <a:pt x="48" y="228"/>
                      </a:lnTo>
                      <a:lnTo>
                        <a:pt x="36" y="246"/>
                      </a:lnTo>
                      <a:lnTo>
                        <a:pt x="18" y="258"/>
                      </a:lnTo>
                      <a:lnTo>
                        <a:pt x="12" y="276"/>
                      </a:lnTo>
                      <a:lnTo>
                        <a:pt x="12" y="294"/>
                      </a:lnTo>
                      <a:lnTo>
                        <a:pt x="12" y="312"/>
                      </a:lnTo>
                      <a:lnTo>
                        <a:pt x="12" y="330"/>
                      </a:lnTo>
                      <a:lnTo>
                        <a:pt x="0" y="348"/>
                      </a:lnTo>
                      <a:lnTo>
                        <a:pt x="0" y="366"/>
                      </a:lnTo>
                      <a:lnTo>
                        <a:pt x="0" y="384"/>
                      </a:lnTo>
                      <a:lnTo>
                        <a:pt x="0" y="402"/>
                      </a:lnTo>
                      <a:lnTo>
                        <a:pt x="0" y="420"/>
                      </a:lnTo>
                      <a:lnTo>
                        <a:pt x="0" y="438"/>
                      </a:lnTo>
                      <a:lnTo>
                        <a:pt x="18" y="450"/>
                      </a:lnTo>
                      <a:lnTo>
                        <a:pt x="36" y="462"/>
                      </a:lnTo>
                      <a:lnTo>
                        <a:pt x="54" y="474"/>
                      </a:lnTo>
                      <a:lnTo>
                        <a:pt x="60" y="492"/>
                      </a:lnTo>
                      <a:lnTo>
                        <a:pt x="78" y="510"/>
                      </a:lnTo>
                      <a:lnTo>
                        <a:pt x="84" y="528"/>
                      </a:lnTo>
                      <a:lnTo>
                        <a:pt x="90" y="546"/>
                      </a:lnTo>
                      <a:lnTo>
                        <a:pt x="90" y="564"/>
                      </a:lnTo>
                      <a:lnTo>
                        <a:pt x="90" y="582"/>
                      </a:lnTo>
                      <a:lnTo>
                        <a:pt x="90" y="600"/>
                      </a:lnTo>
                      <a:lnTo>
                        <a:pt x="72" y="600"/>
                      </a:lnTo>
                      <a:lnTo>
                        <a:pt x="66" y="618"/>
                      </a:lnTo>
                      <a:lnTo>
                        <a:pt x="60" y="636"/>
                      </a:lnTo>
                      <a:lnTo>
                        <a:pt x="54" y="654"/>
                      </a:lnTo>
                      <a:lnTo>
                        <a:pt x="48" y="672"/>
                      </a:lnTo>
                      <a:lnTo>
                        <a:pt x="48" y="690"/>
                      </a:lnTo>
                      <a:lnTo>
                        <a:pt x="48" y="708"/>
                      </a:lnTo>
                      <a:lnTo>
                        <a:pt x="48" y="726"/>
                      </a:lnTo>
                      <a:lnTo>
                        <a:pt x="48" y="744"/>
                      </a:lnTo>
                      <a:lnTo>
                        <a:pt x="54" y="762"/>
                      </a:lnTo>
                      <a:lnTo>
                        <a:pt x="60" y="780"/>
                      </a:lnTo>
                      <a:lnTo>
                        <a:pt x="72" y="798"/>
                      </a:lnTo>
                      <a:lnTo>
                        <a:pt x="72" y="792"/>
                      </a:lnTo>
                      <a:lnTo>
                        <a:pt x="72" y="786"/>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0" name="组合 39"/>
                <p:cNvGrpSpPr/>
                <p:nvPr/>
              </p:nvGrpSpPr>
              <p:grpSpPr>
                <a:xfrm>
                  <a:off x="2781300" y="0"/>
                  <a:ext cx="145417" cy="1836422"/>
                  <a:chOff x="0" y="0"/>
                  <a:chExt cx="101600" cy="1844675"/>
                </a:xfrm>
              </p:grpSpPr>
              <p:sp>
                <p:nvSpPr>
                  <p:cNvPr id="45" name="Freeform 112"/>
                  <p:cNvSpPr>
                    <a:spLocks/>
                  </p:cNvSpPr>
                  <p:nvPr/>
                </p:nvSpPr>
                <p:spPr bwMode="auto">
                  <a:xfrm>
                    <a:off x="50800" y="0"/>
                    <a:ext cx="22225" cy="493713"/>
                  </a:xfrm>
                  <a:custGeom>
                    <a:avLst/>
                    <a:gdLst>
                      <a:gd name="T0" fmla="*/ 0 w 13"/>
                      <a:gd name="T1" fmla="*/ 0 h 217"/>
                      <a:gd name="T2" fmla="*/ 6 w 13"/>
                      <a:gd name="T3" fmla="*/ 18 h 217"/>
                      <a:gd name="T4" fmla="*/ 6 w 13"/>
                      <a:gd name="T5" fmla="*/ 36 h 217"/>
                      <a:gd name="T6" fmla="*/ 6 w 13"/>
                      <a:gd name="T7" fmla="*/ 54 h 217"/>
                      <a:gd name="T8" fmla="*/ 6 w 13"/>
                      <a:gd name="T9" fmla="*/ 72 h 217"/>
                      <a:gd name="T10" fmla="*/ 6 w 13"/>
                      <a:gd name="T11" fmla="*/ 90 h 217"/>
                      <a:gd name="T12" fmla="*/ 0 w 13"/>
                      <a:gd name="T13" fmla="*/ 108 h 217"/>
                      <a:gd name="T14" fmla="*/ 0 w 13"/>
                      <a:gd name="T15" fmla="*/ 126 h 217"/>
                      <a:gd name="T16" fmla="*/ 0 w 13"/>
                      <a:gd name="T17" fmla="*/ 144 h 217"/>
                      <a:gd name="T18" fmla="*/ 0 w 13"/>
                      <a:gd name="T19" fmla="*/ 162 h 217"/>
                      <a:gd name="T20" fmla="*/ 0 w 13"/>
                      <a:gd name="T21" fmla="*/ 180 h 217"/>
                      <a:gd name="T22" fmla="*/ 6 w 13"/>
                      <a:gd name="T23" fmla="*/ 198 h 217"/>
                      <a:gd name="T24" fmla="*/ 12 w 13"/>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7">
                        <a:moveTo>
                          <a:pt x="0" y="0"/>
                        </a:moveTo>
                        <a:lnTo>
                          <a:pt x="6" y="18"/>
                        </a:lnTo>
                        <a:lnTo>
                          <a:pt x="6" y="36"/>
                        </a:lnTo>
                        <a:lnTo>
                          <a:pt x="6" y="54"/>
                        </a:lnTo>
                        <a:lnTo>
                          <a:pt x="6" y="72"/>
                        </a:lnTo>
                        <a:lnTo>
                          <a:pt x="6" y="90"/>
                        </a:lnTo>
                        <a:lnTo>
                          <a:pt x="0" y="108"/>
                        </a:lnTo>
                        <a:lnTo>
                          <a:pt x="0" y="126"/>
                        </a:lnTo>
                        <a:lnTo>
                          <a:pt x="0" y="144"/>
                        </a:lnTo>
                        <a:lnTo>
                          <a:pt x="0" y="162"/>
                        </a:lnTo>
                        <a:lnTo>
                          <a:pt x="0" y="180"/>
                        </a:lnTo>
                        <a:lnTo>
                          <a:pt x="6" y="198"/>
                        </a:lnTo>
                        <a:lnTo>
                          <a:pt x="12" y="216"/>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Freeform 113"/>
                  <p:cNvSpPr>
                    <a:spLocks/>
                  </p:cNvSpPr>
                  <p:nvPr/>
                </p:nvSpPr>
                <p:spPr bwMode="auto">
                  <a:xfrm>
                    <a:off x="19050" y="476250"/>
                    <a:ext cx="82550" cy="919162"/>
                  </a:xfrm>
                  <a:custGeom>
                    <a:avLst/>
                    <a:gdLst>
                      <a:gd name="T0" fmla="*/ 18 w 49"/>
                      <a:gd name="T1" fmla="*/ 0 h 403"/>
                      <a:gd name="T2" fmla="*/ 12 w 49"/>
                      <a:gd name="T3" fmla="*/ 18 h 403"/>
                      <a:gd name="T4" fmla="*/ 12 w 49"/>
                      <a:gd name="T5" fmla="*/ 36 h 403"/>
                      <a:gd name="T6" fmla="*/ 12 w 49"/>
                      <a:gd name="T7" fmla="*/ 54 h 403"/>
                      <a:gd name="T8" fmla="*/ 12 w 49"/>
                      <a:gd name="T9" fmla="*/ 72 h 403"/>
                      <a:gd name="T10" fmla="*/ 24 w 49"/>
                      <a:gd name="T11" fmla="*/ 90 h 403"/>
                      <a:gd name="T12" fmla="*/ 24 w 49"/>
                      <a:gd name="T13" fmla="*/ 108 h 403"/>
                      <a:gd name="T14" fmla="*/ 30 w 49"/>
                      <a:gd name="T15" fmla="*/ 126 h 403"/>
                      <a:gd name="T16" fmla="*/ 36 w 49"/>
                      <a:gd name="T17" fmla="*/ 144 h 403"/>
                      <a:gd name="T18" fmla="*/ 36 w 49"/>
                      <a:gd name="T19" fmla="*/ 162 h 403"/>
                      <a:gd name="T20" fmla="*/ 48 w 49"/>
                      <a:gd name="T21" fmla="*/ 180 h 403"/>
                      <a:gd name="T22" fmla="*/ 48 w 49"/>
                      <a:gd name="T23" fmla="*/ 198 h 403"/>
                      <a:gd name="T24" fmla="*/ 48 w 49"/>
                      <a:gd name="T25" fmla="*/ 216 h 403"/>
                      <a:gd name="T26" fmla="*/ 48 w 49"/>
                      <a:gd name="T27" fmla="*/ 234 h 403"/>
                      <a:gd name="T28" fmla="*/ 48 w 49"/>
                      <a:gd name="T29" fmla="*/ 252 h 403"/>
                      <a:gd name="T30" fmla="*/ 48 w 49"/>
                      <a:gd name="T31" fmla="*/ 270 h 403"/>
                      <a:gd name="T32" fmla="*/ 42 w 49"/>
                      <a:gd name="T33" fmla="*/ 288 h 403"/>
                      <a:gd name="T34" fmla="*/ 36 w 49"/>
                      <a:gd name="T35" fmla="*/ 306 h 403"/>
                      <a:gd name="T36" fmla="*/ 30 w 49"/>
                      <a:gd name="T37" fmla="*/ 324 h 403"/>
                      <a:gd name="T38" fmla="*/ 18 w 49"/>
                      <a:gd name="T39" fmla="*/ 342 h 403"/>
                      <a:gd name="T40" fmla="*/ 12 w 49"/>
                      <a:gd name="T41" fmla="*/ 366 h 403"/>
                      <a:gd name="T42" fmla="*/ 12 w 49"/>
                      <a:gd name="T43" fmla="*/ 384 h 403"/>
                      <a:gd name="T44" fmla="*/ 0 w 49"/>
                      <a:gd name="T45" fmla="*/ 402 h 403"/>
                      <a:gd name="T46" fmla="*/ 0 w 49"/>
                      <a:gd name="T47" fmla="*/ 4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03">
                        <a:moveTo>
                          <a:pt x="18" y="0"/>
                        </a:moveTo>
                        <a:lnTo>
                          <a:pt x="12" y="18"/>
                        </a:lnTo>
                        <a:lnTo>
                          <a:pt x="12" y="36"/>
                        </a:lnTo>
                        <a:lnTo>
                          <a:pt x="12" y="54"/>
                        </a:lnTo>
                        <a:lnTo>
                          <a:pt x="12" y="72"/>
                        </a:lnTo>
                        <a:lnTo>
                          <a:pt x="24" y="90"/>
                        </a:lnTo>
                        <a:lnTo>
                          <a:pt x="24" y="108"/>
                        </a:lnTo>
                        <a:lnTo>
                          <a:pt x="30" y="126"/>
                        </a:lnTo>
                        <a:lnTo>
                          <a:pt x="36" y="144"/>
                        </a:lnTo>
                        <a:lnTo>
                          <a:pt x="36" y="162"/>
                        </a:lnTo>
                        <a:lnTo>
                          <a:pt x="48" y="180"/>
                        </a:lnTo>
                        <a:lnTo>
                          <a:pt x="48" y="198"/>
                        </a:lnTo>
                        <a:lnTo>
                          <a:pt x="48" y="216"/>
                        </a:lnTo>
                        <a:lnTo>
                          <a:pt x="48" y="234"/>
                        </a:lnTo>
                        <a:lnTo>
                          <a:pt x="48" y="252"/>
                        </a:lnTo>
                        <a:lnTo>
                          <a:pt x="48" y="270"/>
                        </a:lnTo>
                        <a:lnTo>
                          <a:pt x="42" y="288"/>
                        </a:lnTo>
                        <a:lnTo>
                          <a:pt x="36" y="306"/>
                        </a:lnTo>
                        <a:lnTo>
                          <a:pt x="30" y="324"/>
                        </a:lnTo>
                        <a:lnTo>
                          <a:pt x="18" y="342"/>
                        </a:lnTo>
                        <a:lnTo>
                          <a:pt x="12" y="366"/>
                        </a:lnTo>
                        <a:lnTo>
                          <a:pt x="12" y="384"/>
                        </a:lnTo>
                        <a:lnTo>
                          <a:pt x="0" y="402"/>
                        </a:lnTo>
                        <a:lnTo>
                          <a:pt x="0" y="402"/>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 name="Freeform 114"/>
                  <p:cNvSpPr>
                    <a:spLocks/>
                  </p:cNvSpPr>
                  <p:nvPr/>
                </p:nvSpPr>
                <p:spPr bwMode="auto">
                  <a:xfrm>
                    <a:off x="0" y="1390650"/>
                    <a:ext cx="22225" cy="454025"/>
                  </a:xfrm>
                  <a:custGeom>
                    <a:avLst/>
                    <a:gdLst>
                      <a:gd name="T0" fmla="*/ 12 w 13"/>
                      <a:gd name="T1" fmla="*/ 0 h 199"/>
                      <a:gd name="T2" fmla="*/ 12 w 13"/>
                      <a:gd name="T3" fmla="*/ 18 h 199"/>
                      <a:gd name="T4" fmla="*/ 12 w 13"/>
                      <a:gd name="T5" fmla="*/ 36 h 199"/>
                      <a:gd name="T6" fmla="*/ 12 w 13"/>
                      <a:gd name="T7" fmla="*/ 54 h 199"/>
                      <a:gd name="T8" fmla="*/ 12 w 13"/>
                      <a:gd name="T9" fmla="*/ 72 h 199"/>
                      <a:gd name="T10" fmla="*/ 12 w 13"/>
                      <a:gd name="T11" fmla="*/ 90 h 199"/>
                      <a:gd name="T12" fmla="*/ 12 w 13"/>
                      <a:gd name="T13" fmla="*/ 108 h 199"/>
                      <a:gd name="T14" fmla="*/ 12 w 13"/>
                      <a:gd name="T15" fmla="*/ 126 h 199"/>
                      <a:gd name="T16" fmla="*/ 12 w 13"/>
                      <a:gd name="T17" fmla="*/ 144 h 199"/>
                      <a:gd name="T18" fmla="*/ 12 w 13"/>
                      <a:gd name="T19" fmla="*/ 162 h 199"/>
                      <a:gd name="T20" fmla="*/ 6 w 13"/>
                      <a:gd name="T21" fmla="*/ 180 h 199"/>
                      <a:gd name="T22" fmla="*/ 0 w 13"/>
                      <a:gd name="T23"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9">
                        <a:moveTo>
                          <a:pt x="12" y="0"/>
                        </a:moveTo>
                        <a:lnTo>
                          <a:pt x="12" y="18"/>
                        </a:lnTo>
                        <a:lnTo>
                          <a:pt x="12" y="36"/>
                        </a:lnTo>
                        <a:lnTo>
                          <a:pt x="12" y="54"/>
                        </a:lnTo>
                        <a:lnTo>
                          <a:pt x="12" y="72"/>
                        </a:lnTo>
                        <a:lnTo>
                          <a:pt x="12" y="90"/>
                        </a:lnTo>
                        <a:lnTo>
                          <a:pt x="12" y="108"/>
                        </a:lnTo>
                        <a:lnTo>
                          <a:pt x="12" y="126"/>
                        </a:lnTo>
                        <a:lnTo>
                          <a:pt x="12" y="144"/>
                        </a:lnTo>
                        <a:lnTo>
                          <a:pt x="12" y="162"/>
                        </a:lnTo>
                        <a:lnTo>
                          <a:pt x="6" y="180"/>
                        </a:lnTo>
                        <a:lnTo>
                          <a:pt x="0" y="19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cxnSp>
              <p:nvCxnSpPr>
                <p:cNvPr id="41" name="直接连接符 40"/>
                <p:cNvCxnSpPr/>
                <p:nvPr/>
              </p:nvCxnSpPr>
              <p:spPr>
                <a:xfrm>
                  <a:off x="120650" y="6350"/>
                  <a:ext cx="27190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152400" y="450850"/>
                  <a:ext cx="2686050" cy="139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20650" y="1384300"/>
                  <a:ext cx="2692460" cy="4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120650" y="1828800"/>
                  <a:ext cx="2673350" cy="139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685800" y="6350"/>
                <a:ext cx="0" cy="1778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784350" y="12700"/>
                <a:ext cx="0" cy="1784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463550" y="742950"/>
                <a:ext cx="222250" cy="469265"/>
              </a:xfrm>
              <a:prstGeom prst="straightConnector1">
                <a:avLst/>
              </a:prstGeom>
              <a:ln w="34925" cmpd="sng">
                <a:solidFill>
                  <a:schemeClr val="tx1"/>
                </a:solidFill>
                <a:headEnd type="none" w="sm" len="lg"/>
                <a:tailEnd type="stealth" w="med" len="lg"/>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577850" y="628650"/>
                <a:ext cx="228600" cy="127635"/>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cxnSp>
            <p:nvCxnSpPr>
              <p:cNvPr id="21" name="直接箭头连接符 20"/>
              <p:cNvCxnSpPr/>
              <p:nvPr/>
            </p:nvCxnSpPr>
            <p:spPr>
              <a:xfrm flipV="1">
                <a:off x="1257300" y="762000"/>
                <a:ext cx="528320" cy="209550"/>
              </a:xfrm>
              <a:prstGeom prst="straightConnector1">
                <a:avLst/>
              </a:prstGeom>
              <a:ln w="349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sp>
            <p:nvSpPr>
              <p:cNvPr id="22" name="弧形 21"/>
              <p:cNvSpPr/>
              <p:nvPr/>
            </p:nvSpPr>
            <p:spPr>
              <a:xfrm>
                <a:off x="1568450" y="615950"/>
                <a:ext cx="431800" cy="418819"/>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3" name="弧形 22"/>
              <p:cNvSpPr/>
              <p:nvPr/>
            </p:nvSpPr>
            <p:spPr>
              <a:xfrm flipH="1" flipV="1">
                <a:off x="603250" y="914400"/>
                <a:ext cx="158750" cy="63500"/>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4" name="弧形 23"/>
              <p:cNvSpPr/>
              <p:nvPr/>
            </p:nvSpPr>
            <p:spPr>
              <a:xfrm flipH="1" flipV="1">
                <a:off x="1593850" y="704850"/>
                <a:ext cx="361950" cy="300990"/>
              </a:xfrm>
              <a:prstGeom prst="arc">
                <a:avLst>
                  <a:gd name="adj1" fmla="val 16200000"/>
                  <a:gd name="adj2" fmla="val 74722"/>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5" name="Text Box 24"/>
              <p:cNvSpPr txBox="1">
                <a:spLocks noChangeArrowheads="1"/>
              </p:cNvSpPr>
              <p:nvPr/>
            </p:nvSpPr>
            <p:spPr bwMode="auto">
              <a:xfrm>
                <a:off x="927099" y="1231900"/>
                <a:ext cx="641050" cy="325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入射角</a:t>
                </a:r>
              </a:p>
            </p:txBody>
          </p:sp>
          <p:cxnSp>
            <p:nvCxnSpPr>
              <p:cNvPr id="26" name="直接连接符 25"/>
              <p:cNvCxnSpPr/>
              <p:nvPr/>
            </p:nvCxnSpPr>
            <p:spPr>
              <a:xfrm>
                <a:off x="603250" y="971550"/>
                <a:ext cx="487680" cy="342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225550" y="977900"/>
                <a:ext cx="425450" cy="336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 Box 24"/>
              <p:cNvSpPr txBox="1">
                <a:spLocks noChangeArrowheads="1"/>
              </p:cNvSpPr>
              <p:nvPr/>
            </p:nvSpPr>
            <p:spPr bwMode="auto">
              <a:xfrm>
                <a:off x="1784248" y="0"/>
                <a:ext cx="615629" cy="362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折射角</a:t>
                </a:r>
              </a:p>
            </p:txBody>
          </p:sp>
          <p:cxnSp>
            <p:nvCxnSpPr>
              <p:cNvPr id="29" name="直接连接符 28"/>
              <p:cNvCxnSpPr/>
              <p:nvPr/>
            </p:nvCxnSpPr>
            <p:spPr>
              <a:xfrm flipV="1">
                <a:off x="762000" y="146050"/>
                <a:ext cx="1104900" cy="48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955800" y="241300"/>
                <a:ext cx="0" cy="4489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 Box 24"/>
              <p:cNvSpPr txBox="1">
                <a:spLocks noChangeArrowheads="1"/>
              </p:cNvSpPr>
              <p:nvPr/>
            </p:nvSpPr>
            <p:spPr bwMode="auto">
              <a:xfrm>
                <a:off x="2399877" y="152347"/>
                <a:ext cx="1832853" cy="33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包层（低折射率的媒体）</a:t>
                </a:r>
              </a:p>
            </p:txBody>
          </p:sp>
          <p:cxnSp>
            <p:nvCxnSpPr>
              <p:cNvPr id="32" name="直接连接符 31"/>
              <p:cNvCxnSpPr/>
              <p:nvPr/>
            </p:nvCxnSpPr>
            <p:spPr>
              <a:xfrm flipV="1">
                <a:off x="2108200" y="292100"/>
                <a:ext cx="368300" cy="2031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 Box 24"/>
              <p:cNvSpPr txBox="1">
                <a:spLocks noChangeArrowheads="1"/>
              </p:cNvSpPr>
              <p:nvPr/>
            </p:nvSpPr>
            <p:spPr bwMode="auto">
              <a:xfrm>
                <a:off x="2476067" y="939475"/>
                <a:ext cx="1756663" cy="374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纤芯（高折射率的媒体）</a:t>
                </a:r>
              </a:p>
            </p:txBody>
          </p:sp>
          <p:sp>
            <p:nvSpPr>
              <p:cNvPr id="34" name="Text Box 24"/>
              <p:cNvSpPr txBox="1">
                <a:spLocks noChangeArrowheads="1"/>
              </p:cNvSpPr>
              <p:nvPr/>
            </p:nvSpPr>
            <p:spPr bwMode="auto">
              <a:xfrm>
                <a:off x="2444624" y="1536169"/>
                <a:ext cx="1788106" cy="34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包层（低折射率的媒体）</a:t>
                </a:r>
              </a:p>
            </p:txBody>
          </p:sp>
          <p:cxnSp>
            <p:nvCxnSpPr>
              <p:cNvPr id="35" name="直接连接符 34"/>
              <p:cNvCxnSpPr/>
              <p:nvPr/>
            </p:nvCxnSpPr>
            <p:spPr>
              <a:xfrm>
                <a:off x="2222500" y="1593850"/>
                <a:ext cx="292100" cy="717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279650" y="1079500"/>
                <a:ext cx="2780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0" y="200025"/>
              <a:ext cx="1082675" cy="1357630"/>
              <a:chOff x="0" y="0"/>
              <a:chExt cx="1082675" cy="1357630"/>
            </a:xfrm>
          </p:grpSpPr>
          <p:grpSp>
            <p:nvGrpSpPr>
              <p:cNvPr id="9" name="组合 8"/>
              <p:cNvGrpSpPr/>
              <p:nvPr/>
            </p:nvGrpSpPr>
            <p:grpSpPr>
              <a:xfrm>
                <a:off x="0" y="238125"/>
                <a:ext cx="824229" cy="1119505"/>
                <a:chOff x="0" y="0"/>
                <a:chExt cx="824783" cy="1120221"/>
              </a:xfrm>
            </p:grpSpPr>
            <p:sp>
              <p:nvSpPr>
                <p:cNvPr id="12" name="AutoShape 120"/>
                <p:cNvSpPr>
                  <a:spLocks noChangeArrowheads="1"/>
                </p:cNvSpPr>
                <p:nvPr/>
              </p:nvSpPr>
              <p:spPr bwMode="auto">
                <a:xfrm rot="5400000">
                  <a:off x="-141052" y="342900"/>
                  <a:ext cx="918373" cy="636270"/>
                </a:xfrm>
                <a:prstGeom prst="can">
                  <a:avLst>
                    <a:gd name="adj" fmla="val 29815"/>
                  </a:avLst>
                </a:prstGeom>
                <a:gradFill rotWithShape="1">
                  <a:gsLst>
                    <a:gs pos="0">
                      <a:srgbClr val="66FFFF">
                        <a:gamma/>
                        <a:shade val="46275"/>
                        <a:invGamma/>
                      </a:srgbClr>
                    </a:gs>
                    <a:gs pos="50000">
                      <a:srgbClr val="66FFFF"/>
                    </a:gs>
                    <a:gs pos="100000">
                      <a:srgbClr val="66FFFF">
                        <a:gamma/>
                        <a:shade val="46275"/>
                        <a:invGamma/>
                      </a:srgbClr>
                    </a:gs>
                  </a:gsLst>
                  <a:lin ang="0" scaled="1"/>
                </a:gradFill>
                <a:ln w="9525">
                  <a:solidFill>
                    <a:srgbClr val="33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AutoShape 121"/>
                <p:cNvSpPr>
                  <a:spLocks noChangeArrowheads="1"/>
                </p:cNvSpPr>
                <p:nvPr/>
              </p:nvSpPr>
              <p:spPr bwMode="auto">
                <a:xfrm rot="5400000">
                  <a:off x="446323" y="498475"/>
                  <a:ext cx="438785" cy="318135"/>
                </a:xfrm>
                <a:prstGeom prst="can">
                  <a:avLst>
                    <a:gd name="adj" fmla="val 27343"/>
                  </a:avLst>
                </a:prstGeom>
                <a:solidFill>
                  <a:srgbClr val="FFFFFF"/>
                </a:solidFill>
                <a:ln w="9525">
                  <a:solidFill>
                    <a:srgbClr val="33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cxnSp>
              <p:nvCxnSpPr>
                <p:cNvPr id="14" name="Line 123"/>
                <p:cNvCxnSpPr/>
                <p:nvPr/>
              </p:nvCxnSpPr>
              <p:spPr bwMode="auto">
                <a:xfrm>
                  <a:off x="716198" y="215900"/>
                  <a:ext cx="0" cy="2190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Line 125"/>
                <p:cNvCxnSpPr/>
                <p:nvPr/>
              </p:nvCxnSpPr>
              <p:spPr bwMode="auto">
                <a:xfrm flipH="1">
                  <a:off x="227248" y="0"/>
                  <a:ext cx="83820" cy="260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 Box 24"/>
              <p:cNvSpPr txBox="1">
                <a:spLocks noChangeArrowheads="1"/>
              </p:cNvSpPr>
              <p:nvPr/>
            </p:nvSpPr>
            <p:spPr bwMode="auto">
              <a:xfrm>
                <a:off x="123825" y="0"/>
                <a:ext cx="588645"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包层</a:t>
                </a:r>
              </a:p>
            </p:txBody>
          </p:sp>
          <p:sp>
            <p:nvSpPr>
              <p:cNvPr id="11" name="Text Box 24"/>
              <p:cNvSpPr txBox="1">
                <a:spLocks noChangeArrowheads="1"/>
              </p:cNvSpPr>
              <p:nvPr/>
            </p:nvSpPr>
            <p:spPr bwMode="auto">
              <a:xfrm>
                <a:off x="504825" y="257175"/>
                <a:ext cx="577850"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a:spcAft>
                    <a:spcPts val="0"/>
                  </a:spcAft>
                </a:pPr>
                <a:r>
                  <a:rPr lang="zh-CN" sz="1600" dirty="0">
                    <a:effectLst/>
                    <a:latin typeface="Times New Roman" panose="02020603050405020304" pitchFamily="18" charset="0"/>
                    <a:ea typeface="宋体" panose="02010600030101010101" pitchFamily="2" charset="-122"/>
                    <a:cs typeface="宋体" panose="02010600030101010101" pitchFamily="2" charset="-122"/>
                  </a:rPr>
                  <a:t>纤芯</a:t>
                </a:r>
              </a:p>
            </p:txBody>
          </p:sp>
        </p:grpSp>
      </p:grpSp>
    </p:spTree>
    <p:extLst>
      <p:ext uri="{BB962C8B-B14F-4D97-AF65-F5344CB8AC3E}">
        <p14:creationId xmlns:p14="http://schemas.microsoft.com/office/powerpoint/2010/main" val="33825140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3.3.4 Internet</a:t>
            </a:r>
            <a:r>
              <a:rPr lang="zh-CN" altLang="en-US" b="0" dirty="0">
                <a:latin typeface="方正大黑简体" panose="02010601030101010101" pitchFamily="2" charset="-122"/>
                <a:ea typeface="方正大黑简体" panose="02010601030101010101" pitchFamily="2" charset="-122"/>
              </a:rPr>
              <a:t>的接入</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63</a:t>
            </a:fld>
            <a:endParaRPr lang="en-US" altLang="zh-CN"/>
          </a:p>
        </p:txBody>
      </p:sp>
      <p:sp>
        <p:nvSpPr>
          <p:cNvPr id="4" name="矩形 3"/>
          <p:cNvSpPr/>
          <p:nvPr/>
        </p:nvSpPr>
        <p:spPr>
          <a:xfrm>
            <a:off x="730251" y="1221353"/>
            <a:ext cx="5197020" cy="4154984"/>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由于光纤非常细，连包层一起的直径也不到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0.2mm</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因此，做为干线传输介质时，必须将光纤做成很结实的光缆。一根光缆少则只有一根光纤，多则可包括数十至数百根光纤，再加上加强芯和填充物就可以大大提高其机械强度。必要时还可放入远供电源线。最后加上包带层和外护套，就可以使抗拉强度达到几公斤，完全可以满足工程施工的强度要求。图为五芯光缆的剖面示意图。</a:t>
            </a:r>
            <a:endParaRPr lang="zh-CN" altLang="en-US" sz="2400"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5781093" y="1913164"/>
            <a:ext cx="5914600" cy="2609850"/>
          </a:xfrm>
          <a:prstGeom prst="rect">
            <a:avLst/>
          </a:prstGeom>
        </p:spPr>
      </p:pic>
      <p:sp>
        <p:nvSpPr>
          <p:cNvPr id="6" name="矩形 5"/>
          <p:cNvSpPr/>
          <p:nvPr/>
        </p:nvSpPr>
        <p:spPr>
          <a:xfrm>
            <a:off x="947058" y="5483521"/>
            <a:ext cx="10417628" cy="830997"/>
          </a:xfrm>
          <a:prstGeom prst="rect">
            <a:avLst/>
          </a:prstGeom>
        </p:spPr>
        <p:txBody>
          <a:bodyPr wrap="square">
            <a:spAutoFit/>
          </a:bodyPr>
          <a:lstStyle/>
          <a:p>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光纤不仅具有通信容量非常大的优点，而且还具有传输损耗小、中继距离长、抗雷电和电磁干扰性能好、无串音干扰保密性好、体积小重量轻等特点。</a:t>
            </a:r>
            <a:endParaRPr lang="zh-CN" altLang="en-US" sz="2400" b="1" dirty="0"/>
          </a:p>
        </p:txBody>
      </p:sp>
    </p:spTree>
    <p:extLst>
      <p:ext uri="{BB962C8B-B14F-4D97-AF65-F5344CB8AC3E}">
        <p14:creationId xmlns:p14="http://schemas.microsoft.com/office/powerpoint/2010/main" val="282283701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3.3.4 Internet</a:t>
            </a:r>
            <a:r>
              <a:rPr lang="zh-CN" altLang="en-US" b="0" dirty="0">
                <a:latin typeface="方正大黑简体" panose="02010601030101010101" pitchFamily="2" charset="-122"/>
                <a:ea typeface="方正大黑简体" panose="02010601030101010101" pitchFamily="2" charset="-122"/>
              </a:rPr>
              <a:t>的接入</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64</a:t>
            </a:fld>
            <a:endParaRPr lang="en-US" altLang="zh-CN"/>
          </a:p>
        </p:txBody>
      </p:sp>
      <p:sp>
        <p:nvSpPr>
          <p:cNvPr id="4" name="矩形 3"/>
          <p:cNvSpPr/>
          <p:nvPr/>
        </p:nvSpPr>
        <p:spPr>
          <a:xfrm>
            <a:off x="949775" y="1138165"/>
            <a:ext cx="9525000" cy="830997"/>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利用无线电波在自由空间的传播就可以较快地实现多种的通信。因此，就将自由空间称为无线传输介质（非导向型传输媒体）。</a:t>
            </a:r>
            <a:endParaRPr lang="zh-CN" altLang="en-US" sz="2400" dirty="0"/>
          </a:p>
        </p:txBody>
      </p:sp>
      <p:sp>
        <p:nvSpPr>
          <p:cNvPr id="5" name="矩形 4"/>
          <p:cNvSpPr/>
          <p:nvPr/>
        </p:nvSpPr>
        <p:spPr>
          <a:xfrm>
            <a:off x="1447796" y="2094049"/>
            <a:ext cx="8528957" cy="1323439"/>
          </a:xfrm>
          <a:prstGeom prst="rect">
            <a:avLst/>
          </a:prstGeom>
        </p:spPr>
        <p:txBody>
          <a:bodyPr wrap="square">
            <a:spAutoFit/>
          </a:bodyPr>
          <a:lstStyle/>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1</a:t>
            </a:r>
            <a:r>
              <a:rPr lang="zh-CN" altLang="zh-CN" sz="2000" dirty="0">
                <a:latin typeface="Times New Roman" panose="02020603050405020304" pitchFamily="18" charset="0"/>
                <a:ea typeface="宋体" panose="02010600030101010101" pitchFamily="2" charset="-122"/>
                <a:cs typeface="宋体" panose="02010600030101010101" pitchFamily="2" charset="-122"/>
              </a:rPr>
              <a:t>）短波</a:t>
            </a:r>
          </a:p>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短波通信主要是靠电离层的反射。通信频率范围为</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3~30MHz</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，通常称为高频（</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HF</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）段。由于电离层随季节、昼夜以及太阳黑子活动而变化，所以通信质量并不稳定。</a:t>
            </a:r>
            <a:endParaRPr lang="zh-CN" altLang="en-US" sz="2000" dirty="0"/>
          </a:p>
        </p:txBody>
      </p:sp>
      <p:sp>
        <p:nvSpPr>
          <p:cNvPr id="6" name="矩形 5"/>
          <p:cNvSpPr/>
          <p:nvPr/>
        </p:nvSpPr>
        <p:spPr>
          <a:xfrm>
            <a:off x="1447793" y="3417488"/>
            <a:ext cx="8528957" cy="1631216"/>
          </a:xfrm>
          <a:prstGeom prst="rect">
            <a:avLst/>
          </a:prstGeom>
        </p:spPr>
        <p:txBody>
          <a:bodyPr wrap="square">
            <a:spAutoFit/>
          </a:bodyPr>
          <a:lstStyle/>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2</a:t>
            </a:r>
            <a:r>
              <a:rPr lang="zh-CN" altLang="zh-CN" sz="2000" dirty="0">
                <a:latin typeface="Times New Roman" panose="02020603050405020304" pitchFamily="18" charset="0"/>
                <a:ea typeface="宋体" panose="02010600030101010101" pitchFamily="2" charset="-122"/>
                <a:cs typeface="宋体" panose="02010600030101010101" pitchFamily="2" charset="-122"/>
              </a:rPr>
              <a:t>）微波</a:t>
            </a:r>
          </a:p>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无线电微波通信在数据通信中占有重要地位。微波的频率范围为</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300MHz~300GHz</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（波长</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1m~10cm</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），但主要是使用</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2~40GHz</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的频率范围。微波在空间主要是直线传播，并且能够穿破电离层进入宇宙空间，因此它不像短波那样可以经电离层反射传播到地面上很远的地方。</a:t>
            </a:r>
            <a:endParaRPr lang="zh-CN" altLang="en-US" sz="2000" dirty="0"/>
          </a:p>
        </p:txBody>
      </p:sp>
      <p:sp>
        <p:nvSpPr>
          <p:cNvPr id="7" name="矩形 6"/>
          <p:cNvSpPr/>
          <p:nvPr/>
        </p:nvSpPr>
        <p:spPr>
          <a:xfrm>
            <a:off x="1447793" y="5041777"/>
            <a:ext cx="8528957" cy="1015663"/>
          </a:xfrm>
          <a:prstGeom prst="rect">
            <a:avLst/>
          </a:prstGeom>
        </p:spPr>
        <p:txBody>
          <a:bodyPr wrap="square">
            <a:spAutoFit/>
          </a:bodyPr>
          <a:lstStyle/>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3</a:t>
            </a:r>
            <a:r>
              <a:rPr lang="zh-CN" altLang="zh-CN" sz="2000" dirty="0">
                <a:latin typeface="Times New Roman" panose="02020603050405020304" pitchFamily="18" charset="0"/>
                <a:ea typeface="宋体" panose="02010600030101010101" pitchFamily="2" charset="-122"/>
                <a:cs typeface="宋体" panose="02010600030101010101" pitchFamily="2" charset="-122"/>
              </a:rPr>
              <a:t>）卫星</a:t>
            </a:r>
          </a:p>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常用的微型通信方法是利用位于约</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36000km</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高空的人造地球同步卫星作为中继器的一种特殊形式的微波接力通信。</a:t>
            </a:r>
            <a:endParaRPr lang="zh-CN" altLang="en-US" sz="2000" dirty="0"/>
          </a:p>
        </p:txBody>
      </p:sp>
      <p:sp>
        <p:nvSpPr>
          <p:cNvPr id="8" name="矩形 7"/>
          <p:cNvSpPr/>
          <p:nvPr/>
        </p:nvSpPr>
        <p:spPr>
          <a:xfrm>
            <a:off x="1687135" y="6057440"/>
            <a:ext cx="3390672" cy="400110"/>
          </a:xfrm>
          <a:prstGeom prst="rect">
            <a:avLst/>
          </a:prstGeom>
        </p:spPr>
        <p:txBody>
          <a:bodyPr wrap="none">
            <a:spAutoFit/>
          </a:bodyPr>
          <a:lstStyle/>
          <a:p>
            <a:r>
              <a:rPr lang="zh-CN" altLang="zh-CN" sz="20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000" kern="0" dirty="0">
                <a:latin typeface="Times New Roman" panose="02020603050405020304" pitchFamily="18" charset="0"/>
                <a:ea typeface="宋体" panose="02010600030101010101" pitchFamily="2" charset="-122"/>
                <a:cs typeface="宋体" panose="02010600030101010101" pitchFamily="2" charset="-122"/>
              </a:rPr>
              <a:t>4</a:t>
            </a:r>
            <a:r>
              <a:rPr lang="zh-CN" altLang="zh-CN" sz="2000" kern="0" dirty="0">
                <a:latin typeface="Times New Roman" panose="02020603050405020304" pitchFamily="18" charset="0"/>
                <a:ea typeface="宋体" panose="02010600030101010101" pitchFamily="2" charset="-122"/>
                <a:cs typeface="宋体" panose="02010600030101010101" pitchFamily="2" charset="-122"/>
              </a:rPr>
              <a:t>）红外线通信和激光通信</a:t>
            </a:r>
            <a:endParaRPr lang="zh-CN" altLang="en-US" sz="2000" dirty="0"/>
          </a:p>
        </p:txBody>
      </p:sp>
    </p:spTree>
    <p:extLst>
      <p:ext uri="{BB962C8B-B14F-4D97-AF65-F5344CB8AC3E}">
        <p14:creationId xmlns:p14="http://schemas.microsoft.com/office/powerpoint/2010/main" val="8075599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3.3.4 Internet</a:t>
            </a:r>
            <a:r>
              <a:rPr lang="zh-CN" altLang="en-US" b="0" dirty="0">
                <a:latin typeface="方正大黑简体" panose="02010601030101010101" pitchFamily="2" charset="-122"/>
                <a:ea typeface="方正大黑简体" panose="02010601030101010101" pitchFamily="2" charset="-122"/>
              </a:rPr>
              <a:t>的接入</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65</a:t>
            </a:fld>
            <a:endParaRPr lang="en-US" altLang="zh-CN"/>
          </a:p>
        </p:txBody>
      </p:sp>
      <p:sp>
        <p:nvSpPr>
          <p:cNvPr id="4" name="矩形 3"/>
          <p:cNvSpPr/>
          <p:nvPr/>
        </p:nvSpPr>
        <p:spPr>
          <a:xfrm>
            <a:off x="997078" y="1219591"/>
            <a:ext cx="2954655" cy="461665"/>
          </a:xfrm>
          <a:prstGeom prst="rect">
            <a:avLst/>
          </a:prstGeom>
        </p:spPr>
        <p:txBody>
          <a:bodyPr wrap="none">
            <a:spAutoFit/>
          </a:bodyPr>
          <a:lstStyle/>
          <a:p>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2. </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宽带有线接入技术</a:t>
            </a:r>
            <a:endParaRPr lang="zh-CN" altLang="en-US" sz="2400" b="1" dirty="0"/>
          </a:p>
        </p:txBody>
      </p:sp>
      <p:sp>
        <p:nvSpPr>
          <p:cNvPr id="5" name="矩形 4"/>
          <p:cNvSpPr/>
          <p:nvPr/>
        </p:nvSpPr>
        <p:spPr>
          <a:xfrm>
            <a:off x="1224643" y="1681256"/>
            <a:ext cx="9503228" cy="4708981"/>
          </a:xfrm>
          <a:prstGeom prst="rect">
            <a:avLst/>
          </a:prstGeom>
        </p:spPr>
        <p:txBody>
          <a:bodyPr wrap="square">
            <a:spAutoFit/>
          </a:bodyPr>
          <a:lstStyle/>
          <a:p>
            <a:pPr indent="266700" algn="just">
              <a:spcAft>
                <a:spcPts val="0"/>
              </a:spcAft>
            </a:pPr>
            <a:r>
              <a:rPr lang="zh-CN" altLang="zh-CN" sz="2000" b="1" dirty="0">
                <a:latin typeface="Times New Roman" panose="02020603050405020304" pitchFamily="18" charset="0"/>
                <a:ea typeface="宋体" panose="02010600030101010101" pitchFamily="2" charset="-122"/>
                <a:cs typeface="宋体" panose="02010600030101010101" pitchFamily="2" charset="-122"/>
              </a:rPr>
              <a:t>（</a:t>
            </a:r>
            <a:r>
              <a:rPr lang="en-US" altLang="zh-CN" sz="2000" b="1" dirty="0">
                <a:latin typeface="Times New Roman" panose="02020603050405020304" pitchFamily="18" charset="0"/>
                <a:ea typeface="宋体" panose="02010600030101010101" pitchFamily="2" charset="-122"/>
                <a:cs typeface="宋体" panose="02010600030101010101" pitchFamily="2" charset="-122"/>
              </a:rPr>
              <a:t>1</a:t>
            </a:r>
            <a:r>
              <a:rPr lang="zh-CN" altLang="zh-CN" sz="2000" b="1" dirty="0">
                <a:latin typeface="Times New Roman" panose="02020603050405020304" pitchFamily="18" charset="0"/>
                <a:ea typeface="宋体" panose="02010600030101010101" pitchFamily="2" charset="-122"/>
                <a:cs typeface="宋体" panose="02010600030101010101" pitchFamily="2" charset="-122"/>
              </a:rPr>
              <a:t>）</a:t>
            </a:r>
            <a:r>
              <a:rPr lang="en-US" altLang="zh-CN" sz="2000" b="1" dirty="0">
                <a:latin typeface="Times New Roman" panose="02020603050405020304" pitchFamily="18" charset="0"/>
                <a:ea typeface="宋体" panose="02010600030101010101" pitchFamily="2" charset="-122"/>
                <a:cs typeface="宋体" panose="02010600030101010101" pitchFamily="2" charset="-122"/>
              </a:rPr>
              <a:t> ADSL</a:t>
            </a:r>
            <a:endParaRPr lang="zh-CN" altLang="zh-CN" sz="2000" b="1" dirty="0">
              <a:latin typeface="Times New Roman" panose="02020603050405020304" pitchFamily="18" charset="0"/>
              <a:ea typeface="宋体" panose="02010600030101010101" pitchFamily="2" charset="-122"/>
              <a:cs typeface="宋体" panose="02010600030101010101" pitchFamily="2" charset="-122"/>
            </a:endParaRPr>
          </a:p>
          <a:p>
            <a:pPr indent="266700" algn="just">
              <a:spcAft>
                <a:spcPts val="0"/>
              </a:spcAft>
            </a:pPr>
            <a:r>
              <a:rPr lang="en-US" altLang="zh-CN" sz="2000" dirty="0">
                <a:latin typeface="Times New Roman" panose="02020603050405020304" pitchFamily="18" charset="0"/>
                <a:ea typeface="宋体" panose="02010600030101010101" pitchFamily="2" charset="-122"/>
                <a:cs typeface="宋体" panose="02010600030101010101" pitchFamily="2" charset="-122"/>
              </a:rPr>
              <a:t>ADSL</a:t>
            </a: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Asymmetric Digital Subscriber Line</a:t>
            </a:r>
            <a:r>
              <a:rPr lang="zh-CN" altLang="zh-CN" sz="2000" dirty="0">
                <a:latin typeface="Times New Roman" panose="02020603050405020304" pitchFamily="18" charset="0"/>
                <a:ea typeface="宋体" panose="02010600030101010101" pitchFamily="2" charset="-122"/>
                <a:cs typeface="宋体" panose="02010600030101010101" pitchFamily="2" charset="-122"/>
              </a:rPr>
              <a:t>，非对称数字用户线）技术是用数字技术对现有的模拟电话用户线进行改造，使它能够承载宽带数字业务。</a:t>
            </a:r>
            <a:r>
              <a:rPr lang="en-US" altLang="zh-CN" sz="2000" dirty="0">
                <a:latin typeface="Times New Roman" panose="02020603050405020304" pitchFamily="18" charset="0"/>
                <a:ea typeface="宋体" panose="02010600030101010101" pitchFamily="2" charset="-122"/>
                <a:cs typeface="宋体" panose="02010600030101010101" pitchFamily="2" charset="-122"/>
              </a:rPr>
              <a:t>ADSL</a:t>
            </a:r>
            <a:r>
              <a:rPr lang="zh-CN" altLang="zh-CN" sz="2000" dirty="0">
                <a:latin typeface="Times New Roman" panose="02020603050405020304" pitchFamily="18" charset="0"/>
                <a:ea typeface="宋体" panose="02010600030101010101" pitchFamily="2" charset="-122"/>
                <a:cs typeface="宋体" panose="02010600030101010101" pitchFamily="2" charset="-122"/>
              </a:rPr>
              <a:t>在用户线的两端各安装一个</a:t>
            </a:r>
            <a:r>
              <a:rPr lang="en-US" altLang="zh-CN" sz="2000" dirty="0">
                <a:latin typeface="Times New Roman" panose="02020603050405020304" pitchFamily="18" charset="0"/>
                <a:ea typeface="宋体" panose="02010600030101010101" pitchFamily="2" charset="-122"/>
                <a:cs typeface="宋体" panose="02010600030101010101" pitchFamily="2" charset="-122"/>
              </a:rPr>
              <a:t>ADSL</a:t>
            </a:r>
            <a:r>
              <a:rPr lang="zh-CN" altLang="zh-CN" sz="2000" dirty="0">
                <a:latin typeface="Times New Roman" panose="02020603050405020304" pitchFamily="18" charset="0"/>
                <a:ea typeface="宋体" panose="02010600030101010101" pitchFamily="2" charset="-122"/>
                <a:cs typeface="宋体" panose="02010600030101010101" pitchFamily="2" charset="-122"/>
              </a:rPr>
              <a:t>调制解调器，采用自适应调制技术使用户线能够传送尽可能高的数据率。</a:t>
            </a:r>
            <a:r>
              <a:rPr lang="en-US" altLang="zh-CN" sz="2000" dirty="0">
                <a:latin typeface="Times New Roman" panose="02020603050405020304" pitchFamily="18" charset="0"/>
                <a:ea typeface="宋体" panose="02010600030101010101" pitchFamily="2" charset="-122"/>
                <a:cs typeface="宋体" panose="02010600030101010101" pitchFamily="2" charset="-122"/>
              </a:rPr>
              <a:t>ADSL</a:t>
            </a:r>
            <a:r>
              <a:rPr lang="zh-CN" altLang="zh-CN" sz="2000" dirty="0">
                <a:latin typeface="Times New Roman" panose="02020603050405020304" pitchFamily="18" charset="0"/>
                <a:ea typeface="宋体" panose="02010600030101010101" pitchFamily="2" charset="-122"/>
                <a:cs typeface="宋体" panose="02010600030101010101" pitchFamily="2" charset="-122"/>
              </a:rPr>
              <a:t>的上行信道带宽低于下行信道带宽。</a:t>
            </a:r>
          </a:p>
          <a:p>
            <a:pPr indent="266700" algn="just">
              <a:spcAft>
                <a:spcPts val="0"/>
              </a:spcAft>
            </a:pPr>
            <a:r>
              <a:rPr lang="zh-CN" altLang="zh-CN" sz="2000" b="1" dirty="0">
                <a:latin typeface="Times New Roman" panose="02020603050405020304" pitchFamily="18" charset="0"/>
                <a:ea typeface="宋体" panose="02010600030101010101" pitchFamily="2" charset="-122"/>
                <a:cs typeface="宋体" panose="02010600030101010101" pitchFamily="2" charset="-122"/>
              </a:rPr>
              <a:t>（</a:t>
            </a:r>
            <a:r>
              <a:rPr lang="en-US" altLang="zh-CN" sz="2000" b="1" dirty="0">
                <a:latin typeface="Times New Roman" panose="02020603050405020304" pitchFamily="18" charset="0"/>
                <a:ea typeface="宋体" panose="02010600030101010101" pitchFamily="2" charset="-122"/>
                <a:cs typeface="宋体" panose="02010600030101010101" pitchFamily="2" charset="-122"/>
              </a:rPr>
              <a:t>2</a:t>
            </a:r>
            <a:r>
              <a:rPr lang="zh-CN" altLang="zh-CN" sz="2000" b="1" dirty="0">
                <a:latin typeface="Times New Roman" panose="02020603050405020304" pitchFamily="18" charset="0"/>
                <a:ea typeface="宋体" panose="02010600030101010101" pitchFamily="2" charset="-122"/>
                <a:cs typeface="宋体" panose="02010600030101010101" pitchFamily="2" charset="-122"/>
              </a:rPr>
              <a:t>）光纤同轴混合网（</a:t>
            </a:r>
            <a:r>
              <a:rPr lang="en-US" altLang="zh-CN" sz="2000" b="1" dirty="0">
                <a:latin typeface="Times New Roman" panose="02020603050405020304" pitchFamily="18" charset="0"/>
                <a:ea typeface="宋体" panose="02010600030101010101" pitchFamily="2" charset="-122"/>
                <a:cs typeface="宋体" panose="02010600030101010101" pitchFamily="2" charset="-122"/>
              </a:rPr>
              <a:t>HFC</a:t>
            </a:r>
            <a:r>
              <a:rPr lang="zh-CN" altLang="zh-CN" sz="2000" b="1" dirty="0">
                <a:latin typeface="Times New Roman" panose="02020603050405020304" pitchFamily="18" charset="0"/>
                <a:ea typeface="宋体" panose="02010600030101010101" pitchFamily="2" charset="-122"/>
                <a:cs typeface="宋体" panose="02010600030101010101" pitchFamily="2" charset="-122"/>
              </a:rPr>
              <a:t>网）</a:t>
            </a:r>
          </a:p>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光纤同轴混合网（</a:t>
            </a:r>
            <a:r>
              <a:rPr lang="en-US" altLang="zh-CN" sz="2000" dirty="0">
                <a:latin typeface="Times New Roman" panose="02020603050405020304" pitchFamily="18" charset="0"/>
                <a:ea typeface="宋体" panose="02010600030101010101" pitchFamily="2" charset="-122"/>
                <a:cs typeface="宋体" panose="02010600030101010101" pitchFamily="2" charset="-122"/>
              </a:rPr>
              <a:t>HFC</a:t>
            </a: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Hybrid Fiber Coax</a:t>
            </a:r>
            <a:r>
              <a:rPr lang="zh-CN" altLang="zh-CN" sz="2000" dirty="0">
                <a:latin typeface="Times New Roman" panose="02020603050405020304" pitchFamily="18" charset="0"/>
                <a:ea typeface="宋体" panose="02010600030101010101" pitchFamily="2" charset="-122"/>
                <a:cs typeface="宋体" panose="02010600030101010101" pitchFamily="2" charset="-122"/>
              </a:rPr>
              <a:t>）是在目前覆盖面很广的有线电视网络基础上开发的一种居民宽带接入网，除传送电视节目外，还提供电话、数据和其他宽带交互型业务。</a:t>
            </a:r>
          </a:p>
          <a:p>
            <a:pPr indent="266700" algn="just">
              <a:spcAft>
                <a:spcPts val="0"/>
              </a:spcAft>
            </a:pPr>
            <a:r>
              <a:rPr lang="zh-CN" altLang="zh-CN" sz="2000" b="1" dirty="0">
                <a:latin typeface="Times New Roman" panose="02020603050405020304" pitchFamily="18" charset="0"/>
                <a:ea typeface="宋体" panose="02010600030101010101" pitchFamily="2" charset="-122"/>
                <a:cs typeface="宋体" panose="02010600030101010101" pitchFamily="2" charset="-122"/>
              </a:rPr>
              <a:t>（</a:t>
            </a:r>
            <a:r>
              <a:rPr lang="en-US" altLang="zh-CN" sz="2000" b="1" dirty="0">
                <a:latin typeface="Times New Roman" panose="02020603050405020304" pitchFamily="18" charset="0"/>
                <a:ea typeface="宋体" panose="02010600030101010101" pitchFamily="2" charset="-122"/>
                <a:cs typeface="宋体" panose="02010600030101010101" pitchFamily="2" charset="-122"/>
              </a:rPr>
              <a:t>3</a:t>
            </a:r>
            <a:r>
              <a:rPr lang="zh-CN" altLang="zh-CN" sz="2000" b="1" dirty="0">
                <a:latin typeface="Times New Roman" panose="02020603050405020304" pitchFamily="18" charset="0"/>
                <a:ea typeface="宋体" panose="02010600030101010101" pitchFamily="2" charset="-122"/>
                <a:cs typeface="宋体" panose="02010600030101010101" pitchFamily="2" charset="-122"/>
              </a:rPr>
              <a:t>）光纤接入技术</a:t>
            </a:r>
          </a:p>
          <a:p>
            <a:pPr indent="266700" algn="just">
              <a:spcAft>
                <a:spcPts val="0"/>
              </a:spcAft>
            </a:pPr>
            <a:r>
              <a:rPr lang="zh-CN" altLang="zh-CN" sz="2000" dirty="0">
                <a:latin typeface="Times New Roman" panose="02020603050405020304" pitchFamily="18" charset="0"/>
                <a:ea typeface="宋体" panose="02010600030101010101" pitchFamily="2" charset="-122"/>
                <a:cs typeface="宋体" panose="02010600030101010101" pitchFamily="2" charset="-122"/>
              </a:rPr>
              <a:t>光纤接入方式可分为如下几种：</a:t>
            </a:r>
            <a:r>
              <a:rPr lang="en-US" altLang="zh-CN" sz="2000" dirty="0">
                <a:latin typeface="Times New Roman" panose="02020603050405020304" pitchFamily="18" charset="0"/>
                <a:ea typeface="宋体" panose="02010600030101010101" pitchFamily="2" charset="-122"/>
                <a:cs typeface="宋体" panose="02010600030101010101" pitchFamily="2" charset="-122"/>
              </a:rPr>
              <a:t>FTTB</a:t>
            </a: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Fiber To The Building</a:t>
            </a:r>
            <a:r>
              <a:rPr lang="zh-CN" altLang="zh-CN" sz="2000" dirty="0">
                <a:latin typeface="Times New Roman" panose="02020603050405020304" pitchFamily="18" charset="0"/>
                <a:ea typeface="宋体" panose="02010600030101010101" pitchFamily="2" charset="-122"/>
                <a:cs typeface="宋体" panose="02010600030101010101" pitchFamily="2" charset="-122"/>
              </a:rPr>
              <a:t>，光纤到大楼）、</a:t>
            </a:r>
            <a:r>
              <a:rPr lang="en-US" altLang="zh-CN" sz="2000" dirty="0">
                <a:latin typeface="Times New Roman" panose="02020603050405020304" pitchFamily="18" charset="0"/>
                <a:ea typeface="宋体" panose="02010600030101010101" pitchFamily="2" charset="-122"/>
                <a:cs typeface="宋体" panose="02010600030101010101" pitchFamily="2" charset="-122"/>
              </a:rPr>
              <a:t>FTTC</a:t>
            </a: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Fiber To The Curb</a:t>
            </a:r>
            <a:r>
              <a:rPr lang="zh-CN" altLang="zh-CN" sz="2000" dirty="0">
                <a:latin typeface="Times New Roman" panose="02020603050405020304" pitchFamily="18" charset="0"/>
                <a:ea typeface="宋体" panose="02010600030101010101" pitchFamily="2" charset="-122"/>
                <a:cs typeface="宋体" panose="02010600030101010101" pitchFamily="2" charset="-122"/>
              </a:rPr>
              <a:t>，光纤到路边）、</a:t>
            </a:r>
            <a:r>
              <a:rPr lang="en-US" altLang="zh-CN" sz="2000" dirty="0">
                <a:latin typeface="Times New Roman" panose="02020603050405020304" pitchFamily="18" charset="0"/>
                <a:ea typeface="宋体" panose="02010600030101010101" pitchFamily="2" charset="-122"/>
                <a:cs typeface="宋体" panose="02010600030101010101" pitchFamily="2" charset="-122"/>
              </a:rPr>
              <a:t>FTTZ</a:t>
            </a: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Fiber To The Zone</a:t>
            </a:r>
            <a:r>
              <a:rPr lang="zh-CN" altLang="zh-CN" sz="2000" dirty="0">
                <a:latin typeface="Times New Roman" panose="02020603050405020304" pitchFamily="18" charset="0"/>
                <a:ea typeface="宋体" panose="02010600030101010101" pitchFamily="2" charset="-122"/>
                <a:cs typeface="宋体" panose="02010600030101010101" pitchFamily="2" charset="-122"/>
              </a:rPr>
              <a:t>，光纤到小区）、</a:t>
            </a:r>
            <a:r>
              <a:rPr lang="en-US" altLang="zh-CN" sz="2000" dirty="0">
                <a:latin typeface="Times New Roman" panose="02020603050405020304" pitchFamily="18" charset="0"/>
                <a:ea typeface="宋体" panose="02010600030101010101" pitchFamily="2" charset="-122"/>
                <a:cs typeface="宋体" panose="02010600030101010101" pitchFamily="2" charset="-122"/>
              </a:rPr>
              <a:t>FTTF</a:t>
            </a: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Fiber To The Floor</a:t>
            </a:r>
            <a:r>
              <a:rPr lang="zh-CN" altLang="zh-CN" sz="2000" dirty="0">
                <a:latin typeface="Times New Roman" panose="02020603050405020304" pitchFamily="18" charset="0"/>
                <a:ea typeface="宋体" panose="02010600030101010101" pitchFamily="2" charset="-122"/>
                <a:cs typeface="宋体" panose="02010600030101010101" pitchFamily="2" charset="-122"/>
              </a:rPr>
              <a:t>，光纤到楼层）和</a:t>
            </a:r>
            <a:r>
              <a:rPr lang="en-US" altLang="zh-CN" sz="2000" dirty="0">
                <a:latin typeface="Times New Roman" panose="02020603050405020304" pitchFamily="18" charset="0"/>
                <a:ea typeface="宋体" panose="02010600030101010101" pitchFamily="2" charset="-122"/>
                <a:cs typeface="宋体" panose="02010600030101010101" pitchFamily="2" charset="-122"/>
              </a:rPr>
              <a:t>FTTH</a:t>
            </a:r>
            <a:r>
              <a:rPr lang="zh-CN" altLang="zh-CN" sz="2000" dirty="0">
                <a:latin typeface="Times New Roman" panose="02020603050405020304" pitchFamily="18" charset="0"/>
                <a:ea typeface="宋体" panose="02010600030101010101" pitchFamily="2" charset="-122"/>
                <a:cs typeface="宋体" panose="02010600030101010101" pitchFamily="2" charset="-122"/>
              </a:rPr>
              <a:t>（</a:t>
            </a:r>
            <a:r>
              <a:rPr lang="en-US" altLang="zh-CN" sz="2000" dirty="0">
                <a:latin typeface="Times New Roman" panose="02020603050405020304" pitchFamily="18" charset="0"/>
                <a:ea typeface="宋体" panose="02010600030101010101" pitchFamily="2" charset="-122"/>
                <a:cs typeface="宋体" panose="02010600030101010101" pitchFamily="2" charset="-122"/>
              </a:rPr>
              <a:t>Fiber To The Home</a:t>
            </a:r>
            <a:r>
              <a:rPr lang="zh-CN" altLang="zh-CN" sz="2000" dirty="0">
                <a:latin typeface="Times New Roman" panose="02020603050405020304" pitchFamily="18" charset="0"/>
                <a:ea typeface="宋体" panose="02010600030101010101" pitchFamily="2" charset="-122"/>
                <a:cs typeface="宋体" panose="02010600030101010101" pitchFamily="2" charset="-122"/>
              </a:rPr>
              <a:t>，光纤入户）等。</a:t>
            </a:r>
          </a:p>
          <a:p>
            <a:pPr indent="266700" algn="just">
              <a:spcAft>
                <a:spcPts val="0"/>
              </a:spcAft>
            </a:pPr>
            <a:r>
              <a:rPr lang="zh-CN" altLang="zh-CN" sz="2000" b="1" dirty="0">
                <a:latin typeface="Times New Roman" panose="02020603050405020304" pitchFamily="18" charset="0"/>
                <a:ea typeface="宋体" panose="02010600030101010101" pitchFamily="2" charset="-122"/>
                <a:cs typeface="宋体" panose="02010600030101010101" pitchFamily="2" charset="-122"/>
              </a:rPr>
              <a:t>（</a:t>
            </a:r>
            <a:r>
              <a:rPr lang="en-US" altLang="zh-CN" sz="2000" b="1" dirty="0">
                <a:latin typeface="Times New Roman" panose="02020603050405020304" pitchFamily="18" charset="0"/>
                <a:ea typeface="宋体" panose="02010600030101010101" pitchFamily="2" charset="-122"/>
                <a:cs typeface="宋体" panose="02010600030101010101" pitchFamily="2" charset="-122"/>
              </a:rPr>
              <a:t>4</a:t>
            </a:r>
            <a:r>
              <a:rPr lang="zh-CN" altLang="zh-CN" sz="2000" b="1" dirty="0">
                <a:latin typeface="Times New Roman" panose="02020603050405020304" pitchFamily="18" charset="0"/>
                <a:ea typeface="宋体" panose="02010600030101010101" pitchFamily="2" charset="-122"/>
                <a:cs typeface="宋体" panose="02010600030101010101" pitchFamily="2" charset="-122"/>
              </a:rPr>
              <a:t>）以太网接入</a:t>
            </a:r>
          </a:p>
        </p:txBody>
      </p:sp>
    </p:spTree>
    <p:extLst>
      <p:ext uri="{BB962C8B-B14F-4D97-AF65-F5344CB8AC3E}">
        <p14:creationId xmlns:p14="http://schemas.microsoft.com/office/powerpoint/2010/main" val="8669327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3.3.4 Internet</a:t>
            </a:r>
            <a:r>
              <a:rPr lang="zh-CN" altLang="en-US" b="0" dirty="0">
                <a:latin typeface="方正大黑简体" panose="02010601030101010101" pitchFamily="2" charset="-122"/>
                <a:ea typeface="方正大黑简体" panose="02010601030101010101" pitchFamily="2" charset="-122"/>
              </a:rPr>
              <a:t>的接入</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66</a:t>
            </a:fld>
            <a:endParaRPr lang="en-US" altLang="zh-CN"/>
          </a:p>
        </p:txBody>
      </p:sp>
      <p:sp>
        <p:nvSpPr>
          <p:cNvPr id="6" name="矩形 5"/>
          <p:cNvSpPr/>
          <p:nvPr/>
        </p:nvSpPr>
        <p:spPr>
          <a:xfrm>
            <a:off x="990600" y="1124263"/>
            <a:ext cx="6096000" cy="907941"/>
          </a:xfrm>
          <a:prstGeom prst="rect">
            <a:avLst/>
          </a:prstGeom>
        </p:spPr>
        <p:txBody>
          <a:bodyPr>
            <a:spAutoFit/>
          </a:bodyPr>
          <a:lstStyle/>
          <a:p>
            <a:pPr indent="267970" algn="just">
              <a:spcBef>
                <a:spcPts val="600"/>
              </a:spcBef>
              <a:spcAft>
                <a:spcPts val="600"/>
              </a:spcAft>
            </a:pPr>
            <a:r>
              <a:rPr lang="en-US" altLang="zh-CN" sz="2400" b="1" dirty="0">
                <a:latin typeface="Times New Roman" panose="02020603050405020304" pitchFamily="18" charset="0"/>
                <a:ea typeface="宋体" panose="02010600030101010101" pitchFamily="2" charset="-122"/>
                <a:cs typeface="宋体" panose="02010600030101010101" pitchFamily="2" charset="-122"/>
              </a:rPr>
              <a:t>3. 4G/5G</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接入</a:t>
            </a:r>
          </a:p>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4G</a:t>
            </a:r>
            <a:r>
              <a:rPr lang="zh-CN" altLang="zh-CN" sz="2400" dirty="0">
                <a:latin typeface="Times New Roman" panose="02020603050405020304" pitchFamily="18" charset="0"/>
                <a:ea typeface="宋体" panose="02010600030101010101" pitchFamily="2" charset="-122"/>
                <a:cs typeface="宋体" panose="02010600030101010101" pitchFamily="2" charset="-122"/>
              </a:rPr>
              <a:t>技术</a:t>
            </a:r>
          </a:p>
        </p:txBody>
      </p:sp>
      <p:sp>
        <p:nvSpPr>
          <p:cNvPr id="7" name="矩形 6"/>
          <p:cNvSpPr/>
          <p:nvPr/>
        </p:nvSpPr>
        <p:spPr>
          <a:xfrm>
            <a:off x="1953985" y="2158778"/>
            <a:ext cx="8659585" cy="830997"/>
          </a:xfrm>
          <a:prstGeom prst="rect">
            <a:avLst/>
          </a:prstGeom>
        </p:spPr>
        <p:txBody>
          <a:bodyPr wrap="square">
            <a:spAutoFit/>
          </a:bodyPr>
          <a:lstStyle/>
          <a:p>
            <a:r>
              <a:rPr lang="en-US" altLang="zh-CN" sz="2400" kern="0">
                <a:latin typeface="Times New Roman" panose="02020603050405020304" pitchFamily="18" charset="0"/>
                <a:ea typeface="宋体" panose="02010600030101010101" pitchFamily="2" charset="-122"/>
                <a:cs typeface="宋体" panose="02010600030101010101" pitchFamily="2" charset="-122"/>
              </a:rPr>
              <a:t>4G</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是</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3G</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的延伸，</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ITU</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对</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4G</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的定义是静态传输速率达到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1Gb/s</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，用户在高速移动状态下可以达到</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100Mb/s</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sp>
        <p:nvSpPr>
          <p:cNvPr id="8" name="矩形 7"/>
          <p:cNvSpPr/>
          <p:nvPr/>
        </p:nvSpPr>
        <p:spPr>
          <a:xfrm>
            <a:off x="1692729" y="3308332"/>
            <a:ext cx="6096000" cy="1938992"/>
          </a:xfrm>
          <a:prstGeom prst="rect">
            <a:avLst/>
          </a:prstGeom>
        </p:spPr>
        <p:txBody>
          <a:bodyPr>
            <a:spAutoFit/>
          </a:bodyPr>
          <a:lstStyle/>
          <a:p>
            <a:pPr indent="266700" algn="just">
              <a:spcAft>
                <a:spcPts val="0"/>
              </a:spcAft>
            </a:pPr>
            <a:r>
              <a:rPr lang="en-US" altLang="zh-CN" sz="2400" dirty="0">
                <a:latin typeface="Times New Roman" panose="02020603050405020304" pitchFamily="18" charset="0"/>
                <a:ea typeface="宋体" panose="02010600030101010101" pitchFamily="2" charset="-122"/>
                <a:cs typeface="宋体" panose="02010600030101010101" pitchFamily="2" charset="-122"/>
              </a:rPr>
              <a:t>4G</a:t>
            </a:r>
            <a:r>
              <a:rPr lang="zh-CN" altLang="zh-CN" sz="2400" dirty="0">
                <a:latin typeface="Times New Roman" panose="02020603050405020304" pitchFamily="18" charset="0"/>
                <a:ea typeface="宋体" panose="02010600030101010101" pitchFamily="2" charset="-122"/>
                <a:cs typeface="宋体" panose="02010600030101010101" pitchFamily="2" charset="-122"/>
              </a:rPr>
              <a:t>标准主要有以下两大标准</a:t>
            </a:r>
            <a:r>
              <a:rPr lang="zh-CN" altLang="en-US" sz="2400" dirty="0">
                <a:latin typeface="Times New Roman" panose="02020603050405020304" pitchFamily="18" charset="0"/>
                <a:ea typeface="宋体" panose="02010600030101010101" pitchFamily="2" charset="-122"/>
                <a:cs typeface="宋体" panose="02010600030101010101" pitchFamily="2" charset="-122"/>
              </a:rPr>
              <a:t>：</a:t>
            </a:r>
            <a:endParaRPr lang="en-US" altLang="zh-CN" sz="2400" dirty="0">
              <a:latin typeface="Times New Roman" panose="02020603050405020304" pitchFamily="18" charset="0"/>
              <a:ea typeface="宋体" panose="02010600030101010101" pitchFamily="2" charset="-122"/>
              <a:cs typeface="宋体" panose="02010600030101010101" pitchFamily="2" charset="-122"/>
            </a:endParaRPr>
          </a:p>
          <a:p>
            <a:pPr indent="266700" algn="just">
              <a:spcAft>
                <a:spcPts val="0"/>
              </a:spcAft>
            </a:pPr>
            <a:endParaRPr lang="zh-CN" altLang="zh-CN" sz="2400" dirty="0">
              <a:latin typeface="Times New Roman" panose="02020603050405020304" pitchFamily="18" charset="0"/>
              <a:ea typeface="宋体" panose="02010600030101010101" pitchFamily="2" charset="-122"/>
              <a:cs typeface="宋体" panose="02010600030101010101" pitchFamily="2" charset="-122"/>
            </a:endParaRPr>
          </a:p>
          <a:p>
            <a:pPr lvl="0" algn="just">
              <a:spcAft>
                <a:spcPts val="0"/>
              </a:spcAft>
            </a:pPr>
            <a:r>
              <a:rPr lang="en-US" altLang="zh-CN" sz="2400" dirty="0">
                <a:latin typeface="Times New Roman" panose="02020603050405020304" pitchFamily="18" charset="0"/>
                <a:ea typeface="宋体" panose="02010600030101010101" pitchFamily="2" charset="-122"/>
                <a:cs typeface="宋体" panose="02010600030101010101" pitchFamily="2" charset="-122"/>
              </a:rPr>
              <a:t>          </a:t>
            </a:r>
            <a:r>
              <a:rPr lang="en-US" altLang="zh-CN" sz="2400" dirty="0">
                <a:latin typeface="宋体" panose="02010600030101010101" pitchFamily="2" charset="-122"/>
                <a:ea typeface="宋体" panose="02010600030101010101" pitchFamily="2" charset="-122"/>
                <a:cs typeface="宋体" panose="02010600030101010101" pitchFamily="2" charset="-122"/>
              </a:rPr>
              <a:t>①</a:t>
            </a:r>
            <a:r>
              <a:rPr lang="en-US" altLang="zh-CN" sz="2400" dirty="0">
                <a:latin typeface="Times New Roman" panose="02020603050405020304" pitchFamily="18" charset="0"/>
                <a:ea typeface="宋体" panose="02010600030101010101" pitchFamily="2" charset="-122"/>
                <a:cs typeface="宋体" panose="02010600030101010101" pitchFamily="2" charset="-122"/>
              </a:rPr>
              <a:t>LTE</a:t>
            </a:r>
            <a:r>
              <a:rPr lang="zh-CN" altLang="zh-CN" sz="2400" dirty="0">
                <a:latin typeface="Times New Roman" panose="02020603050405020304" pitchFamily="18" charset="0"/>
                <a:ea typeface="宋体" panose="02010600030101010101" pitchFamily="2" charset="-122"/>
                <a:cs typeface="宋体" panose="02010600030101010101" pitchFamily="2" charset="-122"/>
              </a:rPr>
              <a:t>标准</a:t>
            </a:r>
            <a:endParaRPr lang="en-US" altLang="zh-CN" sz="2400" dirty="0">
              <a:latin typeface="Times New Roman" panose="02020603050405020304" pitchFamily="18" charset="0"/>
              <a:ea typeface="宋体" panose="02010600030101010101" pitchFamily="2" charset="-122"/>
              <a:cs typeface="宋体" panose="02010600030101010101" pitchFamily="2" charset="-122"/>
            </a:endParaRPr>
          </a:p>
          <a:p>
            <a:pPr lvl="0" algn="just">
              <a:spcAft>
                <a:spcPts val="0"/>
              </a:spcAft>
            </a:pPr>
            <a:endParaRPr lang="en-US" altLang="zh-CN" sz="2400" dirty="0">
              <a:latin typeface="Times New Roman" panose="02020603050405020304" pitchFamily="18" charset="0"/>
              <a:ea typeface="宋体" panose="02010600030101010101" pitchFamily="2" charset="-122"/>
              <a:cs typeface="宋体" panose="02010600030101010101" pitchFamily="2" charset="-122"/>
            </a:endParaRPr>
          </a:p>
          <a:p>
            <a:pPr lvl="0" algn="just">
              <a:spcAft>
                <a:spcPts val="0"/>
              </a:spcAft>
            </a:pPr>
            <a:r>
              <a:rPr lang="en-US" altLang="zh-CN" sz="2400" dirty="0">
                <a:latin typeface="Times New Roman" panose="02020603050405020304" pitchFamily="18" charset="0"/>
                <a:ea typeface="宋体" panose="02010600030101010101" pitchFamily="2" charset="-122"/>
                <a:cs typeface="宋体" panose="02010600030101010101" pitchFamily="2" charset="-122"/>
              </a:rPr>
              <a:t>          </a:t>
            </a:r>
            <a:r>
              <a:rPr lang="en-US" altLang="zh-CN" sz="2400" dirty="0">
                <a:latin typeface="宋体" panose="02010600030101010101" pitchFamily="2" charset="-122"/>
                <a:ea typeface="宋体" panose="02010600030101010101" pitchFamily="2" charset="-122"/>
                <a:cs typeface="宋体" panose="02010600030101010101" pitchFamily="2" charset="-122"/>
              </a:rPr>
              <a:t>②</a:t>
            </a:r>
            <a:r>
              <a:rPr lang="en-US" altLang="zh-CN" sz="2400" dirty="0"/>
              <a:t>WiMAX</a:t>
            </a:r>
            <a:r>
              <a:rPr lang="zh-CN" altLang="zh-CN" sz="2400" dirty="0"/>
              <a:t>标准</a:t>
            </a:r>
            <a:endParaRPr lang="zh-CN" altLang="zh-CN" sz="2400" dirty="0">
              <a:latin typeface="Times New Roman" panose="02020603050405020304" pitchFamily="18" charset="0"/>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402963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0" dirty="0">
                <a:latin typeface="方正大黑简体" panose="02010601030101010101" pitchFamily="2" charset="-122"/>
                <a:ea typeface="方正大黑简体" panose="02010601030101010101" pitchFamily="2" charset="-122"/>
              </a:rPr>
              <a:t>3.3.4 Internet</a:t>
            </a:r>
            <a:r>
              <a:rPr lang="zh-CN" altLang="en-US" b="0" dirty="0">
                <a:latin typeface="方正大黑简体" panose="02010601030101010101" pitchFamily="2" charset="-122"/>
                <a:ea typeface="方正大黑简体" panose="02010601030101010101" pitchFamily="2" charset="-122"/>
              </a:rPr>
              <a:t>的接入</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67</a:t>
            </a:fld>
            <a:endParaRPr lang="en-US" altLang="zh-CN"/>
          </a:p>
        </p:txBody>
      </p:sp>
      <p:sp>
        <p:nvSpPr>
          <p:cNvPr id="4" name="矩形 3"/>
          <p:cNvSpPr/>
          <p:nvPr/>
        </p:nvSpPr>
        <p:spPr>
          <a:xfrm>
            <a:off x="1251857" y="1344109"/>
            <a:ext cx="9600294" cy="2677656"/>
          </a:xfrm>
          <a:prstGeom prst="rect">
            <a:avLst/>
          </a:prstGeom>
        </p:spPr>
        <p:txBody>
          <a:bodyPr wrap="square">
            <a:spAutoFit/>
          </a:bodyPr>
          <a:lstStyle/>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2</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5G</a:t>
            </a:r>
            <a:r>
              <a:rPr lang="zh-CN" altLang="zh-CN" sz="2400" dirty="0">
                <a:latin typeface="Times New Roman" panose="02020603050405020304" pitchFamily="18" charset="0"/>
                <a:ea typeface="宋体" panose="02010600030101010101" pitchFamily="2" charset="-122"/>
                <a:cs typeface="宋体" panose="02010600030101010101" pitchFamily="2" charset="-122"/>
              </a:rPr>
              <a:t>技术</a:t>
            </a:r>
            <a:endParaRPr lang="en-US" altLang="zh-CN" sz="2400" dirty="0">
              <a:latin typeface="Times New Roman" panose="02020603050405020304" pitchFamily="18" charset="0"/>
              <a:ea typeface="宋体" panose="02010600030101010101" pitchFamily="2" charset="-122"/>
              <a:cs typeface="宋体" panose="02010600030101010101" pitchFamily="2" charset="-122"/>
            </a:endParaRPr>
          </a:p>
          <a:p>
            <a:pPr indent="266700" algn="just">
              <a:spcAft>
                <a:spcPts val="0"/>
              </a:spcAft>
            </a:pPr>
            <a:r>
              <a:rPr lang="zh-CN" altLang="zh-CN" sz="2400" dirty="0">
                <a:latin typeface="Times New Roman" panose="02020603050405020304" pitchFamily="18" charset="0"/>
                <a:ea typeface="宋体" panose="02010600030101010101" pitchFamily="2" charset="-122"/>
                <a:cs typeface="宋体" panose="02010600030101010101" pitchFamily="2" charset="-122"/>
              </a:rPr>
              <a:t>第五代移动通信技术（</a:t>
            </a:r>
            <a:r>
              <a:rPr lang="en-US" altLang="zh-CN" sz="2400" dirty="0">
                <a:latin typeface="Times New Roman" panose="02020603050405020304" pitchFamily="18" charset="0"/>
                <a:ea typeface="宋体" panose="02010600030101010101" pitchFamily="2" charset="-122"/>
                <a:cs typeface="宋体" panose="02010600030101010101" pitchFamily="2" charset="-122"/>
              </a:rPr>
              <a:t>5th generation mobile networks</a:t>
            </a:r>
            <a:r>
              <a:rPr lang="zh-CN" altLang="zh-CN" sz="2400" dirty="0">
                <a:latin typeface="Times New Roman" panose="02020603050405020304" pitchFamily="18" charset="0"/>
                <a:ea typeface="宋体" panose="02010600030101010101" pitchFamily="2" charset="-122"/>
                <a:cs typeface="宋体" panose="02010600030101010101" pitchFamily="2" charset="-122"/>
              </a:rPr>
              <a:t>或</a:t>
            </a:r>
            <a:r>
              <a:rPr lang="en-US" altLang="zh-CN" sz="2400" dirty="0">
                <a:latin typeface="Times New Roman" panose="02020603050405020304" pitchFamily="18" charset="0"/>
                <a:ea typeface="宋体" panose="02010600030101010101" pitchFamily="2" charset="-122"/>
                <a:cs typeface="宋体" panose="02010600030101010101" pitchFamily="2" charset="-122"/>
              </a:rPr>
              <a:t>5th generation wireless systems</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5th-Generation</a:t>
            </a:r>
            <a:r>
              <a:rPr lang="zh-CN" altLang="zh-CN" sz="2400" dirty="0">
                <a:latin typeface="Times New Roman" panose="02020603050405020304" pitchFamily="18" charset="0"/>
                <a:ea typeface="宋体" panose="02010600030101010101" pitchFamily="2" charset="-122"/>
                <a:cs typeface="宋体" panose="02010600030101010101" pitchFamily="2" charset="-122"/>
              </a:rPr>
              <a:t>，简称</a:t>
            </a:r>
            <a:r>
              <a:rPr lang="en-US" altLang="zh-CN" sz="2400" dirty="0">
                <a:latin typeface="Times New Roman" panose="02020603050405020304" pitchFamily="18" charset="0"/>
                <a:ea typeface="宋体" panose="02010600030101010101" pitchFamily="2" charset="-122"/>
                <a:cs typeface="宋体" panose="02010600030101010101" pitchFamily="2" charset="-122"/>
              </a:rPr>
              <a:t>5G</a:t>
            </a:r>
            <a:r>
              <a:rPr lang="zh-CN" altLang="zh-CN" sz="2400" dirty="0">
                <a:latin typeface="Times New Roman" panose="02020603050405020304" pitchFamily="18" charset="0"/>
                <a:ea typeface="宋体" panose="02010600030101010101" pitchFamily="2" charset="-122"/>
                <a:cs typeface="宋体" panose="02010600030101010101" pitchFamily="2" charset="-122"/>
              </a:rPr>
              <a:t>或</a:t>
            </a:r>
            <a:r>
              <a:rPr lang="en-US" altLang="zh-CN" sz="2400" dirty="0">
                <a:latin typeface="Times New Roman" panose="02020603050405020304" pitchFamily="18" charset="0"/>
                <a:ea typeface="宋体" panose="02010600030101010101" pitchFamily="2" charset="-122"/>
                <a:cs typeface="宋体" panose="02010600030101010101" pitchFamily="2" charset="-122"/>
              </a:rPr>
              <a:t>5G</a:t>
            </a:r>
            <a:r>
              <a:rPr lang="zh-CN" altLang="zh-CN" sz="2400" dirty="0">
                <a:latin typeface="Times New Roman" panose="02020603050405020304" pitchFamily="18" charset="0"/>
                <a:ea typeface="宋体" panose="02010600030101010101" pitchFamily="2" charset="-122"/>
                <a:cs typeface="宋体" panose="02010600030101010101" pitchFamily="2" charset="-122"/>
              </a:rPr>
              <a:t>技术）是最新一代</a:t>
            </a:r>
            <a:r>
              <a:rPr lang="en-US" altLang="zh-CN" sz="2400" u="sng" dirty="0" err="1">
                <a:solidFill>
                  <a:srgbClr val="000000"/>
                </a:solidFill>
                <a:latin typeface="宋体" panose="02010600030101010101" pitchFamily="2" charset="-122"/>
                <a:ea typeface="宋体" panose="02010600030101010101" pitchFamily="2" charset="-122"/>
                <a:cs typeface="Arial" panose="020B0604020202020204" pitchFamily="34" charset="0"/>
                <a:hlinkClick r:id="rId2"/>
              </a:rPr>
              <a:t>蜂窝移动通信</a:t>
            </a:r>
            <a:r>
              <a:rPr lang="zh-CN"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技术，也是既</a:t>
            </a:r>
            <a:r>
              <a:rPr lang="en-US" altLang="zh-CN" sz="2400" u="sng" dirty="0">
                <a:solidFill>
                  <a:srgbClr val="000000"/>
                </a:solidFill>
                <a:latin typeface="Times New Roman" panose="02020603050405020304" pitchFamily="18" charset="0"/>
                <a:ea typeface="宋体" panose="02010600030101010101" pitchFamily="2" charset="-122"/>
                <a:cs typeface="Arial" panose="020B0604020202020204" pitchFamily="34" charset="0"/>
                <a:hlinkClick r:id="rId3"/>
              </a:rPr>
              <a:t>4G</a:t>
            </a:r>
            <a:r>
              <a:rPr lang="zh-CN"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a:t>
            </a:r>
            <a:r>
              <a:rPr lang="en-US" altLang="zh-CN" sz="2400" u="sng" dirty="0">
                <a:solidFill>
                  <a:srgbClr val="000000"/>
                </a:solidFill>
                <a:latin typeface="Times New Roman" panose="02020603050405020304" pitchFamily="18" charset="0"/>
                <a:ea typeface="宋体" panose="02010600030101010101" pitchFamily="2" charset="-122"/>
                <a:cs typeface="Arial" panose="020B0604020202020204" pitchFamily="34" charset="0"/>
                <a:hlinkClick r:id="rId4"/>
              </a:rPr>
              <a:t>LTE-A</a:t>
            </a:r>
            <a:r>
              <a:rPr lang="zh-CN"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a:t>
            </a:r>
            <a:r>
              <a:rPr lang="en-US" altLang="zh-CN" sz="2400" u="sng" dirty="0" err="1">
                <a:solidFill>
                  <a:srgbClr val="000000"/>
                </a:solidFill>
                <a:latin typeface="Times New Roman" panose="02020603050405020304" pitchFamily="18" charset="0"/>
                <a:ea typeface="宋体" panose="02010600030101010101" pitchFamily="2" charset="-122"/>
                <a:cs typeface="Arial" panose="020B0604020202020204" pitchFamily="34" charset="0"/>
                <a:hlinkClick r:id="rId5"/>
              </a:rPr>
              <a:t>WiMax</a:t>
            </a:r>
            <a:r>
              <a:rPr lang="zh-CN"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a:t>
            </a:r>
            <a:r>
              <a:rPr lang="en-US" altLang="zh-CN" sz="2400" u="sng" dirty="0">
                <a:solidFill>
                  <a:srgbClr val="000000"/>
                </a:solidFill>
                <a:latin typeface="Times New Roman" panose="02020603050405020304" pitchFamily="18" charset="0"/>
                <a:ea typeface="宋体" panose="02010600030101010101" pitchFamily="2" charset="-122"/>
                <a:cs typeface="Arial" panose="020B0604020202020204" pitchFamily="34" charset="0"/>
                <a:hlinkClick r:id="rId6"/>
              </a:rPr>
              <a:t>3G</a:t>
            </a:r>
            <a:r>
              <a:rPr lang="zh-CN"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a:t>
            </a:r>
            <a:r>
              <a:rPr lang="en-US" altLang="zh-CN" sz="2400" u="sng" dirty="0">
                <a:solidFill>
                  <a:srgbClr val="000000"/>
                </a:solidFill>
                <a:latin typeface="Times New Roman" panose="02020603050405020304" pitchFamily="18" charset="0"/>
                <a:ea typeface="宋体" panose="02010600030101010101" pitchFamily="2" charset="-122"/>
                <a:cs typeface="Arial" panose="020B0604020202020204" pitchFamily="34" charset="0"/>
                <a:hlinkClick r:id="rId7"/>
              </a:rPr>
              <a:t>UMTS</a:t>
            </a:r>
            <a:r>
              <a:rPr lang="zh-CN"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a:t>
            </a:r>
            <a:r>
              <a:rPr lang="en-US" altLang="zh-CN" sz="2400" u="sng" dirty="0">
                <a:solidFill>
                  <a:srgbClr val="000000"/>
                </a:solidFill>
                <a:latin typeface="Times New Roman" panose="02020603050405020304" pitchFamily="18" charset="0"/>
                <a:ea typeface="宋体" panose="02010600030101010101" pitchFamily="2" charset="-122"/>
                <a:cs typeface="Arial" panose="020B0604020202020204" pitchFamily="34" charset="0"/>
                <a:hlinkClick r:id="rId8"/>
              </a:rPr>
              <a:t>LTE</a:t>
            </a:r>
            <a:r>
              <a:rPr lang="zh-CN"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）和</a:t>
            </a:r>
            <a:r>
              <a:rPr lang="en-US" altLang="zh-CN" sz="2400" u="sng" dirty="0">
                <a:solidFill>
                  <a:srgbClr val="000000"/>
                </a:solidFill>
                <a:latin typeface="Times New Roman" panose="02020603050405020304" pitchFamily="18" charset="0"/>
                <a:ea typeface="宋体" panose="02010600030101010101" pitchFamily="2" charset="-122"/>
                <a:cs typeface="Arial" panose="020B0604020202020204" pitchFamily="34" charset="0"/>
                <a:hlinkClick r:id="rId9"/>
              </a:rPr>
              <a:t>2G</a:t>
            </a:r>
            <a:r>
              <a:rPr lang="zh-CN"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a:t>
            </a:r>
            <a:r>
              <a:rPr lang="en-US" altLang="zh-CN" sz="2400" u="sng" dirty="0">
                <a:solidFill>
                  <a:srgbClr val="000000"/>
                </a:solidFill>
                <a:latin typeface="Times New Roman" panose="02020603050405020304" pitchFamily="18" charset="0"/>
                <a:ea typeface="宋体" panose="02010600030101010101" pitchFamily="2" charset="-122"/>
                <a:cs typeface="Arial" panose="020B0604020202020204" pitchFamily="34" charset="0"/>
                <a:hlinkClick r:id="rId10"/>
              </a:rPr>
              <a:t>GSM</a:t>
            </a:r>
            <a:r>
              <a:rPr lang="zh-CN" altLang="zh-CN" sz="2400" dirty="0">
                <a:solidFill>
                  <a:srgbClr val="000000"/>
                </a:solidFill>
                <a:latin typeface="Times New Roman" panose="02020603050405020304" pitchFamily="18" charset="0"/>
                <a:ea typeface="宋体" panose="02010600030101010101" pitchFamily="2" charset="-122"/>
                <a:cs typeface="宋体" panose="02010600030101010101" pitchFamily="2" charset="-122"/>
              </a:rPr>
              <a:t>）系统之后的延伸。</a:t>
            </a:r>
            <a:endParaRPr lang="zh-CN" altLang="zh-CN" sz="2400" dirty="0">
              <a:latin typeface="Times New Roman" panose="02020603050405020304" pitchFamily="18" charset="0"/>
              <a:ea typeface="宋体" panose="02010600030101010101" pitchFamily="2" charset="-122"/>
              <a:cs typeface="宋体" panose="02010600030101010101" pitchFamily="2" charset="-122"/>
            </a:endParaRPr>
          </a:p>
          <a:p>
            <a:r>
              <a:rPr lang="en-US" altLang="zh-CN" sz="2400" kern="0" dirty="0">
                <a:latin typeface="Times New Roman" panose="02020603050405020304" pitchFamily="18" charset="0"/>
                <a:ea typeface="宋体" panose="02010600030101010101" pitchFamily="2" charset="-122"/>
                <a:cs typeface="宋体" panose="02010600030101010101" pitchFamily="2" charset="-122"/>
              </a:rPr>
              <a:t>5G</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的性能目标是高数据速率、减少延迟、节省能源、降低成本、提高系统容量和大规模设备连接。</a:t>
            </a:r>
            <a:endParaRPr lang="zh-CN" altLang="en-US" sz="2400" dirty="0"/>
          </a:p>
        </p:txBody>
      </p:sp>
      <p:sp>
        <p:nvSpPr>
          <p:cNvPr id="5" name="矩形 4"/>
          <p:cNvSpPr/>
          <p:nvPr/>
        </p:nvSpPr>
        <p:spPr>
          <a:xfrm>
            <a:off x="1251857" y="4200436"/>
            <a:ext cx="9600294" cy="1569660"/>
          </a:xfrm>
          <a:prstGeom prst="rect">
            <a:avLst/>
          </a:prstGeom>
        </p:spPr>
        <p:txBody>
          <a:bodyPr wrap="square">
            <a:spAutoFit/>
          </a:bodyPr>
          <a:lstStyle/>
          <a:p>
            <a:r>
              <a:rPr lang="en-US"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5G</a:t>
            </a:r>
            <a:r>
              <a:rPr lang="zh-CN"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网络的主要优势在于，</a:t>
            </a:r>
            <a:r>
              <a:rPr lang="en-US" altLang="zh-CN" sz="2400" u="sng" kern="0" dirty="0" err="1">
                <a:solidFill>
                  <a:srgbClr val="000000"/>
                </a:solidFill>
                <a:latin typeface="宋体" panose="02010600030101010101" pitchFamily="2" charset="-122"/>
                <a:ea typeface="宋体" panose="02010600030101010101" pitchFamily="2" charset="-122"/>
                <a:cs typeface="Arial" panose="020B0604020202020204" pitchFamily="34" charset="0"/>
                <a:hlinkClick r:id="rId11"/>
              </a:rPr>
              <a:t>数据传输速率</a:t>
            </a:r>
            <a:r>
              <a:rPr lang="zh-CN"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远远高于以前的蜂窝网络，最高可达</a:t>
            </a:r>
            <a:r>
              <a:rPr lang="en-US"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10Gbit/s</a:t>
            </a:r>
            <a:r>
              <a:rPr lang="zh-CN"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，比当前的有线互联网要快，比先前的</a:t>
            </a:r>
            <a:r>
              <a:rPr lang="en-US" altLang="zh-CN" sz="2400" u="sng" kern="0" dirty="0">
                <a:solidFill>
                  <a:srgbClr val="000000"/>
                </a:solidFill>
                <a:latin typeface="Times New Roman" panose="02020603050405020304" pitchFamily="18" charset="0"/>
                <a:ea typeface="宋体" panose="02010600030101010101" pitchFamily="2" charset="-122"/>
                <a:cs typeface="Arial" panose="020B0604020202020204" pitchFamily="34" charset="0"/>
                <a:hlinkClick r:id="rId12"/>
              </a:rPr>
              <a:t>4G LTE</a:t>
            </a:r>
            <a:r>
              <a:rPr lang="zh-CN"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蜂窝网络快</a:t>
            </a:r>
            <a:r>
              <a:rPr lang="en-US"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100</a:t>
            </a:r>
            <a:r>
              <a:rPr lang="zh-CN"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倍。另一个优点是较低的</a:t>
            </a:r>
            <a:r>
              <a:rPr lang="en-US" altLang="zh-CN" sz="2400" u="sng" kern="0" dirty="0" err="1">
                <a:solidFill>
                  <a:srgbClr val="000000"/>
                </a:solidFill>
                <a:latin typeface="宋体" panose="02010600030101010101" pitchFamily="2" charset="-122"/>
                <a:ea typeface="宋体" panose="02010600030101010101" pitchFamily="2" charset="-122"/>
                <a:cs typeface="Arial" panose="020B0604020202020204" pitchFamily="34" charset="0"/>
                <a:hlinkClick r:id="rId13"/>
              </a:rPr>
              <a:t>网络延迟</a:t>
            </a:r>
            <a:r>
              <a:rPr lang="zh-CN"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（更快的响应时间），低于</a:t>
            </a:r>
            <a:r>
              <a:rPr lang="en-US"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1</a:t>
            </a:r>
            <a:r>
              <a:rPr lang="zh-CN"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毫秒，而</a:t>
            </a:r>
            <a:r>
              <a:rPr lang="en-US"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4G</a:t>
            </a:r>
            <a:r>
              <a:rPr lang="zh-CN"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为</a:t>
            </a:r>
            <a:r>
              <a:rPr lang="en-US"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30-70</a:t>
            </a:r>
            <a:r>
              <a:rPr lang="zh-CN" altLang="zh-CN" sz="2400"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毫秒。</a:t>
            </a:r>
            <a:endParaRPr lang="zh-CN" altLang="en-US" sz="2400" dirty="0"/>
          </a:p>
        </p:txBody>
      </p:sp>
    </p:spTree>
    <p:extLst>
      <p:ext uri="{BB962C8B-B14F-4D97-AF65-F5344CB8AC3E}">
        <p14:creationId xmlns:p14="http://schemas.microsoft.com/office/powerpoint/2010/main" val="19716318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2000519" y="425005"/>
            <a:ext cx="8538693" cy="1143000"/>
          </a:xfrm>
        </p:spPr>
        <p:txBody>
          <a:bodyPr/>
          <a:lstStyle/>
          <a:p>
            <a:r>
              <a:rPr lang="en-US" altLang="zh-CN" sz="4400" b="0" dirty="0">
                <a:latin typeface="方正大黑简体" panose="02010601030101010101" pitchFamily="2" charset="-122"/>
                <a:ea typeface="方正大黑简体" panose="02010601030101010101" pitchFamily="2" charset="-122"/>
              </a:rPr>
              <a:t>3.4 Internet</a:t>
            </a:r>
            <a:r>
              <a:rPr lang="zh-CN" altLang="en-US" sz="4400" b="0" dirty="0">
                <a:latin typeface="方正大黑简体" panose="02010601030101010101" pitchFamily="2" charset="-122"/>
                <a:ea typeface="方正大黑简体" panose="02010601030101010101" pitchFamily="2" charset="-122"/>
              </a:rPr>
              <a:t>的服务</a:t>
            </a:r>
          </a:p>
        </p:txBody>
      </p:sp>
      <p:sp>
        <p:nvSpPr>
          <p:cNvPr id="3" name="文本框 2"/>
          <p:cNvSpPr txBox="1"/>
          <p:nvPr/>
        </p:nvSpPr>
        <p:spPr>
          <a:xfrm>
            <a:off x="1240971" y="1581638"/>
            <a:ext cx="4065815" cy="461665"/>
          </a:xfrm>
          <a:prstGeom prst="rect">
            <a:avLst/>
          </a:prstGeom>
          <a:noFill/>
        </p:spPr>
        <p:txBody>
          <a:bodyPr wrap="square" rtlCol="0">
            <a:spAutoFit/>
          </a:bodyPr>
          <a:lstStyle/>
          <a:p>
            <a:r>
              <a:rPr lang="en-US" altLang="zh-CN" sz="2400" dirty="0"/>
              <a:t>3.4.1  Internet</a:t>
            </a:r>
            <a:r>
              <a:rPr lang="zh-CN" altLang="en-US" sz="2400" dirty="0"/>
              <a:t>的基础服务</a:t>
            </a:r>
          </a:p>
        </p:txBody>
      </p:sp>
      <p:sp>
        <p:nvSpPr>
          <p:cNvPr id="4" name="矩形 3"/>
          <p:cNvSpPr/>
          <p:nvPr/>
        </p:nvSpPr>
        <p:spPr>
          <a:xfrm>
            <a:off x="1471942" y="2172352"/>
            <a:ext cx="3603872" cy="461665"/>
          </a:xfrm>
          <a:prstGeom prst="rect">
            <a:avLst/>
          </a:prstGeom>
        </p:spPr>
        <p:txBody>
          <a:bodyPr wrap="none">
            <a:spAutoFit/>
          </a:bodyPr>
          <a:lstStyle/>
          <a:p>
            <a:r>
              <a:rPr lang="en-US" altLang="zh-CN" sz="2400" dirty="0">
                <a:latin typeface="方正大黑简体" panose="02010601030101010101" pitchFamily="2" charset="-122"/>
                <a:ea typeface="方正大黑简体" panose="02010601030101010101" pitchFamily="2" charset="-122"/>
              </a:rPr>
              <a:t>1. </a:t>
            </a:r>
            <a:r>
              <a:rPr lang="zh-CN" altLang="en-US" sz="2400" dirty="0"/>
              <a:t>信息浏览服务与万维网</a:t>
            </a:r>
          </a:p>
        </p:txBody>
      </p:sp>
      <p:sp>
        <p:nvSpPr>
          <p:cNvPr id="7" name="Rectangle 3"/>
          <p:cNvSpPr txBox="1">
            <a:spLocks noChangeArrowheads="1"/>
          </p:cNvSpPr>
          <p:nvPr/>
        </p:nvSpPr>
        <p:spPr bwMode="auto">
          <a:xfrm>
            <a:off x="1681843" y="2763066"/>
            <a:ext cx="9290957" cy="324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spcBef>
                <a:spcPts val="0"/>
              </a:spcBef>
            </a:pPr>
            <a:r>
              <a:rPr lang="zh-CN" altLang="zh-CN" sz="2200" dirty="0">
                <a:latin typeface="Times New Roman" panose="02020603050405020304" pitchFamily="18" charset="0"/>
              </a:rPr>
              <a:t>用户通过单击鼠标就可以浏览到的各种类型的信息，来自于一个庞大的信息资源系统，这个系统称为环球信息网（</a:t>
            </a:r>
            <a:r>
              <a:rPr lang="en-US" altLang="zh-CN" sz="2200" dirty="0">
                <a:latin typeface="Times New Roman" panose="02020603050405020304" pitchFamily="18" charset="0"/>
              </a:rPr>
              <a:t>World Wide Web</a:t>
            </a:r>
            <a:r>
              <a:rPr lang="zh-CN" altLang="zh-CN" sz="2200" dirty="0">
                <a:latin typeface="Times New Roman" panose="02020603050405020304" pitchFamily="18" charset="0"/>
              </a:rPr>
              <a:t>，</a:t>
            </a:r>
            <a:r>
              <a:rPr lang="en-US" altLang="zh-CN" sz="2200" dirty="0">
                <a:latin typeface="Times New Roman" panose="02020603050405020304" pitchFamily="18" charset="0"/>
              </a:rPr>
              <a:t>WWW</a:t>
            </a:r>
            <a:r>
              <a:rPr lang="zh-CN" altLang="zh-CN" sz="2200" dirty="0">
                <a:latin typeface="Times New Roman" panose="02020603050405020304" pitchFamily="18" charset="0"/>
              </a:rPr>
              <a:t>），可以简称为</a:t>
            </a:r>
            <a:r>
              <a:rPr lang="en-US" altLang="zh-CN" sz="2200" dirty="0">
                <a:latin typeface="Times New Roman" panose="02020603050405020304" pitchFamily="18" charset="0"/>
              </a:rPr>
              <a:t>Web</a:t>
            </a:r>
            <a:r>
              <a:rPr lang="zh-CN" altLang="zh-CN" sz="2200" dirty="0">
                <a:latin typeface="Times New Roman" panose="02020603050405020304" pitchFamily="18" charset="0"/>
              </a:rPr>
              <a:t>，中文翻译为“万维网”。</a:t>
            </a:r>
            <a:endParaRPr lang="en-US" altLang="zh-CN" sz="2200" dirty="0">
              <a:latin typeface="Times New Roman" panose="02020603050405020304" pitchFamily="18" charset="0"/>
            </a:endParaRPr>
          </a:p>
          <a:p>
            <a:pPr>
              <a:spcBef>
                <a:spcPts val="0"/>
              </a:spcBef>
            </a:pPr>
            <a:r>
              <a:rPr lang="zh-CN" altLang="zh-CN" sz="2200" dirty="0">
                <a:latin typeface="Times New Roman" panose="02020603050405020304" pitchFamily="18" charset="0"/>
              </a:rPr>
              <a:t>它的正式定义为“</a:t>
            </a:r>
            <a:r>
              <a:rPr lang="en-US" altLang="zh-CN" sz="2200" dirty="0">
                <a:latin typeface="Times New Roman" panose="02020603050405020304" pitchFamily="18" charset="0"/>
              </a:rPr>
              <a:t>WWW is a wide-area hypermedia information retrieval initiative to give universal access to large universe of documents</a:t>
            </a:r>
            <a:r>
              <a:rPr lang="zh-CN" altLang="zh-CN" sz="2200" dirty="0">
                <a:latin typeface="Times New Roman" panose="02020603050405020304" pitchFamily="18" charset="0"/>
              </a:rPr>
              <a:t>”。</a:t>
            </a:r>
            <a:endParaRPr lang="en-US" altLang="zh-CN" sz="2200" dirty="0">
              <a:latin typeface="Times New Roman" panose="02020603050405020304" pitchFamily="18" charset="0"/>
            </a:endParaRPr>
          </a:p>
          <a:p>
            <a:pPr>
              <a:spcBef>
                <a:spcPts val="0"/>
              </a:spcBef>
            </a:pPr>
            <a:r>
              <a:rPr lang="zh-CN" altLang="zh-CN" sz="2200" dirty="0">
                <a:latin typeface="Times New Roman" panose="02020603050405020304" pitchFamily="18" charset="0"/>
              </a:rPr>
              <a:t>万维网不是普通意义上的物理网络，而是一张附着在</a:t>
            </a:r>
            <a:r>
              <a:rPr lang="en-US" altLang="zh-CN" sz="2200" dirty="0">
                <a:latin typeface="Times New Roman" panose="02020603050405020304" pitchFamily="18" charset="0"/>
              </a:rPr>
              <a:t>Internet</a:t>
            </a:r>
            <a:r>
              <a:rPr lang="zh-CN" altLang="zh-CN" sz="2200" dirty="0">
                <a:latin typeface="Times New Roman" panose="02020603050405020304" pitchFamily="18" charset="0"/>
              </a:rPr>
              <a:t>上的覆盖全球的“信息网”，是一个大规模的、联机式的信息储藏所。</a:t>
            </a:r>
            <a:endParaRPr lang="en-US" altLang="zh-CN" sz="2200" dirty="0">
              <a:latin typeface="Times New Roman" panose="02020603050405020304" pitchFamily="18" charset="0"/>
            </a:endParaRPr>
          </a:p>
          <a:p>
            <a:pPr>
              <a:spcBef>
                <a:spcPts val="0"/>
              </a:spcBef>
            </a:pPr>
            <a:r>
              <a:rPr lang="zh-CN" altLang="zh-CN" sz="2200" dirty="0">
                <a:latin typeface="Times New Roman" panose="02020603050405020304" pitchFamily="18" charset="0"/>
              </a:rPr>
              <a:t>严格来讲，万维网是一个技术系统，使用链接的方法能非常方便地从</a:t>
            </a:r>
            <a:r>
              <a:rPr lang="en-US" altLang="zh-CN" sz="2200" dirty="0">
                <a:latin typeface="Times New Roman" panose="02020603050405020304" pitchFamily="18" charset="0"/>
              </a:rPr>
              <a:t>Internet</a:t>
            </a:r>
            <a:r>
              <a:rPr lang="zh-CN" altLang="zh-CN" sz="2200" dirty="0">
                <a:latin typeface="Times New Roman" panose="02020603050405020304" pitchFamily="18" charset="0"/>
              </a:rPr>
              <a:t>上的一个站点访问另一个站点</a:t>
            </a:r>
            <a:endParaRPr lang="zh-CN" altLang="en-US" sz="2200" dirty="0">
              <a:latin typeface="Times New Roman" panose="02020603050405020304" pitchFamily="18" charset="0"/>
            </a:endParaRPr>
          </a:p>
        </p:txBody>
      </p:sp>
      <p:sp>
        <p:nvSpPr>
          <p:cNvPr id="6" name="灯片编号占位符 1">
            <a:extLst>
              <a:ext uri="{FF2B5EF4-FFF2-40B4-BE49-F238E27FC236}">
                <a16:creationId xmlns:a16="http://schemas.microsoft.com/office/drawing/2014/main" id="{3EE50EF9-39FD-4060-9C93-1F98C18A1E32}"/>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68</a:t>
            </a:fld>
            <a:endParaRPr lang="en-US" altLang="zh-CN" sz="2400" dirty="0">
              <a:solidFill>
                <a:schemeClr val="bg1"/>
              </a:solidFill>
            </a:endParaRPr>
          </a:p>
        </p:txBody>
      </p:sp>
    </p:spTree>
    <p:extLst>
      <p:ext uri="{BB962C8B-B14F-4D97-AF65-F5344CB8AC3E}">
        <p14:creationId xmlns:p14="http://schemas.microsoft.com/office/powerpoint/2010/main" val="311333339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032000" y="1992958"/>
            <a:ext cx="8019960" cy="284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marL="0" indent="0">
              <a:buNone/>
            </a:pPr>
            <a:r>
              <a:rPr lang="zh-CN" altLang="zh-CN" sz="2400" dirty="0"/>
              <a:t>万维网有着以下几个方面的重要意义：</a:t>
            </a:r>
          </a:p>
          <a:p>
            <a:pPr lvl="0"/>
            <a:r>
              <a:rPr lang="zh-CN" altLang="zh-CN" sz="2400" dirty="0"/>
              <a:t>万维网是一个支持多媒体的信息检索服务系统；</a:t>
            </a:r>
          </a:p>
          <a:p>
            <a:pPr lvl="0"/>
            <a:r>
              <a:rPr lang="zh-CN" altLang="zh-CN" sz="2400" dirty="0"/>
              <a:t>万维网是一种基于超文本和超链接的信息处理技术；</a:t>
            </a:r>
          </a:p>
          <a:p>
            <a:pPr lvl="0"/>
            <a:r>
              <a:rPr lang="zh-CN" altLang="zh-CN" sz="2400" dirty="0"/>
              <a:t>万维网是一种信息服务站点建设的规矩、规则和标准架构；</a:t>
            </a:r>
          </a:p>
          <a:p>
            <a:pPr lvl="0"/>
            <a:r>
              <a:rPr lang="zh-CN" altLang="zh-CN" sz="2400" dirty="0"/>
              <a:t>万维网是</a:t>
            </a:r>
            <a:r>
              <a:rPr lang="en-US" altLang="zh-CN" sz="2400" dirty="0"/>
              <a:t>Internet</a:t>
            </a:r>
            <a:r>
              <a:rPr lang="zh-CN" altLang="zh-CN" sz="2400" dirty="0"/>
              <a:t>上提供共享信息资源站点的集合。</a:t>
            </a:r>
          </a:p>
        </p:txBody>
      </p:sp>
      <p:sp>
        <p:nvSpPr>
          <p:cNvPr id="2" name="标题 1"/>
          <p:cNvSpPr>
            <a:spLocks noGrp="1"/>
          </p:cNvSpPr>
          <p:nvPr>
            <p:ph type="title"/>
          </p:nvPr>
        </p:nvSpPr>
        <p:spPr/>
        <p:txBody>
          <a:bodyPr/>
          <a:lstStyle/>
          <a:p>
            <a:r>
              <a:rPr lang="en-US" altLang="zh-CN" dirty="0"/>
              <a:t>3.4.1 Internet</a:t>
            </a:r>
            <a:r>
              <a:rPr lang="zh-CN" altLang="en-US" dirty="0"/>
              <a:t>的基础服务</a:t>
            </a:r>
          </a:p>
        </p:txBody>
      </p:sp>
      <p:sp>
        <p:nvSpPr>
          <p:cNvPr id="4" name="灯片编号占位符 1">
            <a:extLst>
              <a:ext uri="{FF2B5EF4-FFF2-40B4-BE49-F238E27FC236}">
                <a16:creationId xmlns:a16="http://schemas.microsoft.com/office/drawing/2014/main" id="{DF5ED8F8-5D61-47A3-92C7-39348C6AC8E8}"/>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69</a:t>
            </a:fld>
            <a:endParaRPr lang="en-US" altLang="zh-CN" sz="2400" dirty="0">
              <a:solidFill>
                <a:schemeClr val="bg1"/>
              </a:solidFill>
            </a:endParaRPr>
          </a:p>
        </p:txBody>
      </p:sp>
    </p:spTree>
    <p:extLst>
      <p:ext uri="{BB962C8B-B14F-4D97-AF65-F5344CB8AC3E}">
        <p14:creationId xmlns:p14="http://schemas.microsoft.com/office/powerpoint/2010/main" val="6500379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3.1.3 TCP/IP</a:t>
            </a:r>
            <a:r>
              <a:rPr lang="zh-CN" altLang="en-US" dirty="0"/>
              <a:t>的出现</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7</a:t>
            </a:fld>
            <a:endParaRPr lang="en-US" altLang="zh-CN"/>
          </a:p>
        </p:txBody>
      </p:sp>
      <p:sp>
        <p:nvSpPr>
          <p:cNvPr id="4" name="矩形 3"/>
          <p:cNvSpPr/>
          <p:nvPr/>
        </p:nvSpPr>
        <p:spPr>
          <a:xfrm>
            <a:off x="1828799" y="1809181"/>
            <a:ext cx="7935685" cy="3416320"/>
          </a:xfrm>
          <a:prstGeom prst="rect">
            <a:avLst/>
          </a:prstGeom>
        </p:spPr>
        <p:txBody>
          <a:bodyPr wrap="square">
            <a:spAutoFit/>
          </a:bodyPr>
          <a:lstStyle/>
          <a:p>
            <a:pPr indent="266700" algn="just">
              <a:spcAft>
                <a:spcPts val="0"/>
              </a:spcAft>
            </a:pPr>
            <a:r>
              <a:rPr lang="en-US" altLang="zh-CN" sz="2400" dirty="0">
                <a:latin typeface="Times New Roman" panose="02020603050405020304" pitchFamily="18" charset="0"/>
                <a:ea typeface="宋体" panose="02010600030101010101" pitchFamily="2" charset="-122"/>
                <a:cs typeface="宋体" panose="02010600030101010101" pitchFamily="2" charset="-122"/>
              </a:rPr>
              <a:t>     </a:t>
            </a:r>
          </a:p>
          <a:p>
            <a:pPr indent="266700" algn="just">
              <a:spcAft>
                <a:spcPts val="0"/>
              </a:spcAft>
            </a:pPr>
            <a:r>
              <a:rPr lang="en-US" altLang="zh-CN" sz="2400" dirty="0">
                <a:latin typeface="Times New Roman" panose="02020603050405020304" pitchFamily="18" charset="0"/>
                <a:ea typeface="宋体" panose="02010600030101010101" pitchFamily="2" charset="-122"/>
                <a:cs typeface="宋体" panose="02010600030101010101" pitchFamily="2" charset="-122"/>
              </a:rPr>
              <a:t>1974</a:t>
            </a:r>
            <a:r>
              <a:rPr lang="zh-CN" altLang="zh-CN" sz="2400" dirty="0">
                <a:latin typeface="Times New Roman" panose="02020603050405020304" pitchFamily="18" charset="0"/>
                <a:ea typeface="宋体" panose="02010600030101010101" pitchFamily="2" charset="-122"/>
                <a:cs typeface="宋体" panose="02010600030101010101" pitchFamily="2" charset="-122"/>
              </a:rPr>
              <a:t>年，</a:t>
            </a:r>
            <a:r>
              <a:rPr lang="en-US" altLang="zh-CN" sz="2400" dirty="0">
                <a:latin typeface="Times New Roman" panose="02020603050405020304" pitchFamily="18" charset="0"/>
                <a:ea typeface="宋体" panose="02010600030101010101" pitchFamily="2" charset="-122"/>
                <a:cs typeface="宋体" panose="02010600030101010101" pitchFamily="2" charset="-122"/>
              </a:rPr>
              <a:t>TCP</a:t>
            </a:r>
            <a:r>
              <a:rPr lang="zh-CN" altLang="zh-CN" sz="2400" dirty="0">
                <a:latin typeface="Times New Roman" panose="02020603050405020304" pitchFamily="18" charset="0"/>
                <a:ea typeface="宋体" panose="02010600030101010101" pitchFamily="2" charset="-122"/>
                <a:cs typeface="宋体" panose="02010600030101010101" pitchFamily="2" charset="-122"/>
              </a:rPr>
              <a:t>协议的第一份详细说明由文顿·瑟夫和他的同事正式发表。在这份报告中，他们提出了“传输控制协议（</a:t>
            </a:r>
            <a:r>
              <a:rPr lang="en-US" altLang="zh-CN" sz="2400" dirty="0">
                <a:latin typeface="Times New Roman" panose="02020603050405020304" pitchFamily="18" charset="0"/>
                <a:ea typeface="宋体" panose="02010600030101010101" pitchFamily="2" charset="-122"/>
                <a:cs typeface="宋体" panose="02010600030101010101" pitchFamily="2" charset="-122"/>
              </a:rPr>
              <a:t>TCP</a:t>
            </a:r>
            <a:r>
              <a:rPr lang="zh-CN" altLang="zh-CN" sz="2400" dirty="0">
                <a:latin typeface="Times New Roman" panose="02020603050405020304" pitchFamily="18" charset="0"/>
                <a:ea typeface="宋体" panose="02010600030101010101" pitchFamily="2" charset="-122"/>
                <a:cs typeface="宋体" panose="02010600030101010101" pitchFamily="2" charset="-122"/>
              </a:rPr>
              <a:t>）”和“网际协议（</a:t>
            </a:r>
            <a:r>
              <a:rPr lang="en-US" altLang="zh-CN" sz="2400" dirty="0">
                <a:latin typeface="Times New Roman" panose="02020603050405020304" pitchFamily="18" charset="0"/>
                <a:ea typeface="宋体" panose="02010600030101010101" pitchFamily="2" charset="-122"/>
                <a:cs typeface="宋体" panose="02010600030101010101" pitchFamily="2" charset="-122"/>
              </a:rPr>
              <a:t>IP</a:t>
            </a:r>
            <a:r>
              <a:rPr lang="zh-CN" altLang="zh-CN" sz="2400" dirty="0">
                <a:latin typeface="Times New Roman" panose="02020603050405020304" pitchFamily="18" charset="0"/>
                <a:ea typeface="宋体" panose="02010600030101010101" pitchFamily="2" charset="-122"/>
                <a:cs typeface="宋体" panose="02010600030101010101" pitchFamily="2" charset="-122"/>
              </a:rPr>
              <a:t>，</a:t>
            </a:r>
            <a:r>
              <a:rPr lang="en-US" altLang="zh-CN" sz="2400" dirty="0">
                <a:latin typeface="Times New Roman" panose="02020603050405020304" pitchFamily="18" charset="0"/>
                <a:ea typeface="宋体" panose="02010600030101010101" pitchFamily="2" charset="-122"/>
                <a:cs typeface="宋体" panose="02010600030101010101" pitchFamily="2" charset="-122"/>
              </a:rPr>
              <a:t>Internet Protocol</a:t>
            </a:r>
            <a:r>
              <a:rPr lang="zh-CN" altLang="zh-CN" sz="2400" dirty="0">
                <a:latin typeface="Times New Roman" panose="02020603050405020304" pitchFamily="18" charset="0"/>
                <a:ea typeface="宋体" panose="02010600030101010101" pitchFamily="2" charset="-122"/>
                <a:cs typeface="宋体" panose="02010600030101010101" pitchFamily="2" charset="-122"/>
              </a:rPr>
              <a:t>）”，也就是我们现在互联网发展的重要基石——</a:t>
            </a:r>
            <a:r>
              <a:rPr lang="en-US" altLang="zh-CN" sz="2400" dirty="0">
                <a:latin typeface="Times New Roman" panose="02020603050405020304" pitchFamily="18" charset="0"/>
                <a:ea typeface="宋体" panose="02010600030101010101" pitchFamily="2" charset="-122"/>
                <a:cs typeface="宋体" panose="02010600030101010101" pitchFamily="2" charset="-122"/>
              </a:rPr>
              <a:t>TCP/IP</a:t>
            </a:r>
            <a:r>
              <a:rPr lang="zh-CN" altLang="zh-CN" sz="2400" dirty="0">
                <a:latin typeface="Times New Roman" panose="02020603050405020304" pitchFamily="18" charset="0"/>
                <a:ea typeface="宋体" panose="02010600030101010101" pitchFamily="2" charset="-122"/>
                <a:cs typeface="宋体" panose="02010600030101010101" pitchFamily="2" charset="-122"/>
              </a:rPr>
              <a:t>网络协议。</a:t>
            </a:r>
          </a:p>
          <a:p>
            <a:pPr indent="266700" algn="just">
              <a:spcAft>
                <a:spcPts val="0"/>
              </a:spcAft>
            </a:pPr>
            <a:r>
              <a:rPr lang="en-US" altLang="zh-CN" sz="2400" dirty="0">
                <a:latin typeface="Times New Roman" panose="02020603050405020304" pitchFamily="18" charset="0"/>
                <a:ea typeface="宋体" panose="02010600030101010101" pitchFamily="2" charset="-122"/>
                <a:cs typeface="宋体" panose="02010600030101010101" pitchFamily="2" charset="-122"/>
              </a:rPr>
              <a:t>     1983</a:t>
            </a:r>
            <a:r>
              <a:rPr lang="zh-CN" altLang="zh-CN" sz="2400" dirty="0">
                <a:latin typeface="Times New Roman" panose="02020603050405020304" pitchFamily="18" charset="0"/>
                <a:ea typeface="宋体" panose="02010600030101010101" pitchFamily="2" charset="-122"/>
                <a:cs typeface="宋体" panose="02010600030101010101" pitchFamily="2" charset="-122"/>
              </a:rPr>
              <a:t>年，</a:t>
            </a:r>
            <a:r>
              <a:rPr lang="en-US" altLang="zh-CN" sz="2400" dirty="0">
                <a:latin typeface="Times New Roman" panose="02020603050405020304" pitchFamily="18" charset="0"/>
                <a:ea typeface="宋体" panose="02010600030101010101" pitchFamily="2" charset="-122"/>
                <a:cs typeface="宋体" panose="02010600030101010101" pitchFamily="2" charset="-122"/>
              </a:rPr>
              <a:t>TCP/IP</a:t>
            </a:r>
            <a:r>
              <a:rPr lang="zh-CN" altLang="zh-CN" sz="2400" dirty="0">
                <a:latin typeface="Times New Roman" panose="02020603050405020304" pitchFamily="18" charset="0"/>
                <a:ea typeface="宋体" panose="02010600030101010101" pitchFamily="2" charset="-122"/>
                <a:cs typeface="宋体" panose="02010600030101010101" pitchFamily="2" charset="-122"/>
              </a:rPr>
              <a:t>协议正式成为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dirty="0">
                <a:latin typeface="Times New Roman" panose="02020603050405020304" pitchFamily="18" charset="0"/>
                <a:ea typeface="宋体" panose="02010600030101010101" pitchFamily="2" charset="-122"/>
                <a:cs typeface="宋体" panose="02010600030101010101" pitchFamily="2" charset="-122"/>
              </a:rPr>
              <a:t>的标准协议，这一年，被称为</a:t>
            </a:r>
            <a:r>
              <a:rPr lang="en-US" altLang="zh-CN" sz="2400" dirty="0">
                <a:latin typeface="Times New Roman" panose="02020603050405020304" pitchFamily="18" charset="0"/>
                <a:ea typeface="宋体" panose="02010600030101010101" pitchFamily="2" charset="-122"/>
                <a:cs typeface="宋体" panose="02010600030101010101" pitchFamily="2" charset="-122"/>
              </a:rPr>
              <a:t>Internet</a:t>
            </a:r>
            <a:r>
              <a:rPr lang="zh-CN" altLang="zh-CN" sz="2400" dirty="0">
                <a:latin typeface="Times New Roman" panose="02020603050405020304" pitchFamily="18" charset="0"/>
                <a:ea typeface="宋体" panose="02010600030101010101" pitchFamily="2" charset="-122"/>
                <a:cs typeface="宋体" panose="02010600030101010101" pitchFamily="2" charset="-122"/>
              </a:rPr>
              <a:t>的元年。“万物互联”时代从此拉开了序幕。</a:t>
            </a:r>
          </a:p>
        </p:txBody>
      </p:sp>
    </p:spTree>
    <p:extLst>
      <p:ext uri="{BB962C8B-B14F-4D97-AF65-F5344CB8AC3E}">
        <p14:creationId xmlns:p14="http://schemas.microsoft.com/office/powerpoint/2010/main" val="32418358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072783" y="1490733"/>
            <a:ext cx="8056451" cy="461665"/>
          </a:xfrm>
          <a:prstGeom prst="rect">
            <a:avLst/>
          </a:prstGeom>
          <a:noFill/>
        </p:spPr>
        <p:txBody>
          <a:bodyPr wrap="square" rtlCol="0">
            <a:spAutoFit/>
          </a:bodyPr>
          <a:lstStyle/>
          <a:p>
            <a:r>
              <a:rPr lang="en-US" altLang="zh-CN" sz="2400" b="1" dirty="0"/>
              <a:t>(1) </a:t>
            </a:r>
            <a:r>
              <a:rPr lang="zh-CN" altLang="en-US" sz="2400" b="1" dirty="0"/>
              <a:t>超文本传输协议</a:t>
            </a:r>
            <a:r>
              <a:rPr lang="en-US" altLang="zh-CN" sz="2400" b="1" dirty="0"/>
              <a:t>HTTP</a:t>
            </a:r>
            <a:endParaRPr lang="zh-CN" altLang="zh-CN" sz="2400" b="1" dirty="0"/>
          </a:p>
        </p:txBody>
      </p:sp>
      <p:sp>
        <p:nvSpPr>
          <p:cNvPr id="7" name="Rectangle 3"/>
          <p:cNvSpPr txBox="1">
            <a:spLocks noChangeArrowheads="1"/>
          </p:cNvSpPr>
          <p:nvPr/>
        </p:nvSpPr>
        <p:spPr bwMode="auto">
          <a:xfrm>
            <a:off x="1896055" y="2279557"/>
            <a:ext cx="3543123" cy="373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marL="0" indent="0">
              <a:spcBef>
                <a:spcPts val="0"/>
              </a:spcBef>
              <a:buNone/>
            </a:pPr>
            <a:r>
              <a:rPr lang="en-US" altLang="zh-CN" sz="2000" dirty="0"/>
              <a:t>HTTP</a:t>
            </a:r>
            <a:r>
              <a:rPr lang="zh-CN" altLang="zh-CN" sz="2000" dirty="0"/>
              <a:t>是一种请求</a:t>
            </a:r>
            <a:r>
              <a:rPr lang="en-US" altLang="zh-CN" sz="2000" dirty="0"/>
              <a:t>/</a:t>
            </a:r>
            <a:r>
              <a:rPr lang="zh-CN" altLang="zh-CN" sz="2000" dirty="0"/>
              <a:t>应答协议，定义了</a:t>
            </a:r>
            <a:r>
              <a:rPr lang="en-US" altLang="zh-CN" sz="2000" dirty="0"/>
              <a:t>Web</a:t>
            </a:r>
            <a:r>
              <a:rPr lang="zh-CN" altLang="zh-CN" sz="2000" dirty="0"/>
              <a:t>客户如何从</a:t>
            </a:r>
            <a:r>
              <a:rPr lang="en-US" altLang="zh-CN" sz="2000" dirty="0"/>
              <a:t>Web</a:t>
            </a:r>
            <a:r>
              <a:rPr lang="zh-CN" altLang="zh-CN" sz="2000" dirty="0"/>
              <a:t>服务器请求</a:t>
            </a:r>
            <a:r>
              <a:rPr lang="en-US" altLang="zh-CN" sz="2000" dirty="0"/>
              <a:t>Web</a:t>
            </a:r>
            <a:r>
              <a:rPr lang="zh-CN" altLang="zh-CN" sz="2000" dirty="0"/>
              <a:t>页面，以及</a:t>
            </a:r>
            <a:r>
              <a:rPr lang="en-US" altLang="zh-CN" sz="2000" dirty="0"/>
              <a:t>Web</a:t>
            </a:r>
            <a:r>
              <a:rPr lang="zh-CN" altLang="zh-CN" sz="2000" dirty="0"/>
              <a:t>服务器如何把用户需要的</a:t>
            </a:r>
            <a:r>
              <a:rPr lang="en-US" altLang="zh-CN" sz="2000" dirty="0"/>
              <a:t>Web</a:t>
            </a:r>
            <a:r>
              <a:rPr lang="zh-CN" altLang="zh-CN" sz="2000" dirty="0"/>
              <a:t>页面传送给客户。</a:t>
            </a:r>
            <a:r>
              <a:rPr lang="en-US" altLang="zh-CN" sz="2000" dirty="0"/>
              <a:t>HTTP</a:t>
            </a:r>
            <a:r>
              <a:rPr lang="zh-CN" altLang="zh-CN" sz="2000" dirty="0"/>
              <a:t>还定义了</a:t>
            </a:r>
            <a:r>
              <a:rPr lang="en-US" altLang="zh-CN" sz="2000" dirty="0"/>
              <a:t>Web</a:t>
            </a:r>
            <a:r>
              <a:rPr lang="zh-CN" altLang="zh-CN" sz="2000" dirty="0"/>
              <a:t>页面的不同内容的实现顺序（如文本先于图形）等。当</a:t>
            </a:r>
            <a:r>
              <a:rPr lang="en-US" altLang="zh-CN" sz="2000" dirty="0"/>
              <a:t>Web</a:t>
            </a:r>
            <a:r>
              <a:rPr lang="zh-CN" altLang="zh-CN" sz="2000" dirty="0"/>
              <a:t>服务器对客户的请求做出应答以后，连接便撤销，直到客户发送下一个请求才重新建立连接。</a:t>
            </a:r>
            <a:r>
              <a:rPr lang="en-US" altLang="zh-CN" sz="2000" dirty="0"/>
              <a:t>HTTP</a:t>
            </a:r>
            <a:r>
              <a:rPr lang="zh-CN" altLang="zh-CN" sz="2000" dirty="0"/>
              <a:t>下的</a:t>
            </a:r>
            <a:r>
              <a:rPr lang="en-US" altLang="zh-CN" sz="2000" dirty="0"/>
              <a:t>WWW</a:t>
            </a:r>
            <a:r>
              <a:rPr lang="zh-CN" altLang="zh-CN" sz="2000" dirty="0"/>
              <a:t>浏览服务</a:t>
            </a:r>
            <a:r>
              <a:rPr lang="zh-CN" altLang="en-US" sz="2000" dirty="0"/>
              <a:t>。</a:t>
            </a:r>
          </a:p>
        </p:txBody>
      </p:sp>
      <p:pic>
        <p:nvPicPr>
          <p:cNvPr id="9" name="图片 8"/>
          <p:cNvPicPr/>
          <p:nvPr/>
        </p:nvPicPr>
        <p:blipFill>
          <a:blip r:embed="rId2">
            <a:extLst>
              <a:ext uri="{28A0092B-C50C-407E-A947-70E740481C1C}">
                <a14:useLocalDpi xmlns:a14="http://schemas.microsoft.com/office/drawing/2010/main" val="0"/>
              </a:ext>
            </a:extLst>
          </a:blip>
          <a:srcRect/>
          <a:stretch>
            <a:fillRect/>
          </a:stretch>
        </p:blipFill>
        <p:spPr bwMode="auto">
          <a:xfrm>
            <a:off x="5513864" y="2446193"/>
            <a:ext cx="5154137" cy="1965615"/>
          </a:xfrm>
          <a:prstGeom prst="rect">
            <a:avLst/>
          </a:prstGeom>
          <a:noFill/>
          <a:ln>
            <a:noFill/>
          </a:ln>
        </p:spPr>
      </p:pic>
      <p:sp>
        <p:nvSpPr>
          <p:cNvPr id="2" name="矩形 1"/>
          <p:cNvSpPr/>
          <p:nvPr/>
        </p:nvSpPr>
        <p:spPr>
          <a:xfrm>
            <a:off x="6430861" y="4659380"/>
            <a:ext cx="3320140" cy="369332"/>
          </a:xfrm>
          <a:prstGeom prst="rect">
            <a:avLst/>
          </a:prstGeom>
        </p:spPr>
        <p:txBody>
          <a:bodyPr wrap="none">
            <a:spAutoFit/>
          </a:bodyPr>
          <a:lstStyle/>
          <a:p>
            <a:r>
              <a:rPr lang="en-US" altLang="zh-CN" dirty="0">
                <a:latin typeface="Times New Roman" panose="02020603050405020304" pitchFamily="18" charset="0"/>
                <a:ea typeface="宋体" panose="02010600030101010101" pitchFamily="2" charset="-122"/>
              </a:rPr>
              <a:t> HTTP</a:t>
            </a:r>
            <a:r>
              <a:rPr lang="zh-CN" altLang="zh-CN" dirty="0">
                <a:latin typeface="Times New Roman" panose="02020603050405020304" pitchFamily="18" charset="0"/>
                <a:ea typeface="宋体" panose="02010600030101010101" pitchFamily="2" charset="-122"/>
                <a:cs typeface="Times New Roman" panose="02020603050405020304" pitchFamily="18" charset="0"/>
              </a:rPr>
              <a:t>协议下的</a:t>
            </a:r>
            <a:r>
              <a:rPr lang="en-US" altLang="zh-CN" dirty="0">
                <a:latin typeface="Times New Roman" panose="02020603050405020304" pitchFamily="18" charset="0"/>
                <a:ea typeface="宋体" panose="02010600030101010101" pitchFamily="2" charset="-122"/>
              </a:rPr>
              <a:t>WWW</a:t>
            </a:r>
            <a:r>
              <a:rPr lang="zh-CN" altLang="zh-CN" dirty="0">
                <a:latin typeface="Times New Roman" panose="02020603050405020304" pitchFamily="18" charset="0"/>
                <a:ea typeface="宋体" panose="02010600030101010101" pitchFamily="2" charset="-122"/>
                <a:cs typeface="Times New Roman" panose="02020603050405020304" pitchFamily="18" charset="0"/>
              </a:rPr>
              <a:t>浏览服务</a:t>
            </a:r>
            <a:endParaRPr lang="zh-CN" altLang="en-US" dirty="0"/>
          </a:p>
        </p:txBody>
      </p:sp>
      <p:sp>
        <p:nvSpPr>
          <p:cNvPr id="3" name="标题 2"/>
          <p:cNvSpPr>
            <a:spLocks noGrp="1"/>
          </p:cNvSpPr>
          <p:nvPr>
            <p:ph type="title"/>
          </p:nvPr>
        </p:nvSpPr>
        <p:spPr/>
        <p:txBody>
          <a:bodyPr/>
          <a:lstStyle/>
          <a:p>
            <a:r>
              <a:rPr lang="en-US" altLang="zh-CN" dirty="0"/>
              <a:t>3.4.1  Internet</a:t>
            </a:r>
            <a:r>
              <a:rPr lang="zh-CN" altLang="en-US" dirty="0"/>
              <a:t>的基础服务</a:t>
            </a:r>
          </a:p>
        </p:txBody>
      </p:sp>
      <p:sp>
        <p:nvSpPr>
          <p:cNvPr id="8" name="灯片编号占位符 1">
            <a:extLst>
              <a:ext uri="{FF2B5EF4-FFF2-40B4-BE49-F238E27FC236}">
                <a16:creationId xmlns:a16="http://schemas.microsoft.com/office/drawing/2014/main" id="{73F45022-CB34-4B68-B745-644FBFA73216}"/>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70</a:t>
            </a:fld>
            <a:endParaRPr lang="en-US" altLang="zh-CN" sz="2400" dirty="0">
              <a:solidFill>
                <a:schemeClr val="bg1"/>
              </a:solidFill>
            </a:endParaRPr>
          </a:p>
        </p:txBody>
      </p:sp>
    </p:spTree>
    <p:extLst>
      <p:ext uri="{BB962C8B-B14F-4D97-AF65-F5344CB8AC3E}">
        <p14:creationId xmlns:p14="http://schemas.microsoft.com/office/powerpoint/2010/main" val="2437884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072783" y="1490733"/>
            <a:ext cx="8056451" cy="461665"/>
          </a:xfrm>
          <a:prstGeom prst="rect">
            <a:avLst/>
          </a:prstGeom>
          <a:noFill/>
        </p:spPr>
        <p:txBody>
          <a:bodyPr wrap="square" rtlCol="0">
            <a:spAutoFit/>
          </a:bodyPr>
          <a:lstStyle/>
          <a:p>
            <a:r>
              <a:rPr lang="en-US" altLang="zh-CN" sz="2400" dirty="0">
                <a:latin typeface="方正大黑简体" panose="02010601030101010101" pitchFamily="2" charset="-122"/>
                <a:ea typeface="方正大黑简体" panose="02010601030101010101" pitchFamily="2" charset="-122"/>
              </a:rPr>
              <a:t>(2) </a:t>
            </a:r>
            <a:r>
              <a:rPr lang="zh-CN" altLang="zh-CN" sz="2400" dirty="0">
                <a:latin typeface="方正大黑简体" panose="02010601030101010101" pitchFamily="2" charset="-122"/>
                <a:ea typeface="方正大黑简体" panose="02010601030101010101" pitchFamily="2" charset="-122"/>
              </a:rPr>
              <a:t>网页（</a:t>
            </a:r>
            <a:r>
              <a:rPr lang="en-US" altLang="zh-CN" sz="2400" dirty="0">
                <a:latin typeface="方正大黑简体" panose="02010601030101010101" pitchFamily="2" charset="-122"/>
                <a:ea typeface="方正大黑简体" panose="02010601030101010101" pitchFamily="2" charset="-122"/>
              </a:rPr>
              <a:t>Web page</a:t>
            </a:r>
            <a:r>
              <a:rPr lang="zh-CN" altLang="zh-CN" sz="2400" dirty="0">
                <a:latin typeface="方正大黑简体" panose="02010601030101010101" pitchFamily="2" charset="-122"/>
                <a:ea typeface="方正大黑简体" panose="02010601030101010101" pitchFamily="2" charset="-122"/>
              </a:rPr>
              <a:t>）</a:t>
            </a:r>
            <a:endParaRPr lang="zh-CN" altLang="zh-CN" sz="2400" b="1" dirty="0">
              <a:latin typeface="方正大黑简体" panose="02010601030101010101" pitchFamily="2" charset="-122"/>
              <a:ea typeface="方正大黑简体" panose="02010601030101010101" pitchFamily="2" charset="-122"/>
            </a:endParaRPr>
          </a:p>
        </p:txBody>
      </p:sp>
      <p:sp>
        <p:nvSpPr>
          <p:cNvPr id="7" name="Rectangle 3"/>
          <p:cNvSpPr txBox="1">
            <a:spLocks noChangeArrowheads="1"/>
          </p:cNvSpPr>
          <p:nvPr/>
        </p:nvSpPr>
        <p:spPr bwMode="auto">
          <a:xfrm>
            <a:off x="1717183" y="2297226"/>
            <a:ext cx="5121824" cy="405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spcBef>
                <a:spcPts val="0"/>
              </a:spcBef>
            </a:pPr>
            <a:r>
              <a:rPr lang="zh-CN" altLang="zh-CN" sz="2000" dirty="0"/>
              <a:t>用户通过浏览器看到的信息组织形式就是网页，称为</a:t>
            </a:r>
            <a:r>
              <a:rPr lang="en-US" altLang="zh-CN" sz="2000" dirty="0"/>
              <a:t>Web</a:t>
            </a:r>
            <a:r>
              <a:rPr lang="zh-CN" altLang="zh-CN" sz="2000" dirty="0"/>
              <a:t>网页。网页通常使用超文本标记语言（</a:t>
            </a:r>
            <a:r>
              <a:rPr lang="en-US" altLang="zh-CN" sz="2000" dirty="0"/>
              <a:t>Hyper Text Mark-up Language</a:t>
            </a:r>
            <a:r>
              <a:rPr lang="zh-CN" altLang="zh-CN" sz="2000" dirty="0"/>
              <a:t>，</a:t>
            </a:r>
            <a:r>
              <a:rPr lang="en-US" altLang="zh-CN" sz="2000" dirty="0"/>
              <a:t>HTML</a:t>
            </a:r>
            <a:r>
              <a:rPr lang="zh-CN" altLang="zh-CN" sz="2000" dirty="0"/>
              <a:t>）设计制作，文件扩展名为</a:t>
            </a:r>
            <a:r>
              <a:rPr lang="en-US" altLang="zh-CN" sz="2000" dirty="0"/>
              <a:t>.html</a:t>
            </a:r>
            <a:r>
              <a:rPr lang="zh-CN" altLang="zh-CN" sz="2000" dirty="0"/>
              <a:t>、</a:t>
            </a:r>
            <a:r>
              <a:rPr lang="en-US" altLang="zh-CN" sz="2000" dirty="0"/>
              <a:t>.</a:t>
            </a:r>
            <a:r>
              <a:rPr lang="en-US" altLang="zh-CN" sz="2000" dirty="0" err="1"/>
              <a:t>htm</a:t>
            </a:r>
            <a:r>
              <a:rPr lang="zh-CN" altLang="zh-CN" sz="2000" dirty="0"/>
              <a:t>、</a:t>
            </a:r>
            <a:r>
              <a:rPr lang="en-US" altLang="zh-CN" sz="2000" dirty="0"/>
              <a:t>.asp</a:t>
            </a:r>
            <a:r>
              <a:rPr lang="zh-CN" altLang="zh-CN" sz="2000" dirty="0"/>
              <a:t>、</a:t>
            </a:r>
            <a:r>
              <a:rPr lang="en-US" altLang="zh-CN" sz="2000" dirty="0"/>
              <a:t>.</a:t>
            </a:r>
            <a:r>
              <a:rPr lang="en-US" altLang="zh-CN" sz="2000" dirty="0" err="1"/>
              <a:t>aspx</a:t>
            </a:r>
            <a:r>
              <a:rPr lang="zh-CN" altLang="zh-CN" sz="2000" dirty="0"/>
              <a:t>、</a:t>
            </a:r>
            <a:r>
              <a:rPr lang="en-US" altLang="zh-CN" sz="2000" dirty="0"/>
              <a:t>.</a:t>
            </a:r>
            <a:r>
              <a:rPr lang="en-US" altLang="zh-CN" sz="2000" dirty="0" err="1"/>
              <a:t>php</a:t>
            </a:r>
            <a:r>
              <a:rPr lang="zh-CN" altLang="zh-CN" sz="2000" dirty="0"/>
              <a:t>、</a:t>
            </a:r>
            <a:r>
              <a:rPr lang="en-US" altLang="zh-CN" sz="2000" dirty="0"/>
              <a:t>.</a:t>
            </a:r>
            <a:r>
              <a:rPr lang="en-US" altLang="zh-CN" sz="2000" dirty="0" err="1"/>
              <a:t>jsp</a:t>
            </a:r>
            <a:r>
              <a:rPr lang="zh-CN" altLang="zh-CN" sz="2000" dirty="0"/>
              <a:t>等。</a:t>
            </a:r>
            <a:endParaRPr lang="en-US" altLang="zh-CN" sz="2000" dirty="0"/>
          </a:p>
          <a:p>
            <a:pPr>
              <a:spcBef>
                <a:spcPts val="0"/>
              </a:spcBef>
            </a:pPr>
            <a:r>
              <a:rPr lang="zh-CN" altLang="zh-CN" sz="2000" dirty="0"/>
              <a:t>网页是构成网站的基本元素，是网站中的一“页”，多个相关的网页合在一起，便组成了</a:t>
            </a:r>
            <a:r>
              <a:rPr lang="en-US" altLang="zh-CN" sz="2000" dirty="0"/>
              <a:t>Web</a:t>
            </a:r>
            <a:r>
              <a:rPr lang="zh-CN" altLang="zh-CN" sz="2000" dirty="0"/>
              <a:t>网站</a:t>
            </a:r>
            <a:endParaRPr lang="en-US" altLang="zh-CN" sz="2000" dirty="0"/>
          </a:p>
          <a:p>
            <a:pPr>
              <a:spcBef>
                <a:spcPts val="0"/>
              </a:spcBef>
            </a:pPr>
            <a:r>
              <a:rPr lang="zh-CN" altLang="zh-CN" sz="2000" dirty="0"/>
              <a:t>一个</a:t>
            </a:r>
            <a:r>
              <a:rPr lang="en-US" altLang="zh-CN" sz="2000" dirty="0"/>
              <a:t>Web</a:t>
            </a:r>
            <a:r>
              <a:rPr lang="zh-CN" altLang="zh-CN" sz="2000" dirty="0"/>
              <a:t>网站上存放着许许多多的网页，其中最受关注的是</a:t>
            </a:r>
            <a:r>
              <a:rPr lang="zh-CN" altLang="zh-CN" sz="2000" b="1" i="1" dirty="0"/>
              <a:t>主页（</a:t>
            </a:r>
            <a:r>
              <a:rPr lang="en-US" altLang="zh-CN" sz="2000" b="1" i="1" dirty="0"/>
              <a:t>Home Page</a:t>
            </a:r>
            <a:r>
              <a:rPr lang="zh-CN" altLang="zh-CN" sz="2000" b="1" i="1" dirty="0"/>
              <a:t>）</a:t>
            </a:r>
            <a:endParaRPr lang="zh-CN" altLang="en-US" sz="2000" b="1" i="1" dirty="0"/>
          </a:p>
        </p:txBody>
      </p:sp>
      <p:grpSp>
        <p:nvGrpSpPr>
          <p:cNvPr id="20" name="组合 19"/>
          <p:cNvGrpSpPr/>
          <p:nvPr/>
        </p:nvGrpSpPr>
        <p:grpSpPr>
          <a:xfrm>
            <a:off x="7152001" y="2426082"/>
            <a:ext cx="2150838" cy="2322429"/>
            <a:chOff x="0" y="0"/>
            <a:chExt cx="1133475" cy="1491243"/>
          </a:xfrm>
        </p:grpSpPr>
        <p:grpSp>
          <p:nvGrpSpPr>
            <p:cNvPr id="21" name="组合 20"/>
            <p:cNvGrpSpPr/>
            <p:nvPr/>
          </p:nvGrpSpPr>
          <p:grpSpPr>
            <a:xfrm>
              <a:off x="123825" y="0"/>
              <a:ext cx="907201" cy="1393200"/>
              <a:chOff x="0" y="0"/>
              <a:chExt cx="908050" cy="1393825"/>
            </a:xfrm>
          </p:grpSpPr>
          <p:sp>
            <p:nvSpPr>
              <p:cNvPr id="23" name="流程图: 多文档 22"/>
              <p:cNvSpPr/>
              <p:nvPr/>
            </p:nvSpPr>
            <p:spPr>
              <a:xfrm>
                <a:off x="165100" y="0"/>
                <a:ext cx="742950" cy="1114425"/>
              </a:xfrm>
              <a:prstGeom prst="flowChartMultidocument">
                <a:avLst/>
              </a:prstGeom>
              <a:solidFill>
                <a:sysClr val="window" lastClr="FFFFFF"/>
              </a:solidFill>
              <a:ln w="635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4" name="流程图: 多文档 23"/>
              <p:cNvSpPr/>
              <p:nvPr/>
            </p:nvSpPr>
            <p:spPr>
              <a:xfrm>
                <a:off x="0" y="279400"/>
                <a:ext cx="742950" cy="1114425"/>
              </a:xfrm>
              <a:prstGeom prst="flowChartMultidocument">
                <a:avLst/>
              </a:prstGeom>
              <a:solidFill>
                <a:sysClr val="window" lastClr="FFFFFF"/>
              </a:solidFill>
              <a:ln w="635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cxnSp>
            <p:nvCxnSpPr>
              <p:cNvPr id="25" name="直接连接符 24"/>
              <p:cNvCxnSpPr/>
              <p:nvPr/>
            </p:nvCxnSpPr>
            <p:spPr>
              <a:xfrm>
                <a:off x="127000" y="654050"/>
                <a:ext cx="368300" cy="0"/>
              </a:xfrm>
              <a:prstGeom prst="line">
                <a:avLst/>
              </a:prstGeom>
              <a:noFill/>
              <a:ln w="6350" cap="flat" cmpd="sng" algn="ctr">
                <a:solidFill>
                  <a:sysClr val="windowText" lastClr="000000"/>
                </a:solidFill>
                <a:prstDash val="solid"/>
              </a:ln>
              <a:effectLst/>
            </p:spPr>
          </p:cxnSp>
          <p:cxnSp>
            <p:nvCxnSpPr>
              <p:cNvPr id="26" name="直接连接符 25"/>
              <p:cNvCxnSpPr/>
              <p:nvPr/>
            </p:nvCxnSpPr>
            <p:spPr>
              <a:xfrm>
                <a:off x="127000" y="819150"/>
                <a:ext cx="368300" cy="0"/>
              </a:xfrm>
              <a:prstGeom prst="line">
                <a:avLst/>
              </a:prstGeom>
              <a:noFill/>
              <a:ln w="6350" cap="flat" cmpd="sng" algn="ctr">
                <a:solidFill>
                  <a:sysClr val="windowText" lastClr="000000"/>
                </a:solidFill>
                <a:prstDash val="solid"/>
              </a:ln>
              <a:effectLst/>
            </p:spPr>
          </p:cxnSp>
          <p:cxnSp>
            <p:nvCxnSpPr>
              <p:cNvPr id="27" name="直接连接符 26"/>
              <p:cNvCxnSpPr/>
              <p:nvPr/>
            </p:nvCxnSpPr>
            <p:spPr>
              <a:xfrm>
                <a:off x="127000" y="895350"/>
                <a:ext cx="368300" cy="0"/>
              </a:xfrm>
              <a:prstGeom prst="line">
                <a:avLst/>
              </a:prstGeom>
              <a:noFill/>
              <a:ln w="6350" cap="flat" cmpd="sng" algn="ctr">
                <a:solidFill>
                  <a:sysClr val="windowText" lastClr="000000"/>
                </a:solidFill>
                <a:prstDash val="solid"/>
              </a:ln>
              <a:effectLst/>
            </p:spPr>
          </p:cxnSp>
          <p:cxnSp>
            <p:nvCxnSpPr>
              <p:cNvPr id="28" name="直接连接符 27"/>
              <p:cNvCxnSpPr/>
              <p:nvPr/>
            </p:nvCxnSpPr>
            <p:spPr>
              <a:xfrm>
                <a:off x="127000" y="971550"/>
                <a:ext cx="368300" cy="0"/>
              </a:xfrm>
              <a:prstGeom prst="line">
                <a:avLst/>
              </a:prstGeom>
              <a:noFill/>
              <a:ln w="6350" cap="flat" cmpd="sng" algn="ctr">
                <a:solidFill>
                  <a:sysClr val="windowText" lastClr="000000"/>
                </a:solidFill>
                <a:prstDash val="solid"/>
              </a:ln>
              <a:effectLst/>
            </p:spPr>
          </p:cxnSp>
          <p:cxnSp>
            <p:nvCxnSpPr>
              <p:cNvPr id="29" name="直接连接符 28"/>
              <p:cNvCxnSpPr/>
              <p:nvPr/>
            </p:nvCxnSpPr>
            <p:spPr>
              <a:xfrm>
                <a:off x="127000" y="1047750"/>
                <a:ext cx="368300" cy="0"/>
              </a:xfrm>
              <a:prstGeom prst="line">
                <a:avLst/>
              </a:prstGeom>
              <a:noFill/>
              <a:ln w="6350" cap="flat" cmpd="sng" algn="ctr">
                <a:solidFill>
                  <a:sysClr val="windowText" lastClr="000000"/>
                </a:solidFill>
                <a:prstDash val="solid"/>
              </a:ln>
              <a:effectLst/>
            </p:spPr>
          </p:cxnSp>
          <p:cxnSp>
            <p:nvCxnSpPr>
              <p:cNvPr id="30" name="直接连接符 29"/>
              <p:cNvCxnSpPr/>
              <p:nvPr/>
            </p:nvCxnSpPr>
            <p:spPr>
              <a:xfrm>
                <a:off x="127000" y="736600"/>
                <a:ext cx="368300" cy="0"/>
              </a:xfrm>
              <a:prstGeom prst="line">
                <a:avLst/>
              </a:prstGeom>
              <a:noFill/>
              <a:ln w="6350" cap="flat" cmpd="sng" algn="ctr">
                <a:solidFill>
                  <a:sysClr val="windowText" lastClr="000000"/>
                </a:solidFill>
                <a:prstDash val="solid"/>
              </a:ln>
              <a:effectLst/>
            </p:spPr>
          </p:cxnSp>
        </p:grpSp>
        <p:sp>
          <p:nvSpPr>
            <p:cNvPr id="22" name="文本框 2"/>
            <p:cNvSpPr txBox="1">
              <a:spLocks noChangeArrowheads="1"/>
            </p:cNvSpPr>
            <p:nvPr/>
          </p:nvSpPr>
          <p:spPr bwMode="auto">
            <a:xfrm>
              <a:off x="0" y="1343025"/>
              <a:ext cx="1133475" cy="148218"/>
            </a:xfrm>
            <a:prstGeom prst="rect">
              <a:avLst/>
            </a:prstGeom>
            <a:noFill/>
            <a:ln w="9525">
              <a:noFill/>
              <a:miter lim="800000"/>
              <a:headEnd/>
              <a:tailEnd/>
            </a:ln>
          </p:spPr>
          <p:txBody>
            <a:bodyPr rot="0" vert="horz" wrap="square" lIns="91440" tIns="45720" rIns="91440" bIns="45720" anchor="t" anchorCtr="0">
              <a:spAutoFit/>
            </a:bodyPr>
            <a:lstStyle/>
            <a:p>
              <a:pPr algn="ctr"/>
              <a:endParaRPr lang="zh-CN" altLang="en-US" sz="900" kern="1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2" name="标题 1"/>
          <p:cNvSpPr>
            <a:spLocks noGrp="1"/>
          </p:cNvSpPr>
          <p:nvPr>
            <p:ph type="title"/>
          </p:nvPr>
        </p:nvSpPr>
        <p:spPr/>
        <p:txBody>
          <a:bodyPr/>
          <a:lstStyle/>
          <a:p>
            <a:r>
              <a:rPr lang="en-US" altLang="zh-CN" dirty="0"/>
              <a:t>3.4.1  Internet</a:t>
            </a:r>
            <a:r>
              <a:rPr lang="zh-CN" altLang="en-US" dirty="0"/>
              <a:t>的基础服务</a:t>
            </a:r>
          </a:p>
        </p:txBody>
      </p:sp>
      <p:sp>
        <p:nvSpPr>
          <p:cNvPr id="16" name="灯片编号占位符 1">
            <a:extLst>
              <a:ext uri="{FF2B5EF4-FFF2-40B4-BE49-F238E27FC236}">
                <a16:creationId xmlns:a16="http://schemas.microsoft.com/office/drawing/2014/main" id="{CA8697DC-87B1-47C9-A507-0F847329D53C}"/>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71</a:t>
            </a:fld>
            <a:endParaRPr lang="en-US" altLang="zh-CN" sz="2400" dirty="0">
              <a:solidFill>
                <a:schemeClr val="bg1"/>
              </a:solidFill>
            </a:endParaRPr>
          </a:p>
        </p:txBody>
      </p:sp>
    </p:spTree>
    <p:extLst>
      <p:ext uri="{BB962C8B-B14F-4D97-AF65-F5344CB8AC3E}">
        <p14:creationId xmlns:p14="http://schemas.microsoft.com/office/powerpoint/2010/main" val="28610679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072783" y="1490733"/>
            <a:ext cx="8056451" cy="523220"/>
          </a:xfrm>
          <a:prstGeom prst="rect">
            <a:avLst/>
          </a:prstGeom>
          <a:noFill/>
        </p:spPr>
        <p:txBody>
          <a:bodyPr wrap="square" rtlCol="0">
            <a:spAutoFit/>
          </a:bodyPr>
          <a:lstStyle/>
          <a:p>
            <a:r>
              <a:rPr lang="en-US" altLang="zh-CN" sz="2800" dirty="0">
                <a:latin typeface="方正大黑简体" panose="02010601030101010101" pitchFamily="2" charset="-122"/>
                <a:ea typeface="方正大黑简体" panose="02010601030101010101" pitchFamily="2" charset="-122"/>
              </a:rPr>
              <a:t>(2) </a:t>
            </a:r>
            <a:r>
              <a:rPr lang="zh-CN" altLang="zh-CN" sz="2800" dirty="0">
                <a:latin typeface="方正大黑简体" panose="02010601030101010101" pitchFamily="2" charset="-122"/>
                <a:ea typeface="方正大黑简体" panose="02010601030101010101" pitchFamily="2" charset="-122"/>
              </a:rPr>
              <a:t>网页（</a:t>
            </a:r>
            <a:r>
              <a:rPr lang="en-US" altLang="zh-CN" sz="2800" dirty="0">
                <a:latin typeface="方正大黑简体" panose="02010601030101010101" pitchFamily="2" charset="-122"/>
                <a:ea typeface="方正大黑简体" panose="02010601030101010101" pitchFamily="2" charset="-122"/>
              </a:rPr>
              <a:t>Web page</a:t>
            </a:r>
            <a:r>
              <a:rPr lang="zh-CN" altLang="zh-CN" sz="2800" dirty="0">
                <a:latin typeface="方正大黑简体" panose="02010601030101010101" pitchFamily="2" charset="-122"/>
                <a:ea typeface="方正大黑简体" panose="02010601030101010101" pitchFamily="2" charset="-122"/>
              </a:rPr>
              <a:t>）</a:t>
            </a:r>
            <a:endParaRPr lang="zh-CN" altLang="zh-CN" sz="2800" b="1" dirty="0">
              <a:latin typeface="方正大黑简体" panose="02010601030101010101" pitchFamily="2" charset="-122"/>
              <a:ea typeface="方正大黑简体" panose="02010601030101010101" pitchFamily="2" charset="-122"/>
            </a:endParaRPr>
          </a:p>
        </p:txBody>
      </p:sp>
      <p:sp>
        <p:nvSpPr>
          <p:cNvPr id="7" name="Rectangle 3"/>
          <p:cNvSpPr txBox="1">
            <a:spLocks noChangeArrowheads="1"/>
          </p:cNvSpPr>
          <p:nvPr/>
        </p:nvSpPr>
        <p:spPr bwMode="auto">
          <a:xfrm>
            <a:off x="2032000" y="2297226"/>
            <a:ext cx="4257184" cy="290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spcBef>
                <a:spcPts val="0"/>
              </a:spcBef>
            </a:pPr>
            <a:r>
              <a:rPr lang="zh-CN" altLang="zh-CN" sz="2000" dirty="0"/>
              <a:t>超链接首先是从一个网页指向一个目标的连接关系。这个目标可以是另一个网页，也可以是相同网页上的不同位置，还可以是一个图片、一个电子邮件地址、一个文件，甚至是一个应用程序。</a:t>
            </a:r>
            <a:endParaRPr lang="en-US" altLang="zh-CN" sz="2000" dirty="0"/>
          </a:p>
          <a:p>
            <a:pPr>
              <a:spcBef>
                <a:spcPts val="0"/>
              </a:spcBef>
            </a:pPr>
            <a:r>
              <a:rPr lang="zh-CN" altLang="zh-CN" sz="2000" dirty="0"/>
              <a:t>超链接同时也是一种新型的、区别于线性方式的信息搜索技术。</a:t>
            </a:r>
            <a:endParaRPr lang="zh-CN" altLang="en-US" sz="2000" b="1" i="1" dirty="0"/>
          </a:p>
        </p:txBody>
      </p:sp>
      <p:grpSp>
        <p:nvGrpSpPr>
          <p:cNvPr id="16" name="组合 15"/>
          <p:cNvGrpSpPr/>
          <p:nvPr/>
        </p:nvGrpSpPr>
        <p:grpSpPr>
          <a:xfrm>
            <a:off x="6681631" y="2426082"/>
            <a:ext cx="3153098" cy="2120161"/>
            <a:chOff x="0" y="0"/>
            <a:chExt cx="2693035" cy="1809750"/>
          </a:xfrm>
        </p:grpSpPr>
        <p:grpSp>
          <p:nvGrpSpPr>
            <p:cNvPr id="17" name="组合 16"/>
            <p:cNvGrpSpPr/>
            <p:nvPr/>
          </p:nvGrpSpPr>
          <p:grpSpPr>
            <a:xfrm>
              <a:off x="0" y="476250"/>
              <a:ext cx="597535" cy="800100"/>
              <a:chOff x="0" y="0"/>
              <a:chExt cx="597535" cy="800100"/>
            </a:xfrm>
          </p:grpSpPr>
          <p:sp>
            <p:nvSpPr>
              <p:cNvPr id="57" name="Document"/>
              <p:cNvSpPr>
                <a:spLocks noEditPoints="1" noChangeArrowheads="1"/>
              </p:cNvSpPr>
              <p:nvPr/>
            </p:nvSpPr>
            <p:spPr bwMode="auto">
              <a:xfrm flipH="1">
                <a:off x="0" y="0"/>
                <a:ext cx="597535" cy="8001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chemeClr val="bg1"/>
              </a:solidFill>
              <a:ln w="9525">
                <a:solidFill>
                  <a:srgbClr val="000000"/>
                </a:solidFill>
                <a:miter lim="800000"/>
                <a:headEnd/>
                <a:tailEnd/>
              </a:ln>
              <a:effectLst/>
            </p:spPr>
            <p:txBody>
              <a:bodyPr rot="0" vert="horz" wrap="square" lIns="91440" tIns="45720" rIns="91440" bIns="45720" anchor="t" anchorCtr="0" upright="1">
                <a:noAutofit/>
              </a:bodyPr>
              <a:lstStyle/>
              <a:p>
                <a:endParaRPr lang="zh-CN" altLang="en-US"/>
              </a:p>
            </p:txBody>
          </p:sp>
          <p:cxnSp>
            <p:nvCxnSpPr>
              <p:cNvPr id="58" name="直接连接符 57"/>
              <p:cNvCxnSpPr/>
              <p:nvPr/>
            </p:nvCxnSpPr>
            <p:spPr>
              <a:xfrm>
                <a:off x="85725" y="238125"/>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85725" y="419100"/>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5725" y="600075"/>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85725" y="180975"/>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85725" y="361950"/>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85725" y="542925"/>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962025" y="0"/>
              <a:ext cx="597535" cy="800100"/>
              <a:chOff x="0" y="0"/>
              <a:chExt cx="597535" cy="800100"/>
            </a:xfrm>
          </p:grpSpPr>
          <p:sp>
            <p:nvSpPr>
              <p:cNvPr id="50" name="Document"/>
              <p:cNvSpPr>
                <a:spLocks noEditPoints="1" noChangeArrowheads="1"/>
              </p:cNvSpPr>
              <p:nvPr/>
            </p:nvSpPr>
            <p:spPr bwMode="auto">
              <a:xfrm flipH="1">
                <a:off x="0" y="0"/>
                <a:ext cx="597535" cy="8001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chemeClr val="bg1"/>
              </a:solidFill>
              <a:ln w="9525">
                <a:solidFill>
                  <a:srgbClr val="000000"/>
                </a:solidFill>
                <a:miter lim="800000"/>
                <a:headEnd/>
                <a:tailEnd/>
              </a:ln>
              <a:effectLst/>
            </p:spPr>
            <p:txBody>
              <a:bodyPr rot="0" vert="horz" wrap="square" lIns="91440" tIns="45720" rIns="91440" bIns="45720" anchor="t" anchorCtr="0" upright="1">
                <a:noAutofit/>
              </a:bodyPr>
              <a:lstStyle/>
              <a:p>
                <a:endParaRPr lang="zh-CN" altLang="en-US"/>
              </a:p>
            </p:txBody>
          </p:sp>
          <p:cxnSp>
            <p:nvCxnSpPr>
              <p:cNvPr id="51" name="直接连接符 50"/>
              <p:cNvCxnSpPr/>
              <p:nvPr/>
            </p:nvCxnSpPr>
            <p:spPr>
              <a:xfrm>
                <a:off x="85725" y="238125"/>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5725" y="419100"/>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85725" y="600075"/>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85725" y="180975"/>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85725" y="361950"/>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85725" y="542925"/>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581150" y="1009650"/>
              <a:ext cx="597535" cy="800100"/>
              <a:chOff x="0" y="0"/>
              <a:chExt cx="597535" cy="800100"/>
            </a:xfrm>
          </p:grpSpPr>
          <p:sp>
            <p:nvSpPr>
              <p:cNvPr id="43" name="Document"/>
              <p:cNvSpPr>
                <a:spLocks noEditPoints="1" noChangeArrowheads="1"/>
              </p:cNvSpPr>
              <p:nvPr/>
            </p:nvSpPr>
            <p:spPr bwMode="auto">
              <a:xfrm flipH="1">
                <a:off x="0" y="0"/>
                <a:ext cx="597535" cy="8001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chemeClr val="bg1"/>
              </a:solidFill>
              <a:ln w="9525">
                <a:solidFill>
                  <a:srgbClr val="000000"/>
                </a:solidFill>
                <a:miter lim="800000"/>
                <a:headEnd/>
                <a:tailEnd/>
              </a:ln>
              <a:effectLst/>
            </p:spPr>
            <p:txBody>
              <a:bodyPr rot="0" vert="horz" wrap="square" lIns="91440" tIns="45720" rIns="91440" bIns="45720" anchor="t" anchorCtr="0" upright="1">
                <a:noAutofit/>
              </a:bodyPr>
              <a:lstStyle/>
              <a:p>
                <a:endParaRPr lang="zh-CN" altLang="en-US"/>
              </a:p>
            </p:txBody>
          </p:sp>
          <p:cxnSp>
            <p:nvCxnSpPr>
              <p:cNvPr id="44" name="直接连接符 43"/>
              <p:cNvCxnSpPr/>
              <p:nvPr/>
            </p:nvCxnSpPr>
            <p:spPr>
              <a:xfrm>
                <a:off x="85725" y="238125"/>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5725" y="419100"/>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5725" y="600075"/>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85725" y="180975"/>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85725" y="361950"/>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85725" y="542925"/>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2095500" y="95250"/>
              <a:ext cx="597535" cy="800100"/>
              <a:chOff x="0" y="0"/>
              <a:chExt cx="597535" cy="800100"/>
            </a:xfrm>
          </p:grpSpPr>
          <p:sp>
            <p:nvSpPr>
              <p:cNvPr id="36" name="Document"/>
              <p:cNvSpPr>
                <a:spLocks noEditPoints="1" noChangeArrowheads="1"/>
              </p:cNvSpPr>
              <p:nvPr/>
            </p:nvSpPr>
            <p:spPr bwMode="auto">
              <a:xfrm flipH="1">
                <a:off x="0" y="0"/>
                <a:ext cx="597535" cy="8001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chemeClr val="bg1"/>
              </a:solidFill>
              <a:ln w="9525">
                <a:solidFill>
                  <a:srgbClr val="000000"/>
                </a:solidFill>
                <a:miter lim="800000"/>
                <a:headEnd/>
                <a:tailEnd/>
              </a:ln>
              <a:effectLst/>
            </p:spPr>
            <p:txBody>
              <a:bodyPr rot="0" vert="horz" wrap="square" lIns="91440" tIns="45720" rIns="91440" bIns="45720" anchor="t" anchorCtr="0" upright="1">
                <a:noAutofit/>
              </a:bodyPr>
              <a:lstStyle/>
              <a:p>
                <a:endParaRPr lang="zh-CN" altLang="en-US"/>
              </a:p>
            </p:txBody>
          </p:sp>
          <p:cxnSp>
            <p:nvCxnSpPr>
              <p:cNvPr id="37" name="直接连接符 36"/>
              <p:cNvCxnSpPr/>
              <p:nvPr/>
            </p:nvCxnSpPr>
            <p:spPr>
              <a:xfrm>
                <a:off x="85725" y="238125"/>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85725" y="419100"/>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5725" y="600075"/>
                <a:ext cx="42862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85725" y="180975"/>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85725" y="361950"/>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85725" y="542925"/>
                <a:ext cx="428625" cy="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cxnSp>
          <p:nvCxnSpPr>
            <p:cNvPr id="32" name="直接箭头连接符 31"/>
            <p:cNvCxnSpPr/>
            <p:nvPr/>
          </p:nvCxnSpPr>
          <p:spPr>
            <a:xfrm flipV="1">
              <a:off x="514350" y="457200"/>
              <a:ext cx="535940" cy="342899"/>
            </a:xfrm>
            <a:prstGeom prst="straightConnector1">
              <a:avLst/>
            </a:prstGeom>
            <a:ln>
              <a:solidFill>
                <a:schemeClr val="tx1"/>
              </a:solidFill>
              <a:tailEnd type="stealth" w="sm" len="med"/>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flipV="1">
              <a:off x="1476375" y="257175"/>
              <a:ext cx="697865" cy="200024"/>
            </a:xfrm>
            <a:prstGeom prst="straightConnector1">
              <a:avLst/>
            </a:prstGeom>
            <a:ln>
              <a:solidFill>
                <a:schemeClr val="tx1"/>
              </a:solidFill>
              <a:tailEnd type="stealth" w="sm" len="med"/>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1200150" y="714375"/>
              <a:ext cx="535940" cy="361950"/>
            </a:xfrm>
            <a:prstGeom prst="straightConnector1">
              <a:avLst/>
            </a:prstGeom>
            <a:ln>
              <a:solidFill>
                <a:schemeClr val="tx1"/>
              </a:solidFill>
              <a:tailEnd type="stealth" w="sm" len="med"/>
            </a:ln>
          </p:spPr>
          <p:style>
            <a:lnRef idx="1">
              <a:schemeClr val="accent1"/>
            </a:lnRef>
            <a:fillRef idx="0">
              <a:schemeClr val="accent1"/>
            </a:fillRef>
            <a:effectRef idx="0">
              <a:schemeClr val="accent1"/>
            </a:effectRef>
            <a:fontRef idx="minor">
              <a:schemeClr val="tx1"/>
            </a:fontRef>
          </p:style>
        </p:cxnSp>
        <p:sp>
          <p:nvSpPr>
            <p:cNvPr id="35" name="上箭头 34"/>
            <p:cNvSpPr/>
            <p:nvPr/>
          </p:nvSpPr>
          <p:spPr>
            <a:xfrm>
              <a:off x="85725" y="1247775"/>
              <a:ext cx="45719" cy="361950"/>
            </a:xfrm>
            <a:prstGeom prst="up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grpSp>
      <p:sp>
        <p:nvSpPr>
          <p:cNvPr id="2" name="矩形 1"/>
          <p:cNvSpPr/>
          <p:nvPr/>
        </p:nvSpPr>
        <p:spPr>
          <a:xfrm>
            <a:off x="7505143" y="4758258"/>
            <a:ext cx="992579" cy="369332"/>
          </a:xfrm>
          <a:prstGeom prst="rect">
            <a:avLst/>
          </a:prstGeom>
        </p:spPr>
        <p:txBody>
          <a:bodyPr wrap="none">
            <a:spAutoFit/>
          </a:bodyPr>
          <a:lstStyle/>
          <a:p>
            <a:r>
              <a:rPr lang="en-US" altLang="zh-CN" dirty="0">
                <a:latin typeface="Times New Roman" panose="02020603050405020304" pitchFamily="18" charset="0"/>
                <a:ea typeface="宋体" panose="02010600030101010101" pitchFamily="2" charset="-122"/>
              </a:rPr>
              <a:t>  </a:t>
            </a:r>
            <a:r>
              <a:rPr lang="zh-CN" altLang="zh-CN" dirty="0">
                <a:latin typeface="Times New Roman" panose="02020603050405020304" pitchFamily="18" charset="0"/>
                <a:ea typeface="宋体" panose="02010600030101010101" pitchFamily="2" charset="-122"/>
                <a:cs typeface="Times New Roman" panose="02020603050405020304" pitchFamily="18" charset="0"/>
              </a:rPr>
              <a:t>超链接</a:t>
            </a:r>
            <a:endParaRPr lang="zh-CN" altLang="en-US" dirty="0"/>
          </a:p>
        </p:txBody>
      </p:sp>
      <p:sp>
        <p:nvSpPr>
          <p:cNvPr id="3" name="标题 2"/>
          <p:cNvSpPr>
            <a:spLocks noGrp="1"/>
          </p:cNvSpPr>
          <p:nvPr>
            <p:ph type="title"/>
          </p:nvPr>
        </p:nvSpPr>
        <p:spPr/>
        <p:txBody>
          <a:bodyPr/>
          <a:lstStyle/>
          <a:p>
            <a:r>
              <a:rPr lang="en-US" altLang="zh-CN" dirty="0"/>
              <a:t>3.4.1  Internet</a:t>
            </a:r>
            <a:r>
              <a:rPr lang="zh-CN" altLang="en-US" dirty="0"/>
              <a:t>的基础服务</a:t>
            </a:r>
          </a:p>
        </p:txBody>
      </p:sp>
      <p:sp>
        <p:nvSpPr>
          <p:cNvPr id="64" name="灯片编号占位符 1">
            <a:extLst>
              <a:ext uri="{FF2B5EF4-FFF2-40B4-BE49-F238E27FC236}">
                <a16:creationId xmlns:a16="http://schemas.microsoft.com/office/drawing/2014/main" id="{8218F0C1-CA8F-4DFC-97DC-E5DC8625BA5B}"/>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72</a:t>
            </a:fld>
            <a:endParaRPr lang="en-US" altLang="zh-CN" sz="2400" dirty="0">
              <a:solidFill>
                <a:schemeClr val="bg1"/>
              </a:solidFill>
            </a:endParaRPr>
          </a:p>
        </p:txBody>
      </p:sp>
    </p:spTree>
    <p:extLst>
      <p:ext uri="{BB962C8B-B14F-4D97-AF65-F5344CB8AC3E}">
        <p14:creationId xmlns:p14="http://schemas.microsoft.com/office/powerpoint/2010/main" val="21367268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923247" y="1401616"/>
            <a:ext cx="8641724" cy="492443"/>
          </a:xfrm>
          <a:prstGeom prst="rect">
            <a:avLst/>
          </a:prstGeom>
          <a:noFill/>
        </p:spPr>
        <p:txBody>
          <a:bodyPr wrap="square" rtlCol="0">
            <a:spAutoFit/>
          </a:bodyPr>
          <a:lstStyle/>
          <a:p>
            <a:r>
              <a:rPr lang="en-US" altLang="zh-CN" sz="2600" dirty="0">
                <a:latin typeface="方正大黑简体" panose="02010601030101010101" pitchFamily="2" charset="-122"/>
                <a:ea typeface="方正大黑简体" panose="02010601030101010101" pitchFamily="2" charset="-122"/>
              </a:rPr>
              <a:t>(3) </a:t>
            </a:r>
            <a:r>
              <a:rPr lang="zh-CN" altLang="zh-CN" sz="2600" dirty="0">
                <a:latin typeface="方正大黑简体" panose="02010601030101010101" pitchFamily="2" charset="-122"/>
                <a:ea typeface="方正大黑简体" panose="02010601030101010101" pitchFamily="2" charset="-122"/>
              </a:rPr>
              <a:t>统一资源定位器（</a:t>
            </a:r>
            <a:r>
              <a:rPr lang="en-US" altLang="zh-CN" sz="2600" dirty="0">
                <a:latin typeface="方正大黑简体" panose="02010601030101010101" pitchFamily="2" charset="-122"/>
                <a:ea typeface="方正大黑简体" panose="02010601030101010101" pitchFamily="2" charset="-122"/>
              </a:rPr>
              <a:t>Uniform Resource Location</a:t>
            </a:r>
            <a:r>
              <a:rPr lang="zh-CN" altLang="zh-CN" sz="2600" dirty="0">
                <a:latin typeface="方正大黑简体" panose="02010601030101010101" pitchFamily="2" charset="-122"/>
                <a:ea typeface="方正大黑简体" panose="02010601030101010101" pitchFamily="2" charset="-122"/>
              </a:rPr>
              <a:t>，</a:t>
            </a:r>
            <a:r>
              <a:rPr lang="en-US" altLang="zh-CN" sz="2600" dirty="0">
                <a:latin typeface="方正大黑简体" panose="02010601030101010101" pitchFamily="2" charset="-122"/>
                <a:ea typeface="方正大黑简体" panose="02010601030101010101" pitchFamily="2" charset="-122"/>
              </a:rPr>
              <a:t>URL</a:t>
            </a:r>
            <a:r>
              <a:rPr lang="zh-CN" altLang="zh-CN" sz="2600" dirty="0">
                <a:latin typeface="方正大黑简体" panose="02010601030101010101" pitchFamily="2" charset="-122"/>
                <a:ea typeface="方正大黑简体" panose="02010601030101010101" pitchFamily="2" charset="-122"/>
              </a:rPr>
              <a:t>）</a:t>
            </a:r>
          </a:p>
        </p:txBody>
      </p:sp>
      <p:sp>
        <p:nvSpPr>
          <p:cNvPr id="7" name="Rectangle 3"/>
          <p:cNvSpPr txBox="1">
            <a:spLocks noChangeArrowheads="1"/>
          </p:cNvSpPr>
          <p:nvPr/>
        </p:nvSpPr>
        <p:spPr bwMode="auto">
          <a:xfrm>
            <a:off x="1807336" y="2603435"/>
            <a:ext cx="3940935" cy="3307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spcBef>
                <a:spcPts val="0"/>
              </a:spcBef>
            </a:pPr>
            <a:r>
              <a:rPr lang="en-US" altLang="zh-CN" sz="2000" dirty="0"/>
              <a:t>URL</a:t>
            </a:r>
            <a:r>
              <a:rPr lang="zh-CN" altLang="zh-CN" sz="2000" dirty="0"/>
              <a:t>是万维网中各种信息资源的编址标准，用于完整地描述</a:t>
            </a:r>
            <a:r>
              <a:rPr lang="en-US" altLang="zh-CN" sz="2000" dirty="0"/>
              <a:t>Internet</a:t>
            </a:r>
            <a:r>
              <a:rPr lang="zh-CN" altLang="zh-CN" sz="2000" dirty="0"/>
              <a:t>上网页和其他资源地址的命名和标识。</a:t>
            </a:r>
            <a:endParaRPr lang="en-US" altLang="zh-CN" sz="2000" dirty="0"/>
          </a:p>
          <a:p>
            <a:pPr>
              <a:spcBef>
                <a:spcPts val="0"/>
              </a:spcBef>
            </a:pPr>
            <a:r>
              <a:rPr lang="zh-CN" altLang="zh-CN" sz="2000" dirty="0"/>
              <a:t>为保证信息资源命名的惟一性，</a:t>
            </a:r>
            <a:r>
              <a:rPr lang="en-US" altLang="zh-CN" sz="2000" dirty="0"/>
              <a:t>URL</a:t>
            </a:r>
            <a:r>
              <a:rPr lang="zh-CN" altLang="zh-CN" sz="2000" dirty="0"/>
              <a:t>制定了统一的格式和规则</a:t>
            </a:r>
            <a:r>
              <a:rPr lang="zh-CN" altLang="en-US" sz="2000" dirty="0"/>
              <a:t>：</a:t>
            </a:r>
            <a:endParaRPr lang="zh-CN" altLang="zh-CN" sz="2000" dirty="0"/>
          </a:p>
          <a:p>
            <a:pPr marL="0" indent="0">
              <a:spcBef>
                <a:spcPts val="0"/>
              </a:spcBef>
              <a:buNone/>
            </a:pPr>
            <a:r>
              <a:rPr lang="en-US" altLang="zh-CN" sz="2000" dirty="0"/>
              <a:t>      scheme://host:port/path/filename</a:t>
            </a:r>
            <a:endParaRPr lang="zh-CN" altLang="zh-CN" sz="2000" dirty="0"/>
          </a:p>
          <a:p>
            <a:pPr marL="0" indent="0">
              <a:spcBef>
                <a:spcPts val="0"/>
              </a:spcBef>
              <a:buNone/>
            </a:pPr>
            <a:endParaRPr lang="zh-CN" altLang="en-US" sz="2000" b="1" i="1" dirty="0"/>
          </a:p>
        </p:txBody>
      </p:sp>
      <p:sp>
        <p:nvSpPr>
          <p:cNvPr id="16" name="Rectangle 3"/>
          <p:cNvSpPr txBox="1">
            <a:spLocks noChangeArrowheads="1"/>
          </p:cNvSpPr>
          <p:nvPr/>
        </p:nvSpPr>
        <p:spPr bwMode="auto">
          <a:xfrm>
            <a:off x="6099065" y="2603435"/>
            <a:ext cx="4013299" cy="2895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a:spcBef>
                <a:spcPts val="0"/>
              </a:spcBef>
            </a:pPr>
            <a:r>
              <a:rPr lang="en-US" altLang="zh-CN" sz="2000" dirty="0"/>
              <a:t>scheme</a:t>
            </a:r>
            <a:r>
              <a:rPr lang="zh-CN" altLang="zh-CN" sz="2000" dirty="0"/>
              <a:t>：通信协议，指示该信息资源服务的协议类型</a:t>
            </a:r>
            <a:endParaRPr lang="en-US" altLang="zh-CN" sz="2000" dirty="0"/>
          </a:p>
          <a:p>
            <a:pPr>
              <a:spcBef>
                <a:spcPts val="0"/>
              </a:spcBef>
            </a:pPr>
            <a:r>
              <a:rPr lang="en-US" altLang="zh-CN" sz="2000" dirty="0"/>
              <a:t>host</a:t>
            </a:r>
            <a:r>
              <a:rPr lang="zh-CN" altLang="zh-CN" sz="2000" dirty="0"/>
              <a:t>：主机名</a:t>
            </a:r>
            <a:endParaRPr lang="en-US" altLang="zh-CN" sz="2000" dirty="0"/>
          </a:p>
          <a:p>
            <a:pPr>
              <a:spcBef>
                <a:spcPts val="0"/>
              </a:spcBef>
            </a:pPr>
            <a:r>
              <a:rPr lang="en-US" altLang="zh-CN" sz="2000" dirty="0"/>
              <a:t>port</a:t>
            </a:r>
            <a:r>
              <a:rPr lang="zh-CN" altLang="zh-CN" sz="2000" dirty="0"/>
              <a:t>：端口号，为可选项。指的是提供信息服务所使用的端口号。</a:t>
            </a:r>
            <a:endParaRPr lang="en-US" altLang="zh-CN" sz="2000" dirty="0"/>
          </a:p>
          <a:p>
            <a:pPr>
              <a:spcBef>
                <a:spcPts val="0"/>
              </a:spcBef>
            </a:pPr>
            <a:r>
              <a:rPr lang="en-US" altLang="zh-CN" sz="2000" dirty="0"/>
              <a:t>path</a:t>
            </a:r>
            <a:r>
              <a:rPr lang="zh-CN" altLang="zh-CN" sz="2000" dirty="0"/>
              <a:t>：路径</a:t>
            </a:r>
            <a:endParaRPr lang="en-US" altLang="zh-CN" sz="2000" dirty="0"/>
          </a:p>
          <a:p>
            <a:pPr>
              <a:spcBef>
                <a:spcPts val="0"/>
              </a:spcBef>
            </a:pPr>
            <a:r>
              <a:rPr lang="en-US" altLang="zh-CN" sz="2000" dirty="0"/>
              <a:t>filename</a:t>
            </a:r>
            <a:r>
              <a:rPr lang="zh-CN" altLang="zh-CN" sz="2000" dirty="0"/>
              <a:t>：文件名。</a:t>
            </a:r>
            <a:endParaRPr lang="zh-CN" altLang="en-US" sz="2000" b="1" i="1" dirty="0"/>
          </a:p>
        </p:txBody>
      </p:sp>
      <p:sp>
        <p:nvSpPr>
          <p:cNvPr id="2" name="标题 1"/>
          <p:cNvSpPr>
            <a:spLocks noGrp="1"/>
          </p:cNvSpPr>
          <p:nvPr>
            <p:ph type="title"/>
          </p:nvPr>
        </p:nvSpPr>
        <p:spPr/>
        <p:txBody>
          <a:bodyPr/>
          <a:lstStyle/>
          <a:p>
            <a:r>
              <a:rPr lang="en-US" altLang="zh-CN" dirty="0"/>
              <a:t>3.4.1  Internet</a:t>
            </a:r>
            <a:r>
              <a:rPr lang="zh-CN" altLang="en-US" dirty="0"/>
              <a:t>的基础服务</a:t>
            </a:r>
          </a:p>
        </p:txBody>
      </p:sp>
      <p:sp>
        <p:nvSpPr>
          <p:cNvPr id="8" name="灯片编号占位符 1">
            <a:extLst>
              <a:ext uri="{FF2B5EF4-FFF2-40B4-BE49-F238E27FC236}">
                <a16:creationId xmlns:a16="http://schemas.microsoft.com/office/drawing/2014/main" id="{0939F7A9-87C0-4477-93FF-2959C11B0405}"/>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73</a:t>
            </a:fld>
            <a:endParaRPr lang="en-US" altLang="zh-CN" sz="2400" dirty="0">
              <a:solidFill>
                <a:schemeClr val="bg1"/>
              </a:solidFill>
            </a:endParaRPr>
          </a:p>
        </p:txBody>
      </p:sp>
    </p:spTree>
    <p:extLst>
      <p:ext uri="{BB962C8B-B14F-4D97-AF65-F5344CB8AC3E}">
        <p14:creationId xmlns:p14="http://schemas.microsoft.com/office/powerpoint/2010/main" val="408593113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193703" y="1401615"/>
            <a:ext cx="8641724" cy="461665"/>
          </a:xfrm>
          <a:prstGeom prst="rect">
            <a:avLst/>
          </a:prstGeom>
          <a:noFill/>
        </p:spPr>
        <p:txBody>
          <a:bodyPr wrap="square" rtlCol="0">
            <a:spAutoFit/>
          </a:bodyPr>
          <a:lstStyle/>
          <a:p>
            <a:r>
              <a:rPr lang="en-US" altLang="zh-CN" sz="2400" b="1" dirty="0">
                <a:latin typeface="方正大黑简体" panose="02010601030101010101" pitchFamily="2" charset="-122"/>
                <a:ea typeface="方正大黑简体" panose="02010601030101010101" pitchFamily="2" charset="-122"/>
              </a:rPr>
              <a:t>2.</a:t>
            </a:r>
            <a:r>
              <a:rPr lang="zh-CN" altLang="zh-CN" sz="2400" b="1" dirty="0"/>
              <a:t>搜索引擎——海量信息之门</a:t>
            </a:r>
            <a:endParaRPr lang="zh-CN" altLang="zh-CN" sz="2400" b="1" dirty="0">
              <a:latin typeface="方正大黑简体" panose="02010601030101010101" pitchFamily="2" charset="-122"/>
              <a:ea typeface="方正大黑简体" panose="02010601030101010101" pitchFamily="2" charset="-122"/>
            </a:endParaRPr>
          </a:p>
        </p:txBody>
      </p:sp>
      <p:sp>
        <p:nvSpPr>
          <p:cNvPr id="16" name="Rectangle 3"/>
          <p:cNvSpPr txBox="1">
            <a:spLocks noChangeArrowheads="1"/>
          </p:cNvSpPr>
          <p:nvPr/>
        </p:nvSpPr>
        <p:spPr bwMode="auto">
          <a:xfrm>
            <a:off x="2515673" y="2247846"/>
            <a:ext cx="7070502" cy="1328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pPr marL="0" indent="0">
              <a:buNone/>
            </a:pPr>
            <a:r>
              <a:rPr lang="zh-CN" altLang="zh-CN" sz="2400" dirty="0"/>
              <a:t>在万维网中用来进行搜索的工具叫做搜索引擎。搜索引擎的种类很多，大体上可以分为两大类，即全文检索搜索引擎和分类目录搜索引擎。</a:t>
            </a:r>
          </a:p>
        </p:txBody>
      </p:sp>
      <p:sp>
        <p:nvSpPr>
          <p:cNvPr id="2" name="标题 1"/>
          <p:cNvSpPr>
            <a:spLocks noGrp="1"/>
          </p:cNvSpPr>
          <p:nvPr>
            <p:ph type="title"/>
          </p:nvPr>
        </p:nvSpPr>
        <p:spPr/>
        <p:txBody>
          <a:bodyPr/>
          <a:lstStyle/>
          <a:p>
            <a:r>
              <a:rPr lang="en-US" altLang="zh-CN" dirty="0"/>
              <a:t>3.4.1  Internet</a:t>
            </a:r>
            <a:r>
              <a:rPr lang="zh-CN" altLang="en-US" dirty="0"/>
              <a:t>的基础服务</a:t>
            </a:r>
          </a:p>
        </p:txBody>
      </p:sp>
      <p:sp>
        <p:nvSpPr>
          <p:cNvPr id="5" name="灯片编号占位符 1">
            <a:extLst>
              <a:ext uri="{FF2B5EF4-FFF2-40B4-BE49-F238E27FC236}">
                <a16:creationId xmlns:a16="http://schemas.microsoft.com/office/drawing/2014/main" id="{E8D58439-34D4-4FB5-866C-93F169E19E5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74</a:t>
            </a:fld>
            <a:endParaRPr lang="en-US" altLang="zh-CN" sz="2400" dirty="0">
              <a:solidFill>
                <a:schemeClr val="bg1"/>
              </a:solidFill>
            </a:endParaRPr>
          </a:p>
        </p:txBody>
      </p:sp>
    </p:spTree>
    <p:extLst>
      <p:ext uri="{BB962C8B-B14F-4D97-AF65-F5344CB8AC3E}">
        <p14:creationId xmlns:p14="http://schemas.microsoft.com/office/powerpoint/2010/main" val="31051116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51388" y="2318197"/>
            <a:ext cx="7727324" cy="3416320"/>
          </a:xfrm>
          <a:prstGeom prst="rect">
            <a:avLst/>
          </a:prstGeom>
          <a:noFill/>
        </p:spPr>
        <p:txBody>
          <a:bodyPr wrap="square" rtlCol="0">
            <a:spAutoFit/>
          </a:bodyPr>
          <a:lstStyle/>
          <a:p>
            <a:r>
              <a:rPr lang="zh-CN" altLang="zh-CN" sz="2400" dirty="0"/>
              <a:t>全文检索搜索引擎是一种纯技术型的检索工具。它的工作原理是通过搜索软件（</a:t>
            </a:r>
            <a:r>
              <a:rPr lang="en-US" altLang="zh-CN" sz="2400" dirty="0"/>
              <a:t>Spider</a:t>
            </a:r>
            <a:r>
              <a:rPr lang="zh-CN" altLang="zh-CN" sz="2400" dirty="0"/>
              <a:t>程序）到</a:t>
            </a:r>
            <a:r>
              <a:rPr lang="en-US" altLang="zh-CN" sz="2400" dirty="0"/>
              <a:t>Internet</a:t>
            </a:r>
            <a:r>
              <a:rPr lang="zh-CN" altLang="zh-CN" sz="2400" dirty="0"/>
              <a:t>上的各网站收集信息，找到一个网站后可以从这个网站再链接到另一个网站，</a:t>
            </a:r>
            <a:r>
              <a:rPr lang="zh-CN" altLang="en-US" sz="2400" dirty="0"/>
              <a:t>像</a:t>
            </a:r>
            <a:r>
              <a:rPr lang="zh-CN" altLang="zh-CN" sz="2400" dirty="0"/>
              <a:t>蜘蛛爬行一样。然后，按照一定的规则建立一个很大的在线数据库供用户查询。用户在查询时只要输入关键词，就从已经建立的索引数据库上进行查询（并不是实时的在</a:t>
            </a:r>
            <a:r>
              <a:rPr lang="en-US" altLang="zh-CN" sz="2400" dirty="0"/>
              <a:t>Internet</a:t>
            </a:r>
            <a:r>
              <a:rPr lang="zh-CN" altLang="zh-CN" sz="2400" dirty="0"/>
              <a:t>上检索到的信息）。因此很可能有些查到的信息已经是过时的。建立这种索引数据库的网站必须定期对已经建立的数据库进行更新维护。</a:t>
            </a:r>
            <a:endParaRPr lang="zh-CN" altLang="en-US" sz="2400" dirty="0"/>
          </a:p>
        </p:txBody>
      </p:sp>
      <p:sp>
        <p:nvSpPr>
          <p:cNvPr id="5" name="文本框 4"/>
          <p:cNvSpPr txBox="1"/>
          <p:nvPr/>
        </p:nvSpPr>
        <p:spPr>
          <a:xfrm>
            <a:off x="2155066" y="1468988"/>
            <a:ext cx="5258105" cy="461665"/>
          </a:xfrm>
          <a:prstGeom prst="rect">
            <a:avLst/>
          </a:prstGeom>
          <a:noFill/>
        </p:spPr>
        <p:txBody>
          <a:bodyPr wrap="square" rtlCol="0">
            <a:spAutoFit/>
          </a:bodyPr>
          <a:lstStyle/>
          <a:p>
            <a:r>
              <a:rPr lang="en-US" altLang="zh-CN" sz="2400" dirty="0">
                <a:latin typeface="方正大黑简体" panose="02010601030101010101" pitchFamily="2" charset="-122"/>
                <a:ea typeface="方正大黑简体" panose="02010601030101010101" pitchFamily="2" charset="-122"/>
              </a:rPr>
              <a:t>(1) </a:t>
            </a:r>
            <a:r>
              <a:rPr lang="zh-CN" altLang="en-US" sz="2400" dirty="0">
                <a:latin typeface="方正大黑简体" panose="02010601030101010101" pitchFamily="2" charset="-122"/>
                <a:ea typeface="方正大黑简体" panose="02010601030101010101" pitchFamily="2" charset="-122"/>
              </a:rPr>
              <a:t>全文检索搜索引擎</a:t>
            </a:r>
            <a:endParaRPr lang="zh-CN" altLang="zh-CN" sz="2400" dirty="0">
              <a:latin typeface="方正大黑简体" panose="02010601030101010101" pitchFamily="2" charset="-122"/>
              <a:ea typeface="方正大黑简体" panose="02010601030101010101" pitchFamily="2" charset="-122"/>
            </a:endParaRPr>
          </a:p>
        </p:txBody>
      </p:sp>
      <p:sp>
        <p:nvSpPr>
          <p:cNvPr id="2" name="标题 1"/>
          <p:cNvSpPr>
            <a:spLocks noGrp="1"/>
          </p:cNvSpPr>
          <p:nvPr>
            <p:ph type="title"/>
          </p:nvPr>
        </p:nvSpPr>
        <p:spPr/>
        <p:txBody>
          <a:bodyPr/>
          <a:lstStyle/>
          <a:p>
            <a:r>
              <a:rPr lang="en-US" altLang="zh-CN" dirty="0"/>
              <a:t>3.4.1  Internet</a:t>
            </a:r>
            <a:r>
              <a:rPr lang="zh-CN" altLang="en-US" dirty="0"/>
              <a:t>的基础服务</a:t>
            </a:r>
          </a:p>
        </p:txBody>
      </p:sp>
      <p:sp>
        <p:nvSpPr>
          <p:cNvPr id="6" name="灯片编号占位符 1">
            <a:extLst>
              <a:ext uri="{FF2B5EF4-FFF2-40B4-BE49-F238E27FC236}">
                <a16:creationId xmlns:a16="http://schemas.microsoft.com/office/drawing/2014/main" id="{BC67CD6F-BBE3-457D-BCF8-39E6716CA453}"/>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75</a:t>
            </a:fld>
            <a:endParaRPr lang="en-US" altLang="zh-CN" sz="2400" dirty="0">
              <a:solidFill>
                <a:schemeClr val="bg1"/>
              </a:solidFill>
            </a:endParaRPr>
          </a:p>
        </p:txBody>
      </p:sp>
    </p:spTree>
    <p:extLst>
      <p:ext uri="{BB962C8B-B14F-4D97-AF65-F5344CB8AC3E}">
        <p14:creationId xmlns:p14="http://schemas.microsoft.com/office/powerpoint/2010/main" val="1775083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3.4.1  Internet</a:t>
            </a:r>
            <a:r>
              <a:rPr lang="zh-CN" altLang="en-US" dirty="0"/>
              <a:t>的基础服务</a:t>
            </a:r>
          </a:p>
        </p:txBody>
      </p:sp>
      <p:sp>
        <p:nvSpPr>
          <p:cNvPr id="9" name="文本框 8"/>
          <p:cNvSpPr txBox="1"/>
          <p:nvPr/>
        </p:nvSpPr>
        <p:spPr>
          <a:xfrm>
            <a:off x="1093709" y="1338360"/>
            <a:ext cx="5258105" cy="461665"/>
          </a:xfrm>
          <a:prstGeom prst="rect">
            <a:avLst/>
          </a:prstGeom>
          <a:noFill/>
        </p:spPr>
        <p:txBody>
          <a:bodyPr wrap="square" rtlCol="0">
            <a:spAutoFit/>
          </a:bodyPr>
          <a:lstStyle/>
          <a:p>
            <a:r>
              <a:rPr lang="en-US" altLang="zh-CN" sz="2400" dirty="0">
                <a:latin typeface="方正大黑简体" panose="02010601030101010101" pitchFamily="2" charset="-122"/>
                <a:ea typeface="方正大黑简体" panose="02010601030101010101" pitchFamily="2" charset="-122"/>
              </a:rPr>
              <a:t>3.</a:t>
            </a:r>
            <a:r>
              <a:rPr lang="zh-CN" altLang="en-US" sz="2400" dirty="0">
                <a:latin typeface="方正大黑简体" panose="02010601030101010101" pitchFamily="2" charset="-122"/>
                <a:ea typeface="方正大黑简体" panose="02010601030101010101" pitchFamily="2" charset="-122"/>
              </a:rPr>
              <a:t>电子邮件（</a:t>
            </a:r>
            <a:r>
              <a:rPr lang="en-US" altLang="zh-CN" sz="2400" dirty="0">
                <a:latin typeface="方正大黑简体" panose="02010601030101010101" pitchFamily="2" charset="-122"/>
                <a:ea typeface="方正大黑简体" panose="02010601030101010101" pitchFamily="2" charset="-122"/>
              </a:rPr>
              <a:t>E-mail</a:t>
            </a:r>
            <a:r>
              <a:rPr lang="zh-CN" altLang="en-US" sz="2400" dirty="0">
                <a:latin typeface="方正大黑简体" panose="02010601030101010101" pitchFamily="2" charset="-122"/>
                <a:ea typeface="方正大黑简体" panose="02010601030101010101" pitchFamily="2" charset="-122"/>
              </a:rPr>
              <a:t>）</a:t>
            </a:r>
            <a:endParaRPr lang="zh-CN" altLang="zh-CN" sz="2400" dirty="0">
              <a:latin typeface="方正大黑简体" panose="02010601030101010101" pitchFamily="2" charset="-122"/>
              <a:ea typeface="方正大黑简体" panose="02010601030101010101" pitchFamily="2" charset="-122"/>
            </a:endParaRPr>
          </a:p>
        </p:txBody>
      </p:sp>
      <p:sp>
        <p:nvSpPr>
          <p:cNvPr id="10" name="Rectangle 3"/>
          <p:cNvSpPr txBox="1">
            <a:spLocks noChangeArrowheads="1"/>
          </p:cNvSpPr>
          <p:nvPr/>
        </p:nvSpPr>
        <p:spPr bwMode="auto">
          <a:xfrm>
            <a:off x="2093251" y="2074900"/>
            <a:ext cx="7605921" cy="4024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anose="05000000000000000000" pitchFamily="2" charset="2"/>
              <a:buChar char="l"/>
              <a:defRPr sz="2800" kern="1200">
                <a:solidFill>
                  <a:schemeClr val="tx1"/>
                </a:solidFill>
                <a:latin typeface="+mn-lt"/>
                <a:ea typeface="+mn-ea"/>
                <a:cs typeface="+mn-cs"/>
              </a:defRPr>
            </a:lvl1pPr>
            <a:lvl2pPr marL="742950" lvl="1" indent="-285750" algn="l" rtl="0" fontAlgn="base">
              <a:spcBef>
                <a:spcPct val="20000"/>
              </a:spcBef>
              <a:spcAft>
                <a:spcPct val="0"/>
              </a:spcAft>
              <a:buClr>
                <a:schemeClr val="tx1"/>
              </a:buClr>
              <a:buSzPct val="75000"/>
              <a:buFont typeface="Wingdings" panose="05000000000000000000"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SzPct val="75000"/>
              <a:buFont typeface="Wingdings" panose="05000000000000000000" pitchFamily="2" charset="2"/>
              <a:buChar char="l"/>
              <a:defRPr sz="2000" kern="1200">
                <a:solidFill>
                  <a:schemeClr val="tx1"/>
                </a:solidFill>
                <a:latin typeface="+mn-lt"/>
                <a:ea typeface="+mn-ea"/>
                <a:cs typeface="+mn-cs"/>
              </a:defRPr>
            </a:lvl3pPr>
            <a:lvl4pPr marL="1600200" lvl="3" indent="-228600" algn="l" rtl="0" fontAlgn="base">
              <a:spcBef>
                <a:spcPct val="20000"/>
              </a:spcBef>
              <a:spcAft>
                <a:spcPct val="0"/>
              </a:spcAft>
              <a:buClr>
                <a:schemeClr val="tx1"/>
              </a:buClr>
              <a:buSzPct val="80000"/>
              <a:buFont typeface="Wingdings" panose="05000000000000000000" pitchFamily="2" charset="2"/>
              <a:buChar char="–"/>
              <a:defRPr kern="1200">
                <a:solidFill>
                  <a:schemeClr val="tx1"/>
                </a:solidFill>
                <a:latin typeface="+mn-lt"/>
                <a:ea typeface="+mn-ea"/>
                <a:cs typeface="+mn-cs"/>
              </a:defRPr>
            </a:lvl4pPr>
            <a:lvl5pPr marL="2057400" lvl="4" indent="-228600" algn="l" rtl="0" fontAlgn="base">
              <a:spcBef>
                <a:spcPct val="20000"/>
              </a:spcBef>
              <a:spcAft>
                <a:spcPct val="0"/>
              </a:spcAft>
              <a:buClr>
                <a:schemeClr val="tx1"/>
              </a:buClr>
              <a:buSzPct val="65000"/>
              <a:buFont typeface="Wingdings" panose="05000000000000000000" pitchFamily="2" charset="2"/>
              <a:buChar char="l"/>
              <a:defRPr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tx1"/>
              </a:buClr>
              <a:buSzPct val="65000"/>
              <a:buFont typeface="Wingdings" pitchFamily="2" charset="2"/>
              <a:buChar char="l"/>
              <a:defRPr sz="1800" b="0" i="0" u="none" kern="1200" baseline="0">
                <a:solidFill>
                  <a:schemeClr val="tx1"/>
                </a:solidFill>
                <a:latin typeface="+mn-lt"/>
                <a:ea typeface="+mn-ea"/>
                <a:cs typeface="+mn-cs"/>
              </a:defRPr>
            </a:lvl9pPr>
          </a:lstStyle>
          <a:p>
            <a:r>
              <a:rPr lang="zh-CN" altLang="zh-CN" sz="2400" dirty="0"/>
              <a:t>电子邮件（</a:t>
            </a:r>
            <a:r>
              <a:rPr lang="en-US" altLang="zh-CN" sz="2400" dirty="0"/>
              <a:t>Electronic Mail</a:t>
            </a:r>
            <a:r>
              <a:rPr lang="zh-CN" altLang="zh-CN" sz="2400" dirty="0"/>
              <a:t>，</a:t>
            </a:r>
            <a:r>
              <a:rPr lang="en-US" altLang="zh-CN" sz="2400" dirty="0"/>
              <a:t>E-mail</a:t>
            </a:r>
            <a:r>
              <a:rPr lang="zh-CN" altLang="zh-CN" sz="2400" dirty="0"/>
              <a:t>）是一种基于计算机网络的通信方式。它可以把信息从一台计算机传送到另一台计算机。像传统的邮政服务系统一样，会给每个用户分配一个邮箱，电子邮件发送到收信人的邮箱中，等待收信人去阅读。</a:t>
            </a:r>
          </a:p>
          <a:p>
            <a:r>
              <a:rPr lang="zh-CN" altLang="zh-CN" sz="2400" dirty="0"/>
              <a:t>电子邮件通过</a:t>
            </a:r>
            <a:r>
              <a:rPr lang="en-US" altLang="zh-CN" sz="2400" dirty="0"/>
              <a:t>Internet</a:t>
            </a:r>
            <a:r>
              <a:rPr lang="zh-CN" altLang="zh-CN" sz="2400" dirty="0"/>
              <a:t>与其他用户进行通信，往往在几秒或几分钟内就可以将电子邮件送达目的地，是一种快捷、简介、高效和价廉的现代化通信手段。</a:t>
            </a:r>
            <a:endParaRPr lang="en-US" altLang="zh-CN" sz="2400" dirty="0"/>
          </a:p>
          <a:p>
            <a:r>
              <a:rPr lang="zh-CN" altLang="zh-CN" sz="2400" dirty="0"/>
              <a:t>在</a:t>
            </a:r>
            <a:r>
              <a:rPr lang="en-US" altLang="zh-CN" sz="2400" dirty="0"/>
              <a:t>Internet</a:t>
            </a:r>
            <a:r>
              <a:rPr lang="zh-CN" altLang="zh-CN" sz="2400" dirty="0"/>
              <a:t>中，电子邮件的传送、收发涉及到一系列的协议，如</a:t>
            </a:r>
            <a:r>
              <a:rPr lang="en-US" altLang="zh-CN" sz="2400" dirty="0"/>
              <a:t>SMTP</a:t>
            </a:r>
            <a:r>
              <a:rPr lang="zh-CN" altLang="zh-CN" sz="2400" dirty="0"/>
              <a:t>、</a:t>
            </a:r>
            <a:r>
              <a:rPr lang="en-US" altLang="zh-CN" sz="2400" dirty="0"/>
              <a:t>POP3</a:t>
            </a:r>
            <a:r>
              <a:rPr lang="zh-CN" altLang="zh-CN" sz="2400" dirty="0"/>
              <a:t>、</a:t>
            </a:r>
            <a:r>
              <a:rPr lang="en-US" altLang="zh-CN" sz="2400" dirty="0"/>
              <a:t>IMAP</a:t>
            </a:r>
            <a:r>
              <a:rPr lang="zh-CN" altLang="zh-CN" sz="2400" dirty="0"/>
              <a:t>和</a:t>
            </a:r>
            <a:r>
              <a:rPr lang="en-US" altLang="zh-CN" sz="2400" dirty="0"/>
              <a:t>MIME</a:t>
            </a:r>
            <a:r>
              <a:rPr lang="zh-CN" altLang="zh-CN" sz="2400" dirty="0"/>
              <a:t>等。</a:t>
            </a:r>
          </a:p>
        </p:txBody>
      </p:sp>
      <p:sp>
        <p:nvSpPr>
          <p:cNvPr id="5" name="灯片编号占位符 1">
            <a:extLst>
              <a:ext uri="{FF2B5EF4-FFF2-40B4-BE49-F238E27FC236}">
                <a16:creationId xmlns:a16="http://schemas.microsoft.com/office/drawing/2014/main" id="{EE94679E-6D48-427C-8EDD-7ABB49D1F093}"/>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76</a:t>
            </a:fld>
            <a:endParaRPr lang="en-US" altLang="zh-CN" sz="2400" dirty="0">
              <a:solidFill>
                <a:schemeClr val="bg1"/>
              </a:solidFill>
            </a:endParaRPr>
          </a:p>
        </p:txBody>
      </p:sp>
    </p:spTree>
    <p:extLst>
      <p:ext uri="{BB962C8B-B14F-4D97-AF65-F5344CB8AC3E}">
        <p14:creationId xmlns:p14="http://schemas.microsoft.com/office/powerpoint/2010/main" val="32281403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3.4.1  Internet</a:t>
            </a:r>
            <a:r>
              <a:rPr lang="zh-CN" altLang="en-US" dirty="0"/>
              <a:t>的基础服务</a:t>
            </a:r>
          </a:p>
        </p:txBody>
      </p:sp>
      <p:pic>
        <p:nvPicPr>
          <p:cNvPr id="8" name="图片 7"/>
          <p:cNvPicPr/>
          <p:nvPr/>
        </p:nvPicPr>
        <p:blipFill>
          <a:blip r:embed="rId2">
            <a:extLst>
              <a:ext uri="{28A0092B-C50C-407E-A947-70E740481C1C}">
                <a14:useLocalDpi xmlns:a14="http://schemas.microsoft.com/office/drawing/2010/main" val="0"/>
              </a:ext>
            </a:extLst>
          </a:blip>
          <a:stretch>
            <a:fillRect/>
          </a:stretch>
        </p:blipFill>
        <p:spPr>
          <a:xfrm>
            <a:off x="1958635" y="1970468"/>
            <a:ext cx="8071530" cy="2549906"/>
          </a:xfrm>
          <a:prstGeom prst="rect">
            <a:avLst/>
          </a:prstGeom>
        </p:spPr>
      </p:pic>
      <p:sp>
        <p:nvSpPr>
          <p:cNvPr id="9" name="矩形 8"/>
          <p:cNvSpPr/>
          <p:nvPr/>
        </p:nvSpPr>
        <p:spPr>
          <a:xfrm>
            <a:off x="4370878" y="4802679"/>
            <a:ext cx="3618316" cy="461665"/>
          </a:xfrm>
          <a:prstGeom prst="rect">
            <a:avLst/>
          </a:prstGeom>
        </p:spPr>
        <p:txBody>
          <a:bodyPr wrap="square">
            <a:spAutoFit/>
          </a:bodyPr>
          <a:lstStyle/>
          <a:p>
            <a:r>
              <a:rPr lang="en-US" altLang="zh-CN" sz="2400" dirty="0">
                <a:latin typeface="Times New Roman" panose="02020603050405020304" pitchFamily="18" charset="0"/>
                <a:ea typeface="宋体" panose="02010600030101010101" pitchFamily="2" charset="-122"/>
              </a:rPr>
              <a:t>  </a:t>
            </a:r>
            <a:r>
              <a:rPr lang="zh-CN" altLang="zh-CN" sz="2400" dirty="0">
                <a:latin typeface="Times New Roman" panose="02020603050405020304" pitchFamily="18" charset="0"/>
                <a:ea typeface="宋体" panose="02010600030101010101" pitchFamily="2" charset="-122"/>
                <a:cs typeface="Times New Roman" panose="02020603050405020304" pitchFamily="18" charset="0"/>
              </a:rPr>
              <a:t>邮件服务及邮件传送</a:t>
            </a:r>
            <a:endParaRPr lang="zh-CN" altLang="en-US" sz="2400" dirty="0"/>
          </a:p>
        </p:txBody>
      </p:sp>
      <p:sp>
        <p:nvSpPr>
          <p:cNvPr id="5" name="灯片编号占位符 1">
            <a:extLst>
              <a:ext uri="{FF2B5EF4-FFF2-40B4-BE49-F238E27FC236}">
                <a16:creationId xmlns:a16="http://schemas.microsoft.com/office/drawing/2014/main" id="{CFEA8086-48D7-41E2-BF07-B947164F1E45}"/>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77</a:t>
            </a:fld>
            <a:endParaRPr lang="en-US" altLang="zh-CN" sz="2400" dirty="0">
              <a:solidFill>
                <a:schemeClr val="bg1"/>
              </a:solidFill>
            </a:endParaRPr>
          </a:p>
        </p:txBody>
      </p:sp>
    </p:spTree>
    <p:extLst>
      <p:ext uri="{BB962C8B-B14F-4D97-AF65-F5344CB8AC3E}">
        <p14:creationId xmlns:p14="http://schemas.microsoft.com/office/powerpoint/2010/main" val="966439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3.4.2  Internet</a:t>
            </a:r>
            <a:r>
              <a:rPr lang="zh-CN" altLang="en-US" dirty="0"/>
              <a:t>的现代信息服务</a:t>
            </a:r>
          </a:p>
        </p:txBody>
      </p:sp>
      <p:sp>
        <p:nvSpPr>
          <p:cNvPr id="3" name="矩形 2"/>
          <p:cNvSpPr/>
          <p:nvPr/>
        </p:nvSpPr>
        <p:spPr>
          <a:xfrm>
            <a:off x="1190974" y="1546163"/>
            <a:ext cx="6051657" cy="461665"/>
          </a:xfrm>
          <a:prstGeom prst="rect">
            <a:avLst/>
          </a:prstGeom>
        </p:spPr>
        <p:txBody>
          <a:bodyPr wrap="none">
            <a:spAutoFit/>
          </a:bodyPr>
          <a:lstStyle/>
          <a:p>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．直播电商</a:t>
            </a:r>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互联网</a:t>
            </a:r>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时代的新电商模式</a:t>
            </a:r>
            <a:endParaRPr lang="zh-CN" altLang="en-US" sz="2400" b="1" dirty="0"/>
          </a:p>
        </p:txBody>
      </p:sp>
      <p:sp>
        <p:nvSpPr>
          <p:cNvPr id="4" name="矩形 3"/>
          <p:cNvSpPr/>
          <p:nvPr/>
        </p:nvSpPr>
        <p:spPr>
          <a:xfrm>
            <a:off x="2215242" y="2396421"/>
            <a:ext cx="6536871" cy="2308324"/>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不经意间，直播电商正重新定义互联网</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时代的电子商务模式。直播电商本质属于内容电商，是一种新的推销手段，直播为工具，电商为基础。通过流媒体的形式传播内容（促销内容、专业内容、娱乐内容），为电商带来流量，从而达到为电商销售的目的。</a:t>
            </a:r>
            <a:endParaRPr lang="zh-CN" altLang="en-US" sz="2400" dirty="0"/>
          </a:p>
        </p:txBody>
      </p:sp>
      <p:sp>
        <p:nvSpPr>
          <p:cNvPr id="5" name="灯片编号占位符 1">
            <a:extLst>
              <a:ext uri="{FF2B5EF4-FFF2-40B4-BE49-F238E27FC236}">
                <a16:creationId xmlns:a16="http://schemas.microsoft.com/office/drawing/2014/main" id="{42F3014A-1732-4673-A588-D142F5D6A111}"/>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78</a:t>
            </a:fld>
            <a:endParaRPr lang="en-US" altLang="zh-CN" sz="2400" dirty="0">
              <a:solidFill>
                <a:schemeClr val="bg1"/>
              </a:solidFill>
            </a:endParaRPr>
          </a:p>
        </p:txBody>
      </p:sp>
    </p:spTree>
    <p:extLst>
      <p:ext uri="{BB962C8B-B14F-4D97-AF65-F5344CB8AC3E}">
        <p14:creationId xmlns:p14="http://schemas.microsoft.com/office/powerpoint/2010/main" val="33461758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3.4.2  Internet</a:t>
            </a:r>
            <a:r>
              <a:rPr lang="zh-CN" altLang="en-US" dirty="0"/>
              <a:t>的现代信息服务</a:t>
            </a:r>
          </a:p>
        </p:txBody>
      </p:sp>
      <p:sp>
        <p:nvSpPr>
          <p:cNvPr id="3" name="矩形 2"/>
          <p:cNvSpPr/>
          <p:nvPr/>
        </p:nvSpPr>
        <p:spPr>
          <a:xfrm>
            <a:off x="1298027" y="1333890"/>
            <a:ext cx="6766596" cy="461665"/>
          </a:xfrm>
          <a:prstGeom prst="rect">
            <a:avLst/>
          </a:prstGeom>
        </p:spPr>
        <p:txBody>
          <a:bodyPr wrap="none">
            <a:spAutoFit/>
          </a:bodyPr>
          <a:lstStyle/>
          <a:p>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2</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．云端助力</a:t>
            </a:r>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电子政务让</a:t>
            </a:r>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信息惠民</a:t>
            </a:r>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落到实处</a:t>
            </a:r>
            <a:endParaRPr lang="zh-CN" altLang="en-US" sz="2400" b="1" dirty="0"/>
          </a:p>
        </p:txBody>
      </p:sp>
      <p:sp>
        <p:nvSpPr>
          <p:cNvPr id="4" name="矩形 3"/>
          <p:cNvSpPr/>
          <p:nvPr/>
        </p:nvSpPr>
        <p:spPr>
          <a:xfrm>
            <a:off x="2147205" y="1952882"/>
            <a:ext cx="8482693" cy="2308324"/>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打破信息孤岛，打通数据壁垒”，正成为中国电子政务工作的发展目标。而打破这一壁垒的武器正是以计算机网络为基础的云技术。建设服务政府管理和提供公共服务的统一政府云平台，被视为未来电子政务的“大脑”。以此为核心，政府各部门的公共信息资源得以共享和利用，同时还可以开展公共服务需求数据的跨部门分析。</a:t>
            </a:r>
            <a:endParaRPr lang="zh-CN" altLang="en-US" sz="2400" dirty="0"/>
          </a:p>
        </p:txBody>
      </p:sp>
      <p:sp>
        <p:nvSpPr>
          <p:cNvPr id="6" name="矩形 5"/>
          <p:cNvSpPr/>
          <p:nvPr/>
        </p:nvSpPr>
        <p:spPr>
          <a:xfrm>
            <a:off x="2147205" y="4261206"/>
            <a:ext cx="8482693" cy="830997"/>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互联网时代电子政务的另一个发展方向是基于移动互联网的</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移动政务</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服务</a:t>
            </a:r>
            <a:endParaRPr lang="zh-CN" altLang="en-US" sz="2400" dirty="0"/>
          </a:p>
        </p:txBody>
      </p:sp>
      <p:sp>
        <p:nvSpPr>
          <p:cNvPr id="8" name="矩形 7"/>
          <p:cNvSpPr/>
          <p:nvPr/>
        </p:nvSpPr>
        <p:spPr>
          <a:xfrm>
            <a:off x="1298026" y="5331438"/>
            <a:ext cx="9331871" cy="830997"/>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云技术与移动互联网的飞速发展，让百姓得到大量的便利，也将让中国的电子政务建设与落实拥抱数字新时代</a:t>
            </a:r>
            <a:endParaRPr lang="zh-CN" altLang="en-US" sz="2400" dirty="0"/>
          </a:p>
        </p:txBody>
      </p:sp>
      <p:sp>
        <p:nvSpPr>
          <p:cNvPr id="7" name="灯片编号占位符 1">
            <a:extLst>
              <a:ext uri="{FF2B5EF4-FFF2-40B4-BE49-F238E27FC236}">
                <a16:creationId xmlns:a16="http://schemas.microsoft.com/office/drawing/2014/main" id="{E940D15C-7018-42EF-9823-5DEE10C6879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79</a:t>
            </a:fld>
            <a:endParaRPr lang="en-US" altLang="zh-CN" sz="2400" dirty="0">
              <a:solidFill>
                <a:schemeClr val="bg1"/>
              </a:solidFill>
            </a:endParaRPr>
          </a:p>
        </p:txBody>
      </p:sp>
    </p:spTree>
    <p:extLst>
      <p:ext uri="{BB962C8B-B14F-4D97-AF65-F5344CB8AC3E}">
        <p14:creationId xmlns:p14="http://schemas.microsoft.com/office/powerpoint/2010/main" val="170366013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3.1.4 </a:t>
            </a:r>
            <a:r>
              <a:rPr lang="zh-CN" altLang="en-US" dirty="0"/>
              <a:t>工业</a:t>
            </a:r>
            <a:r>
              <a:rPr lang="en-US" altLang="zh-CN" dirty="0"/>
              <a:t>4.0</a:t>
            </a:r>
            <a:endParaRPr lang="zh-CN" altLang="en-US" dirty="0"/>
          </a:p>
        </p:txBody>
      </p:sp>
      <p:sp>
        <p:nvSpPr>
          <p:cNvPr id="4" name="矩形 3"/>
          <p:cNvSpPr/>
          <p:nvPr/>
        </p:nvSpPr>
        <p:spPr>
          <a:xfrm>
            <a:off x="1359240" y="1660463"/>
            <a:ext cx="7725192" cy="523220"/>
          </a:xfrm>
          <a:prstGeom prst="rect">
            <a:avLst/>
          </a:prstGeom>
        </p:spPr>
        <p:txBody>
          <a:bodyPr wrap="none">
            <a:spAutoFit/>
          </a:bodyPr>
          <a:lstStyle/>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新的转折点已来，新一轮工业革命正悄然袭来。</a:t>
            </a:r>
            <a:endParaRPr lang="zh-CN" altLang="en-US" sz="2800" dirty="0"/>
          </a:p>
        </p:txBody>
      </p:sp>
      <p:sp>
        <p:nvSpPr>
          <p:cNvPr id="5" name="矩形 4"/>
          <p:cNvSpPr/>
          <p:nvPr/>
        </p:nvSpPr>
        <p:spPr>
          <a:xfrm>
            <a:off x="1359240" y="2445407"/>
            <a:ext cx="9156360" cy="2246769"/>
          </a:xfrm>
          <a:prstGeom prst="rect">
            <a:avLst/>
          </a:prstGeom>
        </p:spPr>
        <p:txBody>
          <a:bodyPr wrap="square">
            <a:spAutoFit/>
          </a:bodyPr>
          <a:lstStyle/>
          <a:p>
            <a:r>
              <a:rPr lang="zh-CN" altLang="zh-CN" sz="2800" kern="0" dirty="0">
                <a:latin typeface="Times New Roman" panose="02020603050405020304" pitchFamily="18" charset="0"/>
                <a:ea typeface="宋体" panose="02010600030101010101" pitchFamily="2" charset="-122"/>
                <a:cs typeface="宋体" panose="02010600030101010101" pitchFamily="2" charset="-122"/>
              </a:rPr>
              <a:t>关于这场变革，每个国家都赋予了它不同的说法。德国叫“工业</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4.0</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”，美国称之为“工业互联网”，而我们国家则提出了“中国制造</a:t>
            </a:r>
            <a:r>
              <a:rPr lang="en-US" altLang="zh-CN" sz="2800" kern="0" dirty="0">
                <a:latin typeface="Times New Roman" panose="02020603050405020304" pitchFamily="18" charset="0"/>
                <a:ea typeface="宋体" panose="02010600030101010101" pitchFamily="2" charset="-122"/>
                <a:cs typeface="宋体" panose="02010600030101010101" pitchFamily="2" charset="-122"/>
              </a:rPr>
              <a:t>2025</a:t>
            </a:r>
            <a:r>
              <a:rPr lang="zh-CN" altLang="zh-CN" sz="2800" kern="0" dirty="0">
                <a:latin typeface="Times New Roman" panose="02020603050405020304" pitchFamily="18" charset="0"/>
                <a:ea typeface="宋体" panose="02010600030101010101" pitchFamily="2" charset="-122"/>
                <a:cs typeface="宋体" panose="02010600030101010101" pitchFamily="2" charset="-122"/>
              </a:rPr>
              <a:t>”，“从中国制造到中国智造”等。忽如一夜春风来，千树万树梨花开。各国从政府到民众，无不在纷纷畅想和谈论未来制造业的景象。</a:t>
            </a:r>
            <a:endParaRPr lang="zh-CN" altLang="en-US" sz="2800" dirty="0"/>
          </a:p>
        </p:txBody>
      </p:sp>
      <p:sp>
        <p:nvSpPr>
          <p:cNvPr id="6" name="灯片编号占位符 1">
            <a:extLst>
              <a:ext uri="{FF2B5EF4-FFF2-40B4-BE49-F238E27FC236}">
                <a16:creationId xmlns:a16="http://schemas.microsoft.com/office/drawing/2014/main" id="{8B3921ED-3449-41BC-B78D-DEFBF89D7E99}"/>
              </a:ext>
            </a:extLst>
          </p:cNvPr>
          <p:cNvSpPr txBox="1">
            <a:spLocks/>
          </p:cNvSpPr>
          <p:nvPr/>
        </p:nvSpPr>
        <p:spPr>
          <a:xfrm>
            <a:off x="10852151" y="205242"/>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a:t>
            </a:fld>
            <a:endParaRPr lang="en-US" altLang="zh-CN" sz="2400" dirty="0">
              <a:solidFill>
                <a:schemeClr val="bg1"/>
              </a:solidFill>
            </a:endParaRPr>
          </a:p>
        </p:txBody>
      </p:sp>
    </p:spTree>
    <p:extLst>
      <p:ext uri="{BB962C8B-B14F-4D97-AF65-F5344CB8AC3E}">
        <p14:creationId xmlns:p14="http://schemas.microsoft.com/office/powerpoint/2010/main" val="26378291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3.4.2  Internet</a:t>
            </a:r>
            <a:r>
              <a:rPr lang="zh-CN" altLang="en-US" dirty="0"/>
              <a:t>的现代信息服务</a:t>
            </a:r>
          </a:p>
        </p:txBody>
      </p:sp>
      <p:sp>
        <p:nvSpPr>
          <p:cNvPr id="6" name="矩形 5"/>
          <p:cNvSpPr/>
          <p:nvPr/>
        </p:nvSpPr>
        <p:spPr>
          <a:xfrm>
            <a:off x="1088571" y="1293363"/>
            <a:ext cx="8659586" cy="461665"/>
          </a:xfrm>
          <a:prstGeom prst="rect">
            <a:avLst/>
          </a:prstGeom>
        </p:spPr>
        <p:txBody>
          <a:bodyPr wrap="square">
            <a:spAutoFit/>
          </a:bodyPr>
          <a:lstStyle/>
          <a:p>
            <a:pPr indent="267970" algn="just">
              <a:spcBef>
                <a:spcPts val="600"/>
              </a:spcBef>
              <a:spcAft>
                <a:spcPts val="600"/>
              </a:spcAft>
            </a:pPr>
            <a:r>
              <a:rPr lang="en-US" altLang="zh-CN" sz="2400" b="1" dirty="0">
                <a:latin typeface="Times New Roman" panose="02020603050405020304" pitchFamily="18" charset="0"/>
                <a:ea typeface="宋体" panose="02010600030101010101" pitchFamily="2" charset="-122"/>
                <a:cs typeface="宋体" panose="02010600030101010101" pitchFamily="2" charset="-122"/>
              </a:rPr>
              <a:t>3</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．互联网新业态</a:t>
            </a:r>
            <a:r>
              <a:rPr lang="en-US" altLang="zh-CN" sz="2400" b="1"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让非常时期全民</a:t>
            </a:r>
            <a:r>
              <a:rPr lang="en-US" altLang="zh-CN" sz="2400" b="1"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宅家</a:t>
            </a:r>
            <a:r>
              <a:rPr lang="en-US" altLang="zh-CN" sz="2400" b="1"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dirty="0">
                <a:latin typeface="Times New Roman" panose="02020603050405020304" pitchFamily="18" charset="0"/>
                <a:ea typeface="宋体" panose="02010600030101010101" pitchFamily="2" charset="-122"/>
                <a:cs typeface="宋体" panose="02010600030101010101" pitchFamily="2" charset="-122"/>
              </a:rPr>
              <a:t>生活变为可能</a:t>
            </a:r>
          </a:p>
        </p:txBody>
      </p:sp>
      <p:sp>
        <p:nvSpPr>
          <p:cNvPr id="7" name="矩形 6"/>
          <p:cNvSpPr/>
          <p:nvPr/>
        </p:nvSpPr>
        <p:spPr>
          <a:xfrm>
            <a:off x="2149642" y="1934908"/>
            <a:ext cx="8131009" cy="461665"/>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互联网新业态新模式已经成为中国经济增长的重要引擎</a:t>
            </a:r>
            <a:endParaRPr lang="zh-CN" altLang="en-US" sz="2400" dirty="0"/>
          </a:p>
        </p:txBody>
      </p:sp>
      <p:sp>
        <p:nvSpPr>
          <p:cNvPr id="9" name="矩形 8"/>
          <p:cNvSpPr/>
          <p:nvPr/>
        </p:nvSpPr>
        <p:spPr>
          <a:xfrm>
            <a:off x="4388234" y="3286132"/>
            <a:ext cx="2185214" cy="461665"/>
          </a:xfrm>
          <a:prstGeom prst="rect">
            <a:avLst/>
          </a:prstGeom>
        </p:spPr>
        <p:txBody>
          <a:bodyPr wrap="non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2</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）网络教育</a:t>
            </a:r>
            <a:endParaRPr lang="zh-CN" altLang="en-US" sz="2400" dirty="0"/>
          </a:p>
        </p:txBody>
      </p:sp>
      <p:sp>
        <p:nvSpPr>
          <p:cNvPr id="10" name="矩形 9"/>
          <p:cNvSpPr/>
          <p:nvPr/>
        </p:nvSpPr>
        <p:spPr>
          <a:xfrm>
            <a:off x="4396515" y="2690753"/>
            <a:ext cx="2185214" cy="461665"/>
          </a:xfrm>
          <a:prstGeom prst="rect">
            <a:avLst/>
          </a:prstGeom>
        </p:spPr>
        <p:txBody>
          <a:bodyPr wrap="non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1</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）网络办公</a:t>
            </a:r>
            <a:endParaRPr lang="zh-CN" altLang="en-US" sz="2400" dirty="0"/>
          </a:p>
        </p:txBody>
      </p:sp>
      <p:sp>
        <p:nvSpPr>
          <p:cNvPr id="11" name="矩形 10"/>
          <p:cNvSpPr/>
          <p:nvPr/>
        </p:nvSpPr>
        <p:spPr>
          <a:xfrm>
            <a:off x="4396515" y="3881511"/>
            <a:ext cx="2185214" cy="461665"/>
          </a:xfrm>
          <a:prstGeom prst="rect">
            <a:avLst/>
          </a:prstGeom>
        </p:spPr>
        <p:txBody>
          <a:bodyPr wrap="non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3</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）网络医疗</a:t>
            </a:r>
            <a:endParaRPr lang="zh-CN" altLang="en-US" sz="2400" dirty="0"/>
          </a:p>
        </p:txBody>
      </p:sp>
      <p:sp>
        <p:nvSpPr>
          <p:cNvPr id="12" name="矩形 11"/>
          <p:cNvSpPr/>
          <p:nvPr/>
        </p:nvSpPr>
        <p:spPr>
          <a:xfrm>
            <a:off x="4399237" y="4455607"/>
            <a:ext cx="2185214" cy="461665"/>
          </a:xfrm>
          <a:prstGeom prst="rect">
            <a:avLst/>
          </a:prstGeom>
        </p:spPr>
        <p:txBody>
          <a:bodyPr wrap="non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）网络娱乐</a:t>
            </a:r>
            <a:endParaRPr lang="zh-CN" altLang="en-US" sz="2400" dirty="0"/>
          </a:p>
        </p:txBody>
      </p:sp>
      <p:sp>
        <p:nvSpPr>
          <p:cNvPr id="13" name="矩形 12"/>
          <p:cNvSpPr/>
          <p:nvPr/>
        </p:nvSpPr>
        <p:spPr>
          <a:xfrm>
            <a:off x="4396515" y="5029703"/>
            <a:ext cx="2185214" cy="461665"/>
          </a:xfrm>
          <a:prstGeom prst="rect">
            <a:avLst/>
          </a:prstGeom>
        </p:spPr>
        <p:txBody>
          <a:bodyPr wrap="non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5</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）网络金融</a:t>
            </a:r>
            <a:endParaRPr lang="zh-CN" altLang="en-US" sz="2400" dirty="0"/>
          </a:p>
        </p:txBody>
      </p:sp>
      <p:sp>
        <p:nvSpPr>
          <p:cNvPr id="14" name="灯片编号占位符 1">
            <a:extLst>
              <a:ext uri="{FF2B5EF4-FFF2-40B4-BE49-F238E27FC236}">
                <a16:creationId xmlns:a16="http://schemas.microsoft.com/office/drawing/2014/main" id="{A1A8F15D-7B4F-4A39-A4A0-D014881EF807}"/>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80</a:t>
            </a:fld>
            <a:endParaRPr lang="en-US" altLang="zh-CN" sz="2400" dirty="0">
              <a:solidFill>
                <a:schemeClr val="bg1"/>
              </a:solidFill>
            </a:endParaRPr>
          </a:p>
        </p:txBody>
      </p:sp>
    </p:spTree>
    <p:extLst>
      <p:ext uri="{BB962C8B-B14F-4D97-AF65-F5344CB8AC3E}">
        <p14:creationId xmlns:p14="http://schemas.microsoft.com/office/powerpoint/2010/main" val="30098022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3.4.2  Internet</a:t>
            </a:r>
            <a:r>
              <a:rPr lang="zh-CN" altLang="en-US" dirty="0"/>
              <a:t>的现代信息服务</a:t>
            </a:r>
          </a:p>
        </p:txBody>
      </p:sp>
      <p:sp>
        <p:nvSpPr>
          <p:cNvPr id="2" name="矩形 1"/>
          <p:cNvSpPr/>
          <p:nvPr/>
        </p:nvSpPr>
        <p:spPr>
          <a:xfrm>
            <a:off x="1295436" y="1350219"/>
            <a:ext cx="6513322" cy="461665"/>
          </a:xfrm>
          <a:prstGeom prst="rect">
            <a:avLst/>
          </a:prstGeom>
        </p:spPr>
        <p:txBody>
          <a:bodyPr wrap="none">
            <a:spAutoFit/>
          </a:bodyPr>
          <a:lstStyle/>
          <a:p>
            <a:r>
              <a:rPr lang="en-US" altLang="zh-CN" sz="2400" b="1" kern="0">
                <a:latin typeface="Times New Roman" panose="02020603050405020304" pitchFamily="18" charset="0"/>
                <a:ea typeface="宋体" panose="02010600030101010101" pitchFamily="2" charset="-122"/>
                <a:cs typeface="宋体" panose="02010600030101010101" pitchFamily="2" charset="-122"/>
              </a:rPr>
              <a:t>4. </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短视频</a:t>
            </a:r>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直播</a:t>
            </a:r>
            <a:r>
              <a:rPr lang="en-US" altLang="zh-CN" sz="2400" b="1" kern="0" dirty="0">
                <a:latin typeface="Times New Roman" panose="02020603050405020304" pitchFamily="18" charset="0"/>
                <a:ea typeface="宋体" panose="02010600030101010101" pitchFamily="2" charset="-122"/>
                <a:cs typeface="宋体" panose="02010600030101010101" pitchFamily="2" charset="-122"/>
              </a:rPr>
              <a:t>——</a:t>
            </a:r>
            <a:r>
              <a:rPr lang="zh-CN" altLang="zh-CN" sz="2400" b="1" kern="0" dirty="0">
                <a:latin typeface="Times New Roman" panose="02020603050405020304" pitchFamily="18" charset="0"/>
                <a:ea typeface="宋体" panose="02010600030101010101" pitchFamily="2" charset="-122"/>
                <a:cs typeface="宋体" panose="02010600030101010101" pitchFamily="2" charset="-122"/>
              </a:rPr>
              <a:t>互联网流媒体服务的新方向</a:t>
            </a:r>
            <a:endParaRPr lang="zh-CN" altLang="en-US" sz="2400" b="1" dirty="0"/>
          </a:p>
        </p:txBody>
      </p:sp>
      <p:sp>
        <p:nvSpPr>
          <p:cNvPr id="4" name="矩形 3"/>
          <p:cNvSpPr/>
          <p:nvPr/>
        </p:nvSpPr>
        <p:spPr>
          <a:xfrm>
            <a:off x="1504097" y="1957311"/>
            <a:ext cx="8995174" cy="3785652"/>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流媒体主要包括在线视频、短视频和直播，它是移动互联网时代的典型娱乐应用。随着互联网信息技术升级，移动流量接入大幅增长，流媒体这类高耗流量的应用的使用量大增，在线视频、短视频、网络直播合计使用时长占比达</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27%</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仅次于社交网络居第二位。在流媒体的主要类型中，短视频和直播近几年发展迅速，为流媒体行业发展不断注入新的活力。而如今，短视频和直播行业已经开始相互渗透融合，并逐渐成为网络流媒体服务的新发展方向。从互联网领域各行业的发展来看，未来有可能形成类似阿里、携程、美团的综合型流媒体巨头。短视频与直播服务的融合，与两者当前的行业现状有着密切的关系。</a:t>
            </a:r>
            <a:endParaRPr lang="zh-CN" altLang="en-US" sz="2400" dirty="0"/>
          </a:p>
        </p:txBody>
      </p:sp>
      <p:sp>
        <p:nvSpPr>
          <p:cNvPr id="5" name="灯片编号占位符 1">
            <a:extLst>
              <a:ext uri="{FF2B5EF4-FFF2-40B4-BE49-F238E27FC236}">
                <a16:creationId xmlns:a16="http://schemas.microsoft.com/office/drawing/2014/main" id="{7C4DE584-7875-440D-87DD-68E5A0969706}"/>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81</a:t>
            </a:fld>
            <a:endParaRPr lang="en-US" altLang="zh-CN" sz="2400" dirty="0">
              <a:solidFill>
                <a:schemeClr val="bg1"/>
              </a:solidFill>
            </a:endParaRPr>
          </a:p>
        </p:txBody>
      </p:sp>
    </p:spTree>
    <p:extLst>
      <p:ext uri="{BB962C8B-B14F-4D97-AF65-F5344CB8AC3E}">
        <p14:creationId xmlns:p14="http://schemas.microsoft.com/office/powerpoint/2010/main" val="41942633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70181" y="1607690"/>
            <a:ext cx="6053070" cy="1477328"/>
          </a:xfrm>
          <a:prstGeom prst="rect">
            <a:avLst/>
          </a:prstGeom>
          <a:noFill/>
        </p:spPr>
        <p:txBody>
          <a:bodyPr wrap="square" rtlCol="0">
            <a:spAutoFit/>
          </a:bodyPr>
          <a:lstStyle/>
          <a:p>
            <a:pPr>
              <a:lnSpc>
                <a:spcPct val="150000"/>
              </a:lnSpc>
            </a:pPr>
            <a:r>
              <a:rPr lang="en-US" altLang="zh-CN" sz="3200" dirty="0"/>
              <a:t>3.5.1  </a:t>
            </a:r>
            <a:r>
              <a:rPr lang="zh-CN" altLang="en-US" sz="3200" dirty="0"/>
              <a:t>网络爬虫基础知识</a:t>
            </a:r>
            <a:endParaRPr lang="en-US" altLang="zh-CN" sz="3200" dirty="0"/>
          </a:p>
          <a:p>
            <a:pPr>
              <a:lnSpc>
                <a:spcPct val="150000"/>
              </a:lnSpc>
            </a:pPr>
            <a:r>
              <a:rPr lang="en-US" altLang="zh-CN" sz="3200" dirty="0"/>
              <a:t>3.5.2  Python</a:t>
            </a:r>
            <a:r>
              <a:rPr lang="zh-CN" altLang="en-US" sz="3200" dirty="0"/>
              <a:t>网络爬虫实战</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2676" y="3465603"/>
            <a:ext cx="4190885" cy="2358847"/>
          </a:xfrm>
          <a:prstGeom prst="rect">
            <a:avLst/>
          </a:prstGeom>
        </p:spPr>
      </p:pic>
      <p:sp>
        <p:nvSpPr>
          <p:cNvPr id="6" name="标题 1">
            <a:extLst>
              <a:ext uri="{FF2B5EF4-FFF2-40B4-BE49-F238E27FC236}">
                <a16:creationId xmlns:a16="http://schemas.microsoft.com/office/drawing/2014/main" id="{7F7115F9-9D27-4A7C-835D-62C397A8070C}"/>
              </a:ext>
            </a:extLst>
          </p:cNvPr>
          <p:cNvSpPr>
            <a:spLocks noGrp="1"/>
          </p:cNvSpPr>
          <p:nvPr>
            <p:ph type="title"/>
          </p:nvPr>
        </p:nvSpPr>
        <p:spPr>
          <a:xfrm>
            <a:off x="808243" y="311152"/>
            <a:ext cx="9132170" cy="56392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3600" dirty="0">
                <a:solidFill>
                  <a:schemeClr val="tx1"/>
                </a:solidFill>
                <a:latin typeface="宋体" panose="02010600030101010101" pitchFamily="2" charset="-122"/>
              </a:rPr>
              <a:t>3.5 </a:t>
            </a:r>
            <a:r>
              <a:rPr lang="zh-CN" altLang="en-US" sz="3600" dirty="0">
                <a:solidFill>
                  <a:schemeClr val="tx1"/>
                </a:solidFill>
                <a:latin typeface="宋体" panose="02010600030101010101" pitchFamily="2" charset="-122"/>
              </a:rPr>
              <a:t>网络数据获取</a:t>
            </a:r>
          </a:p>
        </p:txBody>
      </p:sp>
      <p:sp>
        <p:nvSpPr>
          <p:cNvPr id="5" name="灯片编号占位符 1">
            <a:extLst>
              <a:ext uri="{FF2B5EF4-FFF2-40B4-BE49-F238E27FC236}">
                <a16:creationId xmlns:a16="http://schemas.microsoft.com/office/drawing/2014/main" id="{A0C2D75D-FFE3-4263-9127-6CD81D8E8C24}"/>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82</a:t>
            </a:fld>
            <a:endParaRPr lang="en-US" altLang="zh-CN" sz="2400" dirty="0">
              <a:solidFill>
                <a:schemeClr val="bg1"/>
              </a:solidFill>
            </a:endParaRPr>
          </a:p>
        </p:txBody>
      </p:sp>
    </p:spTree>
    <p:extLst>
      <p:ext uri="{BB962C8B-B14F-4D97-AF65-F5344CB8AC3E}">
        <p14:creationId xmlns:p14="http://schemas.microsoft.com/office/powerpoint/2010/main" val="36926679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2032001" y="318498"/>
            <a:ext cx="7225016" cy="565079"/>
          </a:xfrm>
        </p:spPr>
        <p:txBody>
          <a:bodyPr/>
          <a:lstStyle/>
          <a:p>
            <a:r>
              <a:rPr lang="zh-CN" altLang="zh-CN" dirty="0"/>
              <a:t>一</a:t>
            </a:r>
            <a:r>
              <a:rPr lang="en-US" altLang="zh-CN" dirty="0"/>
              <a:t>.</a:t>
            </a:r>
            <a:r>
              <a:rPr lang="zh-CN" altLang="zh-CN" dirty="0"/>
              <a:t>网络爬虫的概念与分类</a:t>
            </a:r>
          </a:p>
        </p:txBody>
      </p:sp>
      <p:sp>
        <p:nvSpPr>
          <p:cNvPr id="4" name="文本框 3"/>
          <p:cNvSpPr txBox="1"/>
          <p:nvPr/>
        </p:nvSpPr>
        <p:spPr>
          <a:xfrm>
            <a:off x="1916566" y="1595903"/>
            <a:ext cx="9292539" cy="4616648"/>
          </a:xfrm>
          <a:prstGeom prst="rect">
            <a:avLst/>
          </a:prstGeom>
          <a:noFill/>
        </p:spPr>
        <p:txBody>
          <a:bodyPr wrap="square" rtlCol="0">
            <a:spAutoFit/>
          </a:bodyPr>
          <a:lstStyle/>
          <a:p>
            <a:pPr marL="457200" indent="-457200">
              <a:buAutoNum type="arabicPeriod"/>
            </a:pPr>
            <a:r>
              <a:rPr lang="zh-CN" altLang="en-US" sz="3200" b="1" dirty="0"/>
              <a:t>网络爬虫的必要性</a:t>
            </a:r>
            <a:endParaRPr lang="en-US" altLang="zh-CN" sz="3200" b="1" dirty="0"/>
          </a:p>
          <a:p>
            <a:pPr marL="742950" lvl="1" indent="-285750">
              <a:buFont typeface="Arial" panose="020B0604020202020204" pitchFamily="34" charset="0"/>
              <a:buChar char="•"/>
            </a:pPr>
            <a:r>
              <a:rPr lang="en-US" altLang="zh-CN" sz="2600" dirty="0"/>
              <a:t> </a:t>
            </a:r>
            <a:r>
              <a:rPr lang="zh-CN" altLang="zh-CN" sz="2600" dirty="0"/>
              <a:t>互联网可以获得丰富的信息</a:t>
            </a:r>
            <a:endParaRPr lang="en-US" altLang="zh-CN" sz="2600" dirty="0"/>
          </a:p>
          <a:p>
            <a:pPr marL="742950" lvl="1" indent="-285750">
              <a:buFont typeface="Arial" panose="020B0604020202020204" pitchFamily="34" charset="0"/>
              <a:buChar char="•"/>
            </a:pPr>
            <a:r>
              <a:rPr lang="en-US" altLang="zh-CN" sz="2600" dirty="0"/>
              <a:t> </a:t>
            </a:r>
            <a:r>
              <a:rPr lang="zh-CN" altLang="zh-CN" sz="2600" dirty="0"/>
              <a:t>如何从互联网上采集这些信息呢为大数据分析做准备呢</a:t>
            </a:r>
            <a:endParaRPr lang="en-US" altLang="zh-CN" sz="2600" dirty="0"/>
          </a:p>
          <a:p>
            <a:pPr marL="742950" lvl="1" indent="-285750">
              <a:buFont typeface="Arial" panose="020B0604020202020204" pitchFamily="34" charset="0"/>
              <a:buChar char="•"/>
            </a:pPr>
            <a:r>
              <a:rPr lang="en-US" altLang="zh-CN" sz="2600" dirty="0"/>
              <a:t>Python</a:t>
            </a:r>
            <a:r>
              <a:rPr lang="zh-CN" altLang="zh-CN" sz="2600" dirty="0"/>
              <a:t>网络爬虫</a:t>
            </a:r>
            <a:r>
              <a:rPr lang="zh-CN" altLang="en-US" sz="2600" dirty="0"/>
              <a:t>可用来</a:t>
            </a:r>
            <a:r>
              <a:rPr lang="zh-CN" altLang="zh-CN" sz="2600" dirty="0"/>
              <a:t>获取网络数据</a:t>
            </a:r>
          </a:p>
          <a:p>
            <a:pPr marL="457200" indent="-457200">
              <a:buAutoNum type="arabicPeriod"/>
            </a:pPr>
            <a:endParaRPr lang="en-US" altLang="zh-CN" sz="3600" b="1" dirty="0"/>
          </a:p>
          <a:p>
            <a:pPr marL="457200" indent="-457200">
              <a:buAutoNum type="arabicPeriod"/>
            </a:pPr>
            <a:r>
              <a:rPr lang="zh-CN" altLang="en-US" sz="3200" b="1" dirty="0"/>
              <a:t>爬虫分类</a:t>
            </a:r>
            <a:endParaRPr lang="en-US" altLang="zh-CN" sz="3200" b="1" dirty="0"/>
          </a:p>
          <a:p>
            <a:pPr marL="742950" lvl="1" indent="-285750">
              <a:buFont typeface="Arial" panose="020B0604020202020204" pitchFamily="34" charset="0"/>
              <a:buChar char="•"/>
            </a:pPr>
            <a:r>
              <a:rPr lang="zh-CN" altLang="zh-CN" sz="2600" dirty="0"/>
              <a:t>通用爬虫</a:t>
            </a:r>
            <a:endParaRPr lang="en-US" altLang="zh-CN" sz="2600" dirty="0"/>
          </a:p>
          <a:p>
            <a:pPr marL="1200150" lvl="2" indent="-285750">
              <a:buFont typeface="Arial" panose="020B0604020202020204" pitchFamily="34" charset="0"/>
              <a:buChar char="•"/>
            </a:pPr>
            <a:r>
              <a:rPr lang="zh-CN" altLang="en-US" sz="2000" dirty="0"/>
              <a:t>类似搜索引擎，抓取网络上所有信息</a:t>
            </a:r>
            <a:endParaRPr lang="en-US" altLang="zh-CN" sz="2000" dirty="0"/>
          </a:p>
          <a:p>
            <a:pPr marL="742950" lvl="1" indent="-285750">
              <a:buFont typeface="Arial" panose="020B0604020202020204" pitchFamily="34" charset="0"/>
              <a:buChar char="•"/>
            </a:pPr>
            <a:r>
              <a:rPr lang="zh-CN" altLang="zh-CN" sz="2600" dirty="0"/>
              <a:t>聚焦爬虫</a:t>
            </a:r>
            <a:endParaRPr lang="en-US" altLang="zh-CN" sz="2600" dirty="0"/>
          </a:p>
          <a:p>
            <a:pPr marL="1200150" lvl="2" indent="-285750">
              <a:buFont typeface="Arial" panose="020B0604020202020204" pitchFamily="34" charset="0"/>
              <a:buChar char="•"/>
            </a:pPr>
            <a:r>
              <a:rPr lang="zh-CN" altLang="en-US" sz="2000" dirty="0"/>
              <a:t>获取用户需要的数据</a:t>
            </a:r>
            <a:endParaRPr lang="en-US" altLang="zh-CN" sz="2000" dirty="0"/>
          </a:p>
          <a:p>
            <a:pPr marL="1657350" lvl="3" indent="-285750">
              <a:buFont typeface="Arial" panose="020B0604020202020204" pitchFamily="34" charset="0"/>
              <a:buChar char="•"/>
            </a:pPr>
            <a:r>
              <a:rPr lang="zh-CN" altLang="en-US" sz="2000" dirty="0"/>
              <a:t>本节主要讨论聚焦爬虫</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9888" y="3828679"/>
            <a:ext cx="2764962" cy="2217378"/>
          </a:xfrm>
          <a:prstGeom prst="rect">
            <a:avLst/>
          </a:prstGeom>
        </p:spPr>
      </p:pic>
      <p:sp>
        <p:nvSpPr>
          <p:cNvPr id="5" name="灯片编号占位符 1">
            <a:extLst>
              <a:ext uri="{FF2B5EF4-FFF2-40B4-BE49-F238E27FC236}">
                <a16:creationId xmlns:a16="http://schemas.microsoft.com/office/drawing/2014/main" id="{42CDD895-BE8A-4973-A0F8-3C0869A0B350}"/>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83</a:t>
            </a:fld>
            <a:endParaRPr lang="en-US" altLang="zh-CN" sz="2400" dirty="0">
              <a:solidFill>
                <a:schemeClr val="bg1"/>
              </a:solidFill>
            </a:endParaRPr>
          </a:p>
        </p:txBody>
      </p:sp>
    </p:spTree>
    <p:extLst>
      <p:ext uri="{BB962C8B-B14F-4D97-AF65-F5344CB8AC3E}">
        <p14:creationId xmlns:p14="http://schemas.microsoft.com/office/powerpoint/2010/main" val="3261635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网络爬虫</a:t>
            </a:r>
            <a:r>
              <a:rPr lang="zh-CN" altLang="en-US" dirty="0"/>
              <a:t>主要步骤</a:t>
            </a:r>
          </a:p>
        </p:txBody>
      </p:sp>
      <p:sp>
        <p:nvSpPr>
          <p:cNvPr id="4" name="文本框 3"/>
          <p:cNvSpPr txBox="1"/>
          <p:nvPr/>
        </p:nvSpPr>
        <p:spPr>
          <a:xfrm>
            <a:off x="1486734" y="3962373"/>
            <a:ext cx="7585348" cy="2062103"/>
          </a:xfrm>
          <a:prstGeom prst="rect">
            <a:avLst/>
          </a:prstGeom>
          <a:noFill/>
        </p:spPr>
        <p:txBody>
          <a:bodyPr wrap="square" rtlCol="0">
            <a:spAutoFit/>
          </a:bodyPr>
          <a:lstStyle/>
          <a:p>
            <a:pPr marL="342900" indent="-342900">
              <a:buFont typeface="+mj-lt"/>
              <a:buAutoNum type="arabicPeriod"/>
            </a:pPr>
            <a:r>
              <a:rPr lang="zh-CN" altLang="en-US" sz="3200" dirty="0"/>
              <a:t>爬虫</a:t>
            </a:r>
            <a:r>
              <a:rPr lang="zh-CN" altLang="zh-CN" sz="3200" dirty="0"/>
              <a:t>模拟浏览器发送请求；</a:t>
            </a:r>
            <a:endParaRPr lang="en-US" altLang="zh-CN" sz="3200" dirty="0"/>
          </a:p>
          <a:p>
            <a:pPr marL="342900" indent="-342900">
              <a:buFont typeface="+mj-lt"/>
              <a:buAutoNum type="arabicPeriod"/>
            </a:pPr>
            <a:r>
              <a:rPr lang="zh-CN" altLang="zh-CN" sz="3200" dirty="0"/>
              <a:t>获取网页</a:t>
            </a:r>
            <a:r>
              <a:rPr lang="en-US" altLang="zh-CN" sz="3200" dirty="0">
                <a:solidFill>
                  <a:srgbClr val="FF0000"/>
                </a:solidFill>
              </a:rPr>
              <a:t>HTML</a:t>
            </a:r>
            <a:r>
              <a:rPr lang="zh-CN" altLang="en-US" sz="3200" dirty="0"/>
              <a:t>网页源码</a:t>
            </a:r>
            <a:r>
              <a:rPr lang="zh-CN" altLang="zh-CN" sz="3200" dirty="0"/>
              <a:t>；</a:t>
            </a:r>
            <a:endParaRPr lang="en-US" altLang="zh-CN" sz="3200" dirty="0"/>
          </a:p>
          <a:p>
            <a:pPr marL="342900" indent="-342900">
              <a:buFont typeface="+mj-lt"/>
              <a:buAutoNum type="arabicPeriod"/>
            </a:pPr>
            <a:r>
              <a:rPr lang="zh-CN" altLang="en-US" sz="3200" dirty="0"/>
              <a:t>解析网页内容</a:t>
            </a:r>
            <a:r>
              <a:rPr lang="zh-CN" altLang="zh-CN" sz="3200" dirty="0"/>
              <a:t>提取有用的数据</a:t>
            </a:r>
            <a:endParaRPr lang="en-US" altLang="zh-CN" sz="3200" dirty="0"/>
          </a:p>
          <a:p>
            <a:pPr marL="342900" indent="-342900">
              <a:buFont typeface="+mj-lt"/>
              <a:buAutoNum type="arabicPeriod"/>
            </a:pPr>
            <a:r>
              <a:rPr lang="zh-CN" altLang="zh-CN" sz="3200" dirty="0"/>
              <a:t>存放于数据库或文件中</a:t>
            </a:r>
            <a:endParaRPr lang="zh-CN" altLang="en-US" sz="3200" dirty="0"/>
          </a:p>
        </p:txBody>
      </p:sp>
      <p:graphicFrame>
        <p:nvGraphicFramePr>
          <p:cNvPr id="5" name="图示 4"/>
          <p:cNvGraphicFramePr/>
          <p:nvPr/>
        </p:nvGraphicFramePr>
        <p:xfrm>
          <a:off x="893852" y="71919"/>
          <a:ext cx="10489913" cy="49259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灯片编号占位符 1">
            <a:extLst>
              <a:ext uri="{FF2B5EF4-FFF2-40B4-BE49-F238E27FC236}">
                <a16:creationId xmlns:a16="http://schemas.microsoft.com/office/drawing/2014/main" id="{03D0AF92-838E-4470-B013-8CAF705B619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84</a:t>
            </a:fld>
            <a:endParaRPr lang="en-US" altLang="zh-CN" sz="2400" dirty="0">
              <a:solidFill>
                <a:schemeClr val="bg1"/>
              </a:solidFill>
            </a:endParaRPr>
          </a:p>
        </p:txBody>
      </p:sp>
    </p:spTree>
    <p:extLst>
      <p:ext uri="{BB962C8B-B14F-4D97-AF65-F5344CB8AC3E}">
        <p14:creationId xmlns:p14="http://schemas.microsoft.com/office/powerpoint/2010/main" val="10600139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a:t>
            </a:r>
            <a:r>
              <a:rPr lang="en-US" altLang="zh-CN" dirty="0"/>
              <a:t>HTML</a:t>
            </a:r>
            <a:r>
              <a:rPr lang="zh-CN" altLang="en-US" dirty="0"/>
              <a:t>语言简介</a:t>
            </a:r>
          </a:p>
        </p:txBody>
      </p:sp>
      <p:sp>
        <p:nvSpPr>
          <p:cNvPr id="3" name="文本框 2"/>
          <p:cNvSpPr txBox="1"/>
          <p:nvPr/>
        </p:nvSpPr>
        <p:spPr>
          <a:xfrm>
            <a:off x="730251" y="1404850"/>
            <a:ext cx="11167223" cy="2646878"/>
          </a:xfrm>
          <a:prstGeom prst="rect">
            <a:avLst/>
          </a:prstGeom>
          <a:noFill/>
        </p:spPr>
        <p:txBody>
          <a:bodyPr wrap="square" rtlCol="0">
            <a:spAutoFit/>
          </a:bodyPr>
          <a:lstStyle/>
          <a:p>
            <a:pPr marL="457200" indent="-457200">
              <a:buFont typeface="Wingdings" panose="05000000000000000000" pitchFamily="2" charset="2"/>
              <a:buChar char="Ø"/>
            </a:pPr>
            <a:r>
              <a:rPr lang="en-US" altLang="zh-CN" sz="3200" dirty="0"/>
              <a:t>HTML</a:t>
            </a:r>
            <a:r>
              <a:rPr lang="zh-CN" altLang="zh-CN" sz="3200" dirty="0"/>
              <a:t>是通过一套标记标签来描述网页的一种语言</a:t>
            </a:r>
            <a:r>
              <a:rPr lang="zh-CN" altLang="en-US" sz="3200" dirty="0"/>
              <a:t>，它包括</a:t>
            </a:r>
            <a:endParaRPr lang="en-US" altLang="zh-CN" sz="3200" dirty="0"/>
          </a:p>
          <a:p>
            <a:pPr marL="742950" lvl="1" indent="-285750">
              <a:buFont typeface="Arial" panose="020B0604020202020204" pitchFamily="34" charset="0"/>
              <a:buChar char="•"/>
            </a:pPr>
            <a:r>
              <a:rPr lang="zh-CN" altLang="zh-CN" sz="2800" dirty="0"/>
              <a:t>标签</a:t>
            </a:r>
            <a:endParaRPr lang="en-US" altLang="zh-CN" sz="2800" dirty="0"/>
          </a:p>
          <a:p>
            <a:pPr marL="742950" lvl="1" indent="-285750">
              <a:buFont typeface="Arial" panose="020B0604020202020204" pitchFamily="34" charset="0"/>
              <a:buChar char="•"/>
            </a:pPr>
            <a:r>
              <a:rPr lang="zh-CN" altLang="zh-CN" sz="2800" dirty="0"/>
              <a:t>文本内容</a:t>
            </a:r>
            <a:endParaRPr lang="en-US" altLang="zh-CN" sz="2800" dirty="0"/>
          </a:p>
          <a:p>
            <a:pPr marL="742950" lvl="1" indent="-285750">
              <a:buFont typeface="Arial" panose="020B0604020202020204" pitchFamily="34" charset="0"/>
              <a:buChar char="•"/>
            </a:pPr>
            <a:r>
              <a:rPr lang="zh-CN" altLang="en-US" sz="2800" dirty="0"/>
              <a:t>属性与属性值</a:t>
            </a:r>
            <a:r>
              <a:rPr lang="en-US" altLang="zh-CN" dirty="0"/>
              <a:t>	</a:t>
            </a:r>
          </a:p>
          <a:p>
            <a:pPr marL="457200" indent="-457200">
              <a:buFont typeface="Wingdings" panose="05000000000000000000" pitchFamily="2" charset="2"/>
              <a:buChar char="Ø"/>
            </a:pPr>
            <a:r>
              <a:rPr lang="en-US" altLang="zh-CN" sz="3200" dirty="0"/>
              <a:t>HTML</a:t>
            </a:r>
            <a:r>
              <a:rPr lang="zh-CN" altLang="en-US" sz="3200" dirty="0"/>
              <a:t>源码查看方法：</a:t>
            </a:r>
            <a:endParaRPr lang="en-US" altLang="zh-CN" sz="3200" dirty="0"/>
          </a:p>
          <a:p>
            <a:endParaRPr lang="zh-CN" altLang="en-US" dirty="0"/>
          </a:p>
        </p:txBody>
      </p:sp>
      <p:pic>
        <p:nvPicPr>
          <p:cNvPr id="5" name="图片 4"/>
          <p:cNvPicPr/>
          <p:nvPr/>
        </p:nvPicPr>
        <p:blipFill rotWithShape="1">
          <a:blip r:embed="rId2"/>
          <a:srcRect r="26585" b="15147"/>
          <a:stretch/>
        </p:blipFill>
        <p:spPr bwMode="auto">
          <a:xfrm>
            <a:off x="5517222" y="3041151"/>
            <a:ext cx="4763429" cy="3263863"/>
          </a:xfrm>
          <a:prstGeom prst="rect">
            <a:avLst/>
          </a:prstGeom>
          <a:ln>
            <a:noFill/>
          </a:ln>
          <a:extLst>
            <a:ext uri="{53640926-AAD7-44D8-BBD7-CCE9431645EC}">
              <a14:shadowObscured xmlns:a14="http://schemas.microsoft.com/office/drawing/2010/main"/>
            </a:ext>
          </a:extLst>
        </p:spPr>
      </p:pic>
      <p:sp>
        <p:nvSpPr>
          <p:cNvPr id="6" name="灯片编号占位符 1">
            <a:extLst>
              <a:ext uri="{FF2B5EF4-FFF2-40B4-BE49-F238E27FC236}">
                <a16:creationId xmlns:a16="http://schemas.microsoft.com/office/drawing/2014/main" id="{E35DF4AF-6D9E-49F4-98B3-B35EE01E7014}"/>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85</a:t>
            </a:fld>
            <a:endParaRPr lang="en-US" altLang="zh-CN" sz="2400" dirty="0">
              <a:solidFill>
                <a:schemeClr val="bg1"/>
              </a:solidFill>
            </a:endParaRPr>
          </a:p>
        </p:txBody>
      </p:sp>
    </p:spTree>
    <p:extLst>
      <p:ext uri="{BB962C8B-B14F-4D97-AF65-F5344CB8AC3E}">
        <p14:creationId xmlns:p14="http://schemas.microsoft.com/office/powerpoint/2010/main" val="15056738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HTML</a:t>
            </a:r>
            <a:r>
              <a:rPr lang="zh-CN" altLang="en-US" dirty="0"/>
              <a:t>源码解释</a:t>
            </a:r>
          </a:p>
        </p:txBody>
      </p:sp>
      <p:pic>
        <p:nvPicPr>
          <p:cNvPr id="3" name="图片 2"/>
          <p:cNvPicPr/>
          <p:nvPr/>
        </p:nvPicPr>
        <p:blipFill>
          <a:blip r:embed="rId2"/>
          <a:stretch>
            <a:fillRect/>
          </a:stretch>
        </p:blipFill>
        <p:spPr>
          <a:xfrm>
            <a:off x="2013735" y="1068512"/>
            <a:ext cx="7457233" cy="3333078"/>
          </a:xfrm>
          <a:prstGeom prst="rect">
            <a:avLst/>
          </a:prstGeom>
          <a:ln w="3175">
            <a:solidFill>
              <a:schemeClr val="tx1"/>
            </a:solidFill>
          </a:ln>
        </p:spPr>
      </p:pic>
      <p:sp>
        <p:nvSpPr>
          <p:cNvPr id="5" name="文本框 4"/>
          <p:cNvSpPr txBox="1"/>
          <p:nvPr/>
        </p:nvSpPr>
        <p:spPr>
          <a:xfrm>
            <a:off x="1919368" y="4401590"/>
            <a:ext cx="9012336" cy="2062103"/>
          </a:xfrm>
          <a:prstGeom prst="rect">
            <a:avLst/>
          </a:prstGeom>
          <a:noFill/>
        </p:spPr>
        <p:txBody>
          <a:bodyPr wrap="square" rtlCol="0">
            <a:spAutoFit/>
          </a:bodyPr>
          <a:lstStyle/>
          <a:p>
            <a:pPr marL="457200" indent="-457200">
              <a:buFont typeface="Wingdings" panose="05000000000000000000" pitchFamily="2" charset="2"/>
              <a:buChar char="Ø"/>
            </a:pPr>
            <a:r>
              <a:rPr lang="zh-CN" altLang="en-US" sz="3200" dirty="0">
                <a:solidFill>
                  <a:srgbClr val="7030A0"/>
                </a:solidFill>
              </a:rPr>
              <a:t>紫色为标签</a:t>
            </a:r>
            <a:r>
              <a:rPr lang="en-US" altLang="zh-CN" sz="3200" dirty="0">
                <a:solidFill>
                  <a:srgbClr val="7030A0"/>
                </a:solidFill>
              </a:rPr>
              <a:t>: </a:t>
            </a:r>
            <a:r>
              <a:rPr lang="zh-CN" altLang="en-US" sz="3200" dirty="0">
                <a:solidFill>
                  <a:srgbClr val="7030A0"/>
                </a:solidFill>
              </a:rPr>
              <a:t>如 </a:t>
            </a:r>
            <a:r>
              <a:rPr lang="en-US" altLang="zh-CN" sz="3200" dirty="0">
                <a:solidFill>
                  <a:srgbClr val="7030A0"/>
                </a:solidFill>
              </a:rPr>
              <a:t>&lt;title&gt;&lt;/title&gt;</a:t>
            </a:r>
          </a:p>
          <a:p>
            <a:pPr marL="457200" indent="-457200">
              <a:buFont typeface="Wingdings" panose="05000000000000000000" pitchFamily="2" charset="2"/>
              <a:buChar char="Ø"/>
            </a:pPr>
            <a:r>
              <a:rPr lang="zh-CN" altLang="en-US" sz="3200" dirty="0">
                <a:solidFill>
                  <a:srgbClr val="000000"/>
                </a:solidFill>
              </a:rPr>
              <a:t>黑色的为标签内容：如 标题</a:t>
            </a:r>
            <a:endParaRPr lang="en-US" altLang="zh-CN" sz="3200" dirty="0">
              <a:solidFill>
                <a:srgbClr val="000000"/>
              </a:solidFill>
            </a:endParaRPr>
          </a:p>
          <a:p>
            <a:pPr marL="457200" indent="-457200">
              <a:buFont typeface="Wingdings" panose="05000000000000000000" pitchFamily="2" charset="2"/>
              <a:buChar char="Ø"/>
            </a:pPr>
            <a:r>
              <a:rPr lang="zh-CN" altLang="en-US" sz="3200" dirty="0">
                <a:solidFill>
                  <a:srgbClr val="FFC000"/>
                </a:solidFill>
              </a:rPr>
              <a:t>橙色的为属性：如 </a:t>
            </a:r>
            <a:r>
              <a:rPr lang="en-US" altLang="zh-CN" sz="3200" dirty="0" err="1">
                <a:solidFill>
                  <a:srgbClr val="FFC000"/>
                </a:solidFill>
              </a:rPr>
              <a:t>href</a:t>
            </a:r>
            <a:endParaRPr lang="en-US" altLang="zh-CN" sz="3200" dirty="0">
              <a:solidFill>
                <a:srgbClr val="FFC000"/>
              </a:solidFill>
            </a:endParaRPr>
          </a:p>
          <a:p>
            <a:pPr marL="457200" indent="-457200">
              <a:buFont typeface="Wingdings" panose="05000000000000000000" pitchFamily="2" charset="2"/>
              <a:buChar char="Ø"/>
            </a:pPr>
            <a:r>
              <a:rPr lang="zh-CN" altLang="en-US" sz="3200" dirty="0">
                <a:solidFill>
                  <a:srgbClr val="0070C0"/>
                </a:solidFill>
              </a:rPr>
              <a:t>蓝色的为属性值：如 </a:t>
            </a:r>
            <a:r>
              <a:rPr lang="en-US" altLang="zh-CN" sz="3200" dirty="0">
                <a:solidFill>
                  <a:srgbClr val="0070C0"/>
                </a:solidFill>
              </a:rPr>
              <a:t>www.baidu.com</a:t>
            </a:r>
            <a:endParaRPr lang="zh-CN" altLang="en-US" sz="3200" dirty="0">
              <a:solidFill>
                <a:srgbClr val="0070C0"/>
              </a:solidFill>
            </a:endParaRPr>
          </a:p>
        </p:txBody>
      </p:sp>
      <p:sp>
        <p:nvSpPr>
          <p:cNvPr id="6" name="灯片编号占位符 1">
            <a:extLst>
              <a:ext uri="{FF2B5EF4-FFF2-40B4-BE49-F238E27FC236}">
                <a16:creationId xmlns:a16="http://schemas.microsoft.com/office/drawing/2014/main" id="{8C79CFCA-D179-408D-B280-6D37AF61CF95}"/>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86</a:t>
            </a:fld>
            <a:endParaRPr lang="en-US" altLang="zh-CN" sz="2400" dirty="0">
              <a:solidFill>
                <a:schemeClr val="bg1"/>
              </a:solidFill>
            </a:endParaRPr>
          </a:p>
        </p:txBody>
      </p:sp>
    </p:spTree>
    <p:extLst>
      <p:ext uri="{BB962C8B-B14F-4D97-AF65-F5344CB8AC3E}">
        <p14:creationId xmlns:p14="http://schemas.microsoft.com/office/powerpoint/2010/main" val="17729301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DOM</a:t>
            </a:r>
            <a:r>
              <a:rPr lang="zh-CN" altLang="en-US" dirty="0"/>
              <a:t>树</a:t>
            </a:r>
          </a:p>
        </p:txBody>
      </p:sp>
      <p:sp>
        <p:nvSpPr>
          <p:cNvPr id="9" name="Rectangle 5"/>
          <p:cNvSpPr>
            <a:spLocks noChangeArrowheads="1"/>
          </p:cNvSpPr>
          <p:nvPr/>
        </p:nvSpPr>
        <p:spPr bwMode="auto">
          <a:xfrm>
            <a:off x="940562" y="1277858"/>
            <a:ext cx="980382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eaLnBrk="0" fontAlgn="base" hangingPunct="0">
              <a:spcBef>
                <a:spcPct val="0"/>
              </a:spcBef>
              <a:spcAft>
                <a:spcPct val="0"/>
              </a:spcAft>
              <a:buFont typeface="Arial" panose="020B0604020202020204" pitchFamily="34" charset="0"/>
              <a:buChar char="•"/>
            </a:pPr>
            <a:r>
              <a:rPr lang="en-US" altLang="zh-CN" sz="3200" dirty="0">
                <a:latin typeface="Arial" panose="020B0604020202020204" pitchFamily="34" charset="0"/>
                <a:cs typeface="宋体" panose="02010600030101010101" pitchFamily="2" charset="-122"/>
              </a:rPr>
              <a:t>HTML</a:t>
            </a:r>
            <a:r>
              <a:rPr lang="zh-CN" altLang="en-US" sz="3200" dirty="0">
                <a:latin typeface="Arial" panose="020B0604020202020204" pitchFamily="34" charset="0"/>
                <a:cs typeface="宋体" panose="02010600030101010101" pitchFamily="2" charset="-122"/>
              </a:rPr>
              <a:t>代码可以转化为一颗</a:t>
            </a:r>
            <a:r>
              <a:rPr lang="en-US" altLang="zh-CN" sz="3200" dirty="0">
                <a:latin typeface="Arial" panose="020B0604020202020204" pitchFamily="34" charset="0"/>
                <a:cs typeface="宋体" panose="02010600030101010101" pitchFamily="2" charset="-122"/>
              </a:rPr>
              <a:t>HTML</a:t>
            </a:r>
            <a:r>
              <a:rPr lang="zh-CN" altLang="en-US" sz="3200" dirty="0">
                <a:latin typeface="Arial" panose="020B0604020202020204" pitchFamily="34" charset="0"/>
                <a:cs typeface="宋体" panose="02010600030101010101" pitchFamily="2" charset="-122"/>
              </a:rPr>
              <a:t>树</a:t>
            </a:r>
            <a:endParaRPr lang="en-US" altLang="zh-CN" sz="3200" dirty="0">
              <a:latin typeface="Arial" panose="020B0604020202020204" pitchFamily="34" charset="0"/>
              <a:cs typeface="宋体" panose="02010600030101010101" pitchFamily="2" charset="-122"/>
            </a:endParaRPr>
          </a:p>
          <a:p>
            <a:pPr marL="285750" indent="-285750" eaLnBrk="0" fontAlgn="base" hangingPunct="0">
              <a:spcBef>
                <a:spcPct val="0"/>
              </a:spcBef>
              <a:spcAft>
                <a:spcPct val="0"/>
              </a:spcAft>
              <a:buFont typeface="Arial" panose="020B0604020202020204" pitchFamily="34" charset="0"/>
              <a:buChar char="•"/>
            </a:pPr>
            <a:r>
              <a:rPr lang="zh-CN" altLang="en-US" sz="3200" dirty="0">
                <a:cs typeface="宋体" panose="02010600030101010101" pitchFamily="2" charset="-122"/>
              </a:rPr>
              <a:t>该树</a:t>
            </a:r>
            <a:r>
              <a:rPr lang="zh-CN" altLang="en-US" sz="3200" dirty="0">
                <a:latin typeface="Arial" panose="020B0604020202020204" pitchFamily="34" charset="0"/>
                <a:cs typeface="宋体" panose="02010600030101010101" pitchFamily="2" charset="-122"/>
              </a:rPr>
              <a:t>是一种层次模型，也被称为</a:t>
            </a:r>
            <a:r>
              <a:rPr lang="en-US" altLang="zh-CN" sz="3200" dirty="0">
                <a:latin typeface="Arial" panose="020B0604020202020204" pitchFamily="34" charset="0"/>
                <a:cs typeface="宋体" panose="02010600030101010101" pitchFamily="2" charset="-122"/>
              </a:rPr>
              <a:t>DOM</a:t>
            </a:r>
            <a:r>
              <a:rPr lang="zh-CN" altLang="en-US" sz="3200" dirty="0">
                <a:latin typeface="Arial" panose="020B0604020202020204" pitchFamily="34" charset="0"/>
                <a:cs typeface="宋体" panose="02010600030101010101" pitchFamily="2" charset="-122"/>
              </a:rPr>
              <a:t>树</a:t>
            </a:r>
            <a:endParaRPr lang="en-US" altLang="zh-CN" sz="3200" dirty="0">
              <a:latin typeface="Arial" panose="020B0604020202020204" pitchFamily="34" charset="0"/>
              <a:cs typeface="宋体" panose="02010600030101010101" pitchFamily="2" charset="-122"/>
            </a:endParaRPr>
          </a:p>
          <a:p>
            <a:pPr marL="285750" indent="-285750" eaLnBrk="0" fontAlgn="base" hangingPunct="0">
              <a:spcBef>
                <a:spcPct val="0"/>
              </a:spcBef>
              <a:spcAft>
                <a:spcPct val="0"/>
              </a:spcAft>
              <a:buFont typeface="Arial" panose="020B0604020202020204" pitchFamily="34" charset="0"/>
              <a:buChar char="•"/>
            </a:pPr>
            <a:r>
              <a:rPr lang="en-US" altLang="zh-CN" sz="3200" dirty="0">
                <a:latin typeface="Arial" panose="020B0604020202020204" pitchFamily="34" charset="0"/>
                <a:cs typeface="宋体" panose="02010600030101010101" pitchFamily="2" charset="-122"/>
              </a:rPr>
              <a:t>DOM</a:t>
            </a:r>
            <a:r>
              <a:rPr lang="zh-CN" altLang="en-US" sz="3200" dirty="0">
                <a:latin typeface="Arial" panose="020B0604020202020204" pitchFamily="34" charset="0"/>
                <a:cs typeface="宋体" panose="02010600030101010101" pitchFamily="2" charset="-122"/>
              </a:rPr>
              <a:t>树将网页中的各个元素都看作一个个对象</a:t>
            </a:r>
            <a:r>
              <a:rPr lang="zh-CN" altLang="en-US" sz="3200" dirty="0">
                <a:latin typeface="Arial" panose="020B0604020202020204" pitchFamily="34" charset="0"/>
              </a:rPr>
              <a:t> </a:t>
            </a:r>
          </a:p>
        </p:txBody>
      </p:sp>
      <p:pic>
        <p:nvPicPr>
          <p:cNvPr id="10" name="图片 9"/>
          <p:cNvPicPr/>
          <p:nvPr/>
        </p:nvPicPr>
        <p:blipFill>
          <a:blip r:embed="rId2"/>
          <a:stretch>
            <a:fillRect/>
          </a:stretch>
        </p:blipFill>
        <p:spPr>
          <a:xfrm>
            <a:off x="2854469" y="3104942"/>
            <a:ext cx="5714177" cy="3521889"/>
          </a:xfrm>
          <a:prstGeom prst="rect">
            <a:avLst/>
          </a:prstGeom>
        </p:spPr>
      </p:pic>
      <p:sp>
        <p:nvSpPr>
          <p:cNvPr id="5" name="灯片编号占位符 1">
            <a:extLst>
              <a:ext uri="{FF2B5EF4-FFF2-40B4-BE49-F238E27FC236}">
                <a16:creationId xmlns:a16="http://schemas.microsoft.com/office/drawing/2014/main" id="{FDE8F392-2816-40BF-9E58-238A5D084965}"/>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87</a:t>
            </a:fld>
            <a:endParaRPr lang="en-US" altLang="zh-CN" sz="2400" dirty="0">
              <a:solidFill>
                <a:schemeClr val="bg1"/>
              </a:solidFill>
            </a:endParaRPr>
          </a:p>
        </p:txBody>
      </p:sp>
    </p:spTree>
    <p:extLst>
      <p:ext uri="{BB962C8B-B14F-4D97-AF65-F5344CB8AC3E}">
        <p14:creationId xmlns:p14="http://schemas.microsoft.com/office/powerpoint/2010/main" val="4055844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a:t>
            </a:r>
            <a:r>
              <a:rPr lang="en-US" altLang="zh-CN" dirty="0"/>
              <a:t>requests</a:t>
            </a:r>
            <a:r>
              <a:rPr lang="zh-CN" altLang="zh-CN" dirty="0"/>
              <a:t>库安装和使用</a:t>
            </a:r>
            <a:endParaRPr lang="zh-CN" altLang="en-US" dirty="0"/>
          </a:p>
        </p:txBody>
      </p:sp>
      <p:sp>
        <p:nvSpPr>
          <p:cNvPr id="5" name="文本框 4"/>
          <p:cNvSpPr txBox="1"/>
          <p:nvPr/>
        </p:nvSpPr>
        <p:spPr>
          <a:xfrm>
            <a:off x="1888955" y="1163596"/>
            <a:ext cx="8662605" cy="1138773"/>
          </a:xfrm>
          <a:prstGeom prst="rect">
            <a:avLst/>
          </a:prstGeom>
          <a:noFill/>
        </p:spPr>
        <p:txBody>
          <a:bodyPr wrap="square" rtlCol="0">
            <a:spAutoFit/>
          </a:bodyPr>
          <a:lstStyle/>
          <a:p>
            <a:pPr marL="285750" indent="-285750">
              <a:buFont typeface="Wingdings" panose="05000000000000000000" pitchFamily="2" charset="2"/>
              <a:buChar char="Ø"/>
            </a:pPr>
            <a:r>
              <a:rPr lang="zh-CN" altLang="en-US" sz="3200" dirty="0"/>
              <a:t>命令行下面输入：</a:t>
            </a:r>
            <a:r>
              <a:rPr lang="en-US" altLang="zh-CN" sz="3200" dirty="0"/>
              <a:t>pip install requests</a:t>
            </a:r>
          </a:p>
          <a:p>
            <a:endParaRPr lang="en-US" altLang="zh-CN" dirty="0"/>
          </a:p>
          <a:p>
            <a:endParaRPr lang="zh-CN" altLang="en-US" dirty="0"/>
          </a:p>
        </p:txBody>
      </p:sp>
      <p:pic>
        <p:nvPicPr>
          <p:cNvPr id="6" name="图片 5"/>
          <p:cNvPicPr/>
          <p:nvPr/>
        </p:nvPicPr>
        <p:blipFill>
          <a:blip r:embed="rId2"/>
          <a:stretch>
            <a:fillRect/>
          </a:stretch>
        </p:blipFill>
        <p:spPr>
          <a:xfrm>
            <a:off x="2310195" y="2135098"/>
            <a:ext cx="7358784" cy="3804112"/>
          </a:xfrm>
          <a:prstGeom prst="rect">
            <a:avLst/>
          </a:prstGeom>
        </p:spPr>
      </p:pic>
      <p:sp>
        <p:nvSpPr>
          <p:cNvPr id="7" name="灯片编号占位符 1">
            <a:extLst>
              <a:ext uri="{FF2B5EF4-FFF2-40B4-BE49-F238E27FC236}">
                <a16:creationId xmlns:a16="http://schemas.microsoft.com/office/drawing/2014/main" id="{D80F5969-6C76-4632-ABAC-1D08BB954570}"/>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88</a:t>
            </a:fld>
            <a:endParaRPr lang="en-US" altLang="zh-CN" sz="2400" dirty="0">
              <a:solidFill>
                <a:schemeClr val="bg1"/>
              </a:solidFill>
            </a:endParaRPr>
          </a:p>
        </p:txBody>
      </p:sp>
    </p:spTree>
    <p:extLst>
      <p:ext uri="{BB962C8B-B14F-4D97-AF65-F5344CB8AC3E}">
        <p14:creationId xmlns:p14="http://schemas.microsoft.com/office/powerpoint/2010/main" val="6699209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通过</a:t>
            </a:r>
            <a:r>
              <a:rPr lang="en-US" altLang="zh-CN" dirty="0"/>
              <a:t>Requests</a:t>
            </a:r>
            <a:r>
              <a:rPr lang="zh-CN" altLang="en-US" dirty="0"/>
              <a:t>库访问百度</a:t>
            </a:r>
          </a:p>
        </p:txBody>
      </p:sp>
      <p:sp>
        <p:nvSpPr>
          <p:cNvPr id="3" name="文本框 2"/>
          <p:cNvSpPr txBox="1"/>
          <p:nvPr/>
        </p:nvSpPr>
        <p:spPr>
          <a:xfrm>
            <a:off x="953215" y="1149865"/>
            <a:ext cx="10553842" cy="4616648"/>
          </a:xfrm>
          <a:prstGeom prst="rect">
            <a:avLst/>
          </a:prstGeom>
          <a:noFill/>
        </p:spPr>
        <p:txBody>
          <a:bodyPr wrap="square" rtlCol="0">
            <a:spAutoFit/>
          </a:bodyPr>
          <a:lstStyle/>
          <a:p>
            <a:pPr marL="342900" indent="-342900">
              <a:buFont typeface="Wingdings" panose="05000000000000000000" pitchFamily="2" charset="2"/>
              <a:buChar char="Ø"/>
            </a:pPr>
            <a:r>
              <a:rPr lang="zh-CN" altLang="zh-CN" sz="3200" dirty="0"/>
              <a:t>通过</a:t>
            </a:r>
            <a:r>
              <a:rPr lang="en-US" altLang="zh-CN" sz="3200" dirty="0"/>
              <a:t>requests</a:t>
            </a:r>
            <a:r>
              <a:rPr lang="zh-CN" altLang="zh-CN" sz="3200" dirty="0"/>
              <a:t>库输入网址获取网页内容</a:t>
            </a:r>
            <a:endParaRPr lang="en-US" altLang="zh-CN" sz="3200" dirty="0"/>
          </a:p>
          <a:p>
            <a:pPr marL="342900" indent="-342900">
              <a:buFont typeface="Wingdings" panose="05000000000000000000" pitchFamily="2" charset="2"/>
              <a:buChar char="Ø"/>
            </a:pPr>
            <a:r>
              <a:rPr lang="zh-CN" altLang="zh-CN" sz="3200" dirty="0"/>
              <a:t>使用</a:t>
            </a:r>
            <a:r>
              <a:rPr lang="en-US" altLang="zh-CN" sz="3200" dirty="0"/>
              <a:t>requests</a:t>
            </a:r>
            <a:r>
              <a:rPr lang="zh-CN" altLang="en-US" sz="3200" dirty="0"/>
              <a:t>的</a:t>
            </a:r>
            <a:r>
              <a:rPr lang="en-US" altLang="zh-CN" sz="3200" dirty="0"/>
              <a:t>get</a:t>
            </a:r>
            <a:r>
              <a:rPr lang="zh-CN" altLang="en-US" sz="3200" dirty="0"/>
              <a:t>方法</a:t>
            </a:r>
            <a:r>
              <a:rPr lang="zh-CN" altLang="zh-CN" sz="3200" dirty="0"/>
              <a:t>获取网页内容</a:t>
            </a:r>
            <a:endParaRPr lang="en-US" altLang="zh-CN" sz="3200" dirty="0"/>
          </a:p>
          <a:p>
            <a:pPr marL="342900" indent="-342900">
              <a:buFont typeface="Wingdings" panose="05000000000000000000" pitchFamily="2" charset="2"/>
              <a:buChar char="Ø"/>
            </a:pPr>
            <a:r>
              <a:rPr lang="zh-CN" altLang="zh-CN" sz="3200" dirty="0"/>
              <a:t>例如获取访问百度主页的过程如下：</a:t>
            </a:r>
            <a:endParaRPr lang="en-US" altLang="zh-CN" sz="3200" dirty="0"/>
          </a:p>
          <a:p>
            <a:endParaRPr lang="zh-CN" altLang="zh-CN" sz="2000" dirty="0"/>
          </a:p>
          <a:p>
            <a:r>
              <a:rPr lang="en-US" altLang="zh-CN" sz="3200" dirty="0"/>
              <a:t>&gt;&gt;&gt; import requests</a:t>
            </a:r>
            <a:endParaRPr lang="zh-CN" altLang="zh-CN" sz="3200" dirty="0"/>
          </a:p>
          <a:p>
            <a:r>
              <a:rPr lang="en-US" altLang="zh-CN" sz="3200" dirty="0"/>
              <a:t>&gt;&gt;&gt; </a:t>
            </a:r>
            <a:r>
              <a:rPr lang="en-US" altLang="zh-CN" sz="3200" dirty="0" err="1"/>
              <a:t>url</a:t>
            </a:r>
            <a:r>
              <a:rPr lang="en-US" altLang="zh-CN" sz="3200" dirty="0"/>
              <a:t> = "http://www.baidu.cn"</a:t>
            </a:r>
            <a:endParaRPr lang="zh-CN" altLang="zh-CN" sz="3200" dirty="0"/>
          </a:p>
          <a:p>
            <a:r>
              <a:rPr lang="en-US" altLang="zh-CN" sz="3200" dirty="0"/>
              <a:t>&gt;&gt;&gt; res = </a:t>
            </a:r>
            <a:r>
              <a:rPr lang="en-US" altLang="zh-CN" sz="3200" dirty="0" err="1"/>
              <a:t>requests.get</a:t>
            </a:r>
            <a:r>
              <a:rPr lang="en-US" altLang="zh-CN" sz="3200" dirty="0"/>
              <a:t>(</a:t>
            </a:r>
            <a:r>
              <a:rPr lang="en-US" altLang="zh-CN" sz="3200" dirty="0" err="1"/>
              <a:t>url</a:t>
            </a:r>
            <a:r>
              <a:rPr lang="en-US" altLang="zh-CN" sz="3200" dirty="0"/>
              <a:t>)</a:t>
            </a:r>
          </a:p>
          <a:p>
            <a:endParaRPr lang="en-US" altLang="zh-CN" sz="3200" dirty="0"/>
          </a:p>
          <a:p>
            <a:r>
              <a:rPr lang="zh-CN" altLang="zh-CN" sz="3200" dirty="0"/>
              <a:t>通过</a:t>
            </a:r>
            <a:r>
              <a:rPr lang="en-US" altLang="zh-CN" sz="3200" dirty="0" err="1"/>
              <a:t>requests.get</a:t>
            </a:r>
            <a:r>
              <a:rPr lang="zh-CN" altLang="zh-CN" sz="3200" dirty="0"/>
              <a:t>方法返回的是一个</a:t>
            </a:r>
            <a:r>
              <a:rPr lang="en-US" altLang="zh-CN" sz="3200" dirty="0"/>
              <a:t>response</a:t>
            </a:r>
            <a:r>
              <a:rPr lang="zh-CN" altLang="zh-CN" sz="3200" dirty="0"/>
              <a:t>对象</a:t>
            </a:r>
            <a:endParaRPr lang="en-US" altLang="zh-CN" sz="3200" dirty="0"/>
          </a:p>
          <a:p>
            <a:endParaRPr lang="zh-CN" altLang="en-US" dirty="0"/>
          </a:p>
        </p:txBody>
      </p:sp>
      <p:sp>
        <p:nvSpPr>
          <p:cNvPr id="4" name="灯片编号占位符 1">
            <a:extLst>
              <a:ext uri="{FF2B5EF4-FFF2-40B4-BE49-F238E27FC236}">
                <a16:creationId xmlns:a16="http://schemas.microsoft.com/office/drawing/2014/main" id="{4F1DB82A-B6C7-4809-82CA-347720EDD80D}"/>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89</a:t>
            </a:fld>
            <a:endParaRPr lang="en-US" altLang="zh-CN" sz="2400" dirty="0">
              <a:solidFill>
                <a:schemeClr val="bg1"/>
              </a:solidFill>
            </a:endParaRPr>
          </a:p>
        </p:txBody>
      </p:sp>
    </p:spTree>
    <p:extLst>
      <p:ext uri="{BB962C8B-B14F-4D97-AF65-F5344CB8AC3E}">
        <p14:creationId xmlns:p14="http://schemas.microsoft.com/office/powerpoint/2010/main" val="8182673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3.1.4 </a:t>
            </a:r>
            <a:r>
              <a:rPr lang="zh-CN" altLang="en-US" dirty="0"/>
              <a:t>工业</a:t>
            </a:r>
            <a:r>
              <a:rPr lang="en-US" altLang="zh-CN" dirty="0"/>
              <a:t>4.0</a:t>
            </a:r>
            <a:endParaRPr lang="zh-CN" altLang="en-US" dirty="0"/>
          </a:p>
        </p:txBody>
      </p:sp>
      <p:sp>
        <p:nvSpPr>
          <p:cNvPr id="4" name="文本框 3"/>
          <p:cNvSpPr txBox="1"/>
          <p:nvPr/>
        </p:nvSpPr>
        <p:spPr>
          <a:xfrm>
            <a:off x="1836058" y="1693112"/>
            <a:ext cx="8056451" cy="523220"/>
          </a:xfrm>
          <a:prstGeom prst="rect">
            <a:avLst/>
          </a:prstGeom>
          <a:noFill/>
        </p:spPr>
        <p:txBody>
          <a:bodyPr wrap="square" rtlCol="0">
            <a:spAutoFit/>
          </a:bodyPr>
          <a:lstStyle/>
          <a:p>
            <a:r>
              <a:rPr lang="en-US" altLang="zh-CN" sz="2800" b="1" dirty="0"/>
              <a:t>1. </a:t>
            </a:r>
            <a:r>
              <a:rPr lang="zh-CN" altLang="en-US" sz="2800" b="1" dirty="0"/>
              <a:t>德国人的工业</a:t>
            </a:r>
            <a:r>
              <a:rPr lang="en-US" altLang="zh-CN" sz="2800" b="1" dirty="0"/>
              <a:t>4.0</a:t>
            </a:r>
            <a:endParaRPr lang="zh-CN" altLang="en-US" sz="2800" b="1" dirty="0"/>
          </a:p>
        </p:txBody>
      </p:sp>
      <p:sp>
        <p:nvSpPr>
          <p:cNvPr id="5" name="矩形 4"/>
          <p:cNvSpPr/>
          <p:nvPr/>
        </p:nvSpPr>
        <p:spPr>
          <a:xfrm>
            <a:off x="2457451" y="2216332"/>
            <a:ext cx="7435058" cy="1200329"/>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工业</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4.0</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包括将信息物理系统（</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Cyber Physical System</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CPS</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）技术一体化应用于制造业和物流行业，以及在工业生产过程中使用物联网和服务技术。</a:t>
            </a:r>
            <a:endParaRPr lang="zh-CN" altLang="en-US" sz="2400" dirty="0"/>
          </a:p>
        </p:txBody>
      </p:sp>
      <p:sp>
        <p:nvSpPr>
          <p:cNvPr id="6" name="矩形 5"/>
          <p:cNvSpPr/>
          <p:nvPr/>
        </p:nvSpPr>
        <p:spPr>
          <a:xfrm>
            <a:off x="2457451" y="3550014"/>
            <a:ext cx="7435058" cy="1569660"/>
          </a:xfrm>
          <a:prstGeom prst="rect">
            <a:avLst/>
          </a:prstGeom>
        </p:spPr>
        <p:txBody>
          <a:bodyPr wrap="square">
            <a:spAutoFit/>
          </a:bodyPr>
          <a:lstStyle/>
          <a:p>
            <a:r>
              <a:rPr lang="zh-CN" altLang="zh-CN" sz="2400" kern="0" dirty="0">
                <a:latin typeface="Times New Roman" panose="02020603050405020304" pitchFamily="18" charset="0"/>
                <a:ea typeface="宋体" panose="02010600030101010101" pitchFamily="2" charset="-122"/>
                <a:cs typeface="宋体" panose="02010600030101010101" pitchFamily="2" charset="-122"/>
              </a:rPr>
              <a:t>工业</a:t>
            </a:r>
            <a:r>
              <a:rPr lang="en-US" altLang="zh-CN" sz="2400" kern="0" dirty="0">
                <a:latin typeface="Times New Roman" panose="02020603050405020304" pitchFamily="18" charset="0"/>
                <a:ea typeface="宋体" panose="02010600030101010101" pitchFamily="2" charset="-122"/>
                <a:cs typeface="宋体" panose="02010600030101010101" pitchFamily="2" charset="-122"/>
              </a:rPr>
              <a:t>4.0</a:t>
            </a:r>
            <a:r>
              <a:rPr lang="zh-CN" altLang="zh-CN" sz="2400" kern="0" dirty="0">
                <a:latin typeface="Times New Roman" panose="02020603050405020304" pitchFamily="18" charset="0"/>
                <a:ea typeface="宋体" panose="02010600030101010101" pitchFamily="2" charset="-122"/>
                <a:cs typeface="宋体" panose="02010600030101010101" pitchFamily="2" charset="-122"/>
              </a:rPr>
              <a:t>的主要愿景和关键技术就是：这是一个由物联网、互联网和云计算等技术连接起来的网络化、分布式的智能生产系统。在该系统中，机器或产品具有自组织、自优化、自配置和自诊断的智能</a:t>
            </a:r>
            <a:r>
              <a:rPr lang="zh-CN" altLang="en-US" sz="2400" kern="0" dirty="0">
                <a:latin typeface="Times New Roman" panose="02020603050405020304" pitchFamily="18" charset="0"/>
                <a:ea typeface="宋体" panose="02010600030101010101" pitchFamily="2" charset="-122"/>
                <a:cs typeface="宋体" panose="02010600030101010101" pitchFamily="2" charset="-122"/>
              </a:rPr>
              <a:t>。</a:t>
            </a:r>
            <a:endParaRPr lang="zh-CN" altLang="en-US" sz="2400" dirty="0"/>
          </a:p>
        </p:txBody>
      </p:sp>
      <p:sp>
        <p:nvSpPr>
          <p:cNvPr id="7" name="灯片编号占位符 1">
            <a:extLst>
              <a:ext uri="{FF2B5EF4-FFF2-40B4-BE49-F238E27FC236}">
                <a16:creationId xmlns:a16="http://schemas.microsoft.com/office/drawing/2014/main" id="{813F9704-D55D-4819-9D9D-3D83475DE86D}"/>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9</a:t>
            </a:fld>
            <a:endParaRPr lang="en-US" altLang="zh-CN" sz="2400" dirty="0">
              <a:solidFill>
                <a:schemeClr val="bg1"/>
              </a:solidFill>
            </a:endParaRPr>
          </a:p>
        </p:txBody>
      </p:sp>
    </p:spTree>
    <p:extLst>
      <p:ext uri="{BB962C8B-B14F-4D97-AF65-F5344CB8AC3E}">
        <p14:creationId xmlns:p14="http://schemas.microsoft.com/office/powerpoint/2010/main" val="5320095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b="0" dirty="0">
                <a:effectLst/>
                <a:latin typeface="Cambria" panose="02040503050406030204" pitchFamily="18" charset="0"/>
                <a:ea typeface="黑体" panose="02010609060101010101" pitchFamily="49" charset="-122"/>
                <a:cs typeface="宋体" panose="02010600030101010101" pitchFamily="2" charset="-122"/>
              </a:rPr>
              <a:t>response</a:t>
            </a:r>
            <a:r>
              <a:rPr lang="zh-CN" altLang="en-US" b="0" dirty="0">
                <a:effectLst/>
                <a:latin typeface="Cambria" panose="02040503050406030204" pitchFamily="18" charset="0"/>
                <a:ea typeface="黑体" panose="02010609060101010101" pitchFamily="49" charset="-122"/>
                <a:cs typeface="宋体" panose="02010600030101010101" pitchFamily="2" charset="-122"/>
              </a:rPr>
              <a:t>对象的常用属性</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90</a:t>
            </a:fld>
            <a:endParaRPr lang="en-US" altLang="zh-CN"/>
          </a:p>
        </p:txBody>
      </p:sp>
      <p:graphicFrame>
        <p:nvGraphicFramePr>
          <p:cNvPr id="4" name="表格 3"/>
          <p:cNvGraphicFramePr>
            <a:graphicFrameLocks noGrp="1"/>
          </p:cNvGraphicFramePr>
          <p:nvPr/>
        </p:nvGraphicFramePr>
        <p:xfrm>
          <a:off x="730251" y="1859621"/>
          <a:ext cx="10962526" cy="4100437"/>
        </p:xfrm>
        <a:graphic>
          <a:graphicData uri="http://schemas.openxmlformats.org/drawingml/2006/table">
            <a:tbl>
              <a:tblPr firstRow="1" firstCol="1" bandRow="1">
                <a:tableStyleId>{5C22544A-7EE6-4342-B048-85BDC9FD1C3A}</a:tableStyleId>
              </a:tblPr>
              <a:tblGrid>
                <a:gridCol w="4992455">
                  <a:extLst>
                    <a:ext uri="{9D8B030D-6E8A-4147-A177-3AD203B41FA5}">
                      <a16:colId xmlns:a16="http://schemas.microsoft.com/office/drawing/2014/main" val="860685379"/>
                    </a:ext>
                  </a:extLst>
                </a:gridCol>
                <a:gridCol w="5970071">
                  <a:extLst>
                    <a:ext uri="{9D8B030D-6E8A-4147-A177-3AD203B41FA5}">
                      <a16:colId xmlns:a16="http://schemas.microsoft.com/office/drawing/2014/main" val="3149749199"/>
                    </a:ext>
                  </a:extLst>
                </a:gridCol>
              </a:tblGrid>
              <a:tr h="467291">
                <a:tc>
                  <a:txBody>
                    <a:bodyPr/>
                    <a:lstStyle/>
                    <a:p>
                      <a:pPr algn="ctr">
                        <a:spcAft>
                          <a:spcPts val="0"/>
                        </a:spcAft>
                      </a:pPr>
                      <a:r>
                        <a:rPr lang="zh-CN" sz="3200" kern="0">
                          <a:effectLst/>
                        </a:rPr>
                        <a:t>属性</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3200" kern="0">
                          <a:effectLst/>
                        </a:rPr>
                        <a:t>说明</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6230063"/>
                  </a:ext>
                </a:extLst>
              </a:tr>
              <a:tr h="606385">
                <a:tc>
                  <a:txBody>
                    <a:bodyPr/>
                    <a:lstStyle/>
                    <a:p>
                      <a:pPr algn="ctr">
                        <a:spcAft>
                          <a:spcPts val="0"/>
                        </a:spcAft>
                      </a:pPr>
                      <a:r>
                        <a:rPr lang="en-US" sz="3200" kern="0" dirty="0" err="1">
                          <a:solidFill>
                            <a:srgbClr val="FFFF00"/>
                          </a:solidFill>
                          <a:effectLst/>
                        </a:rPr>
                        <a:t>res.status_code</a:t>
                      </a:r>
                      <a:endParaRPr lang="zh-CN" sz="3200" kern="100" dirty="0">
                        <a:solidFill>
                          <a:srgbClr val="FFFF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a:effectLst/>
                        </a:rPr>
                        <a:t>HTTP</a:t>
                      </a:r>
                      <a:r>
                        <a:rPr lang="zh-CN" sz="3200" kern="0">
                          <a:effectLst/>
                        </a:rPr>
                        <a:t>请求的返回状态代码</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98301745"/>
                  </a:ext>
                </a:extLst>
              </a:tr>
              <a:tr h="486315">
                <a:tc>
                  <a:txBody>
                    <a:bodyPr/>
                    <a:lstStyle/>
                    <a:p>
                      <a:pPr algn="ctr">
                        <a:spcAft>
                          <a:spcPts val="0"/>
                        </a:spcAft>
                      </a:pPr>
                      <a:r>
                        <a:rPr lang="en-US" sz="3200" kern="0" dirty="0" err="1">
                          <a:solidFill>
                            <a:srgbClr val="FFFF00"/>
                          </a:solidFill>
                          <a:effectLst/>
                        </a:rPr>
                        <a:t>res.text</a:t>
                      </a:r>
                      <a:endParaRPr lang="zh-CN" sz="3200" kern="100" dirty="0">
                        <a:solidFill>
                          <a:srgbClr val="FFFF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a:effectLst/>
                        </a:rPr>
                        <a:t>url</a:t>
                      </a:r>
                      <a:r>
                        <a:rPr lang="zh-CN" sz="3200" kern="0">
                          <a:effectLst/>
                        </a:rPr>
                        <a:t>对应的网页内容</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9628430"/>
                  </a:ext>
                </a:extLst>
              </a:tr>
              <a:tr h="559593">
                <a:tc>
                  <a:txBody>
                    <a:bodyPr/>
                    <a:lstStyle/>
                    <a:p>
                      <a:pPr algn="ctr">
                        <a:spcAft>
                          <a:spcPts val="0"/>
                        </a:spcAft>
                      </a:pPr>
                      <a:r>
                        <a:rPr lang="en-US" sz="3200" kern="0" dirty="0" err="1">
                          <a:solidFill>
                            <a:srgbClr val="FFFF00"/>
                          </a:solidFill>
                          <a:effectLst/>
                        </a:rPr>
                        <a:t>res.encoding</a:t>
                      </a:r>
                      <a:endParaRPr lang="zh-CN" sz="3200" kern="100" dirty="0">
                        <a:solidFill>
                          <a:srgbClr val="FFFF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dirty="0">
                          <a:effectLst/>
                        </a:rPr>
                        <a:t>HTTP</a:t>
                      </a:r>
                      <a:r>
                        <a:rPr lang="zh-CN" sz="3200" kern="0" dirty="0">
                          <a:effectLst/>
                        </a:rPr>
                        <a:t>响应内容的编码方式</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89641571"/>
                  </a:ext>
                </a:extLst>
              </a:tr>
              <a:tr h="467290">
                <a:tc>
                  <a:txBody>
                    <a:bodyPr/>
                    <a:lstStyle/>
                    <a:p>
                      <a:pPr algn="ctr">
                        <a:spcAft>
                          <a:spcPts val="0"/>
                        </a:spcAft>
                      </a:pPr>
                      <a:r>
                        <a:rPr lang="en-US" sz="3200" kern="0">
                          <a:effectLst/>
                        </a:rPr>
                        <a:t>res.content</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dirty="0">
                          <a:effectLst/>
                        </a:rPr>
                        <a:t>HTTP</a:t>
                      </a:r>
                      <a:r>
                        <a:rPr lang="zh-CN" sz="3200" kern="0" dirty="0">
                          <a:effectLst/>
                        </a:rPr>
                        <a:t>响应内容的二进制形式</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14952937"/>
                  </a:ext>
                </a:extLst>
              </a:tr>
              <a:tr h="536837">
                <a:tc>
                  <a:txBody>
                    <a:bodyPr/>
                    <a:lstStyle/>
                    <a:p>
                      <a:pPr algn="ctr">
                        <a:spcAft>
                          <a:spcPts val="0"/>
                        </a:spcAft>
                      </a:pPr>
                      <a:r>
                        <a:rPr lang="en-US" sz="3200" kern="0" dirty="0" err="1">
                          <a:effectLst/>
                        </a:rPr>
                        <a:t>res.json</a:t>
                      </a:r>
                      <a:r>
                        <a:rPr lang="en-US" sz="3200" kern="0" dirty="0">
                          <a:effectLst/>
                        </a:rPr>
                        <a:t>()</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US" sz="3200" kern="0">
                          <a:effectLst/>
                        </a:rPr>
                        <a:t>Requests</a:t>
                      </a:r>
                      <a:r>
                        <a:rPr lang="zh-CN" sz="3200" kern="0">
                          <a:effectLst/>
                        </a:rPr>
                        <a:t>中内置的</a:t>
                      </a:r>
                      <a:r>
                        <a:rPr lang="en-US" sz="3200" kern="0">
                          <a:effectLst/>
                        </a:rPr>
                        <a:t>JSON</a:t>
                      </a:r>
                      <a:r>
                        <a:rPr lang="zh-CN" sz="3200" kern="0">
                          <a:effectLst/>
                        </a:rPr>
                        <a:t>解码器</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96858903"/>
                  </a:ext>
                </a:extLst>
              </a:tr>
              <a:tr h="934582">
                <a:tc>
                  <a:txBody>
                    <a:bodyPr/>
                    <a:lstStyle/>
                    <a:p>
                      <a:pPr algn="ctr">
                        <a:spcAft>
                          <a:spcPts val="0"/>
                        </a:spcAft>
                      </a:pPr>
                      <a:r>
                        <a:rPr lang="en-US" sz="3200" kern="0">
                          <a:effectLst/>
                        </a:rPr>
                        <a:t>res.raise_for_status()</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zh-CN" sz="3200" kern="0" dirty="0">
                          <a:effectLst/>
                        </a:rPr>
                        <a:t>失败请求</a:t>
                      </a:r>
                      <a:r>
                        <a:rPr lang="en-US" sz="3200" kern="0" dirty="0">
                          <a:effectLst/>
                        </a:rPr>
                        <a:t>(</a:t>
                      </a:r>
                      <a:r>
                        <a:rPr lang="zh-CN" sz="3200" kern="0" dirty="0">
                          <a:effectLst/>
                        </a:rPr>
                        <a:t>非</a:t>
                      </a:r>
                      <a:r>
                        <a:rPr lang="en-US" sz="3200" kern="0" dirty="0">
                          <a:effectLst/>
                        </a:rPr>
                        <a:t>200</a:t>
                      </a:r>
                      <a:r>
                        <a:rPr lang="zh-CN" sz="3200" kern="0" dirty="0">
                          <a:effectLst/>
                        </a:rPr>
                        <a:t>响应</a:t>
                      </a:r>
                      <a:r>
                        <a:rPr lang="en-US" sz="3200" kern="0" dirty="0">
                          <a:effectLst/>
                        </a:rPr>
                        <a:t>)</a:t>
                      </a:r>
                      <a:r>
                        <a:rPr lang="zh-CN" sz="3200" kern="0" dirty="0">
                          <a:effectLst/>
                        </a:rPr>
                        <a:t>抛出异常</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37931055"/>
                  </a:ext>
                </a:extLst>
              </a:tr>
            </a:tbl>
          </a:graphicData>
        </a:graphic>
      </p:graphicFrame>
    </p:spTree>
    <p:extLst>
      <p:ext uri="{BB962C8B-B14F-4D97-AF65-F5344CB8AC3E}">
        <p14:creationId xmlns:p14="http://schemas.microsoft.com/office/powerpoint/2010/main" val="41037464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文本框 2"/>
          <p:cNvSpPr txBox="1"/>
          <p:nvPr/>
        </p:nvSpPr>
        <p:spPr>
          <a:xfrm>
            <a:off x="2106815" y="1288473"/>
            <a:ext cx="7538720" cy="5078313"/>
          </a:xfrm>
          <a:prstGeom prst="rect">
            <a:avLst/>
          </a:prstGeom>
          <a:noFill/>
        </p:spPr>
        <p:txBody>
          <a:bodyPr wrap="square" rtlCol="0">
            <a:spAutoFit/>
          </a:bodyPr>
          <a:lstStyle/>
          <a:p>
            <a:r>
              <a:rPr lang="en-US" altLang="zh-CN" dirty="0"/>
              <a:t>&gt;&gt;&gt; </a:t>
            </a:r>
            <a:r>
              <a:rPr lang="en-US" altLang="zh-CN" dirty="0" err="1"/>
              <a:t>res.status_code</a:t>
            </a:r>
            <a:endParaRPr lang="zh-CN" altLang="zh-CN" dirty="0"/>
          </a:p>
          <a:p>
            <a:r>
              <a:rPr lang="en-US" altLang="zh-CN" dirty="0"/>
              <a:t>200</a:t>
            </a:r>
            <a:endParaRPr lang="zh-CN" altLang="zh-CN" dirty="0"/>
          </a:p>
          <a:p>
            <a:r>
              <a:rPr lang="en-US" altLang="zh-CN" dirty="0"/>
              <a:t>&gt;&gt;&gt; </a:t>
            </a:r>
            <a:r>
              <a:rPr lang="en-US" altLang="zh-CN" dirty="0" err="1"/>
              <a:t>res.encoding</a:t>
            </a:r>
            <a:endParaRPr lang="zh-CN" altLang="zh-CN" dirty="0"/>
          </a:p>
          <a:p>
            <a:r>
              <a:rPr lang="en-US" altLang="zh-CN" dirty="0"/>
              <a:t>'ISO-8859-1'</a:t>
            </a:r>
            <a:endParaRPr lang="zh-CN" altLang="zh-CN" dirty="0"/>
          </a:p>
          <a:p>
            <a:r>
              <a:rPr lang="en-US" altLang="zh-CN" dirty="0"/>
              <a:t>&gt;&gt;&gt; </a:t>
            </a:r>
            <a:r>
              <a:rPr lang="en-US" altLang="zh-CN" dirty="0" err="1"/>
              <a:t>res.encoding</a:t>
            </a:r>
            <a:r>
              <a:rPr lang="en-US" altLang="zh-CN" dirty="0"/>
              <a:t> = 'utf-8'</a:t>
            </a:r>
            <a:endParaRPr lang="zh-CN" altLang="zh-CN" dirty="0"/>
          </a:p>
          <a:p>
            <a:r>
              <a:rPr lang="en-US" altLang="zh-CN" dirty="0"/>
              <a:t>&gt;&gt;&gt; </a:t>
            </a:r>
            <a:r>
              <a:rPr lang="en-US" altLang="zh-CN" dirty="0" err="1"/>
              <a:t>res.text</a:t>
            </a:r>
            <a:endParaRPr lang="zh-CN" altLang="zh-CN" dirty="0"/>
          </a:p>
          <a:p>
            <a:r>
              <a:rPr lang="en-US" altLang="zh-CN" dirty="0"/>
              <a:t>&lt;!DOCTYPE html&gt;</a:t>
            </a:r>
          </a:p>
          <a:p>
            <a:r>
              <a:rPr lang="en-US" altLang="zh-CN" dirty="0"/>
              <a:t>&lt;!--STATUS OK--&gt;&lt;html&gt; &lt;head&gt;&lt;meta http-</a:t>
            </a:r>
            <a:r>
              <a:rPr lang="en-US" altLang="zh-CN" dirty="0" err="1"/>
              <a:t>equiv</a:t>
            </a:r>
            <a:r>
              <a:rPr lang="en-US" altLang="zh-CN" dirty="0"/>
              <a:t>=content-type content=text/</a:t>
            </a:r>
            <a:r>
              <a:rPr lang="en-US" altLang="zh-CN" dirty="0" err="1"/>
              <a:t>html;charset</a:t>
            </a:r>
            <a:r>
              <a:rPr lang="en-US" altLang="zh-CN" dirty="0"/>
              <a:t>=utf-8&gt;&lt;meta http-</a:t>
            </a:r>
            <a:r>
              <a:rPr lang="en-US" altLang="zh-CN" dirty="0" err="1"/>
              <a:t>equiv</a:t>
            </a:r>
            <a:r>
              <a:rPr lang="en-US" altLang="zh-CN" dirty="0"/>
              <a:t>=X-UA-Compatible content=IE=Edge&gt;&lt;meta content=always name=referrer&gt;&lt;link </a:t>
            </a:r>
            <a:r>
              <a:rPr lang="en-US" altLang="zh-CN" dirty="0" err="1"/>
              <a:t>rel</a:t>
            </a:r>
            <a:r>
              <a:rPr lang="en-US" altLang="zh-CN" dirty="0"/>
              <a:t>=stylesheet type=text/</a:t>
            </a:r>
            <a:r>
              <a:rPr lang="en-US" altLang="zh-CN" dirty="0" err="1"/>
              <a:t>css</a:t>
            </a:r>
            <a:r>
              <a:rPr lang="en-US" altLang="zh-CN" dirty="0"/>
              <a:t> </a:t>
            </a:r>
            <a:r>
              <a:rPr lang="en-US" altLang="zh-CN" dirty="0" err="1"/>
              <a:t>href</a:t>
            </a:r>
            <a:r>
              <a:rPr lang="en-US" altLang="zh-CN" dirty="0"/>
              <a:t>=http://s1.bdstatic.com/r/www/cache/bdorz/baidu.min.css&gt;&lt;title&gt;</a:t>
            </a:r>
            <a:r>
              <a:rPr lang="zh-CN" altLang="zh-CN" dirty="0"/>
              <a:t>百度一下，你就知道</a:t>
            </a:r>
            <a:r>
              <a:rPr lang="en-US" altLang="zh-CN" dirty="0"/>
              <a:t>&lt;/title&gt;&lt;/head&gt; &lt;body link=#0000cc&gt; &lt;div id=wrapper&gt; &lt;div id=head&gt; &lt;div class=</a:t>
            </a:r>
            <a:r>
              <a:rPr lang="en-US" altLang="zh-CN" dirty="0" err="1"/>
              <a:t>head_wrapper</a:t>
            </a:r>
            <a:r>
              <a:rPr lang="en-US" altLang="zh-CN" dirty="0"/>
              <a:t>&gt; &lt;div class=</a:t>
            </a:r>
            <a:r>
              <a:rPr lang="en-US" altLang="zh-CN" dirty="0" err="1"/>
              <a:t>s_form</a:t>
            </a:r>
            <a:r>
              <a:rPr lang="en-US" altLang="zh-CN" dirty="0"/>
              <a:t>&gt; &lt;div class=</a:t>
            </a:r>
            <a:r>
              <a:rPr lang="en-US" altLang="zh-CN" dirty="0" err="1"/>
              <a:t>s_form_wrapper</a:t>
            </a:r>
            <a:r>
              <a:rPr lang="en-US" altLang="zh-CN" dirty="0"/>
              <a:t>&gt; &lt;div id=</a:t>
            </a:r>
            <a:r>
              <a:rPr lang="en-US" altLang="zh-CN" dirty="0" err="1"/>
              <a:t>lg</a:t>
            </a:r>
            <a:r>
              <a:rPr lang="en-US" altLang="zh-CN" dirty="0"/>
              <a:t>&gt; &lt;</a:t>
            </a:r>
            <a:r>
              <a:rPr lang="en-US" altLang="zh-CN" dirty="0" err="1"/>
              <a:t>img</a:t>
            </a:r>
            <a:r>
              <a:rPr lang="en-US" altLang="zh-CN" dirty="0"/>
              <a:t> </a:t>
            </a:r>
            <a:r>
              <a:rPr lang="en-US" altLang="zh-CN" dirty="0" err="1"/>
              <a:t>hidefocus</a:t>
            </a:r>
            <a:r>
              <a:rPr lang="en-US" altLang="zh-CN" dirty="0"/>
              <a:t>=true </a:t>
            </a:r>
            <a:r>
              <a:rPr lang="en-US" altLang="zh-CN" dirty="0" err="1"/>
              <a:t>src</a:t>
            </a:r>
            <a:r>
              <a:rPr lang="en-US" altLang="zh-CN" dirty="0"/>
              <a:t>=//www.baidu.com/img/bd_logo1.png width=270 height=129&gt; &lt;/div&gt; &lt;form id=form name=f action=//www.baidu.com/s class=</a:t>
            </a:r>
            <a:r>
              <a:rPr lang="en-US" altLang="zh-CN" dirty="0" err="1"/>
              <a:t>fm</a:t>
            </a:r>
            <a:r>
              <a:rPr lang="en-US" altLang="zh-CN" dirty="0"/>
              <a:t>&gt; </a:t>
            </a:r>
            <a:endParaRPr lang="zh-CN" altLang="en-US" dirty="0"/>
          </a:p>
        </p:txBody>
      </p:sp>
      <p:sp>
        <p:nvSpPr>
          <p:cNvPr id="4" name="云形标注 3"/>
          <p:cNvSpPr/>
          <p:nvPr/>
        </p:nvSpPr>
        <p:spPr>
          <a:xfrm>
            <a:off x="5148349" y="1288474"/>
            <a:ext cx="3773978" cy="581891"/>
          </a:xfrm>
          <a:prstGeom prst="cloudCallout">
            <a:avLst>
              <a:gd name="adj1" fmla="val -100678"/>
              <a:gd name="adj2" fmla="val 28382"/>
            </a:avLst>
          </a:prstGeom>
          <a:ln/>
        </p:spPr>
        <p:style>
          <a:lnRef idx="2">
            <a:schemeClr val="accent6"/>
          </a:lnRef>
          <a:fillRef idx="1">
            <a:schemeClr val="lt1"/>
          </a:fillRef>
          <a:effectRef idx="0">
            <a:schemeClr val="accent6"/>
          </a:effectRef>
          <a:fontRef idx="minor">
            <a:schemeClr val="dk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r>
              <a:rPr lang="en-US" altLang="zh-CN" sz="2200" dirty="0">
                <a:ln w="0"/>
                <a:solidFill>
                  <a:schemeClr val="tx1"/>
                </a:solidFill>
                <a:effectLst>
                  <a:outerShdw blurRad="38100" dist="19050" dir="2700000" algn="tl" rotWithShape="0">
                    <a:schemeClr val="dk1">
                      <a:alpha val="40000"/>
                    </a:schemeClr>
                  </a:outerShdw>
                </a:effectLst>
                <a:latin typeface="Arial" charset="0"/>
                <a:ea typeface="宋体" charset="-122"/>
              </a:rPr>
              <a:t>200</a:t>
            </a: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表示连接成功</a:t>
            </a:r>
          </a:p>
        </p:txBody>
      </p:sp>
      <p:sp>
        <p:nvSpPr>
          <p:cNvPr id="7" name="椭圆形标注 6"/>
          <p:cNvSpPr/>
          <p:nvPr/>
        </p:nvSpPr>
        <p:spPr>
          <a:xfrm>
            <a:off x="6362008" y="1870365"/>
            <a:ext cx="4230648" cy="831272"/>
          </a:xfrm>
          <a:prstGeom prst="wedgeEllipseCallout">
            <a:avLst>
              <a:gd name="adj1" fmla="val -87981"/>
              <a:gd name="adj2" fmla="val 34015"/>
            </a:avLst>
          </a:prstGeom>
          <a:ln/>
        </p:spPr>
        <p:style>
          <a:lnRef idx="2">
            <a:schemeClr val="accent4"/>
          </a:lnRef>
          <a:fillRef idx="1">
            <a:schemeClr val="lt1"/>
          </a:fillRef>
          <a:effectRef idx="0">
            <a:schemeClr val="accent4"/>
          </a:effectRef>
          <a:fontRef idx="minor">
            <a:schemeClr val="dk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修改编码格式为</a:t>
            </a:r>
            <a:r>
              <a:rPr lang="en-US" altLang="zh-CN" sz="2200" dirty="0">
                <a:ln w="0"/>
                <a:solidFill>
                  <a:schemeClr val="tx1"/>
                </a:solidFill>
                <a:effectLst>
                  <a:outerShdw blurRad="38100" dist="19050" dir="2700000" algn="tl" rotWithShape="0">
                    <a:schemeClr val="dk1">
                      <a:alpha val="40000"/>
                    </a:schemeClr>
                  </a:outerShdw>
                </a:effectLst>
                <a:latin typeface="Arial" charset="0"/>
                <a:ea typeface="宋体" charset="-122"/>
              </a:rPr>
              <a:t>utf-8</a:t>
            </a:r>
            <a:endPar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endParaRPr>
          </a:p>
        </p:txBody>
      </p:sp>
      <p:sp>
        <p:nvSpPr>
          <p:cNvPr id="8" name="椭圆形标注 7"/>
          <p:cNvSpPr/>
          <p:nvPr/>
        </p:nvSpPr>
        <p:spPr>
          <a:xfrm>
            <a:off x="6253943" y="2701636"/>
            <a:ext cx="4410632" cy="581891"/>
          </a:xfrm>
          <a:prstGeom prst="wedgeEllipseCallout">
            <a:avLst>
              <a:gd name="adj1" fmla="val -104244"/>
              <a:gd name="adj2" fmla="val -15506"/>
            </a:avLst>
          </a:prstGeom>
          <a:ln/>
        </p:spPr>
        <p:style>
          <a:lnRef idx="2">
            <a:schemeClr val="accent4"/>
          </a:lnRef>
          <a:fillRef idx="1">
            <a:schemeClr val="lt1"/>
          </a:fillRef>
          <a:effectRef idx="0">
            <a:schemeClr val="accent4"/>
          </a:effectRef>
          <a:fontRef idx="minor">
            <a:schemeClr val="dk1"/>
          </a:fontRef>
        </p:style>
        <p:txBody>
          <a:bodyPr lIns="90000" tIns="45000" rIns="90000" bIns="45000" rtlCol="0" anchor="ctr"/>
          <a:lstStyle/>
          <a:p>
            <a:pPr algn="ctr" defTabSz="0">
              <a:tabLst>
                <a:tab pos="723900" algn="l"/>
                <a:tab pos="1447800" algn="l"/>
                <a:tab pos="2171700" algn="l"/>
                <a:tab pos="2895600" algn="l"/>
                <a:tab pos="3619500" algn="l"/>
                <a:tab pos="4343400" algn="l"/>
                <a:tab pos="5067300" algn="l"/>
                <a:tab pos="5791200" algn="l"/>
              </a:tabLst>
            </a:pP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显示</a:t>
            </a:r>
            <a:r>
              <a:rPr lang="en-US" altLang="zh-CN" sz="2200" dirty="0">
                <a:ln w="0"/>
                <a:solidFill>
                  <a:schemeClr val="tx1"/>
                </a:solidFill>
                <a:effectLst>
                  <a:outerShdw blurRad="38100" dist="19050" dir="2700000" algn="tl" rotWithShape="0">
                    <a:schemeClr val="dk1">
                      <a:alpha val="40000"/>
                    </a:schemeClr>
                  </a:outerShdw>
                </a:effectLst>
                <a:latin typeface="Arial" charset="0"/>
                <a:ea typeface="宋体" charset="-122"/>
              </a:rPr>
              <a:t>Baidu</a:t>
            </a: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的</a:t>
            </a:r>
            <a:r>
              <a:rPr lang="en-US" altLang="zh-CN" sz="2200" dirty="0">
                <a:ln w="0"/>
                <a:solidFill>
                  <a:schemeClr val="tx1"/>
                </a:solidFill>
                <a:effectLst>
                  <a:outerShdw blurRad="38100" dist="19050" dir="2700000" algn="tl" rotWithShape="0">
                    <a:schemeClr val="dk1">
                      <a:alpha val="40000"/>
                    </a:schemeClr>
                  </a:outerShdw>
                </a:effectLst>
                <a:latin typeface="Arial" charset="0"/>
                <a:ea typeface="宋体" charset="-122"/>
              </a:rPr>
              <a:t>HTML</a:t>
            </a:r>
            <a:r>
              <a:rPr lang="zh-CN" altLang="en-US" sz="2200" dirty="0">
                <a:ln w="0"/>
                <a:solidFill>
                  <a:schemeClr val="tx1"/>
                </a:solidFill>
                <a:effectLst>
                  <a:outerShdw blurRad="38100" dist="19050" dir="2700000" algn="tl" rotWithShape="0">
                    <a:schemeClr val="dk1">
                      <a:alpha val="40000"/>
                    </a:schemeClr>
                  </a:outerShdw>
                </a:effectLst>
                <a:latin typeface="Arial" charset="0"/>
                <a:ea typeface="宋体" charset="-122"/>
              </a:rPr>
              <a:t>源码</a:t>
            </a:r>
          </a:p>
        </p:txBody>
      </p:sp>
      <p:sp>
        <p:nvSpPr>
          <p:cNvPr id="9" name="灯片编号占位符 1">
            <a:extLst>
              <a:ext uri="{FF2B5EF4-FFF2-40B4-BE49-F238E27FC236}">
                <a16:creationId xmlns:a16="http://schemas.microsoft.com/office/drawing/2014/main" id="{64757B62-7180-4AB5-A604-DC8B538B6703}"/>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91</a:t>
            </a:fld>
            <a:endParaRPr lang="en-US" altLang="zh-CN" sz="2400" dirty="0">
              <a:solidFill>
                <a:schemeClr val="bg1"/>
              </a:solidFill>
            </a:endParaRPr>
          </a:p>
        </p:txBody>
      </p:sp>
    </p:spTree>
    <p:extLst>
      <p:ext uri="{BB962C8B-B14F-4D97-AF65-F5344CB8AC3E}">
        <p14:creationId xmlns:p14="http://schemas.microsoft.com/office/powerpoint/2010/main" val="25080759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四、网络爬虫需要遵守的协议</a:t>
            </a:r>
            <a:endParaRPr lang="zh-CN" altLang="en-US" dirty="0"/>
          </a:p>
        </p:txBody>
      </p:sp>
      <p:sp>
        <p:nvSpPr>
          <p:cNvPr id="3" name="文本框 2"/>
          <p:cNvSpPr txBox="1"/>
          <p:nvPr/>
        </p:nvSpPr>
        <p:spPr>
          <a:xfrm>
            <a:off x="554804" y="1654139"/>
            <a:ext cx="11239928" cy="2554545"/>
          </a:xfrm>
          <a:prstGeom prst="rect">
            <a:avLst/>
          </a:prstGeom>
          <a:noFill/>
        </p:spPr>
        <p:txBody>
          <a:bodyPr wrap="square" rtlCol="0">
            <a:spAutoFit/>
          </a:bodyPr>
          <a:lstStyle/>
          <a:p>
            <a:pPr marL="457200" indent="-457200">
              <a:buFont typeface="Wingdings" panose="05000000000000000000" pitchFamily="2" charset="2"/>
              <a:buChar char="Ø"/>
            </a:pPr>
            <a:r>
              <a:rPr lang="zh-CN" altLang="zh-CN" sz="3200" dirty="0"/>
              <a:t>网络爬虫可从网络服务器上爬取各种内容</a:t>
            </a:r>
            <a:endParaRPr lang="en-US" altLang="zh-CN" sz="3200" dirty="0"/>
          </a:p>
          <a:p>
            <a:pPr marL="457200" indent="-457200">
              <a:buFont typeface="Wingdings" panose="05000000000000000000" pitchFamily="2" charset="2"/>
              <a:buChar char="Ø"/>
            </a:pPr>
            <a:r>
              <a:rPr lang="zh-CN" altLang="en-US" sz="3200" dirty="0"/>
              <a:t>里面</a:t>
            </a:r>
            <a:r>
              <a:rPr lang="zh-CN" altLang="zh-CN" sz="3200" dirty="0"/>
              <a:t>可能存在涉及个人隐私或商业机密的内容</a:t>
            </a:r>
            <a:endParaRPr lang="en-US" altLang="zh-CN" sz="3200" dirty="0"/>
          </a:p>
          <a:p>
            <a:pPr marL="457200" indent="-457200">
              <a:buFont typeface="Wingdings" panose="05000000000000000000" pitchFamily="2" charset="2"/>
              <a:buChar char="Ø"/>
            </a:pPr>
            <a:r>
              <a:rPr lang="zh-CN" altLang="zh-CN" sz="3200" dirty="0"/>
              <a:t>不合适的下载</a:t>
            </a:r>
            <a:r>
              <a:rPr lang="zh-CN" altLang="en-US" sz="3200" dirty="0"/>
              <a:t>会给</a:t>
            </a:r>
            <a:r>
              <a:rPr lang="zh-CN" altLang="zh-CN" sz="3200" dirty="0"/>
              <a:t>服务器管理者带来不必要的困扰与纠纷</a:t>
            </a:r>
            <a:endParaRPr lang="en-US" altLang="zh-CN" sz="3200" dirty="0"/>
          </a:p>
          <a:p>
            <a:pPr marL="457200" indent="-457200">
              <a:buFont typeface="Wingdings" panose="05000000000000000000" pitchFamily="2" charset="2"/>
              <a:buChar char="Ø"/>
            </a:pPr>
            <a:r>
              <a:rPr lang="zh-CN" altLang="zh-CN" sz="3200" dirty="0"/>
              <a:t>所以需要</a:t>
            </a:r>
            <a:r>
              <a:rPr lang="en-US" altLang="zh-CN" sz="3200" dirty="0"/>
              <a:t>Robots</a:t>
            </a:r>
            <a:r>
              <a:rPr lang="zh-CN" altLang="zh-CN" sz="3200" dirty="0"/>
              <a:t>协议（</a:t>
            </a:r>
            <a:r>
              <a:rPr lang="en-US" altLang="zh-CN" sz="3200" dirty="0"/>
              <a:t>Robots Exclusion Standard</a:t>
            </a:r>
            <a:r>
              <a:rPr lang="zh-CN" altLang="zh-CN" sz="3200" dirty="0"/>
              <a:t>）来对其进行规范</a:t>
            </a:r>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4508" y="4305156"/>
            <a:ext cx="4609672" cy="1920697"/>
          </a:xfrm>
          <a:prstGeom prst="rect">
            <a:avLst/>
          </a:prstGeom>
        </p:spPr>
      </p:pic>
      <p:sp>
        <p:nvSpPr>
          <p:cNvPr id="6" name="灯片编号占位符 1">
            <a:extLst>
              <a:ext uri="{FF2B5EF4-FFF2-40B4-BE49-F238E27FC236}">
                <a16:creationId xmlns:a16="http://schemas.microsoft.com/office/drawing/2014/main" id="{882C36A5-425C-4330-BFB9-D96DB868F91C}"/>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92</a:t>
            </a:fld>
            <a:endParaRPr lang="en-US" altLang="zh-CN" sz="2400" dirty="0">
              <a:solidFill>
                <a:schemeClr val="bg1"/>
              </a:solidFill>
            </a:endParaRPr>
          </a:p>
        </p:txBody>
      </p:sp>
    </p:spTree>
    <p:extLst>
      <p:ext uri="{BB962C8B-B14F-4D97-AF65-F5344CB8AC3E}">
        <p14:creationId xmlns:p14="http://schemas.microsoft.com/office/powerpoint/2010/main" val="36805444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京东的</a:t>
            </a:r>
            <a:r>
              <a:rPr lang="en-US" altLang="zh-CN" dirty="0"/>
              <a:t>robots</a:t>
            </a:r>
            <a:r>
              <a:rPr lang="zh-CN" altLang="zh-CN" dirty="0"/>
              <a:t>文件</a:t>
            </a:r>
            <a:endParaRPr lang="zh-CN" altLang="en-US" dirty="0"/>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93</a:t>
            </a:fld>
            <a:endParaRPr lang="en-US" altLang="zh-CN"/>
          </a:p>
        </p:txBody>
      </p:sp>
      <p:graphicFrame>
        <p:nvGraphicFramePr>
          <p:cNvPr id="4" name="表格 3"/>
          <p:cNvGraphicFramePr>
            <a:graphicFrameLocks noGrp="1"/>
          </p:cNvGraphicFramePr>
          <p:nvPr/>
        </p:nvGraphicFramePr>
        <p:xfrm>
          <a:off x="1643865" y="2661008"/>
          <a:ext cx="7827102" cy="3657600"/>
        </p:xfrm>
        <a:graphic>
          <a:graphicData uri="http://schemas.openxmlformats.org/drawingml/2006/table">
            <a:tbl>
              <a:tblPr firstRow="1" firstCol="1" bandRow="1">
                <a:tableStyleId>{D27102A9-8310-4765-A935-A1911B00CA55}</a:tableStyleId>
              </a:tblPr>
              <a:tblGrid>
                <a:gridCol w="7827102">
                  <a:extLst>
                    <a:ext uri="{9D8B030D-6E8A-4147-A177-3AD203B41FA5}">
                      <a16:colId xmlns:a16="http://schemas.microsoft.com/office/drawing/2014/main" val="4209978554"/>
                    </a:ext>
                  </a:extLst>
                </a:gridCol>
              </a:tblGrid>
              <a:tr h="3548600">
                <a:tc>
                  <a:txBody>
                    <a:bodyPr/>
                    <a:lstStyle/>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/pop/*.html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a:t>
                      </a:r>
                      <a:r>
                        <a:rPr lang="en-US" sz="2000" kern="0" dirty="0" err="1">
                          <a:effectLst/>
                        </a:rPr>
                        <a:t>pinpai</a:t>
                      </a:r>
                      <a:r>
                        <a:rPr lang="en-US" sz="2000" kern="0" dirty="0">
                          <a:effectLst/>
                        </a:rPr>
                        <a:t>/*.html?*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a:t>
                      </a:r>
                      <a:r>
                        <a:rPr lang="en-US" sz="2000" kern="0" dirty="0" err="1">
                          <a:effectLst/>
                        </a:rPr>
                        <a:t>EtaoSpider</a:t>
                      </a:r>
                      <a:r>
                        <a:rPr lang="en-US" sz="2000" kern="0" dirty="0">
                          <a:effectLst/>
                        </a:rPr>
                        <a:t>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a:t>
                      </a:r>
                      <a:r>
                        <a:rPr lang="en-US" sz="2000" kern="0" dirty="0" err="1">
                          <a:effectLst/>
                        </a:rPr>
                        <a:t>HuihuiSpider</a:t>
                      </a:r>
                      <a:r>
                        <a:rPr lang="en-US" sz="2000" kern="0" dirty="0">
                          <a:effectLst/>
                        </a:rPr>
                        <a:t>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a:t>
                      </a:r>
                      <a:r>
                        <a:rPr lang="en-US" sz="2000" kern="0" dirty="0" err="1">
                          <a:effectLst/>
                        </a:rPr>
                        <a:t>GwdangSpider</a:t>
                      </a:r>
                      <a:r>
                        <a:rPr lang="en-US" sz="2000" kern="0" dirty="0">
                          <a:effectLst/>
                        </a:rPr>
                        <a:t>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User-agent: </a:t>
                      </a:r>
                      <a:r>
                        <a:rPr lang="en-US" sz="2000" kern="0" dirty="0" err="1">
                          <a:effectLst/>
                        </a:rPr>
                        <a:t>WochachaSpider</a:t>
                      </a:r>
                      <a:r>
                        <a:rPr lang="en-US" sz="2000" kern="0" dirty="0">
                          <a:effectLst/>
                        </a:rPr>
                        <a:t> </a:t>
                      </a:r>
                      <a:endParaRPr lang="zh-CN" sz="2000" kern="100" dirty="0">
                        <a:effectLst/>
                      </a:endParaRPr>
                    </a:p>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0" dirty="0">
                          <a:effectLst/>
                        </a:rPr>
                        <a:t>Disallow: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77471941"/>
                  </a:ext>
                </a:extLst>
              </a:tr>
            </a:tbl>
          </a:graphicData>
        </a:graphic>
      </p:graphicFrame>
      <p:sp>
        <p:nvSpPr>
          <p:cNvPr id="5" name="矩形 4"/>
          <p:cNvSpPr/>
          <p:nvPr/>
        </p:nvSpPr>
        <p:spPr>
          <a:xfrm>
            <a:off x="1643864" y="1448664"/>
            <a:ext cx="9072081" cy="1077218"/>
          </a:xfrm>
          <a:prstGeom prst="rect">
            <a:avLst/>
          </a:prstGeom>
        </p:spPr>
        <p:txBody>
          <a:bodyPr wrap="square">
            <a:spAutoFit/>
          </a:bodyPr>
          <a:lstStyle/>
          <a:p>
            <a:r>
              <a:rPr lang="zh-CN" altLang="zh-CN" sz="3200" dirty="0"/>
              <a:t>京东的</a:t>
            </a:r>
            <a:r>
              <a:rPr lang="en-US" altLang="zh-CN" sz="3200" dirty="0"/>
              <a:t>robots</a:t>
            </a:r>
            <a:r>
              <a:rPr lang="zh-CN" altLang="zh-CN" sz="3200" dirty="0"/>
              <a:t>文件网址为：</a:t>
            </a:r>
            <a:r>
              <a:rPr lang="en-US" altLang="zh-CN" sz="3200" u="sng" dirty="0">
                <a:hlinkClick r:id="rId2"/>
              </a:rPr>
              <a:t>https://www.jd.com/robots.txt</a:t>
            </a:r>
            <a:r>
              <a:rPr lang="zh-CN" altLang="zh-CN" sz="3200" dirty="0"/>
              <a:t>，其内容为：</a:t>
            </a:r>
            <a:endParaRPr lang="en-US" altLang="zh-CN" sz="3200" dirty="0"/>
          </a:p>
        </p:txBody>
      </p:sp>
      <p:sp>
        <p:nvSpPr>
          <p:cNvPr id="7" name="圆角矩形 6"/>
          <p:cNvSpPr/>
          <p:nvPr/>
        </p:nvSpPr>
        <p:spPr bwMode="auto">
          <a:xfrm>
            <a:off x="5979560" y="3113070"/>
            <a:ext cx="5517222" cy="2938409"/>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285750" indent="-285750" fontAlgn="base">
              <a:spcBef>
                <a:spcPct val="0"/>
              </a:spcBef>
              <a:spcAft>
                <a:spcPct val="0"/>
              </a:spcAft>
              <a:buFont typeface="Wingdings" panose="05000000000000000000" pitchFamily="2" charset="2"/>
              <a:buChar char="Ø"/>
            </a:pPr>
            <a:r>
              <a:rPr lang="en-US" altLang="zh-CN" dirty="0"/>
              <a:t>User-agent: * *</a:t>
            </a:r>
            <a:r>
              <a:rPr lang="zh-CN" altLang="zh-CN" dirty="0"/>
              <a:t>代表的所有的搜索引擎种类，</a:t>
            </a:r>
            <a:r>
              <a:rPr lang="en-US" altLang="zh-CN" dirty="0"/>
              <a:t>Disallow: /?* </a:t>
            </a:r>
            <a:r>
              <a:rPr lang="zh-CN" altLang="zh-CN" dirty="0"/>
              <a:t>禁止访问所有以问号开头的连接，</a:t>
            </a:r>
            <a:r>
              <a:rPr lang="en-US" altLang="zh-CN" dirty="0"/>
              <a:t>Disallow: /pop/*.html</a:t>
            </a:r>
            <a:r>
              <a:rPr lang="zh-CN" altLang="zh-CN" dirty="0"/>
              <a:t>代表禁止访问</a:t>
            </a:r>
            <a:r>
              <a:rPr lang="en-US" altLang="zh-CN" dirty="0"/>
              <a:t>pop</a:t>
            </a:r>
            <a:r>
              <a:rPr lang="zh-CN" altLang="zh-CN" dirty="0"/>
              <a:t>目录下以</a:t>
            </a:r>
            <a:r>
              <a:rPr lang="en-US" altLang="zh-CN" dirty="0"/>
              <a:t>html</a:t>
            </a:r>
            <a:r>
              <a:rPr lang="zh-CN" altLang="zh-CN" dirty="0"/>
              <a:t>结尾的网址，</a:t>
            </a:r>
            <a:endParaRPr lang="en-US" altLang="zh-CN" dirty="0"/>
          </a:p>
          <a:p>
            <a:pPr marL="285750" indent="-285750" fontAlgn="base">
              <a:spcBef>
                <a:spcPct val="0"/>
              </a:spcBef>
              <a:spcAft>
                <a:spcPct val="0"/>
              </a:spcAft>
              <a:buFont typeface="Wingdings" panose="05000000000000000000" pitchFamily="2" charset="2"/>
              <a:buChar char="Ø"/>
            </a:pPr>
            <a:r>
              <a:rPr lang="en-US" altLang="zh-CN" dirty="0"/>
              <a:t>Disallow: /</a:t>
            </a:r>
            <a:r>
              <a:rPr lang="en-US" altLang="zh-CN" dirty="0" err="1"/>
              <a:t>pinpai</a:t>
            </a:r>
            <a:r>
              <a:rPr lang="en-US" altLang="zh-CN" dirty="0"/>
              <a:t>/*.html?* </a:t>
            </a:r>
            <a:r>
              <a:rPr lang="zh-CN" altLang="zh-CN" dirty="0"/>
              <a:t>代表禁止访问</a:t>
            </a:r>
            <a:r>
              <a:rPr lang="en-US" altLang="zh-CN" dirty="0" err="1"/>
              <a:t>pinpai</a:t>
            </a:r>
            <a:r>
              <a:rPr lang="zh-CN" altLang="zh-CN" dirty="0"/>
              <a:t>目录下</a:t>
            </a:r>
            <a:r>
              <a:rPr lang="en-US" altLang="zh-CN" dirty="0"/>
              <a:t>html</a:t>
            </a:r>
            <a:r>
              <a:rPr lang="zh-CN" altLang="zh-CN" dirty="0"/>
              <a:t>后面接</a:t>
            </a:r>
            <a:r>
              <a:rPr lang="en-US" altLang="zh-CN" dirty="0"/>
              <a:t>?</a:t>
            </a:r>
            <a:r>
              <a:rPr lang="zh-CN" altLang="zh-CN" dirty="0"/>
              <a:t>号的网址。 </a:t>
            </a:r>
            <a:endParaRPr kumimoji="0" lang="zh-CN" altLang="en-US" sz="1800" b="1"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26950076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Python</a:t>
            </a:r>
            <a:r>
              <a:rPr lang="zh-CN" altLang="zh-CN" dirty="0"/>
              <a:t>网络爬虫实战</a:t>
            </a:r>
            <a:endParaRPr lang="zh-CN" altLang="en-US" dirty="0"/>
          </a:p>
        </p:txBody>
      </p:sp>
      <p:sp>
        <p:nvSpPr>
          <p:cNvPr id="3" name="文本框 2"/>
          <p:cNvSpPr txBox="1"/>
          <p:nvPr/>
        </p:nvSpPr>
        <p:spPr>
          <a:xfrm>
            <a:off x="2197330" y="1338349"/>
            <a:ext cx="8909033" cy="4093428"/>
          </a:xfrm>
          <a:prstGeom prst="rect">
            <a:avLst/>
          </a:prstGeom>
          <a:noFill/>
        </p:spPr>
        <p:txBody>
          <a:bodyPr wrap="square" rtlCol="0">
            <a:spAutoFit/>
          </a:bodyPr>
          <a:lstStyle/>
          <a:p>
            <a:r>
              <a:rPr lang="zh-CN" altLang="zh-CN" sz="3200" b="1" dirty="0"/>
              <a:t>一、基于正则表达式的数据获取</a:t>
            </a:r>
            <a:endParaRPr lang="en-US" altLang="zh-CN" sz="3200" b="1" dirty="0"/>
          </a:p>
          <a:p>
            <a:pPr marL="914400" lvl="1" indent="-457200">
              <a:buFont typeface="Wingdings" panose="05000000000000000000" pitchFamily="2" charset="2"/>
              <a:buChar char="Ø"/>
            </a:pPr>
            <a:r>
              <a:rPr lang="en-US" altLang="zh-CN" sz="3200" dirty="0"/>
              <a:t>.  </a:t>
            </a:r>
            <a:r>
              <a:rPr lang="zh-CN" altLang="zh-CN" sz="3200" dirty="0"/>
              <a:t>表示匹配任意字符，换行符</a:t>
            </a:r>
            <a:r>
              <a:rPr lang="en-US" altLang="zh-CN" sz="3200" dirty="0"/>
              <a:t>\n</a:t>
            </a:r>
            <a:r>
              <a:rPr lang="zh-CN" altLang="zh-CN" sz="3200" dirty="0"/>
              <a:t>除外</a:t>
            </a:r>
          </a:p>
          <a:p>
            <a:pPr marL="914400" lvl="1" indent="-457200">
              <a:buFont typeface="Wingdings" panose="05000000000000000000" pitchFamily="2" charset="2"/>
              <a:buChar char="Ø"/>
            </a:pPr>
            <a:r>
              <a:rPr lang="zh-CN" altLang="zh-CN" sz="3200" dirty="0"/>
              <a:t>表示匹配前一个字符</a:t>
            </a:r>
            <a:r>
              <a:rPr lang="en-US" altLang="zh-CN" sz="3200" dirty="0"/>
              <a:t>0</a:t>
            </a:r>
            <a:r>
              <a:rPr lang="zh-CN" altLang="zh-CN" sz="3200" dirty="0"/>
              <a:t>次或无限次</a:t>
            </a:r>
          </a:p>
          <a:p>
            <a:pPr marL="914400" lvl="1" indent="-457200">
              <a:buFont typeface="Wingdings" panose="05000000000000000000" pitchFamily="2" charset="2"/>
              <a:buChar char="Ø"/>
            </a:pPr>
            <a:r>
              <a:rPr lang="en-US" altLang="zh-CN" sz="3200" dirty="0"/>
              <a:t>? </a:t>
            </a:r>
            <a:r>
              <a:rPr lang="zh-CN" altLang="zh-CN" sz="3200" dirty="0"/>
              <a:t>表示匹配前一个字符</a:t>
            </a:r>
            <a:r>
              <a:rPr lang="en-US" altLang="zh-CN" sz="3200" dirty="0"/>
              <a:t>0</a:t>
            </a:r>
            <a:r>
              <a:rPr lang="zh-CN" altLang="zh-CN" sz="3200" dirty="0"/>
              <a:t>次或</a:t>
            </a:r>
            <a:r>
              <a:rPr lang="en-US" altLang="zh-CN" sz="3200" dirty="0"/>
              <a:t>1</a:t>
            </a:r>
            <a:r>
              <a:rPr lang="zh-CN" altLang="zh-CN" sz="3200" dirty="0"/>
              <a:t>次</a:t>
            </a:r>
          </a:p>
          <a:p>
            <a:pPr marL="914400" lvl="1" indent="-457200">
              <a:buFont typeface="Wingdings" panose="05000000000000000000" pitchFamily="2" charset="2"/>
              <a:buChar char="Ø"/>
            </a:pPr>
            <a:r>
              <a:rPr lang="en-US" altLang="zh-CN" sz="3200" dirty="0"/>
              <a:t>.* </a:t>
            </a:r>
            <a:r>
              <a:rPr lang="zh-CN" altLang="zh-CN" sz="3200" dirty="0"/>
              <a:t>表示贪心算法</a:t>
            </a:r>
          </a:p>
          <a:p>
            <a:pPr marL="914400" lvl="1" indent="-457200">
              <a:buFont typeface="Wingdings" panose="05000000000000000000" pitchFamily="2" charset="2"/>
              <a:buChar char="Ø"/>
            </a:pPr>
            <a:r>
              <a:rPr lang="en-US" altLang="zh-CN" sz="3200" dirty="0"/>
              <a:t>.*? </a:t>
            </a:r>
            <a:r>
              <a:rPr lang="zh-CN" altLang="zh-CN" sz="3200" dirty="0"/>
              <a:t>表示非贪心算法</a:t>
            </a:r>
          </a:p>
          <a:p>
            <a:pPr marL="914400" lvl="1" indent="-457200">
              <a:buFont typeface="Wingdings" panose="05000000000000000000" pitchFamily="2" charset="2"/>
              <a:buChar char="Ø"/>
            </a:pPr>
            <a:r>
              <a:rPr lang="en-US" altLang="zh-CN" sz="3200" dirty="0"/>
              <a:t>()</a:t>
            </a:r>
            <a:r>
              <a:rPr lang="zh-CN" altLang="zh-CN" sz="3200" dirty="0"/>
              <a:t>表示括号内的数据作为结果返回</a:t>
            </a:r>
          </a:p>
          <a:p>
            <a:endParaRPr lang="zh-CN" altLang="zh-CN" b="1" dirty="0"/>
          </a:p>
          <a:p>
            <a:endParaRPr lang="zh-CN" altLang="en-US" dirty="0"/>
          </a:p>
        </p:txBody>
      </p:sp>
      <p:sp>
        <p:nvSpPr>
          <p:cNvPr id="4" name="灯片编号占位符 1">
            <a:extLst>
              <a:ext uri="{FF2B5EF4-FFF2-40B4-BE49-F238E27FC236}">
                <a16:creationId xmlns:a16="http://schemas.microsoft.com/office/drawing/2014/main" id="{EFDACA45-79C4-425D-AF6B-E6484BE9944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94</a:t>
            </a:fld>
            <a:endParaRPr lang="en-US" altLang="zh-CN" sz="2400" dirty="0">
              <a:solidFill>
                <a:schemeClr val="bg1"/>
              </a:solidFill>
            </a:endParaRPr>
          </a:p>
        </p:txBody>
      </p:sp>
    </p:spTree>
    <p:extLst>
      <p:ext uri="{BB962C8B-B14F-4D97-AF65-F5344CB8AC3E}">
        <p14:creationId xmlns:p14="http://schemas.microsoft.com/office/powerpoint/2010/main" val="4709295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一、正则表达式抽取例子</a:t>
            </a:r>
          </a:p>
        </p:txBody>
      </p:sp>
      <p:graphicFrame>
        <p:nvGraphicFramePr>
          <p:cNvPr id="3" name="表格 2"/>
          <p:cNvGraphicFramePr>
            <a:graphicFrameLocks noGrp="1"/>
          </p:cNvGraphicFramePr>
          <p:nvPr/>
        </p:nvGraphicFramePr>
        <p:xfrm>
          <a:off x="1921158" y="1178040"/>
          <a:ext cx="6708371" cy="3017521"/>
        </p:xfrm>
        <a:graphic>
          <a:graphicData uri="http://schemas.openxmlformats.org/drawingml/2006/table">
            <a:tbl>
              <a:tblPr firstRow="1" firstCol="1" bandRow="1">
                <a:tableStyleId>{C083E6E3-FA7D-4D7B-A595-EF9225AFEA82}</a:tableStyleId>
              </a:tblPr>
              <a:tblGrid>
                <a:gridCol w="6708371">
                  <a:extLst>
                    <a:ext uri="{9D8B030D-6E8A-4147-A177-3AD203B41FA5}">
                      <a16:colId xmlns:a16="http://schemas.microsoft.com/office/drawing/2014/main" val="1290565985"/>
                    </a:ext>
                  </a:extLst>
                </a:gridCol>
              </a:tblGrid>
              <a:tr h="3017521">
                <a:tc>
                  <a:txBody>
                    <a:bodyPr/>
                    <a:lstStyle/>
                    <a:p>
                      <a:pPr indent="201930" algn="l">
                        <a:spcAft>
                          <a:spcPts val="0"/>
                        </a:spcAft>
                      </a:pPr>
                      <a:r>
                        <a:rPr lang="en-US" sz="2000" kern="100" dirty="0">
                          <a:effectLst/>
                        </a:rPr>
                        <a:t>import re</a:t>
                      </a:r>
                      <a:endParaRPr lang="zh-CN" sz="2000" kern="100" dirty="0">
                        <a:effectLst/>
                      </a:endParaRPr>
                    </a:p>
                    <a:p>
                      <a:pPr indent="201930" algn="l">
                        <a:spcAft>
                          <a:spcPts val="0"/>
                        </a:spcAft>
                      </a:pPr>
                      <a:r>
                        <a:rPr lang="en-US" sz="2000" kern="100" dirty="0">
                          <a:effectLst/>
                        </a:rPr>
                        <a:t>s='''&lt;html&gt;</a:t>
                      </a:r>
                      <a:endParaRPr lang="zh-CN" sz="2000" kern="100" dirty="0">
                        <a:effectLst/>
                      </a:endParaRPr>
                    </a:p>
                    <a:p>
                      <a:pPr indent="201930" algn="l">
                        <a:spcAft>
                          <a:spcPts val="0"/>
                        </a:spcAft>
                      </a:pPr>
                      <a:r>
                        <a:rPr lang="en-US" sz="2000" kern="100" dirty="0">
                          <a:effectLst/>
                        </a:rPr>
                        <a:t>         &lt;li&gt;</a:t>
                      </a:r>
                      <a:r>
                        <a:rPr lang="zh-CN" sz="2000" kern="100" dirty="0">
                          <a:effectLst/>
                        </a:rPr>
                        <a:t>信息与安全工程学院</a:t>
                      </a:r>
                      <a:r>
                        <a:rPr lang="en-US" sz="2000" kern="100" dirty="0">
                          <a:effectLst/>
                        </a:rPr>
                        <a:t>&lt;/li&gt;</a:t>
                      </a:r>
                      <a:endParaRPr lang="zh-CN" sz="2000" kern="100" dirty="0">
                        <a:effectLst/>
                      </a:endParaRPr>
                    </a:p>
                    <a:p>
                      <a:pPr indent="201930" algn="l">
                        <a:spcAft>
                          <a:spcPts val="0"/>
                        </a:spcAft>
                      </a:pPr>
                      <a:r>
                        <a:rPr lang="en-US" sz="2000" kern="100" dirty="0">
                          <a:effectLst/>
                        </a:rPr>
                        <a:t>         </a:t>
                      </a:r>
                      <a:r>
                        <a:rPr lang="en-US" sz="2000" u="none" kern="100" baseline="0" dirty="0">
                          <a:effectLst/>
                        </a:rPr>
                        <a:t>&lt;li&gt;</a:t>
                      </a:r>
                      <a:r>
                        <a:rPr lang="zh-CN" sz="2000" kern="100" dirty="0">
                          <a:effectLst/>
                        </a:rPr>
                        <a:t>新闻与传播学院</a:t>
                      </a:r>
                      <a:r>
                        <a:rPr lang="en-US" sz="2000" u="none" kern="100" baseline="0" dirty="0">
                          <a:effectLst/>
                        </a:rPr>
                        <a:t>&lt;/li&gt;</a:t>
                      </a:r>
                      <a:endParaRPr lang="zh-CN" sz="2000" u="none" kern="100" baseline="0" dirty="0">
                        <a:effectLst/>
                      </a:endParaRPr>
                    </a:p>
                    <a:p>
                      <a:pPr indent="201930" algn="l">
                        <a:spcAft>
                          <a:spcPts val="0"/>
                        </a:spcAft>
                      </a:pPr>
                      <a:r>
                        <a:rPr lang="en-US" sz="2000" kern="100" dirty="0">
                          <a:effectLst/>
                        </a:rPr>
                        <a:t>         </a:t>
                      </a:r>
                      <a:r>
                        <a:rPr lang="en-US" sz="2000" u="none" kern="100" baseline="0" dirty="0">
                          <a:effectLst/>
                        </a:rPr>
                        <a:t>&lt;li&gt;</a:t>
                      </a:r>
                      <a:r>
                        <a:rPr lang="zh-CN" sz="2000" kern="100" dirty="0">
                          <a:effectLst/>
                        </a:rPr>
                        <a:t>法学院</a:t>
                      </a:r>
                      <a:r>
                        <a:rPr lang="en-US" sz="2000" u="none" kern="100" baseline="0" dirty="0">
                          <a:effectLst/>
                        </a:rPr>
                        <a:t>&lt;/li&gt;</a:t>
                      </a:r>
                      <a:endParaRPr lang="zh-CN" sz="2000" u="none" kern="100" baseline="0" dirty="0">
                        <a:effectLst/>
                      </a:endParaRPr>
                    </a:p>
                    <a:p>
                      <a:pPr indent="201930" algn="l">
                        <a:spcAft>
                          <a:spcPts val="0"/>
                        </a:spcAft>
                      </a:pPr>
                      <a:r>
                        <a:rPr lang="en-US" sz="2000" kern="100" dirty="0">
                          <a:effectLst/>
                        </a:rPr>
                        <a:t>    &lt;/html&gt;'''</a:t>
                      </a:r>
                      <a:endParaRPr lang="zh-CN" sz="2000" kern="100" dirty="0">
                        <a:effectLst/>
                      </a:endParaRPr>
                    </a:p>
                    <a:p>
                      <a:pPr indent="201930" algn="l">
                        <a:spcAft>
                          <a:spcPts val="0"/>
                        </a:spcAft>
                      </a:pPr>
                      <a:r>
                        <a:rPr lang="en-US" sz="2000" kern="100" dirty="0">
                          <a:effectLst/>
                        </a:rPr>
                        <a:t>results=</a:t>
                      </a:r>
                      <a:r>
                        <a:rPr lang="en-US" sz="2000" kern="100" dirty="0" err="1">
                          <a:effectLst/>
                        </a:rPr>
                        <a:t>re.findall</a:t>
                      </a:r>
                      <a:r>
                        <a:rPr lang="en-US" sz="2000" kern="100" dirty="0">
                          <a:effectLst/>
                        </a:rPr>
                        <a:t>('</a:t>
                      </a:r>
                      <a:r>
                        <a:rPr lang="en-US" sz="2000" u="none" kern="100" baseline="0" dirty="0">
                          <a:effectLst/>
                        </a:rPr>
                        <a:t>&lt;li&gt;</a:t>
                      </a:r>
                      <a:r>
                        <a:rPr lang="en-US" sz="2000" kern="100" dirty="0">
                          <a:effectLst/>
                        </a:rPr>
                        <a:t>(.*?)</a:t>
                      </a:r>
                      <a:r>
                        <a:rPr lang="en-US" sz="2000" u="none" kern="100" baseline="0" dirty="0">
                          <a:effectLst/>
                        </a:rPr>
                        <a:t>&lt;/li&gt;</a:t>
                      </a:r>
                      <a:r>
                        <a:rPr lang="en-US" sz="2000" kern="100" dirty="0">
                          <a:effectLst/>
                        </a:rPr>
                        <a:t>',s)</a:t>
                      </a:r>
                      <a:endParaRPr lang="zh-CN" sz="2000" kern="100" dirty="0">
                        <a:effectLst/>
                      </a:endParaRPr>
                    </a:p>
                    <a:p>
                      <a:pPr indent="201930" algn="l">
                        <a:spcAft>
                          <a:spcPts val="0"/>
                        </a:spcAft>
                      </a:pPr>
                      <a:r>
                        <a:rPr lang="en-US" sz="2000" kern="100" dirty="0">
                          <a:effectLst/>
                        </a:rPr>
                        <a:t>for each in results:</a:t>
                      </a:r>
                      <a:endParaRPr lang="zh-CN" sz="2000" kern="100" dirty="0">
                        <a:effectLst/>
                      </a:endParaRPr>
                    </a:p>
                    <a:p>
                      <a:pPr indent="201930" algn="l">
                        <a:spcAft>
                          <a:spcPts val="0"/>
                        </a:spcAft>
                      </a:pPr>
                      <a:r>
                        <a:rPr lang="en-US" sz="2000" kern="100" dirty="0">
                          <a:effectLst/>
                        </a:rPr>
                        <a:t>    print(each)</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8418718"/>
                  </a:ext>
                </a:extLst>
              </a:tr>
            </a:tbl>
          </a:graphicData>
        </a:graphic>
      </p:graphicFrame>
      <p:sp>
        <p:nvSpPr>
          <p:cNvPr id="4" name="文本框 3"/>
          <p:cNvSpPr txBox="1"/>
          <p:nvPr/>
        </p:nvSpPr>
        <p:spPr>
          <a:xfrm>
            <a:off x="730251" y="4336839"/>
            <a:ext cx="11281025" cy="2092881"/>
          </a:xfrm>
          <a:prstGeom prst="rect">
            <a:avLst/>
          </a:prstGeom>
          <a:noFill/>
        </p:spPr>
        <p:txBody>
          <a:bodyPr wrap="square" rtlCol="0">
            <a:spAutoFit/>
          </a:bodyPr>
          <a:lstStyle/>
          <a:p>
            <a:pPr marL="457200" indent="-457200">
              <a:buFont typeface="Wingdings" panose="05000000000000000000" pitchFamily="2" charset="2"/>
              <a:buChar char="Ø"/>
            </a:pPr>
            <a:r>
              <a:rPr lang="en-US" altLang="zh-CN" sz="2800" dirty="0" err="1"/>
              <a:t>re.findall</a:t>
            </a:r>
            <a:r>
              <a:rPr lang="zh-CN" altLang="zh-CN" sz="2800" dirty="0"/>
              <a:t>函数的第一个参数代表匹配的模式</a:t>
            </a:r>
            <a:endParaRPr lang="en-US" altLang="zh-CN" sz="2800" dirty="0"/>
          </a:p>
          <a:p>
            <a:pPr marL="457200" indent="-457200">
              <a:buFont typeface="Wingdings" panose="05000000000000000000" pitchFamily="2" charset="2"/>
              <a:buChar char="Ø"/>
            </a:pPr>
            <a:r>
              <a:rPr lang="zh-CN" altLang="zh-CN" sz="2800" dirty="0"/>
              <a:t>在上例中</a:t>
            </a:r>
            <a:r>
              <a:rPr lang="en-US" altLang="zh-CN" sz="2800" dirty="0"/>
              <a:t>&lt;li&gt;(.*?)&lt;/li&gt;</a:t>
            </a:r>
            <a:r>
              <a:rPr lang="zh-CN" altLang="zh-CN" sz="2800" dirty="0"/>
              <a:t>表示按照左边是</a:t>
            </a:r>
            <a:r>
              <a:rPr lang="en-US" altLang="zh-CN" sz="2800" dirty="0"/>
              <a:t>&lt;li&gt;</a:t>
            </a:r>
          </a:p>
          <a:p>
            <a:pPr marL="457200" indent="-457200">
              <a:buFont typeface="Wingdings" panose="05000000000000000000" pitchFamily="2" charset="2"/>
              <a:buChar char="Ø"/>
            </a:pPr>
            <a:r>
              <a:rPr lang="zh-CN" altLang="zh-CN" sz="2800" dirty="0"/>
              <a:t>右边是</a:t>
            </a:r>
            <a:r>
              <a:rPr lang="en-US" altLang="zh-CN" sz="2800" dirty="0"/>
              <a:t>&lt;/li&gt;</a:t>
            </a:r>
            <a:r>
              <a:rPr lang="zh-CN" altLang="zh-CN" sz="2800" dirty="0"/>
              <a:t>的模式中从</a:t>
            </a:r>
            <a:r>
              <a:rPr lang="en-US" altLang="zh-CN" sz="2800" dirty="0"/>
              <a:t>s</a:t>
            </a:r>
            <a:r>
              <a:rPr lang="zh-CN" altLang="zh-CN" sz="2800" dirty="0"/>
              <a:t>抽取字符串</a:t>
            </a:r>
            <a:endParaRPr lang="en-US" altLang="zh-CN" sz="2800" dirty="0"/>
          </a:p>
          <a:p>
            <a:pPr marL="457200" indent="-457200">
              <a:buFont typeface="Wingdings" panose="05000000000000000000" pitchFamily="2" charset="2"/>
              <a:buChar char="Ø"/>
            </a:pPr>
            <a:r>
              <a:rPr lang="zh-CN" altLang="zh-CN" sz="2800" dirty="0"/>
              <a:t>在上例中满足左边是</a:t>
            </a:r>
            <a:r>
              <a:rPr lang="en-US" altLang="zh-CN" sz="2800" dirty="0"/>
              <a:t>&lt;li&gt;</a:t>
            </a:r>
            <a:r>
              <a:rPr lang="zh-CN" altLang="zh-CN" sz="2800" dirty="0"/>
              <a:t>右边是</a:t>
            </a:r>
            <a:r>
              <a:rPr lang="en-US" altLang="zh-CN" sz="2800" dirty="0"/>
              <a:t>&lt;/li&gt;</a:t>
            </a:r>
            <a:r>
              <a:rPr lang="zh-CN" altLang="zh-CN" sz="2800" dirty="0"/>
              <a:t>的恰好为所有学院的名称</a:t>
            </a:r>
            <a:endParaRPr lang="zh-CN" altLang="en-US" sz="2800" dirty="0"/>
          </a:p>
          <a:p>
            <a:endParaRPr lang="zh-CN" altLang="en-US" dirty="0"/>
          </a:p>
        </p:txBody>
      </p:sp>
      <p:sp>
        <p:nvSpPr>
          <p:cNvPr id="5" name="灯片编号占位符 1">
            <a:extLst>
              <a:ext uri="{FF2B5EF4-FFF2-40B4-BE49-F238E27FC236}">
                <a16:creationId xmlns:a16="http://schemas.microsoft.com/office/drawing/2014/main" id="{8EDC0D3D-71A4-4004-BB01-D9AD43CBF066}"/>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95</a:t>
            </a:fld>
            <a:endParaRPr lang="en-US" altLang="zh-CN" sz="2400" dirty="0">
              <a:solidFill>
                <a:schemeClr val="bg1"/>
              </a:solidFill>
            </a:endParaRPr>
          </a:p>
        </p:txBody>
      </p:sp>
    </p:spTree>
    <p:extLst>
      <p:ext uri="{BB962C8B-B14F-4D97-AF65-F5344CB8AC3E}">
        <p14:creationId xmlns:p14="http://schemas.microsoft.com/office/powerpoint/2010/main" val="20894975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二、基于</a:t>
            </a:r>
            <a:r>
              <a:rPr lang="en-US" altLang="zh-CN" dirty="0"/>
              <a:t>XPath</a:t>
            </a:r>
            <a:r>
              <a:rPr lang="zh-CN" altLang="zh-CN" dirty="0"/>
              <a:t>的数据获取</a:t>
            </a:r>
            <a:endParaRPr lang="zh-CN" altLang="en-US" dirty="0"/>
          </a:p>
        </p:txBody>
      </p:sp>
      <p:sp>
        <p:nvSpPr>
          <p:cNvPr id="4" name="文本框 3"/>
          <p:cNvSpPr txBox="1"/>
          <p:nvPr/>
        </p:nvSpPr>
        <p:spPr>
          <a:xfrm>
            <a:off x="902882" y="1257744"/>
            <a:ext cx="7764087" cy="1661993"/>
          </a:xfrm>
          <a:prstGeom prst="rect">
            <a:avLst/>
          </a:prstGeom>
          <a:noFill/>
        </p:spPr>
        <p:txBody>
          <a:bodyPr wrap="square" rtlCol="0">
            <a:spAutoFit/>
          </a:bodyPr>
          <a:lstStyle/>
          <a:p>
            <a:r>
              <a:rPr lang="zh-CN" altLang="en-US" sz="2800" dirty="0"/>
              <a:t>前提：安装第三方包  </a:t>
            </a:r>
            <a:r>
              <a:rPr lang="en-US" altLang="zh-CN" sz="2800" dirty="0"/>
              <a:t>pip install </a:t>
            </a:r>
            <a:r>
              <a:rPr lang="en-US" altLang="zh-CN" sz="2800" dirty="0" err="1"/>
              <a:t>lxml</a:t>
            </a:r>
            <a:endParaRPr lang="en-US" altLang="zh-CN" sz="2800" dirty="0"/>
          </a:p>
          <a:p>
            <a:endParaRPr lang="en-US" altLang="zh-CN" sz="2800" dirty="0"/>
          </a:p>
          <a:p>
            <a:r>
              <a:rPr lang="en-US" altLang="zh-CN" sz="2800" dirty="0"/>
              <a:t>XPath</a:t>
            </a:r>
            <a:r>
              <a:rPr lang="zh-CN" altLang="zh-CN" sz="2800" dirty="0"/>
              <a:t>的简单调用方法为：</a:t>
            </a:r>
          </a:p>
          <a:p>
            <a:endParaRPr lang="zh-CN" altLang="en-US" dirty="0"/>
          </a:p>
        </p:txBody>
      </p:sp>
      <p:graphicFrame>
        <p:nvGraphicFramePr>
          <p:cNvPr id="5" name="表格 4"/>
          <p:cNvGraphicFramePr>
            <a:graphicFrameLocks noGrp="1"/>
          </p:cNvGraphicFramePr>
          <p:nvPr/>
        </p:nvGraphicFramePr>
        <p:xfrm>
          <a:off x="2168565" y="3452567"/>
          <a:ext cx="7448763" cy="1645920"/>
        </p:xfrm>
        <a:graphic>
          <a:graphicData uri="http://schemas.openxmlformats.org/drawingml/2006/table">
            <a:tbl>
              <a:tblPr firstRow="1" bandRow="1">
                <a:tableStyleId>{C083E6E3-FA7D-4D7B-A595-EF9225AFEA82}</a:tableStyleId>
              </a:tblPr>
              <a:tblGrid>
                <a:gridCol w="7448763">
                  <a:extLst>
                    <a:ext uri="{9D8B030D-6E8A-4147-A177-3AD203B41FA5}">
                      <a16:colId xmlns:a16="http://schemas.microsoft.com/office/drawing/2014/main" val="4146235774"/>
                    </a:ext>
                  </a:extLst>
                </a:gridCol>
              </a:tblGrid>
              <a:tr h="1067339">
                <a:tc>
                  <a:txBody>
                    <a:bodyPr/>
                    <a:lstStyle/>
                    <a:p>
                      <a:r>
                        <a:rPr lang="en-US" altLang="zh-CN" sz="2800" dirty="0"/>
                        <a:t>from </a:t>
                      </a:r>
                      <a:r>
                        <a:rPr lang="en-US" altLang="zh-CN" sz="2800" dirty="0" err="1"/>
                        <a:t>lxml</a:t>
                      </a:r>
                      <a:r>
                        <a:rPr lang="en-US" altLang="zh-CN" sz="2800" dirty="0"/>
                        <a:t> import </a:t>
                      </a:r>
                      <a:r>
                        <a:rPr lang="en-US" altLang="zh-CN" sz="2800" dirty="0" err="1"/>
                        <a:t>etree</a:t>
                      </a:r>
                      <a:endParaRPr lang="zh-CN" altLang="zh-CN" sz="2800" dirty="0"/>
                    </a:p>
                    <a:p>
                      <a:r>
                        <a:rPr lang="en-US" altLang="zh-CN" sz="2800" dirty="0"/>
                        <a:t>selector=etree.HTML(</a:t>
                      </a:r>
                      <a:r>
                        <a:rPr lang="zh-CN" altLang="zh-CN" sz="2800" dirty="0"/>
                        <a:t>网页源码</a:t>
                      </a:r>
                      <a:r>
                        <a:rPr lang="en-US" altLang="zh-CN" sz="2800" dirty="0"/>
                        <a:t>) </a:t>
                      </a:r>
                      <a:endParaRPr lang="zh-CN" altLang="zh-CN" sz="2800" dirty="0"/>
                    </a:p>
                    <a:p>
                      <a:r>
                        <a:rPr lang="en-US" altLang="zh-CN" sz="2800" dirty="0"/>
                        <a:t>selector. </a:t>
                      </a:r>
                      <a:r>
                        <a:rPr lang="en-US" altLang="zh-CN" sz="2800" dirty="0" err="1"/>
                        <a:t>xpath</a:t>
                      </a:r>
                      <a:r>
                        <a:rPr lang="en-US" altLang="zh-CN" sz="2800" dirty="0"/>
                        <a:t> (</a:t>
                      </a:r>
                      <a:r>
                        <a:rPr lang="zh-CN" altLang="zh-CN" sz="2800" dirty="0">
                          <a:solidFill>
                            <a:srgbClr val="FF0000"/>
                          </a:solidFill>
                        </a:rPr>
                        <a:t>路径表达式</a:t>
                      </a:r>
                      <a:r>
                        <a:rPr lang="en-US" altLang="zh-CN" sz="2800" dirty="0"/>
                        <a:t>)</a:t>
                      </a:r>
                      <a:endParaRPr lang="zh-CN" altLang="zh-CN" sz="2800" dirty="0"/>
                    </a:p>
                    <a:p>
                      <a:endParaRPr lang="zh-CN" altLang="en-US" dirty="0"/>
                    </a:p>
                  </a:txBody>
                  <a:tcPr/>
                </a:tc>
                <a:extLst>
                  <a:ext uri="{0D108BD9-81ED-4DB2-BD59-A6C34878D82A}">
                    <a16:rowId xmlns:a16="http://schemas.microsoft.com/office/drawing/2014/main" val="3589063408"/>
                  </a:ext>
                </a:extLst>
              </a:tr>
            </a:tbl>
          </a:graphicData>
        </a:graphic>
      </p:graphicFrame>
      <p:sp>
        <p:nvSpPr>
          <p:cNvPr id="6" name="灯片编号占位符 1">
            <a:extLst>
              <a:ext uri="{FF2B5EF4-FFF2-40B4-BE49-F238E27FC236}">
                <a16:creationId xmlns:a16="http://schemas.microsoft.com/office/drawing/2014/main" id="{E596C03F-9E4D-4F19-A54C-8DA20CACFC59}"/>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96</a:t>
            </a:fld>
            <a:endParaRPr lang="en-US" altLang="zh-CN" sz="2400" dirty="0">
              <a:solidFill>
                <a:schemeClr val="bg1"/>
              </a:solidFill>
            </a:endParaRPr>
          </a:p>
        </p:txBody>
      </p:sp>
    </p:spTree>
    <p:extLst>
      <p:ext uri="{BB962C8B-B14F-4D97-AF65-F5344CB8AC3E}">
        <p14:creationId xmlns:p14="http://schemas.microsoft.com/office/powerpoint/2010/main" val="23851238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a:t>路径表达式</a:t>
            </a:r>
          </a:p>
        </p:txBody>
      </p:sp>
      <p:sp>
        <p:nvSpPr>
          <p:cNvPr id="3" name="灯片编号占位符 2"/>
          <p:cNvSpPr>
            <a:spLocks noGrp="1"/>
          </p:cNvSpPr>
          <p:nvPr>
            <p:ph type="sldNum" sz="quarter" idx="10"/>
          </p:nvPr>
        </p:nvSpPr>
        <p:spPr/>
        <p:txBody>
          <a:bodyPr/>
          <a:lstStyle/>
          <a:p>
            <a:pPr>
              <a:defRPr/>
            </a:pPr>
            <a:fld id="{2FCEA550-0632-41CF-92C9-23194848D089}" type="slidenum">
              <a:rPr lang="zh-CN" altLang="en-US" smtClean="0"/>
              <a:pPr>
                <a:defRPr/>
              </a:pPr>
              <a:t>97</a:t>
            </a:fld>
            <a:endParaRPr lang="en-US" altLang="zh-CN"/>
          </a:p>
        </p:txBody>
      </p:sp>
      <p:sp>
        <p:nvSpPr>
          <p:cNvPr id="4" name="文本框 3"/>
          <p:cNvSpPr txBox="1"/>
          <p:nvPr/>
        </p:nvSpPr>
        <p:spPr>
          <a:xfrm>
            <a:off x="1792953" y="1797977"/>
            <a:ext cx="8487698" cy="3816429"/>
          </a:xfrm>
          <a:prstGeom prst="rect">
            <a:avLst/>
          </a:prstGeom>
          <a:noFill/>
        </p:spPr>
        <p:txBody>
          <a:bodyPr wrap="square" rtlCol="0">
            <a:spAutoFit/>
          </a:bodyPr>
          <a:lstStyle/>
          <a:p>
            <a:pPr marL="457200" lvl="0" indent="-457200">
              <a:buFont typeface="Wingdings" panose="05000000000000000000" pitchFamily="2" charset="2"/>
              <a:buChar char="Ø"/>
            </a:pPr>
            <a:r>
              <a:rPr lang="en-US" altLang="zh-CN" sz="2800" dirty="0"/>
              <a:t>// </a:t>
            </a:r>
            <a:r>
              <a:rPr lang="zh-CN" altLang="zh-CN" sz="2800" dirty="0"/>
              <a:t>双斜杠，定位根节点，会对全文进行扫描，在文档中选取所有符合条件的内容，以列表的形式返回。</a:t>
            </a:r>
          </a:p>
          <a:p>
            <a:pPr marL="457200" lvl="0" indent="-457200">
              <a:buFont typeface="Wingdings" panose="05000000000000000000" pitchFamily="2" charset="2"/>
              <a:buChar char="Ø"/>
            </a:pPr>
            <a:r>
              <a:rPr lang="en-US" altLang="zh-CN" sz="2800" dirty="0"/>
              <a:t>/ </a:t>
            </a:r>
            <a:r>
              <a:rPr lang="zh-CN" altLang="zh-CN" sz="2800" dirty="0"/>
              <a:t>单斜杠，寻找当前标签路径的下一层路径标签或者对当前路标签内容进行操作。</a:t>
            </a:r>
          </a:p>
          <a:p>
            <a:pPr marL="457200" lvl="0" indent="-457200">
              <a:buFont typeface="Wingdings" panose="05000000000000000000" pitchFamily="2" charset="2"/>
              <a:buChar char="Ø"/>
            </a:pPr>
            <a:r>
              <a:rPr lang="en-US" altLang="zh-CN" sz="2800" dirty="0"/>
              <a:t>/text()</a:t>
            </a:r>
            <a:r>
              <a:rPr lang="zh-CN" altLang="zh-CN" sz="2800" dirty="0"/>
              <a:t>，获取当前路径下的文本内容。</a:t>
            </a:r>
          </a:p>
          <a:p>
            <a:pPr marL="457200" lvl="0" indent="-457200">
              <a:buFont typeface="Wingdings" panose="05000000000000000000" pitchFamily="2" charset="2"/>
              <a:buChar char="Ø"/>
            </a:pPr>
            <a:r>
              <a:rPr lang="en-US" altLang="zh-CN" sz="2800" dirty="0"/>
              <a:t>/@</a:t>
            </a:r>
            <a:r>
              <a:rPr lang="en-US" altLang="zh-CN" sz="2800" dirty="0" err="1"/>
              <a:t>xxxx</a:t>
            </a:r>
            <a:r>
              <a:rPr lang="zh-CN" altLang="zh-CN" sz="2800" dirty="0"/>
              <a:t>，提取当前路径下标签的属性值。</a:t>
            </a:r>
          </a:p>
          <a:p>
            <a:pPr marL="457200" lvl="0" indent="-457200">
              <a:buFont typeface="Wingdings" panose="05000000000000000000" pitchFamily="2" charset="2"/>
              <a:buChar char="Ø"/>
            </a:pPr>
            <a:r>
              <a:rPr lang="en-US" altLang="zh-CN" sz="2800" dirty="0"/>
              <a:t>. </a:t>
            </a:r>
            <a:r>
              <a:rPr lang="zh-CN" altLang="zh-CN" sz="2800" dirty="0"/>
              <a:t>点，用来选取当前节点。</a:t>
            </a:r>
          </a:p>
          <a:p>
            <a:pPr marL="457200" lvl="0" indent="-457200">
              <a:buFont typeface="Wingdings" panose="05000000000000000000" pitchFamily="2" charset="2"/>
              <a:buChar char="Ø"/>
            </a:pPr>
            <a:r>
              <a:rPr lang="en-US" altLang="zh-CN" sz="2800" dirty="0"/>
              <a:t>.. </a:t>
            </a:r>
            <a:r>
              <a:rPr lang="zh-CN" altLang="zh-CN" sz="2800" dirty="0"/>
              <a:t>双点，选取当前节点的父节点。</a:t>
            </a:r>
          </a:p>
          <a:p>
            <a:endParaRPr lang="zh-CN" altLang="en-US" dirty="0"/>
          </a:p>
        </p:txBody>
      </p:sp>
    </p:spTree>
    <p:extLst>
      <p:ext uri="{BB962C8B-B14F-4D97-AF65-F5344CB8AC3E}">
        <p14:creationId xmlns:p14="http://schemas.microsoft.com/office/powerpoint/2010/main" val="21896080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a:t>1.</a:t>
            </a:r>
            <a:r>
              <a:rPr lang="zh-CN" altLang="zh-CN" dirty="0"/>
              <a:t>获取标题数据</a:t>
            </a:r>
            <a:endParaRPr lang="zh-CN" altLang="en-US" dirty="0"/>
          </a:p>
        </p:txBody>
      </p:sp>
      <p:graphicFrame>
        <p:nvGraphicFramePr>
          <p:cNvPr id="3" name="表格 2"/>
          <p:cNvGraphicFramePr>
            <a:graphicFrameLocks noGrp="1"/>
          </p:cNvGraphicFramePr>
          <p:nvPr/>
        </p:nvGraphicFramePr>
        <p:xfrm>
          <a:off x="1873136" y="1267691"/>
          <a:ext cx="8462356" cy="5120640"/>
        </p:xfrm>
        <a:graphic>
          <a:graphicData uri="http://schemas.openxmlformats.org/drawingml/2006/table">
            <a:tbl>
              <a:tblPr firstRow="1" firstCol="1" bandRow="1">
                <a:tableStyleId>{C083E6E3-FA7D-4D7B-A595-EF9225AFEA82}</a:tableStyleId>
              </a:tblPr>
              <a:tblGrid>
                <a:gridCol w="8462356">
                  <a:extLst>
                    <a:ext uri="{9D8B030D-6E8A-4147-A177-3AD203B41FA5}">
                      <a16:colId xmlns:a16="http://schemas.microsoft.com/office/drawing/2014/main" val="3431885220"/>
                    </a:ext>
                  </a:extLst>
                </a:gridCol>
              </a:tblGrid>
              <a:tr h="4246504">
                <a:tc>
                  <a:txBody>
                    <a:bodyPr/>
                    <a:lstStyle/>
                    <a:p>
                      <a:pPr algn="just">
                        <a:spcAft>
                          <a:spcPts val="0"/>
                        </a:spcAft>
                      </a:pPr>
                      <a:r>
                        <a:rPr lang="en-US" sz="1600" kern="100" dirty="0">
                          <a:effectLst/>
                        </a:rPr>
                        <a:t>from </a:t>
                      </a:r>
                      <a:r>
                        <a:rPr lang="en-US" sz="1600" kern="100" dirty="0" err="1">
                          <a:effectLst/>
                        </a:rPr>
                        <a:t>lxml</a:t>
                      </a:r>
                      <a:r>
                        <a:rPr lang="en-US" sz="1600" kern="100" dirty="0">
                          <a:effectLst/>
                        </a:rPr>
                        <a:t> import </a:t>
                      </a:r>
                      <a:r>
                        <a:rPr lang="en-US" sz="1600" kern="100" dirty="0" err="1">
                          <a:effectLst/>
                        </a:rPr>
                        <a:t>etree</a:t>
                      </a:r>
                      <a:endParaRPr lang="zh-CN" sz="1600" kern="100" dirty="0">
                        <a:effectLst/>
                      </a:endParaRPr>
                    </a:p>
                    <a:p>
                      <a:pPr algn="just">
                        <a:spcAft>
                          <a:spcPts val="0"/>
                        </a:spcAft>
                      </a:pPr>
                      <a:r>
                        <a:rPr lang="en-US" sz="1600" kern="100" dirty="0">
                          <a:effectLst/>
                        </a:rPr>
                        <a:t>html='''&lt;html&gt;</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&lt;title&gt;Python</a:t>
                      </a:r>
                      <a:r>
                        <a:rPr lang="zh-CN" sz="1600" kern="100" dirty="0">
                          <a:effectLst/>
                        </a:rPr>
                        <a:t>网络爬虫</a:t>
                      </a:r>
                      <a:r>
                        <a:rPr lang="en-US" sz="1600" kern="100" dirty="0">
                          <a:effectLst/>
                        </a:rPr>
                        <a:t>&lt;/title&gt; </a:t>
                      </a:r>
                      <a:endParaRPr lang="zh-CN" sz="1600" kern="100" dirty="0">
                        <a:effectLst/>
                      </a:endParaRPr>
                    </a:p>
                    <a:p>
                      <a:pPr marL="228600" algn="just">
                        <a:spcAft>
                          <a:spcPts val="0"/>
                        </a:spcAft>
                      </a:pPr>
                      <a:r>
                        <a:rPr lang="en-US" sz="1600" kern="100" dirty="0">
                          <a:effectLst/>
                        </a:rPr>
                        <a:t>      &lt;/head&gt;</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8600" algn="just">
                        <a:spcAft>
                          <a:spcPts val="0"/>
                        </a:spcAft>
                      </a:pPr>
                      <a:r>
                        <a:rPr lang="en-US" sz="1600" kern="100" dirty="0">
                          <a:effectLst/>
                        </a:rPr>
                        <a:t>       &lt;div class=’university’&gt;</a:t>
                      </a:r>
                      <a:endParaRPr lang="zh-CN" sz="1600" kern="100" dirty="0">
                        <a:effectLst/>
                      </a:endParaRPr>
                    </a:p>
                    <a:p>
                      <a:pPr marL="228600" algn="just">
                        <a:spcAft>
                          <a:spcPts val="0"/>
                        </a:spcAft>
                      </a:pPr>
                      <a:r>
                        <a:rPr lang="en-US" sz="1600" kern="100" dirty="0">
                          <a:effectLst/>
                        </a:rPr>
                        <a:t>         &lt;a </a:t>
                      </a:r>
                      <a:r>
                        <a:rPr lang="en-US" sz="1600" kern="100" dirty="0" err="1">
                          <a:effectLst/>
                        </a:rPr>
                        <a:t>href</a:t>
                      </a:r>
                      <a:r>
                        <a:rPr lang="en-US" sz="1600" kern="100" dirty="0">
                          <a:effectLst/>
                        </a:rPr>
                        <a:t>="http://www.zuel.edu.cn/"&gt;</a:t>
                      </a:r>
                      <a:r>
                        <a:rPr lang="zh-CN" sz="1600" kern="100" dirty="0">
                          <a:effectLst/>
                        </a:rPr>
                        <a:t>中南财经政法大学</a:t>
                      </a:r>
                      <a:r>
                        <a:rPr lang="en-US" sz="1600" kern="100" dirty="0">
                          <a:effectLst/>
                        </a:rPr>
                        <a:t>&lt;/a&gt; </a:t>
                      </a:r>
                      <a:endParaRPr lang="zh-CN" sz="1600" kern="100" dirty="0">
                        <a:effectLst/>
                      </a:endParaRPr>
                    </a:p>
                    <a:p>
                      <a:pPr marL="228600" algn="just">
                        <a:spcAft>
                          <a:spcPts val="0"/>
                        </a:spcAft>
                      </a:pPr>
                      <a:r>
                        <a:rPr lang="en-US" sz="1600" kern="100" dirty="0">
                          <a:effectLst/>
                        </a:rPr>
                        <a:t>        &lt;/div&gt;</a:t>
                      </a:r>
                      <a:endParaRPr lang="zh-CN" sz="1600" kern="100" dirty="0">
                        <a:effectLst/>
                      </a:endParaRPr>
                    </a:p>
                    <a:p>
                      <a:pPr marL="228600" algn="just">
                        <a:spcAft>
                          <a:spcPts val="0"/>
                        </a:spcAft>
                      </a:pPr>
                      <a:r>
                        <a:rPr lang="en-US" sz="1600" kern="100" dirty="0">
                          <a:effectLst/>
                        </a:rPr>
                        <a:t>       &lt;div class=’school’&gt; </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="http://xagx.zuel.edu.cn/"&gt;</a:t>
                      </a:r>
                      <a:r>
                        <a:rPr lang="zh-CN" sz="1600" kern="100" dirty="0">
                          <a:effectLst/>
                        </a:rPr>
                        <a:t>工程学院</a:t>
                      </a:r>
                      <a:r>
                        <a:rPr lang="en-US" sz="1600" kern="100" dirty="0">
                          <a:effectLst/>
                        </a:rPr>
                        <a:t>&lt;/a&gt;&lt;/li&gt; </a:t>
                      </a:r>
                      <a:endParaRPr lang="zh-CN" sz="1600" kern="100" dirty="0">
                        <a:effectLst/>
                      </a:endParaRPr>
                    </a:p>
                    <a:p>
                      <a:pPr marL="227965" indent="600075" algn="just">
                        <a:spcAft>
                          <a:spcPts val="0"/>
                        </a:spcAft>
                      </a:pPr>
                      <a:r>
                        <a:rPr lang="en-US" sz="1600" kern="100" dirty="0">
                          <a:effectLst/>
                        </a:rPr>
                        <a:t>&lt;li&gt;&lt;a </a:t>
                      </a:r>
                      <a:r>
                        <a:rPr lang="en-US" sz="1600" kern="100" dirty="0" err="1">
                          <a:effectLst/>
                        </a:rPr>
                        <a:t>href</a:t>
                      </a:r>
                      <a:r>
                        <a:rPr lang="en-US" sz="1600" kern="100" dirty="0">
                          <a:effectLst/>
                        </a:rPr>
                        <a:t>="http://tsxy.zuel.edu.cn/"&gt;</a:t>
                      </a:r>
                      <a:r>
                        <a:rPr lang="zh-CN" sz="1600" kern="100" dirty="0">
                          <a:effectLst/>
                        </a:rPr>
                        <a:t>数学学院</a:t>
                      </a:r>
                      <a:r>
                        <a:rPr lang="en-US" sz="1600" kern="100" dirty="0">
                          <a:effectLst/>
                        </a:rPr>
                        <a:t>&lt;/a&gt;&lt;/li&gt;</a:t>
                      </a:r>
                      <a:endParaRPr lang="zh-CN" sz="1600" kern="100" dirty="0">
                        <a:effectLst/>
                      </a:endParaRPr>
                    </a:p>
                    <a:p>
                      <a:pPr marL="228600" algn="just">
                        <a:spcAft>
                          <a:spcPts val="0"/>
                        </a:spcAft>
                      </a:pPr>
                      <a:r>
                        <a:rPr lang="en-US" sz="1600" kern="100" dirty="0">
                          <a:effectLst/>
                        </a:rPr>
                        <a:t>         &lt;li&gt;&lt;a </a:t>
                      </a:r>
                      <a:r>
                        <a:rPr lang="en-US" sz="1600" kern="100" dirty="0" err="1">
                          <a:effectLst/>
                        </a:rPr>
                        <a:t>href</a:t>
                      </a:r>
                      <a:r>
                        <a:rPr lang="en-US" sz="1600" kern="100" dirty="0">
                          <a:effectLst/>
                        </a:rPr>
                        <a:t>="http://law.zuel.edu.cn/"&gt;</a:t>
                      </a:r>
                      <a:r>
                        <a:rPr lang="zh-CN" sz="1600" kern="100" dirty="0">
                          <a:effectLst/>
                        </a:rPr>
                        <a:t>法学院</a:t>
                      </a:r>
                      <a:r>
                        <a:rPr lang="en-US" sz="1600" kern="100" dirty="0">
                          <a:effectLst/>
                        </a:rPr>
                        <a:t>&lt;/a&gt;&lt;/li&gt; </a:t>
                      </a:r>
                      <a:endParaRPr lang="zh-CN" sz="1600" kern="100" dirty="0">
                        <a:effectLst/>
                      </a:endParaRPr>
                    </a:p>
                    <a:p>
                      <a:pPr marL="228600" algn="just">
                        <a:spcAft>
                          <a:spcPts val="0"/>
                        </a:spcAft>
                      </a:pPr>
                      <a:r>
                        <a:rPr lang="en-US" sz="1600" kern="100" dirty="0">
                          <a:effectLst/>
                        </a:rPr>
                        <a:t>       &lt;/div&gt; </a:t>
                      </a:r>
                      <a:endParaRPr lang="zh-CN" sz="1600" kern="100" dirty="0">
                        <a:effectLst/>
                      </a:endParaRPr>
                    </a:p>
                    <a:p>
                      <a:pPr marL="228600" algn="just">
                        <a:spcAft>
                          <a:spcPts val="0"/>
                        </a:spcAft>
                      </a:pPr>
                      <a:r>
                        <a:rPr lang="en-US" sz="1600" kern="100" dirty="0">
                          <a:effectLst/>
                        </a:rPr>
                        <a:t>     &lt;/body&gt; </a:t>
                      </a:r>
                      <a:endParaRPr lang="zh-CN" sz="1600" kern="100" dirty="0">
                        <a:effectLst/>
                      </a:endParaRPr>
                    </a:p>
                    <a:p>
                      <a:pPr marL="227965" indent="133350" algn="just">
                        <a:spcAft>
                          <a:spcPts val="0"/>
                        </a:spcAft>
                      </a:pPr>
                      <a:r>
                        <a:rPr lang="en-US" sz="1600" kern="100" dirty="0">
                          <a:effectLst/>
                        </a:rPr>
                        <a:t>&lt;/html&gt; ''' </a:t>
                      </a:r>
                    </a:p>
                    <a:p>
                      <a:r>
                        <a:rPr lang="en-US" altLang="zh-CN" sz="1600" u="none" kern="1200" baseline="0" dirty="0">
                          <a:effectLst/>
                        </a:rPr>
                        <a:t>page = etree.HTML(html) </a:t>
                      </a:r>
                      <a:endParaRPr lang="zh-CN" altLang="zh-CN" sz="1600" u="none" kern="1200" baseline="0" dirty="0">
                        <a:effectLst/>
                      </a:endParaRPr>
                    </a:p>
                    <a:p>
                      <a:r>
                        <a:rPr lang="en-US" altLang="zh-CN" sz="1600" u="none" kern="1200" baseline="0" dirty="0">
                          <a:effectLst/>
                        </a:rPr>
                        <a:t>tags=page. </a:t>
                      </a:r>
                      <a:r>
                        <a:rPr lang="en-US" altLang="zh-CN" sz="1600" u="none" kern="1200" baseline="0" dirty="0" err="1">
                          <a:effectLst/>
                        </a:rPr>
                        <a:t>xpath</a:t>
                      </a:r>
                      <a:r>
                        <a:rPr lang="en-US" altLang="zh-CN" sz="1600" u="none" kern="1200" baseline="0" dirty="0">
                          <a:effectLst/>
                        </a:rPr>
                        <a:t> ("//title/text()"))#</a:t>
                      </a:r>
                      <a:r>
                        <a:rPr lang="zh-CN" altLang="zh-CN" sz="1600" u="none" kern="1200" baseline="0" dirty="0">
                          <a:effectLst/>
                        </a:rPr>
                        <a:t>搜索根目录下的</a:t>
                      </a:r>
                      <a:r>
                        <a:rPr lang="en-US" altLang="zh-CN" sz="1600" u="none" kern="1200" baseline="0" dirty="0">
                          <a:effectLst/>
                        </a:rPr>
                        <a:t>title</a:t>
                      </a:r>
                      <a:r>
                        <a:rPr lang="zh-CN" altLang="zh-CN" sz="1600" u="none" kern="1200" baseline="0" dirty="0">
                          <a:effectLst/>
                        </a:rPr>
                        <a:t>标签，通过</a:t>
                      </a:r>
                      <a:r>
                        <a:rPr lang="en-US" altLang="zh-CN" sz="1600" u="none" kern="1200" baseline="0" dirty="0">
                          <a:effectLst/>
                        </a:rPr>
                        <a:t>//title/text()</a:t>
                      </a:r>
                      <a:r>
                        <a:rPr lang="zh-CN" altLang="zh-CN" sz="1600" u="none" kern="1200" baseline="0" dirty="0">
                          <a:effectLst/>
                        </a:rPr>
                        <a:t>获得</a:t>
                      </a:r>
                      <a:r>
                        <a:rPr lang="en-US" altLang="zh-CN" sz="1600" u="none" kern="1200" baseline="0" dirty="0">
                          <a:effectLst/>
                        </a:rPr>
                        <a:t>title</a:t>
                      </a:r>
                      <a:r>
                        <a:rPr lang="zh-CN" altLang="zh-CN" sz="1600" u="none" kern="1200" baseline="0" dirty="0">
                          <a:effectLst/>
                        </a:rPr>
                        <a:t>标签里面的内容</a:t>
                      </a:r>
                      <a:endParaRPr lang="zh-CN" altLang="zh-CN" sz="1400" u="none" kern="1200" baseline="0" dirty="0">
                        <a:effectLst/>
                      </a:endParaRPr>
                    </a:p>
                    <a:p>
                      <a:r>
                        <a:rPr lang="en-US" altLang="zh-CN" sz="1600" u="none" kern="1200" baseline="0" dirty="0">
                          <a:effectLst/>
                        </a:rPr>
                        <a:t>for tag in tags: #</a:t>
                      </a:r>
                      <a:r>
                        <a:rPr lang="zh-CN" altLang="en-US" sz="1600" u="none" kern="1200" baseline="0" dirty="0">
                          <a:effectLst/>
                        </a:rPr>
                        <a:t>打印标题</a:t>
                      </a:r>
                      <a:endParaRPr lang="zh-CN" altLang="zh-CN" sz="1600" u="none" kern="1200" baseline="0" dirty="0">
                        <a:effectLst/>
                      </a:endParaRPr>
                    </a:p>
                    <a:p>
                      <a:r>
                        <a:rPr lang="en-US" altLang="zh-CN" sz="1600" u="none" kern="1200" baseline="0" dirty="0">
                          <a:effectLst/>
                        </a:rPr>
                        <a:t>     print(tag)</a:t>
                      </a:r>
                      <a:endParaRPr lang="en-US" sz="1600" kern="100" dirty="0">
                        <a:effectLst/>
                      </a:endParaRPr>
                    </a:p>
                  </a:txBody>
                  <a:tcPr marL="68580" marR="68580" marT="0" marB="0"/>
                </a:tc>
                <a:extLst>
                  <a:ext uri="{0D108BD9-81ED-4DB2-BD59-A6C34878D82A}">
                    <a16:rowId xmlns:a16="http://schemas.microsoft.com/office/drawing/2014/main" val="3416388070"/>
                  </a:ext>
                </a:extLst>
              </a:tr>
            </a:tbl>
          </a:graphicData>
        </a:graphic>
      </p:graphicFrame>
      <p:sp>
        <p:nvSpPr>
          <p:cNvPr id="4" name="灯片编号占位符 1">
            <a:extLst>
              <a:ext uri="{FF2B5EF4-FFF2-40B4-BE49-F238E27FC236}">
                <a16:creationId xmlns:a16="http://schemas.microsoft.com/office/drawing/2014/main" id="{F8C5C287-1514-4835-AE55-315037985D0E}"/>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98</a:t>
            </a:fld>
            <a:endParaRPr lang="en-US" altLang="zh-CN" sz="2400" dirty="0">
              <a:solidFill>
                <a:schemeClr val="bg1"/>
              </a:solidFill>
            </a:endParaRPr>
          </a:p>
        </p:txBody>
      </p:sp>
    </p:spTree>
    <p:extLst>
      <p:ext uri="{BB962C8B-B14F-4D97-AF65-F5344CB8AC3E}">
        <p14:creationId xmlns:p14="http://schemas.microsoft.com/office/powerpoint/2010/main" val="10740227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输出结果</a:t>
            </a:r>
          </a:p>
        </p:txBody>
      </p:sp>
      <p:sp>
        <p:nvSpPr>
          <p:cNvPr id="3" name="文本框 2"/>
          <p:cNvSpPr txBox="1"/>
          <p:nvPr/>
        </p:nvSpPr>
        <p:spPr>
          <a:xfrm>
            <a:off x="2184401" y="1246909"/>
            <a:ext cx="7481455" cy="4955203"/>
          </a:xfrm>
          <a:prstGeom prst="rect">
            <a:avLst/>
          </a:prstGeom>
          <a:noFill/>
        </p:spPr>
        <p:txBody>
          <a:bodyPr wrap="square" rtlCol="0">
            <a:spAutoFit/>
          </a:bodyPr>
          <a:lstStyle/>
          <a:p>
            <a:r>
              <a:rPr lang="zh-CN" altLang="en-US" sz="2800" dirty="0"/>
              <a:t>输出：</a:t>
            </a:r>
            <a:r>
              <a:rPr lang="en-US" altLang="zh-CN" sz="2800" dirty="0"/>
              <a:t>Python</a:t>
            </a:r>
            <a:r>
              <a:rPr lang="zh-CN" altLang="zh-CN" sz="2800" dirty="0"/>
              <a:t>网络爬虫</a:t>
            </a:r>
            <a:endParaRPr lang="en-US" altLang="zh-CN" sz="2800" dirty="0"/>
          </a:p>
          <a:p>
            <a:pPr algn="just"/>
            <a:r>
              <a:rPr lang="en-US" altLang="zh-CN" kern="100" dirty="0"/>
              <a:t>&lt;html&gt;</a:t>
            </a:r>
            <a:endParaRPr lang="zh-CN" altLang="zh-CN" kern="100" dirty="0"/>
          </a:p>
          <a:p>
            <a:pPr marL="228600" algn="just"/>
            <a:r>
              <a:rPr lang="en-US" altLang="zh-CN" kern="100" dirty="0"/>
              <a:t>     &lt;head&gt;</a:t>
            </a:r>
            <a:endParaRPr lang="zh-CN" altLang="zh-CN" kern="100" dirty="0"/>
          </a:p>
          <a:p>
            <a:pPr marL="228600" algn="just"/>
            <a:r>
              <a:rPr lang="en-US" altLang="zh-CN" kern="100" dirty="0"/>
              <a:t>       &lt;title&gt;</a:t>
            </a:r>
            <a:r>
              <a:rPr lang="en-US" altLang="zh-CN" kern="100" dirty="0">
                <a:solidFill>
                  <a:srgbClr val="FF0000"/>
                </a:solidFill>
              </a:rPr>
              <a:t>Python</a:t>
            </a:r>
            <a:r>
              <a:rPr lang="zh-CN" altLang="zh-CN" kern="100" dirty="0">
                <a:solidFill>
                  <a:srgbClr val="FF0000"/>
                </a:solidFill>
              </a:rPr>
              <a:t>网络爬虫</a:t>
            </a:r>
            <a:r>
              <a:rPr lang="en-US" altLang="zh-CN" kern="100" dirty="0"/>
              <a:t>&lt;/title&gt; </a:t>
            </a:r>
            <a:endParaRPr lang="zh-CN" altLang="zh-CN" kern="100" dirty="0"/>
          </a:p>
          <a:p>
            <a:pPr marL="228600" algn="just"/>
            <a:r>
              <a:rPr lang="en-US" altLang="zh-CN" kern="100" dirty="0"/>
              <a:t>      &lt;/head&gt;</a:t>
            </a:r>
            <a:endParaRPr lang="zh-CN" altLang="zh-CN" kern="100" dirty="0"/>
          </a:p>
          <a:p>
            <a:pPr marL="228600" algn="just"/>
            <a:r>
              <a:rPr lang="en-US" altLang="zh-CN" kern="100" dirty="0"/>
              <a:t>      &lt;body&gt; </a:t>
            </a:r>
            <a:endParaRPr lang="zh-CN" altLang="zh-CN" kern="100" dirty="0"/>
          </a:p>
          <a:p>
            <a:pPr marL="228600" algn="just"/>
            <a:r>
              <a:rPr lang="en-US" altLang="zh-CN" kern="100" dirty="0"/>
              <a:t>       &lt;div class=’university’&gt;</a:t>
            </a:r>
            <a:endParaRPr lang="zh-CN" altLang="zh-CN" kern="100" dirty="0"/>
          </a:p>
          <a:p>
            <a:pPr marL="228600" algn="just"/>
            <a:r>
              <a:rPr lang="en-US" altLang="zh-CN" kern="100" dirty="0"/>
              <a:t>         &lt;a </a:t>
            </a:r>
            <a:r>
              <a:rPr lang="en-US" altLang="zh-CN" kern="100" dirty="0" err="1"/>
              <a:t>href</a:t>
            </a:r>
            <a:r>
              <a:rPr lang="en-US" altLang="zh-CN" kern="100" dirty="0"/>
              <a:t>="http://www.zuel.edu.cn/"&gt;</a:t>
            </a:r>
            <a:r>
              <a:rPr lang="zh-CN" altLang="zh-CN" kern="100" dirty="0"/>
              <a:t>中南财经政法大学</a:t>
            </a:r>
            <a:r>
              <a:rPr lang="en-US" altLang="zh-CN" kern="100" dirty="0"/>
              <a:t>&lt;/a&gt; </a:t>
            </a:r>
            <a:endParaRPr lang="zh-CN" altLang="zh-CN" kern="100" dirty="0"/>
          </a:p>
          <a:p>
            <a:pPr marL="228600" algn="just"/>
            <a:r>
              <a:rPr lang="en-US" altLang="zh-CN" kern="100" dirty="0"/>
              <a:t>        &lt;/div&gt;</a:t>
            </a:r>
            <a:endParaRPr lang="zh-CN" altLang="zh-CN" kern="100" dirty="0"/>
          </a:p>
          <a:p>
            <a:pPr marL="228600" algn="just"/>
            <a:r>
              <a:rPr lang="en-US" altLang="zh-CN" kern="100" dirty="0"/>
              <a:t>       &lt;div class=’school’&gt; </a:t>
            </a:r>
            <a:endParaRPr lang="zh-CN" altLang="zh-CN" kern="100" dirty="0"/>
          </a:p>
          <a:p>
            <a:pPr marL="228600" algn="just"/>
            <a:r>
              <a:rPr lang="en-US" altLang="zh-CN" kern="100" dirty="0"/>
              <a:t>         &lt;li&gt;&lt;a </a:t>
            </a:r>
            <a:r>
              <a:rPr lang="en-US" altLang="zh-CN" kern="100" dirty="0" err="1"/>
              <a:t>href</a:t>
            </a:r>
            <a:r>
              <a:rPr lang="en-US" altLang="zh-CN" kern="100" dirty="0"/>
              <a:t>="http://xagx.zuel.edu.cn/"&gt;</a:t>
            </a:r>
            <a:r>
              <a:rPr lang="zh-CN" altLang="zh-CN" kern="100" dirty="0"/>
              <a:t>工程学院</a:t>
            </a:r>
            <a:r>
              <a:rPr lang="en-US" altLang="zh-CN" kern="100" dirty="0"/>
              <a:t>&lt;/a&gt;&lt;/li&gt; </a:t>
            </a:r>
            <a:endParaRPr lang="zh-CN" altLang="zh-CN" kern="100" dirty="0"/>
          </a:p>
          <a:p>
            <a:pPr marL="227965" indent="600075" algn="just"/>
            <a:r>
              <a:rPr lang="en-US" altLang="zh-CN" kern="100" dirty="0"/>
              <a:t>&lt;li&gt;&lt;a </a:t>
            </a:r>
            <a:r>
              <a:rPr lang="en-US" altLang="zh-CN" kern="100" dirty="0" err="1"/>
              <a:t>href</a:t>
            </a:r>
            <a:r>
              <a:rPr lang="en-US" altLang="zh-CN" kern="100" dirty="0"/>
              <a:t>="http://tsxy.zuel.edu.cn/"&gt;</a:t>
            </a:r>
            <a:r>
              <a:rPr lang="zh-CN" altLang="zh-CN" kern="100" dirty="0"/>
              <a:t>数学学院</a:t>
            </a:r>
            <a:r>
              <a:rPr lang="en-US" altLang="zh-CN" kern="100" dirty="0"/>
              <a:t>&lt;/a&gt;&lt;/li&gt;</a:t>
            </a:r>
            <a:endParaRPr lang="zh-CN" altLang="zh-CN" kern="100" dirty="0"/>
          </a:p>
          <a:p>
            <a:pPr marL="228600" algn="just"/>
            <a:r>
              <a:rPr lang="en-US" altLang="zh-CN" kern="100" dirty="0"/>
              <a:t>         &lt;li&gt;&lt;a </a:t>
            </a:r>
            <a:r>
              <a:rPr lang="en-US" altLang="zh-CN" kern="100" dirty="0" err="1"/>
              <a:t>href</a:t>
            </a:r>
            <a:r>
              <a:rPr lang="en-US" altLang="zh-CN" kern="100" dirty="0"/>
              <a:t>="http://law.zuel.edu.cn/"&gt;</a:t>
            </a:r>
            <a:r>
              <a:rPr lang="zh-CN" altLang="zh-CN" kern="100" dirty="0"/>
              <a:t>法学院</a:t>
            </a:r>
            <a:r>
              <a:rPr lang="en-US" altLang="zh-CN" kern="100" dirty="0"/>
              <a:t>&lt;/a&gt;&lt;/li&gt; </a:t>
            </a:r>
            <a:endParaRPr lang="zh-CN" altLang="zh-CN" kern="100" dirty="0"/>
          </a:p>
          <a:p>
            <a:pPr marL="228600" algn="just"/>
            <a:r>
              <a:rPr lang="en-US" altLang="zh-CN" kern="100" dirty="0"/>
              <a:t>       &lt;/div&gt; </a:t>
            </a:r>
            <a:endParaRPr lang="zh-CN" altLang="zh-CN" kern="100" dirty="0"/>
          </a:p>
          <a:p>
            <a:pPr marL="228600" algn="just"/>
            <a:r>
              <a:rPr lang="en-US" altLang="zh-CN" kern="100" dirty="0"/>
              <a:t>     &lt;/body&gt; </a:t>
            </a:r>
            <a:endParaRPr lang="zh-CN" altLang="zh-CN" kern="100" dirty="0"/>
          </a:p>
          <a:p>
            <a:pPr marL="227965" indent="133350" algn="just"/>
            <a:r>
              <a:rPr lang="en-US" altLang="zh-CN" kern="100" dirty="0"/>
              <a:t>&lt;/html&gt; </a:t>
            </a:r>
            <a:endParaRPr lang="en-US" altLang="zh-CN" sz="2800" kern="100" dirty="0"/>
          </a:p>
          <a:p>
            <a:endParaRPr lang="zh-CN" altLang="en-US" dirty="0"/>
          </a:p>
        </p:txBody>
      </p:sp>
      <p:sp>
        <p:nvSpPr>
          <p:cNvPr id="4" name="灯片编号占位符 1">
            <a:extLst>
              <a:ext uri="{FF2B5EF4-FFF2-40B4-BE49-F238E27FC236}">
                <a16:creationId xmlns:a16="http://schemas.microsoft.com/office/drawing/2014/main" id="{44CA0846-0BEE-4636-B7CB-77F72ED6BC8B}"/>
              </a:ext>
            </a:extLst>
          </p:cNvPr>
          <p:cNvSpPr txBox="1">
            <a:spLocks/>
          </p:cNvSpPr>
          <p:nvPr/>
        </p:nvSpPr>
        <p:spPr>
          <a:xfrm>
            <a:off x="10852151" y="188913"/>
            <a:ext cx="1104900" cy="6477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475B3ED4-0E10-409F-A096-FDE93D218505}" type="slidenum">
              <a:rPr lang="zh-CN" altLang="en-US" sz="2400" smtClean="0">
                <a:solidFill>
                  <a:schemeClr val="bg1"/>
                </a:solidFill>
              </a:rPr>
              <a:pPr algn="ctr">
                <a:defRPr/>
              </a:pPr>
              <a:t>99</a:t>
            </a:fld>
            <a:endParaRPr lang="en-US" altLang="zh-CN" sz="2400" dirty="0">
              <a:solidFill>
                <a:schemeClr val="bg1"/>
              </a:solidFill>
            </a:endParaRPr>
          </a:p>
        </p:txBody>
      </p:sp>
    </p:spTree>
    <p:extLst>
      <p:ext uri="{BB962C8B-B14F-4D97-AF65-F5344CB8AC3E}">
        <p14:creationId xmlns:p14="http://schemas.microsoft.com/office/powerpoint/2010/main" val="15470624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ncre-visual basic">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cre-visual basic">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ncre-visual basic 1">
        <a:dk1>
          <a:srgbClr val="1D4940"/>
        </a:dk1>
        <a:lt1>
          <a:srgbClr val="FFFFFF"/>
        </a:lt1>
        <a:dk2>
          <a:srgbClr val="3F716F"/>
        </a:dk2>
        <a:lt2>
          <a:srgbClr val="DDDDDD"/>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clrMap bg1="lt1" tx1="dk1" bg2="lt2" tx2="dk2" accent1="accent1" accent2="accent2" accent3="accent3" accent4="accent4" accent5="accent5" accent6="accent6" hlink="hlink" folHlink="folHlink"/>
    </a:extraClrScheme>
    <a:extraClrScheme>
      <a:clrScheme name="ncre-visual basic 2">
        <a:dk1>
          <a:srgbClr val="23387D"/>
        </a:dk1>
        <a:lt1>
          <a:srgbClr val="FFFFFF"/>
        </a:lt1>
        <a:dk2>
          <a:srgbClr val="1A3D97"/>
        </a:dk2>
        <a:lt2>
          <a:srgbClr val="DDDDDD"/>
        </a:lt2>
        <a:accent1>
          <a:srgbClr val="4972BB"/>
        </a:accent1>
        <a:accent2>
          <a:srgbClr val="6A99D8"/>
        </a:accent2>
        <a:accent3>
          <a:srgbClr val="FFFFFF"/>
        </a:accent3>
        <a:accent4>
          <a:srgbClr val="1C2E6A"/>
        </a:accent4>
        <a:accent5>
          <a:srgbClr val="B1BCDA"/>
        </a:accent5>
        <a:accent6>
          <a:srgbClr val="5F8AC4"/>
        </a:accent6>
        <a:hlink>
          <a:srgbClr val="96B1E6"/>
        </a:hlink>
        <a:folHlink>
          <a:srgbClr val="99C25C"/>
        </a:folHlink>
      </a:clrScheme>
      <a:clrMap bg1="lt1" tx1="dk1" bg2="lt2" tx2="dk2" accent1="accent1" accent2="accent2" accent3="accent3" accent4="accent4" accent5="accent5" accent6="accent6" hlink="hlink" folHlink="folHlink"/>
    </a:extraClrScheme>
    <a:extraClrScheme>
      <a:clrScheme name="ncre-visual basic 3">
        <a:dk1>
          <a:srgbClr val="23387D"/>
        </a:dk1>
        <a:lt1>
          <a:srgbClr val="FFFFFF"/>
        </a:lt1>
        <a:dk2>
          <a:srgbClr val="1A3D97"/>
        </a:dk2>
        <a:lt2>
          <a:srgbClr val="DDDDDD"/>
        </a:lt2>
        <a:accent1>
          <a:srgbClr val="6E51A7"/>
        </a:accent1>
        <a:accent2>
          <a:srgbClr val="8C8EE0"/>
        </a:accent2>
        <a:accent3>
          <a:srgbClr val="FFFFFF"/>
        </a:accent3>
        <a:accent4>
          <a:srgbClr val="1C2E6A"/>
        </a:accent4>
        <a:accent5>
          <a:srgbClr val="BAB3D0"/>
        </a:accent5>
        <a:accent6>
          <a:srgbClr val="7E80CB"/>
        </a:accent6>
        <a:hlink>
          <a:srgbClr val="96B1E6"/>
        </a:hlink>
        <a:folHlink>
          <a:srgbClr val="7BB329"/>
        </a:folHlink>
      </a:clrScheme>
      <a:clrMap bg1="lt1" tx1="dk1" bg2="lt2" tx2="dk2" accent1="accent1" accent2="accent2" accent3="accent3" accent4="accent4" accent5="accent5" accent6="accent6" hlink="hlink" folHlink="folHlink"/>
    </a:extraClrScheme>
    <a:extraClrScheme>
      <a:clrScheme name="ncre-visual basic 4">
        <a:dk1>
          <a:srgbClr val="23387D"/>
        </a:dk1>
        <a:lt1>
          <a:srgbClr val="FFFFFF"/>
        </a:lt1>
        <a:dk2>
          <a:srgbClr val="1A3D97"/>
        </a:dk2>
        <a:lt2>
          <a:srgbClr val="DDDDDD"/>
        </a:lt2>
        <a:accent1>
          <a:srgbClr val="4972BB"/>
        </a:accent1>
        <a:accent2>
          <a:srgbClr val="FF3300"/>
        </a:accent2>
        <a:accent3>
          <a:srgbClr val="FFFFFF"/>
        </a:accent3>
        <a:accent4>
          <a:srgbClr val="1C2E6A"/>
        </a:accent4>
        <a:accent5>
          <a:srgbClr val="B1BCDA"/>
        </a:accent5>
        <a:accent6>
          <a:srgbClr val="E72D00"/>
        </a:accent6>
        <a:hlink>
          <a:srgbClr val="96B1E6"/>
        </a:hlink>
        <a:folHlink>
          <a:srgbClr val="00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TotalTime>
  <Words>12262</Words>
  <Application>Microsoft Office PowerPoint</Application>
  <PresentationFormat>宽屏</PresentationFormat>
  <Paragraphs>1240</Paragraphs>
  <Slides>114</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114</vt:i4>
      </vt:variant>
    </vt:vector>
  </HeadingPairs>
  <TitlesOfParts>
    <vt:vector size="127" baseType="lpstr">
      <vt:lpstr>等线</vt:lpstr>
      <vt:lpstr>方正大黑简体</vt:lpstr>
      <vt:lpstr>宋体</vt:lpstr>
      <vt:lpstr>Arial</vt:lpstr>
      <vt:lpstr>Calibri</vt:lpstr>
      <vt:lpstr>Cambria</vt:lpstr>
      <vt:lpstr>Helvetica</vt:lpstr>
      <vt:lpstr>Symbol</vt:lpstr>
      <vt:lpstr>Tahoma</vt:lpstr>
      <vt:lpstr>Times New Roman</vt:lpstr>
      <vt:lpstr>Verdana</vt:lpstr>
      <vt:lpstr>Wingdings</vt:lpstr>
      <vt:lpstr>ncre-visual basic</vt:lpstr>
      <vt:lpstr>第3章  计算机网络基础及Internet</vt:lpstr>
      <vt:lpstr>第3章  计算机网络基础及Internet</vt:lpstr>
      <vt:lpstr>第3章  计算机网络基础及Internet</vt:lpstr>
      <vt:lpstr>3.1 互联时代</vt:lpstr>
      <vt:lpstr>3.1.1 计算机网络的定义</vt:lpstr>
      <vt:lpstr>3.1.2 ARPANET</vt:lpstr>
      <vt:lpstr>3.1.3 TCP/IP的出现</vt:lpstr>
      <vt:lpstr>3.1.4 工业4.0</vt:lpstr>
      <vt:lpstr>3.1.4 工业4.0</vt:lpstr>
      <vt:lpstr>3.1.4 工业4.0</vt:lpstr>
      <vt:lpstr>3.1.4 工业4.0</vt:lpstr>
      <vt:lpstr>PowerPoint 演示文稿</vt:lpstr>
      <vt:lpstr>3.2.2 计算机网络的功能与作用</vt:lpstr>
      <vt:lpstr>3.2.2 计算机网络的功能与作用</vt:lpstr>
      <vt:lpstr>3.2.3 数据通信的几个概念</vt:lpstr>
      <vt:lpstr>3.2.3 数据通信</vt:lpstr>
      <vt:lpstr>3.2.4 计算机网络的分类</vt:lpstr>
      <vt:lpstr>3.2.4 计算机网络的分类</vt:lpstr>
      <vt:lpstr>3.2.4 计算机网络的分类</vt:lpstr>
      <vt:lpstr>3.3 Internet基础</vt:lpstr>
      <vt:lpstr>3.3.1 IP地址</vt:lpstr>
      <vt:lpstr>3.3.1 IP地址</vt:lpstr>
      <vt:lpstr>点分十进制表示法</vt:lpstr>
      <vt:lpstr>3.3.1 IP地址</vt:lpstr>
      <vt:lpstr>IP 地址中的网络号字段和主机号字段</vt:lpstr>
      <vt:lpstr>IP 地址中的网络号字段和主机号字段</vt:lpstr>
      <vt:lpstr>PowerPoint 演示文稿</vt:lpstr>
      <vt:lpstr>IP 地址中的网络号字段和主机号字段</vt:lpstr>
      <vt:lpstr>IP 地址中的网络号字段和主机号字段</vt:lpstr>
      <vt:lpstr>IP 地址中的网络号字段和主机号字段</vt:lpstr>
      <vt:lpstr>IP 地址中的网络号字段和主机号字段</vt:lpstr>
      <vt:lpstr>IP 地址中的网络号字段和主机号字段</vt:lpstr>
      <vt:lpstr>IP 地址中的网络号字段和主机号字段</vt:lpstr>
      <vt:lpstr>常用的三种类别的IP地址</vt:lpstr>
      <vt:lpstr> 3. IP地址危机</vt:lpstr>
      <vt:lpstr>解决IP地址危机的方法</vt:lpstr>
      <vt:lpstr>IPv6</vt:lpstr>
      <vt:lpstr>4.静态IP、动态IP和DHCP</vt:lpstr>
      <vt:lpstr>4.静态IP、动态IP和DHCP</vt:lpstr>
      <vt:lpstr>4.静态IP、动态IP和DHCP</vt:lpstr>
      <vt:lpstr>IP地址分配应遵循的原则</vt:lpstr>
      <vt:lpstr>5. 子网掩码</vt:lpstr>
      <vt:lpstr>默认子网掩码</vt:lpstr>
      <vt:lpstr>如何得到网络号</vt:lpstr>
      <vt:lpstr>6. MAC地址</vt:lpstr>
      <vt:lpstr>3.3.2 域名系统</vt:lpstr>
      <vt:lpstr>3.3.2 域名系统</vt:lpstr>
      <vt:lpstr>3.3.2 域名系统</vt:lpstr>
      <vt:lpstr>因特网的域名空间 </vt:lpstr>
      <vt:lpstr>顶级域名</vt:lpstr>
      <vt:lpstr>我国的二级域名</vt:lpstr>
      <vt:lpstr>域名服务器</vt:lpstr>
      <vt:lpstr>域名服务器</vt:lpstr>
      <vt:lpstr>3.3.3 网络协议与TCP/IP</vt:lpstr>
      <vt:lpstr>3.3.3 网络协议与TCP/IP</vt:lpstr>
      <vt:lpstr>3.3.3 网络协议与TCP/IP</vt:lpstr>
      <vt:lpstr>3.3.3 网络协议与TCP/IP</vt:lpstr>
      <vt:lpstr>3.3.3 网络协议与TCP/IP</vt:lpstr>
      <vt:lpstr>3.3.4 Internet的接入</vt:lpstr>
      <vt:lpstr>3.3.4 Internet的接入</vt:lpstr>
      <vt:lpstr>3.3.4 Internet的接入</vt:lpstr>
      <vt:lpstr>3.3.4 Internet的接入</vt:lpstr>
      <vt:lpstr>3.3.4 Internet的接入</vt:lpstr>
      <vt:lpstr>3.3.4 Internet的接入</vt:lpstr>
      <vt:lpstr>3.3.4 Internet的接入</vt:lpstr>
      <vt:lpstr>3.3.4 Internet的接入</vt:lpstr>
      <vt:lpstr>3.3.4 Internet的接入</vt:lpstr>
      <vt:lpstr>3.4 Internet的服务</vt:lpstr>
      <vt:lpstr>3.4.1 Internet的基础服务</vt:lpstr>
      <vt:lpstr>3.4.1  Internet的基础服务</vt:lpstr>
      <vt:lpstr>3.4.1  Internet的基础服务</vt:lpstr>
      <vt:lpstr>3.4.1  Internet的基础服务</vt:lpstr>
      <vt:lpstr>3.4.1  Internet的基础服务</vt:lpstr>
      <vt:lpstr>3.4.1  Internet的基础服务</vt:lpstr>
      <vt:lpstr>3.4.1  Internet的基础服务</vt:lpstr>
      <vt:lpstr>3.4.1  Internet的基础服务</vt:lpstr>
      <vt:lpstr>3.4.1  Internet的基础服务</vt:lpstr>
      <vt:lpstr>3.4.2  Internet的现代信息服务</vt:lpstr>
      <vt:lpstr>3.4.2  Internet的现代信息服务</vt:lpstr>
      <vt:lpstr>3.4.2  Internet的现代信息服务</vt:lpstr>
      <vt:lpstr>3.4.2  Internet的现代信息服务</vt:lpstr>
      <vt:lpstr>3.5 网络数据获取</vt:lpstr>
      <vt:lpstr>一.网络爬虫的概念与分类</vt:lpstr>
      <vt:lpstr>网络爬虫主要步骤</vt:lpstr>
      <vt:lpstr>二、HTML语言简介</vt:lpstr>
      <vt:lpstr>HTML源码解释</vt:lpstr>
      <vt:lpstr>DOM树</vt:lpstr>
      <vt:lpstr>三、requests库安装和使用</vt:lpstr>
      <vt:lpstr>通过Requests库访问百度</vt:lpstr>
      <vt:lpstr>response对象的常用属性</vt:lpstr>
      <vt:lpstr>PowerPoint 演示文稿</vt:lpstr>
      <vt:lpstr>四、网络爬虫需要遵守的协议</vt:lpstr>
      <vt:lpstr>京东的robots文件</vt:lpstr>
      <vt:lpstr>3.5.2 Python网络爬虫实战</vt:lpstr>
      <vt:lpstr>一、正则表达式抽取例子</vt:lpstr>
      <vt:lpstr>二、基于XPath的数据获取</vt:lpstr>
      <vt:lpstr>路径表达式</vt:lpstr>
      <vt:lpstr>例1.获取标题数据</vt:lpstr>
      <vt:lpstr>输出结果</vt:lpstr>
      <vt:lpstr>例2.获得所有&lt;a&gt;标签里面的内容和超链接</vt:lpstr>
      <vt:lpstr>输出结果</vt:lpstr>
      <vt:lpstr>例3. 只需要输出&lt;a&gt;标签中的学院内容</vt:lpstr>
      <vt:lpstr>PowerPoint 演示文稿</vt:lpstr>
      <vt:lpstr>使用XPath的优势</vt:lpstr>
      <vt:lpstr>三、使用Python操作Excel表格</vt:lpstr>
      <vt:lpstr>四、基于正则表达式获取中南映像数据</vt:lpstr>
      <vt:lpstr>网页分析</vt:lpstr>
      <vt:lpstr>完整代码</vt:lpstr>
      <vt:lpstr>五、基于XPath获取中国银行股票数据 </vt:lpstr>
      <vt:lpstr>分析表头数据</vt:lpstr>
      <vt:lpstr>内容分析</vt:lpstr>
      <vt:lpstr>完整代码</vt:lpstr>
      <vt:lpstr>最终结果</vt:lpstr>
      <vt:lpstr>本章小结</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数据分析的内功大法</dc:title>
  <dc:creator>172015025@qq.com</dc:creator>
  <cp:lastModifiedBy>user</cp:lastModifiedBy>
  <cp:revision>119</cp:revision>
  <dcterms:created xsi:type="dcterms:W3CDTF">2020-02-13T07:19:23Z</dcterms:created>
  <dcterms:modified xsi:type="dcterms:W3CDTF">2020-08-11T23:18:23Z</dcterms:modified>
</cp:coreProperties>
</file>