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1"/>
  </p:notesMasterIdLst>
  <p:sldIdLst>
    <p:sldId id="256" r:id="rId2"/>
    <p:sldId id="600" r:id="rId3"/>
    <p:sldId id="601" r:id="rId4"/>
    <p:sldId id="447" r:id="rId5"/>
    <p:sldId id="448" r:id="rId6"/>
    <p:sldId id="449" r:id="rId7"/>
    <p:sldId id="452" r:id="rId8"/>
    <p:sldId id="453" r:id="rId9"/>
    <p:sldId id="459" r:id="rId10"/>
    <p:sldId id="467" r:id="rId11"/>
    <p:sldId id="602" r:id="rId12"/>
    <p:sldId id="470" r:id="rId13"/>
    <p:sldId id="489" r:id="rId14"/>
    <p:sldId id="480" r:id="rId15"/>
    <p:sldId id="603" r:id="rId16"/>
    <p:sldId id="490" r:id="rId17"/>
    <p:sldId id="491" r:id="rId18"/>
    <p:sldId id="492" r:id="rId19"/>
    <p:sldId id="493" r:id="rId20"/>
    <p:sldId id="494" r:id="rId21"/>
    <p:sldId id="495" r:id="rId22"/>
    <p:sldId id="496" r:id="rId23"/>
    <p:sldId id="497" r:id="rId24"/>
    <p:sldId id="498" r:id="rId25"/>
    <p:sldId id="604" r:id="rId26"/>
    <p:sldId id="499" r:id="rId27"/>
    <p:sldId id="501" r:id="rId28"/>
    <p:sldId id="502" r:id="rId29"/>
    <p:sldId id="515" r:id="rId30"/>
    <p:sldId id="517" r:id="rId31"/>
    <p:sldId id="523" r:id="rId32"/>
    <p:sldId id="524" r:id="rId33"/>
    <p:sldId id="525" r:id="rId34"/>
    <p:sldId id="526" r:id="rId35"/>
    <p:sldId id="527" r:id="rId36"/>
    <p:sldId id="528" r:id="rId37"/>
    <p:sldId id="529" r:id="rId38"/>
    <p:sldId id="533" r:id="rId39"/>
    <p:sldId id="534" r:id="rId40"/>
    <p:sldId id="520" r:id="rId41"/>
    <p:sldId id="535" r:id="rId42"/>
    <p:sldId id="536" r:id="rId43"/>
    <p:sldId id="538" r:id="rId44"/>
    <p:sldId id="540" r:id="rId45"/>
    <p:sldId id="542" r:id="rId46"/>
    <p:sldId id="543" r:id="rId47"/>
    <p:sldId id="544" r:id="rId48"/>
    <p:sldId id="545" r:id="rId49"/>
    <p:sldId id="548" r:id="rId50"/>
    <p:sldId id="549" r:id="rId51"/>
    <p:sldId id="551" r:id="rId52"/>
    <p:sldId id="552" r:id="rId53"/>
    <p:sldId id="553" r:id="rId54"/>
    <p:sldId id="554" r:id="rId55"/>
    <p:sldId id="555" r:id="rId56"/>
    <p:sldId id="556" r:id="rId57"/>
    <p:sldId id="557" r:id="rId58"/>
    <p:sldId id="560" r:id="rId59"/>
    <p:sldId id="605" r:id="rId60"/>
    <p:sldId id="606" r:id="rId61"/>
    <p:sldId id="607" r:id="rId62"/>
    <p:sldId id="608" r:id="rId63"/>
    <p:sldId id="609" r:id="rId64"/>
    <p:sldId id="610" r:id="rId65"/>
    <p:sldId id="611" r:id="rId66"/>
    <p:sldId id="612" r:id="rId67"/>
    <p:sldId id="613" r:id="rId68"/>
    <p:sldId id="614" r:id="rId69"/>
    <p:sldId id="615"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BD40CA9-80DE-49A5-80C8-0E7DB2E557F4}">
          <p14:sldIdLst>
            <p14:sldId id="256"/>
            <p14:sldId id="600"/>
            <p14:sldId id="601"/>
            <p14:sldId id="447"/>
            <p14:sldId id="448"/>
            <p14:sldId id="449"/>
            <p14:sldId id="452"/>
            <p14:sldId id="453"/>
            <p14:sldId id="459"/>
            <p14:sldId id="467"/>
            <p14:sldId id="602"/>
            <p14:sldId id="470"/>
            <p14:sldId id="489"/>
            <p14:sldId id="480"/>
            <p14:sldId id="603"/>
            <p14:sldId id="490"/>
            <p14:sldId id="491"/>
            <p14:sldId id="492"/>
            <p14:sldId id="493"/>
            <p14:sldId id="494"/>
            <p14:sldId id="495"/>
            <p14:sldId id="496"/>
            <p14:sldId id="497"/>
            <p14:sldId id="498"/>
            <p14:sldId id="604"/>
            <p14:sldId id="499"/>
            <p14:sldId id="501"/>
            <p14:sldId id="502"/>
            <p14:sldId id="515"/>
            <p14:sldId id="517"/>
            <p14:sldId id="523"/>
            <p14:sldId id="524"/>
            <p14:sldId id="525"/>
            <p14:sldId id="526"/>
            <p14:sldId id="527"/>
            <p14:sldId id="528"/>
            <p14:sldId id="529"/>
            <p14:sldId id="533"/>
            <p14:sldId id="534"/>
            <p14:sldId id="520"/>
            <p14:sldId id="535"/>
            <p14:sldId id="536"/>
            <p14:sldId id="538"/>
            <p14:sldId id="540"/>
            <p14:sldId id="542"/>
            <p14:sldId id="543"/>
            <p14:sldId id="544"/>
            <p14:sldId id="545"/>
            <p14:sldId id="548"/>
            <p14:sldId id="549"/>
            <p14:sldId id="551"/>
            <p14:sldId id="552"/>
            <p14:sldId id="553"/>
            <p14:sldId id="554"/>
            <p14:sldId id="555"/>
            <p14:sldId id="556"/>
            <p14:sldId id="557"/>
            <p14:sldId id="560"/>
            <p14:sldId id="605"/>
            <p14:sldId id="606"/>
            <p14:sldId id="607"/>
            <p14:sldId id="608"/>
            <p14:sldId id="609"/>
            <p14:sldId id="610"/>
            <p14:sldId id="611"/>
            <p14:sldId id="612"/>
            <p14:sldId id="613"/>
            <p14:sldId id="614"/>
            <p14:sldId id="61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68" autoAdjust="0"/>
  </p:normalViewPr>
  <p:slideViewPr>
    <p:cSldViewPr snapToGrid="0">
      <p:cViewPr varScale="1">
        <p:scale>
          <a:sx n="58" d="100"/>
          <a:sy n="58" d="100"/>
        </p:scale>
        <p:origin x="119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1807;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35745;&#31639;&#26426;&#20844;&#20849;&#35838;&#25913;&#38761;\&#26032;&#25945;&#26448;&#32032;&#26448;\&#22270;&#34920;\&#22270;&#34920;&#32534;&#36753;&#12289;&#36855;&#20320;&#2227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35745;&#31639;&#26426;&#20844;&#20849;&#35838;&#25913;&#38761;\&#31532;4&#31456;%20Excel&#25945;&#26448;&#32032;&#26448;\&#32032;&#26448;\&#22270;&#34920;&#24212;&#29992;\&#25240;&#32447;&#2227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Sheet1!$D$1</c:f>
              <c:strCache>
                <c:ptCount val="1"/>
                <c:pt idx="0">
                  <c:v>销量</c:v>
                </c:pt>
              </c:strCache>
            </c:strRef>
          </c:tx>
          <c:spPr>
            <a:solidFill>
              <a:srgbClr val="0070C0"/>
            </a:solidFill>
            <a:ln>
              <a:noFill/>
            </a:ln>
            <a:effectLst/>
          </c:spPr>
          <c:invertIfNegative val="0"/>
          <c:cat>
            <c:strRef>
              <c:f>Sheet1!$A$2:$A$7</c:f>
              <c:strCache>
                <c:ptCount val="6"/>
                <c:pt idx="0">
                  <c:v>羽绒服</c:v>
                </c:pt>
                <c:pt idx="1">
                  <c:v>西装</c:v>
                </c:pt>
                <c:pt idx="2">
                  <c:v>大衣</c:v>
                </c:pt>
                <c:pt idx="3">
                  <c:v>毛衣</c:v>
                </c:pt>
                <c:pt idx="4">
                  <c:v>衬衣</c:v>
                </c:pt>
                <c:pt idx="5">
                  <c:v>床单被套</c:v>
                </c:pt>
              </c:strCache>
            </c:strRef>
          </c:cat>
          <c:val>
            <c:numRef>
              <c:f>Sheet1!$D$2:$D$7</c:f>
              <c:numCache>
                <c:formatCode>General</c:formatCode>
                <c:ptCount val="6"/>
                <c:pt idx="0">
                  <c:v>370</c:v>
                </c:pt>
                <c:pt idx="1">
                  <c:v>254</c:v>
                </c:pt>
                <c:pt idx="2">
                  <c:v>292</c:v>
                </c:pt>
                <c:pt idx="3">
                  <c:v>228</c:v>
                </c:pt>
                <c:pt idx="4">
                  <c:v>135</c:v>
                </c:pt>
                <c:pt idx="5">
                  <c:v>80</c:v>
                </c:pt>
              </c:numCache>
            </c:numRef>
          </c:val>
          <c:extLst>
            <c:ext xmlns:c16="http://schemas.microsoft.com/office/drawing/2014/chart" uri="{C3380CC4-5D6E-409C-BE32-E72D297353CC}">
              <c16:uniqueId val="{00000000-F117-4922-82A0-333691773A74}"/>
            </c:ext>
          </c:extLst>
        </c:ser>
        <c:dLbls>
          <c:showLegendKey val="0"/>
          <c:showVal val="0"/>
          <c:showCatName val="0"/>
          <c:showSerName val="0"/>
          <c:showPercent val="0"/>
          <c:showBubbleSize val="0"/>
        </c:dLbls>
        <c:gapWidth val="219"/>
        <c:overlap val="-27"/>
        <c:axId val="829701120"/>
        <c:axId val="829747968"/>
      </c:barChart>
      <c:catAx>
        <c:axId val="829701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29747968"/>
        <c:crosses val="autoZero"/>
        <c:auto val="1"/>
        <c:lblAlgn val="ctr"/>
        <c:lblOffset val="100"/>
        <c:noMultiLvlLbl val="0"/>
      </c:catAx>
      <c:valAx>
        <c:axId val="829747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297011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微软雅黑" panose="020B0503020204020204" pitchFamily="34" charset="-122"/>
                <a:ea typeface="微软雅黑" panose="020B0503020204020204" pitchFamily="34" charset="-122"/>
                <a:cs typeface="+mn-cs"/>
              </a:defRPr>
            </a:pPr>
            <a:r>
              <a:rPr lang="zh-CN" altLang="en-US">
                <a:solidFill>
                  <a:srgbClr val="00B050"/>
                </a:solidFill>
              </a:rPr>
              <a:t>第一季度销量图</a:t>
            </a:r>
          </a:p>
        </c:rich>
      </c:tx>
      <c:overlay val="0"/>
      <c:spPr>
        <a:noFill/>
        <a:ln>
          <a:noFill/>
        </a:ln>
        <a:effectLst/>
      </c:spPr>
    </c:title>
    <c:autoTitleDeleted val="0"/>
    <c:plotArea>
      <c:layout/>
      <c:barChart>
        <c:barDir val="col"/>
        <c:grouping val="clustered"/>
        <c:varyColors val="0"/>
        <c:ser>
          <c:idx val="0"/>
          <c:order val="0"/>
          <c:tx>
            <c:strRef>
              <c:f>Sheet1!$D$1</c:f>
              <c:strCache>
                <c:ptCount val="1"/>
                <c:pt idx="0">
                  <c:v>销量</c:v>
                </c:pt>
              </c:strCache>
            </c:strRef>
          </c:tx>
          <c:spPr>
            <a:solidFill>
              <a:srgbClr val="0070C0"/>
            </a:solidFill>
            <a:ln w="25400">
              <a:solidFill>
                <a:schemeClr val="bg1"/>
              </a:solidFill>
            </a:ln>
            <a:effectLst>
              <a:outerShdw blurRad="76200" dir="18900000" sy="23000" kx="-1200000" algn="bl" rotWithShape="0">
                <a:prstClr val="black">
                  <a:alpha val="20000"/>
                </a:prstClr>
              </a:outerShdw>
            </a:effectLst>
            <a:scene3d>
              <a:camera prst="orthographicFront"/>
              <a:lightRig rig="threePt" dir="t"/>
            </a:scene3d>
            <a:sp3d/>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Sheet1!$A$2:$A$7</c:f>
              <c:strCache>
                <c:ptCount val="6"/>
                <c:pt idx="0">
                  <c:v>羽绒服</c:v>
                </c:pt>
                <c:pt idx="1">
                  <c:v>西装</c:v>
                </c:pt>
                <c:pt idx="2">
                  <c:v>大衣</c:v>
                </c:pt>
                <c:pt idx="3">
                  <c:v>毛衣</c:v>
                </c:pt>
                <c:pt idx="4">
                  <c:v>衬衣</c:v>
                </c:pt>
                <c:pt idx="5">
                  <c:v>床单被套</c:v>
                </c:pt>
              </c:strCache>
            </c:strRef>
          </c:cat>
          <c:val>
            <c:numRef>
              <c:f>Sheet1!$D$2:$D$7</c:f>
              <c:numCache>
                <c:formatCode>General</c:formatCode>
                <c:ptCount val="6"/>
                <c:pt idx="0">
                  <c:v>370</c:v>
                </c:pt>
                <c:pt idx="1">
                  <c:v>254</c:v>
                </c:pt>
                <c:pt idx="2">
                  <c:v>292</c:v>
                </c:pt>
                <c:pt idx="3">
                  <c:v>228</c:v>
                </c:pt>
                <c:pt idx="4">
                  <c:v>135</c:v>
                </c:pt>
                <c:pt idx="5">
                  <c:v>80</c:v>
                </c:pt>
              </c:numCache>
            </c:numRef>
          </c:val>
          <c:extLst>
            <c:ext xmlns:c16="http://schemas.microsoft.com/office/drawing/2014/chart" uri="{C3380CC4-5D6E-409C-BE32-E72D297353CC}">
              <c16:uniqueId val="{00000000-EA3D-4C87-BCDC-7A1E54EFA893}"/>
            </c:ext>
          </c:extLst>
        </c:ser>
        <c:dLbls>
          <c:dLblPos val="inEnd"/>
          <c:showLegendKey val="0"/>
          <c:showVal val="1"/>
          <c:showCatName val="0"/>
          <c:showSerName val="0"/>
          <c:showPercent val="0"/>
          <c:showBubbleSize val="0"/>
        </c:dLbls>
        <c:gapWidth val="0"/>
        <c:axId val="839387776"/>
        <c:axId val="839411584"/>
      </c:barChart>
      <c:catAx>
        <c:axId val="839387776"/>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r>
                  <a:rPr lang="zh-CN" altLang="en-US"/>
                  <a:t>商品类型</a:t>
                </a:r>
              </a:p>
            </c:rich>
          </c:tx>
          <c:overlay val="0"/>
          <c:spPr>
            <a:noFill/>
            <a:ln>
              <a:noFill/>
            </a:ln>
            <a:effectLst/>
          </c:spPr>
        </c:title>
        <c:numFmt formatCode="General" sourceLinked="1"/>
        <c:majorTickMark val="none"/>
        <c:minorTickMark val="out"/>
        <c:tickLblPos val="nextTo"/>
        <c:spPr>
          <a:noFill/>
          <a:ln w="25400">
            <a:solidFill>
              <a:schemeClr val="tx1"/>
            </a:solidFill>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effectLst/>
                <a:latin typeface="微软雅黑" panose="020B0503020204020204" pitchFamily="34" charset="-122"/>
                <a:ea typeface="微软雅黑" panose="020B0503020204020204" pitchFamily="34" charset="-122"/>
                <a:cs typeface="+mn-cs"/>
              </a:defRPr>
            </a:pPr>
            <a:endParaRPr lang="zh-CN"/>
          </a:p>
        </c:txPr>
        <c:crossAx val="839411584"/>
        <c:crosses val="autoZero"/>
        <c:auto val="1"/>
        <c:lblAlgn val="ctr"/>
        <c:lblOffset val="100"/>
        <c:noMultiLvlLbl val="0"/>
      </c:catAx>
      <c:valAx>
        <c:axId val="839411584"/>
        <c:scaling>
          <c:orientation val="minMax"/>
        </c:scaling>
        <c:delete val="1"/>
        <c:axPos val="l"/>
        <c:numFmt formatCode="General" sourceLinked="1"/>
        <c:majorTickMark val="none"/>
        <c:minorTickMark val="none"/>
        <c:tickLblPos val="nextTo"/>
        <c:crossAx val="83938777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1" i="0" u="none" strike="noStrike" baseline="0">
                <a:effectLst/>
                <a:latin typeface="微软雅黑" panose="020B0503020204020204" pitchFamily="34" charset="-122"/>
                <a:ea typeface="微软雅黑" panose="020B0503020204020204" pitchFamily="34" charset="-122"/>
              </a:rPr>
              <a:t>1995-2005</a:t>
            </a:r>
            <a:r>
              <a:rPr lang="zh-CN" altLang="zh-CN" sz="1400" b="1" i="0" u="none" strike="noStrike" baseline="0">
                <a:effectLst/>
                <a:latin typeface="微软雅黑" panose="020B0503020204020204" pitchFamily="34" charset="-122"/>
                <a:ea typeface="微软雅黑" panose="020B0503020204020204" pitchFamily="34" charset="-122"/>
              </a:rPr>
              <a:t>年</a:t>
            </a:r>
            <a:r>
              <a:rPr lang="en-US" altLang="zh-CN" sz="1400" b="1" i="0" u="none" strike="noStrike" baseline="0">
                <a:effectLst/>
                <a:latin typeface="微软雅黑" panose="020B0503020204020204" pitchFamily="34" charset="-122"/>
                <a:ea typeface="微软雅黑" panose="020B0503020204020204" pitchFamily="34" charset="-122"/>
              </a:rPr>
              <a:t>2</a:t>
            </a:r>
            <a:r>
              <a:rPr lang="zh-CN" altLang="zh-CN" sz="1400" b="1" i="0" u="none" strike="noStrike" baseline="0">
                <a:effectLst/>
                <a:latin typeface="微软雅黑" panose="020B0503020204020204" pitchFamily="34" charset="-122"/>
                <a:ea typeface="微软雅黑" panose="020B0503020204020204" pitchFamily="34" charset="-122"/>
              </a:rPr>
              <a:t>月、</a:t>
            </a:r>
            <a:r>
              <a:rPr lang="en-US" altLang="zh-CN" sz="1400" b="1" i="0" u="none" strike="noStrike" baseline="0">
                <a:effectLst/>
                <a:latin typeface="微软雅黑" panose="020B0503020204020204" pitchFamily="34" charset="-122"/>
                <a:ea typeface="微软雅黑" panose="020B0503020204020204" pitchFamily="34" charset="-122"/>
              </a:rPr>
              <a:t>8</a:t>
            </a:r>
            <a:r>
              <a:rPr lang="zh-CN" altLang="zh-CN" sz="1400" b="1" i="0" u="none" strike="noStrike" baseline="0">
                <a:effectLst/>
                <a:latin typeface="微软雅黑" panose="020B0503020204020204" pitchFamily="34" charset="-122"/>
                <a:ea typeface="微软雅黑" panose="020B0503020204020204" pitchFamily="34" charset="-122"/>
              </a:rPr>
              <a:t>月平均气温变化</a:t>
            </a:r>
            <a:endParaRPr lang="zh-CN" altLang="en-US" b="1">
              <a:latin typeface="微软雅黑" panose="020B0503020204020204" pitchFamily="34" charset="-122"/>
              <a:ea typeface="微软雅黑" panose="020B0503020204020204" pitchFamily="34" charset="-122"/>
            </a:endParaRPr>
          </a:p>
        </c:rich>
      </c:tx>
      <c:overlay val="0"/>
      <c:spPr>
        <a:noFill/>
        <a:ln>
          <a:noFill/>
        </a:ln>
        <a:effectLst/>
      </c:spPr>
    </c:title>
    <c:autoTitleDeleted val="0"/>
    <c:plotArea>
      <c:layout/>
      <c:lineChart>
        <c:grouping val="standard"/>
        <c:varyColors val="0"/>
        <c:ser>
          <c:idx val="0"/>
          <c:order val="0"/>
          <c:tx>
            <c:strRef>
              <c:f>Sheet1!$A$2</c:f>
              <c:strCache>
                <c:ptCount val="1"/>
                <c:pt idx="0">
                  <c:v>2月</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FF0000">
                    <a:alpha val="92000"/>
                  </a:srgbClr>
                </a:solidFill>
                <a:prstDash val="sysDash"/>
              </a:ln>
              <a:effectLst/>
            </c:spPr>
            <c:trendlineType val="linear"/>
            <c:dispRSqr val="0"/>
            <c:dispEq val="0"/>
          </c:trendline>
          <c:cat>
            <c:numRef>
              <c:f>Sheet1!$B$1:$L$1</c:f>
              <c:numCache>
                <c:formatCode>General</c:formatCode>
                <c:ptCount val="11"/>
                <c:pt idx="0">
                  <c:v>1995</c:v>
                </c:pt>
                <c:pt idx="1">
                  <c:v>1996</c:v>
                </c:pt>
                <c:pt idx="2">
                  <c:v>1997</c:v>
                </c:pt>
                <c:pt idx="3">
                  <c:v>1998</c:v>
                </c:pt>
                <c:pt idx="4">
                  <c:v>1999</c:v>
                </c:pt>
                <c:pt idx="5">
                  <c:v>2000</c:v>
                </c:pt>
                <c:pt idx="6">
                  <c:v>2001</c:v>
                </c:pt>
                <c:pt idx="7">
                  <c:v>2002</c:v>
                </c:pt>
                <c:pt idx="8">
                  <c:v>2003</c:v>
                </c:pt>
                <c:pt idx="9">
                  <c:v>2004</c:v>
                </c:pt>
                <c:pt idx="10">
                  <c:v>2005</c:v>
                </c:pt>
              </c:numCache>
            </c:numRef>
          </c:cat>
          <c:val>
            <c:numRef>
              <c:f>Sheet1!$B$2:$L$2</c:f>
              <c:numCache>
                <c:formatCode>0.0_ </c:formatCode>
                <c:ptCount val="11"/>
                <c:pt idx="0">
                  <c:v>6.2</c:v>
                </c:pt>
                <c:pt idx="1">
                  <c:v>4.9000000000000004</c:v>
                </c:pt>
                <c:pt idx="2">
                  <c:v>6.8</c:v>
                </c:pt>
                <c:pt idx="3">
                  <c:v>7.9</c:v>
                </c:pt>
                <c:pt idx="4">
                  <c:v>7.6</c:v>
                </c:pt>
                <c:pt idx="5">
                  <c:v>4.8</c:v>
                </c:pt>
                <c:pt idx="6">
                  <c:v>7.4</c:v>
                </c:pt>
                <c:pt idx="7">
                  <c:v>9</c:v>
                </c:pt>
                <c:pt idx="8">
                  <c:v>7.3</c:v>
                </c:pt>
                <c:pt idx="9">
                  <c:v>9.4</c:v>
                </c:pt>
                <c:pt idx="10">
                  <c:v>7.8</c:v>
                </c:pt>
              </c:numCache>
            </c:numRef>
          </c:val>
          <c:smooth val="0"/>
          <c:extLst>
            <c:ext xmlns:c16="http://schemas.microsoft.com/office/drawing/2014/chart" uri="{C3380CC4-5D6E-409C-BE32-E72D297353CC}">
              <c16:uniqueId val="{00000001-F74A-47D7-9C42-134DBC253A36}"/>
            </c:ext>
          </c:extLst>
        </c:ser>
        <c:ser>
          <c:idx val="1"/>
          <c:order val="1"/>
          <c:tx>
            <c:strRef>
              <c:f>Sheet1!$A$3</c:f>
              <c:strCache>
                <c:ptCount val="1"/>
                <c:pt idx="0">
                  <c:v>8月</c:v>
                </c:pt>
              </c:strCache>
            </c:strRef>
          </c:tx>
          <c:spPr>
            <a:ln w="28575" cap="rnd">
              <a:solidFill>
                <a:schemeClr val="accent2"/>
              </a:solidFill>
              <a:round/>
            </a:ln>
            <a:effectLst/>
          </c:spPr>
          <c:marker>
            <c:symbol val="circle"/>
            <c:size val="5"/>
            <c:spPr>
              <a:solidFill>
                <a:schemeClr val="accent2"/>
              </a:solidFill>
              <a:ln w="9525">
                <a:solidFill>
                  <a:schemeClr val="accent2"/>
                </a:solidFill>
                <a:prstDash val="sysDash"/>
              </a:ln>
              <a:effectLst/>
            </c:spPr>
          </c:marker>
          <c:cat>
            <c:numRef>
              <c:f>Sheet1!$B$1:$L$1</c:f>
              <c:numCache>
                <c:formatCode>General</c:formatCode>
                <c:ptCount val="11"/>
                <c:pt idx="0">
                  <c:v>1995</c:v>
                </c:pt>
                <c:pt idx="1">
                  <c:v>1996</c:v>
                </c:pt>
                <c:pt idx="2">
                  <c:v>1997</c:v>
                </c:pt>
                <c:pt idx="3">
                  <c:v>1998</c:v>
                </c:pt>
                <c:pt idx="4">
                  <c:v>1999</c:v>
                </c:pt>
                <c:pt idx="5">
                  <c:v>2000</c:v>
                </c:pt>
                <c:pt idx="6">
                  <c:v>2001</c:v>
                </c:pt>
                <c:pt idx="7">
                  <c:v>2002</c:v>
                </c:pt>
                <c:pt idx="8">
                  <c:v>2003</c:v>
                </c:pt>
                <c:pt idx="9">
                  <c:v>2004</c:v>
                </c:pt>
                <c:pt idx="10">
                  <c:v>2005</c:v>
                </c:pt>
              </c:numCache>
            </c:numRef>
          </c:cat>
          <c:val>
            <c:numRef>
              <c:f>Sheet1!$B$3:$L$3</c:f>
              <c:numCache>
                <c:formatCode>General</c:formatCode>
                <c:ptCount val="11"/>
                <c:pt idx="0">
                  <c:v>29.2</c:v>
                </c:pt>
                <c:pt idx="1">
                  <c:v>28.3</c:v>
                </c:pt>
                <c:pt idx="2">
                  <c:v>27.8</c:v>
                </c:pt>
                <c:pt idx="3">
                  <c:v>29.9</c:v>
                </c:pt>
                <c:pt idx="4">
                  <c:v>27.1</c:v>
                </c:pt>
                <c:pt idx="5">
                  <c:v>28.6</c:v>
                </c:pt>
                <c:pt idx="6">
                  <c:v>27.5</c:v>
                </c:pt>
                <c:pt idx="7">
                  <c:v>27.9</c:v>
                </c:pt>
                <c:pt idx="8">
                  <c:v>29.4</c:v>
                </c:pt>
                <c:pt idx="9">
                  <c:v>29.4</c:v>
                </c:pt>
                <c:pt idx="10">
                  <c:v>28.7</c:v>
                </c:pt>
              </c:numCache>
            </c:numRef>
          </c:val>
          <c:smooth val="0"/>
          <c:extLst>
            <c:ext xmlns:c16="http://schemas.microsoft.com/office/drawing/2014/chart" uri="{C3380CC4-5D6E-409C-BE32-E72D297353CC}">
              <c16:uniqueId val="{00000002-F74A-47D7-9C42-134DBC253A36}"/>
            </c:ext>
          </c:extLst>
        </c:ser>
        <c:dLbls>
          <c:showLegendKey val="0"/>
          <c:showVal val="0"/>
          <c:showCatName val="0"/>
          <c:showSerName val="0"/>
          <c:showPercent val="0"/>
          <c:showBubbleSize val="0"/>
        </c:dLbls>
        <c:marker val="1"/>
        <c:smooth val="0"/>
        <c:axId val="839578752"/>
        <c:axId val="839580672"/>
      </c:lineChart>
      <c:catAx>
        <c:axId val="839578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39580672"/>
        <c:crosses val="autoZero"/>
        <c:auto val="1"/>
        <c:lblAlgn val="ctr"/>
        <c:lblOffset val="100"/>
        <c:noMultiLvlLbl val="0"/>
      </c:catAx>
      <c:valAx>
        <c:axId val="839580672"/>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39578752"/>
        <c:crosses val="autoZero"/>
        <c:crossBetween val="between"/>
      </c:valAx>
      <c:sp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A4DBB-C933-4252-B6C2-04FCEFBFC01A}" type="datetimeFigureOut">
              <a:rPr lang="zh-CN" altLang="en-US" smtClean="0"/>
              <a:t>2020/08/12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EB4A7E-C295-493F-A792-10FDE42C5BBD}" type="slidenum">
              <a:rPr lang="zh-CN" altLang="en-US" smtClean="0"/>
              <a:t>‹#›</a:t>
            </a:fld>
            <a:endParaRPr lang="zh-CN" altLang="en-US"/>
          </a:p>
        </p:txBody>
      </p:sp>
    </p:spTree>
    <p:extLst>
      <p:ext uri="{BB962C8B-B14F-4D97-AF65-F5344CB8AC3E}">
        <p14:creationId xmlns:p14="http://schemas.microsoft.com/office/powerpoint/2010/main" val="3814229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a:solidFill>
                  <a:schemeClr val="tx1"/>
                </a:solidFill>
                <a:effectLst/>
                <a:latin typeface="+mn-lt"/>
                <a:ea typeface="+mn-ea"/>
                <a:cs typeface="+mn-cs"/>
              </a:rPr>
              <a:t>可以同时选中多个工作表形成“组”。在工作组模式下，可以方便地同时对多个工作表对象进行复制、删除等操作。</a:t>
            </a:r>
            <a:endParaRPr lang="zh-CN" altLang="en-US" dirty="0"/>
          </a:p>
        </p:txBody>
      </p:sp>
      <p:sp>
        <p:nvSpPr>
          <p:cNvPr id="4" name="灯片编号占位符 3"/>
          <p:cNvSpPr>
            <a:spLocks noGrp="1"/>
          </p:cNvSpPr>
          <p:nvPr>
            <p:ph type="sldNum" sz="quarter" idx="10"/>
          </p:nvPr>
        </p:nvSpPr>
        <p:spPr/>
        <p:txBody>
          <a:bodyPr/>
          <a:lstStyle/>
          <a:p>
            <a:fld id="{A1EB4A7E-C295-493F-A792-10FDE42C5BBD}" type="slidenum">
              <a:rPr lang="zh-CN" altLang="en-US" smtClean="0"/>
              <a:t>9</a:t>
            </a:fld>
            <a:endParaRPr lang="zh-CN" altLang="en-US"/>
          </a:p>
        </p:txBody>
      </p:sp>
    </p:spTree>
    <p:extLst>
      <p:ext uri="{BB962C8B-B14F-4D97-AF65-F5344CB8AC3E}">
        <p14:creationId xmlns:p14="http://schemas.microsoft.com/office/powerpoint/2010/main" val="2323970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48</a:t>
            </a:fld>
            <a:endParaRPr lang="zh-CN" altLang="en-US"/>
          </a:p>
        </p:txBody>
      </p:sp>
    </p:spTree>
    <p:extLst>
      <p:ext uri="{BB962C8B-B14F-4D97-AF65-F5344CB8AC3E}">
        <p14:creationId xmlns:p14="http://schemas.microsoft.com/office/powerpoint/2010/main" val="2903777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49</a:t>
            </a:fld>
            <a:endParaRPr lang="zh-CN" altLang="en-US"/>
          </a:p>
        </p:txBody>
      </p:sp>
    </p:spTree>
    <p:extLst>
      <p:ext uri="{BB962C8B-B14F-4D97-AF65-F5344CB8AC3E}">
        <p14:creationId xmlns:p14="http://schemas.microsoft.com/office/powerpoint/2010/main" val="654045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58</a:t>
            </a:fld>
            <a:endParaRPr lang="zh-CN" altLang="en-US"/>
          </a:p>
        </p:txBody>
      </p:sp>
    </p:spTree>
    <p:extLst>
      <p:ext uri="{BB962C8B-B14F-4D97-AF65-F5344CB8AC3E}">
        <p14:creationId xmlns:p14="http://schemas.microsoft.com/office/powerpoint/2010/main" val="259823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61</a:t>
            </a:fld>
            <a:endParaRPr lang="zh-CN" altLang="en-US"/>
          </a:p>
        </p:txBody>
      </p:sp>
    </p:spTree>
    <p:extLst>
      <p:ext uri="{BB962C8B-B14F-4D97-AF65-F5344CB8AC3E}">
        <p14:creationId xmlns:p14="http://schemas.microsoft.com/office/powerpoint/2010/main" val="2268081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zh-CN" sz="1200" kern="1200" dirty="0">
                <a:solidFill>
                  <a:schemeClr val="tx1"/>
                </a:solidFill>
                <a:effectLst/>
                <a:latin typeface="+mn-lt"/>
                <a:ea typeface="+mn-ea"/>
                <a:cs typeface="+mn-cs"/>
              </a:rPr>
              <a:t>可以利用“定位”功能来完成</a:t>
            </a:r>
            <a:r>
              <a:rPr lang="zh-CN" altLang="zh-CN" sz="1200" dirty="0"/>
              <a:t>批量输入相同数据</a:t>
            </a:r>
            <a:r>
              <a:rPr lang="zh-CN" altLang="en-US" sz="1200" dirty="0"/>
              <a:t>的</a:t>
            </a:r>
            <a:r>
              <a:rPr lang="zh-CN" altLang="zh-CN" sz="1200" kern="1200" dirty="0">
                <a:solidFill>
                  <a:schemeClr val="tx1"/>
                </a:solidFill>
                <a:effectLst/>
                <a:latin typeface="+mn-lt"/>
                <a:ea typeface="+mn-ea"/>
                <a:cs typeface="+mn-cs"/>
              </a:rPr>
              <a:t>操作。</a:t>
            </a:r>
            <a:endParaRPr lang="zh-CN" altLang="en-US" dirty="0"/>
          </a:p>
          <a:p>
            <a:pPr marL="171450" indent="-171450">
              <a:buFont typeface="Arial" panose="020B0604020202020204" pitchFamily="34" charset="0"/>
              <a:buChar char="•"/>
            </a:pPr>
            <a:r>
              <a:rPr lang="zh-CN" altLang="zh-CN" sz="1200" kern="1200" dirty="0">
                <a:solidFill>
                  <a:schemeClr val="tx1"/>
                </a:solidFill>
                <a:effectLst/>
                <a:latin typeface="+mn-lt"/>
                <a:ea typeface="+mn-ea"/>
                <a:cs typeface="+mn-cs"/>
              </a:rPr>
              <a:t>在向工作表录入数据的过程中，为了避免出现过多的错误与非法信息输入，可以在单元格中设置数据的有效性以控制录入信息的范围。</a:t>
            </a:r>
            <a:endParaRPr lang="en-US" altLang="zh-CN"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altLang="zh-CN" sz="1200" kern="1200" dirty="0">
                <a:solidFill>
                  <a:schemeClr val="tx1"/>
                </a:solidFill>
                <a:effectLst/>
                <a:latin typeface="+mn-lt"/>
                <a:ea typeface="+mn-ea"/>
                <a:cs typeface="+mn-cs"/>
              </a:rPr>
              <a:t>Excel</a:t>
            </a:r>
            <a:r>
              <a:rPr lang="zh-CN" altLang="zh-CN" sz="1200" kern="1200" dirty="0">
                <a:solidFill>
                  <a:schemeClr val="tx1"/>
                </a:solidFill>
                <a:effectLst/>
                <a:latin typeface="+mn-lt"/>
                <a:ea typeface="+mn-ea"/>
                <a:cs typeface="+mn-cs"/>
              </a:rPr>
              <a:t>还支持从外部数据源获取数据并导入到工作表中，如文本文件、网页、</a:t>
            </a:r>
            <a:r>
              <a:rPr lang="en-US" altLang="zh-CN" sz="1200" kern="1200" dirty="0">
                <a:solidFill>
                  <a:schemeClr val="tx1"/>
                </a:solidFill>
                <a:effectLst/>
                <a:latin typeface="+mn-lt"/>
                <a:ea typeface="+mn-ea"/>
                <a:cs typeface="+mn-cs"/>
              </a:rPr>
              <a:t>Access</a:t>
            </a:r>
            <a:r>
              <a:rPr lang="zh-CN" altLang="zh-CN" sz="1200" kern="1200" dirty="0">
                <a:solidFill>
                  <a:schemeClr val="tx1"/>
                </a:solidFill>
                <a:effectLst/>
                <a:latin typeface="+mn-lt"/>
                <a:ea typeface="+mn-ea"/>
                <a:cs typeface="+mn-cs"/>
              </a:rPr>
              <a:t>数据库等等。</a:t>
            </a:r>
            <a:endParaRPr lang="en-US"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A1EB4A7E-C295-493F-A792-10FDE42C5BBD}" type="slidenum">
              <a:rPr lang="zh-CN" altLang="en-US" smtClean="0"/>
              <a:t>12</a:t>
            </a:fld>
            <a:endParaRPr lang="zh-CN" altLang="en-US"/>
          </a:p>
        </p:txBody>
      </p:sp>
    </p:spTree>
    <p:extLst>
      <p:ext uri="{BB962C8B-B14F-4D97-AF65-F5344CB8AC3E}">
        <p14:creationId xmlns:p14="http://schemas.microsoft.com/office/powerpoint/2010/main" val="2649279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zh-CN" altLang="en-US" dirty="0">
                <a:solidFill>
                  <a:srgbClr val="7030A0"/>
                </a:solidFill>
                <a:latin typeface="+mj-ea"/>
              </a:rPr>
              <a:t>数字编号是指</a:t>
            </a:r>
            <a:r>
              <a:rPr lang="zh-CN" altLang="zh-CN" dirty="0"/>
              <a:t>由纯数字组成的文本，如学号、手机号、身份证号码、邮政编码等</a:t>
            </a:r>
            <a:r>
              <a:rPr lang="zh-CN" altLang="en-US" dirty="0"/>
              <a:t>。</a:t>
            </a:r>
          </a:p>
        </p:txBody>
      </p:sp>
      <p:sp>
        <p:nvSpPr>
          <p:cNvPr id="4" name="灯片编号占位符 3"/>
          <p:cNvSpPr>
            <a:spLocks noGrp="1"/>
          </p:cNvSpPr>
          <p:nvPr>
            <p:ph type="sldNum" sz="quarter" idx="5"/>
          </p:nvPr>
        </p:nvSpPr>
        <p:spPr/>
        <p:txBody>
          <a:bodyPr/>
          <a:lstStyle/>
          <a:p>
            <a:fld id="{A1EB4A7E-C295-493F-A792-10FDE42C5BBD}" type="slidenum">
              <a:rPr lang="zh-CN" altLang="en-US" smtClean="0"/>
              <a:t>13</a:t>
            </a:fld>
            <a:endParaRPr lang="zh-CN" altLang="en-US"/>
          </a:p>
        </p:txBody>
      </p:sp>
    </p:spTree>
    <p:extLst>
      <p:ext uri="{BB962C8B-B14F-4D97-AF65-F5344CB8AC3E}">
        <p14:creationId xmlns:p14="http://schemas.microsoft.com/office/powerpoint/2010/main" val="1056727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18</a:t>
            </a:fld>
            <a:endParaRPr lang="zh-CN" altLang="en-US"/>
          </a:p>
        </p:txBody>
      </p:sp>
    </p:spTree>
    <p:extLst>
      <p:ext uri="{BB962C8B-B14F-4D97-AF65-F5344CB8AC3E}">
        <p14:creationId xmlns:p14="http://schemas.microsoft.com/office/powerpoint/2010/main" val="900396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22</a:t>
            </a:fld>
            <a:endParaRPr lang="zh-CN" altLang="en-US"/>
          </a:p>
        </p:txBody>
      </p:sp>
    </p:spTree>
    <p:extLst>
      <p:ext uri="{BB962C8B-B14F-4D97-AF65-F5344CB8AC3E}">
        <p14:creationId xmlns:p14="http://schemas.microsoft.com/office/powerpoint/2010/main" val="334305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kern="1200" dirty="0">
                <a:solidFill>
                  <a:srgbClr val="7030A0"/>
                </a:solidFill>
                <a:latin typeface="+mj-ea"/>
                <a:ea typeface="+mn-ea"/>
                <a:cs typeface="+mn-cs"/>
              </a:rPr>
              <a:t>名称属于绝对引用</a:t>
            </a:r>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27</a:t>
            </a:fld>
            <a:endParaRPr lang="zh-CN" altLang="en-US"/>
          </a:p>
        </p:txBody>
      </p:sp>
    </p:spTree>
    <p:extLst>
      <p:ext uri="{BB962C8B-B14F-4D97-AF65-F5344CB8AC3E}">
        <p14:creationId xmlns:p14="http://schemas.microsoft.com/office/powerpoint/2010/main" val="2534795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387DDBE-222D-4904-BD39-1F301965CBD3}" type="slidenum">
              <a:rPr lang="zh-CN" altLang="en-US" smtClean="0"/>
              <a:pPr>
                <a:defRPr/>
              </a:pPr>
              <a:t>40</a:t>
            </a:fld>
            <a:endParaRPr lang="en-US" altLang="zh-CN"/>
          </a:p>
        </p:txBody>
      </p:sp>
    </p:spTree>
    <p:extLst>
      <p:ext uri="{BB962C8B-B14F-4D97-AF65-F5344CB8AC3E}">
        <p14:creationId xmlns:p14="http://schemas.microsoft.com/office/powerpoint/2010/main" val="2553922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EB4A7E-C295-493F-A792-10FDE42C5BBD}" type="slidenum">
              <a:rPr lang="zh-CN" altLang="en-US" smtClean="0"/>
              <a:t>42</a:t>
            </a:fld>
            <a:endParaRPr lang="zh-CN" altLang="en-US"/>
          </a:p>
        </p:txBody>
      </p:sp>
    </p:spTree>
    <p:extLst>
      <p:ext uri="{BB962C8B-B14F-4D97-AF65-F5344CB8AC3E}">
        <p14:creationId xmlns:p14="http://schemas.microsoft.com/office/powerpoint/2010/main" val="3444945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zh-CN" altLang="en-US" dirty="0"/>
              <a:t>排名的数据列表是固定的，第二个参数</a:t>
            </a:r>
            <a:r>
              <a:rPr lang="en-US" altLang="zh-CN" dirty="0"/>
              <a:t>ref</a:t>
            </a:r>
            <a:r>
              <a:rPr lang="zh-CN" altLang="en-US" dirty="0"/>
              <a:t>是绝对引用。</a:t>
            </a:r>
            <a:endParaRPr lang="en-US" altLang="zh-CN"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tx1"/>
                </a:solidFill>
                <a:effectLst/>
                <a:latin typeface="+mn-lt"/>
                <a:ea typeface="+mn-ea"/>
                <a:cs typeface="+mn-cs"/>
              </a:rPr>
              <a:t>order</a:t>
            </a:r>
            <a:r>
              <a:rPr lang="zh-CN" altLang="en-US" sz="1200" kern="1200" dirty="0">
                <a:solidFill>
                  <a:schemeClr val="tx1"/>
                </a:solidFill>
                <a:effectLst/>
                <a:latin typeface="+mn-lt"/>
                <a:ea typeface="+mn-ea"/>
                <a:cs typeface="+mn-cs"/>
              </a:rPr>
              <a:t>是</a:t>
            </a:r>
            <a:r>
              <a:rPr lang="zh-CN" altLang="zh-CN" sz="1200" kern="1200" dirty="0">
                <a:solidFill>
                  <a:schemeClr val="tx1"/>
                </a:solidFill>
                <a:effectLst/>
                <a:latin typeface="+mn-lt"/>
                <a:ea typeface="+mn-ea"/>
                <a:cs typeface="+mn-cs"/>
              </a:rPr>
              <a:t>可选参数，表示排名的方式，如果</a:t>
            </a:r>
            <a:r>
              <a:rPr lang="en-US" altLang="zh-CN" sz="1200" kern="1200" dirty="0">
                <a:solidFill>
                  <a:schemeClr val="tx1"/>
                </a:solidFill>
                <a:effectLst/>
                <a:latin typeface="+mn-lt"/>
                <a:ea typeface="+mn-ea"/>
                <a:cs typeface="+mn-cs"/>
              </a:rPr>
              <a:t>order</a:t>
            </a:r>
            <a:r>
              <a:rPr lang="zh-CN" altLang="zh-CN" sz="1200" kern="1200" dirty="0">
                <a:solidFill>
                  <a:schemeClr val="tx1"/>
                </a:solidFill>
                <a:effectLst/>
                <a:latin typeface="+mn-lt"/>
                <a:ea typeface="+mn-ea"/>
                <a:cs typeface="+mn-cs"/>
              </a:rPr>
              <a:t>为</a:t>
            </a:r>
            <a:r>
              <a:rPr lang="en-US" altLang="zh-CN" sz="1200" kern="1200" dirty="0">
                <a:solidFill>
                  <a:schemeClr val="tx1"/>
                </a:solidFill>
                <a:effectLst/>
                <a:latin typeface="+mn-lt"/>
                <a:ea typeface="+mn-ea"/>
                <a:cs typeface="+mn-cs"/>
              </a:rPr>
              <a:t>0</a:t>
            </a:r>
            <a:r>
              <a:rPr lang="zh-CN" altLang="zh-CN" sz="1200" kern="1200" dirty="0">
                <a:solidFill>
                  <a:schemeClr val="tx1"/>
                </a:solidFill>
                <a:effectLst/>
                <a:latin typeface="+mn-lt"/>
                <a:ea typeface="+mn-ea"/>
                <a:cs typeface="+mn-cs"/>
              </a:rPr>
              <a:t>或者缺省值，则表示进行降序排序，如果</a:t>
            </a:r>
            <a:r>
              <a:rPr lang="en-US" altLang="zh-CN" sz="1200" kern="1200" dirty="0">
                <a:solidFill>
                  <a:schemeClr val="tx1"/>
                </a:solidFill>
                <a:effectLst/>
                <a:latin typeface="+mn-lt"/>
                <a:ea typeface="+mn-ea"/>
                <a:cs typeface="+mn-cs"/>
              </a:rPr>
              <a:t>order</a:t>
            </a:r>
            <a:r>
              <a:rPr lang="zh-CN" altLang="zh-CN" sz="1200" kern="1200" dirty="0">
                <a:solidFill>
                  <a:schemeClr val="tx1"/>
                </a:solidFill>
                <a:effectLst/>
                <a:latin typeface="+mn-lt"/>
                <a:ea typeface="+mn-ea"/>
                <a:cs typeface="+mn-cs"/>
              </a:rPr>
              <a:t>不为</a:t>
            </a:r>
            <a:r>
              <a:rPr lang="en-US" altLang="zh-CN" sz="1200" kern="1200" dirty="0">
                <a:solidFill>
                  <a:schemeClr val="tx1"/>
                </a:solidFill>
                <a:effectLst/>
                <a:latin typeface="+mn-lt"/>
                <a:ea typeface="+mn-ea"/>
                <a:cs typeface="+mn-cs"/>
              </a:rPr>
              <a:t>0</a:t>
            </a:r>
            <a:r>
              <a:rPr lang="zh-CN" altLang="zh-CN" sz="1200" kern="1200" dirty="0">
                <a:solidFill>
                  <a:schemeClr val="tx1"/>
                </a:solidFill>
                <a:effectLst/>
                <a:latin typeface="+mn-lt"/>
                <a:ea typeface="+mn-ea"/>
                <a:cs typeface="+mn-cs"/>
              </a:rPr>
              <a:t>，则表示进行升序排序。</a:t>
            </a:r>
          </a:p>
          <a:p>
            <a:endParaRPr lang="en-US" altLang="zh-CN" dirty="0"/>
          </a:p>
        </p:txBody>
      </p:sp>
      <p:sp>
        <p:nvSpPr>
          <p:cNvPr id="4" name="灯片编号占位符 3"/>
          <p:cNvSpPr>
            <a:spLocks noGrp="1"/>
          </p:cNvSpPr>
          <p:nvPr>
            <p:ph type="sldNum" sz="quarter" idx="10"/>
          </p:nvPr>
        </p:nvSpPr>
        <p:spPr/>
        <p:txBody>
          <a:bodyPr/>
          <a:lstStyle/>
          <a:p>
            <a:pPr>
              <a:defRPr/>
            </a:pPr>
            <a:fld id="{1387DDBE-222D-4904-BD39-1F301965CBD3}" type="slidenum">
              <a:rPr lang="zh-CN" altLang="en-US" smtClean="0"/>
              <a:pPr>
                <a:defRPr/>
              </a:pPr>
              <a:t>43</a:t>
            </a:fld>
            <a:endParaRPr lang="en-US" altLang="zh-CN"/>
          </a:p>
        </p:txBody>
      </p:sp>
    </p:spTree>
    <p:extLst>
      <p:ext uri="{BB962C8B-B14F-4D97-AF65-F5344CB8AC3E}">
        <p14:creationId xmlns:p14="http://schemas.microsoft.com/office/powerpoint/2010/main" val="2553922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8"/>
          <p:cNvSpPr>
            <a:spLocks noChangeArrowheads="1"/>
          </p:cNvSpPr>
          <p:nvPr/>
        </p:nvSpPr>
        <p:spPr bwMode="gray">
          <a:xfrm>
            <a:off x="1" y="9525"/>
            <a:ext cx="2063751" cy="6856413"/>
          </a:xfrm>
          <a:prstGeom prst="rect">
            <a:avLst/>
          </a:prstGeom>
          <a:pattFill prst="dkHorz">
            <a:fgClr>
              <a:schemeClr val="bg1"/>
            </a:fgClr>
            <a:bgClr>
              <a:srgbClr val="CCEC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grpSp>
        <p:nvGrpSpPr>
          <p:cNvPr id="4" name="Group 16"/>
          <p:cNvGrpSpPr>
            <a:grpSpLocks/>
          </p:cNvGrpSpPr>
          <p:nvPr/>
        </p:nvGrpSpPr>
        <p:grpSpPr bwMode="auto">
          <a:xfrm>
            <a:off x="5712884" y="6021388"/>
            <a:ext cx="1439333" cy="603250"/>
            <a:chOff x="2680" y="3678"/>
            <a:chExt cx="680" cy="380"/>
          </a:xfrm>
        </p:grpSpPr>
        <p:sp>
          <p:nvSpPr>
            <p:cNvPr id="5" name="Text Box 14"/>
            <p:cNvSpPr txBox="1">
              <a:spLocks noChangeArrowheads="1"/>
            </p:cNvSpPr>
            <p:nvPr/>
          </p:nvSpPr>
          <p:spPr bwMode="gray">
            <a:xfrm>
              <a:off x="2680" y="3789"/>
              <a:ext cx="6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charset="0"/>
                  <a:ea typeface="宋体" pitchFamily="2" charset="-122"/>
                </a:defRPr>
              </a:lvl1pPr>
              <a:lvl2pPr marL="742950" indent="-285750" eaLnBrk="0" hangingPunct="0">
                <a:defRPr b="1">
                  <a:solidFill>
                    <a:schemeClr val="tx1"/>
                  </a:solidFill>
                  <a:latin typeface="Arial" charset="0"/>
                  <a:ea typeface="宋体" pitchFamily="2" charset="-122"/>
                </a:defRPr>
              </a:lvl2pPr>
              <a:lvl3pPr marL="1143000" indent="-228600" eaLnBrk="0" hangingPunct="0">
                <a:defRPr b="1">
                  <a:solidFill>
                    <a:schemeClr val="tx1"/>
                  </a:solidFill>
                  <a:latin typeface="Arial" charset="0"/>
                  <a:ea typeface="宋体" pitchFamily="2" charset="-122"/>
                </a:defRPr>
              </a:lvl3pPr>
              <a:lvl4pPr marL="1600200" indent="-228600" eaLnBrk="0" hangingPunct="0">
                <a:defRPr b="1">
                  <a:solidFill>
                    <a:schemeClr val="tx1"/>
                  </a:solidFill>
                  <a:latin typeface="Arial" charset="0"/>
                  <a:ea typeface="宋体" pitchFamily="2" charset="-122"/>
                </a:defRPr>
              </a:lvl4pPr>
              <a:lvl5pPr marL="2057400" indent="-228600" eaLnBrk="0" hangingPunct="0">
                <a:defRPr b="1">
                  <a:solidFill>
                    <a:schemeClr val="tx1"/>
                  </a:solidFill>
                  <a:latin typeface="Arial" charset="0"/>
                  <a:ea typeface="宋体" pitchFamily="2" charset="-122"/>
                </a:defRPr>
              </a:lvl5pPr>
              <a:lvl6pPr marL="2514600" indent="-228600" eaLnBrk="0" fontAlgn="base" hangingPunct="0">
                <a:spcBef>
                  <a:spcPct val="0"/>
                </a:spcBef>
                <a:spcAft>
                  <a:spcPct val="0"/>
                </a:spcAft>
                <a:defRPr b="1">
                  <a:solidFill>
                    <a:schemeClr val="tx1"/>
                  </a:solidFill>
                  <a:latin typeface="Arial" charset="0"/>
                  <a:ea typeface="宋体" pitchFamily="2" charset="-122"/>
                </a:defRPr>
              </a:lvl6pPr>
              <a:lvl7pPr marL="2971800" indent="-228600" eaLnBrk="0" fontAlgn="base" hangingPunct="0">
                <a:spcBef>
                  <a:spcPct val="0"/>
                </a:spcBef>
                <a:spcAft>
                  <a:spcPct val="0"/>
                </a:spcAft>
                <a:defRPr b="1">
                  <a:solidFill>
                    <a:schemeClr val="tx1"/>
                  </a:solidFill>
                  <a:latin typeface="Arial" charset="0"/>
                  <a:ea typeface="宋体" pitchFamily="2" charset="-122"/>
                </a:defRPr>
              </a:lvl7pPr>
              <a:lvl8pPr marL="3429000" indent="-228600" eaLnBrk="0" fontAlgn="base" hangingPunct="0">
                <a:spcBef>
                  <a:spcPct val="0"/>
                </a:spcBef>
                <a:spcAft>
                  <a:spcPct val="0"/>
                </a:spcAft>
                <a:defRPr b="1">
                  <a:solidFill>
                    <a:schemeClr val="tx1"/>
                  </a:solidFill>
                  <a:latin typeface="Arial" charset="0"/>
                  <a:ea typeface="宋体" pitchFamily="2" charset="-122"/>
                </a:defRPr>
              </a:lvl8pPr>
              <a:lvl9pPr marL="3886200" indent="-228600" eaLnBrk="0" fontAlgn="base" hangingPunct="0">
                <a:spcBef>
                  <a:spcPct val="0"/>
                </a:spcBef>
                <a:spcAft>
                  <a:spcPct val="0"/>
                </a:spcAft>
                <a:defRPr b="1">
                  <a:solidFill>
                    <a:schemeClr val="tx1"/>
                  </a:solidFill>
                  <a:latin typeface="Arial" charset="0"/>
                  <a:ea typeface="宋体" pitchFamily="2" charset="-122"/>
                </a:defRPr>
              </a:lvl9pPr>
            </a:lstStyle>
            <a:p>
              <a:pPr eaLnBrk="1" hangingPunct="1">
                <a:defRPr/>
              </a:pPr>
              <a:r>
                <a:rPr lang="en-US" altLang="zh-CN" sz="2200">
                  <a:solidFill>
                    <a:schemeClr val="tx2"/>
                  </a:solidFill>
                  <a:latin typeface="Verdana" pitchFamily="34" charset="0"/>
                </a:rPr>
                <a:t>NCRE</a:t>
              </a:r>
            </a:p>
          </p:txBody>
        </p:sp>
        <p:sp>
          <p:nvSpPr>
            <p:cNvPr id="6"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grpSp>
      <p:sp>
        <p:nvSpPr>
          <p:cNvPr id="8" name="灯片编号占位符 7"/>
          <p:cNvSpPr>
            <a:spLocks noGrp="1"/>
          </p:cNvSpPr>
          <p:nvPr>
            <p:ph type="sldNum" sz="quarter" idx="10"/>
          </p:nvPr>
        </p:nvSpPr>
        <p:spPr>
          <a:xfrm>
            <a:off x="2639616" y="6294439"/>
            <a:ext cx="8544949" cy="511174"/>
          </a:xfrm>
        </p:spPr>
        <p:txBody>
          <a:bodyPr/>
          <a:lstStyle/>
          <a:p>
            <a:pPr>
              <a:defRPr/>
            </a:pPr>
            <a:fld id="{CD7CB968-9832-4527-83CD-82BEB64A948B}" type="slidenum">
              <a:rPr lang="zh-CN" altLang="en-US" smtClean="0"/>
              <a:pPr>
                <a:defRPr/>
              </a:pPr>
              <a:t>‹#›</a:t>
            </a:fld>
            <a:endParaRPr lang="en-US" altLang="zh-CN" dirty="0"/>
          </a:p>
        </p:txBody>
      </p:sp>
    </p:spTree>
    <p:extLst>
      <p:ext uri="{BB962C8B-B14F-4D97-AF65-F5344CB8AC3E}">
        <p14:creationId xmlns:p14="http://schemas.microsoft.com/office/powerpoint/2010/main" val="2493396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B4647FF-E190-4D39-A20B-83D0014BCE52}" type="slidenum">
              <a:rPr lang="zh-CN" altLang="en-US"/>
              <a:pPr>
                <a:defRPr/>
              </a:pPr>
              <a:t>‹#›</a:t>
            </a:fld>
            <a:endParaRPr lang="en-US" altLang="zh-CN"/>
          </a:p>
        </p:txBody>
      </p:sp>
    </p:spTree>
    <p:extLst>
      <p:ext uri="{BB962C8B-B14F-4D97-AF65-F5344CB8AC3E}">
        <p14:creationId xmlns:p14="http://schemas.microsoft.com/office/powerpoint/2010/main" val="16391101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D9DB008F-0DDC-4AB3-84EF-8C7B8189D1F8}" type="slidenum">
              <a:rPr lang="zh-CN" altLang="en-US"/>
              <a:pPr>
                <a:defRPr/>
              </a:pPr>
              <a:t>‹#›</a:t>
            </a:fld>
            <a:endParaRPr lang="en-US" altLang="zh-CN"/>
          </a:p>
        </p:txBody>
      </p:sp>
    </p:spTree>
    <p:extLst>
      <p:ext uri="{BB962C8B-B14F-4D97-AF65-F5344CB8AC3E}">
        <p14:creationId xmlns:p14="http://schemas.microsoft.com/office/powerpoint/2010/main" val="20882606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19088"/>
            <a:ext cx="2743200" cy="60055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319088"/>
            <a:ext cx="8026400" cy="60055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BAD29D8F-EB4F-4F92-BDDF-0BAC5B261FAA}" type="slidenum">
              <a:rPr lang="zh-CN" altLang="en-US"/>
              <a:pPr>
                <a:defRPr/>
              </a:pPr>
              <a:t>‹#›</a:t>
            </a:fld>
            <a:endParaRPr lang="en-US" altLang="zh-CN"/>
          </a:p>
        </p:txBody>
      </p:sp>
    </p:spTree>
    <p:extLst>
      <p:ext uri="{BB962C8B-B14F-4D97-AF65-F5344CB8AC3E}">
        <p14:creationId xmlns:p14="http://schemas.microsoft.com/office/powerpoint/2010/main" val="41733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CC469D4D-BB72-42EC-A12E-D8D84324DCD0}" type="slidenum">
              <a:rPr lang="zh-CN" altLang="en-US"/>
              <a:pPr>
                <a:defRPr/>
              </a:pPr>
              <a:t>‹#›</a:t>
            </a:fld>
            <a:endParaRPr lang="en-US" altLang="zh-CN"/>
          </a:p>
        </p:txBody>
      </p:sp>
    </p:spTree>
    <p:extLst>
      <p:ext uri="{BB962C8B-B14F-4D97-AF65-F5344CB8AC3E}">
        <p14:creationId xmlns:p14="http://schemas.microsoft.com/office/powerpoint/2010/main" val="33288997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730251" y="319088"/>
            <a:ext cx="9550400" cy="563562"/>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076325"/>
            <a:ext cx="5384800" cy="52482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1076325"/>
            <a:ext cx="5384800" cy="25479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776664"/>
            <a:ext cx="5384800" cy="254793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a:ln/>
        </p:spPr>
        <p:txBody>
          <a:bodyPr/>
          <a:lstStyle>
            <a:lvl1pPr>
              <a:defRPr/>
            </a:lvl1pPr>
          </a:lstStyle>
          <a:p>
            <a:pPr>
              <a:defRPr/>
            </a:pPr>
            <a:fld id="{2B3BA18E-A0D7-4ACF-9A7B-9F323E4CC45B}" type="slidenum">
              <a:rPr lang="zh-CN" altLang="en-US"/>
              <a:pPr>
                <a:defRPr/>
              </a:pPr>
              <a:t>‹#›</a:t>
            </a:fld>
            <a:endParaRPr lang="en-US" altLang="zh-CN"/>
          </a:p>
        </p:txBody>
      </p:sp>
    </p:spTree>
    <p:extLst>
      <p:ext uri="{BB962C8B-B14F-4D97-AF65-F5344CB8AC3E}">
        <p14:creationId xmlns:p14="http://schemas.microsoft.com/office/powerpoint/2010/main" val="31210509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6"/>
          <p:cNvSpPr>
            <a:spLocks noGrp="1"/>
          </p:cNvSpPr>
          <p:nvPr>
            <p:ph type="dt" sz="half" idx="10"/>
          </p:nvPr>
        </p:nvSpPr>
        <p:spPr>
          <a:xfrm>
            <a:off x="8483601" y="6356351"/>
            <a:ext cx="2781300" cy="365125"/>
          </a:xfrm>
          <a:prstGeom prst="rect">
            <a:avLst/>
          </a:prstGeom>
        </p:spPr>
        <p:txBody>
          <a:bodyPr/>
          <a:lstStyle>
            <a:lvl1pPr>
              <a:defRPr/>
            </a:lvl1pPr>
          </a:lstStyle>
          <a:p>
            <a:pPr>
              <a:defRPr/>
            </a:pPr>
            <a:endParaRPr lang="zh-CN" altLang="en-US"/>
          </a:p>
        </p:txBody>
      </p:sp>
      <p:sp>
        <p:nvSpPr>
          <p:cNvPr id="5" name="Slide Number Placeholder 7"/>
          <p:cNvSpPr>
            <a:spLocks noGrp="1"/>
          </p:cNvSpPr>
          <p:nvPr>
            <p:ph type="sldNum" sz="quarter" idx="11"/>
          </p:nvPr>
        </p:nvSpPr>
        <p:spPr/>
        <p:txBody>
          <a:bodyPr/>
          <a:lstStyle>
            <a:lvl1pPr>
              <a:defRPr smtClean="0"/>
            </a:lvl1pPr>
          </a:lstStyle>
          <a:p>
            <a:pPr>
              <a:defRPr/>
            </a:pPr>
            <a:fld id="{BF397209-5235-4878-BE0A-2771B967A86A}" type="slidenum">
              <a:rPr lang="zh-CN" altLang="en-US"/>
              <a:pPr>
                <a:defRPr/>
              </a:pPr>
              <a:t>‹#›</a:t>
            </a:fld>
            <a:endParaRPr lang="zh-CN" altLang="en-US"/>
          </a:p>
        </p:txBody>
      </p:sp>
      <p:sp>
        <p:nvSpPr>
          <p:cNvPr id="6" name="Footer Placeholder 8"/>
          <p:cNvSpPr>
            <a:spLocks noGrp="1"/>
          </p:cNvSpPr>
          <p:nvPr>
            <p:ph type="ftr" sz="quarter" idx="12"/>
          </p:nvPr>
        </p:nvSpPr>
        <p:spPr>
          <a:xfrm>
            <a:off x="878418" y="6356351"/>
            <a:ext cx="3797300" cy="365125"/>
          </a:xfrm>
          <a:prstGeom prst="rect">
            <a:avLst/>
          </a:prstGeom>
        </p:spPr>
        <p:txBody>
          <a:bodyPr/>
          <a:lstStyle>
            <a:lvl1pPr>
              <a:defRPr/>
            </a:lvl1pPr>
          </a:lstStyle>
          <a:p>
            <a:pPr>
              <a:defRPr/>
            </a:pPr>
            <a:endParaRPr lang="zh-CN" altLang="en-US"/>
          </a:p>
        </p:txBody>
      </p:sp>
    </p:spTree>
    <p:extLst>
      <p:ext uri="{BB962C8B-B14F-4D97-AF65-F5344CB8AC3E}">
        <p14:creationId xmlns:p14="http://schemas.microsoft.com/office/powerpoint/2010/main" val="240066985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表格占位符 2"/>
          <p:cNvSpPr>
            <a:spLocks noGrp="1"/>
          </p:cNvSpPr>
          <p:nvPr>
            <p:ph type="tbl" idx="1"/>
          </p:nvPr>
        </p:nvSpPr>
        <p:spPr>
          <a:xfrm>
            <a:off x="914400" y="1981200"/>
            <a:ext cx="10363200" cy="4114800"/>
          </a:xfrm>
        </p:spPr>
        <p:txBody>
          <a:bodyPr/>
          <a:lstStyle/>
          <a:p>
            <a:pPr lvl="0"/>
            <a:endParaRPr lang="zh-CN" altLang="en-US" noProof="0" dirty="0"/>
          </a:p>
        </p:txBody>
      </p:sp>
      <p:sp>
        <p:nvSpPr>
          <p:cNvPr id="4" name="Rectangle 15"/>
          <p:cNvSpPr>
            <a:spLocks noGrp="1" noChangeArrowheads="1"/>
          </p:cNvSpPr>
          <p:nvPr>
            <p:ph type="sldNum" sz="quarter" idx="10"/>
          </p:nvPr>
        </p:nvSpPr>
        <p:spPr>
          <a:ln/>
        </p:spPr>
        <p:txBody>
          <a:bodyPr/>
          <a:lstStyle>
            <a:lvl1pPr>
              <a:defRPr/>
            </a:lvl1pPr>
          </a:lstStyle>
          <a:p>
            <a:pPr>
              <a:defRPr/>
            </a:pPr>
            <a:fld id="{133646A1-0AA1-4C06-A1FE-893D78E3F8E1}" type="slidenum">
              <a:rPr lang="en-US" altLang="zh-CN"/>
              <a:pPr>
                <a:defRPr/>
              </a:pPr>
              <a:t>‹#›</a:t>
            </a:fld>
            <a:r>
              <a:rPr lang="en-US" altLang="zh-CN" dirty="0"/>
              <a:t>/77</a:t>
            </a:r>
          </a:p>
        </p:txBody>
      </p:sp>
    </p:spTree>
    <p:extLst>
      <p:ext uri="{BB962C8B-B14F-4D97-AF65-F5344CB8AC3E}">
        <p14:creationId xmlns:p14="http://schemas.microsoft.com/office/powerpoint/2010/main" val="28455994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SmartArt 占位符 2"/>
          <p:cNvSpPr>
            <a:spLocks noGrp="1"/>
          </p:cNvSpPr>
          <p:nvPr>
            <p:ph type="dgm" idx="1"/>
          </p:nvPr>
        </p:nvSpPr>
        <p:spPr>
          <a:xfrm>
            <a:off x="914400" y="1981200"/>
            <a:ext cx="10363200" cy="4114800"/>
          </a:xfrm>
        </p:spPr>
        <p:txBody>
          <a:bodyPr/>
          <a:lstStyle/>
          <a:p>
            <a:pPr lvl="0"/>
            <a:endParaRPr lang="zh-CN" altLang="en-US" noProof="0"/>
          </a:p>
        </p:txBody>
      </p:sp>
      <p:sp>
        <p:nvSpPr>
          <p:cNvPr id="4" name="Rectangle 15"/>
          <p:cNvSpPr>
            <a:spLocks noGrp="1" noChangeArrowheads="1"/>
          </p:cNvSpPr>
          <p:nvPr>
            <p:ph type="sldNum" sz="quarter" idx="10"/>
          </p:nvPr>
        </p:nvSpPr>
        <p:spPr>
          <a:ln/>
        </p:spPr>
        <p:txBody>
          <a:bodyPr/>
          <a:lstStyle>
            <a:lvl1pPr>
              <a:defRPr/>
            </a:lvl1pPr>
          </a:lstStyle>
          <a:p>
            <a:pPr>
              <a:defRPr/>
            </a:pPr>
            <a:fld id="{DBDC5B2B-D384-4394-96EC-1CA527F14899}" type="slidenum">
              <a:rPr lang="en-US" altLang="zh-CN"/>
              <a:pPr>
                <a:defRPr/>
              </a:pPr>
              <a:t>‹#›</a:t>
            </a:fld>
            <a:r>
              <a:rPr lang="en-US" altLang="zh-CN" dirty="0"/>
              <a:t>/77</a:t>
            </a:r>
          </a:p>
        </p:txBody>
      </p:sp>
    </p:spTree>
    <p:extLst>
      <p:ext uri="{BB962C8B-B14F-4D97-AF65-F5344CB8AC3E}">
        <p14:creationId xmlns:p14="http://schemas.microsoft.com/office/powerpoint/2010/main" val="2101354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63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 name="Picture 2" descr="E:\新模板\蓝色的S\未标题-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478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p>
        </p:txBody>
      </p:sp>
      <p:sp>
        <p:nvSpPr>
          <p:cNvPr id="3" name="内容占位符 2"/>
          <p:cNvSpPr>
            <a:spLocks noGrp="1"/>
          </p:cNvSpPr>
          <p:nvPr>
            <p:ph idx="1"/>
          </p:nvPr>
        </p:nvSpPr>
        <p:spPr/>
        <p:txBody>
          <a:bodyPr/>
          <a:lstStyle>
            <a:lvl1pPr marL="800100" indent="-457200">
              <a:buFont typeface="Wingdings" pitchFamily="2" charset="2"/>
              <a:buChar char="p"/>
              <a:defRPr sz="1800"/>
            </a:lvl1pPr>
            <a:lvl2pPr marL="1000125" indent="-457200">
              <a:buFont typeface="Wingdings" pitchFamily="2" charset="2"/>
              <a:buChar char="Ø"/>
              <a:defRPr sz="1800"/>
            </a:lvl2pPr>
            <a:lvl3pPr marL="1350963" indent="-342900">
              <a:buFont typeface="Wingdings" pitchFamily="2" charset="2"/>
              <a:buChar char="ü"/>
              <a:defRPr sz="1600"/>
            </a:lvl3pPr>
            <a:lvl4pPr>
              <a:defRPr sz="1400"/>
            </a:lvl4pPr>
            <a:lvl5pPr>
              <a:defRPr sz="12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a:ln/>
        </p:spPr>
        <p:txBody>
          <a:bodyPr/>
          <a:lstStyle>
            <a:lvl1pPr>
              <a:defRPr/>
            </a:lvl1pPr>
          </a:lstStyle>
          <a:p>
            <a:pPr>
              <a:defRPr/>
            </a:pPr>
            <a:fld id="{475B3ED4-0E10-409F-A096-FDE93D218505}" type="slidenum">
              <a:rPr lang="zh-CN" altLang="en-US"/>
              <a:pPr>
                <a:defRPr/>
              </a:pPr>
              <a:t>‹#›</a:t>
            </a:fld>
            <a:endParaRPr lang="en-US" altLang="zh-CN"/>
          </a:p>
        </p:txBody>
      </p:sp>
    </p:spTree>
    <p:extLst>
      <p:ext uri="{BB962C8B-B14F-4D97-AF65-F5344CB8AC3E}">
        <p14:creationId xmlns:p14="http://schemas.microsoft.com/office/powerpoint/2010/main" val="18158560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416676"/>
            <a:ext cx="28448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165600" y="6416676"/>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98B4E869-76D6-4323-AA47-4196E2208BD0}" type="slidenum">
              <a:rPr lang="zh-CN" altLang="en-US" smtClean="0"/>
              <a:t>‹#›</a:t>
            </a:fld>
            <a:endParaRPr lang="zh-CN" altLang="en-US"/>
          </a:p>
        </p:txBody>
      </p:sp>
    </p:spTree>
    <p:extLst>
      <p:ext uri="{BB962C8B-B14F-4D97-AF65-F5344CB8AC3E}">
        <p14:creationId xmlns:p14="http://schemas.microsoft.com/office/powerpoint/2010/main" val="1966653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C7E18721-FAE0-41E0-B0FC-8F24E5618138}" type="slidenum">
              <a:rPr lang="zh-CN" altLang="en-US"/>
              <a:pPr>
                <a:defRPr/>
              </a:pPr>
              <a:t>‹#›</a:t>
            </a:fld>
            <a:endParaRPr lang="en-US" altLang="zh-CN"/>
          </a:p>
        </p:txBody>
      </p:sp>
    </p:spTree>
    <p:extLst>
      <p:ext uri="{BB962C8B-B14F-4D97-AF65-F5344CB8AC3E}">
        <p14:creationId xmlns:p14="http://schemas.microsoft.com/office/powerpoint/2010/main" val="13538743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076325"/>
            <a:ext cx="53848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a:ln/>
        </p:spPr>
        <p:txBody>
          <a:bodyPr/>
          <a:lstStyle>
            <a:lvl1pPr>
              <a:defRPr/>
            </a:lvl1pPr>
          </a:lstStyle>
          <a:p>
            <a:pPr>
              <a:defRPr/>
            </a:pPr>
            <a:fld id="{493F7D88-CE4A-4E9F-9DCB-4DDBE1257CCA}" type="slidenum">
              <a:rPr lang="zh-CN" altLang="en-US"/>
              <a:pPr>
                <a:defRPr/>
              </a:pPr>
              <a:t>‹#›</a:t>
            </a:fld>
            <a:endParaRPr lang="en-US" altLang="zh-CN"/>
          </a:p>
        </p:txBody>
      </p:sp>
    </p:spTree>
    <p:extLst>
      <p:ext uri="{BB962C8B-B14F-4D97-AF65-F5344CB8AC3E}">
        <p14:creationId xmlns:p14="http://schemas.microsoft.com/office/powerpoint/2010/main" val="3830360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a:ln/>
        </p:spPr>
        <p:txBody>
          <a:bodyPr/>
          <a:lstStyle>
            <a:lvl1pPr>
              <a:defRPr/>
            </a:lvl1pPr>
          </a:lstStyle>
          <a:p>
            <a:pPr>
              <a:defRPr/>
            </a:pPr>
            <a:fld id="{87EDAFE3-56A6-43A7-8F60-A697AABAAF60}" type="slidenum">
              <a:rPr lang="zh-CN" altLang="en-US"/>
              <a:pPr>
                <a:defRPr/>
              </a:pPr>
              <a:t>‹#›</a:t>
            </a:fld>
            <a:endParaRPr lang="en-US" altLang="zh-CN"/>
          </a:p>
        </p:txBody>
      </p:sp>
    </p:spTree>
    <p:extLst>
      <p:ext uri="{BB962C8B-B14F-4D97-AF65-F5344CB8AC3E}">
        <p14:creationId xmlns:p14="http://schemas.microsoft.com/office/powerpoint/2010/main" val="5856443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a:ln/>
        </p:spPr>
        <p:txBody>
          <a:bodyPr/>
          <a:lstStyle>
            <a:lvl1pPr>
              <a:defRPr/>
            </a:lvl1pPr>
          </a:lstStyle>
          <a:p>
            <a:pPr>
              <a:defRPr/>
            </a:pPr>
            <a:fld id="{2FCEA550-0632-41CF-92C9-23194848D089}" type="slidenum">
              <a:rPr lang="zh-CN" altLang="en-US"/>
              <a:pPr>
                <a:defRPr/>
              </a:pPr>
              <a:t>‹#›</a:t>
            </a:fld>
            <a:endParaRPr lang="en-US" altLang="zh-CN"/>
          </a:p>
        </p:txBody>
      </p:sp>
    </p:spTree>
    <p:extLst>
      <p:ext uri="{BB962C8B-B14F-4D97-AF65-F5344CB8AC3E}">
        <p14:creationId xmlns:p14="http://schemas.microsoft.com/office/powerpoint/2010/main" val="25148665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085DC93E-C3B6-49EA-884D-9DA557C8E9D0}"/>
              </a:ext>
            </a:extLst>
          </p:cNvPr>
          <p:cNvSpPr>
            <a:spLocks noGrp="1"/>
          </p:cNvSpPr>
          <p:nvPr>
            <p:ph type="sldNum" sz="quarter" idx="10"/>
          </p:nvPr>
        </p:nvSpPr>
        <p:spPr/>
        <p:txBody>
          <a:bodyPr/>
          <a:lstStyle/>
          <a:p>
            <a:pPr>
              <a:defRPr/>
            </a:pPr>
            <a:fld id="{CD7CB968-9832-4527-83CD-82BEB64A948B}" type="slidenum">
              <a:rPr lang="zh-CN" altLang="en-US" smtClean="0"/>
              <a:pPr>
                <a:defRPr/>
              </a:pPr>
              <a:t>‹#›</a:t>
            </a:fld>
            <a:endParaRPr lang="en-US" altLang="zh-CN"/>
          </a:p>
        </p:txBody>
      </p:sp>
    </p:spTree>
    <p:extLst>
      <p:ext uri="{BB962C8B-B14F-4D97-AF65-F5344CB8AC3E}">
        <p14:creationId xmlns:p14="http://schemas.microsoft.com/office/powerpoint/2010/main" val="58826898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ED457E9-9426-4530-A133-CE82CAB4E8C5}" type="slidenum">
              <a:rPr lang="zh-CN" altLang="en-US"/>
              <a:pPr>
                <a:defRPr/>
              </a:pPr>
              <a:t>‹#›</a:t>
            </a:fld>
            <a:endParaRPr lang="en-US" altLang="zh-CN"/>
          </a:p>
        </p:txBody>
      </p:sp>
    </p:spTree>
    <p:extLst>
      <p:ext uri="{BB962C8B-B14F-4D97-AF65-F5344CB8AC3E}">
        <p14:creationId xmlns:p14="http://schemas.microsoft.com/office/powerpoint/2010/main" val="40341401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5504C65-ED8E-492B-8F2E-052DEC494AE9}" type="slidenum">
              <a:rPr lang="zh-CN" altLang="en-US"/>
              <a:pPr>
                <a:defRPr/>
              </a:pPr>
              <a:t>‹#›</a:t>
            </a:fld>
            <a:endParaRPr lang="en-US" altLang="zh-CN"/>
          </a:p>
        </p:txBody>
      </p:sp>
    </p:spTree>
    <p:extLst>
      <p:ext uri="{BB962C8B-B14F-4D97-AF65-F5344CB8AC3E}">
        <p14:creationId xmlns:p14="http://schemas.microsoft.com/office/powerpoint/2010/main" val="30904228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descr="Light horizontal"/>
          <p:cNvSpPr>
            <a:spLocks noChangeArrowheads="1"/>
          </p:cNvSpPr>
          <p:nvPr/>
        </p:nvSpPr>
        <p:spPr bwMode="gray">
          <a:xfrm>
            <a:off x="1" y="0"/>
            <a:ext cx="624417" cy="6858000"/>
          </a:xfrm>
          <a:prstGeom prst="rect">
            <a:avLst/>
          </a:prstGeom>
          <a:pattFill prst="ltHorz">
            <a:fgClr>
              <a:schemeClr val="bg2"/>
            </a:fgClr>
            <a:bgClr>
              <a:srgbClr val="FFFFFF"/>
            </a:bgClr>
          </a:patt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7" name="Rectangle 16"/>
          <p:cNvSpPr>
            <a:spLocks noChangeArrowheads="1"/>
          </p:cNvSpPr>
          <p:nvPr/>
        </p:nvSpPr>
        <p:spPr bwMode="invGray">
          <a:xfrm>
            <a:off x="0" y="-26988"/>
            <a:ext cx="12192000" cy="692151"/>
          </a:xfrm>
          <a:prstGeom prst="rect">
            <a:avLst/>
          </a:prstGeom>
          <a:solidFill>
            <a:schemeClr val="accent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28" name="Line 17"/>
          <p:cNvSpPr>
            <a:spLocks noChangeShapeType="1"/>
          </p:cNvSpPr>
          <p:nvPr/>
        </p:nvSpPr>
        <p:spPr bwMode="gray">
          <a:xfrm>
            <a:off x="624418" y="6410325"/>
            <a:ext cx="11233149" cy="0"/>
          </a:xfrm>
          <a:prstGeom prst="line">
            <a:avLst/>
          </a:prstGeom>
          <a:noFill/>
          <a:ln w="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1800"/>
          </a:p>
        </p:txBody>
      </p:sp>
      <p:sp>
        <p:nvSpPr>
          <p:cNvPr id="1029" name="AutoShape 18"/>
          <p:cNvSpPr>
            <a:spLocks noChangeArrowheads="1"/>
          </p:cNvSpPr>
          <p:nvPr/>
        </p:nvSpPr>
        <p:spPr bwMode="blackWhite">
          <a:xfrm>
            <a:off x="624418" y="233364"/>
            <a:ext cx="9984316" cy="720725"/>
          </a:xfrm>
          <a:prstGeom prst="roundRect">
            <a:avLst>
              <a:gd name="adj" fmla="val 16667"/>
            </a:avLst>
          </a:prstGeom>
          <a:solidFill>
            <a:schemeClr val="tx1"/>
          </a:solidFill>
          <a:ln w="38100" algn="ctr">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800"/>
          </a:p>
        </p:txBody>
      </p:sp>
      <p:sp>
        <p:nvSpPr>
          <p:cNvPr id="1030" name="Rectangle 3"/>
          <p:cNvSpPr>
            <a:spLocks noGrp="1" noChangeArrowheads="1"/>
          </p:cNvSpPr>
          <p:nvPr>
            <p:ph type="body" idx="1"/>
          </p:nvPr>
        </p:nvSpPr>
        <p:spPr bwMode="auto">
          <a:xfrm>
            <a:off x="609600" y="1076325"/>
            <a:ext cx="1097280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Rectangle 6"/>
          <p:cNvSpPr>
            <a:spLocks noGrp="1" noChangeArrowheads="1"/>
          </p:cNvSpPr>
          <p:nvPr>
            <p:ph type="sldNum" sz="quarter" idx="4"/>
          </p:nvPr>
        </p:nvSpPr>
        <p:spPr bwMode="auto">
          <a:xfrm>
            <a:off x="10852151" y="188913"/>
            <a:ext cx="11049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400">
                <a:solidFill>
                  <a:schemeClr val="bg1"/>
                </a:solidFill>
                <a:latin typeface="Arial" charset="0"/>
                <a:ea typeface="+mn-ea"/>
              </a:defRPr>
            </a:lvl1pPr>
          </a:lstStyle>
          <a:p>
            <a:pPr>
              <a:defRPr/>
            </a:pPr>
            <a:fld id="{CD7CB968-9832-4527-83CD-82BEB64A948B}" type="slidenum">
              <a:rPr lang="zh-CN" altLang="en-US"/>
              <a:pPr>
                <a:defRPr/>
              </a:pPr>
              <a:t>‹#›</a:t>
            </a:fld>
            <a:endParaRPr lang="en-US" altLang="zh-CN"/>
          </a:p>
        </p:txBody>
      </p:sp>
      <p:sp>
        <p:nvSpPr>
          <p:cNvPr id="3" name="Rectangle 2"/>
          <p:cNvSpPr>
            <a:spLocks noGrp="1" noChangeArrowheads="1"/>
          </p:cNvSpPr>
          <p:nvPr>
            <p:ph type="title"/>
          </p:nvPr>
        </p:nvSpPr>
        <p:spPr bwMode="black">
          <a:xfrm>
            <a:off x="730251" y="319088"/>
            <a:ext cx="9550400" cy="563562"/>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bodyPr>
          <a:lstStyle/>
          <a:p>
            <a:pPr lvl="0"/>
            <a:r>
              <a:rPr lang="zh-CN" altLang="en-US" dirty="0"/>
              <a:t>第</a:t>
            </a:r>
            <a:r>
              <a:rPr lang="en-US" altLang="zh-CN" dirty="0"/>
              <a:t>4</a:t>
            </a:r>
            <a:r>
              <a:rPr lang="zh-CN" altLang="en-US" dirty="0"/>
              <a:t>章 办公信息处理</a:t>
            </a:r>
          </a:p>
        </p:txBody>
      </p:sp>
      <p:sp>
        <p:nvSpPr>
          <p:cNvPr id="1033" name="AutoShape 14"/>
          <p:cNvSpPr>
            <a:spLocks noChangeArrowheads="1"/>
          </p:cNvSpPr>
          <p:nvPr/>
        </p:nvSpPr>
        <p:spPr bwMode="ltGray">
          <a:xfrm rot="5400000">
            <a:off x="11244528" y="-261673"/>
            <a:ext cx="284162" cy="1001183"/>
          </a:xfrm>
          <a:prstGeom prst="moon">
            <a:avLst>
              <a:gd name="adj" fmla="val 21208"/>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extLst>
      <p:ext uri="{BB962C8B-B14F-4D97-AF65-F5344CB8AC3E}">
        <p14:creationId xmlns:p14="http://schemas.microsoft.com/office/powerpoint/2010/main" val="678188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hdr="0" ftr="0" dt="0"/>
  <p:txStyles>
    <p:titleStyle>
      <a:lvl1pPr algn="ctr"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2pPr>
      <a:lvl3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3pPr>
      <a:lvl4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4pPr>
      <a:lvl5pPr algn="ctr" rtl="0" eaLnBrk="0" fontAlgn="base" hangingPunct="0">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5pPr>
      <a:lvl6pPr marL="4572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6pPr>
      <a:lvl7pPr marL="9144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7pPr>
      <a:lvl8pPr marL="13716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8pPr>
      <a:lvl9pPr marL="1828800" algn="ctr" rtl="0" fontAlgn="base">
        <a:spcBef>
          <a:spcPct val="0"/>
        </a:spcBef>
        <a:spcAft>
          <a:spcPct val="0"/>
        </a:spcAft>
        <a:defRPr sz="3200" b="1">
          <a:solidFill>
            <a:schemeClr val="bg1"/>
          </a:solidFill>
          <a:effectLst>
            <a:outerShdw blurRad="38100" dist="38100" dir="2700000" algn="tl">
              <a:srgbClr val="C0C0C0"/>
            </a:outerShdw>
          </a:effectLst>
          <a:latin typeface="Arial" charset="0"/>
          <a:ea typeface="宋体" pitchFamily="2" charset="-122"/>
        </a:defRPr>
      </a:lvl9pPr>
    </p:titleStyle>
    <p:bodyStyle>
      <a:lvl1pPr marL="342900" indent="20638" algn="l" rtl="0" eaLnBrk="0" fontAlgn="base" hangingPunct="0">
        <a:spcBef>
          <a:spcPct val="20000"/>
        </a:spcBef>
        <a:spcAft>
          <a:spcPct val="0"/>
        </a:spcAft>
        <a:buClr>
          <a:schemeClr val="hlink"/>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defRPr sz="2800">
          <a:solidFill>
            <a:schemeClr val="tx1"/>
          </a:solidFill>
          <a:latin typeface="+mn-lt"/>
          <a:ea typeface="+mn-ea"/>
        </a:defRPr>
      </a:lvl2pPr>
      <a:lvl3pPr marL="1236663" indent="-228600" algn="l" rtl="0" eaLnBrk="0" fontAlgn="base" hangingPunct="0">
        <a:spcBef>
          <a:spcPct val="20000"/>
        </a:spcBef>
        <a:spcAft>
          <a:spcPct val="0"/>
        </a:spcAft>
        <a:buClr>
          <a:schemeClr val="tx1"/>
        </a:buClr>
        <a:defRPr sz="2400">
          <a:solidFill>
            <a:schemeClr val="tx1"/>
          </a:solidFill>
          <a:latin typeface="+mn-lt"/>
          <a:ea typeface="+mn-ea"/>
        </a:defRPr>
      </a:lvl3pPr>
      <a:lvl4pPr marL="164465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2000">
          <a:solidFill>
            <a:schemeClr val="tx1"/>
          </a:solidFill>
          <a:latin typeface="+mn-lt"/>
          <a:ea typeface="+mn-ea"/>
        </a:defRPr>
      </a:lvl5pPr>
      <a:lvl6pPr marL="2514600" indent="-228600" algn="l" rtl="0" fontAlgn="base">
        <a:spcBef>
          <a:spcPct val="20000"/>
        </a:spcBef>
        <a:spcAft>
          <a:spcPct val="0"/>
        </a:spcAft>
        <a:defRPr sz="2000">
          <a:solidFill>
            <a:schemeClr val="tx1"/>
          </a:solidFill>
          <a:latin typeface="+mn-lt"/>
          <a:ea typeface="+mn-ea"/>
        </a:defRPr>
      </a:lvl6pPr>
      <a:lvl7pPr marL="2971800" indent="-228600" algn="l" rtl="0" fontAlgn="base">
        <a:spcBef>
          <a:spcPct val="20000"/>
        </a:spcBef>
        <a:spcAft>
          <a:spcPct val="0"/>
        </a:spcAft>
        <a:defRPr sz="2000">
          <a:solidFill>
            <a:schemeClr val="tx1"/>
          </a:solidFill>
          <a:latin typeface="+mn-lt"/>
          <a:ea typeface="+mn-ea"/>
        </a:defRPr>
      </a:lvl7pPr>
      <a:lvl8pPr marL="3429000" indent="-228600" algn="l" rtl="0" fontAlgn="base">
        <a:spcBef>
          <a:spcPct val="20000"/>
        </a:spcBef>
        <a:spcAft>
          <a:spcPct val="0"/>
        </a:spcAft>
        <a:defRPr sz="2000">
          <a:solidFill>
            <a:schemeClr val="tx1"/>
          </a:solidFill>
          <a:latin typeface="+mn-lt"/>
          <a:ea typeface="+mn-ea"/>
        </a:defRPr>
      </a:lvl8pPr>
      <a:lvl9pPr marL="3886200" indent="-228600" algn="l" rtl="0" fontAlgn="base">
        <a:spcBef>
          <a:spcPct val="20000"/>
        </a:spcBef>
        <a:spcAft>
          <a:spcPct val="0"/>
        </a:spcAft>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0.xml"/><Relationship Id="rId5" Type="http://schemas.microsoft.com/office/2007/relationships/hdphoto" Target="../media/hdphoto2.wdp"/><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0.xml"/><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25.png"/><Relationship Id="rId4" Type="http://schemas.microsoft.com/office/2007/relationships/hdphoto" Target="../media/hdphoto5.wdp"/></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microsoft.com/office/2007/relationships/hdphoto" Target="../media/hdphoto7.wdp"/><Relationship Id="rId5" Type="http://schemas.openxmlformats.org/officeDocument/2006/relationships/image" Target="../media/image30.png"/><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2.png"/><Relationship Id="rId1" Type="http://schemas.openxmlformats.org/officeDocument/2006/relationships/slideLayout" Target="../slideLayouts/slideLayout20.xml"/><Relationship Id="rId5" Type="http://schemas.openxmlformats.org/officeDocument/2006/relationships/chart" Target="../charts/chart2.xml"/><Relationship Id="rId4" Type="http://schemas.openxmlformats.org/officeDocument/2006/relationships/chart" Target="../charts/char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3.png"/><Relationship Id="rId1" Type="http://schemas.openxmlformats.org/officeDocument/2006/relationships/slideLayout" Target="../slideLayouts/slideLayout20.xml"/><Relationship Id="rId4" Type="http://schemas.openxmlformats.org/officeDocument/2006/relationships/chart" Target="../charts/char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35.png"/><Relationship Id="rId4" Type="http://schemas.microsoft.com/office/2007/relationships/hdphoto" Target="../media/hdphoto11.wdp"/></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0.xml"/><Relationship Id="rId4" Type="http://schemas.openxmlformats.org/officeDocument/2006/relationships/image" Target="../media/image41.png"/></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594AC0F-DF03-40DB-A568-9A9EED583843}"/>
              </a:ext>
            </a:extLst>
          </p:cNvPr>
          <p:cNvSpPr>
            <a:spLocks noGrp="1"/>
          </p:cNvSpPr>
          <p:nvPr>
            <p:ph type="ctrTitle"/>
          </p:nvPr>
        </p:nvSpPr>
        <p:spPr>
          <a:xfrm>
            <a:off x="914400" y="0"/>
            <a:ext cx="10363200" cy="4267200"/>
          </a:xfrm>
        </p:spPr>
        <p:txBody>
          <a:bodyPr/>
          <a:lstStyle/>
          <a:p>
            <a:r>
              <a:rPr lang="zh-CN" altLang="en-US" sz="7200" kern="100" dirty="0">
                <a:latin typeface="Times New Roman"/>
              </a:rPr>
              <a:t>第</a:t>
            </a:r>
            <a:r>
              <a:rPr lang="en-US" altLang="zh-CN" sz="7200" kern="100" dirty="0">
                <a:latin typeface="Times New Roman"/>
              </a:rPr>
              <a:t>5</a:t>
            </a:r>
            <a:r>
              <a:rPr lang="zh-CN" altLang="en-US" sz="7200" kern="100" dirty="0">
                <a:latin typeface="Times New Roman"/>
              </a:rPr>
              <a:t>章  数据存储与预处理</a:t>
            </a:r>
            <a:endParaRPr lang="zh-CN" altLang="en-US" sz="7200" dirty="0"/>
          </a:p>
        </p:txBody>
      </p:sp>
      <p:sp>
        <p:nvSpPr>
          <p:cNvPr id="2" name="灯片编号占位符 1">
            <a:extLst>
              <a:ext uri="{FF2B5EF4-FFF2-40B4-BE49-F238E27FC236}">
                <a16:creationId xmlns:a16="http://schemas.microsoft.com/office/drawing/2014/main" id="{2E1E9776-FEE1-413B-8B93-3F0ABE71C628}"/>
              </a:ext>
            </a:extLst>
          </p:cNvPr>
          <p:cNvSpPr>
            <a:spLocks noGrp="1"/>
          </p:cNvSpPr>
          <p:nvPr>
            <p:ph type="sldNum" sz="quarter" idx="11"/>
          </p:nvPr>
        </p:nvSpPr>
        <p:spPr/>
        <p:txBody>
          <a:bodyPr/>
          <a:lstStyle/>
          <a:p>
            <a:pPr>
              <a:defRPr/>
            </a:pPr>
            <a:fld id="{BF397209-5235-4878-BE0A-2771B967A86A}" type="slidenum">
              <a:rPr lang="zh-CN" altLang="en-US" smtClean="0"/>
              <a:pPr>
                <a:defRPr/>
              </a:pPr>
              <a:t>1</a:t>
            </a:fld>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1790747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42292" y="1922215"/>
            <a:ext cx="9507416" cy="4269397"/>
          </a:xfrm>
        </p:spPr>
        <p:txBody>
          <a:bodyPr/>
          <a:lstStyle/>
          <a:p>
            <a:pPr marL="914400" indent="-571500">
              <a:buFont typeface="Wingdings" pitchFamily="2" charset="2"/>
              <a:buChar char="p"/>
            </a:pPr>
            <a:r>
              <a:rPr lang="zh-CN" altLang="zh-CN" sz="3600" dirty="0"/>
              <a:t>选择单元格、行与列</a:t>
            </a:r>
          </a:p>
          <a:p>
            <a:pPr marL="914400" indent="-571500">
              <a:buFont typeface="Wingdings" pitchFamily="2" charset="2"/>
              <a:buChar char="p"/>
            </a:pPr>
            <a:r>
              <a:rPr lang="zh-CN" altLang="zh-CN" sz="3600" dirty="0"/>
              <a:t>插入单元格、行与列</a:t>
            </a:r>
          </a:p>
          <a:p>
            <a:pPr marL="914400" indent="-571500">
              <a:buFont typeface="Wingdings" pitchFamily="2" charset="2"/>
              <a:buChar char="p"/>
            </a:pPr>
            <a:r>
              <a:rPr lang="zh-CN" altLang="zh-CN" sz="3600" dirty="0"/>
              <a:t>合并单元格</a:t>
            </a:r>
          </a:p>
          <a:p>
            <a:pPr marL="914400" indent="-571500">
              <a:buFont typeface="Wingdings" pitchFamily="2" charset="2"/>
              <a:buChar char="p"/>
            </a:pPr>
            <a:r>
              <a:rPr lang="zh-CN" altLang="zh-CN" sz="3600" dirty="0"/>
              <a:t>删除单元格、行与列</a:t>
            </a:r>
          </a:p>
          <a:p>
            <a:pPr marL="914400" indent="-571500">
              <a:buFont typeface="Wingdings" pitchFamily="2" charset="2"/>
              <a:buChar char="p"/>
            </a:pPr>
            <a:endParaRPr lang="zh-CN" altLang="en-US" sz="3600" dirty="0"/>
          </a:p>
        </p:txBody>
      </p:sp>
      <p:sp>
        <p:nvSpPr>
          <p:cNvPr id="5" name="标题 4"/>
          <p:cNvSpPr>
            <a:spLocks noGrp="1"/>
          </p:cNvSpPr>
          <p:nvPr>
            <p:ph type="title"/>
          </p:nvPr>
        </p:nvSpPr>
        <p:spPr/>
        <p:txBody>
          <a:bodyPr/>
          <a:lstStyle/>
          <a:p>
            <a:br>
              <a:rPr lang="en-US" altLang="zh-CN" dirty="0"/>
            </a:br>
            <a:r>
              <a:rPr lang="zh-CN" altLang="zh-CN" dirty="0"/>
              <a:t>单元格、行、列的基本操作</a:t>
            </a:r>
            <a:br>
              <a:rPr lang="zh-CN" altLang="zh-CN" dirty="0"/>
            </a:br>
            <a:endParaRPr lang="zh-CN" altLang="en-US" dirty="0"/>
          </a:p>
        </p:txBody>
      </p:sp>
    </p:spTree>
    <p:extLst>
      <p:ext uri="{BB962C8B-B14F-4D97-AF65-F5344CB8AC3E}">
        <p14:creationId xmlns:p14="http://schemas.microsoft.com/office/powerpoint/2010/main" val="883005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latin typeface="+mn-ea"/>
              </a:rPr>
              <a:t>5.1.3 </a:t>
            </a:r>
            <a:r>
              <a:rPr lang="zh-CN" altLang="zh-CN" dirty="0">
                <a:effectLst/>
              </a:rPr>
              <a:t>在工作表中输入和导入数据</a:t>
            </a:r>
            <a:br>
              <a:rPr lang="zh-CN" altLang="zh-CN" dirty="0">
                <a:effectLst/>
              </a:rPr>
            </a:br>
            <a:endParaRPr lang="zh-CN" altLang="en-US" dirty="0"/>
          </a:p>
        </p:txBody>
      </p:sp>
      <p:sp>
        <p:nvSpPr>
          <p:cNvPr id="3" name="内容占位符 2"/>
          <p:cNvSpPr>
            <a:spLocks noGrp="1"/>
          </p:cNvSpPr>
          <p:nvPr>
            <p:ph idx="1"/>
          </p:nvPr>
        </p:nvSpPr>
        <p:spPr>
          <a:xfrm>
            <a:off x="860276" y="1729620"/>
            <a:ext cx="10471448" cy="4116998"/>
          </a:xfrm>
        </p:spPr>
        <p:txBody>
          <a:bodyPr/>
          <a:lstStyle/>
          <a:p>
            <a:pPr>
              <a:buFont typeface="Wingdings" pitchFamily="2" charset="2"/>
              <a:buChar char="n"/>
            </a:pPr>
            <a:r>
              <a:rPr lang="zh-CN" altLang="zh-CN" sz="3600" dirty="0"/>
              <a:t>在空白的工作簿中添加数据的方式包括以下两种：一是手工录入，这种方式通常用于数据量较小的应用</a:t>
            </a:r>
            <a:r>
              <a:rPr lang="en-US" altLang="zh-CN" sz="3600" dirty="0"/>
              <a:t>; </a:t>
            </a:r>
            <a:r>
              <a:rPr lang="zh-CN" altLang="zh-CN" sz="3600" dirty="0"/>
              <a:t>二是外部导入，即从其他数据源，如网页、文档、外部工作表中批量导入数据。</a:t>
            </a:r>
            <a:endParaRPr lang="en-US" altLang="zh-CN" sz="3600" dirty="0"/>
          </a:p>
          <a:p>
            <a:pPr>
              <a:buFont typeface="Wingdings" pitchFamily="2" charset="2"/>
              <a:buChar char="n"/>
            </a:pPr>
            <a:r>
              <a:rPr lang="en-US" altLang="zh-CN" sz="3600" dirty="0"/>
              <a:t>Excel</a:t>
            </a:r>
            <a:r>
              <a:rPr lang="zh-CN" altLang="zh-CN" sz="3600" dirty="0"/>
              <a:t>中的数据类型有文本型、数值型、日期型和时间型等。</a:t>
            </a:r>
          </a:p>
          <a:p>
            <a:pPr>
              <a:buFont typeface="Wingdings" pitchFamily="2" charset="2"/>
              <a:buChar char="n"/>
            </a:pPr>
            <a:endParaRPr lang="zh-CN" altLang="zh-CN" sz="3600" dirty="0"/>
          </a:p>
          <a:p>
            <a:endParaRPr lang="zh-CN" altLang="en-US" sz="36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11</a:t>
            </a:fld>
            <a:endParaRPr lang="en-US" altLang="zh-CN"/>
          </a:p>
        </p:txBody>
      </p:sp>
    </p:spTree>
    <p:extLst>
      <p:ext uri="{BB962C8B-B14F-4D97-AF65-F5344CB8AC3E}">
        <p14:creationId xmlns:p14="http://schemas.microsoft.com/office/powerpoint/2010/main" val="33144625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latin typeface="+mn-ea"/>
              </a:rPr>
              <a:t>5.1.3 </a:t>
            </a:r>
            <a:r>
              <a:rPr lang="zh-CN" altLang="zh-CN" dirty="0">
                <a:effectLst/>
              </a:rPr>
              <a:t>在工作表中输入和导入数据</a:t>
            </a:r>
            <a:br>
              <a:rPr lang="zh-CN" altLang="zh-CN" dirty="0">
                <a:effectLst/>
              </a:rPr>
            </a:br>
            <a:endParaRPr lang="zh-CN" altLang="en-US" b="0" i="0" u="none" strike="noStrike" kern="100" baseline="0" dirty="0">
              <a:ea typeface="宋体"/>
            </a:endParaRPr>
          </a:p>
        </p:txBody>
      </p:sp>
      <p:sp>
        <p:nvSpPr>
          <p:cNvPr id="3" name="文本占位符 2"/>
          <p:cNvSpPr>
            <a:spLocks noGrp="1"/>
          </p:cNvSpPr>
          <p:nvPr>
            <p:ph type="body" idx="1"/>
          </p:nvPr>
        </p:nvSpPr>
        <p:spPr>
          <a:xfrm>
            <a:off x="1219200" y="1772098"/>
            <a:ext cx="10097984" cy="4616827"/>
          </a:xfrm>
        </p:spPr>
        <p:txBody>
          <a:bodyPr/>
          <a:lstStyle/>
          <a:p>
            <a:pPr marL="914400" indent="-571500">
              <a:buFont typeface="Wingdings" pitchFamily="2" charset="2"/>
              <a:buChar char="p"/>
            </a:pPr>
            <a:r>
              <a:rPr lang="en-US" altLang="zh-CN" sz="3600" dirty="0"/>
              <a:t> </a:t>
            </a:r>
            <a:r>
              <a:rPr lang="zh-CN" altLang="zh-CN" sz="3600" dirty="0"/>
              <a:t>手动输入不同类型的数据</a:t>
            </a:r>
          </a:p>
          <a:p>
            <a:pPr marL="914400" indent="-571500">
              <a:buFont typeface="Wingdings" pitchFamily="2" charset="2"/>
              <a:buChar char="p"/>
            </a:pPr>
            <a:r>
              <a:rPr lang="en-US" altLang="zh-CN" sz="3600" dirty="0"/>
              <a:t> </a:t>
            </a:r>
            <a:r>
              <a:rPr lang="zh-CN" altLang="zh-CN" sz="3600" dirty="0"/>
              <a:t>自动填充数据</a:t>
            </a:r>
          </a:p>
          <a:p>
            <a:pPr marL="914400" indent="-571500">
              <a:buFont typeface="Wingdings" pitchFamily="2" charset="2"/>
              <a:buChar char="p"/>
            </a:pPr>
            <a:r>
              <a:rPr lang="en-US" altLang="zh-CN" sz="3600" dirty="0"/>
              <a:t> </a:t>
            </a:r>
            <a:r>
              <a:rPr lang="zh-CN" altLang="zh-CN" sz="3600" dirty="0"/>
              <a:t>批量输入相同数据</a:t>
            </a:r>
          </a:p>
          <a:p>
            <a:pPr marL="914400" indent="-571500">
              <a:buFont typeface="Wingdings" pitchFamily="2" charset="2"/>
              <a:buChar char="p"/>
            </a:pPr>
            <a:r>
              <a:rPr lang="en-US" altLang="zh-CN" sz="3600" dirty="0"/>
              <a:t> </a:t>
            </a:r>
            <a:r>
              <a:rPr lang="zh-CN" altLang="zh-CN" sz="3600" dirty="0"/>
              <a:t>数据的有效性控制</a:t>
            </a:r>
          </a:p>
          <a:p>
            <a:pPr marL="914400" indent="-571500">
              <a:buFont typeface="Wingdings" pitchFamily="2" charset="2"/>
              <a:buChar char="p"/>
            </a:pPr>
            <a:r>
              <a:rPr lang="en-US" altLang="zh-CN" sz="3600" dirty="0"/>
              <a:t> </a:t>
            </a:r>
            <a:r>
              <a:rPr lang="zh-CN" altLang="zh-CN" sz="3600" dirty="0"/>
              <a:t>导入外部数据</a:t>
            </a:r>
          </a:p>
          <a:p>
            <a:pPr marL="914400" indent="-571500">
              <a:buFont typeface="Wingdings" pitchFamily="2" charset="2"/>
              <a:buChar char="p"/>
            </a:pPr>
            <a:endParaRPr lang="zh-CN" altLang="en-US" sz="3600" dirty="0"/>
          </a:p>
        </p:txBody>
      </p:sp>
    </p:spTree>
    <p:extLst>
      <p:ext uri="{BB962C8B-B14F-4D97-AF65-F5344CB8AC3E}">
        <p14:creationId xmlns:p14="http://schemas.microsoft.com/office/powerpoint/2010/main" val="3488431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812966" y="1396959"/>
            <a:ext cx="9444842" cy="4873213"/>
          </a:xfrm>
        </p:spPr>
        <p:txBody>
          <a:bodyPr/>
          <a:lstStyle/>
          <a:p>
            <a:pPr marL="800100" indent="-457200">
              <a:buFont typeface="Wingdings" panose="05000000000000000000" pitchFamily="2" charset="2"/>
              <a:buChar char="n"/>
            </a:pPr>
            <a:r>
              <a:rPr lang="zh-CN" altLang="zh-CN" sz="3600" dirty="0">
                <a:latin typeface="+mn-ea"/>
              </a:rPr>
              <a:t>手动输入不同类型的数据</a:t>
            </a:r>
          </a:p>
          <a:p>
            <a:pPr marL="1143000" indent="-457200">
              <a:lnSpc>
                <a:spcPct val="130000"/>
              </a:lnSpc>
              <a:buFont typeface="Wingdings" panose="05000000000000000000" pitchFamily="2" charset="2"/>
              <a:buChar char="p"/>
            </a:pPr>
            <a:r>
              <a:rPr lang="zh-CN" altLang="en-US" sz="3600" dirty="0">
                <a:solidFill>
                  <a:srgbClr val="080808"/>
                </a:solidFill>
                <a:latin typeface="+mn-ea"/>
              </a:rPr>
              <a:t>基本输入方法</a:t>
            </a:r>
            <a:endParaRPr lang="en-US" altLang="zh-CN" sz="3600" dirty="0">
              <a:solidFill>
                <a:srgbClr val="080808"/>
              </a:solidFill>
              <a:latin typeface="+mn-ea"/>
            </a:endParaRPr>
          </a:p>
          <a:p>
            <a:pPr marL="1143000" indent="-457200">
              <a:lnSpc>
                <a:spcPct val="130000"/>
              </a:lnSpc>
              <a:buFont typeface="Wingdings" panose="05000000000000000000" pitchFamily="2" charset="2"/>
              <a:buChar char="p"/>
            </a:pPr>
            <a:r>
              <a:rPr lang="zh-CN" altLang="en-US" sz="3600" dirty="0">
                <a:solidFill>
                  <a:srgbClr val="080808"/>
                </a:solidFill>
                <a:latin typeface="+mn-ea"/>
              </a:rPr>
              <a:t>特殊内容的输入</a:t>
            </a:r>
            <a:endParaRPr lang="en-US" altLang="zh-CN" sz="3600" dirty="0">
              <a:solidFill>
                <a:srgbClr val="080808"/>
              </a:solidFill>
              <a:latin typeface="+mn-ea"/>
            </a:endParaRPr>
          </a:p>
          <a:p>
            <a:pPr marL="1143000" indent="-457200">
              <a:lnSpc>
                <a:spcPct val="130000"/>
              </a:lnSpc>
              <a:buFont typeface="Wingdings" panose="05000000000000000000" pitchFamily="2" charset="2"/>
              <a:buChar char="Ø"/>
            </a:pPr>
            <a:r>
              <a:rPr lang="zh-CN" altLang="en-US" sz="3600" dirty="0">
                <a:solidFill>
                  <a:srgbClr val="7030A0"/>
                </a:solidFill>
                <a:latin typeface="+mn-ea"/>
              </a:rPr>
              <a:t> </a:t>
            </a:r>
            <a:r>
              <a:rPr lang="zh-CN" altLang="en-US" sz="3600" dirty="0">
                <a:latin typeface="+mn-ea"/>
              </a:rPr>
              <a:t>输入数字编号</a:t>
            </a:r>
            <a:endParaRPr lang="en-US" altLang="zh-CN" sz="3600" dirty="0">
              <a:latin typeface="+mn-ea"/>
            </a:endParaRPr>
          </a:p>
          <a:p>
            <a:pPr marL="1028700" indent="-342900">
              <a:lnSpc>
                <a:spcPct val="130000"/>
              </a:lnSpc>
              <a:buFont typeface="Wingdings" panose="05000000000000000000" pitchFamily="2" charset="2"/>
              <a:buChar char="Ø"/>
            </a:pPr>
            <a:r>
              <a:rPr lang="zh-CN" altLang="en-US" sz="3600" dirty="0">
                <a:latin typeface="+mn-ea"/>
              </a:rPr>
              <a:t>  输入分数</a:t>
            </a:r>
            <a:endParaRPr lang="en-US" altLang="zh-CN" sz="3600" dirty="0">
              <a:latin typeface="+mn-ea"/>
            </a:endParaRPr>
          </a:p>
          <a:p>
            <a:pPr marL="1028700" indent="-342900">
              <a:lnSpc>
                <a:spcPct val="130000"/>
              </a:lnSpc>
              <a:buFont typeface="Wingdings" panose="05000000000000000000" pitchFamily="2" charset="2"/>
              <a:buChar char="Ø"/>
            </a:pPr>
            <a:r>
              <a:rPr lang="zh-CN" altLang="en-US" sz="3600" dirty="0">
                <a:latin typeface="+mn-ea"/>
              </a:rPr>
              <a:t>  输入日期和时间  </a:t>
            </a:r>
            <a:endParaRPr lang="en-US" altLang="zh-CN" sz="3600" dirty="0">
              <a:latin typeface="+mn-ea"/>
            </a:endParaRPr>
          </a:p>
          <a:p>
            <a:pPr marL="685800">
              <a:lnSpc>
                <a:spcPct val="130000"/>
              </a:lnSpc>
              <a:buFont typeface="Wingdings" panose="05000000000000000000" pitchFamily="2" charset="2"/>
              <a:buChar char="l"/>
            </a:pPr>
            <a:endParaRPr lang="en-US" altLang="zh-CN" sz="3600" dirty="0">
              <a:solidFill>
                <a:srgbClr val="7030A0"/>
              </a:solidFill>
              <a:latin typeface="+mn-ea"/>
            </a:endParaRPr>
          </a:p>
          <a:p>
            <a:endParaRPr lang="zh-CN" altLang="en-US" sz="3600" dirty="0">
              <a:latin typeface="+mn-ea"/>
            </a:endParaRPr>
          </a:p>
        </p:txBody>
      </p:sp>
      <p:sp>
        <p:nvSpPr>
          <p:cNvPr id="5" name="标题 4">
            <a:extLst>
              <a:ext uri="{FF2B5EF4-FFF2-40B4-BE49-F238E27FC236}">
                <a16:creationId xmlns:a16="http://schemas.microsoft.com/office/drawing/2014/main" id="{1C7D585D-BC2C-446B-81DA-C4289E932569}"/>
              </a:ext>
            </a:extLst>
          </p:cNvPr>
          <p:cNvSpPr>
            <a:spLocks noGrp="1"/>
          </p:cNvSpPr>
          <p:nvPr>
            <p:ph type="title"/>
          </p:nvPr>
        </p:nvSpPr>
        <p:spPr/>
        <p:txBody>
          <a:bodyPr/>
          <a:lstStyle/>
          <a:p>
            <a:br>
              <a:rPr lang="en-US" altLang="zh-CN" dirty="0">
                <a:effectLst/>
              </a:rPr>
            </a:br>
            <a:r>
              <a:rPr lang="en-US" altLang="zh-CN" dirty="0">
                <a:latin typeface="+mn-ea"/>
              </a:rPr>
              <a:t>5.1.3 </a:t>
            </a:r>
            <a:r>
              <a:rPr lang="zh-CN" altLang="zh-CN" dirty="0">
                <a:effectLst/>
              </a:rPr>
              <a:t>在工作表中输入和导入数据</a:t>
            </a:r>
            <a:br>
              <a:rPr lang="zh-CN" altLang="zh-CN" dirty="0">
                <a:effectLst/>
              </a:rPr>
            </a:br>
            <a:endParaRPr lang="zh-CN" altLang="en-US" dirty="0"/>
          </a:p>
        </p:txBody>
      </p:sp>
    </p:spTree>
    <p:extLst>
      <p:ext uri="{BB962C8B-B14F-4D97-AF65-F5344CB8AC3E}">
        <p14:creationId xmlns:p14="http://schemas.microsoft.com/office/powerpoint/2010/main" val="1740304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latin typeface="+mn-ea"/>
              </a:rPr>
              <a:t>5.1.3 </a:t>
            </a:r>
            <a:r>
              <a:rPr lang="zh-CN" altLang="zh-CN" dirty="0">
                <a:effectLst/>
              </a:rPr>
              <a:t>在工作表中输入和导入数据</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730251" y="1290637"/>
            <a:ext cx="10972800" cy="5248275"/>
          </a:xfrm>
        </p:spPr>
        <p:txBody>
          <a:bodyPr/>
          <a:lstStyle/>
          <a:p>
            <a:pPr marL="800100" indent="-457200">
              <a:buFont typeface="Wingdings" pitchFamily="2" charset="2"/>
              <a:buChar char="n"/>
            </a:pPr>
            <a:r>
              <a:rPr lang="zh-CN" altLang="zh-CN" sz="3600" dirty="0"/>
              <a:t>自动填充数据</a:t>
            </a:r>
          </a:p>
          <a:p>
            <a:pPr marL="800100" indent="-457200">
              <a:buFont typeface="Wingdings" pitchFamily="2" charset="2"/>
              <a:buChar char="p"/>
            </a:pPr>
            <a:r>
              <a:rPr lang="zh-CN" altLang="zh-CN" sz="3600" dirty="0"/>
              <a:t>当工作表某个区域中的数据之间存在某种变化规律时，可使用自动填充的方法，提高数据的输入效率。</a:t>
            </a:r>
            <a:endParaRPr lang="en-US" altLang="zh-CN" sz="3600" dirty="0"/>
          </a:p>
          <a:p>
            <a:pPr marL="800100" indent="-457200">
              <a:buFont typeface="Wingdings" pitchFamily="2" charset="2"/>
              <a:buChar char="p"/>
            </a:pPr>
            <a:r>
              <a:rPr lang="en-US" altLang="zh-CN" sz="3600" dirty="0"/>
              <a:t> </a:t>
            </a:r>
            <a:r>
              <a:rPr lang="zh-CN" altLang="zh-CN" sz="3600" dirty="0"/>
              <a:t>使用填充柄进行自动填充</a:t>
            </a:r>
            <a:endParaRPr lang="en-US" altLang="zh-CN" sz="3600" dirty="0"/>
          </a:p>
          <a:p>
            <a:pPr marL="800100" indent="-457200">
              <a:buFont typeface="Wingdings" pitchFamily="2" charset="2"/>
              <a:buChar char="p"/>
            </a:pPr>
            <a:r>
              <a:rPr lang="en-US" altLang="zh-CN" sz="3600" dirty="0"/>
              <a:t> </a:t>
            </a:r>
            <a:r>
              <a:rPr lang="zh-CN" altLang="zh-CN" sz="3600" dirty="0"/>
              <a:t>使用填充命令输入序列</a:t>
            </a:r>
            <a:endParaRPr lang="en-US" altLang="zh-CN" sz="3600" dirty="0"/>
          </a:p>
          <a:p>
            <a:pPr marL="800100" indent="-457200">
              <a:buFont typeface="Wingdings" pitchFamily="2" charset="2"/>
              <a:buChar char="p"/>
            </a:pPr>
            <a:r>
              <a:rPr lang="en-US" altLang="zh-CN" sz="3600" dirty="0"/>
              <a:t> </a:t>
            </a:r>
            <a:r>
              <a:rPr lang="zh-CN" altLang="zh-CN" sz="3600" dirty="0"/>
              <a:t>创建自定义的填充序列</a:t>
            </a:r>
            <a:endParaRPr lang="zh-CN" altLang="en-US" sz="3600" dirty="0"/>
          </a:p>
        </p:txBody>
      </p:sp>
      <p:pic>
        <p:nvPicPr>
          <p:cNvPr id="4" name="图片 3"/>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7616385" y="1026464"/>
            <a:ext cx="3787531" cy="3463560"/>
          </a:xfrm>
          <a:prstGeom prst="rect">
            <a:avLst/>
          </a:prstGeom>
        </p:spPr>
      </p:pic>
      <p:pic>
        <p:nvPicPr>
          <p:cNvPr id="5" name="图片 4"/>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7338451" y="2902058"/>
            <a:ext cx="4364600" cy="3463559"/>
          </a:xfrm>
          <a:prstGeom prst="rect">
            <a:avLst/>
          </a:prstGeom>
        </p:spPr>
      </p:pic>
    </p:spTree>
    <p:extLst>
      <p:ext uri="{BB962C8B-B14F-4D97-AF65-F5344CB8AC3E}">
        <p14:creationId xmlns:p14="http://schemas.microsoft.com/office/powerpoint/2010/main" val="3569652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313C4D-E4F8-453E-A62A-7FB85AF99D7D}"/>
              </a:ext>
            </a:extLst>
          </p:cNvPr>
          <p:cNvSpPr>
            <a:spLocks noGrp="1"/>
          </p:cNvSpPr>
          <p:nvPr>
            <p:ph type="title"/>
          </p:nvPr>
        </p:nvSpPr>
        <p:spPr/>
        <p:txBody>
          <a:bodyPr/>
          <a:lstStyle/>
          <a:p>
            <a:r>
              <a:rPr lang="zh-CN" altLang="zh-CN" dirty="0"/>
              <a:t>导入外部数据</a:t>
            </a:r>
            <a:endParaRPr lang="zh-CN" altLang="en-US" dirty="0"/>
          </a:p>
        </p:txBody>
      </p:sp>
      <p:sp>
        <p:nvSpPr>
          <p:cNvPr id="3" name="内容占位符 2">
            <a:extLst>
              <a:ext uri="{FF2B5EF4-FFF2-40B4-BE49-F238E27FC236}">
                <a16:creationId xmlns:a16="http://schemas.microsoft.com/office/drawing/2014/main" id="{132CA5E1-6876-4964-BE3B-97C28A086A35}"/>
              </a:ext>
            </a:extLst>
          </p:cNvPr>
          <p:cNvSpPr>
            <a:spLocks noGrp="1"/>
          </p:cNvSpPr>
          <p:nvPr>
            <p:ph idx="1"/>
          </p:nvPr>
        </p:nvSpPr>
        <p:spPr/>
        <p:txBody>
          <a:bodyPr/>
          <a:lstStyle/>
          <a:p>
            <a:r>
              <a:rPr lang="zh-CN" altLang="zh-CN" sz="2800" dirty="0"/>
              <a:t>将</a:t>
            </a:r>
            <a:r>
              <a:rPr lang="zh-CN" altLang="en-US" sz="2800" dirty="0"/>
              <a:t> </a:t>
            </a:r>
            <a:r>
              <a:rPr lang="zh-CN" altLang="zh-CN" sz="2800" dirty="0"/>
              <a:t>“中国银行</a:t>
            </a:r>
            <a:r>
              <a:rPr lang="en-US" altLang="zh-CN" sz="2800" dirty="0"/>
              <a:t>.csv</a:t>
            </a:r>
            <a:r>
              <a:rPr lang="zh-CN" altLang="zh-CN" sz="2800" dirty="0"/>
              <a:t>”文件导入</a:t>
            </a:r>
            <a:r>
              <a:rPr lang="en-US" altLang="zh-CN" sz="2800" dirty="0"/>
              <a:t>Excel</a:t>
            </a:r>
            <a:r>
              <a:rPr lang="zh-CN" altLang="zh-CN" sz="2800" dirty="0"/>
              <a:t>中，该文件是使用第三章所介绍的爬虫工具采集到的“中国银行”股票数据信息。</a:t>
            </a:r>
          </a:p>
          <a:p>
            <a:endParaRPr lang="zh-CN" altLang="en-US" dirty="0"/>
          </a:p>
        </p:txBody>
      </p:sp>
      <p:sp>
        <p:nvSpPr>
          <p:cNvPr id="4" name="灯片编号占位符 3">
            <a:extLst>
              <a:ext uri="{FF2B5EF4-FFF2-40B4-BE49-F238E27FC236}">
                <a16:creationId xmlns:a16="http://schemas.microsoft.com/office/drawing/2014/main" id="{25A64F9B-435C-459F-ABEA-0E4C7276ADE6}"/>
              </a:ext>
            </a:extLst>
          </p:cNvPr>
          <p:cNvSpPr>
            <a:spLocks noGrp="1"/>
          </p:cNvSpPr>
          <p:nvPr>
            <p:ph type="sldNum" sz="quarter" idx="10"/>
          </p:nvPr>
        </p:nvSpPr>
        <p:spPr/>
        <p:txBody>
          <a:bodyPr/>
          <a:lstStyle/>
          <a:p>
            <a:pPr>
              <a:defRPr/>
            </a:pPr>
            <a:fld id="{475B3ED4-0E10-409F-A096-FDE93D218505}" type="slidenum">
              <a:rPr lang="zh-CN" altLang="en-US" smtClean="0"/>
              <a:pPr>
                <a:defRPr/>
              </a:pPr>
              <a:t>15</a:t>
            </a:fld>
            <a:endParaRPr lang="en-US" altLang="zh-CN"/>
          </a:p>
        </p:txBody>
      </p:sp>
      <p:pic>
        <p:nvPicPr>
          <p:cNvPr id="5" name="图片 4">
            <a:extLst>
              <a:ext uri="{FF2B5EF4-FFF2-40B4-BE49-F238E27FC236}">
                <a16:creationId xmlns:a16="http://schemas.microsoft.com/office/drawing/2014/main" id="{A7B13239-CA37-40C7-9BA4-FDDC9922A14C}"/>
              </a:ext>
            </a:extLst>
          </p:cNvPr>
          <p:cNvPicPr/>
          <p:nvPr/>
        </p:nvPicPr>
        <p:blipFill>
          <a:blip r:embed="rId2"/>
          <a:stretch>
            <a:fillRect/>
          </a:stretch>
        </p:blipFill>
        <p:spPr>
          <a:xfrm>
            <a:off x="609600" y="2158894"/>
            <a:ext cx="6590804" cy="4337950"/>
          </a:xfrm>
          <a:prstGeom prst="rect">
            <a:avLst/>
          </a:prstGeom>
        </p:spPr>
      </p:pic>
      <p:pic>
        <p:nvPicPr>
          <p:cNvPr id="6" name="图片 5">
            <a:extLst>
              <a:ext uri="{FF2B5EF4-FFF2-40B4-BE49-F238E27FC236}">
                <a16:creationId xmlns:a16="http://schemas.microsoft.com/office/drawing/2014/main" id="{5A34AFBE-EFAA-4DE7-B783-4CEC0BD7027C}"/>
              </a:ext>
            </a:extLst>
          </p:cNvPr>
          <p:cNvPicPr/>
          <p:nvPr/>
        </p:nvPicPr>
        <p:blipFill rotWithShape="1">
          <a:blip r:embed="rId3"/>
          <a:srcRect t="21146" r="12924" b="15417"/>
          <a:stretch/>
        </p:blipFill>
        <p:spPr bwMode="auto">
          <a:xfrm>
            <a:off x="3905002" y="2074032"/>
            <a:ext cx="7901049" cy="450767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852552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452749" y="1445017"/>
            <a:ext cx="10268197" cy="4718278"/>
          </a:xfrm>
        </p:spPr>
        <p:txBody>
          <a:bodyPr/>
          <a:lstStyle/>
          <a:p>
            <a:pPr marL="914400" indent="-571500">
              <a:buFont typeface="Wingdings" panose="05000000000000000000" pitchFamily="2" charset="2"/>
              <a:buChar char="p"/>
            </a:pPr>
            <a:r>
              <a:rPr lang="zh-CN" altLang="zh-CN" sz="3600" dirty="0"/>
              <a:t>设置字体格式</a:t>
            </a:r>
          </a:p>
          <a:p>
            <a:pPr marL="914400" indent="-571500">
              <a:buFont typeface="Wingdings" panose="05000000000000000000" pitchFamily="2" charset="2"/>
              <a:buChar char="p"/>
            </a:pPr>
            <a:r>
              <a:rPr lang="zh-CN" altLang="zh-CN" sz="3600" dirty="0"/>
              <a:t>设置数字格式</a:t>
            </a:r>
          </a:p>
          <a:p>
            <a:pPr marL="914400" indent="-571500">
              <a:buFont typeface="Wingdings" panose="05000000000000000000" pitchFamily="2" charset="2"/>
              <a:buChar char="p"/>
            </a:pPr>
            <a:r>
              <a:rPr lang="zh-CN" altLang="zh-CN" sz="3600" dirty="0"/>
              <a:t>设置对齐方式</a:t>
            </a:r>
          </a:p>
          <a:p>
            <a:pPr marL="914400" indent="-571500">
              <a:buFont typeface="Wingdings" panose="05000000000000000000" pitchFamily="2" charset="2"/>
              <a:buChar char="p"/>
            </a:pPr>
            <a:r>
              <a:rPr lang="zh-CN" altLang="zh-CN" sz="3600" dirty="0"/>
              <a:t>设置行、列格式</a:t>
            </a:r>
          </a:p>
          <a:p>
            <a:pPr marL="914400" indent="-571500">
              <a:buFont typeface="Wingdings" panose="05000000000000000000" pitchFamily="2" charset="2"/>
              <a:buChar char="p"/>
            </a:pPr>
            <a:r>
              <a:rPr lang="zh-CN" altLang="zh-CN" sz="3600" dirty="0"/>
              <a:t>设置边框和填充色</a:t>
            </a:r>
          </a:p>
          <a:p>
            <a:pPr marL="914400" indent="-571500">
              <a:buFont typeface="Wingdings" panose="05000000000000000000" pitchFamily="2" charset="2"/>
              <a:buChar char="p"/>
            </a:pPr>
            <a:r>
              <a:rPr lang="zh-CN" altLang="zh-CN" sz="3600" dirty="0"/>
              <a:t>套用表格格式快速格式化工作表</a:t>
            </a:r>
          </a:p>
          <a:p>
            <a:pPr marL="914400" indent="-571500">
              <a:buFont typeface="Wingdings" panose="05000000000000000000" pitchFamily="2" charset="2"/>
              <a:buChar char="p"/>
            </a:pPr>
            <a:r>
              <a:rPr lang="zh-CN" altLang="zh-CN" sz="3600" dirty="0"/>
              <a:t>条件格式设置</a:t>
            </a:r>
          </a:p>
          <a:p>
            <a:pPr marL="914400" indent="-571500">
              <a:buFont typeface="Wingdings" panose="05000000000000000000" pitchFamily="2" charset="2"/>
              <a:buChar char="p"/>
            </a:pPr>
            <a:endParaRPr lang="zh-CN" altLang="en-US" sz="3600" dirty="0"/>
          </a:p>
        </p:txBody>
      </p:sp>
      <p:sp>
        <p:nvSpPr>
          <p:cNvPr id="7" name="标题 6">
            <a:extLst>
              <a:ext uri="{FF2B5EF4-FFF2-40B4-BE49-F238E27FC236}">
                <a16:creationId xmlns:a16="http://schemas.microsoft.com/office/drawing/2014/main" id="{1717FA0A-B45F-4A58-A60A-4FD887A03616}"/>
              </a:ext>
            </a:extLst>
          </p:cNvPr>
          <p:cNvSpPr>
            <a:spLocks noGrp="1"/>
          </p:cNvSpPr>
          <p:nvPr>
            <p:ph type="title"/>
          </p:nvPr>
        </p:nvSpPr>
        <p:spPr/>
        <p:txBody>
          <a:bodyPr/>
          <a:lstStyle/>
          <a:p>
            <a:br>
              <a:rPr lang="en-US" altLang="zh-CN" dirty="0">
                <a:effectLst/>
              </a:rPr>
            </a:br>
            <a:r>
              <a:rPr lang="en-US" altLang="zh-CN" dirty="0">
                <a:effectLst/>
              </a:rPr>
              <a:t>5.1.4  </a:t>
            </a:r>
            <a:r>
              <a:rPr lang="zh-CN" altLang="zh-CN" dirty="0">
                <a:effectLst/>
              </a:rPr>
              <a:t>格式化工作表</a:t>
            </a:r>
            <a:br>
              <a:rPr lang="zh-CN" altLang="zh-CN" dirty="0">
                <a:effectLst/>
              </a:rPr>
            </a:br>
            <a:endParaRPr lang="zh-CN" altLang="en-US" dirty="0"/>
          </a:p>
        </p:txBody>
      </p:sp>
    </p:spTree>
    <p:extLst>
      <p:ext uri="{BB962C8B-B14F-4D97-AF65-F5344CB8AC3E}">
        <p14:creationId xmlns:p14="http://schemas.microsoft.com/office/powerpoint/2010/main" val="2267624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zh-CN" altLang="zh-CN" dirty="0">
                <a:effectLst/>
              </a:rPr>
              <a:t>格式化工作表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endParaRPr lang="zh-CN" altLang="en-US" dirty="0"/>
          </a:p>
        </p:txBody>
      </p:sp>
      <p:pic>
        <p:nvPicPr>
          <p:cNvPr id="4" name="图片 3">
            <a:extLst>
              <a:ext uri="{FF2B5EF4-FFF2-40B4-BE49-F238E27FC236}">
                <a16:creationId xmlns:a16="http://schemas.microsoft.com/office/drawing/2014/main" id="{C9C0C669-48F6-4B40-A1E6-9FD507C4BBC6}"/>
              </a:ext>
            </a:extLst>
          </p:cNvPr>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27287" r="51205" b="30180"/>
          <a:stretch/>
        </p:blipFill>
        <p:spPr bwMode="auto">
          <a:xfrm>
            <a:off x="857249" y="1118687"/>
            <a:ext cx="6066065" cy="4138704"/>
          </a:xfrm>
          <a:prstGeom prst="rect">
            <a:avLst/>
          </a:prstGeom>
          <a:ln>
            <a:noFill/>
          </a:ln>
          <a:extLst>
            <a:ext uri="{53640926-AAD7-44D8-BBD7-CCE9431645EC}">
              <a14:shadowObscured xmlns:a14="http://schemas.microsoft.com/office/drawing/2010/main"/>
            </a:ext>
          </a:extLst>
        </p:spPr>
      </p:pic>
      <p:pic>
        <p:nvPicPr>
          <p:cNvPr id="5" name="图片 4">
            <a:extLst>
              <a:ext uri="{FF2B5EF4-FFF2-40B4-BE49-F238E27FC236}">
                <a16:creationId xmlns:a16="http://schemas.microsoft.com/office/drawing/2014/main" id="{0E37D6DB-7D3F-4C57-86D4-16B896F814A9}"/>
              </a:ext>
            </a:extLst>
          </p:cNvPr>
          <p:cNvPicPr/>
          <p:nvPr/>
        </p:nvPicPr>
        <p:blipFill rotWithShape="1">
          <a:blip r:embed="rId4"/>
          <a:srcRect l="-1" t="27627" r="60562" b="29083"/>
          <a:stretch/>
        </p:blipFill>
        <p:spPr bwMode="auto">
          <a:xfrm>
            <a:off x="4558392" y="1537157"/>
            <a:ext cx="7024008" cy="47874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0007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endParaRPr lang="zh-CN" altLang="en-US" dirty="0"/>
          </a:p>
        </p:txBody>
      </p:sp>
      <p:sp>
        <p:nvSpPr>
          <p:cNvPr id="5" name="标题 4">
            <a:extLst>
              <a:ext uri="{FF2B5EF4-FFF2-40B4-BE49-F238E27FC236}">
                <a16:creationId xmlns:a16="http://schemas.microsoft.com/office/drawing/2014/main" id="{482FF29D-0603-456B-918E-16D449838F24}"/>
              </a:ext>
            </a:extLst>
          </p:cNvPr>
          <p:cNvSpPr>
            <a:spLocks noGrp="1"/>
          </p:cNvSpPr>
          <p:nvPr>
            <p:ph type="title"/>
          </p:nvPr>
        </p:nvSpPr>
        <p:spPr/>
        <p:txBody>
          <a:bodyPr/>
          <a:lstStyle/>
          <a:p>
            <a:br>
              <a:rPr lang="en-US" altLang="zh-CN" dirty="0"/>
            </a:br>
            <a:r>
              <a:rPr lang="zh-CN" altLang="zh-CN" dirty="0"/>
              <a:t>套用表格格式快速格式化工作表</a:t>
            </a:r>
            <a:br>
              <a:rPr lang="zh-CN" altLang="zh-CN" dirty="0"/>
            </a:br>
            <a:endParaRPr lang="zh-CN" altLang="en-US" dirty="0"/>
          </a:p>
        </p:txBody>
      </p:sp>
      <p:pic>
        <p:nvPicPr>
          <p:cNvPr id="6" name="图片 5">
            <a:extLst>
              <a:ext uri="{FF2B5EF4-FFF2-40B4-BE49-F238E27FC236}">
                <a16:creationId xmlns:a16="http://schemas.microsoft.com/office/drawing/2014/main" id="{9E155FAD-C055-43B8-9490-90668DCCC305}"/>
              </a:ext>
            </a:extLst>
          </p:cNvPr>
          <p:cNvPicPr/>
          <p:nvPr/>
        </p:nvPicPr>
        <p:blipFill rotWithShape="1">
          <a:blip r:embed="rId3"/>
          <a:srcRect t="27438" r="50162" b="30223"/>
          <a:stretch/>
        </p:blipFill>
        <p:spPr bwMode="auto">
          <a:xfrm>
            <a:off x="1709757" y="1076325"/>
            <a:ext cx="8772485" cy="494446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343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条件格式设置</a:t>
            </a: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1086592" y="1443471"/>
            <a:ext cx="10018816" cy="5248275"/>
          </a:xfrm>
        </p:spPr>
        <p:txBody>
          <a:bodyPr/>
          <a:lstStyle/>
          <a:p>
            <a:pPr marL="800100" indent="-457200">
              <a:buFont typeface="Wingdings" panose="05000000000000000000" pitchFamily="2" charset="2"/>
              <a:buChar char="p"/>
            </a:pPr>
            <a:r>
              <a:rPr lang="zh-CN" altLang="zh-CN" sz="3600" dirty="0"/>
              <a:t>条件格式功能可以为满足某些条件的单元格或者单元格区域设置格式</a:t>
            </a:r>
            <a:r>
              <a:rPr lang="zh-CN" altLang="en-US" sz="3600" dirty="0"/>
              <a:t>。</a:t>
            </a:r>
            <a:endParaRPr lang="en-US" altLang="zh-CN" sz="3600" dirty="0"/>
          </a:p>
          <a:p>
            <a:pPr marL="800100" indent="-457200">
              <a:buFont typeface="Wingdings" panose="05000000000000000000" pitchFamily="2" charset="2"/>
              <a:buChar char="p"/>
            </a:pPr>
            <a:r>
              <a:rPr lang="zh-CN" altLang="zh-CN" sz="3600" dirty="0"/>
              <a:t>方便用户直观地查看表中符合条件的单元格数据。</a:t>
            </a:r>
            <a:endParaRPr lang="en-US" altLang="zh-CN" sz="3600" dirty="0"/>
          </a:p>
          <a:p>
            <a:pPr marL="800100" indent="-457200">
              <a:buFont typeface="Wingdings" panose="05000000000000000000" pitchFamily="2" charset="2"/>
              <a:buChar char="p"/>
            </a:pPr>
            <a:r>
              <a:rPr lang="zh-CN" altLang="zh-CN" sz="3600" dirty="0"/>
              <a:t>可以突出显示用户所关注的单元格</a:t>
            </a:r>
            <a:r>
              <a:rPr lang="zh-CN" altLang="en-US" sz="3600" dirty="0"/>
              <a:t>并</a:t>
            </a:r>
            <a:r>
              <a:rPr lang="zh-CN" altLang="zh-CN" sz="3600" dirty="0"/>
              <a:t>强调异常值，还可以使用数据条、颜色刻度和图标集等来直观地显示数据。</a:t>
            </a:r>
            <a:endParaRPr lang="zh-CN" altLang="en-US" sz="3600" dirty="0"/>
          </a:p>
        </p:txBody>
      </p:sp>
    </p:spTree>
    <p:extLst>
      <p:ext uri="{BB962C8B-B14F-4D97-AF65-F5344CB8AC3E}">
        <p14:creationId xmlns:p14="http://schemas.microsoft.com/office/powerpoint/2010/main" val="3804736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kern="100" dirty="0">
                <a:latin typeface="Times New Roman"/>
              </a:rPr>
              <a:t>第</a:t>
            </a:r>
            <a:r>
              <a:rPr lang="en-US" altLang="zh-CN" kern="100" dirty="0">
                <a:latin typeface="Times New Roman"/>
              </a:rPr>
              <a:t>5</a:t>
            </a:r>
            <a:r>
              <a:rPr lang="zh-CN" altLang="en-US" kern="100" dirty="0">
                <a:latin typeface="Times New Roman"/>
              </a:rPr>
              <a:t>章  数据存储与预处理</a:t>
            </a:r>
            <a:endParaRPr lang="zh-CN" altLang="en-US" dirty="0"/>
          </a:p>
        </p:txBody>
      </p:sp>
      <p:sp>
        <p:nvSpPr>
          <p:cNvPr id="3" name="内容占位符 2"/>
          <p:cNvSpPr>
            <a:spLocks noGrp="1"/>
          </p:cNvSpPr>
          <p:nvPr>
            <p:ph idx="1"/>
          </p:nvPr>
        </p:nvSpPr>
        <p:spPr>
          <a:xfrm>
            <a:off x="656493" y="1609725"/>
            <a:ext cx="10972800" cy="5248275"/>
          </a:xfrm>
        </p:spPr>
        <p:txBody>
          <a:bodyPr/>
          <a:lstStyle/>
          <a:p>
            <a:pPr marL="342900" indent="0">
              <a:buNone/>
            </a:pPr>
            <a:r>
              <a:rPr lang="zh-CN" altLang="en-US" sz="3600" dirty="0">
                <a:latin typeface="+mn-ea"/>
              </a:rPr>
              <a:t>本章学习目标</a:t>
            </a:r>
          </a:p>
          <a:p>
            <a:r>
              <a:rPr lang="en-US" altLang="zh-CN" sz="3600" dirty="0">
                <a:latin typeface="+mn-ea"/>
              </a:rPr>
              <a:t>5.1  Excel</a:t>
            </a:r>
            <a:r>
              <a:rPr lang="zh-CN" altLang="zh-CN" sz="3600" dirty="0">
                <a:latin typeface="+mn-ea"/>
              </a:rPr>
              <a:t>基础</a:t>
            </a:r>
          </a:p>
          <a:p>
            <a:r>
              <a:rPr lang="en-US" altLang="zh-CN" sz="3600" dirty="0">
                <a:latin typeface="+mn-ea"/>
              </a:rPr>
              <a:t>5.2  Excel</a:t>
            </a:r>
            <a:r>
              <a:rPr lang="zh-CN" altLang="zh-CN" sz="3600" dirty="0">
                <a:latin typeface="+mn-ea"/>
              </a:rPr>
              <a:t>公式与函数</a:t>
            </a:r>
          </a:p>
          <a:p>
            <a:r>
              <a:rPr lang="en-US" altLang="zh-CN" sz="3600" dirty="0">
                <a:latin typeface="+mn-ea"/>
              </a:rPr>
              <a:t>5.3  Excel</a:t>
            </a:r>
            <a:r>
              <a:rPr lang="zh-CN" altLang="zh-CN" sz="3600" dirty="0">
                <a:latin typeface="+mn-ea"/>
              </a:rPr>
              <a:t>数据处理工具</a:t>
            </a:r>
          </a:p>
          <a:p>
            <a:r>
              <a:rPr lang="en-US" altLang="zh-CN" sz="3600" dirty="0">
                <a:latin typeface="+mn-ea"/>
              </a:rPr>
              <a:t>5.4  </a:t>
            </a:r>
            <a:r>
              <a:rPr lang="zh-CN" altLang="zh-CN" sz="3600" dirty="0">
                <a:latin typeface="+mn-ea"/>
              </a:rPr>
              <a:t>基于</a:t>
            </a:r>
            <a:r>
              <a:rPr lang="en-US" altLang="zh-CN" sz="3600" dirty="0">
                <a:latin typeface="+mn-ea"/>
              </a:rPr>
              <a:t>Excel</a:t>
            </a:r>
            <a:r>
              <a:rPr lang="zh-CN" altLang="zh-CN" sz="3600" dirty="0">
                <a:latin typeface="+mn-ea"/>
              </a:rPr>
              <a:t>的数据预处理</a:t>
            </a:r>
          </a:p>
          <a:p>
            <a:endParaRPr lang="zh-CN" altLang="en-US" sz="3600" dirty="0">
              <a:latin typeface="+mn-ea"/>
            </a:endParaRPr>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2</a:t>
            </a:fld>
            <a:endParaRPr lang="en-US" altLang="zh-CN"/>
          </a:p>
        </p:txBody>
      </p:sp>
    </p:spTree>
    <p:extLst>
      <p:ext uri="{BB962C8B-B14F-4D97-AF65-F5344CB8AC3E}">
        <p14:creationId xmlns:p14="http://schemas.microsoft.com/office/powerpoint/2010/main" val="25393255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endParaRPr lang="zh-CN" altLang="en-US" dirty="0"/>
          </a:p>
        </p:txBody>
      </p:sp>
      <p:sp>
        <p:nvSpPr>
          <p:cNvPr id="5" name="标题 4">
            <a:extLst>
              <a:ext uri="{FF2B5EF4-FFF2-40B4-BE49-F238E27FC236}">
                <a16:creationId xmlns:a16="http://schemas.microsoft.com/office/drawing/2014/main" id="{456748E5-603A-46CA-B6FA-292929B2D766}"/>
              </a:ext>
            </a:extLst>
          </p:cNvPr>
          <p:cNvSpPr>
            <a:spLocks noGrp="1"/>
          </p:cNvSpPr>
          <p:nvPr>
            <p:ph type="title"/>
          </p:nvPr>
        </p:nvSpPr>
        <p:spPr/>
        <p:txBody>
          <a:bodyPr/>
          <a:lstStyle/>
          <a:p>
            <a:r>
              <a:rPr lang="zh-CN" altLang="zh-CN" dirty="0"/>
              <a:t>条件格式设置</a:t>
            </a:r>
            <a:endParaRPr lang="zh-CN" altLang="en-US" dirty="0"/>
          </a:p>
        </p:txBody>
      </p:sp>
      <p:pic>
        <p:nvPicPr>
          <p:cNvPr id="6" name="图片 5">
            <a:extLst>
              <a:ext uri="{FF2B5EF4-FFF2-40B4-BE49-F238E27FC236}">
                <a16:creationId xmlns:a16="http://schemas.microsoft.com/office/drawing/2014/main" id="{2C2543BF-0742-4D9C-BF05-B443285274DD}"/>
              </a:ext>
            </a:extLst>
          </p:cNvPr>
          <p:cNvPicPr/>
          <p:nvPr/>
        </p:nvPicPr>
        <p:blipFill rotWithShape="1">
          <a:blip r:embed="rId2"/>
          <a:srcRect t="22484" r="60121" b="33607"/>
          <a:stretch/>
        </p:blipFill>
        <p:spPr bwMode="auto">
          <a:xfrm>
            <a:off x="1092530" y="1123516"/>
            <a:ext cx="10177153" cy="515389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68900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460664" y="1615848"/>
            <a:ext cx="9270672" cy="3626303"/>
          </a:xfrm>
        </p:spPr>
        <p:txBody>
          <a:bodyPr/>
          <a:lstStyle/>
          <a:p>
            <a:pPr indent="0"/>
            <a:r>
              <a:rPr lang="zh-CN" altLang="en-US" sz="3600" dirty="0">
                <a:latin typeface="+mn-ea"/>
              </a:rPr>
              <a:t>本节学习目标</a:t>
            </a:r>
          </a:p>
          <a:p>
            <a:pPr marL="914400" indent="-571500">
              <a:buFont typeface="Wingdings" panose="05000000000000000000" pitchFamily="2" charset="2"/>
              <a:buChar char="p"/>
            </a:pPr>
            <a:r>
              <a:rPr lang="en-US" altLang="zh-CN" sz="3600" dirty="0"/>
              <a:t>5.2.1  Excel</a:t>
            </a:r>
            <a:r>
              <a:rPr lang="zh-CN" altLang="zh-CN" sz="3600" dirty="0"/>
              <a:t>公式的基本使用</a:t>
            </a:r>
          </a:p>
          <a:p>
            <a:pPr marL="914400" indent="-571500">
              <a:buFont typeface="Wingdings" panose="05000000000000000000" pitchFamily="2" charset="2"/>
              <a:buChar char="p"/>
            </a:pPr>
            <a:r>
              <a:rPr lang="en-US" altLang="zh-CN" sz="3600" dirty="0"/>
              <a:t>5.2.2  Excel</a:t>
            </a:r>
            <a:r>
              <a:rPr lang="zh-CN" altLang="zh-CN" sz="3600" dirty="0"/>
              <a:t>函数的基本使用</a:t>
            </a:r>
          </a:p>
          <a:p>
            <a:pPr marL="914400" indent="-571500">
              <a:buFont typeface="Wingdings" panose="05000000000000000000" pitchFamily="2" charset="2"/>
              <a:buChar char="p"/>
            </a:pPr>
            <a:r>
              <a:rPr lang="en-US" altLang="zh-CN" sz="3600" dirty="0"/>
              <a:t>5.2.3  </a:t>
            </a:r>
            <a:r>
              <a:rPr lang="zh-CN" altLang="zh-CN" sz="3600" dirty="0"/>
              <a:t>常用函数的应用</a:t>
            </a:r>
          </a:p>
          <a:p>
            <a:pPr marL="914400" indent="-571500">
              <a:buFont typeface="Wingdings" panose="05000000000000000000" pitchFamily="2" charset="2"/>
              <a:buChar char="p"/>
            </a:pPr>
            <a:endParaRPr lang="zh-CN" altLang="en-US" sz="3600" dirty="0"/>
          </a:p>
        </p:txBody>
      </p:sp>
      <p:sp>
        <p:nvSpPr>
          <p:cNvPr id="5" name="标题 4">
            <a:extLst>
              <a:ext uri="{FF2B5EF4-FFF2-40B4-BE49-F238E27FC236}">
                <a16:creationId xmlns:a16="http://schemas.microsoft.com/office/drawing/2014/main" id="{EEB725A7-6378-4415-9A5D-4EECC631E57A}"/>
              </a:ext>
            </a:extLst>
          </p:cNvPr>
          <p:cNvSpPr>
            <a:spLocks noGrp="1"/>
          </p:cNvSpPr>
          <p:nvPr>
            <p:ph type="title"/>
          </p:nvPr>
        </p:nvSpPr>
        <p:spPr/>
        <p:txBody>
          <a:bodyPr/>
          <a:lstStyle/>
          <a:p>
            <a:br>
              <a:rPr lang="en-US" altLang="zh-CN" dirty="0">
                <a:effectLst/>
              </a:rPr>
            </a:br>
            <a:r>
              <a:rPr lang="en-US" altLang="zh-CN" dirty="0">
                <a:effectLst/>
              </a:rPr>
              <a:t>5.2  Excel</a:t>
            </a:r>
            <a:r>
              <a:rPr lang="zh-CN" altLang="zh-CN" dirty="0">
                <a:effectLst/>
              </a:rPr>
              <a:t>公式与函数</a:t>
            </a:r>
            <a:br>
              <a:rPr lang="zh-CN" altLang="zh-CN" dirty="0">
                <a:effectLst/>
              </a:rPr>
            </a:br>
            <a:endParaRPr lang="zh-CN" altLang="en-US" dirty="0"/>
          </a:p>
        </p:txBody>
      </p:sp>
    </p:spTree>
    <p:extLst>
      <p:ext uri="{BB962C8B-B14F-4D97-AF65-F5344CB8AC3E}">
        <p14:creationId xmlns:p14="http://schemas.microsoft.com/office/powerpoint/2010/main" val="245694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240971" y="1230704"/>
            <a:ext cx="10242468" cy="5094452"/>
          </a:xfrm>
        </p:spPr>
        <p:txBody>
          <a:bodyPr/>
          <a:lstStyle/>
          <a:p>
            <a:pPr marL="800100" indent="-457200">
              <a:buFont typeface="Wingdings" panose="05000000000000000000" pitchFamily="2" charset="2"/>
              <a:buChar char="n"/>
            </a:pPr>
            <a:r>
              <a:rPr lang="zh-CN" altLang="zh-CN" sz="3200" dirty="0"/>
              <a:t>公式本质上就是一组以等号开始的表达式，由运算符、常量、单元格引用以及函数组成。</a:t>
            </a:r>
          </a:p>
          <a:p>
            <a:pPr marL="800100" indent="-457200">
              <a:buFont typeface="Wingdings" panose="05000000000000000000" pitchFamily="2" charset="2"/>
              <a:buChar char="p"/>
            </a:pPr>
            <a:r>
              <a:rPr lang="zh-CN" altLang="zh-CN" sz="3200" dirty="0"/>
              <a:t>公式中的运算符</a:t>
            </a:r>
            <a:endParaRPr lang="en-US" altLang="zh-CN" sz="3200" dirty="0"/>
          </a:p>
          <a:p>
            <a:pPr marL="800100" indent="-457200">
              <a:buFont typeface="Wingdings" panose="05000000000000000000" pitchFamily="2" charset="2"/>
              <a:buChar char="Ø"/>
            </a:pPr>
            <a:r>
              <a:rPr lang="zh-CN" altLang="zh-CN" sz="3200" dirty="0"/>
              <a:t>（</a:t>
            </a:r>
            <a:r>
              <a:rPr lang="en-US" altLang="zh-CN" sz="3200" dirty="0"/>
              <a:t>1</a:t>
            </a:r>
            <a:r>
              <a:rPr lang="zh-CN" altLang="zh-CN" sz="3200" dirty="0"/>
              <a:t>）算术运算符。算术运算符主要实现对数值数据的加、减、乘、除等运算操作</a:t>
            </a:r>
            <a:r>
              <a:rPr lang="zh-CN" altLang="en-US" sz="3200" dirty="0"/>
              <a:t>。</a:t>
            </a:r>
            <a:endParaRPr lang="en-US" altLang="zh-CN" sz="3200" dirty="0"/>
          </a:p>
          <a:p>
            <a:pPr marL="800100" indent="-457200">
              <a:buFont typeface="Wingdings" panose="05000000000000000000" pitchFamily="2" charset="2"/>
              <a:buChar char="Ø"/>
            </a:pPr>
            <a:r>
              <a:rPr lang="zh-CN" altLang="zh-CN" sz="3200" dirty="0"/>
              <a:t>（</a:t>
            </a:r>
            <a:r>
              <a:rPr lang="en-US" altLang="zh-CN" sz="3200" dirty="0"/>
              <a:t>2</a:t>
            </a:r>
            <a:r>
              <a:rPr lang="zh-CN" altLang="zh-CN" sz="3200" dirty="0"/>
              <a:t>）关系运算符。关系运算符的功能是完成两个运算对象的比较，并产生逻辑值</a:t>
            </a:r>
            <a:r>
              <a:rPr lang="en-US" altLang="zh-CN" sz="3200" dirty="0"/>
              <a:t>TRUE</a:t>
            </a:r>
            <a:r>
              <a:rPr lang="zh-CN" altLang="zh-CN" sz="3200" dirty="0"/>
              <a:t>（真）或</a:t>
            </a:r>
            <a:r>
              <a:rPr lang="en-US" altLang="zh-CN" sz="3200" dirty="0"/>
              <a:t>FALSE</a:t>
            </a:r>
            <a:r>
              <a:rPr lang="zh-CN" altLang="zh-CN" sz="3200" dirty="0"/>
              <a:t>（假）。</a:t>
            </a:r>
            <a:endParaRPr lang="en-US" altLang="zh-CN" sz="3200" dirty="0"/>
          </a:p>
          <a:p>
            <a:pPr marL="800100" indent="-457200">
              <a:buFont typeface="Wingdings" panose="05000000000000000000" pitchFamily="2" charset="2"/>
              <a:buChar char="Ø"/>
            </a:pPr>
            <a:r>
              <a:rPr lang="zh-CN" altLang="zh-CN" sz="3200" dirty="0"/>
              <a:t>（</a:t>
            </a:r>
            <a:r>
              <a:rPr lang="en-US" altLang="zh-CN" sz="3200" dirty="0"/>
              <a:t>3</a:t>
            </a:r>
            <a:r>
              <a:rPr lang="zh-CN" altLang="zh-CN" sz="3200" dirty="0"/>
              <a:t>）文本运算符。</a:t>
            </a:r>
          </a:p>
          <a:p>
            <a:endParaRPr lang="zh-CN" altLang="zh-CN" sz="3200" dirty="0"/>
          </a:p>
          <a:p>
            <a:endParaRPr lang="zh-CN" altLang="en-US" sz="3200" dirty="0"/>
          </a:p>
        </p:txBody>
      </p:sp>
      <p:sp>
        <p:nvSpPr>
          <p:cNvPr id="5" name="标题 4">
            <a:extLst>
              <a:ext uri="{FF2B5EF4-FFF2-40B4-BE49-F238E27FC236}">
                <a16:creationId xmlns:a16="http://schemas.microsoft.com/office/drawing/2014/main" id="{1C4C09A2-A3A3-48F4-9483-561CED1804B8}"/>
              </a:ext>
            </a:extLst>
          </p:cNvPr>
          <p:cNvSpPr>
            <a:spLocks noGrp="1"/>
          </p:cNvSpPr>
          <p:nvPr>
            <p:ph type="title"/>
          </p:nvPr>
        </p:nvSpPr>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spTree>
    <p:extLst>
      <p:ext uri="{BB962C8B-B14F-4D97-AF65-F5344CB8AC3E}">
        <p14:creationId xmlns:p14="http://schemas.microsoft.com/office/powerpoint/2010/main" val="1700942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730251" y="1290637"/>
            <a:ext cx="10636332" cy="5248275"/>
          </a:xfrm>
        </p:spPr>
        <p:txBody>
          <a:bodyPr/>
          <a:lstStyle/>
          <a:p>
            <a:pPr marL="800100" indent="-457200">
              <a:buFont typeface="Wingdings" panose="05000000000000000000" pitchFamily="2" charset="2"/>
              <a:buChar char="n"/>
            </a:pPr>
            <a:r>
              <a:rPr lang="zh-CN" altLang="zh-CN" sz="3200" dirty="0"/>
              <a:t>公式的</a:t>
            </a:r>
            <a:r>
              <a:rPr lang="zh-CN" altLang="en-US" sz="3200" dirty="0"/>
              <a:t>创建</a:t>
            </a:r>
            <a:r>
              <a:rPr lang="zh-CN" altLang="zh-CN" sz="3200" dirty="0"/>
              <a:t>与复制</a:t>
            </a:r>
          </a:p>
          <a:p>
            <a:pPr marL="800100" indent="-457200">
              <a:buFont typeface="Wingdings" panose="05000000000000000000" pitchFamily="2" charset="2"/>
              <a:buChar char="p"/>
            </a:pPr>
            <a:r>
              <a:rPr lang="zh-CN" altLang="en-US" sz="3200" dirty="0">
                <a:latin typeface="+mj-ea"/>
              </a:rPr>
              <a:t>在某个单元格中输入等号即创建了公式，使用填充柄复制公式。</a:t>
            </a:r>
            <a:endParaRPr lang="en-US" altLang="zh-CN" sz="3200" dirty="0">
              <a:latin typeface="+mj-ea"/>
            </a:endParaRPr>
          </a:p>
          <a:p>
            <a:pPr marL="800100" indent="-457200">
              <a:buFont typeface="Wingdings" panose="05000000000000000000" pitchFamily="2" charset="2"/>
              <a:buChar char="p"/>
            </a:pPr>
            <a:r>
              <a:rPr lang="zh-CN" altLang="zh-CN" sz="3200" dirty="0"/>
              <a:t>公式计算结果会由于公式中引用的变化而发生改变</a:t>
            </a:r>
            <a:r>
              <a:rPr lang="zh-CN" altLang="en-US" sz="3200" dirty="0"/>
              <a:t>。</a:t>
            </a:r>
            <a:endParaRPr lang="en-US" altLang="zh-CN" sz="3200" dirty="0"/>
          </a:p>
          <a:p>
            <a:pPr indent="0"/>
            <a:r>
              <a:rPr lang="zh-CN" altLang="en-US" sz="3200" dirty="0"/>
              <a:t>例：在</a:t>
            </a:r>
            <a:r>
              <a:rPr lang="en-US" altLang="zh-CN" sz="3200" dirty="0"/>
              <a:t>D2</a:t>
            </a:r>
            <a:r>
              <a:rPr lang="zh-CN" altLang="en-US" sz="3200" dirty="0"/>
              <a:t>单元格中输入公式：</a:t>
            </a:r>
            <a:r>
              <a:rPr lang="en-US" altLang="zh-CN" sz="3200" dirty="0"/>
              <a:t>=C2*15%</a:t>
            </a:r>
            <a:r>
              <a:rPr lang="zh-CN" altLang="en-US" sz="3200" dirty="0"/>
              <a:t>，再复制公式到</a:t>
            </a:r>
            <a:r>
              <a:rPr lang="en-US" altLang="zh-CN" sz="3200" dirty="0"/>
              <a:t>D3</a:t>
            </a:r>
            <a:r>
              <a:rPr lang="zh-CN" altLang="en-US" sz="3200" dirty="0"/>
              <a:t>单元格。</a:t>
            </a:r>
            <a:endParaRPr lang="zh-CN" altLang="zh-CN" sz="3200" dirty="0"/>
          </a:p>
          <a:p>
            <a:endParaRPr lang="zh-CN" altLang="en-US" sz="3200" dirty="0"/>
          </a:p>
        </p:txBody>
      </p:sp>
      <p:sp>
        <p:nvSpPr>
          <p:cNvPr id="5" name="标题 4">
            <a:extLst>
              <a:ext uri="{FF2B5EF4-FFF2-40B4-BE49-F238E27FC236}">
                <a16:creationId xmlns:a16="http://schemas.microsoft.com/office/drawing/2014/main" id="{4B4285FB-F2FB-4441-ACE1-FB6A8E5A3782}"/>
              </a:ext>
            </a:extLst>
          </p:cNvPr>
          <p:cNvSpPr>
            <a:spLocks noGrp="1"/>
          </p:cNvSpPr>
          <p:nvPr>
            <p:ph type="title"/>
          </p:nvPr>
        </p:nvSpPr>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grpSp>
        <p:nvGrpSpPr>
          <p:cNvPr id="14" name="组合 13">
            <a:extLst>
              <a:ext uri="{FF2B5EF4-FFF2-40B4-BE49-F238E27FC236}">
                <a16:creationId xmlns:a16="http://schemas.microsoft.com/office/drawing/2014/main" id="{C182FE27-275C-4FFE-B72B-F630C16DE521}"/>
              </a:ext>
            </a:extLst>
          </p:cNvPr>
          <p:cNvGrpSpPr/>
          <p:nvPr/>
        </p:nvGrpSpPr>
        <p:grpSpPr>
          <a:xfrm>
            <a:off x="1974076" y="4662810"/>
            <a:ext cx="8144863" cy="1112846"/>
            <a:chOff x="2102523" y="3429000"/>
            <a:chExt cx="8144863" cy="1112846"/>
          </a:xfrm>
        </p:grpSpPr>
        <p:pic>
          <p:nvPicPr>
            <p:cNvPr id="7" name="图片 6">
              <a:extLst>
                <a:ext uri="{FF2B5EF4-FFF2-40B4-BE49-F238E27FC236}">
                  <a16:creationId xmlns:a16="http://schemas.microsoft.com/office/drawing/2014/main" id="{AE9B1B5F-52CC-42CF-90E7-3D297620A7E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02523" y="3429000"/>
              <a:ext cx="1322987" cy="1084304"/>
            </a:xfrm>
            <a:prstGeom prst="rect">
              <a:avLst/>
            </a:prstGeom>
            <a:noFill/>
            <a:ln>
              <a:noFill/>
            </a:ln>
          </p:spPr>
        </p:pic>
        <p:pic>
          <p:nvPicPr>
            <p:cNvPr id="8" name="图片 7">
              <a:extLst>
                <a:ext uri="{FF2B5EF4-FFF2-40B4-BE49-F238E27FC236}">
                  <a16:creationId xmlns:a16="http://schemas.microsoft.com/office/drawing/2014/main" id="{9C9FA22F-83F7-4D89-8916-45AC6B83DBA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271862" y="3457542"/>
              <a:ext cx="1217326" cy="1084304"/>
            </a:xfrm>
            <a:prstGeom prst="rect">
              <a:avLst/>
            </a:prstGeom>
            <a:noFill/>
            <a:ln>
              <a:noFill/>
            </a:ln>
          </p:spPr>
        </p:pic>
        <p:pic>
          <p:nvPicPr>
            <p:cNvPr id="9" name="图片 8">
              <a:extLst>
                <a:ext uri="{FF2B5EF4-FFF2-40B4-BE49-F238E27FC236}">
                  <a16:creationId xmlns:a16="http://schemas.microsoft.com/office/drawing/2014/main" id="{F1132157-E669-4743-8FAF-FE906392788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426278" y="3429000"/>
              <a:ext cx="1322987" cy="1084304"/>
            </a:xfrm>
            <a:prstGeom prst="rect">
              <a:avLst/>
            </a:prstGeom>
            <a:noFill/>
            <a:ln>
              <a:noFill/>
            </a:ln>
          </p:spPr>
        </p:pic>
        <p:pic>
          <p:nvPicPr>
            <p:cNvPr id="10" name="图片 9">
              <a:extLst>
                <a:ext uri="{FF2B5EF4-FFF2-40B4-BE49-F238E27FC236}">
                  <a16:creationId xmlns:a16="http://schemas.microsoft.com/office/drawing/2014/main" id="{48A289C6-137E-4B00-89FD-2EE21E6B360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754001" y="3429000"/>
              <a:ext cx="1493385" cy="1084304"/>
            </a:xfrm>
            <a:prstGeom prst="rect">
              <a:avLst/>
            </a:prstGeom>
            <a:noFill/>
            <a:ln>
              <a:noFill/>
            </a:ln>
          </p:spPr>
        </p:pic>
      </p:grpSp>
      <p:sp>
        <p:nvSpPr>
          <p:cNvPr id="11" name="右箭头 654">
            <a:extLst>
              <a:ext uri="{FF2B5EF4-FFF2-40B4-BE49-F238E27FC236}">
                <a16:creationId xmlns:a16="http://schemas.microsoft.com/office/drawing/2014/main" id="{AC98B2F5-6020-4674-8FC3-48B4544F5C16}"/>
              </a:ext>
            </a:extLst>
          </p:cNvPr>
          <p:cNvSpPr/>
          <p:nvPr/>
        </p:nvSpPr>
        <p:spPr>
          <a:xfrm>
            <a:off x="3448420" y="5064064"/>
            <a:ext cx="452901" cy="338879"/>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2" name="右箭头 654">
            <a:extLst>
              <a:ext uri="{FF2B5EF4-FFF2-40B4-BE49-F238E27FC236}">
                <a16:creationId xmlns:a16="http://schemas.microsoft.com/office/drawing/2014/main" id="{78B34C55-AC5C-4400-B003-F55533B787FB}"/>
              </a:ext>
            </a:extLst>
          </p:cNvPr>
          <p:cNvSpPr/>
          <p:nvPr/>
        </p:nvSpPr>
        <p:spPr>
          <a:xfrm>
            <a:off x="5541355" y="5064063"/>
            <a:ext cx="452901" cy="338879"/>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右箭头 654">
            <a:extLst>
              <a:ext uri="{FF2B5EF4-FFF2-40B4-BE49-F238E27FC236}">
                <a16:creationId xmlns:a16="http://schemas.microsoft.com/office/drawing/2014/main" id="{6593D389-E4DE-4EC8-AC11-306AB11F8B50}"/>
              </a:ext>
            </a:extLst>
          </p:cNvPr>
          <p:cNvSpPr/>
          <p:nvPr/>
        </p:nvSpPr>
        <p:spPr>
          <a:xfrm>
            <a:off x="7924393" y="5035522"/>
            <a:ext cx="452901" cy="338879"/>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31337175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730251" y="1290637"/>
            <a:ext cx="11002570" cy="5248275"/>
          </a:xfrm>
        </p:spPr>
        <p:txBody>
          <a:bodyPr/>
          <a:lstStyle/>
          <a:p>
            <a:pPr marL="914400" indent="-571500">
              <a:buFont typeface="Wingdings" panose="05000000000000000000" pitchFamily="2" charset="2"/>
              <a:buChar char="n"/>
            </a:pPr>
            <a:r>
              <a:rPr lang="zh-CN" altLang="zh-CN" sz="3200" dirty="0"/>
              <a:t>单元格引用</a:t>
            </a:r>
            <a:endParaRPr lang="en-US" altLang="zh-CN" sz="3200" dirty="0"/>
          </a:p>
          <a:p>
            <a:pPr marL="914400" indent="-571500">
              <a:buFont typeface="Wingdings" panose="05000000000000000000" pitchFamily="2" charset="2"/>
              <a:buChar char="p"/>
            </a:pPr>
            <a:r>
              <a:rPr lang="zh-CN" altLang="zh-CN" sz="3200" dirty="0"/>
              <a:t>相对引用。又称相对单元格引用，即直接给出列标与行号的引用方法，如</a:t>
            </a:r>
            <a:r>
              <a:rPr lang="en-US" altLang="zh-CN" sz="3200" dirty="0"/>
              <a:t>A1</a:t>
            </a:r>
            <a:r>
              <a:rPr lang="zh-CN" altLang="zh-CN" sz="3200" dirty="0"/>
              <a:t>、</a:t>
            </a:r>
            <a:r>
              <a:rPr lang="en-US" altLang="zh-CN" sz="3200" dirty="0"/>
              <a:t>C5</a:t>
            </a:r>
            <a:r>
              <a:rPr lang="zh-CN" altLang="zh-CN" sz="3200" dirty="0"/>
              <a:t>等。</a:t>
            </a:r>
            <a:endParaRPr lang="en-US" altLang="zh-CN" sz="3200" dirty="0"/>
          </a:p>
          <a:p>
            <a:pPr marL="914400" indent="-571500">
              <a:buFont typeface="Wingdings" panose="05000000000000000000" pitchFamily="2" charset="2"/>
              <a:buChar char="p"/>
            </a:pPr>
            <a:r>
              <a:rPr lang="zh-CN" altLang="zh-CN" sz="3200" dirty="0"/>
              <a:t>相对引用中的单元格地址不是固定地址，而是基于包含公式的单元格与被引用的单元格之间的相对位置的相对地址。</a:t>
            </a:r>
            <a:endParaRPr lang="en-US" altLang="zh-CN" sz="3200" dirty="0"/>
          </a:p>
          <a:p>
            <a:pPr marL="914400" indent="-571500">
              <a:buFont typeface="Wingdings" panose="05000000000000000000" pitchFamily="2" charset="2"/>
              <a:buChar char="p"/>
            </a:pPr>
            <a:r>
              <a:rPr lang="zh-CN" altLang="zh-CN" sz="3200" dirty="0"/>
              <a:t>在默认情况下，公式中对单元格的引用都是相对引用</a:t>
            </a:r>
            <a:r>
              <a:rPr lang="zh-CN" altLang="en-US" sz="3200" dirty="0"/>
              <a:t>。</a:t>
            </a:r>
            <a:r>
              <a:rPr lang="zh-CN" altLang="zh-CN" sz="3200" dirty="0"/>
              <a:t>复制公式</a:t>
            </a:r>
            <a:r>
              <a:rPr lang="zh-CN" altLang="en-US" sz="3200" dirty="0"/>
              <a:t>时</a:t>
            </a:r>
            <a:r>
              <a:rPr lang="zh-CN" altLang="zh-CN" sz="3200" dirty="0"/>
              <a:t>，公式中引用的单元格</a:t>
            </a:r>
            <a:r>
              <a:rPr lang="zh-CN" altLang="en-US" sz="3200" dirty="0"/>
              <a:t>行列号会</a:t>
            </a:r>
            <a:r>
              <a:rPr lang="zh-CN" altLang="zh-CN" sz="3200" dirty="0"/>
              <a:t>自动</a:t>
            </a:r>
            <a:r>
              <a:rPr lang="zh-CN" altLang="en-US" sz="3200" dirty="0"/>
              <a:t>发生变化</a:t>
            </a:r>
            <a:r>
              <a:rPr lang="zh-CN" altLang="zh-CN" sz="3200" dirty="0"/>
              <a:t>。</a:t>
            </a:r>
            <a:endParaRPr lang="en-US" altLang="zh-CN" sz="3200" dirty="0"/>
          </a:p>
          <a:p>
            <a:endParaRPr lang="en-US" altLang="zh-CN" sz="3200" dirty="0"/>
          </a:p>
          <a:p>
            <a:endParaRPr lang="en-US" altLang="zh-CN" sz="3200" dirty="0"/>
          </a:p>
          <a:p>
            <a:endParaRPr lang="zh-CN" altLang="en-US" sz="3200" dirty="0"/>
          </a:p>
        </p:txBody>
      </p:sp>
      <p:sp>
        <p:nvSpPr>
          <p:cNvPr id="6" name="标题 4">
            <a:extLst>
              <a:ext uri="{FF2B5EF4-FFF2-40B4-BE49-F238E27FC236}">
                <a16:creationId xmlns:a16="http://schemas.microsoft.com/office/drawing/2014/main" id="{A176FED9-1C3C-45CA-80E3-AB5E22227B35}"/>
              </a:ext>
            </a:extLst>
          </p:cNvPr>
          <p:cNvSpPr>
            <a:spLocks noGrp="1"/>
          </p:cNvSpPr>
          <p:nvPr>
            <p:ph type="title"/>
          </p:nvPr>
        </p:nvSpPr>
        <p:spPr>
          <a:xfrm>
            <a:off x="730250" y="319088"/>
            <a:ext cx="9550400" cy="563562"/>
          </a:xfrm>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spTree>
    <p:extLst>
      <p:ext uri="{BB962C8B-B14F-4D97-AF65-F5344CB8AC3E}">
        <p14:creationId xmlns:p14="http://schemas.microsoft.com/office/powerpoint/2010/main" val="2946821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FC075B4-0DC0-4596-A955-BAAE65ECFD3E}"/>
              </a:ext>
            </a:extLst>
          </p:cNvPr>
          <p:cNvSpPr>
            <a:spLocks noGrp="1"/>
          </p:cNvSpPr>
          <p:nvPr>
            <p:ph idx="1"/>
          </p:nvPr>
        </p:nvSpPr>
        <p:spPr>
          <a:xfrm>
            <a:off x="977735" y="1290637"/>
            <a:ext cx="10600706" cy="5248275"/>
          </a:xfrm>
        </p:spPr>
        <p:txBody>
          <a:bodyPr/>
          <a:lstStyle/>
          <a:p>
            <a:r>
              <a:rPr lang="zh-CN" altLang="zh-CN" sz="3200" dirty="0"/>
              <a:t>绝对引用。单元格的绝对引用是指在单元格的行号和列标前都加上“</a:t>
            </a:r>
            <a:r>
              <a:rPr lang="en-US" altLang="zh-CN" sz="3200" dirty="0"/>
              <a:t>$</a:t>
            </a:r>
            <a:r>
              <a:rPr lang="zh-CN" altLang="zh-CN" sz="3200" dirty="0"/>
              <a:t>”符号，表示将行列冻结，如“</a:t>
            </a:r>
            <a:r>
              <a:rPr lang="en-US" altLang="zh-CN" sz="3200" dirty="0"/>
              <a:t>$C$2</a:t>
            </a:r>
            <a:r>
              <a:rPr lang="zh-CN" altLang="zh-CN" sz="3200" dirty="0"/>
              <a:t>”。</a:t>
            </a:r>
            <a:endParaRPr lang="en-US" altLang="zh-CN" sz="3200" dirty="0"/>
          </a:p>
          <a:p>
            <a:r>
              <a:rPr lang="zh-CN" altLang="zh-CN" sz="3200" dirty="0"/>
              <a:t>绝对引用中被冻结的行列号不会随着公式的复制而发生改变。</a:t>
            </a:r>
            <a:endParaRPr lang="en-US" altLang="zh-CN" sz="3200" dirty="0"/>
          </a:p>
          <a:p>
            <a:pPr>
              <a:buFont typeface="Wingdings" panose="05000000000000000000" pitchFamily="2" charset="2"/>
              <a:buChar char="Ø"/>
            </a:pPr>
            <a:r>
              <a:rPr lang="zh-CN" altLang="en-US" sz="3200" dirty="0"/>
              <a:t>例：在</a:t>
            </a:r>
            <a:r>
              <a:rPr lang="en-US" altLang="zh-CN" sz="3200" dirty="0"/>
              <a:t>D2</a:t>
            </a:r>
            <a:r>
              <a:rPr lang="zh-CN" altLang="en-US" sz="3200" dirty="0"/>
              <a:t>单元格中输入公式：</a:t>
            </a:r>
            <a:r>
              <a:rPr lang="en-US" altLang="zh-CN" sz="3200" dirty="0"/>
              <a:t>=$C$2*15%</a:t>
            </a:r>
            <a:r>
              <a:rPr lang="zh-CN" altLang="en-US" sz="3200" dirty="0"/>
              <a:t>，再复制公式到</a:t>
            </a:r>
            <a:r>
              <a:rPr lang="en-US" altLang="zh-CN" sz="3200" dirty="0"/>
              <a:t>D3</a:t>
            </a:r>
            <a:r>
              <a:rPr lang="zh-CN" altLang="en-US" sz="3200" dirty="0"/>
              <a:t>单元格。</a:t>
            </a:r>
            <a:endParaRPr lang="zh-CN" altLang="zh-CN" sz="3200" dirty="0"/>
          </a:p>
        </p:txBody>
      </p:sp>
      <p:sp>
        <p:nvSpPr>
          <p:cNvPr id="4" name="灯片编号占位符 3">
            <a:extLst>
              <a:ext uri="{FF2B5EF4-FFF2-40B4-BE49-F238E27FC236}">
                <a16:creationId xmlns:a16="http://schemas.microsoft.com/office/drawing/2014/main" id="{F6EAEF11-23E1-4670-848E-95D10F18B4F5}"/>
              </a:ext>
            </a:extLst>
          </p:cNvPr>
          <p:cNvSpPr>
            <a:spLocks noGrp="1"/>
          </p:cNvSpPr>
          <p:nvPr>
            <p:ph type="sldNum" sz="quarter" idx="10"/>
          </p:nvPr>
        </p:nvSpPr>
        <p:spPr/>
        <p:txBody>
          <a:bodyPr/>
          <a:lstStyle/>
          <a:p>
            <a:pPr>
              <a:defRPr/>
            </a:pPr>
            <a:fld id="{475B3ED4-0E10-409F-A096-FDE93D218505}" type="slidenum">
              <a:rPr lang="zh-CN" altLang="en-US" smtClean="0"/>
              <a:pPr>
                <a:defRPr/>
              </a:pPr>
              <a:t>25</a:t>
            </a:fld>
            <a:endParaRPr lang="en-US" altLang="zh-CN"/>
          </a:p>
        </p:txBody>
      </p:sp>
      <p:grpSp>
        <p:nvGrpSpPr>
          <p:cNvPr id="9" name="组合 8">
            <a:extLst>
              <a:ext uri="{FF2B5EF4-FFF2-40B4-BE49-F238E27FC236}">
                <a16:creationId xmlns:a16="http://schemas.microsoft.com/office/drawing/2014/main" id="{D1E16C5B-0887-4E4B-B130-E68149F998DD}"/>
              </a:ext>
            </a:extLst>
          </p:cNvPr>
          <p:cNvGrpSpPr/>
          <p:nvPr/>
        </p:nvGrpSpPr>
        <p:grpSpPr>
          <a:xfrm>
            <a:off x="1838881" y="5114615"/>
            <a:ext cx="8266495" cy="1034978"/>
            <a:chOff x="1838881" y="5114615"/>
            <a:chExt cx="8266495" cy="1034978"/>
          </a:xfrm>
        </p:grpSpPr>
        <p:pic>
          <p:nvPicPr>
            <p:cNvPr id="5" name="图片 4">
              <a:extLst>
                <a:ext uri="{FF2B5EF4-FFF2-40B4-BE49-F238E27FC236}">
                  <a16:creationId xmlns:a16="http://schemas.microsoft.com/office/drawing/2014/main" id="{84CFEF0C-C180-4C1A-B3E6-F3685B11331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38881" y="5114615"/>
              <a:ext cx="1312192" cy="1024928"/>
            </a:xfrm>
            <a:prstGeom prst="rect">
              <a:avLst/>
            </a:prstGeom>
            <a:noFill/>
            <a:ln>
              <a:noFill/>
            </a:ln>
          </p:spPr>
        </p:pic>
        <p:pic>
          <p:nvPicPr>
            <p:cNvPr id="6" name="图片 5">
              <a:extLst>
                <a:ext uri="{FF2B5EF4-FFF2-40B4-BE49-F238E27FC236}">
                  <a16:creationId xmlns:a16="http://schemas.microsoft.com/office/drawing/2014/main" id="{2CF4E570-40D4-4463-BB1A-AFBA423CBA4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120739" y="5124665"/>
              <a:ext cx="1377536" cy="1024928"/>
            </a:xfrm>
            <a:prstGeom prst="rect">
              <a:avLst/>
            </a:prstGeom>
            <a:noFill/>
            <a:ln>
              <a:noFill/>
            </a:ln>
          </p:spPr>
        </p:pic>
        <p:pic>
          <p:nvPicPr>
            <p:cNvPr id="7" name="图片 6">
              <a:extLst>
                <a:ext uri="{FF2B5EF4-FFF2-40B4-BE49-F238E27FC236}">
                  <a16:creationId xmlns:a16="http://schemas.microsoft.com/office/drawing/2014/main" id="{681C265C-EFC0-45E2-9DE8-DBA13CE18CD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420592" y="5124665"/>
              <a:ext cx="1377536" cy="1024928"/>
            </a:xfrm>
            <a:prstGeom prst="rect">
              <a:avLst/>
            </a:prstGeom>
            <a:noFill/>
            <a:ln>
              <a:noFill/>
            </a:ln>
          </p:spPr>
        </p:pic>
        <p:pic>
          <p:nvPicPr>
            <p:cNvPr id="8" name="图片 7">
              <a:extLst>
                <a:ext uri="{FF2B5EF4-FFF2-40B4-BE49-F238E27FC236}">
                  <a16:creationId xmlns:a16="http://schemas.microsoft.com/office/drawing/2014/main" id="{48C384DD-E099-4751-9D3D-04E5EC6399D7}"/>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8793184" y="5114615"/>
              <a:ext cx="1312192" cy="1024928"/>
            </a:xfrm>
            <a:prstGeom prst="rect">
              <a:avLst/>
            </a:prstGeom>
            <a:noFill/>
            <a:ln>
              <a:noFill/>
            </a:ln>
          </p:spPr>
        </p:pic>
      </p:grpSp>
      <p:sp>
        <p:nvSpPr>
          <p:cNvPr id="11" name="右箭头 665">
            <a:extLst>
              <a:ext uri="{FF2B5EF4-FFF2-40B4-BE49-F238E27FC236}">
                <a16:creationId xmlns:a16="http://schemas.microsoft.com/office/drawing/2014/main" id="{1EA0452C-7F02-4BB4-883C-D06772F00B4F}"/>
              </a:ext>
            </a:extLst>
          </p:cNvPr>
          <p:cNvSpPr/>
          <p:nvPr/>
        </p:nvSpPr>
        <p:spPr>
          <a:xfrm>
            <a:off x="3384468" y="5488966"/>
            <a:ext cx="510637" cy="413070"/>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右箭头 665">
            <a:extLst>
              <a:ext uri="{FF2B5EF4-FFF2-40B4-BE49-F238E27FC236}">
                <a16:creationId xmlns:a16="http://schemas.microsoft.com/office/drawing/2014/main" id="{E2F076AF-1254-414E-B631-01C07E7F0BE9}"/>
              </a:ext>
            </a:extLst>
          </p:cNvPr>
          <p:cNvSpPr/>
          <p:nvPr/>
        </p:nvSpPr>
        <p:spPr>
          <a:xfrm>
            <a:off x="5723909" y="5507986"/>
            <a:ext cx="510637" cy="413070"/>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 name="右箭头 665">
            <a:extLst>
              <a:ext uri="{FF2B5EF4-FFF2-40B4-BE49-F238E27FC236}">
                <a16:creationId xmlns:a16="http://schemas.microsoft.com/office/drawing/2014/main" id="{59D9B1E8-845C-46A9-9B45-93CE44D1130F}"/>
              </a:ext>
            </a:extLst>
          </p:cNvPr>
          <p:cNvSpPr/>
          <p:nvPr/>
        </p:nvSpPr>
        <p:spPr>
          <a:xfrm>
            <a:off x="8040337" y="5507986"/>
            <a:ext cx="510637" cy="413070"/>
          </a:xfrm>
          <a:prstGeom prst="rightArrow">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 name="标题 4">
            <a:extLst>
              <a:ext uri="{FF2B5EF4-FFF2-40B4-BE49-F238E27FC236}">
                <a16:creationId xmlns:a16="http://schemas.microsoft.com/office/drawing/2014/main" id="{6C1BC147-5EA8-43A1-AF45-5574AB2F1D98}"/>
              </a:ext>
            </a:extLst>
          </p:cNvPr>
          <p:cNvSpPr>
            <a:spLocks noGrp="1"/>
          </p:cNvSpPr>
          <p:nvPr>
            <p:ph type="title"/>
          </p:nvPr>
        </p:nvSpPr>
        <p:spPr>
          <a:xfrm>
            <a:off x="730250" y="319088"/>
            <a:ext cx="9550400" cy="563562"/>
          </a:xfrm>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spTree>
    <p:extLst>
      <p:ext uri="{BB962C8B-B14F-4D97-AF65-F5344CB8AC3E}">
        <p14:creationId xmlns:p14="http://schemas.microsoft.com/office/powerpoint/2010/main" val="11276067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09600" y="1290637"/>
            <a:ext cx="10972800" cy="5248275"/>
          </a:xfrm>
        </p:spPr>
        <p:txBody>
          <a:bodyPr/>
          <a:lstStyle/>
          <a:p>
            <a:pPr marL="800100" indent="-457200">
              <a:buFont typeface="Wingdings" panose="05000000000000000000" pitchFamily="2" charset="2"/>
              <a:buChar char="p"/>
            </a:pPr>
            <a:r>
              <a:rPr lang="zh-CN" altLang="zh-CN" dirty="0"/>
              <a:t>混合引用。混合引用是指</a:t>
            </a:r>
            <a:r>
              <a:rPr lang="zh-CN" altLang="en-US" dirty="0"/>
              <a:t>单元格</a:t>
            </a:r>
            <a:r>
              <a:rPr lang="zh-CN" altLang="zh-CN" dirty="0"/>
              <a:t>引用行或列中的某一项被冻结的情况</a:t>
            </a:r>
            <a:r>
              <a:rPr lang="zh-CN" altLang="en-US" dirty="0"/>
              <a:t>，</a:t>
            </a:r>
            <a:r>
              <a:rPr lang="zh-CN" altLang="zh-CN" dirty="0"/>
              <a:t>如“</a:t>
            </a:r>
            <a:r>
              <a:rPr lang="en-US" altLang="zh-CN" dirty="0"/>
              <a:t>C$2</a:t>
            </a:r>
            <a:r>
              <a:rPr lang="zh-CN" altLang="zh-CN" dirty="0"/>
              <a:t>”</a:t>
            </a:r>
            <a:r>
              <a:rPr lang="zh-CN" altLang="en-US" dirty="0">
                <a:latin typeface="SimSun" panose="02010600030101010101" pitchFamily="2" charset="-122"/>
                <a:ea typeface="SimSun" panose="02010600030101010101" pitchFamily="2" charset="-122"/>
              </a:rPr>
              <a:t>或“</a:t>
            </a:r>
            <a:r>
              <a:rPr lang="en-US" altLang="zh-CN" dirty="0"/>
              <a:t>$C2</a:t>
            </a:r>
            <a:r>
              <a:rPr lang="zh-CN" altLang="zh-CN" dirty="0"/>
              <a:t>”。</a:t>
            </a:r>
            <a:endParaRPr lang="en-US" altLang="zh-CN" dirty="0"/>
          </a:p>
          <a:p>
            <a:pPr marL="800100" indent="-457200">
              <a:buFont typeface="Wingdings" panose="05000000000000000000" pitchFamily="2" charset="2"/>
              <a:buChar char="p"/>
            </a:pPr>
            <a:r>
              <a:rPr lang="zh-CN" altLang="zh-CN" dirty="0"/>
              <a:t>区域引用</a:t>
            </a:r>
            <a:endParaRPr lang="en-US" altLang="zh-CN" dirty="0"/>
          </a:p>
          <a:p>
            <a:pPr marL="800100" lvl="0" indent="-457200">
              <a:buFont typeface="Wingdings" panose="05000000000000000000" pitchFamily="2" charset="2"/>
              <a:buChar char="Ø"/>
            </a:pPr>
            <a:r>
              <a:rPr lang="zh-CN" altLang="zh-CN" dirty="0"/>
              <a:t>用“</a:t>
            </a:r>
            <a:r>
              <a:rPr lang="en-US" altLang="zh-CN" dirty="0"/>
              <a:t>:</a:t>
            </a:r>
            <a:r>
              <a:rPr lang="zh-CN" altLang="zh-CN" dirty="0"/>
              <a:t>”运算符来引用单元格区域。如</a:t>
            </a:r>
            <a:r>
              <a:rPr lang="en-US" altLang="zh-CN" dirty="0"/>
              <a:t>E2:H8</a:t>
            </a:r>
            <a:r>
              <a:rPr lang="zh-CN" altLang="zh-CN" dirty="0"/>
              <a:t>，表示以</a:t>
            </a:r>
            <a:r>
              <a:rPr lang="en-US" altLang="zh-CN" dirty="0"/>
              <a:t>E2</a:t>
            </a:r>
            <a:r>
              <a:rPr lang="zh-CN" altLang="zh-CN" dirty="0"/>
              <a:t>单元格为左上角顶点，以</a:t>
            </a:r>
            <a:r>
              <a:rPr lang="en-US" altLang="zh-CN" dirty="0"/>
              <a:t>H8</a:t>
            </a:r>
            <a:r>
              <a:rPr lang="zh-CN" altLang="zh-CN" dirty="0"/>
              <a:t>单元格为右下角顶点围成的矩形区域。</a:t>
            </a:r>
          </a:p>
          <a:p>
            <a:pPr marL="800100" lvl="0" indent="-457200">
              <a:buFont typeface="Wingdings" panose="05000000000000000000" pitchFamily="2" charset="2"/>
              <a:buChar char="Ø"/>
            </a:pPr>
            <a:r>
              <a:rPr lang="zh-CN" altLang="zh-CN" dirty="0"/>
              <a:t>用“</a:t>
            </a:r>
            <a:r>
              <a:rPr lang="en-US" altLang="zh-CN" dirty="0"/>
              <a:t>,</a:t>
            </a:r>
            <a:r>
              <a:rPr lang="zh-CN" altLang="zh-CN" dirty="0"/>
              <a:t>”运算符来引用若干个不连续的单元格区域。如</a:t>
            </a:r>
            <a:r>
              <a:rPr lang="en-US" altLang="zh-CN" dirty="0"/>
              <a:t>A2:D5, G6</a:t>
            </a:r>
            <a:r>
              <a:rPr lang="zh-CN" altLang="zh-CN" dirty="0"/>
              <a:t>表示单元格区域</a:t>
            </a:r>
            <a:r>
              <a:rPr lang="en-US" altLang="zh-CN" dirty="0"/>
              <a:t>A2:D5</a:t>
            </a:r>
            <a:r>
              <a:rPr lang="zh-CN" altLang="zh-CN" dirty="0"/>
              <a:t>与</a:t>
            </a:r>
            <a:r>
              <a:rPr lang="en-US" altLang="zh-CN" dirty="0"/>
              <a:t>G6</a:t>
            </a:r>
            <a:r>
              <a:rPr lang="zh-CN" altLang="zh-CN" dirty="0"/>
              <a:t>单元格共同组成的区域。</a:t>
            </a:r>
          </a:p>
          <a:p>
            <a:pPr marL="800100" indent="-457200">
              <a:buFont typeface="Wingdings" panose="05000000000000000000" pitchFamily="2" charset="2"/>
              <a:buChar char="Ø"/>
            </a:pPr>
            <a:r>
              <a:rPr lang="zh-CN" altLang="zh-CN" dirty="0"/>
              <a:t>用“</a:t>
            </a:r>
            <a:r>
              <a:rPr lang="en-US" altLang="zh-CN" dirty="0"/>
              <a:t>(</a:t>
            </a:r>
            <a:r>
              <a:rPr lang="zh-CN" altLang="zh-CN" dirty="0"/>
              <a:t>空格</a:t>
            </a:r>
            <a:r>
              <a:rPr lang="en-US" altLang="zh-CN" dirty="0"/>
              <a:t>)</a:t>
            </a:r>
            <a:r>
              <a:rPr lang="zh-CN" altLang="zh-CN" dirty="0"/>
              <a:t>”运算符来引用前后两个单元格区域相交的单元格区域。如</a:t>
            </a:r>
            <a:r>
              <a:rPr lang="en-US" altLang="zh-CN" dirty="0"/>
              <a:t>A1:C3[</a:t>
            </a:r>
            <a:r>
              <a:rPr lang="zh-CN" altLang="zh-CN" dirty="0"/>
              <a:t>空格</a:t>
            </a:r>
            <a:r>
              <a:rPr lang="en-US" altLang="zh-CN" dirty="0"/>
              <a:t>]B2:D4</a:t>
            </a:r>
            <a:r>
              <a:rPr lang="zh-CN" altLang="zh-CN" dirty="0"/>
              <a:t>，表示引用单元格区域</a:t>
            </a:r>
            <a:r>
              <a:rPr lang="en-US" altLang="zh-CN" dirty="0"/>
              <a:t>A1:C3</a:t>
            </a:r>
            <a:r>
              <a:rPr lang="zh-CN" altLang="zh-CN" dirty="0"/>
              <a:t>和</a:t>
            </a:r>
            <a:r>
              <a:rPr lang="en-US" altLang="zh-CN" dirty="0"/>
              <a:t>B2:D4</a:t>
            </a:r>
            <a:r>
              <a:rPr lang="zh-CN" altLang="zh-CN" dirty="0"/>
              <a:t>之间相交的部分，即单元格区域</a:t>
            </a:r>
            <a:r>
              <a:rPr lang="en-US" altLang="zh-CN" dirty="0"/>
              <a:t>B2:C3</a:t>
            </a:r>
            <a:r>
              <a:rPr lang="zh-CN" altLang="zh-CN" dirty="0"/>
              <a:t>。</a:t>
            </a:r>
            <a:endParaRPr lang="zh-CN" altLang="en-US" dirty="0"/>
          </a:p>
        </p:txBody>
      </p:sp>
      <p:sp>
        <p:nvSpPr>
          <p:cNvPr id="6" name="标题 4">
            <a:extLst>
              <a:ext uri="{FF2B5EF4-FFF2-40B4-BE49-F238E27FC236}">
                <a16:creationId xmlns:a16="http://schemas.microsoft.com/office/drawing/2014/main" id="{D8A26CF5-0D44-491E-A29D-C86E2A553501}"/>
              </a:ext>
            </a:extLst>
          </p:cNvPr>
          <p:cNvSpPr>
            <a:spLocks noGrp="1"/>
          </p:cNvSpPr>
          <p:nvPr>
            <p:ph type="title"/>
          </p:nvPr>
        </p:nvSpPr>
        <p:spPr>
          <a:xfrm>
            <a:off x="730250" y="319088"/>
            <a:ext cx="9550400" cy="563562"/>
          </a:xfrm>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spTree>
    <p:extLst>
      <p:ext uri="{BB962C8B-B14F-4D97-AF65-F5344CB8AC3E}">
        <p14:creationId xmlns:p14="http://schemas.microsoft.com/office/powerpoint/2010/main" val="8175452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09600" y="1290637"/>
            <a:ext cx="10838213" cy="5248275"/>
          </a:xfrm>
        </p:spPr>
        <p:txBody>
          <a:bodyPr/>
          <a:lstStyle/>
          <a:p>
            <a:pPr marL="800100" indent="-457200">
              <a:buFont typeface="Wingdings" panose="05000000000000000000" pitchFamily="2" charset="2"/>
              <a:buChar char="p"/>
            </a:pPr>
            <a:r>
              <a:rPr lang="zh-CN" altLang="zh-CN" sz="3200" dirty="0"/>
              <a:t>不同工作表中单元格的引用。引用同一工作簿中不同工作表的单元格，引用格式为：工作表名！</a:t>
            </a:r>
            <a:r>
              <a:rPr lang="en-US" altLang="zh-CN" sz="3200" dirty="0"/>
              <a:t>[$]</a:t>
            </a:r>
            <a:r>
              <a:rPr lang="zh-CN" altLang="zh-CN" sz="3200" dirty="0"/>
              <a:t>列标</a:t>
            </a:r>
            <a:r>
              <a:rPr lang="en-US" altLang="zh-CN" sz="3200" dirty="0"/>
              <a:t>[$]</a:t>
            </a:r>
            <a:r>
              <a:rPr lang="zh-CN" altLang="zh-CN" sz="3200" dirty="0"/>
              <a:t>行号。</a:t>
            </a:r>
            <a:r>
              <a:rPr lang="zh-CN" altLang="en-US" sz="3200" dirty="0"/>
              <a:t>如：</a:t>
            </a:r>
            <a:r>
              <a:rPr lang="en-US" altLang="zh-CN" sz="3200" dirty="0"/>
              <a:t>Sheet2!A1</a:t>
            </a:r>
            <a:r>
              <a:rPr lang="zh-CN" altLang="en-US" sz="3200" dirty="0"/>
              <a:t>。</a:t>
            </a:r>
            <a:endParaRPr lang="en-US" altLang="zh-CN" sz="3200" dirty="0"/>
          </a:p>
          <a:p>
            <a:pPr marL="800100" indent="-457200">
              <a:buFont typeface="Wingdings" panose="05000000000000000000" pitchFamily="2" charset="2"/>
              <a:buChar char="p"/>
            </a:pPr>
            <a:r>
              <a:rPr lang="zh-CN" altLang="zh-CN" sz="3200" dirty="0"/>
              <a:t>不同工作簿中单元格的引用。引用格式为：</a:t>
            </a:r>
            <a:r>
              <a:rPr lang="en-US" altLang="zh-CN" sz="3200" dirty="0"/>
              <a:t>[</a:t>
            </a:r>
            <a:r>
              <a:rPr lang="zh-CN" altLang="zh-CN" sz="3200" dirty="0"/>
              <a:t>工作簿文件名</a:t>
            </a:r>
            <a:r>
              <a:rPr lang="en-US" altLang="zh-CN" sz="3200" dirty="0"/>
              <a:t>]</a:t>
            </a:r>
            <a:r>
              <a:rPr lang="zh-CN" altLang="zh-CN" sz="3200" dirty="0"/>
              <a:t>工作表名！</a:t>
            </a:r>
            <a:r>
              <a:rPr lang="en-US" altLang="zh-CN" sz="3200" dirty="0"/>
              <a:t>[$]</a:t>
            </a:r>
            <a:r>
              <a:rPr lang="zh-CN" altLang="zh-CN" sz="3200" dirty="0"/>
              <a:t>列标</a:t>
            </a:r>
            <a:r>
              <a:rPr lang="en-US" altLang="zh-CN" sz="3200" dirty="0"/>
              <a:t>[$]</a:t>
            </a:r>
            <a:r>
              <a:rPr lang="zh-CN" altLang="zh-CN" sz="3200" dirty="0"/>
              <a:t>行号。</a:t>
            </a:r>
            <a:r>
              <a:rPr lang="zh-CN" altLang="en-US" sz="3200" dirty="0"/>
              <a:t>如：</a:t>
            </a:r>
            <a:r>
              <a:rPr lang="en-US" altLang="zh-CN" sz="3200" dirty="0"/>
              <a:t>[</a:t>
            </a:r>
            <a:r>
              <a:rPr lang="zh-CN" altLang="zh-CN" sz="3200" dirty="0"/>
              <a:t>招生统计</a:t>
            </a:r>
            <a:r>
              <a:rPr lang="en-US" altLang="zh-CN" sz="3200" dirty="0"/>
              <a:t>.xlsx]Sheet1!$A$1</a:t>
            </a:r>
            <a:r>
              <a:rPr lang="zh-CN" altLang="en-US" sz="3200" dirty="0"/>
              <a:t>。</a:t>
            </a:r>
            <a:r>
              <a:rPr lang="zh-CN" altLang="zh-CN" sz="3200" dirty="0"/>
              <a:t>引用不同工作簿中的单元格时，默认是绝对引用。</a:t>
            </a:r>
            <a:endParaRPr lang="en-US" altLang="zh-CN" sz="3200" dirty="0"/>
          </a:p>
          <a:p>
            <a:pPr marL="800100" indent="-457200">
              <a:buFont typeface="Wingdings" panose="05000000000000000000" pitchFamily="2" charset="2"/>
              <a:buChar char="p"/>
            </a:pPr>
            <a:r>
              <a:rPr lang="zh-CN" altLang="zh-CN" sz="3200" dirty="0"/>
              <a:t>名称的定义与引用</a:t>
            </a:r>
          </a:p>
          <a:p>
            <a:pPr marL="800100" indent="-457200">
              <a:buFont typeface="Wingdings" panose="05000000000000000000" pitchFamily="2" charset="2"/>
              <a:buChar char="p"/>
            </a:pPr>
            <a:endParaRPr lang="zh-CN" altLang="en-US" sz="3200" dirty="0"/>
          </a:p>
        </p:txBody>
      </p:sp>
      <p:sp>
        <p:nvSpPr>
          <p:cNvPr id="4" name="标题 4">
            <a:extLst>
              <a:ext uri="{FF2B5EF4-FFF2-40B4-BE49-F238E27FC236}">
                <a16:creationId xmlns:a16="http://schemas.microsoft.com/office/drawing/2014/main" id="{D47120CE-5610-4191-B525-92D858BF4F29}"/>
              </a:ext>
            </a:extLst>
          </p:cNvPr>
          <p:cNvSpPr>
            <a:spLocks noGrp="1"/>
          </p:cNvSpPr>
          <p:nvPr>
            <p:ph type="title"/>
          </p:nvPr>
        </p:nvSpPr>
        <p:spPr>
          <a:xfrm>
            <a:off x="730250" y="319088"/>
            <a:ext cx="9550400" cy="563562"/>
          </a:xfrm>
        </p:spPr>
        <p:txBody>
          <a:bodyPr/>
          <a:lstStyle/>
          <a:p>
            <a:br>
              <a:rPr lang="en-US" altLang="zh-CN" dirty="0">
                <a:effectLst/>
              </a:rPr>
            </a:br>
            <a:r>
              <a:rPr lang="en-US" altLang="zh-CN" dirty="0">
                <a:effectLst/>
              </a:rPr>
              <a:t>5.2.1  Excel</a:t>
            </a:r>
            <a:r>
              <a:rPr lang="zh-CN" altLang="zh-CN" dirty="0">
                <a:effectLst/>
              </a:rPr>
              <a:t>公式的基本使用</a:t>
            </a:r>
            <a:br>
              <a:rPr lang="zh-CN" altLang="zh-CN" dirty="0">
                <a:effectLst/>
              </a:rPr>
            </a:br>
            <a:endParaRPr lang="zh-CN" altLang="en-US" dirty="0"/>
          </a:p>
        </p:txBody>
      </p:sp>
    </p:spTree>
    <p:extLst>
      <p:ext uri="{BB962C8B-B14F-4D97-AF65-F5344CB8AC3E}">
        <p14:creationId xmlns:p14="http://schemas.microsoft.com/office/powerpoint/2010/main" val="33053563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pPr marL="800100" indent="-457200">
              <a:buFont typeface="Wingdings" panose="05000000000000000000" pitchFamily="2" charset="2"/>
              <a:buChar char="p"/>
            </a:pPr>
            <a:r>
              <a:rPr lang="zh-CN" altLang="zh-CN" dirty="0"/>
              <a:t>函数与函数分类</a:t>
            </a:r>
          </a:p>
          <a:p>
            <a:r>
              <a:rPr lang="zh-CN" altLang="zh-CN" dirty="0"/>
              <a:t>函数可以理解为是一些预定义的公式，</a:t>
            </a:r>
            <a:r>
              <a:rPr lang="en-US" altLang="zh-CN" dirty="0"/>
              <a:t>Excel</a:t>
            </a:r>
            <a:r>
              <a:rPr lang="zh-CN" altLang="zh-CN" dirty="0"/>
              <a:t>提供了大量的函数，按照功能的不同被分为</a:t>
            </a:r>
            <a:r>
              <a:rPr lang="en-US" altLang="zh-CN" dirty="0"/>
              <a:t>12</a:t>
            </a:r>
            <a:r>
              <a:rPr lang="zh-CN" altLang="zh-CN" dirty="0"/>
              <a:t>大类，如</a:t>
            </a:r>
            <a:r>
              <a:rPr lang="zh-CN" altLang="en-US" dirty="0"/>
              <a:t>下</a:t>
            </a:r>
            <a:r>
              <a:rPr lang="zh-CN" altLang="zh-CN" dirty="0"/>
              <a:t>表所示。</a:t>
            </a:r>
            <a:endParaRPr lang="en-US" altLang="zh-CN" dirty="0"/>
          </a:p>
          <a:p>
            <a:endParaRPr lang="zh-CN" altLang="zh-CN" dirty="0"/>
          </a:p>
        </p:txBody>
      </p:sp>
      <p:sp>
        <p:nvSpPr>
          <p:cNvPr id="5" name="标题 4">
            <a:extLst>
              <a:ext uri="{FF2B5EF4-FFF2-40B4-BE49-F238E27FC236}">
                <a16:creationId xmlns:a16="http://schemas.microsoft.com/office/drawing/2014/main" id="{8F30B634-F7B9-4B81-B453-F68C74FBC02C}"/>
              </a:ext>
            </a:extLst>
          </p:cNvPr>
          <p:cNvSpPr>
            <a:spLocks noGrp="1"/>
          </p:cNvSpPr>
          <p:nvPr>
            <p:ph type="title"/>
          </p:nvPr>
        </p:nvSpPr>
        <p:spPr/>
        <p:txBody>
          <a:bodyPr/>
          <a:lstStyle/>
          <a:p>
            <a:br>
              <a:rPr lang="en-US" altLang="zh-CN" b="0" dirty="0">
                <a:effectLst/>
              </a:rPr>
            </a:br>
            <a:r>
              <a:rPr lang="en-US" altLang="zh-CN" b="0" dirty="0">
                <a:effectLst/>
              </a:rPr>
              <a:t>5.2.2  Excel</a:t>
            </a:r>
            <a:r>
              <a:rPr lang="zh-CN" altLang="zh-CN" b="0" dirty="0">
                <a:effectLst/>
              </a:rPr>
              <a:t>函数的基本使用</a:t>
            </a:r>
            <a:br>
              <a:rPr lang="zh-CN" altLang="zh-CN" dirty="0">
                <a:effectLst/>
              </a:rPr>
            </a:br>
            <a:endParaRPr lang="zh-CN" altLang="en-US" dirty="0"/>
          </a:p>
        </p:txBody>
      </p:sp>
      <p:graphicFrame>
        <p:nvGraphicFramePr>
          <p:cNvPr id="7" name="表格 6">
            <a:extLst>
              <a:ext uri="{FF2B5EF4-FFF2-40B4-BE49-F238E27FC236}">
                <a16:creationId xmlns:a16="http://schemas.microsoft.com/office/drawing/2014/main" id="{E656B51F-4D9C-4CB0-B626-A5F4E9C3B7C0}"/>
              </a:ext>
            </a:extLst>
          </p:cNvPr>
          <p:cNvGraphicFramePr>
            <a:graphicFrameLocks noGrp="1"/>
          </p:cNvGraphicFramePr>
          <p:nvPr>
            <p:extLst>
              <p:ext uri="{D42A27DB-BD31-4B8C-83A1-F6EECF244321}">
                <p14:modId xmlns:p14="http://schemas.microsoft.com/office/powerpoint/2010/main" val="929081543"/>
              </p:ext>
            </p:extLst>
          </p:nvPr>
        </p:nvGraphicFramePr>
        <p:xfrm>
          <a:off x="2339438" y="2459704"/>
          <a:ext cx="7790213" cy="4214230"/>
        </p:xfrm>
        <a:graphic>
          <a:graphicData uri="http://schemas.openxmlformats.org/drawingml/2006/table">
            <a:tbl>
              <a:tblPr firstRow="1" firstCol="1" bandRow="1">
                <a:tableStyleId>{5C22544A-7EE6-4342-B048-85BDC9FD1C3A}</a:tableStyleId>
              </a:tblPr>
              <a:tblGrid>
                <a:gridCol w="1233888">
                  <a:extLst>
                    <a:ext uri="{9D8B030D-6E8A-4147-A177-3AD203B41FA5}">
                      <a16:colId xmlns:a16="http://schemas.microsoft.com/office/drawing/2014/main" val="3014071402"/>
                    </a:ext>
                  </a:extLst>
                </a:gridCol>
                <a:gridCol w="6556325">
                  <a:extLst>
                    <a:ext uri="{9D8B030D-6E8A-4147-A177-3AD203B41FA5}">
                      <a16:colId xmlns:a16="http://schemas.microsoft.com/office/drawing/2014/main" val="1736519930"/>
                    </a:ext>
                  </a:extLst>
                </a:gridCol>
              </a:tblGrid>
              <a:tr h="265144">
                <a:tc>
                  <a:txBody>
                    <a:bodyPr/>
                    <a:lstStyle/>
                    <a:p>
                      <a:pPr indent="127000" algn="ctr">
                        <a:spcAft>
                          <a:spcPts val="0"/>
                        </a:spcAft>
                      </a:pPr>
                      <a:r>
                        <a:rPr lang="zh-CN" sz="1050" kern="100">
                          <a:effectLst/>
                        </a:rPr>
                        <a:t>类别</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050" kern="100">
                          <a:effectLst/>
                        </a:rPr>
                        <a:t>典型函数示例</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17324866"/>
                  </a:ext>
                </a:extLst>
              </a:tr>
              <a:tr h="265144">
                <a:tc>
                  <a:txBody>
                    <a:bodyPr/>
                    <a:lstStyle/>
                    <a:p>
                      <a:pPr indent="127000" algn="ctr">
                        <a:spcAft>
                          <a:spcPts val="0"/>
                        </a:spcAft>
                      </a:pPr>
                      <a:r>
                        <a:rPr lang="zh-CN" sz="1050" kern="100">
                          <a:effectLst/>
                        </a:rPr>
                        <a:t>财务</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NPV</a:t>
                      </a:r>
                      <a:r>
                        <a:rPr lang="zh-CN" sz="1050" kern="100">
                          <a:effectLst/>
                        </a:rPr>
                        <a:t>投资净现值计算函数，</a:t>
                      </a:r>
                      <a:r>
                        <a:rPr lang="en-US" sz="1050" kern="100">
                          <a:effectLst/>
                        </a:rPr>
                        <a:t>RATE</a:t>
                      </a:r>
                      <a:r>
                        <a:rPr lang="zh-CN" sz="1050" kern="100">
                          <a:effectLst/>
                        </a:rPr>
                        <a:t>实际利率计算函数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51279476"/>
                  </a:ext>
                </a:extLst>
              </a:tr>
              <a:tr h="265144">
                <a:tc>
                  <a:txBody>
                    <a:bodyPr/>
                    <a:lstStyle/>
                    <a:p>
                      <a:pPr indent="127000" algn="ctr">
                        <a:spcAft>
                          <a:spcPts val="0"/>
                        </a:spcAft>
                      </a:pPr>
                      <a:r>
                        <a:rPr lang="zh-CN" sz="1050" kern="100">
                          <a:effectLst/>
                        </a:rPr>
                        <a:t>逻辑</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IF</a:t>
                      </a:r>
                      <a:r>
                        <a:rPr lang="zh-CN" sz="1050" kern="100">
                          <a:effectLst/>
                        </a:rPr>
                        <a:t>条件判断函数，</a:t>
                      </a:r>
                      <a:r>
                        <a:rPr lang="en-US" sz="1050" kern="100">
                          <a:effectLst/>
                        </a:rPr>
                        <a:t>AND</a:t>
                      </a:r>
                      <a:r>
                        <a:rPr lang="zh-CN" sz="1050" kern="100">
                          <a:effectLst/>
                        </a:rPr>
                        <a:t>与逻辑判断函数，</a:t>
                      </a:r>
                      <a:r>
                        <a:rPr lang="en-US" sz="1050" kern="100">
                          <a:effectLst/>
                        </a:rPr>
                        <a:t>OR</a:t>
                      </a:r>
                      <a:r>
                        <a:rPr lang="zh-CN" sz="1050" kern="100">
                          <a:effectLst/>
                        </a:rPr>
                        <a:t>或逻辑判断函数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93806209"/>
                  </a:ext>
                </a:extLst>
              </a:tr>
              <a:tr h="393037">
                <a:tc>
                  <a:txBody>
                    <a:bodyPr/>
                    <a:lstStyle/>
                    <a:p>
                      <a:pPr indent="127000" algn="ctr">
                        <a:spcAft>
                          <a:spcPts val="0"/>
                        </a:spcAft>
                      </a:pPr>
                      <a:r>
                        <a:rPr lang="zh-CN" sz="1050" kern="100">
                          <a:effectLst/>
                        </a:rPr>
                        <a:t>文本</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LEFT/RIGHT</a:t>
                      </a:r>
                      <a:r>
                        <a:rPr lang="zh-CN" sz="1050" kern="100">
                          <a:effectLst/>
                        </a:rPr>
                        <a:t>从左</a:t>
                      </a:r>
                      <a:r>
                        <a:rPr lang="en-US" sz="1050" kern="100">
                          <a:effectLst/>
                        </a:rPr>
                        <a:t>/</a:t>
                      </a:r>
                      <a:r>
                        <a:rPr lang="zh-CN" sz="1050" kern="100">
                          <a:effectLst/>
                        </a:rPr>
                        <a:t>右侧截取字符串函数，</a:t>
                      </a:r>
                      <a:r>
                        <a:rPr lang="en-US" sz="1050" kern="100">
                          <a:effectLst/>
                        </a:rPr>
                        <a:t>TRIM</a:t>
                      </a:r>
                      <a:r>
                        <a:rPr lang="zh-CN" sz="1050" kern="100">
                          <a:effectLst/>
                        </a:rPr>
                        <a:t>删除字符串收尾空格函数，</a:t>
                      </a:r>
                      <a:r>
                        <a:rPr lang="en-US" sz="1050" kern="100">
                          <a:effectLst/>
                        </a:rPr>
                        <a:t>LEN</a:t>
                      </a:r>
                      <a:r>
                        <a:rPr lang="zh-CN" sz="1050" kern="100">
                          <a:effectLst/>
                        </a:rPr>
                        <a:t>返回字符串长度函数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01000984"/>
                  </a:ext>
                </a:extLst>
              </a:tr>
              <a:tr h="393037">
                <a:tc>
                  <a:txBody>
                    <a:bodyPr/>
                    <a:lstStyle/>
                    <a:p>
                      <a:pPr indent="127000" algn="ctr">
                        <a:spcAft>
                          <a:spcPts val="0"/>
                        </a:spcAft>
                      </a:pPr>
                      <a:r>
                        <a:rPr lang="zh-CN" sz="1050" kern="100">
                          <a:effectLst/>
                        </a:rPr>
                        <a:t>日期和时间</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dirty="0">
                          <a:effectLst/>
                        </a:rPr>
                        <a:t>DATE</a:t>
                      </a:r>
                      <a:r>
                        <a:rPr lang="zh-CN" sz="1050" kern="100" dirty="0">
                          <a:effectLst/>
                        </a:rPr>
                        <a:t>获取日期函数，</a:t>
                      </a:r>
                      <a:r>
                        <a:rPr lang="en-US" sz="1050" kern="100" dirty="0">
                          <a:effectLst/>
                        </a:rPr>
                        <a:t>NOW</a:t>
                      </a:r>
                      <a:r>
                        <a:rPr lang="zh-CN" sz="1050" kern="100" dirty="0">
                          <a:effectLst/>
                        </a:rPr>
                        <a:t>获取当前日期和时间函数</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98476194"/>
                  </a:ext>
                </a:extLst>
              </a:tr>
              <a:tr h="393037">
                <a:tc>
                  <a:txBody>
                    <a:bodyPr/>
                    <a:lstStyle/>
                    <a:p>
                      <a:pPr indent="127000" algn="ctr">
                        <a:spcAft>
                          <a:spcPts val="0"/>
                        </a:spcAft>
                      </a:pPr>
                      <a:r>
                        <a:rPr lang="zh-CN" sz="1050" kern="100">
                          <a:effectLst/>
                        </a:rPr>
                        <a:t>查找和引用</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VLOOKUP</a:t>
                      </a:r>
                      <a:r>
                        <a:rPr lang="zh-CN" sz="1050" kern="100">
                          <a:effectLst/>
                        </a:rPr>
                        <a:t>垂直查询函数，</a:t>
                      </a:r>
                      <a:r>
                        <a:rPr lang="en-US" sz="1050" kern="100">
                          <a:effectLst/>
                        </a:rPr>
                        <a:t>HLOOKUP</a:t>
                      </a:r>
                      <a:r>
                        <a:rPr lang="zh-CN" sz="1050" kern="100">
                          <a:effectLst/>
                        </a:rPr>
                        <a:t>水平查询函数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502890"/>
                  </a:ext>
                </a:extLst>
              </a:tr>
              <a:tr h="393037">
                <a:tc>
                  <a:txBody>
                    <a:bodyPr/>
                    <a:lstStyle/>
                    <a:p>
                      <a:pPr indent="127000" algn="ctr">
                        <a:spcAft>
                          <a:spcPts val="0"/>
                        </a:spcAft>
                      </a:pPr>
                      <a:r>
                        <a:rPr lang="zh-CN" sz="1050" kern="100">
                          <a:effectLst/>
                        </a:rPr>
                        <a:t>数学和三角函数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SUM</a:t>
                      </a:r>
                      <a:r>
                        <a:rPr lang="zh-CN" sz="1050" kern="100">
                          <a:effectLst/>
                        </a:rPr>
                        <a:t>求和函数，</a:t>
                      </a:r>
                      <a:r>
                        <a:rPr lang="en-US" sz="1050" kern="100">
                          <a:effectLst/>
                        </a:rPr>
                        <a:t>LOG</a:t>
                      </a:r>
                      <a:r>
                        <a:rPr lang="zh-CN" sz="1050" kern="100">
                          <a:effectLst/>
                        </a:rPr>
                        <a:t>对数函数，</a:t>
                      </a:r>
                      <a:r>
                        <a:rPr lang="en-US" sz="1050" kern="100">
                          <a:effectLst/>
                        </a:rPr>
                        <a:t>SIN</a:t>
                      </a:r>
                      <a:r>
                        <a:rPr lang="zh-CN" sz="1050" kern="100">
                          <a:effectLst/>
                        </a:rPr>
                        <a:t>正弦函数，</a:t>
                      </a:r>
                      <a:r>
                        <a:rPr lang="en-US" sz="1050" kern="100">
                          <a:effectLst/>
                        </a:rPr>
                        <a:t>COS</a:t>
                      </a:r>
                      <a:r>
                        <a:rPr lang="zh-CN" sz="1050" kern="100">
                          <a:effectLst/>
                        </a:rPr>
                        <a:t>余弦函数，</a:t>
                      </a:r>
                      <a:r>
                        <a:rPr lang="en-US" sz="1050" kern="100">
                          <a:effectLst/>
                        </a:rPr>
                        <a:t>INT</a:t>
                      </a:r>
                      <a:r>
                        <a:rPr lang="zh-CN" sz="1050" kern="100">
                          <a:effectLst/>
                        </a:rPr>
                        <a:t>取整函数，</a:t>
                      </a:r>
                      <a:r>
                        <a:rPr lang="en-US" sz="1050" kern="100">
                          <a:effectLst/>
                        </a:rPr>
                        <a:t>ROUND</a:t>
                      </a:r>
                      <a:r>
                        <a:rPr lang="zh-CN" sz="1050" kern="100">
                          <a:effectLst/>
                        </a:rPr>
                        <a:t>四舍五入函数，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24842840"/>
                  </a:ext>
                </a:extLst>
              </a:tr>
              <a:tr h="393037">
                <a:tc>
                  <a:txBody>
                    <a:bodyPr/>
                    <a:lstStyle/>
                    <a:p>
                      <a:pPr indent="127000" algn="ctr">
                        <a:spcAft>
                          <a:spcPts val="0"/>
                        </a:spcAft>
                      </a:pPr>
                      <a:r>
                        <a:rPr lang="zh-CN" sz="1050" kern="100">
                          <a:effectLst/>
                        </a:rPr>
                        <a:t>统计</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AVERAGE</a:t>
                      </a:r>
                      <a:r>
                        <a:rPr lang="zh-CN" sz="1050" kern="100">
                          <a:effectLst/>
                        </a:rPr>
                        <a:t>平均值函数，</a:t>
                      </a:r>
                      <a:r>
                        <a:rPr lang="en-US" sz="1050" kern="100">
                          <a:effectLst/>
                        </a:rPr>
                        <a:t>COUNT</a:t>
                      </a:r>
                      <a:r>
                        <a:rPr lang="zh-CN" sz="1050" kern="100">
                          <a:effectLst/>
                        </a:rPr>
                        <a:t>计数函数，</a:t>
                      </a:r>
                      <a:r>
                        <a:rPr lang="en-US" sz="1050" kern="100">
                          <a:effectLst/>
                        </a:rPr>
                        <a:t>MAX/MIN</a:t>
                      </a:r>
                      <a:r>
                        <a:rPr lang="zh-CN" sz="1050" kern="100">
                          <a:effectLst/>
                        </a:rPr>
                        <a:t>最大值</a:t>
                      </a:r>
                      <a:r>
                        <a:rPr lang="en-US" sz="1050" kern="100">
                          <a:effectLst/>
                        </a:rPr>
                        <a:t>/</a:t>
                      </a:r>
                      <a:r>
                        <a:rPr lang="zh-CN" sz="1050" kern="100">
                          <a:effectLst/>
                        </a:rPr>
                        <a:t>最小值函数，</a:t>
                      </a:r>
                      <a:r>
                        <a:rPr lang="en-US" sz="1050" kern="100">
                          <a:effectLst/>
                        </a:rPr>
                        <a:t>RANK.EQ</a:t>
                      </a:r>
                      <a:r>
                        <a:rPr lang="zh-CN" sz="1050" kern="100">
                          <a:effectLst/>
                        </a:rPr>
                        <a:t>排名函数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49904770"/>
                  </a:ext>
                </a:extLst>
              </a:tr>
              <a:tr h="265144">
                <a:tc>
                  <a:txBody>
                    <a:bodyPr/>
                    <a:lstStyle/>
                    <a:p>
                      <a:pPr indent="127000" algn="ctr">
                        <a:spcAft>
                          <a:spcPts val="0"/>
                        </a:spcAft>
                      </a:pPr>
                      <a:r>
                        <a:rPr lang="zh-CN" sz="1050" kern="100">
                          <a:effectLst/>
                        </a:rPr>
                        <a:t>工程</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CONVERT</a:t>
                      </a:r>
                      <a:r>
                        <a:rPr lang="zh-CN" sz="1050" kern="100">
                          <a:effectLst/>
                        </a:rPr>
                        <a:t>度量系统转换函数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76324788"/>
                  </a:ext>
                </a:extLst>
              </a:tr>
              <a:tr h="393037">
                <a:tc>
                  <a:txBody>
                    <a:bodyPr/>
                    <a:lstStyle/>
                    <a:p>
                      <a:pPr indent="127000" algn="ctr">
                        <a:spcAft>
                          <a:spcPts val="0"/>
                        </a:spcAft>
                      </a:pPr>
                      <a:r>
                        <a:rPr lang="zh-CN" sz="1050" kern="100">
                          <a:effectLst/>
                        </a:rPr>
                        <a:t>多维数据集</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CUBEVALUE</a:t>
                      </a:r>
                      <a:r>
                        <a:rPr lang="zh-CN" sz="1050" kern="100">
                          <a:effectLst/>
                        </a:rPr>
                        <a:t>多维数据集汇总返回函数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13702595"/>
                  </a:ext>
                </a:extLst>
              </a:tr>
              <a:tr h="265144">
                <a:tc>
                  <a:txBody>
                    <a:bodyPr/>
                    <a:lstStyle/>
                    <a:p>
                      <a:pPr indent="127000" algn="ctr">
                        <a:spcAft>
                          <a:spcPts val="0"/>
                        </a:spcAft>
                      </a:pPr>
                      <a:r>
                        <a:rPr lang="zh-CN" sz="1050" kern="100">
                          <a:effectLst/>
                        </a:rPr>
                        <a:t>信息函数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TYPE</a:t>
                      </a:r>
                      <a:r>
                        <a:rPr lang="zh-CN" sz="1050" kern="100">
                          <a:effectLst/>
                        </a:rPr>
                        <a:t>数据类型查看函数，</a:t>
                      </a:r>
                      <a:r>
                        <a:rPr lang="en-US" sz="1050" kern="100">
                          <a:effectLst/>
                        </a:rPr>
                        <a:t>ISBLANK</a:t>
                      </a:r>
                      <a:r>
                        <a:rPr lang="zh-CN" sz="1050" kern="100">
                          <a:effectLst/>
                        </a:rPr>
                        <a:t>空值判断函数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63770773"/>
                  </a:ext>
                </a:extLst>
              </a:tr>
              <a:tr h="265144">
                <a:tc>
                  <a:txBody>
                    <a:bodyPr/>
                    <a:lstStyle/>
                    <a:p>
                      <a:pPr indent="127000" algn="ctr">
                        <a:spcAft>
                          <a:spcPts val="0"/>
                        </a:spcAft>
                      </a:pPr>
                      <a:r>
                        <a:rPr lang="zh-CN" sz="1050" kern="100">
                          <a:effectLst/>
                        </a:rPr>
                        <a:t>兼容性</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a:effectLst/>
                        </a:rPr>
                        <a:t>RANK</a:t>
                      </a:r>
                      <a:r>
                        <a:rPr lang="zh-CN" sz="1050" kern="100">
                          <a:effectLst/>
                        </a:rPr>
                        <a:t>排名函数（早期版本）</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79149002"/>
                  </a:ext>
                </a:extLst>
              </a:tr>
              <a:tr h="265144">
                <a:tc>
                  <a:txBody>
                    <a:bodyPr/>
                    <a:lstStyle/>
                    <a:p>
                      <a:pPr indent="127000" algn="ctr">
                        <a:spcAft>
                          <a:spcPts val="0"/>
                        </a:spcAft>
                      </a:pPr>
                      <a:r>
                        <a:rPr lang="zh-CN" sz="1050" kern="100">
                          <a:effectLst/>
                        </a:rPr>
                        <a:t>网络函数</a:t>
                      </a:r>
                      <a:endParaRPr lang="zh-CN" sz="105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050" kern="100" dirty="0">
                          <a:effectLst/>
                        </a:rPr>
                        <a:t>ENCODEURL</a:t>
                      </a:r>
                      <a:r>
                        <a:rPr lang="zh-CN" sz="1050" kern="100" dirty="0">
                          <a:effectLst/>
                        </a:rPr>
                        <a:t>函数，</a:t>
                      </a:r>
                      <a:r>
                        <a:rPr lang="en-US" sz="1050" kern="100" dirty="0">
                          <a:effectLst/>
                        </a:rPr>
                        <a:t>WEBSERVICE</a:t>
                      </a:r>
                      <a:r>
                        <a:rPr lang="zh-CN" sz="1050" kern="100" dirty="0">
                          <a:effectLst/>
                        </a:rPr>
                        <a:t>函数，</a:t>
                      </a:r>
                      <a:r>
                        <a:rPr lang="en-US" sz="1050" kern="100" dirty="0">
                          <a:effectLst/>
                        </a:rPr>
                        <a:t>FILTERXML</a:t>
                      </a:r>
                      <a:r>
                        <a:rPr lang="zh-CN" sz="1050" kern="100" dirty="0">
                          <a:effectLst/>
                        </a:rPr>
                        <a:t>函数</a:t>
                      </a:r>
                      <a:endParaRPr lang="zh-CN" sz="105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45227942"/>
                  </a:ext>
                </a:extLst>
              </a:tr>
            </a:tbl>
          </a:graphicData>
        </a:graphic>
      </p:graphicFrame>
    </p:spTree>
    <p:extLst>
      <p:ext uri="{BB962C8B-B14F-4D97-AF65-F5344CB8AC3E}">
        <p14:creationId xmlns:p14="http://schemas.microsoft.com/office/powerpoint/2010/main" val="2875454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b="0" dirty="0">
                <a:effectLst/>
              </a:rPr>
            </a:br>
            <a:r>
              <a:rPr lang="en-US" altLang="zh-CN" b="0" dirty="0">
                <a:effectLst/>
              </a:rPr>
              <a:t>5.2.2  Excel</a:t>
            </a:r>
            <a:r>
              <a:rPr lang="zh-CN" altLang="zh-CN" b="0" dirty="0">
                <a:effectLst/>
              </a:rPr>
              <a:t>函数的基本使用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pPr marL="800100" indent="-457200">
              <a:buFont typeface="Wingdings" panose="05000000000000000000" pitchFamily="2" charset="2"/>
              <a:buChar char="p"/>
            </a:pPr>
            <a:r>
              <a:rPr lang="zh-CN" altLang="zh-CN" sz="3200" dirty="0"/>
              <a:t>输入函数</a:t>
            </a:r>
            <a:endParaRPr lang="en-US" altLang="zh-CN" sz="3200" dirty="0"/>
          </a:p>
          <a:p>
            <a:pPr marL="800100" indent="-457200">
              <a:buFont typeface="Wingdings" panose="05000000000000000000" pitchFamily="2" charset="2"/>
              <a:buChar char="Ø"/>
            </a:pPr>
            <a:r>
              <a:rPr lang="zh-CN" altLang="zh-CN" sz="3200" dirty="0"/>
              <a:t>（</a:t>
            </a:r>
            <a:r>
              <a:rPr lang="en-US" altLang="zh-CN" sz="3200" dirty="0"/>
              <a:t>1</a:t>
            </a:r>
            <a:r>
              <a:rPr lang="zh-CN" altLang="zh-CN" sz="3200" dirty="0"/>
              <a:t>）手工输入</a:t>
            </a:r>
          </a:p>
          <a:p>
            <a:pPr marL="800100" indent="-457200">
              <a:buFont typeface="Wingdings" panose="05000000000000000000" pitchFamily="2" charset="2"/>
              <a:buChar char="Ø"/>
            </a:pPr>
            <a:r>
              <a:rPr lang="zh-CN" altLang="zh-CN" sz="3200" dirty="0"/>
              <a:t>（</a:t>
            </a:r>
            <a:r>
              <a:rPr lang="en-US" altLang="zh-CN" sz="3200" dirty="0"/>
              <a:t>2</a:t>
            </a:r>
            <a:r>
              <a:rPr lang="zh-CN" altLang="zh-CN" sz="3200" dirty="0"/>
              <a:t>）使用函数向导输入</a:t>
            </a:r>
          </a:p>
          <a:p>
            <a:endParaRPr lang="en-US" altLang="zh-CN" sz="3200" dirty="0"/>
          </a:p>
          <a:p>
            <a:endParaRPr lang="zh-CN" altLang="zh-CN" sz="3200" dirty="0"/>
          </a:p>
          <a:p>
            <a:endParaRPr lang="zh-CN" altLang="en-US" sz="3200" dirty="0"/>
          </a:p>
        </p:txBody>
      </p:sp>
      <p:pic>
        <p:nvPicPr>
          <p:cNvPr id="4" name="图片 3">
            <a:extLst>
              <a:ext uri="{FF2B5EF4-FFF2-40B4-BE49-F238E27FC236}">
                <a16:creationId xmlns:a16="http://schemas.microsoft.com/office/drawing/2014/main" id="{8B71B552-B435-4CE8-B05D-BD6CE157320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670463" y="3042702"/>
            <a:ext cx="4552207" cy="3281898"/>
          </a:xfrm>
          <a:prstGeom prst="rect">
            <a:avLst/>
          </a:prstGeom>
        </p:spPr>
      </p:pic>
      <p:pic>
        <p:nvPicPr>
          <p:cNvPr id="5" name="图片 4">
            <a:extLst>
              <a:ext uri="{FF2B5EF4-FFF2-40B4-BE49-F238E27FC236}">
                <a16:creationId xmlns:a16="http://schemas.microsoft.com/office/drawing/2014/main" id="{139CF199-24DB-4768-917C-9C045EF1076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635873" y="3042702"/>
            <a:ext cx="4420054" cy="2569380"/>
          </a:xfrm>
          <a:prstGeom prst="rect">
            <a:avLst/>
          </a:prstGeom>
        </p:spPr>
      </p:pic>
    </p:spTree>
    <p:extLst>
      <p:ext uri="{BB962C8B-B14F-4D97-AF65-F5344CB8AC3E}">
        <p14:creationId xmlns:p14="http://schemas.microsoft.com/office/powerpoint/2010/main" val="899357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本章学习目标</a:t>
            </a:r>
          </a:p>
        </p:txBody>
      </p:sp>
      <p:sp>
        <p:nvSpPr>
          <p:cNvPr id="3" name="内容占位符 2"/>
          <p:cNvSpPr>
            <a:spLocks noGrp="1"/>
          </p:cNvSpPr>
          <p:nvPr>
            <p:ph idx="1"/>
          </p:nvPr>
        </p:nvSpPr>
        <p:spPr>
          <a:xfrm>
            <a:off x="527537" y="1334233"/>
            <a:ext cx="11500340" cy="5248275"/>
          </a:xfrm>
        </p:spPr>
        <p:txBody>
          <a:bodyPr/>
          <a:lstStyle/>
          <a:p>
            <a:pPr marL="342900" indent="0">
              <a:buNone/>
            </a:pPr>
            <a:r>
              <a:rPr lang="en-US" altLang="zh-CN" sz="2800" dirty="0"/>
              <a:t>Microsoft</a:t>
            </a:r>
            <a:r>
              <a:rPr lang="zh-CN" altLang="zh-CN" sz="2800" dirty="0"/>
              <a:t>公司推出的</a:t>
            </a:r>
            <a:r>
              <a:rPr lang="en-US" altLang="zh-CN" sz="2800" dirty="0"/>
              <a:t>Excel</a:t>
            </a:r>
            <a:r>
              <a:rPr lang="zh-CN" altLang="zh-CN" sz="2800" dirty="0"/>
              <a:t>是一款专业的表格制作和数据处理软件。</a:t>
            </a:r>
          </a:p>
          <a:p>
            <a:pPr marL="342900" indent="0">
              <a:buNone/>
            </a:pPr>
            <a:r>
              <a:rPr lang="zh-CN" altLang="zh-CN" sz="2800" dirty="0"/>
              <a:t>本章以</a:t>
            </a:r>
            <a:r>
              <a:rPr lang="en-US" altLang="zh-CN" sz="2800" dirty="0"/>
              <a:t>Excel 2016</a:t>
            </a:r>
            <a:r>
              <a:rPr lang="zh-CN" altLang="zh-CN" sz="2800" dirty="0"/>
              <a:t>为软件平台介绍电子表格的使用方法，掌握以下内容：</a:t>
            </a:r>
            <a:endParaRPr lang="en-US" altLang="zh-CN" sz="2800" dirty="0"/>
          </a:p>
          <a:p>
            <a:pPr lvl="0"/>
            <a:r>
              <a:rPr lang="zh-CN" altLang="en-US" sz="2800" kern="100" dirty="0">
                <a:latin typeface="Cambria"/>
              </a:rPr>
              <a:t>掌握</a:t>
            </a:r>
            <a:r>
              <a:rPr lang="en-US" altLang="zh-CN" sz="2800" kern="100" dirty="0">
                <a:latin typeface="Cambria"/>
              </a:rPr>
              <a:t>Excel</a:t>
            </a:r>
            <a:r>
              <a:rPr lang="zh-CN" altLang="en-US" sz="2800" kern="100" dirty="0">
                <a:latin typeface="Cambria"/>
              </a:rPr>
              <a:t>制表基础，包括数据输入、工作表和工作簿的基本操作；</a:t>
            </a:r>
          </a:p>
          <a:p>
            <a:pPr lvl="0"/>
            <a:r>
              <a:rPr lang="zh-CN" altLang="en-US" sz="2800" kern="100" dirty="0">
                <a:latin typeface="Cambria"/>
              </a:rPr>
              <a:t>学会利用公式和函数处理工作表中的数据；</a:t>
            </a:r>
          </a:p>
          <a:p>
            <a:pPr lvl="0"/>
            <a:r>
              <a:rPr lang="zh-CN" altLang="en-US" sz="2800" kern="100" dirty="0">
                <a:latin typeface="Cambria"/>
              </a:rPr>
              <a:t>使用不同的方法对数据清单中的数据进行排序、筛选、汇总等各类分析和处理；</a:t>
            </a:r>
          </a:p>
          <a:p>
            <a:pPr lvl="0"/>
            <a:r>
              <a:rPr lang="zh-CN" altLang="en-US" sz="2800" kern="100" dirty="0">
                <a:latin typeface="Cambria"/>
              </a:rPr>
              <a:t>运用不同类型的图表对数据进行分析和直观显示；</a:t>
            </a:r>
          </a:p>
          <a:p>
            <a:pPr lvl="0"/>
            <a:r>
              <a:rPr lang="zh-CN" altLang="en-US" sz="2800" kern="100" dirty="0">
                <a:latin typeface="Cambria"/>
              </a:rPr>
              <a:t>了解并掌握利用</a:t>
            </a:r>
            <a:r>
              <a:rPr lang="en-US" altLang="zh-CN" sz="2800" kern="100" dirty="0">
                <a:latin typeface="Cambria"/>
              </a:rPr>
              <a:t>Excel</a:t>
            </a:r>
            <a:r>
              <a:rPr lang="zh-CN" altLang="en-US" sz="2800" kern="100" dirty="0">
                <a:latin typeface="Cambria"/>
              </a:rPr>
              <a:t>进行数据预处理的方法和操作。</a:t>
            </a:r>
            <a:endParaRPr lang="zh-CN" altLang="en-US" sz="2800" kern="100" dirty="0">
              <a:latin typeface="Times New Roman"/>
            </a:endParaRPr>
          </a:p>
          <a:p>
            <a:endParaRPr lang="zh-CN" altLang="zh-CN" sz="2800" dirty="0"/>
          </a:p>
          <a:p>
            <a:endParaRPr lang="zh-CN" altLang="en-US" sz="2800" dirty="0"/>
          </a:p>
        </p:txBody>
      </p:sp>
      <p:sp>
        <p:nvSpPr>
          <p:cNvPr id="4" name="灯片编号占位符 3"/>
          <p:cNvSpPr>
            <a:spLocks noGrp="1"/>
          </p:cNvSpPr>
          <p:nvPr>
            <p:ph type="sldNum" sz="quarter" idx="10"/>
          </p:nvPr>
        </p:nvSpPr>
        <p:spPr/>
        <p:txBody>
          <a:bodyPr/>
          <a:lstStyle/>
          <a:p>
            <a:pPr>
              <a:defRPr/>
            </a:pPr>
            <a:fld id="{475B3ED4-0E10-409F-A096-FDE93D218505}" type="slidenum">
              <a:rPr lang="zh-CN" altLang="en-US" smtClean="0"/>
              <a:pPr>
                <a:defRPr/>
              </a:pPr>
              <a:t>3</a:t>
            </a:fld>
            <a:endParaRPr lang="en-US" altLang="zh-CN"/>
          </a:p>
        </p:txBody>
      </p:sp>
    </p:spTree>
    <p:extLst>
      <p:ext uri="{BB962C8B-B14F-4D97-AF65-F5344CB8AC3E}">
        <p14:creationId xmlns:p14="http://schemas.microsoft.com/office/powerpoint/2010/main" val="26215688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951639A-4E16-4984-8858-182544580CDA}"/>
              </a:ext>
            </a:extLst>
          </p:cNvPr>
          <p:cNvSpPr>
            <a:spLocks noGrp="1"/>
          </p:cNvSpPr>
          <p:nvPr>
            <p:ph type="body" idx="1"/>
          </p:nvPr>
        </p:nvSpPr>
        <p:spPr>
          <a:xfrm>
            <a:off x="609599" y="1076325"/>
            <a:ext cx="11301351" cy="5248275"/>
          </a:xfrm>
        </p:spPr>
        <p:txBody>
          <a:bodyPr/>
          <a:lstStyle/>
          <a:p>
            <a:pPr marL="800100" indent="-457200">
              <a:buFont typeface="Wingdings" panose="05000000000000000000" pitchFamily="2" charset="2"/>
              <a:buChar char="n"/>
            </a:pPr>
            <a:r>
              <a:rPr lang="zh-CN" altLang="zh-CN" sz="3200" dirty="0"/>
              <a:t>基础统计函数</a:t>
            </a:r>
            <a:endParaRPr lang="en-US" altLang="zh-CN" sz="3200" dirty="0"/>
          </a:p>
          <a:p>
            <a:pPr marL="800100" indent="-457200">
              <a:buFont typeface="Wingdings" panose="05000000000000000000" pitchFamily="2" charset="2"/>
              <a:buChar char="Ø"/>
            </a:pPr>
            <a:r>
              <a:rPr lang="zh-CN" altLang="zh-CN" sz="3200" dirty="0"/>
              <a:t>如表所示，列出了常用的</a:t>
            </a:r>
            <a:r>
              <a:rPr lang="en-US" altLang="zh-CN" sz="3200" dirty="0"/>
              <a:t>6</a:t>
            </a:r>
            <a:r>
              <a:rPr lang="zh-CN" altLang="zh-CN" sz="3200" dirty="0"/>
              <a:t>个统计函数及其功能和语法。</a:t>
            </a:r>
          </a:p>
          <a:p>
            <a:endParaRPr lang="zh-CN" altLang="en-US" sz="3200" dirty="0"/>
          </a:p>
        </p:txBody>
      </p:sp>
      <p:sp>
        <p:nvSpPr>
          <p:cNvPr id="6" name="标题 5">
            <a:extLst>
              <a:ext uri="{FF2B5EF4-FFF2-40B4-BE49-F238E27FC236}">
                <a16:creationId xmlns:a16="http://schemas.microsoft.com/office/drawing/2014/main" id="{67E16073-1DE3-4C8A-8849-B9B701316C7B}"/>
              </a:ext>
            </a:extLst>
          </p:cNvPr>
          <p:cNvSpPr>
            <a:spLocks noGrp="1"/>
          </p:cNvSpPr>
          <p:nvPr>
            <p:ph type="title"/>
          </p:nvPr>
        </p:nvSpPr>
        <p:spPr/>
        <p:txBody>
          <a:bodyPr/>
          <a:lstStyle/>
          <a:p>
            <a:br>
              <a:rPr lang="en-US" altLang="zh-CN" dirty="0">
                <a:effectLst/>
              </a:rPr>
            </a:br>
            <a:r>
              <a:rPr lang="en-US" altLang="zh-CN" dirty="0">
                <a:effectLst/>
              </a:rPr>
              <a:t>5.2.3  </a:t>
            </a:r>
            <a:r>
              <a:rPr lang="zh-CN" altLang="zh-CN" dirty="0">
                <a:effectLst/>
              </a:rPr>
              <a:t>常用函数的应用</a:t>
            </a:r>
            <a:br>
              <a:rPr lang="zh-CN" altLang="zh-CN" dirty="0">
                <a:effectLst/>
              </a:rPr>
            </a:br>
            <a:endParaRPr lang="zh-CN" altLang="en-US" dirty="0"/>
          </a:p>
        </p:txBody>
      </p:sp>
      <p:graphicFrame>
        <p:nvGraphicFramePr>
          <p:cNvPr id="7" name="表格 6">
            <a:extLst>
              <a:ext uri="{FF2B5EF4-FFF2-40B4-BE49-F238E27FC236}">
                <a16:creationId xmlns:a16="http://schemas.microsoft.com/office/drawing/2014/main" id="{129047A2-CA89-457F-8CE9-3CDBD7B0BEE7}"/>
              </a:ext>
            </a:extLst>
          </p:cNvPr>
          <p:cNvGraphicFramePr>
            <a:graphicFrameLocks noGrp="1"/>
          </p:cNvGraphicFramePr>
          <p:nvPr>
            <p:extLst>
              <p:ext uri="{D42A27DB-BD31-4B8C-83A1-F6EECF244321}">
                <p14:modId xmlns:p14="http://schemas.microsoft.com/office/powerpoint/2010/main" val="3277020510"/>
              </p:ext>
            </p:extLst>
          </p:nvPr>
        </p:nvGraphicFramePr>
        <p:xfrm>
          <a:off x="2173184" y="2405743"/>
          <a:ext cx="8205850" cy="4006929"/>
        </p:xfrm>
        <a:graphic>
          <a:graphicData uri="http://schemas.openxmlformats.org/drawingml/2006/table">
            <a:tbl>
              <a:tblPr firstRow="1" firstCol="1" bandRow="1">
                <a:tableStyleId>{5C22544A-7EE6-4342-B048-85BDC9FD1C3A}</a:tableStyleId>
              </a:tblPr>
              <a:tblGrid>
                <a:gridCol w="1606120">
                  <a:extLst>
                    <a:ext uri="{9D8B030D-6E8A-4147-A177-3AD203B41FA5}">
                      <a16:colId xmlns:a16="http://schemas.microsoft.com/office/drawing/2014/main" val="3487525973"/>
                    </a:ext>
                  </a:extLst>
                </a:gridCol>
                <a:gridCol w="3511704">
                  <a:extLst>
                    <a:ext uri="{9D8B030D-6E8A-4147-A177-3AD203B41FA5}">
                      <a16:colId xmlns:a16="http://schemas.microsoft.com/office/drawing/2014/main" val="3847927920"/>
                    </a:ext>
                  </a:extLst>
                </a:gridCol>
                <a:gridCol w="3088026">
                  <a:extLst>
                    <a:ext uri="{9D8B030D-6E8A-4147-A177-3AD203B41FA5}">
                      <a16:colId xmlns:a16="http://schemas.microsoft.com/office/drawing/2014/main" val="4253803363"/>
                    </a:ext>
                  </a:extLst>
                </a:gridCol>
              </a:tblGrid>
              <a:tr h="500866">
                <a:tc>
                  <a:txBody>
                    <a:bodyPr/>
                    <a:lstStyle/>
                    <a:p>
                      <a:pPr indent="127000" algn="ctr">
                        <a:spcAft>
                          <a:spcPts val="0"/>
                        </a:spcAft>
                      </a:pPr>
                      <a:r>
                        <a:rPr lang="zh-CN" sz="1400" kern="100">
                          <a:effectLst/>
                        </a:rPr>
                        <a:t>函数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说明</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语法</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52201139"/>
                  </a:ext>
                </a:extLst>
              </a:tr>
              <a:tr h="500866">
                <a:tc>
                  <a:txBody>
                    <a:bodyPr/>
                    <a:lstStyle/>
                    <a:p>
                      <a:pPr indent="127000" algn="ctr">
                        <a:spcAft>
                          <a:spcPts val="0"/>
                        </a:spcAft>
                      </a:pPr>
                      <a:r>
                        <a:rPr lang="en-US" sz="1400" kern="100">
                          <a:effectLst/>
                        </a:rPr>
                        <a:t>SUM</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将指定为参数的所有数字相加</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a:effectLst/>
                        </a:rPr>
                        <a:t>SUM(number1,[number2],…)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47710978"/>
                  </a:ext>
                </a:extLst>
              </a:tr>
              <a:tr h="1001733">
                <a:tc>
                  <a:txBody>
                    <a:bodyPr/>
                    <a:lstStyle/>
                    <a:p>
                      <a:pPr indent="127000" algn="ctr">
                        <a:spcAft>
                          <a:spcPts val="0"/>
                        </a:spcAft>
                      </a:pPr>
                      <a:r>
                        <a:rPr lang="en-US" sz="1400" kern="100">
                          <a:effectLst/>
                        </a:rPr>
                        <a:t>AVERAGE</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返回参数的算术平均值</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a:effectLst/>
                        </a:rPr>
                        <a:t>AVERAGE(number1,[number2],…)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84608568"/>
                  </a:ext>
                </a:extLst>
              </a:tr>
              <a:tr h="500866">
                <a:tc>
                  <a:txBody>
                    <a:bodyPr/>
                    <a:lstStyle/>
                    <a:p>
                      <a:pPr indent="127000" algn="ctr">
                        <a:spcAft>
                          <a:spcPts val="0"/>
                        </a:spcAft>
                      </a:pPr>
                      <a:r>
                        <a:rPr lang="en-US" sz="1400" kern="100">
                          <a:effectLst/>
                        </a:rPr>
                        <a:t>MAX</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返回一组值中的最大值</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a:effectLst/>
                        </a:rPr>
                        <a:t>MAX(number1,[number2],…)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64203260"/>
                  </a:ext>
                </a:extLst>
              </a:tr>
              <a:tr h="500866">
                <a:tc>
                  <a:txBody>
                    <a:bodyPr/>
                    <a:lstStyle/>
                    <a:p>
                      <a:pPr indent="127000" algn="ctr">
                        <a:spcAft>
                          <a:spcPts val="0"/>
                        </a:spcAft>
                      </a:pPr>
                      <a:r>
                        <a:rPr lang="en-US" sz="1400" kern="100">
                          <a:effectLst/>
                        </a:rPr>
                        <a:t>MIN</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返回一组值中的最小值</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a:effectLst/>
                        </a:rPr>
                        <a:t>MIN(number1,[number2],…)</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39279161"/>
                  </a:ext>
                </a:extLst>
              </a:tr>
              <a:tr h="500866">
                <a:tc>
                  <a:txBody>
                    <a:bodyPr/>
                    <a:lstStyle/>
                    <a:p>
                      <a:pPr indent="127000" algn="ctr">
                        <a:spcAft>
                          <a:spcPts val="0"/>
                        </a:spcAft>
                      </a:pPr>
                      <a:r>
                        <a:rPr lang="en-US" sz="1400" kern="100">
                          <a:effectLst/>
                        </a:rPr>
                        <a:t>COUNT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计算参数列表中数字的个数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a:effectLst/>
                        </a:rPr>
                        <a:t>COUNT(value1,[value2],</a:t>
                      </a:r>
                      <a:r>
                        <a:rPr lang="zh-CN" sz="1400" kern="100">
                          <a:effectLst/>
                        </a:rPr>
                        <a:t>…</a:t>
                      </a:r>
                      <a:r>
                        <a:rPr lang="en-US" sz="1400" kern="100">
                          <a:effectLst/>
                        </a:rPr>
                        <a:t>)</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95951573"/>
                  </a:ext>
                </a:extLst>
              </a:tr>
              <a:tr h="500866">
                <a:tc>
                  <a:txBody>
                    <a:bodyPr/>
                    <a:lstStyle/>
                    <a:p>
                      <a:pPr indent="127000" algn="ctr">
                        <a:spcAft>
                          <a:spcPts val="0"/>
                        </a:spcAft>
                      </a:pPr>
                      <a:r>
                        <a:rPr lang="en-US" sz="1400" kern="100">
                          <a:effectLst/>
                        </a:rPr>
                        <a:t>COUNTA</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a:effectLst/>
                        </a:rPr>
                        <a:t>计算区域中不为空的单元格的个数</a:t>
                      </a:r>
                      <a:endParaRPr lang="zh-CN" sz="14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400" kern="100" dirty="0">
                          <a:effectLst/>
                        </a:rPr>
                        <a:t>COUNT(value1,[value2],</a:t>
                      </a:r>
                      <a:r>
                        <a:rPr lang="zh-CN" sz="1400" kern="100" dirty="0">
                          <a:effectLst/>
                        </a:rPr>
                        <a:t>…</a:t>
                      </a:r>
                      <a:r>
                        <a:rPr lang="en-US" sz="1400" kern="100" dirty="0">
                          <a:effectLst/>
                        </a:rPr>
                        <a:t>)</a:t>
                      </a:r>
                      <a:endParaRPr 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9678676"/>
                  </a:ext>
                </a:extLst>
              </a:tr>
            </a:tbl>
          </a:graphicData>
        </a:graphic>
      </p:graphicFrame>
    </p:spTree>
    <p:extLst>
      <p:ext uri="{BB962C8B-B14F-4D97-AF65-F5344CB8AC3E}">
        <p14:creationId xmlns:p14="http://schemas.microsoft.com/office/powerpoint/2010/main" val="22009907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zh-CN" dirty="0"/>
              <a:t>基础统计函数</a:t>
            </a:r>
            <a:br>
              <a:rPr lang="en-US" altLang="zh-CN" dirty="0"/>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pPr marL="914400" indent="-571500">
              <a:buFont typeface="Wingdings" panose="05000000000000000000" pitchFamily="2" charset="2"/>
              <a:buChar char="Ø"/>
            </a:pPr>
            <a:r>
              <a:rPr lang="zh-CN" altLang="en-US" sz="3600" dirty="0"/>
              <a:t>例：</a:t>
            </a:r>
            <a:r>
              <a:rPr lang="zh-CN" altLang="zh-CN" sz="3600" dirty="0"/>
              <a:t>对</a:t>
            </a:r>
            <a:r>
              <a:rPr lang="zh-CN" altLang="en-US" sz="3600" dirty="0"/>
              <a:t>某</a:t>
            </a:r>
            <a:r>
              <a:rPr lang="zh-CN" altLang="zh-CN" sz="3600" dirty="0"/>
              <a:t>班级的考试成绩进行相应的统计。</a:t>
            </a:r>
            <a:endParaRPr lang="zh-CN" altLang="en-US" sz="3600" dirty="0"/>
          </a:p>
        </p:txBody>
      </p:sp>
      <p:pic>
        <p:nvPicPr>
          <p:cNvPr id="4" name="图片 3">
            <a:extLst>
              <a:ext uri="{FF2B5EF4-FFF2-40B4-BE49-F238E27FC236}">
                <a16:creationId xmlns:a16="http://schemas.microsoft.com/office/drawing/2014/main" id="{C73FBECE-E028-4D89-B4A4-0043282F2AF4}"/>
              </a:ext>
            </a:extLst>
          </p:cNvPr>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Lst>
          </a:blip>
          <a:srcRect t="17124" r="52685" b="50565"/>
          <a:stretch/>
        </p:blipFill>
        <p:spPr bwMode="auto">
          <a:xfrm>
            <a:off x="1869374" y="1805050"/>
            <a:ext cx="8453252" cy="45195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80426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F2630D6-8047-4253-BA65-4AD133D6781F}"/>
              </a:ext>
            </a:extLst>
          </p:cNvPr>
          <p:cNvSpPr>
            <a:spLocks noGrp="1"/>
          </p:cNvSpPr>
          <p:nvPr>
            <p:ph type="body" idx="1"/>
          </p:nvPr>
        </p:nvSpPr>
        <p:spPr>
          <a:xfrm>
            <a:off x="730251" y="1040699"/>
            <a:ext cx="10873840" cy="5348226"/>
          </a:xfrm>
        </p:spPr>
        <p:txBody>
          <a:bodyPr/>
          <a:lstStyle/>
          <a:p>
            <a:pPr marL="800100" indent="-457200">
              <a:buFont typeface="Wingdings" panose="05000000000000000000" pitchFamily="2" charset="2"/>
              <a:buChar char="n"/>
            </a:pPr>
            <a:r>
              <a:rPr lang="zh-CN" altLang="zh-CN" sz="3200" dirty="0"/>
              <a:t>条件统计函数</a:t>
            </a:r>
          </a:p>
          <a:p>
            <a:r>
              <a:rPr lang="zh-CN" altLang="zh-CN" sz="3200" dirty="0"/>
              <a:t>条件统计函数包括单条件统计函数</a:t>
            </a:r>
            <a:r>
              <a:rPr lang="en-US" altLang="zh-CN" sz="3200" dirty="0"/>
              <a:t>SUMIF</a:t>
            </a:r>
            <a:r>
              <a:rPr lang="zh-CN" altLang="zh-CN" sz="3200" dirty="0"/>
              <a:t>、</a:t>
            </a:r>
            <a:r>
              <a:rPr lang="en-US" altLang="zh-CN" sz="3200" dirty="0"/>
              <a:t>AVERAGEIF</a:t>
            </a:r>
            <a:r>
              <a:rPr lang="zh-CN" altLang="zh-CN" sz="3200" dirty="0"/>
              <a:t>和</a:t>
            </a:r>
            <a:r>
              <a:rPr lang="en-US" altLang="zh-CN" sz="3200" dirty="0"/>
              <a:t>COUNTIF</a:t>
            </a:r>
            <a:r>
              <a:rPr lang="zh-CN" altLang="zh-CN" sz="3200" dirty="0"/>
              <a:t>，以及多条件统计函数</a:t>
            </a:r>
            <a:r>
              <a:rPr lang="en-US" altLang="zh-CN" sz="3200" dirty="0"/>
              <a:t>SUMIFS</a:t>
            </a:r>
            <a:r>
              <a:rPr lang="zh-CN" altLang="zh-CN" sz="3200" dirty="0"/>
              <a:t>、</a:t>
            </a:r>
            <a:r>
              <a:rPr lang="en-US" altLang="zh-CN" sz="3200" dirty="0"/>
              <a:t>AVERAGEIFS</a:t>
            </a:r>
            <a:r>
              <a:rPr lang="zh-CN" altLang="zh-CN" sz="3200" dirty="0"/>
              <a:t>和</a:t>
            </a:r>
            <a:r>
              <a:rPr lang="en-US" altLang="zh-CN" sz="3200" dirty="0"/>
              <a:t>COUNTIFS</a:t>
            </a:r>
            <a:r>
              <a:rPr lang="zh-CN" altLang="zh-CN" sz="3200" dirty="0"/>
              <a:t>。</a:t>
            </a:r>
          </a:p>
          <a:p>
            <a:pPr marL="800100" indent="-457200">
              <a:buFont typeface="Wingdings" panose="05000000000000000000" pitchFamily="2" charset="2"/>
              <a:buChar char="p"/>
            </a:pPr>
            <a:r>
              <a:rPr lang="en-US" altLang="zh-CN" sz="3200" dirty="0"/>
              <a:t>SUMIF</a:t>
            </a:r>
            <a:r>
              <a:rPr lang="zh-CN" altLang="zh-CN" sz="3200" dirty="0"/>
              <a:t>函数</a:t>
            </a:r>
            <a:endParaRPr lang="en-US" altLang="zh-CN" sz="3200" dirty="0"/>
          </a:p>
          <a:p>
            <a:pPr marL="800100" indent="-457200">
              <a:buFont typeface="Wingdings" panose="05000000000000000000" pitchFamily="2" charset="2"/>
              <a:buChar char="Ø"/>
            </a:pPr>
            <a:r>
              <a:rPr lang="en-US" altLang="zh-CN" sz="3200" dirty="0"/>
              <a:t>SUMIF</a:t>
            </a:r>
            <a:r>
              <a:rPr lang="zh-CN" altLang="zh-CN" sz="3200" dirty="0"/>
              <a:t>函数可以对指定单元格区域中符合指定条件的值求和。</a:t>
            </a:r>
          </a:p>
          <a:p>
            <a:pPr marL="800100" indent="-457200">
              <a:buFont typeface="Wingdings" panose="05000000000000000000" pitchFamily="2" charset="2"/>
              <a:buChar char="Ø"/>
            </a:pPr>
            <a:r>
              <a:rPr lang="en-US" altLang="zh-CN" sz="3200" dirty="0"/>
              <a:t>SUMIF</a:t>
            </a:r>
            <a:r>
              <a:rPr lang="zh-CN" altLang="zh-CN" sz="3200" dirty="0"/>
              <a:t>函数的表达式为</a:t>
            </a:r>
            <a:r>
              <a:rPr lang="zh-CN" altLang="en-US" sz="3200" dirty="0"/>
              <a:t>：</a:t>
            </a:r>
            <a:endParaRPr lang="en-US" altLang="zh-CN" sz="3200" dirty="0"/>
          </a:p>
          <a:p>
            <a:pPr indent="0"/>
            <a:r>
              <a:rPr lang="en-US" altLang="zh-CN" sz="3200" dirty="0"/>
              <a:t>SUMIF(range, criteria, [</a:t>
            </a:r>
            <a:r>
              <a:rPr lang="en-US" altLang="zh-CN" sz="3200" dirty="0" err="1"/>
              <a:t>sum_range</a:t>
            </a:r>
            <a:r>
              <a:rPr lang="en-US" altLang="zh-CN" sz="3200" dirty="0"/>
              <a:t>])</a:t>
            </a:r>
            <a:r>
              <a:rPr lang="zh-CN" altLang="zh-CN" sz="3200" dirty="0"/>
              <a:t>，包含</a:t>
            </a:r>
            <a:r>
              <a:rPr lang="en-US" altLang="zh-CN" sz="3200" dirty="0"/>
              <a:t>2</a:t>
            </a:r>
            <a:r>
              <a:rPr lang="zh-CN" altLang="zh-CN" sz="3200" dirty="0"/>
              <a:t>个必须参数和</a:t>
            </a:r>
            <a:r>
              <a:rPr lang="en-US" altLang="zh-CN" sz="3200" dirty="0"/>
              <a:t>1</a:t>
            </a:r>
            <a:r>
              <a:rPr lang="zh-CN" altLang="zh-CN" sz="3200" dirty="0"/>
              <a:t>个可选参数</a:t>
            </a:r>
            <a:r>
              <a:rPr lang="zh-CN" altLang="en-US" sz="3200" dirty="0"/>
              <a:t>。</a:t>
            </a:r>
            <a:endParaRPr lang="zh-CN" altLang="zh-CN" sz="3200" dirty="0"/>
          </a:p>
          <a:p>
            <a:endParaRPr lang="zh-CN" altLang="zh-CN" sz="3200" dirty="0"/>
          </a:p>
          <a:p>
            <a:endParaRPr lang="zh-CN" altLang="en-US" sz="3200" dirty="0"/>
          </a:p>
        </p:txBody>
      </p:sp>
      <p:sp>
        <p:nvSpPr>
          <p:cNvPr id="6" name="标题 5">
            <a:extLst>
              <a:ext uri="{FF2B5EF4-FFF2-40B4-BE49-F238E27FC236}">
                <a16:creationId xmlns:a16="http://schemas.microsoft.com/office/drawing/2014/main" id="{7615171C-61AF-489F-B712-1F9C7CB6D4D3}"/>
              </a:ext>
            </a:extLst>
          </p:cNvPr>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dirty="0"/>
          </a:p>
        </p:txBody>
      </p:sp>
    </p:spTree>
    <p:extLst>
      <p:ext uri="{BB962C8B-B14F-4D97-AF65-F5344CB8AC3E}">
        <p14:creationId xmlns:p14="http://schemas.microsoft.com/office/powerpoint/2010/main" val="19047075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a:br>
            <a:r>
              <a:rPr lang="zh-CN" altLang="zh-CN"/>
              <a:t>条件统计函数</a:t>
            </a:r>
            <a:br>
              <a:rPr lang="zh-CN" altLang="zh-CN"/>
            </a:br>
            <a:endParaRPr lang="zh-CN" altLang="en-US" b="0" i="0" u="none" strike="noStrike" kern="100" baseline="0">
              <a:latin typeface="Times New Roman"/>
              <a:ea typeface="宋体"/>
            </a:endParaRPr>
          </a:p>
        </p:txBody>
      </p:sp>
      <p:sp>
        <p:nvSpPr>
          <p:cNvPr id="3" name="文本占位符 2"/>
          <p:cNvSpPr>
            <a:spLocks noGrp="1"/>
          </p:cNvSpPr>
          <p:nvPr>
            <p:ph type="body" idx="1"/>
          </p:nvPr>
        </p:nvSpPr>
        <p:spPr>
          <a:xfrm>
            <a:off x="609600" y="1290637"/>
            <a:ext cx="10972800" cy="5248275"/>
          </a:xfrm>
        </p:spPr>
        <p:txBody>
          <a:bodyPr/>
          <a:lstStyle/>
          <a:p>
            <a:pPr marL="800100" indent="-457200">
              <a:buFont typeface="Wingdings" panose="05000000000000000000" pitchFamily="2" charset="2"/>
              <a:buChar char="p"/>
            </a:pPr>
            <a:r>
              <a:rPr lang="en-US" altLang="zh-CN" sz="3600" dirty="0"/>
              <a:t>SUMIFS</a:t>
            </a:r>
            <a:r>
              <a:rPr lang="zh-CN" altLang="zh-CN" sz="3600" dirty="0"/>
              <a:t>函数</a:t>
            </a:r>
            <a:endParaRPr lang="en-US" altLang="zh-CN" sz="3600" dirty="0"/>
          </a:p>
          <a:p>
            <a:pPr marL="800100" indent="-457200">
              <a:buFont typeface="Wingdings" panose="05000000000000000000" pitchFamily="2" charset="2"/>
              <a:buChar char="Ø"/>
            </a:pPr>
            <a:r>
              <a:rPr lang="en-US" altLang="zh-CN" sz="3600" dirty="0"/>
              <a:t>SUMIFS</a:t>
            </a:r>
            <a:r>
              <a:rPr lang="zh-CN" altLang="zh-CN" sz="3600" dirty="0"/>
              <a:t>可以对指定单元格区域中满足多个条件的单元格求和。</a:t>
            </a:r>
          </a:p>
          <a:p>
            <a:pPr marL="800100" indent="-457200">
              <a:buFont typeface="Wingdings" panose="05000000000000000000" pitchFamily="2" charset="2"/>
              <a:buChar char="Ø"/>
            </a:pPr>
            <a:r>
              <a:rPr lang="en-US" altLang="zh-CN" sz="3600" dirty="0"/>
              <a:t>SUMIFS</a:t>
            </a:r>
            <a:r>
              <a:rPr lang="zh-CN" altLang="zh-CN" sz="3600" dirty="0"/>
              <a:t>函数的表达式为</a:t>
            </a:r>
            <a:r>
              <a:rPr lang="zh-CN" altLang="en-US" sz="3600" dirty="0"/>
              <a:t>：</a:t>
            </a:r>
            <a:endParaRPr lang="en-US" altLang="zh-CN" sz="3600" dirty="0"/>
          </a:p>
          <a:p>
            <a:r>
              <a:rPr lang="en-US" altLang="zh-CN" sz="3600" dirty="0"/>
              <a:t>SUMIFS(</a:t>
            </a:r>
            <a:r>
              <a:rPr lang="en-US" altLang="zh-CN" sz="3600" dirty="0" err="1"/>
              <a:t>sum_range</a:t>
            </a:r>
            <a:r>
              <a:rPr lang="en-US" altLang="zh-CN" sz="3600" dirty="0"/>
              <a:t>, criteria_range1, criteria1, [criteria_range2</a:t>
            </a:r>
            <a:r>
              <a:rPr lang="zh-CN" altLang="zh-CN" sz="3600" dirty="0"/>
              <a:t>，</a:t>
            </a:r>
            <a:r>
              <a:rPr lang="en-US" altLang="zh-CN" sz="3600" dirty="0"/>
              <a:t>criteria2],…)</a:t>
            </a:r>
            <a:r>
              <a:rPr lang="zh-CN" altLang="zh-CN" sz="3600" dirty="0"/>
              <a:t>，包含</a:t>
            </a:r>
            <a:r>
              <a:rPr lang="en-US" altLang="zh-CN" sz="3600" dirty="0"/>
              <a:t>3</a:t>
            </a:r>
            <a:r>
              <a:rPr lang="zh-CN" altLang="zh-CN" sz="3600" dirty="0"/>
              <a:t>个必须的参数和多个可选参数</a:t>
            </a:r>
            <a:r>
              <a:rPr lang="zh-CN" altLang="en-US" sz="3600" dirty="0"/>
              <a:t>。</a:t>
            </a:r>
            <a:endParaRPr lang="zh-CN" altLang="zh-CN" sz="3600" dirty="0"/>
          </a:p>
          <a:p>
            <a:endParaRPr lang="zh-CN" altLang="en-US" sz="3600" dirty="0"/>
          </a:p>
        </p:txBody>
      </p:sp>
    </p:spTree>
    <p:extLst>
      <p:ext uri="{BB962C8B-B14F-4D97-AF65-F5344CB8AC3E}">
        <p14:creationId xmlns:p14="http://schemas.microsoft.com/office/powerpoint/2010/main" val="1794058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283A5D7-ED27-478B-B79B-48202372F901}"/>
              </a:ext>
            </a:extLst>
          </p:cNvPr>
          <p:cNvSpPr>
            <a:spLocks noGrp="1"/>
          </p:cNvSpPr>
          <p:nvPr>
            <p:ph type="body" idx="1"/>
          </p:nvPr>
        </p:nvSpPr>
        <p:spPr>
          <a:xfrm>
            <a:off x="730251" y="1290637"/>
            <a:ext cx="10972800" cy="5248275"/>
          </a:xfrm>
        </p:spPr>
        <p:txBody>
          <a:bodyPr/>
          <a:lstStyle/>
          <a:p>
            <a:pPr marL="914400" indent="-571500">
              <a:buFont typeface="Wingdings" panose="05000000000000000000" pitchFamily="2" charset="2"/>
              <a:buChar char="p"/>
            </a:pPr>
            <a:r>
              <a:rPr lang="en-US" altLang="zh-CN" sz="3600" dirty="0"/>
              <a:t>AVERAGEIF</a:t>
            </a:r>
            <a:r>
              <a:rPr lang="zh-CN" altLang="zh-CN" sz="3600" dirty="0"/>
              <a:t>函数</a:t>
            </a:r>
          </a:p>
          <a:p>
            <a:pPr marL="914400" indent="-571500">
              <a:buFont typeface="Wingdings" panose="05000000000000000000" pitchFamily="2" charset="2"/>
              <a:buChar char="Ø"/>
            </a:pPr>
            <a:r>
              <a:rPr lang="en-US" altLang="zh-CN" sz="3600" dirty="0"/>
              <a:t>AVERAGEIF</a:t>
            </a:r>
            <a:r>
              <a:rPr lang="zh-CN" altLang="zh-CN" sz="3600" dirty="0"/>
              <a:t>函数可以对指定区域满足给定条件的所有单元格中的数值进行平均值计算。</a:t>
            </a:r>
          </a:p>
          <a:p>
            <a:pPr marL="914400" indent="-571500">
              <a:buFont typeface="Wingdings" panose="05000000000000000000" pitchFamily="2" charset="2"/>
              <a:buChar char="Ø"/>
            </a:pPr>
            <a:r>
              <a:rPr lang="en-US" altLang="zh-CN" sz="3600" dirty="0"/>
              <a:t>AVERAGEIF</a:t>
            </a:r>
            <a:r>
              <a:rPr lang="zh-CN" altLang="zh-CN" sz="3600" dirty="0"/>
              <a:t>函数的表达式为</a:t>
            </a:r>
            <a:r>
              <a:rPr lang="zh-CN" altLang="en-US" sz="3600" dirty="0"/>
              <a:t>：</a:t>
            </a:r>
            <a:endParaRPr lang="en-US" altLang="zh-CN" sz="3600" dirty="0"/>
          </a:p>
          <a:p>
            <a:r>
              <a:rPr lang="en-US" altLang="zh-CN" sz="3600" dirty="0"/>
              <a:t>AVERAGEIF(range, criteria, [</a:t>
            </a:r>
            <a:r>
              <a:rPr lang="en-US" altLang="zh-CN" sz="3600" dirty="0" err="1"/>
              <a:t>average_range</a:t>
            </a:r>
            <a:r>
              <a:rPr lang="en-US" altLang="zh-CN" sz="3600" dirty="0"/>
              <a:t>])</a:t>
            </a:r>
            <a:r>
              <a:rPr lang="zh-CN" altLang="en-US" sz="3600" dirty="0"/>
              <a:t>，</a:t>
            </a:r>
            <a:r>
              <a:rPr lang="zh-CN" altLang="zh-CN" sz="3600" dirty="0"/>
              <a:t>包含</a:t>
            </a:r>
            <a:r>
              <a:rPr lang="en-US" altLang="zh-CN" sz="3600" dirty="0"/>
              <a:t>2</a:t>
            </a:r>
            <a:r>
              <a:rPr lang="zh-CN" altLang="zh-CN" sz="3600" dirty="0"/>
              <a:t>个必须参数和</a:t>
            </a:r>
            <a:r>
              <a:rPr lang="en-US" altLang="zh-CN" sz="3600" dirty="0"/>
              <a:t>1</a:t>
            </a:r>
            <a:r>
              <a:rPr lang="zh-CN" altLang="zh-CN" sz="3600" dirty="0"/>
              <a:t>个可选参数</a:t>
            </a:r>
            <a:r>
              <a:rPr lang="zh-CN" altLang="en-US" sz="3600" dirty="0"/>
              <a:t>。</a:t>
            </a:r>
            <a:r>
              <a:rPr lang="zh-CN" altLang="zh-CN" sz="3600" dirty="0"/>
              <a:t>其参数的构成与设置方法和</a:t>
            </a:r>
            <a:r>
              <a:rPr lang="en-US" altLang="zh-CN" sz="3600" dirty="0"/>
              <a:t>SUMIF</a:t>
            </a:r>
            <a:r>
              <a:rPr lang="zh-CN" altLang="zh-CN" sz="3600" dirty="0"/>
              <a:t>函数一致</a:t>
            </a:r>
            <a:r>
              <a:rPr lang="zh-CN" altLang="en-US" sz="3600" dirty="0"/>
              <a:t>。</a:t>
            </a:r>
          </a:p>
        </p:txBody>
      </p:sp>
      <p:sp>
        <p:nvSpPr>
          <p:cNvPr id="6" name="标题 5">
            <a:extLst>
              <a:ext uri="{FF2B5EF4-FFF2-40B4-BE49-F238E27FC236}">
                <a16:creationId xmlns:a16="http://schemas.microsoft.com/office/drawing/2014/main" id="{4DF905F5-C39C-49DD-AFE4-60F477B12BF8}"/>
              </a:ext>
            </a:extLst>
          </p:cNvPr>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dirty="0"/>
          </a:p>
        </p:txBody>
      </p:sp>
    </p:spTree>
    <p:extLst>
      <p:ext uri="{BB962C8B-B14F-4D97-AF65-F5344CB8AC3E}">
        <p14:creationId xmlns:p14="http://schemas.microsoft.com/office/powerpoint/2010/main" val="1231897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pPr marL="914400" indent="-571500">
              <a:buFont typeface="Wingdings" panose="05000000000000000000" pitchFamily="2" charset="2"/>
              <a:buChar char="p"/>
            </a:pPr>
            <a:r>
              <a:rPr lang="en-US" altLang="zh-CN" sz="3600" dirty="0"/>
              <a:t>AVERAGEIFS</a:t>
            </a:r>
            <a:r>
              <a:rPr lang="zh-CN" altLang="zh-CN" sz="3600" dirty="0"/>
              <a:t>函数</a:t>
            </a:r>
          </a:p>
          <a:p>
            <a:pPr marL="914400" indent="-571500">
              <a:buFont typeface="Wingdings" panose="05000000000000000000" pitchFamily="2" charset="2"/>
              <a:buChar char="Ø"/>
            </a:pPr>
            <a:r>
              <a:rPr lang="en-US" altLang="zh-CN" sz="3600" dirty="0"/>
              <a:t>AVERAGEIFS</a:t>
            </a:r>
            <a:r>
              <a:rPr lang="zh-CN" altLang="zh-CN" sz="3600" dirty="0"/>
              <a:t>函数可以对指定单元格区域中满足多个条件的单元格进行平均值统计。</a:t>
            </a:r>
          </a:p>
          <a:p>
            <a:pPr marL="914400" indent="-571500">
              <a:buFont typeface="Wingdings" panose="05000000000000000000" pitchFamily="2" charset="2"/>
              <a:buChar char="Ø"/>
            </a:pPr>
            <a:r>
              <a:rPr lang="en-US" altLang="zh-CN" sz="3600" dirty="0"/>
              <a:t>AVERAGEIFS</a:t>
            </a:r>
            <a:r>
              <a:rPr lang="zh-CN" altLang="zh-CN" sz="3600" dirty="0"/>
              <a:t>函数的表达式为</a:t>
            </a:r>
            <a:r>
              <a:rPr lang="zh-CN" altLang="en-US" sz="3600" dirty="0"/>
              <a:t>：</a:t>
            </a:r>
            <a:endParaRPr lang="en-US" altLang="zh-CN" sz="3600" dirty="0"/>
          </a:p>
          <a:p>
            <a:r>
              <a:rPr lang="en-US" altLang="zh-CN" sz="3600" dirty="0"/>
              <a:t>AVERAGEIFS(</a:t>
            </a:r>
            <a:r>
              <a:rPr lang="en-US" altLang="zh-CN" sz="3600" dirty="0" err="1"/>
              <a:t>average_range</a:t>
            </a:r>
            <a:r>
              <a:rPr lang="en-US" altLang="zh-CN" sz="3600" dirty="0"/>
              <a:t>, criteria_range1, criteria1, [criteria_range2, criteria2], …)</a:t>
            </a:r>
            <a:r>
              <a:rPr lang="zh-CN" altLang="zh-CN" sz="3600" dirty="0"/>
              <a:t>，包含</a:t>
            </a:r>
            <a:r>
              <a:rPr lang="en-US" altLang="zh-CN" sz="3600" dirty="0"/>
              <a:t>3</a:t>
            </a:r>
            <a:r>
              <a:rPr lang="zh-CN" altLang="zh-CN" sz="3600" dirty="0"/>
              <a:t>个必须的参数和若干个可选参数，其参数构成与设置方法可参照</a:t>
            </a:r>
            <a:r>
              <a:rPr lang="en-US" altLang="zh-CN" sz="3600" dirty="0"/>
              <a:t>SUMIFS</a:t>
            </a:r>
            <a:r>
              <a:rPr lang="zh-CN" altLang="zh-CN" sz="3600" dirty="0"/>
              <a:t>函数。</a:t>
            </a:r>
          </a:p>
          <a:p>
            <a:endParaRPr lang="zh-CN" altLang="en-US" sz="3600" dirty="0"/>
          </a:p>
        </p:txBody>
      </p:sp>
    </p:spTree>
    <p:extLst>
      <p:ext uri="{BB962C8B-B14F-4D97-AF65-F5344CB8AC3E}">
        <p14:creationId xmlns:p14="http://schemas.microsoft.com/office/powerpoint/2010/main" val="3091209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91508" y="1609725"/>
            <a:ext cx="10753188" cy="4363563"/>
          </a:xfrm>
        </p:spPr>
        <p:txBody>
          <a:bodyPr/>
          <a:lstStyle/>
          <a:p>
            <a:pPr marL="914400" indent="-571500">
              <a:buFont typeface="Wingdings" panose="05000000000000000000" pitchFamily="2" charset="2"/>
              <a:buChar char="p"/>
            </a:pPr>
            <a:r>
              <a:rPr lang="en-US" altLang="zh-CN" sz="3600" dirty="0"/>
              <a:t>COUNTIF</a:t>
            </a:r>
            <a:r>
              <a:rPr lang="zh-CN" altLang="zh-CN" sz="3600" dirty="0"/>
              <a:t>函数</a:t>
            </a:r>
          </a:p>
          <a:p>
            <a:pPr marL="914400" indent="-571500">
              <a:buFont typeface="Wingdings" panose="05000000000000000000" pitchFamily="2" charset="2"/>
              <a:buChar char="Ø"/>
            </a:pPr>
            <a:r>
              <a:rPr lang="en-US" altLang="zh-CN" sz="3600" dirty="0"/>
              <a:t>COUNTIF</a:t>
            </a:r>
            <a:r>
              <a:rPr lang="zh-CN" altLang="zh-CN" sz="3600" dirty="0"/>
              <a:t>函数可以统计指定区域内满足某个条件的单元格的个数。</a:t>
            </a:r>
          </a:p>
          <a:p>
            <a:pPr marL="914400" indent="-571500">
              <a:buFont typeface="Wingdings" panose="05000000000000000000" pitchFamily="2" charset="2"/>
              <a:buChar char="Ø"/>
            </a:pPr>
            <a:r>
              <a:rPr lang="en-US" altLang="zh-CN" sz="3600" dirty="0"/>
              <a:t>COUNTIF</a:t>
            </a:r>
            <a:r>
              <a:rPr lang="zh-CN" altLang="zh-CN" sz="3600" dirty="0"/>
              <a:t>函数的表达式为</a:t>
            </a:r>
            <a:r>
              <a:rPr lang="zh-CN" altLang="en-US" sz="3600" dirty="0"/>
              <a:t>：</a:t>
            </a:r>
            <a:endParaRPr lang="en-US" altLang="zh-CN" sz="3600" dirty="0"/>
          </a:p>
          <a:p>
            <a:r>
              <a:rPr lang="en-US" altLang="zh-CN" sz="3600" dirty="0"/>
              <a:t>COUNTIF(</a:t>
            </a:r>
            <a:r>
              <a:rPr lang="en-US" altLang="zh-CN" sz="3600" dirty="0" err="1"/>
              <a:t>range,criteria</a:t>
            </a:r>
            <a:r>
              <a:rPr lang="en-US" altLang="zh-CN" sz="3600" dirty="0"/>
              <a:t>)</a:t>
            </a:r>
            <a:r>
              <a:rPr lang="zh-CN" altLang="zh-CN" sz="3600" dirty="0"/>
              <a:t>，包含两个必须参数</a:t>
            </a:r>
            <a:r>
              <a:rPr lang="zh-CN" altLang="en-US" sz="3600" dirty="0"/>
              <a:t>。</a:t>
            </a:r>
            <a:endParaRPr lang="zh-CN" altLang="zh-CN" sz="3600" dirty="0"/>
          </a:p>
          <a:p>
            <a:endParaRPr lang="zh-CN" altLang="en-US" sz="3600" dirty="0"/>
          </a:p>
        </p:txBody>
      </p:sp>
      <p:sp>
        <p:nvSpPr>
          <p:cNvPr id="7" name="标题 6">
            <a:extLst>
              <a:ext uri="{FF2B5EF4-FFF2-40B4-BE49-F238E27FC236}">
                <a16:creationId xmlns:a16="http://schemas.microsoft.com/office/drawing/2014/main" id="{79FD1AF1-84FB-4607-A725-424D08715D2C}"/>
              </a:ext>
            </a:extLst>
          </p:cNvPr>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dirty="0"/>
          </a:p>
        </p:txBody>
      </p:sp>
    </p:spTree>
    <p:extLst>
      <p:ext uri="{BB962C8B-B14F-4D97-AF65-F5344CB8AC3E}">
        <p14:creationId xmlns:p14="http://schemas.microsoft.com/office/powerpoint/2010/main" val="1810313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b="0" i="0" u="none" strike="noStrike" kern="100" baseline="0" dirty="0">
              <a:ea typeface="宋体"/>
            </a:endParaRPr>
          </a:p>
        </p:txBody>
      </p:sp>
      <p:sp>
        <p:nvSpPr>
          <p:cNvPr id="3" name="文本占位符 2"/>
          <p:cNvSpPr>
            <a:spLocks noGrp="1"/>
          </p:cNvSpPr>
          <p:nvPr>
            <p:ph type="body" idx="1"/>
          </p:nvPr>
        </p:nvSpPr>
        <p:spPr>
          <a:xfrm>
            <a:off x="795647" y="1456892"/>
            <a:ext cx="10600706" cy="5248275"/>
          </a:xfrm>
        </p:spPr>
        <p:txBody>
          <a:bodyPr/>
          <a:lstStyle/>
          <a:p>
            <a:pPr marL="914400" indent="-571500">
              <a:buFont typeface="Wingdings" panose="05000000000000000000" pitchFamily="2" charset="2"/>
              <a:buChar char="p"/>
            </a:pPr>
            <a:r>
              <a:rPr lang="en-US" altLang="zh-CN" sz="3600" dirty="0"/>
              <a:t>COUNTIFS</a:t>
            </a:r>
            <a:r>
              <a:rPr lang="zh-CN" altLang="zh-CN" sz="3600" dirty="0"/>
              <a:t>函数</a:t>
            </a:r>
          </a:p>
          <a:p>
            <a:pPr marL="914400" indent="-571500">
              <a:buFont typeface="Wingdings" panose="05000000000000000000" pitchFamily="2" charset="2"/>
              <a:buChar char="Ø"/>
            </a:pPr>
            <a:r>
              <a:rPr lang="en-US" altLang="zh-CN" sz="3600" dirty="0"/>
              <a:t>COUNTIFS</a:t>
            </a:r>
            <a:r>
              <a:rPr lang="zh-CN" altLang="zh-CN" sz="3600" dirty="0"/>
              <a:t>函数可以统计指定区域内满足多个条件的单元格的个数。</a:t>
            </a:r>
          </a:p>
          <a:p>
            <a:pPr marL="914400" indent="-571500">
              <a:buFont typeface="Wingdings" panose="05000000000000000000" pitchFamily="2" charset="2"/>
              <a:buChar char="Ø"/>
            </a:pPr>
            <a:r>
              <a:rPr lang="en-US" altLang="zh-CN" sz="3600" dirty="0"/>
              <a:t>COUNTIFS</a:t>
            </a:r>
            <a:r>
              <a:rPr lang="zh-CN" altLang="zh-CN" sz="3600" dirty="0"/>
              <a:t>函数的表达式为</a:t>
            </a:r>
            <a:r>
              <a:rPr lang="zh-CN" altLang="en-US" sz="3600" dirty="0"/>
              <a:t>：</a:t>
            </a:r>
            <a:endParaRPr lang="en-US" altLang="zh-CN" sz="3600" dirty="0"/>
          </a:p>
          <a:p>
            <a:r>
              <a:rPr lang="en-US" altLang="zh-CN" sz="3600" dirty="0"/>
              <a:t>COUNTIFS(criteria_range1, criteria1, [criteria_range2, criteria2], …)</a:t>
            </a:r>
            <a:r>
              <a:rPr lang="zh-CN" altLang="zh-CN" sz="3600" dirty="0"/>
              <a:t>，包含</a:t>
            </a:r>
            <a:r>
              <a:rPr lang="en-US" altLang="zh-CN" sz="3600" dirty="0"/>
              <a:t>2</a:t>
            </a:r>
            <a:r>
              <a:rPr lang="zh-CN" altLang="zh-CN" sz="3600" dirty="0"/>
              <a:t>个必须的参数和若干个可选参数</a:t>
            </a:r>
            <a:r>
              <a:rPr lang="zh-CN" altLang="en-US" sz="3600" dirty="0"/>
              <a:t>。</a:t>
            </a:r>
            <a:endParaRPr lang="zh-CN" altLang="zh-CN" sz="3600" dirty="0"/>
          </a:p>
          <a:p>
            <a:endParaRPr lang="zh-CN" altLang="en-US" sz="3600" dirty="0"/>
          </a:p>
        </p:txBody>
      </p:sp>
    </p:spTree>
    <p:extLst>
      <p:ext uri="{BB962C8B-B14F-4D97-AF65-F5344CB8AC3E}">
        <p14:creationId xmlns:p14="http://schemas.microsoft.com/office/powerpoint/2010/main" val="2778655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zh-CN" dirty="0"/>
              <a:t>条件统计函数</a:t>
            </a:r>
            <a:br>
              <a:rPr lang="zh-CN" altLang="zh-CN" dirty="0"/>
            </a:br>
            <a:endParaRPr lang="zh-CN" altLang="en-US" b="0" i="0" u="none" strike="noStrike" kern="100" baseline="0" dirty="0">
              <a:ea typeface="宋体"/>
            </a:endParaRPr>
          </a:p>
        </p:txBody>
      </p:sp>
      <p:sp>
        <p:nvSpPr>
          <p:cNvPr id="3" name="文本占位符 2"/>
          <p:cNvSpPr>
            <a:spLocks noGrp="1"/>
          </p:cNvSpPr>
          <p:nvPr>
            <p:ph type="body" idx="1"/>
          </p:nvPr>
        </p:nvSpPr>
        <p:spPr/>
        <p:txBody>
          <a:bodyPr/>
          <a:lstStyle/>
          <a:p>
            <a:pPr marL="914400" lvl="0" indent="-571500">
              <a:buFont typeface="Wingdings" panose="05000000000000000000" pitchFamily="2" charset="2"/>
              <a:buChar char="Ø"/>
            </a:pPr>
            <a:r>
              <a:rPr lang="zh-CN" altLang="en-US" sz="3600" b="1" i="0" u="none" strike="noStrike" kern="100" baseline="0" dirty="0">
                <a:latin typeface="Times New Roman"/>
                <a:ea typeface="宋体"/>
              </a:rPr>
              <a:t>例：</a:t>
            </a:r>
            <a:r>
              <a:rPr lang="zh-CN" altLang="zh-CN" sz="3600" dirty="0"/>
              <a:t>对</a:t>
            </a:r>
            <a:r>
              <a:rPr lang="zh-CN" altLang="en-US" sz="3600" dirty="0"/>
              <a:t>某</a:t>
            </a:r>
            <a:r>
              <a:rPr lang="zh-CN" altLang="zh-CN" sz="3600" dirty="0"/>
              <a:t>厂职工的生产情况进行相应的统计。</a:t>
            </a:r>
            <a:endParaRPr lang="zh-CN" altLang="en-US" sz="3600" b="1" i="0" u="none" strike="noStrike" kern="100" baseline="0" dirty="0">
              <a:latin typeface="Times New Roman"/>
              <a:ea typeface="宋体"/>
            </a:endParaRPr>
          </a:p>
        </p:txBody>
      </p:sp>
      <p:pic>
        <p:nvPicPr>
          <p:cNvPr id="4" name="图片 3">
            <a:extLst>
              <a:ext uri="{FF2B5EF4-FFF2-40B4-BE49-F238E27FC236}">
                <a16:creationId xmlns:a16="http://schemas.microsoft.com/office/drawing/2014/main" id="{352EAD6D-F89A-4DF3-B3B5-618784F4083E}"/>
              </a:ext>
            </a:extLst>
          </p:cNvPr>
          <p:cNvPicPr/>
          <p:nvPr/>
        </p:nvPicPr>
        <p:blipFill rotWithShape="1">
          <a:blip r:embed="rId2"/>
          <a:srcRect l="1808" t="24452" r="46406" b="42676"/>
          <a:stretch/>
        </p:blipFill>
        <p:spPr bwMode="auto">
          <a:xfrm>
            <a:off x="2113808" y="1802080"/>
            <a:ext cx="8300852" cy="460267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84873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730251" y="1480087"/>
            <a:ext cx="10812483" cy="5248275"/>
          </a:xfrm>
        </p:spPr>
        <p:txBody>
          <a:bodyPr/>
          <a:lstStyle/>
          <a:p>
            <a:pPr marL="914400" indent="-571500">
              <a:buFont typeface="Wingdings" panose="05000000000000000000" pitchFamily="2" charset="2"/>
              <a:buChar char="p"/>
            </a:pPr>
            <a:r>
              <a:rPr lang="zh-CN" altLang="zh-CN" sz="3200" dirty="0"/>
              <a:t>垂直查询函数（</a:t>
            </a:r>
            <a:r>
              <a:rPr lang="en-US" altLang="zh-CN" sz="3200" dirty="0"/>
              <a:t>VLOOKUP</a:t>
            </a:r>
            <a:r>
              <a:rPr lang="zh-CN" altLang="zh-CN" sz="3200" dirty="0"/>
              <a:t>）</a:t>
            </a:r>
          </a:p>
          <a:p>
            <a:pPr marL="914400" indent="-571500">
              <a:buFont typeface="Wingdings" panose="05000000000000000000" pitchFamily="2" charset="2"/>
              <a:buChar char="Ø"/>
            </a:pPr>
            <a:r>
              <a:rPr lang="en-US" altLang="zh-CN" sz="3200" dirty="0"/>
              <a:t>VLOOKUP</a:t>
            </a:r>
            <a:r>
              <a:rPr lang="zh-CN" altLang="zh-CN" sz="3200" dirty="0"/>
              <a:t>函数可以搜索指定单元格区域的第一列，然后返回符合条件的值对应的相同行上任意单元格内的值。</a:t>
            </a:r>
          </a:p>
          <a:p>
            <a:pPr marL="914400" indent="-571500">
              <a:buFont typeface="Wingdings" panose="05000000000000000000" pitchFamily="2" charset="2"/>
              <a:buChar char="Ø"/>
            </a:pPr>
            <a:r>
              <a:rPr lang="en-US" altLang="zh-CN" sz="3200" dirty="0"/>
              <a:t>VLOOKUP</a:t>
            </a:r>
            <a:r>
              <a:rPr lang="zh-CN" altLang="zh-CN" sz="3200" dirty="0"/>
              <a:t>函数表达式为</a:t>
            </a:r>
            <a:r>
              <a:rPr lang="zh-CN" altLang="en-US" sz="3200" dirty="0"/>
              <a:t>：</a:t>
            </a:r>
            <a:endParaRPr lang="en-US" altLang="zh-CN" sz="3200" dirty="0"/>
          </a:p>
          <a:p>
            <a:r>
              <a:rPr lang="en-US" altLang="zh-CN" sz="3200" dirty="0"/>
              <a:t>VLOOKUP(</a:t>
            </a:r>
            <a:r>
              <a:rPr lang="en-US" altLang="zh-CN" sz="3200" dirty="0" err="1"/>
              <a:t>lookup_value</a:t>
            </a:r>
            <a:r>
              <a:rPr lang="en-US" altLang="zh-CN" sz="3200" dirty="0"/>
              <a:t>, </a:t>
            </a:r>
            <a:r>
              <a:rPr lang="en-US" altLang="zh-CN" sz="3200" dirty="0" err="1"/>
              <a:t>table_array</a:t>
            </a:r>
            <a:r>
              <a:rPr lang="en-US" altLang="zh-CN" sz="3200" dirty="0"/>
              <a:t>, </a:t>
            </a:r>
            <a:r>
              <a:rPr lang="en-US" altLang="zh-CN" sz="3200" dirty="0" err="1"/>
              <a:t>col_index_num</a:t>
            </a:r>
            <a:r>
              <a:rPr lang="en-US" altLang="zh-CN" sz="3200" dirty="0"/>
              <a:t>, [ </a:t>
            </a:r>
            <a:r>
              <a:rPr lang="en-US" altLang="zh-CN" sz="3200" dirty="0" err="1"/>
              <a:t>range_lookup</a:t>
            </a:r>
            <a:r>
              <a:rPr lang="en-US" altLang="zh-CN" sz="3200" dirty="0"/>
              <a:t>])</a:t>
            </a:r>
            <a:r>
              <a:rPr lang="zh-CN" altLang="zh-CN" sz="3200" dirty="0"/>
              <a:t>，包含三个必须参数和一个可选参数</a:t>
            </a:r>
            <a:r>
              <a:rPr lang="zh-CN" altLang="en-US" sz="3200" dirty="0"/>
              <a:t>。</a:t>
            </a:r>
          </a:p>
        </p:txBody>
      </p:sp>
      <p:sp>
        <p:nvSpPr>
          <p:cNvPr id="5" name="标题 4">
            <a:extLst>
              <a:ext uri="{FF2B5EF4-FFF2-40B4-BE49-F238E27FC236}">
                <a16:creationId xmlns:a16="http://schemas.microsoft.com/office/drawing/2014/main" id="{E6EFFABE-9F06-4300-900D-38932FD693EB}"/>
              </a:ext>
            </a:extLst>
          </p:cNvPr>
          <p:cNvSpPr>
            <a:spLocks noGrp="1"/>
          </p:cNvSpPr>
          <p:nvPr>
            <p:ph type="title"/>
          </p:nvPr>
        </p:nvSpPr>
        <p:spPr/>
        <p:txBody>
          <a:bodyPr/>
          <a:lstStyle/>
          <a:p>
            <a:br>
              <a:rPr lang="en-US" altLang="zh-CN" dirty="0"/>
            </a:br>
            <a:r>
              <a:rPr lang="zh-CN" altLang="zh-CN" dirty="0"/>
              <a:t>垂直查询函数（</a:t>
            </a:r>
            <a:r>
              <a:rPr lang="en-US" altLang="zh-CN" dirty="0"/>
              <a:t>VLOOKUP</a:t>
            </a:r>
            <a:r>
              <a:rPr lang="zh-CN" altLang="zh-CN" dirty="0"/>
              <a:t>）</a:t>
            </a:r>
            <a:br>
              <a:rPr lang="zh-CN" altLang="zh-CN" dirty="0"/>
            </a:br>
            <a:endParaRPr lang="zh-CN" altLang="en-US" dirty="0"/>
          </a:p>
        </p:txBody>
      </p:sp>
    </p:spTree>
    <p:extLst>
      <p:ext uri="{BB962C8B-B14F-4D97-AF65-F5344CB8AC3E}">
        <p14:creationId xmlns:p14="http://schemas.microsoft.com/office/powerpoint/2010/main" val="1208256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kern="2200" dirty="0">
                <a:latin typeface="Times New Roman"/>
              </a:rPr>
              <a:t>5.1  Excel</a:t>
            </a:r>
            <a:r>
              <a:rPr lang="zh-CN" altLang="en-US" kern="2200" dirty="0">
                <a:latin typeface="Times New Roman"/>
              </a:rPr>
              <a:t>基础</a:t>
            </a:r>
            <a:endParaRPr lang="zh-CN" altLang="en-US" b="1" i="0" u="none" strike="noStrike" kern="100" baseline="0" dirty="0">
              <a:latin typeface="Times New Roman"/>
              <a:ea typeface="宋体"/>
            </a:endParaRPr>
          </a:p>
        </p:txBody>
      </p:sp>
      <p:sp>
        <p:nvSpPr>
          <p:cNvPr id="3" name="文本占位符 2"/>
          <p:cNvSpPr>
            <a:spLocks noGrp="1"/>
          </p:cNvSpPr>
          <p:nvPr>
            <p:ph type="body" idx="1"/>
          </p:nvPr>
        </p:nvSpPr>
        <p:spPr>
          <a:xfrm>
            <a:off x="855784" y="1609725"/>
            <a:ext cx="10972800" cy="5248275"/>
          </a:xfrm>
        </p:spPr>
        <p:txBody>
          <a:bodyPr/>
          <a:lstStyle/>
          <a:p>
            <a:pPr indent="0"/>
            <a:r>
              <a:rPr lang="zh-CN" altLang="en-US" sz="3600" dirty="0">
                <a:latin typeface="+mn-ea"/>
              </a:rPr>
              <a:t>本节学习目标</a:t>
            </a:r>
          </a:p>
          <a:p>
            <a:pPr marL="800100" indent="-457200">
              <a:buFont typeface="Wingdings" pitchFamily="2" charset="2"/>
              <a:buChar char="p"/>
            </a:pPr>
            <a:r>
              <a:rPr lang="en-US" altLang="zh-CN" sz="3600" dirty="0">
                <a:latin typeface="+mn-ea"/>
              </a:rPr>
              <a:t>5.1.1  Excel</a:t>
            </a:r>
            <a:r>
              <a:rPr lang="zh-CN" altLang="zh-CN" sz="3600" dirty="0">
                <a:latin typeface="+mn-ea"/>
              </a:rPr>
              <a:t>界面与基本术语</a:t>
            </a:r>
          </a:p>
          <a:p>
            <a:pPr marL="800100" indent="-457200">
              <a:buFont typeface="Wingdings" pitchFamily="2" charset="2"/>
              <a:buChar char="p"/>
            </a:pPr>
            <a:r>
              <a:rPr lang="en-US" altLang="zh-CN" sz="3600" dirty="0">
                <a:latin typeface="+mn-ea"/>
              </a:rPr>
              <a:t>5.1.2  Excel</a:t>
            </a:r>
            <a:r>
              <a:rPr lang="zh-CN" altLang="zh-CN" sz="3600" dirty="0">
                <a:latin typeface="+mn-ea"/>
              </a:rPr>
              <a:t>的基本操作</a:t>
            </a:r>
          </a:p>
          <a:p>
            <a:pPr marL="800100" indent="-457200">
              <a:buFont typeface="Wingdings" pitchFamily="2" charset="2"/>
              <a:buChar char="p"/>
            </a:pPr>
            <a:r>
              <a:rPr lang="en-US" altLang="zh-CN" sz="3600" dirty="0">
                <a:latin typeface="+mn-ea"/>
              </a:rPr>
              <a:t>5.1.3  </a:t>
            </a:r>
            <a:r>
              <a:rPr lang="zh-CN" altLang="zh-CN" sz="3600" dirty="0">
                <a:latin typeface="+mn-ea"/>
              </a:rPr>
              <a:t>在工作表中输入和导入数据</a:t>
            </a:r>
          </a:p>
          <a:p>
            <a:pPr marL="800100" indent="-457200">
              <a:buFont typeface="Wingdings" pitchFamily="2" charset="2"/>
              <a:buChar char="p"/>
            </a:pPr>
            <a:r>
              <a:rPr lang="en-US" altLang="zh-CN" sz="3600" dirty="0">
                <a:latin typeface="+mn-ea"/>
              </a:rPr>
              <a:t>5.1.4  </a:t>
            </a:r>
            <a:r>
              <a:rPr lang="zh-CN" altLang="zh-CN" sz="3600" dirty="0">
                <a:latin typeface="+mn-ea"/>
              </a:rPr>
              <a:t>格式化工作表</a:t>
            </a:r>
          </a:p>
          <a:p>
            <a:pPr marL="800100" marR="0" lvl="0" indent="-457200" rtl="0">
              <a:buFont typeface="Wingdings" pitchFamily="2" charset="2"/>
              <a:buChar char="p"/>
            </a:pPr>
            <a:endParaRPr lang="zh-CN" altLang="en-US" sz="3600" b="1" i="0" u="none" strike="noStrike" kern="100" baseline="0" dirty="0">
              <a:latin typeface="+mn-ea"/>
            </a:endParaRPr>
          </a:p>
        </p:txBody>
      </p:sp>
    </p:spTree>
    <p:extLst>
      <p:ext uri="{BB962C8B-B14F-4D97-AF65-F5344CB8AC3E}">
        <p14:creationId xmlns:p14="http://schemas.microsoft.com/office/powerpoint/2010/main" val="9403170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030" b="3208"/>
          <a:stretch/>
        </p:blipFill>
        <p:spPr bwMode="auto">
          <a:xfrm>
            <a:off x="1775520" y="1268761"/>
            <a:ext cx="3971331" cy="2031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内容占位符 2"/>
          <p:cNvSpPr>
            <a:spLocks noGrp="1"/>
          </p:cNvSpPr>
          <p:nvPr>
            <p:ph idx="1"/>
          </p:nvPr>
        </p:nvSpPr>
        <p:spPr>
          <a:xfrm>
            <a:off x="593765" y="5661248"/>
            <a:ext cx="10675917" cy="663352"/>
          </a:xfrm>
        </p:spPr>
        <p:txBody>
          <a:bodyPr/>
          <a:lstStyle/>
          <a:p>
            <a:r>
              <a:rPr lang="zh-CN" altLang="en-US" sz="2800" dirty="0">
                <a:latin typeface="+mj-ea"/>
                <a:ea typeface="+mj-ea"/>
              </a:rPr>
              <a:t>如何快速的根据学号写入姓名？</a:t>
            </a:r>
            <a:r>
              <a:rPr lang="en-US" altLang="zh-CN" sz="2800" dirty="0">
                <a:latin typeface="+mj-ea"/>
                <a:ea typeface="+mj-ea"/>
              </a:rPr>
              <a:t>VLOOKUP</a:t>
            </a:r>
            <a:r>
              <a:rPr lang="zh-CN" altLang="en-US" sz="2800" dirty="0">
                <a:latin typeface="+mj-ea"/>
                <a:ea typeface="+mj-ea"/>
              </a:rPr>
              <a:t>函数参数如何设置？</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02" y="1241861"/>
            <a:ext cx="2044486"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7433396" y="4941168"/>
            <a:ext cx="1811714" cy="369332"/>
          </a:xfrm>
          <a:prstGeom prst="rect">
            <a:avLst/>
          </a:prstGeom>
        </p:spPr>
        <p:txBody>
          <a:bodyPr wrap="none">
            <a:spAutoFit/>
          </a:bodyPr>
          <a:lstStyle/>
          <a:p>
            <a:r>
              <a:rPr lang="zh-CN" altLang="en-US" b="1" dirty="0">
                <a:solidFill>
                  <a:srgbClr val="FF0000"/>
                </a:solidFill>
              </a:rPr>
              <a:t>要查询的表范围</a:t>
            </a:r>
          </a:p>
        </p:txBody>
      </p:sp>
      <p:sp>
        <p:nvSpPr>
          <p:cNvPr id="9" name="矩形 8"/>
          <p:cNvSpPr/>
          <p:nvPr/>
        </p:nvSpPr>
        <p:spPr bwMode="auto">
          <a:xfrm>
            <a:off x="2436461" y="1828303"/>
            <a:ext cx="889987" cy="293489"/>
          </a:xfrm>
          <a:prstGeom prst="rect">
            <a:avLst/>
          </a:prstGeom>
          <a:noFill/>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0" name="矩形 9"/>
          <p:cNvSpPr/>
          <p:nvPr/>
        </p:nvSpPr>
        <p:spPr>
          <a:xfrm>
            <a:off x="779604" y="1634088"/>
            <a:ext cx="1659429" cy="369332"/>
          </a:xfrm>
          <a:prstGeom prst="rect">
            <a:avLst/>
          </a:prstGeom>
        </p:spPr>
        <p:txBody>
          <a:bodyPr wrap="none">
            <a:spAutoFit/>
          </a:bodyPr>
          <a:lstStyle/>
          <a:p>
            <a:r>
              <a:rPr lang="en-US" altLang="zh-CN" b="1" dirty="0">
                <a:solidFill>
                  <a:srgbClr val="FF0000"/>
                </a:solidFill>
              </a:rPr>
              <a:t>lookup_value</a:t>
            </a:r>
            <a:endParaRPr lang="zh-CN" altLang="en-US" b="1" dirty="0">
              <a:solidFill>
                <a:srgbClr val="FF0000"/>
              </a:solidFill>
            </a:endParaRPr>
          </a:p>
        </p:txBody>
      </p:sp>
      <p:sp>
        <p:nvSpPr>
          <p:cNvPr id="11" name="矩形 10"/>
          <p:cNvSpPr/>
          <p:nvPr/>
        </p:nvSpPr>
        <p:spPr bwMode="auto">
          <a:xfrm>
            <a:off x="7475304" y="1233399"/>
            <a:ext cx="1999265" cy="3578908"/>
          </a:xfrm>
          <a:prstGeom prst="rect">
            <a:avLst/>
          </a:prstGeom>
          <a:noFill/>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2" name="矩形 11"/>
          <p:cNvSpPr/>
          <p:nvPr/>
        </p:nvSpPr>
        <p:spPr>
          <a:xfrm>
            <a:off x="6229811" y="921312"/>
            <a:ext cx="1415772" cy="369332"/>
          </a:xfrm>
          <a:prstGeom prst="rect">
            <a:avLst/>
          </a:prstGeom>
        </p:spPr>
        <p:txBody>
          <a:bodyPr wrap="none">
            <a:spAutoFit/>
          </a:bodyPr>
          <a:lstStyle/>
          <a:p>
            <a:r>
              <a:rPr lang="en-US" altLang="zh-CN" b="1" dirty="0" err="1">
                <a:solidFill>
                  <a:srgbClr val="FF0000"/>
                </a:solidFill>
              </a:rPr>
              <a:t>table_array</a:t>
            </a:r>
            <a:endParaRPr lang="zh-CN" altLang="en-US" b="1" dirty="0">
              <a:solidFill>
                <a:srgbClr val="FF0000"/>
              </a:solidFill>
            </a:endParaRPr>
          </a:p>
        </p:txBody>
      </p:sp>
      <p:cxnSp>
        <p:nvCxnSpPr>
          <p:cNvPr id="6" name="直接箭头连接符 5"/>
          <p:cNvCxnSpPr/>
          <p:nvPr/>
        </p:nvCxnSpPr>
        <p:spPr bwMode="auto">
          <a:xfrm>
            <a:off x="4007768" y="1952837"/>
            <a:ext cx="3309242" cy="0"/>
          </a:xfrm>
          <a:prstGeom prst="straightConnector1">
            <a:avLst/>
          </a:prstGeom>
          <a:ln>
            <a:solidFill>
              <a:srgbClr val="FF0000"/>
            </a:solidFill>
            <a:headEnd type="arrow"/>
            <a:tailEnd type="arrow"/>
          </a:ln>
        </p:spPr>
        <p:style>
          <a:lnRef idx="3">
            <a:schemeClr val="accent4"/>
          </a:lnRef>
          <a:fillRef idx="0">
            <a:schemeClr val="accent4"/>
          </a:fillRef>
          <a:effectRef idx="2">
            <a:schemeClr val="accent4"/>
          </a:effectRef>
          <a:fontRef idx="minor">
            <a:schemeClr val="tx1"/>
          </a:fontRef>
        </p:style>
      </p:cxnSp>
      <p:sp>
        <p:nvSpPr>
          <p:cNvPr id="17" name="矩形 16"/>
          <p:cNvSpPr/>
          <p:nvPr/>
        </p:nvSpPr>
        <p:spPr>
          <a:xfrm>
            <a:off x="5087889" y="2012702"/>
            <a:ext cx="2127505" cy="369332"/>
          </a:xfrm>
          <a:prstGeom prst="rect">
            <a:avLst/>
          </a:prstGeom>
        </p:spPr>
        <p:txBody>
          <a:bodyPr wrap="none">
            <a:spAutoFit/>
          </a:bodyPr>
          <a:lstStyle/>
          <a:p>
            <a:r>
              <a:rPr lang="en-US" altLang="zh-CN" b="1" dirty="0" err="1">
                <a:solidFill>
                  <a:srgbClr val="FF0000"/>
                </a:solidFill>
              </a:rPr>
              <a:t>col_index_num</a:t>
            </a:r>
            <a:r>
              <a:rPr lang="en-US" altLang="zh-CN" b="1" dirty="0">
                <a:solidFill>
                  <a:srgbClr val="FF0000"/>
                </a:solidFill>
              </a:rPr>
              <a:t>=2</a:t>
            </a:r>
            <a:endParaRPr lang="zh-CN" altLang="en-US" b="1" dirty="0">
              <a:solidFill>
                <a:srgbClr val="FF0000"/>
              </a:solidFill>
            </a:endParaRPr>
          </a:p>
        </p:txBody>
      </p:sp>
      <p:sp>
        <p:nvSpPr>
          <p:cNvPr id="18" name="矩形 17"/>
          <p:cNvSpPr/>
          <p:nvPr/>
        </p:nvSpPr>
        <p:spPr>
          <a:xfrm>
            <a:off x="2583976" y="3284984"/>
            <a:ext cx="3114955" cy="369332"/>
          </a:xfrm>
          <a:prstGeom prst="rect">
            <a:avLst/>
          </a:prstGeom>
        </p:spPr>
        <p:txBody>
          <a:bodyPr wrap="none">
            <a:spAutoFit/>
          </a:bodyPr>
          <a:lstStyle/>
          <a:p>
            <a:r>
              <a:rPr lang="en-US" altLang="zh-CN" b="1" dirty="0">
                <a:solidFill>
                  <a:srgbClr val="FF0000"/>
                </a:solidFill>
              </a:rPr>
              <a:t>=VLOOKUP(A2,J1:K13,2,0)</a:t>
            </a:r>
            <a:endParaRPr lang="zh-CN" altLang="en-US" b="1" dirty="0">
              <a:solidFill>
                <a:srgbClr val="FF0000"/>
              </a:solidFill>
            </a:endParaRPr>
          </a:p>
        </p:txBody>
      </p:sp>
      <p:sp>
        <p:nvSpPr>
          <p:cNvPr id="15" name="下箭头 14"/>
          <p:cNvSpPr/>
          <p:nvPr/>
        </p:nvSpPr>
        <p:spPr bwMode="auto">
          <a:xfrm>
            <a:off x="3647728" y="3711083"/>
            <a:ext cx="504056" cy="36004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20" name="矩形 19"/>
          <p:cNvSpPr/>
          <p:nvPr/>
        </p:nvSpPr>
        <p:spPr>
          <a:xfrm>
            <a:off x="2583975" y="4099165"/>
            <a:ext cx="3627916" cy="369332"/>
          </a:xfrm>
          <a:prstGeom prst="rect">
            <a:avLst/>
          </a:prstGeom>
        </p:spPr>
        <p:txBody>
          <a:bodyPr wrap="none">
            <a:spAutoFit/>
          </a:bodyPr>
          <a:lstStyle/>
          <a:p>
            <a:r>
              <a:rPr lang="en-US" altLang="zh-CN" b="1" dirty="0">
                <a:solidFill>
                  <a:srgbClr val="FF0000"/>
                </a:solidFill>
              </a:rPr>
              <a:t>=VLOOKUP(A2,$J$1:$K$13,2,0)</a:t>
            </a:r>
            <a:endParaRPr lang="zh-CN" altLang="en-US" b="1" dirty="0">
              <a:solidFill>
                <a:srgbClr val="FF0000"/>
              </a:solidFill>
            </a:endParaRPr>
          </a:p>
        </p:txBody>
      </p:sp>
      <p:sp>
        <p:nvSpPr>
          <p:cNvPr id="21" name="下箭头 20"/>
          <p:cNvSpPr/>
          <p:nvPr/>
        </p:nvSpPr>
        <p:spPr bwMode="auto">
          <a:xfrm>
            <a:off x="3647728" y="4509119"/>
            <a:ext cx="504056" cy="36004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22" name="矩形 21"/>
          <p:cNvSpPr/>
          <p:nvPr/>
        </p:nvSpPr>
        <p:spPr>
          <a:xfrm>
            <a:off x="2544854" y="4869160"/>
            <a:ext cx="3627916" cy="646331"/>
          </a:xfrm>
          <a:prstGeom prst="rect">
            <a:avLst/>
          </a:prstGeom>
        </p:spPr>
        <p:txBody>
          <a:bodyPr wrap="none">
            <a:spAutoFit/>
          </a:bodyPr>
          <a:lstStyle/>
          <a:p>
            <a:r>
              <a:rPr lang="en-US" altLang="zh-CN" b="1" dirty="0">
                <a:solidFill>
                  <a:srgbClr val="FF0000"/>
                </a:solidFill>
              </a:rPr>
              <a:t>=VLOOKUP(A3,$J$1:$K$13,2,0)</a:t>
            </a:r>
          </a:p>
          <a:p>
            <a:r>
              <a:rPr lang="en-US" altLang="zh-CN" b="1" dirty="0">
                <a:solidFill>
                  <a:srgbClr val="FF0000"/>
                </a:solidFill>
              </a:rPr>
              <a:t>	        ….</a:t>
            </a:r>
            <a:endParaRPr lang="zh-CN" altLang="en-US" b="1" dirty="0">
              <a:solidFill>
                <a:srgbClr val="FF0000"/>
              </a:solidFill>
            </a:endParaRPr>
          </a:p>
        </p:txBody>
      </p:sp>
      <p:sp>
        <p:nvSpPr>
          <p:cNvPr id="7" name="标题 6">
            <a:extLst>
              <a:ext uri="{FF2B5EF4-FFF2-40B4-BE49-F238E27FC236}">
                <a16:creationId xmlns:a16="http://schemas.microsoft.com/office/drawing/2014/main" id="{D76E494B-89ED-426B-BABC-367D7EC3C758}"/>
              </a:ext>
            </a:extLst>
          </p:cNvPr>
          <p:cNvSpPr>
            <a:spLocks noGrp="1"/>
          </p:cNvSpPr>
          <p:nvPr>
            <p:ph type="title"/>
          </p:nvPr>
        </p:nvSpPr>
        <p:spPr/>
        <p:txBody>
          <a:bodyPr/>
          <a:lstStyle/>
          <a:p>
            <a:br>
              <a:rPr lang="en-US" altLang="zh-CN" dirty="0"/>
            </a:br>
            <a:r>
              <a:rPr lang="zh-CN" altLang="zh-CN" dirty="0"/>
              <a:t>垂直查询函数（</a:t>
            </a:r>
            <a:r>
              <a:rPr lang="en-US" altLang="zh-CN" dirty="0"/>
              <a:t>VLOOKUP</a:t>
            </a:r>
            <a:r>
              <a:rPr lang="zh-CN" altLang="zh-CN" dirty="0"/>
              <a:t>）</a:t>
            </a:r>
            <a:br>
              <a:rPr lang="zh-CN" altLang="zh-CN" dirty="0"/>
            </a:br>
            <a:endParaRPr lang="zh-CN" altLang="en-US" dirty="0"/>
          </a:p>
        </p:txBody>
      </p:sp>
    </p:spTree>
    <p:extLst>
      <p:ext uri="{BB962C8B-B14F-4D97-AF65-F5344CB8AC3E}">
        <p14:creationId xmlns:p14="http://schemas.microsoft.com/office/powerpoint/2010/main" val="17113585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17" grpId="0"/>
      <p:bldP spid="18" grpId="0"/>
      <p:bldP spid="15" grpId="0" animBg="1"/>
      <p:bldP spid="20" grpId="0"/>
      <p:bldP spid="21" grpId="0" animBg="1"/>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zh-CN" altLang="zh-CN" dirty="0"/>
              <a:t>逻辑判断函数</a:t>
            </a:r>
            <a:r>
              <a:rPr lang="en-US" altLang="zh-CN" dirty="0"/>
              <a:t>(IF)</a:t>
            </a:r>
            <a:br>
              <a:rPr lang="zh-CN" altLang="zh-CN" dirty="0"/>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694706" y="1290637"/>
            <a:ext cx="10802587" cy="5248275"/>
          </a:xfrm>
        </p:spPr>
        <p:txBody>
          <a:bodyPr/>
          <a:lstStyle/>
          <a:p>
            <a:pPr marL="800100" indent="-457200">
              <a:buFont typeface="Wingdings" panose="05000000000000000000" pitchFamily="2" charset="2"/>
              <a:buChar char="p"/>
            </a:pPr>
            <a:r>
              <a:rPr lang="zh-CN" altLang="zh-CN" sz="3200" dirty="0"/>
              <a:t>逻辑判断函数</a:t>
            </a:r>
            <a:r>
              <a:rPr lang="en-US" altLang="zh-CN" sz="3200" dirty="0"/>
              <a:t>(IF)</a:t>
            </a:r>
            <a:endParaRPr lang="zh-CN" altLang="zh-CN" sz="3200" dirty="0"/>
          </a:p>
          <a:p>
            <a:pPr marL="800100" indent="-457200">
              <a:buFont typeface="Wingdings" panose="05000000000000000000" pitchFamily="2" charset="2"/>
              <a:buChar char="Ø"/>
            </a:pPr>
            <a:r>
              <a:rPr lang="en-US" altLang="zh-CN" sz="3200" dirty="0"/>
              <a:t>IF</a:t>
            </a:r>
            <a:r>
              <a:rPr lang="zh-CN" altLang="zh-CN" sz="3200" dirty="0"/>
              <a:t>函数可以根据逻辑表达式的结果返回特定的值。</a:t>
            </a:r>
          </a:p>
          <a:p>
            <a:pPr marL="800100" indent="-457200">
              <a:buFont typeface="Wingdings" panose="05000000000000000000" pitchFamily="2" charset="2"/>
              <a:buChar char="Ø"/>
            </a:pPr>
            <a:r>
              <a:rPr lang="en-US" altLang="zh-CN" sz="3200" dirty="0"/>
              <a:t>IF</a:t>
            </a:r>
            <a:r>
              <a:rPr lang="zh-CN" altLang="zh-CN" sz="3200" dirty="0"/>
              <a:t>函数的表达式为</a:t>
            </a:r>
            <a:r>
              <a:rPr lang="zh-CN" altLang="en-US" sz="3200" dirty="0"/>
              <a:t>：</a:t>
            </a:r>
            <a:r>
              <a:rPr lang="en-US" altLang="zh-CN" sz="3200" dirty="0"/>
              <a:t>IF(</a:t>
            </a:r>
            <a:r>
              <a:rPr lang="en-US" altLang="zh-CN" sz="3200" dirty="0" err="1"/>
              <a:t>logical_test</a:t>
            </a:r>
            <a:r>
              <a:rPr lang="en-US" altLang="zh-CN" sz="3200" dirty="0"/>
              <a:t>, </a:t>
            </a:r>
            <a:r>
              <a:rPr lang="en-US" altLang="zh-CN" sz="3200" dirty="0" err="1"/>
              <a:t>value_if_true</a:t>
            </a:r>
            <a:r>
              <a:rPr lang="en-US" altLang="zh-CN" sz="3200" dirty="0"/>
              <a:t>, </a:t>
            </a:r>
            <a:r>
              <a:rPr lang="en-US" altLang="zh-CN" sz="3200" dirty="0" err="1"/>
              <a:t>value_if_flase</a:t>
            </a:r>
            <a:r>
              <a:rPr lang="en-US" altLang="zh-CN" sz="3200" dirty="0"/>
              <a:t>)</a:t>
            </a:r>
            <a:r>
              <a:rPr lang="zh-CN" altLang="zh-CN" sz="3200" dirty="0"/>
              <a:t>，包含</a:t>
            </a:r>
            <a:r>
              <a:rPr lang="en-US" altLang="zh-CN" sz="3200" dirty="0"/>
              <a:t>3</a:t>
            </a:r>
            <a:r>
              <a:rPr lang="zh-CN" altLang="zh-CN" sz="3200" dirty="0"/>
              <a:t>个必须参数</a:t>
            </a:r>
            <a:r>
              <a:rPr lang="zh-CN" altLang="en-US" sz="3200" dirty="0"/>
              <a:t>。</a:t>
            </a:r>
            <a:endParaRPr lang="en-US" altLang="zh-CN" sz="3200" dirty="0"/>
          </a:p>
          <a:p>
            <a:pPr marL="800100" indent="-457200">
              <a:buFont typeface="Wingdings" panose="05000000000000000000" pitchFamily="2" charset="2"/>
              <a:buChar char="Ø"/>
            </a:pPr>
            <a:r>
              <a:rPr lang="zh-CN" altLang="zh-CN" sz="3200" dirty="0"/>
              <a:t>例</a:t>
            </a:r>
            <a:r>
              <a:rPr lang="zh-CN" altLang="en-US" sz="3200" dirty="0"/>
              <a:t>：</a:t>
            </a:r>
            <a:r>
              <a:rPr lang="zh-CN" altLang="zh-CN" sz="3200" dirty="0"/>
              <a:t>利用</a:t>
            </a:r>
            <a:r>
              <a:rPr lang="en-US" altLang="zh-CN" sz="3200" dirty="0"/>
              <a:t>IF</a:t>
            </a:r>
            <a:r>
              <a:rPr lang="zh-CN" altLang="zh-CN" sz="3200" dirty="0"/>
              <a:t>函数根据每种货物的实际库存量与预订量，计算出其库存提示信息，即当某种货物库存量小于预定量时，在提示信息中记录“库存不足”，否则记录“有库存”。</a:t>
            </a:r>
          </a:p>
          <a:p>
            <a:endParaRPr lang="zh-CN" altLang="en-US" sz="3200" dirty="0"/>
          </a:p>
        </p:txBody>
      </p:sp>
    </p:spTree>
    <p:extLst>
      <p:ext uri="{BB962C8B-B14F-4D97-AF65-F5344CB8AC3E}">
        <p14:creationId xmlns:p14="http://schemas.microsoft.com/office/powerpoint/2010/main" val="553142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09600" y="1076325"/>
            <a:ext cx="11055806" cy="5248275"/>
          </a:xfrm>
        </p:spPr>
        <p:txBody>
          <a:bodyPr/>
          <a:lstStyle/>
          <a:p>
            <a:pPr marL="800100" indent="-457200">
              <a:buFont typeface="Arial" panose="020B0604020202020204" pitchFamily="34" charset="0"/>
              <a:buChar char="•"/>
            </a:pPr>
            <a:r>
              <a:rPr lang="zh-CN" altLang="zh-CN" dirty="0"/>
              <a:t>在单元格</a:t>
            </a:r>
            <a:r>
              <a:rPr lang="en-US" altLang="zh-CN" dirty="0"/>
              <a:t>D2</a:t>
            </a:r>
            <a:r>
              <a:rPr lang="zh-CN" altLang="zh-CN" dirty="0"/>
              <a:t>中输入公式</a:t>
            </a:r>
            <a:r>
              <a:rPr lang="zh-CN" altLang="en-US" dirty="0"/>
              <a:t>：</a:t>
            </a:r>
            <a:r>
              <a:rPr lang="en-US" altLang="zh-CN" dirty="0"/>
              <a:t>=IF(B2&gt;=C2,"</a:t>
            </a:r>
            <a:r>
              <a:rPr lang="zh-CN" altLang="zh-CN" dirty="0"/>
              <a:t>有库存</a:t>
            </a:r>
            <a:r>
              <a:rPr lang="en-US" altLang="zh-CN" dirty="0"/>
              <a:t>","</a:t>
            </a:r>
            <a:r>
              <a:rPr lang="zh-CN" altLang="zh-CN" dirty="0"/>
              <a:t>库存不足</a:t>
            </a:r>
            <a:r>
              <a:rPr lang="en-US" altLang="zh-CN" dirty="0"/>
              <a:t>")</a:t>
            </a:r>
            <a:r>
              <a:rPr lang="zh-CN" altLang="zh-CN" dirty="0"/>
              <a:t>，计算结果为</a:t>
            </a:r>
            <a:r>
              <a:rPr lang="en-US" altLang="zh-CN" dirty="0"/>
              <a:t>“</a:t>
            </a:r>
            <a:r>
              <a:rPr lang="zh-CN" altLang="zh-CN" dirty="0"/>
              <a:t>库存不足</a:t>
            </a:r>
            <a:r>
              <a:rPr lang="en-US" altLang="zh-CN" dirty="0"/>
              <a:t>”</a:t>
            </a:r>
            <a:r>
              <a:rPr lang="zh-CN" altLang="zh-CN" dirty="0"/>
              <a:t>。</a:t>
            </a:r>
            <a:endParaRPr lang="en-US" altLang="zh-CN" dirty="0"/>
          </a:p>
          <a:p>
            <a:pPr marL="800100" indent="-457200">
              <a:buFont typeface="Arial" panose="020B0604020202020204" pitchFamily="34" charset="0"/>
              <a:buChar char="•"/>
            </a:pPr>
            <a:r>
              <a:rPr lang="zh-CN" altLang="zh-CN" dirty="0"/>
              <a:t>使用填充柄复制</a:t>
            </a:r>
            <a:r>
              <a:rPr lang="en-US" altLang="zh-CN" dirty="0"/>
              <a:t>D2</a:t>
            </a:r>
            <a:r>
              <a:rPr lang="zh-CN" altLang="zh-CN" dirty="0"/>
              <a:t>中的公式到</a:t>
            </a:r>
            <a:r>
              <a:rPr lang="en-US" altLang="zh-CN" dirty="0"/>
              <a:t>D9</a:t>
            </a:r>
            <a:r>
              <a:rPr lang="zh-CN" altLang="zh-CN" dirty="0"/>
              <a:t>单元格，即可对每一种货物的库存提示信息进行判断。</a:t>
            </a:r>
            <a:endParaRPr lang="en-US" altLang="zh-CN" dirty="0"/>
          </a:p>
          <a:p>
            <a:pPr marL="800100" indent="-457200">
              <a:buFont typeface="Arial" panose="020B0604020202020204" pitchFamily="34" charset="0"/>
              <a:buChar char="•"/>
            </a:pPr>
            <a:endParaRPr lang="zh-CN" altLang="zh-CN" dirty="0"/>
          </a:p>
          <a:p>
            <a:endParaRPr lang="zh-CN" altLang="zh-CN" dirty="0"/>
          </a:p>
          <a:p>
            <a:pPr marR="0" lvl="0" rtl="0"/>
            <a:endParaRPr lang="zh-CN" altLang="en-US" b="1" i="0" u="none" strike="noStrike" kern="100" baseline="0" dirty="0">
              <a:latin typeface="Times New Roman"/>
              <a:ea typeface="宋体"/>
            </a:endParaRPr>
          </a:p>
        </p:txBody>
      </p:sp>
      <p:sp>
        <p:nvSpPr>
          <p:cNvPr id="5" name="标题 4">
            <a:extLst>
              <a:ext uri="{FF2B5EF4-FFF2-40B4-BE49-F238E27FC236}">
                <a16:creationId xmlns:a16="http://schemas.microsoft.com/office/drawing/2014/main" id="{49139E0E-C208-4230-9A93-8842FEA2C454}"/>
              </a:ext>
            </a:extLst>
          </p:cNvPr>
          <p:cNvSpPr>
            <a:spLocks noGrp="1"/>
          </p:cNvSpPr>
          <p:nvPr>
            <p:ph type="title"/>
          </p:nvPr>
        </p:nvSpPr>
        <p:spPr/>
        <p:txBody>
          <a:bodyPr/>
          <a:lstStyle/>
          <a:p>
            <a:br>
              <a:rPr lang="en-US" altLang="zh-CN" dirty="0"/>
            </a:br>
            <a:r>
              <a:rPr lang="zh-CN" altLang="zh-CN" dirty="0"/>
              <a:t>逻辑判断函数</a:t>
            </a:r>
            <a:r>
              <a:rPr lang="en-US" altLang="zh-CN" dirty="0"/>
              <a:t>(IF)</a:t>
            </a:r>
            <a:br>
              <a:rPr lang="zh-CN" altLang="zh-CN" dirty="0"/>
            </a:br>
            <a:endParaRPr lang="zh-CN" altLang="en-US" dirty="0"/>
          </a:p>
        </p:txBody>
      </p:sp>
      <p:pic>
        <p:nvPicPr>
          <p:cNvPr id="6" name="图片 5">
            <a:extLst>
              <a:ext uri="{FF2B5EF4-FFF2-40B4-BE49-F238E27FC236}">
                <a16:creationId xmlns:a16="http://schemas.microsoft.com/office/drawing/2014/main" id="{9627C42F-04C6-4558-B366-E327966A2B1F}"/>
              </a:ext>
            </a:extLst>
          </p:cNvPr>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73777" y="3069771"/>
            <a:ext cx="4643252" cy="2711904"/>
          </a:xfrm>
          <a:prstGeom prst="rect">
            <a:avLst/>
          </a:prstGeom>
          <a:noFill/>
          <a:ln>
            <a:noFill/>
          </a:ln>
        </p:spPr>
      </p:pic>
      <p:pic>
        <p:nvPicPr>
          <p:cNvPr id="8" name="图片 7">
            <a:extLst>
              <a:ext uri="{FF2B5EF4-FFF2-40B4-BE49-F238E27FC236}">
                <a16:creationId xmlns:a16="http://schemas.microsoft.com/office/drawing/2014/main" id="{EF6CDABC-6670-4066-96EE-2F5C85D0807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737680" y="3069771"/>
            <a:ext cx="5603255" cy="3254829"/>
          </a:xfrm>
          <a:prstGeom prst="rect">
            <a:avLst/>
          </a:prstGeom>
          <a:noFill/>
          <a:ln>
            <a:noFill/>
          </a:ln>
        </p:spPr>
      </p:pic>
    </p:spTree>
    <p:extLst>
      <p:ext uri="{BB962C8B-B14F-4D97-AF65-F5344CB8AC3E}">
        <p14:creationId xmlns:p14="http://schemas.microsoft.com/office/powerpoint/2010/main" val="30551376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a:spLocks noGrp="1"/>
          </p:cNvSpPr>
          <p:nvPr>
            <p:ph idx="1"/>
          </p:nvPr>
        </p:nvSpPr>
        <p:spPr>
          <a:xfrm>
            <a:off x="950026" y="899678"/>
            <a:ext cx="10616540" cy="5958322"/>
          </a:xfrm>
        </p:spPr>
        <p:txBody>
          <a:bodyPr/>
          <a:lstStyle/>
          <a:p>
            <a:pPr marL="914400" indent="-571500"/>
            <a:r>
              <a:rPr lang="zh-CN" altLang="zh-CN" sz="2800" dirty="0"/>
              <a:t>排序函数</a:t>
            </a:r>
            <a:r>
              <a:rPr lang="en-US" altLang="zh-CN" sz="2800" dirty="0"/>
              <a:t>(RANK.EQ)</a:t>
            </a:r>
            <a:endParaRPr lang="zh-CN" altLang="zh-CN" sz="2800" dirty="0"/>
          </a:p>
          <a:p>
            <a:pPr marL="914400" indent="-571500">
              <a:buFont typeface="Wingdings" panose="05000000000000000000" pitchFamily="2" charset="2"/>
              <a:buChar char="Ø"/>
            </a:pPr>
            <a:r>
              <a:rPr lang="en-US" altLang="zh-CN" sz="2800" dirty="0"/>
              <a:t>RANK.EQ</a:t>
            </a:r>
            <a:r>
              <a:rPr lang="zh-CN" altLang="zh-CN" sz="2800" dirty="0"/>
              <a:t>函数可以返回一个数值在指定数值列表中的排名，如果列表中有多个数值取值相同，则返回该值的并列最佳排名。</a:t>
            </a:r>
          </a:p>
          <a:p>
            <a:pPr marL="685800" indent="-342900">
              <a:lnSpc>
                <a:spcPct val="130000"/>
              </a:lnSpc>
              <a:buFont typeface="Arial" pitchFamily="34" charset="0"/>
              <a:buChar char="•"/>
            </a:pPr>
            <a:r>
              <a:rPr lang="en-US" altLang="zh-CN" sz="2800" dirty="0"/>
              <a:t>RANK.EQ</a:t>
            </a:r>
            <a:r>
              <a:rPr lang="zh-CN" altLang="zh-CN" sz="2800" dirty="0"/>
              <a:t>函数的表达式为</a:t>
            </a:r>
            <a:r>
              <a:rPr lang="en-US" altLang="zh-CN" sz="2800" dirty="0"/>
              <a:t>RANK.EQ(</a:t>
            </a:r>
            <a:r>
              <a:rPr lang="en-US" altLang="zh-CN" sz="2800" dirty="0" err="1"/>
              <a:t>number,ref</a:t>
            </a:r>
            <a:r>
              <a:rPr lang="en-US" altLang="zh-CN" sz="2800" dirty="0"/>
              <a:t>,[order])</a:t>
            </a:r>
            <a:r>
              <a:rPr lang="zh-CN" altLang="zh-CN" sz="2800" dirty="0"/>
              <a:t>，包含</a:t>
            </a:r>
            <a:r>
              <a:rPr lang="en-US" altLang="zh-CN" sz="2800" dirty="0"/>
              <a:t>2</a:t>
            </a:r>
            <a:r>
              <a:rPr lang="zh-CN" altLang="zh-CN" sz="2800" dirty="0"/>
              <a:t>个必须参数和</a:t>
            </a:r>
            <a:r>
              <a:rPr lang="en-US" altLang="zh-CN" sz="2800" dirty="0"/>
              <a:t>1</a:t>
            </a:r>
            <a:r>
              <a:rPr lang="zh-CN" altLang="zh-CN" sz="2800" dirty="0"/>
              <a:t>个可选参数</a:t>
            </a:r>
            <a:r>
              <a:rPr lang="zh-CN" altLang="en-US" sz="2800" dirty="0"/>
              <a:t>。</a:t>
            </a:r>
          </a:p>
        </p:txBody>
      </p:sp>
      <p:sp>
        <p:nvSpPr>
          <p:cNvPr id="4" name="灯片编号占位符 3"/>
          <p:cNvSpPr>
            <a:spLocks noGrp="1"/>
          </p:cNvSpPr>
          <p:nvPr>
            <p:ph type="sldNum" sz="quarter" idx="12"/>
          </p:nvPr>
        </p:nvSpPr>
        <p:spPr>
          <a:xfrm>
            <a:off x="4114800" y="6400800"/>
            <a:ext cx="914400" cy="283464"/>
          </a:xfrm>
          <a:prstGeom prst="rect">
            <a:avLst/>
          </a:prstGeom>
          <a:noFill/>
        </p:spPr>
        <p:txBody>
          <a:bodyPr vert="horz" lIns="45720" rIns="45720" rtlCol="0" anchor="ctr"/>
          <a:lstStyle>
            <a:defPPr>
              <a:defRPr lang="en-US"/>
            </a:defPPr>
            <a:lvl1pPr algn="ctr" rtl="0" eaLnBrk="1" fontAlgn="base" latinLnBrk="0" hangingPunct="1">
              <a:spcBef>
                <a:spcPct val="0"/>
              </a:spcBef>
              <a:spcAft>
                <a:spcPct val="0"/>
              </a:spcAft>
              <a:defRPr kumimoji="0" sz="1100" b="0" kern="1200">
                <a:solidFill>
                  <a:schemeClr val="tx2">
                    <a:lumMod val="75000"/>
                    <a:lumOff val="25000"/>
                  </a:schemeClr>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defRPr/>
            </a:pPr>
            <a:fld id="{475B3ED4-0E10-409F-A096-FDE93D218505}" type="slidenum">
              <a:rPr lang="zh-CN" altLang="en-US" smtClean="0"/>
              <a:pPr>
                <a:defRPr/>
              </a:pPr>
              <a:t>43</a:t>
            </a:fld>
            <a:endParaRPr lang="en-US" altLang="zh-CN"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5063" y="4045634"/>
            <a:ext cx="2449787" cy="23551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bwMode="auto">
          <a:xfrm>
            <a:off x="2235601" y="4576010"/>
            <a:ext cx="644767" cy="271004"/>
          </a:xfrm>
          <a:prstGeom prst="rect">
            <a:avLst/>
          </a:prstGeom>
          <a:noFill/>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9" name="矩形 8"/>
          <p:cNvSpPr/>
          <p:nvPr/>
        </p:nvSpPr>
        <p:spPr>
          <a:xfrm>
            <a:off x="1358194" y="4283804"/>
            <a:ext cx="966931" cy="369332"/>
          </a:xfrm>
          <a:prstGeom prst="rect">
            <a:avLst/>
          </a:prstGeom>
        </p:spPr>
        <p:txBody>
          <a:bodyPr wrap="none">
            <a:spAutoFit/>
          </a:bodyPr>
          <a:lstStyle/>
          <a:p>
            <a:r>
              <a:rPr lang="en-US" altLang="zh-CN" dirty="0">
                <a:solidFill>
                  <a:srgbClr val="FF0000"/>
                </a:solidFill>
              </a:rPr>
              <a:t>number</a:t>
            </a:r>
            <a:endParaRPr lang="zh-CN" altLang="en-US" dirty="0">
              <a:solidFill>
                <a:srgbClr val="FF0000"/>
              </a:solidFill>
            </a:endParaRPr>
          </a:p>
        </p:txBody>
      </p:sp>
      <p:sp>
        <p:nvSpPr>
          <p:cNvPr id="10" name="矩形 9"/>
          <p:cNvSpPr/>
          <p:nvPr/>
        </p:nvSpPr>
        <p:spPr bwMode="auto">
          <a:xfrm>
            <a:off x="1972227" y="4536953"/>
            <a:ext cx="1002947" cy="1872208"/>
          </a:xfrm>
          <a:prstGeom prst="rect">
            <a:avLst/>
          </a:prstGeom>
          <a:noFill/>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1" name="矩形 10"/>
          <p:cNvSpPr/>
          <p:nvPr/>
        </p:nvSpPr>
        <p:spPr>
          <a:xfrm>
            <a:off x="2519842" y="6417827"/>
            <a:ext cx="482824" cy="400110"/>
          </a:xfrm>
          <a:prstGeom prst="rect">
            <a:avLst/>
          </a:prstGeom>
        </p:spPr>
        <p:txBody>
          <a:bodyPr wrap="none">
            <a:spAutoFit/>
          </a:bodyPr>
          <a:lstStyle/>
          <a:p>
            <a:r>
              <a:rPr lang="en-US" altLang="zh-CN" sz="2000" dirty="0">
                <a:solidFill>
                  <a:srgbClr val="FF0000"/>
                </a:solidFill>
              </a:rPr>
              <a:t>ref</a:t>
            </a:r>
            <a:endParaRPr lang="zh-CN" altLang="en-US" sz="2000" dirty="0">
              <a:solidFill>
                <a:srgbClr val="FF0000"/>
              </a:solidFill>
            </a:endParaRPr>
          </a:p>
        </p:txBody>
      </p:sp>
      <p:sp>
        <p:nvSpPr>
          <p:cNvPr id="3" name="右箭头 2"/>
          <p:cNvSpPr/>
          <p:nvPr/>
        </p:nvSpPr>
        <p:spPr bwMode="auto">
          <a:xfrm>
            <a:off x="4151784" y="4987542"/>
            <a:ext cx="288032" cy="601698"/>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2" name="矩形 11"/>
          <p:cNvSpPr/>
          <p:nvPr/>
        </p:nvSpPr>
        <p:spPr>
          <a:xfrm>
            <a:off x="4583832" y="4283804"/>
            <a:ext cx="2563522" cy="369332"/>
          </a:xfrm>
          <a:prstGeom prst="rect">
            <a:avLst/>
          </a:prstGeom>
        </p:spPr>
        <p:txBody>
          <a:bodyPr wrap="none">
            <a:spAutoFit/>
          </a:bodyPr>
          <a:lstStyle/>
          <a:p>
            <a:r>
              <a:rPr lang="en-US" altLang="zh-CN" dirty="0">
                <a:solidFill>
                  <a:srgbClr val="FF0000"/>
                </a:solidFill>
              </a:rPr>
              <a:t>=RANK.EQ(A2,A2:A8)</a:t>
            </a:r>
            <a:endParaRPr lang="zh-CN" altLang="en-US" dirty="0">
              <a:solidFill>
                <a:srgbClr val="FF0000"/>
              </a:solidFill>
            </a:endParaRPr>
          </a:p>
        </p:txBody>
      </p:sp>
      <p:sp>
        <p:nvSpPr>
          <p:cNvPr id="14" name="下箭头 13"/>
          <p:cNvSpPr/>
          <p:nvPr/>
        </p:nvSpPr>
        <p:spPr bwMode="auto">
          <a:xfrm>
            <a:off x="5546239" y="4676323"/>
            <a:ext cx="504056" cy="36004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5" name="矩形 14"/>
          <p:cNvSpPr/>
          <p:nvPr/>
        </p:nvSpPr>
        <p:spPr>
          <a:xfrm>
            <a:off x="4583833" y="5075892"/>
            <a:ext cx="3020379" cy="400110"/>
          </a:xfrm>
          <a:prstGeom prst="rect">
            <a:avLst/>
          </a:prstGeom>
        </p:spPr>
        <p:txBody>
          <a:bodyPr wrap="none">
            <a:spAutoFit/>
          </a:bodyPr>
          <a:lstStyle/>
          <a:p>
            <a:r>
              <a:rPr lang="en-US" altLang="zh-CN" dirty="0">
                <a:solidFill>
                  <a:srgbClr val="FF0000"/>
                </a:solidFill>
              </a:rPr>
              <a:t>=RANK.EQ(A2</a:t>
            </a:r>
            <a:r>
              <a:rPr lang="en-US" altLang="zh-CN" sz="2000" dirty="0">
                <a:solidFill>
                  <a:srgbClr val="FF0000"/>
                </a:solidFill>
              </a:rPr>
              <a:t>,$</a:t>
            </a:r>
            <a:r>
              <a:rPr lang="en-US" altLang="zh-CN" dirty="0">
                <a:solidFill>
                  <a:srgbClr val="FF0000"/>
                </a:solidFill>
              </a:rPr>
              <a:t>A$2:$A$8)</a:t>
            </a:r>
            <a:endParaRPr lang="zh-CN" altLang="en-US" dirty="0">
              <a:solidFill>
                <a:srgbClr val="FF0000"/>
              </a:solidFill>
            </a:endParaRPr>
          </a:p>
        </p:txBody>
      </p:sp>
      <p:sp>
        <p:nvSpPr>
          <p:cNvPr id="16" name="下箭头 15"/>
          <p:cNvSpPr/>
          <p:nvPr/>
        </p:nvSpPr>
        <p:spPr bwMode="auto">
          <a:xfrm>
            <a:off x="5546239" y="5473057"/>
            <a:ext cx="504056" cy="360040"/>
          </a:xfrm>
          <a:prstGeom prst="down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sp>
        <p:nvSpPr>
          <p:cNvPr id="17" name="矩形 16"/>
          <p:cNvSpPr/>
          <p:nvPr/>
        </p:nvSpPr>
        <p:spPr>
          <a:xfrm>
            <a:off x="4613290" y="5833098"/>
            <a:ext cx="3073277" cy="677108"/>
          </a:xfrm>
          <a:prstGeom prst="rect">
            <a:avLst/>
          </a:prstGeom>
        </p:spPr>
        <p:txBody>
          <a:bodyPr wrap="none">
            <a:spAutoFit/>
          </a:bodyPr>
          <a:lstStyle/>
          <a:p>
            <a:r>
              <a:rPr lang="en-US" altLang="zh-CN" dirty="0">
                <a:solidFill>
                  <a:srgbClr val="FF0000"/>
                </a:solidFill>
              </a:rPr>
              <a:t>=</a:t>
            </a:r>
            <a:r>
              <a:rPr lang="en-US" altLang="zh-CN" sz="2000" dirty="0">
                <a:solidFill>
                  <a:srgbClr val="FF0000"/>
                </a:solidFill>
              </a:rPr>
              <a:t>RANK</a:t>
            </a:r>
            <a:r>
              <a:rPr lang="en-US" altLang="zh-CN" dirty="0">
                <a:solidFill>
                  <a:srgbClr val="FF0000"/>
                </a:solidFill>
              </a:rPr>
              <a:t>.EQ(A3,$A$2:$A$8)</a:t>
            </a:r>
          </a:p>
          <a:p>
            <a:r>
              <a:rPr lang="en-US" altLang="zh-CN" dirty="0">
                <a:solidFill>
                  <a:srgbClr val="FF0000"/>
                </a:solidFill>
              </a:rPr>
              <a:t>              ….</a:t>
            </a:r>
            <a:endParaRPr lang="zh-CN" altLang="en-US" dirty="0">
              <a:solidFill>
                <a:srgbClr val="FF0000"/>
              </a:solidFill>
            </a:endParaRPr>
          </a:p>
        </p:txBody>
      </p:sp>
      <p:sp>
        <p:nvSpPr>
          <p:cNvPr id="18" name="右箭头 17"/>
          <p:cNvSpPr/>
          <p:nvPr/>
        </p:nvSpPr>
        <p:spPr bwMode="auto">
          <a:xfrm>
            <a:off x="7680176" y="5013176"/>
            <a:ext cx="288032" cy="601698"/>
          </a:xfrm>
          <a:prstGeom prst="righ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b="1">
              <a:solidFill>
                <a:schemeClr val="tx1"/>
              </a:solidFill>
              <a:latin typeface="Arial" charset="0"/>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4232" y="4045635"/>
            <a:ext cx="2504927" cy="23551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标题 5">
            <a:extLst>
              <a:ext uri="{FF2B5EF4-FFF2-40B4-BE49-F238E27FC236}">
                <a16:creationId xmlns:a16="http://schemas.microsoft.com/office/drawing/2014/main" id="{BA347AE2-0456-488D-BFCF-616D91ED6A58}"/>
              </a:ext>
            </a:extLst>
          </p:cNvPr>
          <p:cNvSpPr>
            <a:spLocks noGrp="1"/>
          </p:cNvSpPr>
          <p:nvPr>
            <p:ph type="title"/>
          </p:nvPr>
        </p:nvSpPr>
        <p:spPr/>
        <p:txBody>
          <a:bodyPr/>
          <a:lstStyle/>
          <a:p>
            <a:br>
              <a:rPr lang="en-US" altLang="zh-CN" dirty="0"/>
            </a:br>
            <a:r>
              <a:rPr lang="zh-CN" altLang="zh-CN" dirty="0"/>
              <a:t>排序函数</a:t>
            </a:r>
            <a:r>
              <a:rPr lang="en-US" altLang="zh-CN" dirty="0"/>
              <a:t>(RANK.EQ)</a:t>
            </a:r>
            <a:br>
              <a:rPr lang="zh-CN" altLang="zh-CN" dirty="0"/>
            </a:br>
            <a:endParaRPr lang="zh-CN" altLang="en-US" dirty="0"/>
          </a:p>
        </p:txBody>
      </p:sp>
    </p:spTree>
    <p:extLst>
      <p:ext uri="{BB962C8B-B14F-4D97-AF65-F5344CB8AC3E}">
        <p14:creationId xmlns:p14="http://schemas.microsoft.com/office/powerpoint/2010/main" val="315627603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076"/>
                                        </p:tgtEl>
                                        <p:attrNameLst>
                                          <p:attrName>style.visibility</p:attrName>
                                        </p:attrNameLst>
                                      </p:cBhvr>
                                      <p:to>
                                        <p:strVal val="visible"/>
                                      </p:to>
                                    </p:set>
                                    <p:animEffect transition="in" filter="fade">
                                      <p:cBhvr>
                                        <p:cTn id="5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3" grpId="0" animBg="1"/>
      <p:bldP spid="12" grpId="0"/>
      <p:bldP spid="14" grpId="0" animBg="1"/>
      <p:bldP spid="15" grpId="0"/>
      <p:bldP spid="16" grpId="0" animBg="1"/>
      <p:bldP spid="17" grpId="0"/>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  Excel</a:t>
            </a:r>
            <a:r>
              <a:rPr lang="zh-CN" altLang="zh-CN" dirty="0">
                <a:effectLst/>
              </a:rPr>
              <a:t>数据处理工具</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1666503" y="1609725"/>
            <a:ext cx="10090067" cy="5248275"/>
          </a:xfrm>
        </p:spPr>
        <p:txBody>
          <a:bodyPr/>
          <a:lstStyle/>
          <a:p>
            <a:pPr indent="0"/>
            <a:r>
              <a:rPr lang="zh-CN" altLang="en-US" sz="3600" dirty="0">
                <a:latin typeface="+mn-ea"/>
              </a:rPr>
              <a:t>本节学习目标</a:t>
            </a:r>
          </a:p>
          <a:p>
            <a:pPr marL="914400" indent="-571500">
              <a:buFont typeface="Wingdings" panose="05000000000000000000" pitchFamily="2" charset="2"/>
              <a:buChar char="p"/>
            </a:pPr>
            <a:r>
              <a:rPr lang="en-US" altLang="zh-CN" sz="3600" dirty="0"/>
              <a:t>5.3.1  </a:t>
            </a:r>
            <a:r>
              <a:rPr lang="zh-CN" altLang="zh-CN" sz="3600" dirty="0"/>
              <a:t>数据清单</a:t>
            </a:r>
          </a:p>
          <a:p>
            <a:pPr marL="914400" indent="-571500">
              <a:buFont typeface="Wingdings" panose="05000000000000000000" pitchFamily="2" charset="2"/>
              <a:buChar char="p"/>
            </a:pPr>
            <a:r>
              <a:rPr lang="en-US" altLang="zh-CN" sz="3600" dirty="0"/>
              <a:t>5.3.2  </a:t>
            </a:r>
            <a:r>
              <a:rPr lang="zh-CN" altLang="zh-CN" sz="3600" dirty="0"/>
              <a:t>数据排序</a:t>
            </a:r>
          </a:p>
          <a:p>
            <a:pPr marL="914400" indent="-571500">
              <a:buFont typeface="Wingdings" panose="05000000000000000000" pitchFamily="2" charset="2"/>
              <a:buChar char="p"/>
            </a:pPr>
            <a:r>
              <a:rPr lang="en-US" altLang="zh-CN" sz="3600" dirty="0"/>
              <a:t>5.3.3  </a:t>
            </a:r>
            <a:r>
              <a:rPr lang="zh-CN" altLang="zh-CN" sz="3600" dirty="0"/>
              <a:t>数据筛选</a:t>
            </a:r>
          </a:p>
          <a:p>
            <a:pPr marL="914400" indent="-571500">
              <a:buFont typeface="Wingdings" panose="05000000000000000000" pitchFamily="2" charset="2"/>
              <a:buChar char="p"/>
            </a:pPr>
            <a:r>
              <a:rPr lang="en-US" altLang="zh-CN" sz="3600" dirty="0"/>
              <a:t>5.3.4  </a:t>
            </a:r>
            <a:r>
              <a:rPr lang="zh-CN" altLang="zh-CN" sz="3600" dirty="0"/>
              <a:t>分类汇总</a:t>
            </a:r>
          </a:p>
          <a:p>
            <a:pPr marL="914400" indent="-571500">
              <a:buFont typeface="Wingdings" panose="05000000000000000000" pitchFamily="2" charset="2"/>
              <a:buChar char="p"/>
            </a:pPr>
            <a:r>
              <a:rPr lang="en-US" altLang="zh-CN" sz="3600" dirty="0"/>
              <a:t>5.3.5  </a:t>
            </a:r>
            <a:r>
              <a:rPr lang="zh-CN" altLang="zh-CN" sz="3600" dirty="0"/>
              <a:t>合并计算</a:t>
            </a:r>
          </a:p>
          <a:p>
            <a:pPr marL="914400" indent="-571500">
              <a:buFont typeface="Wingdings" panose="05000000000000000000" pitchFamily="2" charset="2"/>
              <a:buChar char="p"/>
            </a:pPr>
            <a:r>
              <a:rPr lang="en-US" altLang="zh-CN" sz="3600" dirty="0"/>
              <a:t>5.3.6  </a:t>
            </a:r>
            <a:r>
              <a:rPr lang="zh-CN" altLang="zh-CN" sz="3600" dirty="0"/>
              <a:t>图表的应用</a:t>
            </a:r>
          </a:p>
          <a:p>
            <a:pPr marL="914400" indent="-571500">
              <a:buFont typeface="Wingdings" panose="05000000000000000000" pitchFamily="2" charset="2"/>
              <a:buChar char="p"/>
            </a:pPr>
            <a:endParaRPr lang="zh-CN" altLang="en-US" sz="3600" dirty="0"/>
          </a:p>
        </p:txBody>
      </p:sp>
    </p:spTree>
    <p:extLst>
      <p:ext uri="{BB962C8B-B14F-4D97-AF65-F5344CB8AC3E}">
        <p14:creationId xmlns:p14="http://schemas.microsoft.com/office/powerpoint/2010/main" val="17821106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5.3.1  </a:t>
            </a:r>
            <a:r>
              <a:rPr lang="zh-CN" altLang="zh-CN" dirty="0">
                <a:effectLst/>
              </a:rPr>
              <a:t>数据清单</a:t>
            </a:r>
            <a:br>
              <a:rPr lang="zh-CN" altLang="zh-CN" dirty="0">
                <a:effectLst/>
              </a:rPr>
            </a:br>
            <a:endParaRPr lang="zh-CN" altLang="en-US" b="0" i="0" u="none" strike="noStrike" kern="100" baseline="0" dirty="0">
              <a:ea typeface="宋体"/>
            </a:endParaRPr>
          </a:p>
        </p:txBody>
      </p:sp>
      <p:sp>
        <p:nvSpPr>
          <p:cNvPr id="3" name="文本占位符 2"/>
          <p:cNvSpPr>
            <a:spLocks noGrp="1"/>
          </p:cNvSpPr>
          <p:nvPr>
            <p:ph type="body" idx="1"/>
          </p:nvPr>
        </p:nvSpPr>
        <p:spPr/>
        <p:txBody>
          <a:bodyPr/>
          <a:lstStyle/>
          <a:p>
            <a:pPr marL="800100" indent="-457200">
              <a:buFont typeface="Wingdings" panose="05000000000000000000" pitchFamily="2" charset="2"/>
              <a:buChar char="p"/>
            </a:pPr>
            <a:r>
              <a:rPr lang="zh-CN" altLang="zh-CN" dirty="0"/>
              <a:t>数据清单的实例</a:t>
            </a:r>
            <a:endParaRPr lang="en-US" altLang="zh-CN" dirty="0"/>
          </a:p>
          <a:p>
            <a:r>
              <a:rPr lang="en-US" altLang="zh-CN" dirty="0"/>
              <a:t>Excel</a:t>
            </a:r>
            <a:r>
              <a:rPr lang="zh-CN" altLang="zh-CN" dirty="0"/>
              <a:t>中所有的数据管理操作都是基于数据清单进行的，在进行数据分析和处理操作前，必须构建符合要求的数据清单。</a:t>
            </a:r>
            <a:r>
              <a:rPr lang="zh-CN" altLang="en-US" dirty="0"/>
              <a:t>下</a:t>
            </a:r>
            <a:r>
              <a:rPr lang="zh-CN" altLang="zh-CN" dirty="0"/>
              <a:t>图展示了一个数据清单的实例。</a:t>
            </a:r>
            <a:endParaRPr lang="en-US" altLang="zh-CN" dirty="0"/>
          </a:p>
          <a:p>
            <a:endParaRPr lang="zh-CN" altLang="zh-CN" dirty="0"/>
          </a:p>
          <a:p>
            <a:endParaRPr lang="zh-CN" altLang="en-US" dirty="0"/>
          </a:p>
        </p:txBody>
      </p:sp>
      <p:pic>
        <p:nvPicPr>
          <p:cNvPr id="4" name="图片 3">
            <a:extLst>
              <a:ext uri="{FF2B5EF4-FFF2-40B4-BE49-F238E27FC236}">
                <a16:creationId xmlns:a16="http://schemas.microsoft.com/office/drawing/2014/main" id="{F6BAA69E-7AF4-4F9B-BBE0-A4677160956F}"/>
              </a:ext>
            </a:extLst>
          </p:cNvPr>
          <p:cNvPicPr/>
          <p:nvPr/>
        </p:nvPicPr>
        <p:blipFill rotWithShape="1">
          <a:blip r:embed="rId2"/>
          <a:srcRect l="1" t="23809" r="60398" b="22977"/>
          <a:stretch/>
        </p:blipFill>
        <p:spPr bwMode="auto">
          <a:xfrm>
            <a:off x="2351314" y="3016332"/>
            <a:ext cx="7600208" cy="33082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753411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5.3.2  </a:t>
            </a:r>
            <a:r>
              <a:rPr lang="zh-CN" altLang="zh-CN" dirty="0">
                <a:effectLst/>
              </a:rPr>
              <a:t>数据排序</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1122137" y="1384094"/>
            <a:ext cx="10503806" cy="5248275"/>
          </a:xfrm>
        </p:spPr>
        <p:txBody>
          <a:bodyPr/>
          <a:lstStyle/>
          <a:p>
            <a:pPr marL="800100" indent="-457200">
              <a:buFont typeface="Wingdings" panose="05000000000000000000" pitchFamily="2" charset="2"/>
              <a:buChar char="p"/>
            </a:pPr>
            <a:r>
              <a:rPr lang="zh-CN" altLang="zh-CN" sz="3600" dirty="0"/>
              <a:t>对数据进行排序有助于快速直观地显示数据并更好地理解数据内容，有助于组织并查找所需数据并进行相应的分析和决策</a:t>
            </a:r>
            <a:r>
              <a:rPr lang="zh-CN" altLang="en-US" sz="3600" dirty="0"/>
              <a:t>。</a:t>
            </a:r>
            <a:endParaRPr lang="en-US" altLang="zh-CN" sz="3600" dirty="0"/>
          </a:p>
          <a:p>
            <a:pPr marL="800100" indent="-457200">
              <a:buFont typeface="Wingdings" panose="05000000000000000000" pitchFamily="2" charset="2"/>
              <a:buChar char="p"/>
            </a:pPr>
            <a:r>
              <a:rPr lang="zh-CN" altLang="zh-CN" sz="3600" dirty="0"/>
              <a:t>利用</a:t>
            </a:r>
            <a:r>
              <a:rPr lang="en-US" altLang="zh-CN" sz="3600" dirty="0"/>
              <a:t>Excel</a:t>
            </a:r>
            <a:r>
              <a:rPr lang="zh-CN" altLang="zh-CN" sz="3600" dirty="0"/>
              <a:t>提供的排序功能，可以使用不同的方式对数据清单的内容进行排序。</a:t>
            </a:r>
            <a:endParaRPr lang="en-US" altLang="zh-CN" sz="3600" dirty="0"/>
          </a:p>
          <a:p>
            <a:pPr marL="800100" indent="-457200">
              <a:buFont typeface="Wingdings" panose="05000000000000000000" pitchFamily="2" charset="2"/>
              <a:buChar char="Ø"/>
            </a:pPr>
            <a:r>
              <a:rPr lang="zh-CN" altLang="zh-CN" sz="3600" dirty="0"/>
              <a:t>单列简单排序</a:t>
            </a:r>
            <a:endParaRPr lang="en-US" altLang="zh-CN" sz="3600" dirty="0"/>
          </a:p>
          <a:p>
            <a:pPr marL="800100" indent="-457200">
              <a:buFont typeface="Wingdings" panose="05000000000000000000" pitchFamily="2" charset="2"/>
              <a:buChar char="Ø"/>
            </a:pPr>
            <a:r>
              <a:rPr lang="zh-CN" altLang="zh-CN" sz="3600" dirty="0"/>
              <a:t>多条件复合排序</a:t>
            </a:r>
            <a:endParaRPr lang="en-US" altLang="zh-CN" sz="3600" dirty="0"/>
          </a:p>
          <a:p>
            <a:pPr marL="800100" indent="-457200">
              <a:buFont typeface="Wingdings" panose="05000000000000000000" pitchFamily="2" charset="2"/>
              <a:buChar char="Ø"/>
            </a:pPr>
            <a:r>
              <a:rPr lang="zh-CN" altLang="en-US" sz="3600" dirty="0">
                <a:solidFill>
                  <a:srgbClr val="080808"/>
                </a:solidFill>
                <a:latin typeface="+mj-ea"/>
              </a:rPr>
              <a:t>自定义序列排序</a:t>
            </a:r>
            <a:endParaRPr lang="en-US" altLang="zh-CN" sz="3600" dirty="0">
              <a:solidFill>
                <a:srgbClr val="080808"/>
              </a:solidFill>
              <a:latin typeface="+mj-ea"/>
            </a:endParaRPr>
          </a:p>
          <a:p>
            <a:pPr marL="800100" indent="-457200">
              <a:buFont typeface="Wingdings" panose="05000000000000000000" pitchFamily="2" charset="2"/>
              <a:buChar char="Ø"/>
            </a:pPr>
            <a:endParaRPr lang="zh-CN" altLang="zh-CN" sz="3600" dirty="0"/>
          </a:p>
          <a:p>
            <a:pPr indent="0"/>
            <a:endParaRPr lang="zh-CN" altLang="zh-CN" sz="3600" dirty="0"/>
          </a:p>
          <a:p>
            <a:pPr marL="800100" indent="-457200">
              <a:buFont typeface="Wingdings" panose="05000000000000000000" pitchFamily="2" charset="2"/>
              <a:buChar char="p"/>
            </a:pPr>
            <a:endParaRPr lang="zh-CN" altLang="zh-CN" sz="3600" dirty="0"/>
          </a:p>
          <a:p>
            <a:endParaRPr lang="zh-CN" altLang="en-US" sz="3600" dirty="0"/>
          </a:p>
        </p:txBody>
      </p:sp>
    </p:spTree>
    <p:extLst>
      <p:ext uri="{BB962C8B-B14F-4D97-AF65-F5344CB8AC3E}">
        <p14:creationId xmlns:p14="http://schemas.microsoft.com/office/powerpoint/2010/main" val="35237718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001486" y="1290637"/>
            <a:ext cx="10743210" cy="5248275"/>
          </a:xfrm>
        </p:spPr>
        <p:txBody>
          <a:bodyPr/>
          <a:lstStyle/>
          <a:p>
            <a:pPr marL="800100" indent="-457200">
              <a:buFont typeface="Wingdings" panose="05000000000000000000" pitchFamily="2" charset="2"/>
              <a:buChar char="p"/>
            </a:pPr>
            <a:r>
              <a:rPr lang="zh-CN" altLang="zh-CN" sz="3200" dirty="0"/>
              <a:t>数据筛选是查询出满足条件的数据。</a:t>
            </a:r>
            <a:endParaRPr lang="en-US" altLang="zh-CN" sz="3200" dirty="0"/>
          </a:p>
          <a:p>
            <a:pPr marL="800100" indent="-457200">
              <a:buFont typeface="Wingdings" panose="05000000000000000000" pitchFamily="2" charset="2"/>
              <a:buChar char="p"/>
            </a:pPr>
            <a:r>
              <a:rPr lang="zh-CN" altLang="zh-CN" sz="3200" dirty="0"/>
              <a:t>可以按数值或文本值筛选，或按单元格颜色筛选那些设置了背景色或文本颜色的单元格。</a:t>
            </a:r>
            <a:endParaRPr lang="en-US" altLang="zh-CN" sz="3200" dirty="0"/>
          </a:p>
          <a:p>
            <a:pPr marL="800100" indent="-457200">
              <a:buFont typeface="Wingdings" panose="05000000000000000000" pitchFamily="2" charset="2"/>
              <a:buChar char="p"/>
            </a:pPr>
            <a:r>
              <a:rPr lang="zh-CN" altLang="zh-CN" sz="3200" dirty="0"/>
              <a:t>通过数据筛选功能，可以快速的在数据清单中提取出感兴趣的信息予以显示，同时隐藏其他暂时无需关注的数据。</a:t>
            </a:r>
          </a:p>
          <a:p>
            <a:pPr marL="800100" indent="-457200">
              <a:buFont typeface="Wingdings" panose="05000000000000000000" pitchFamily="2" charset="2"/>
              <a:buChar char="p"/>
            </a:pPr>
            <a:r>
              <a:rPr lang="en-US" altLang="zh-CN" sz="3200" dirty="0"/>
              <a:t>Excel</a:t>
            </a:r>
            <a:r>
              <a:rPr lang="zh-CN" altLang="zh-CN" sz="3200" dirty="0"/>
              <a:t>中主要有两种方法可以实现数据的筛选：</a:t>
            </a:r>
            <a:endParaRPr lang="en-US" altLang="zh-CN" sz="3200" dirty="0"/>
          </a:p>
          <a:p>
            <a:pPr marL="800100" indent="-457200">
              <a:buFont typeface="Wingdings" panose="05000000000000000000" pitchFamily="2" charset="2"/>
              <a:buChar char="Ø"/>
            </a:pPr>
            <a:r>
              <a:rPr lang="en-US" altLang="zh-CN" sz="3200" dirty="0"/>
              <a:t>1.</a:t>
            </a:r>
            <a:r>
              <a:rPr lang="zh-CN" altLang="zh-CN" sz="3200" dirty="0"/>
              <a:t>自动筛选</a:t>
            </a:r>
            <a:endParaRPr lang="en-US" altLang="zh-CN" sz="3200" dirty="0"/>
          </a:p>
          <a:p>
            <a:pPr marL="800100" indent="-457200">
              <a:buFont typeface="Wingdings" panose="05000000000000000000" pitchFamily="2" charset="2"/>
              <a:buChar char="Ø"/>
            </a:pPr>
            <a:r>
              <a:rPr lang="en-US" altLang="zh-CN" sz="3200" dirty="0"/>
              <a:t>2.</a:t>
            </a:r>
            <a:r>
              <a:rPr lang="zh-CN" altLang="zh-CN" sz="3200" dirty="0"/>
              <a:t>高级筛选</a:t>
            </a:r>
          </a:p>
          <a:p>
            <a:pPr marR="0" lvl="0" rtl="0"/>
            <a:endParaRPr lang="zh-CN" altLang="en-US" sz="3200" b="1" i="0" u="none" strike="noStrike" kern="100" baseline="0" dirty="0">
              <a:latin typeface="Times New Roman"/>
              <a:ea typeface="宋体"/>
            </a:endParaRPr>
          </a:p>
        </p:txBody>
      </p:sp>
      <p:sp>
        <p:nvSpPr>
          <p:cNvPr id="5" name="标题 4">
            <a:extLst>
              <a:ext uri="{FF2B5EF4-FFF2-40B4-BE49-F238E27FC236}">
                <a16:creationId xmlns:a16="http://schemas.microsoft.com/office/drawing/2014/main" id="{556D5243-D525-4B1F-A664-EE1A575B58F7}"/>
              </a:ext>
            </a:extLst>
          </p:cNvPr>
          <p:cNvSpPr>
            <a:spLocks noGrp="1"/>
          </p:cNvSpPr>
          <p:nvPr>
            <p:ph type="title"/>
          </p:nvPr>
        </p:nvSpPr>
        <p:spPr/>
        <p:txBody>
          <a:bodyPr/>
          <a:lstStyle/>
          <a:p>
            <a:br>
              <a:rPr lang="en-US" altLang="zh-CN" dirty="0">
                <a:effectLst/>
              </a:rPr>
            </a:br>
            <a:r>
              <a:rPr lang="en-US" altLang="zh-CN" dirty="0">
                <a:effectLst/>
              </a:rPr>
              <a:t>5.3.3  </a:t>
            </a:r>
            <a:r>
              <a:rPr lang="zh-CN" altLang="zh-CN" dirty="0">
                <a:effectLst/>
              </a:rPr>
              <a:t>数据筛选</a:t>
            </a:r>
            <a:br>
              <a:rPr lang="zh-CN" altLang="zh-CN" dirty="0">
                <a:effectLst/>
              </a:rPr>
            </a:br>
            <a:endParaRPr lang="zh-CN" altLang="en-US" dirty="0"/>
          </a:p>
        </p:txBody>
      </p:sp>
    </p:spTree>
    <p:extLst>
      <p:ext uri="{BB962C8B-B14F-4D97-AF65-F5344CB8AC3E}">
        <p14:creationId xmlns:p14="http://schemas.microsoft.com/office/powerpoint/2010/main" val="27097946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5.3.4  </a:t>
            </a:r>
            <a:r>
              <a:rPr lang="zh-CN" altLang="zh-CN" dirty="0">
                <a:effectLst/>
              </a:rPr>
              <a:t>分类汇总</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1062759" y="1609725"/>
            <a:ext cx="10527557" cy="5248275"/>
          </a:xfrm>
        </p:spPr>
        <p:txBody>
          <a:bodyPr/>
          <a:lstStyle/>
          <a:p>
            <a:pPr marL="800100" indent="-457200">
              <a:buFont typeface="Wingdings" panose="05000000000000000000" pitchFamily="2" charset="2"/>
              <a:buChar char="p"/>
            </a:pPr>
            <a:r>
              <a:rPr lang="zh-CN" altLang="zh-CN" sz="3600" dirty="0"/>
              <a:t>分类汇总可以实现对数据的分类统计</a:t>
            </a:r>
            <a:r>
              <a:rPr lang="zh-CN" altLang="en-US" sz="3600" dirty="0"/>
              <a:t>。</a:t>
            </a:r>
            <a:endParaRPr lang="en-US" altLang="zh-CN" sz="3600" dirty="0"/>
          </a:p>
          <a:p>
            <a:pPr marL="800100" indent="-457200">
              <a:buFont typeface="Wingdings" panose="05000000000000000000" pitchFamily="2" charset="2"/>
              <a:buChar char="p"/>
            </a:pPr>
            <a:r>
              <a:rPr lang="zh-CN" altLang="zh-CN" sz="3600" dirty="0"/>
              <a:t>先根据数据清单中的某一列（字段）排序，将分类字段中字段值相等的记录合并为一组，然后对其他字段的数值进行各种统计计算</a:t>
            </a:r>
            <a:r>
              <a:rPr lang="zh-CN" altLang="en-US" sz="3600" dirty="0"/>
              <a:t>。</a:t>
            </a:r>
            <a:endParaRPr lang="en-US" altLang="zh-CN" sz="3600" dirty="0"/>
          </a:p>
          <a:p>
            <a:pPr marL="800100" indent="-457200">
              <a:buFont typeface="Wingdings" panose="05000000000000000000" pitchFamily="2" charset="2"/>
              <a:buChar char="p"/>
            </a:pPr>
            <a:r>
              <a:rPr lang="zh-CN" altLang="zh-CN" sz="3600" dirty="0"/>
              <a:t>创建简单的分类汇总</a:t>
            </a:r>
            <a:endParaRPr lang="en-US" altLang="zh-CN" sz="3600" dirty="0"/>
          </a:p>
          <a:p>
            <a:pPr marL="800100" indent="-457200">
              <a:buFont typeface="Wingdings" panose="05000000000000000000" pitchFamily="2" charset="2"/>
              <a:buChar char="p"/>
            </a:pPr>
            <a:r>
              <a:rPr lang="zh-CN" altLang="zh-CN" sz="3600" dirty="0"/>
              <a:t>多重分类汇总</a:t>
            </a:r>
            <a:endParaRPr lang="en-US" altLang="zh-CN" sz="3600" dirty="0"/>
          </a:p>
          <a:p>
            <a:pPr marL="800100" indent="-457200">
              <a:buFont typeface="Wingdings" panose="05000000000000000000" pitchFamily="2" charset="2"/>
              <a:buChar char="p"/>
            </a:pPr>
            <a:r>
              <a:rPr lang="zh-CN" altLang="zh-CN" sz="3600" dirty="0"/>
              <a:t>数据分级显示</a:t>
            </a:r>
          </a:p>
          <a:p>
            <a:pPr marL="800100" indent="-457200">
              <a:buFont typeface="Wingdings" panose="05000000000000000000" pitchFamily="2" charset="2"/>
              <a:buChar char="p"/>
            </a:pPr>
            <a:endParaRPr lang="zh-CN" altLang="zh-CN" sz="3600" dirty="0"/>
          </a:p>
          <a:p>
            <a:pPr marL="800100" indent="-457200">
              <a:buFont typeface="Wingdings" panose="05000000000000000000" pitchFamily="2" charset="2"/>
              <a:buChar char="p"/>
            </a:pPr>
            <a:endParaRPr lang="zh-CN" altLang="zh-CN" sz="3600" dirty="0"/>
          </a:p>
          <a:p>
            <a:pPr marL="800100" indent="-457200">
              <a:buFont typeface="Wingdings" panose="05000000000000000000" pitchFamily="2" charset="2"/>
              <a:buChar char="p"/>
            </a:pPr>
            <a:endParaRPr lang="zh-CN" altLang="zh-CN" sz="3600" dirty="0"/>
          </a:p>
          <a:p>
            <a:endParaRPr lang="zh-CN" altLang="en-US" sz="3600" dirty="0"/>
          </a:p>
        </p:txBody>
      </p:sp>
    </p:spTree>
    <p:extLst>
      <p:ext uri="{BB962C8B-B14F-4D97-AF65-F5344CB8AC3E}">
        <p14:creationId xmlns:p14="http://schemas.microsoft.com/office/powerpoint/2010/main" val="5325943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5.3.5  </a:t>
            </a:r>
            <a:r>
              <a:rPr lang="zh-CN" altLang="zh-CN" dirty="0">
                <a:effectLst/>
              </a:rPr>
              <a:t>合并计算</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pPr marL="800100" indent="-457200">
              <a:buFont typeface="Wingdings" panose="05000000000000000000" pitchFamily="2" charset="2"/>
              <a:buChar char="p"/>
            </a:pPr>
            <a:r>
              <a:rPr lang="zh-CN" altLang="zh-CN" dirty="0"/>
              <a:t>当所要分析和处理的数据来自多个不同的数据清单时，可以通过“合并计算”功能对这些数据进行合并计算并存放到另一个数据清单中去。</a:t>
            </a:r>
            <a:endParaRPr lang="en-US" altLang="zh-CN" dirty="0"/>
          </a:p>
          <a:p>
            <a:pPr marL="800100" indent="-457200">
              <a:buFont typeface="Wingdings" panose="05000000000000000000" pitchFamily="2" charset="2"/>
              <a:buChar char="p"/>
            </a:pPr>
            <a:r>
              <a:rPr lang="zh-CN" altLang="en-US" dirty="0"/>
              <a:t>例：</a:t>
            </a:r>
            <a:r>
              <a:rPr lang="zh-CN" altLang="zh-CN" dirty="0"/>
              <a:t>利用</a:t>
            </a:r>
            <a:r>
              <a:rPr lang="en-US" altLang="zh-CN" dirty="0"/>
              <a:t>Excel</a:t>
            </a:r>
            <a:r>
              <a:rPr lang="zh-CN" altLang="zh-CN" dirty="0"/>
              <a:t>提供的合并计算功能统计所有分店一季度的销售情况。</a:t>
            </a:r>
            <a:endParaRPr lang="en-US" altLang="zh-CN" dirty="0"/>
          </a:p>
          <a:p>
            <a:pPr marL="800100" indent="-457200">
              <a:buFont typeface="Wingdings" panose="05000000000000000000" pitchFamily="2" charset="2"/>
              <a:buChar char="p"/>
            </a:pPr>
            <a:endParaRPr lang="zh-CN" altLang="en-US" dirty="0"/>
          </a:p>
        </p:txBody>
      </p:sp>
      <p:pic>
        <p:nvPicPr>
          <p:cNvPr id="11" name="图片 10">
            <a:extLst>
              <a:ext uri="{FF2B5EF4-FFF2-40B4-BE49-F238E27FC236}">
                <a16:creationId xmlns:a16="http://schemas.microsoft.com/office/drawing/2014/main" id="{0DCDEE85-8538-45D3-A49A-D80D9D28E99C}"/>
              </a:ext>
            </a:extLst>
          </p:cNvPr>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2484" r="38126" b="53312"/>
          <a:stretch/>
        </p:blipFill>
        <p:spPr bwMode="auto">
          <a:xfrm>
            <a:off x="730251" y="3505200"/>
            <a:ext cx="10972799" cy="2895600"/>
          </a:xfrm>
          <a:prstGeom prst="rect">
            <a:avLst/>
          </a:prstGeom>
          <a:ln>
            <a:noFill/>
          </a:ln>
          <a:extLst>
            <a:ext uri="{53640926-AAD7-44D8-BBD7-CCE9431645EC}">
              <a14:shadowObscured xmlns:a14="http://schemas.microsoft.com/office/drawing/2010/main"/>
            </a:ext>
          </a:extLst>
        </p:spPr>
      </p:pic>
      <p:sp>
        <p:nvSpPr>
          <p:cNvPr id="12" name="矩形 11">
            <a:extLst>
              <a:ext uri="{FF2B5EF4-FFF2-40B4-BE49-F238E27FC236}">
                <a16:creationId xmlns:a16="http://schemas.microsoft.com/office/drawing/2014/main" id="{10401972-0AD0-46CE-BD61-170F5795C479}"/>
              </a:ext>
            </a:extLst>
          </p:cNvPr>
          <p:cNvSpPr/>
          <p:nvPr/>
        </p:nvSpPr>
        <p:spPr>
          <a:xfrm>
            <a:off x="8340435" y="4143375"/>
            <a:ext cx="3362615" cy="2181224"/>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矩形 12">
            <a:extLst>
              <a:ext uri="{FF2B5EF4-FFF2-40B4-BE49-F238E27FC236}">
                <a16:creationId xmlns:a16="http://schemas.microsoft.com/office/drawing/2014/main" id="{34FFA5D4-4CF8-4833-AD38-E110C9265B28}"/>
              </a:ext>
            </a:extLst>
          </p:cNvPr>
          <p:cNvSpPr/>
          <p:nvPr/>
        </p:nvSpPr>
        <p:spPr>
          <a:xfrm>
            <a:off x="4714504" y="4143375"/>
            <a:ext cx="3241964" cy="2181224"/>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 name="矩形 13">
            <a:extLst>
              <a:ext uri="{FF2B5EF4-FFF2-40B4-BE49-F238E27FC236}">
                <a16:creationId xmlns:a16="http://schemas.microsoft.com/office/drawing/2014/main" id="{BE0CD53E-35AB-4751-BF3B-33722BEA5D3D}"/>
              </a:ext>
            </a:extLst>
          </p:cNvPr>
          <p:cNvSpPr/>
          <p:nvPr/>
        </p:nvSpPr>
        <p:spPr>
          <a:xfrm>
            <a:off x="1175658" y="4132612"/>
            <a:ext cx="3154879" cy="2191987"/>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15" name="图片 14">
            <a:extLst>
              <a:ext uri="{FF2B5EF4-FFF2-40B4-BE49-F238E27FC236}">
                <a16:creationId xmlns:a16="http://schemas.microsoft.com/office/drawing/2014/main" id="{40F28A28-A5FB-4741-A499-BF6108779E93}"/>
              </a:ext>
            </a:extLst>
          </p:cNvPr>
          <p:cNvPicPr/>
          <p:nvPr/>
        </p:nvPicPr>
        <p:blipFill rotWithShape="1">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t="22745" r="79662" b="53532"/>
          <a:stretch/>
        </p:blipFill>
        <p:spPr bwMode="auto">
          <a:xfrm>
            <a:off x="5604370" y="3056907"/>
            <a:ext cx="6219331" cy="33438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95578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4374" y="319088"/>
            <a:ext cx="9550400" cy="563562"/>
          </a:xfrm>
        </p:spPr>
        <p:txBody>
          <a:bodyPr/>
          <a:lstStyle/>
          <a:p>
            <a:pPr marL="800100" indent="-457200"/>
            <a:r>
              <a:rPr lang="en-US" altLang="zh-CN" dirty="0">
                <a:latin typeface="+mn-ea"/>
              </a:rPr>
              <a:t>5.1.1  Excel</a:t>
            </a:r>
            <a:r>
              <a:rPr lang="zh-CN" altLang="zh-CN" dirty="0">
                <a:latin typeface="+mn-ea"/>
              </a:rPr>
              <a:t>界面与基本术语</a:t>
            </a:r>
          </a:p>
        </p:txBody>
      </p:sp>
      <p:sp>
        <p:nvSpPr>
          <p:cNvPr id="4" name="文本占位符 3"/>
          <p:cNvSpPr>
            <a:spLocks noGrp="1"/>
          </p:cNvSpPr>
          <p:nvPr>
            <p:ph type="body" idx="1"/>
          </p:nvPr>
        </p:nvSpPr>
        <p:spPr/>
        <p:txBody>
          <a:bodyPr/>
          <a:lstStyle/>
          <a:p>
            <a:pPr indent="0"/>
            <a:r>
              <a:rPr lang="en-US" altLang="zh-CN" dirty="0"/>
              <a:t>Excel 2016</a:t>
            </a:r>
            <a:r>
              <a:rPr lang="zh-CN" altLang="zh-CN" dirty="0"/>
              <a:t>的工作界面如图所示</a:t>
            </a:r>
            <a:r>
              <a:rPr lang="zh-CN" altLang="en-US" dirty="0"/>
              <a:t>：</a:t>
            </a: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1992923" y="1559169"/>
            <a:ext cx="8288215" cy="4208585"/>
          </a:xfrm>
          <a:prstGeom prst="rect">
            <a:avLst/>
          </a:prstGeom>
        </p:spPr>
      </p:pic>
    </p:spTree>
    <p:extLst>
      <p:ext uri="{BB962C8B-B14F-4D97-AF65-F5344CB8AC3E}">
        <p14:creationId xmlns:p14="http://schemas.microsoft.com/office/powerpoint/2010/main" val="33708017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1027216" y="1290637"/>
            <a:ext cx="10137568" cy="5248275"/>
          </a:xfrm>
        </p:spPr>
        <p:txBody>
          <a:bodyPr/>
          <a:lstStyle/>
          <a:p>
            <a:pPr marL="800100" indent="-457200">
              <a:buFont typeface="Wingdings" panose="05000000000000000000" pitchFamily="2" charset="2"/>
              <a:buChar char="p"/>
            </a:pPr>
            <a:r>
              <a:rPr lang="zh-CN" altLang="zh-CN" sz="3200" dirty="0"/>
              <a:t>图表是数据的可视化表示，通过图表能够直观地显示工作表中的数据，形象地反映数据的差异和变化趋势。</a:t>
            </a:r>
            <a:endParaRPr lang="en-US" altLang="zh-CN" sz="3200" dirty="0"/>
          </a:p>
          <a:p>
            <a:pPr marL="800100" indent="-457200">
              <a:buFont typeface="Wingdings" panose="05000000000000000000" pitchFamily="2" charset="2"/>
              <a:buChar char="p"/>
            </a:pPr>
            <a:r>
              <a:rPr lang="en-US" altLang="zh-CN" sz="3200" dirty="0"/>
              <a:t>Excel</a:t>
            </a:r>
            <a:r>
              <a:rPr lang="zh-CN" altLang="zh-CN" sz="3200" dirty="0"/>
              <a:t>图表与数据是动态关联的，如果图表所关联的表格数据发生改变，图表会自动更新来反映那些变化。</a:t>
            </a:r>
            <a:endParaRPr lang="en-US" altLang="zh-CN" sz="3200" dirty="0"/>
          </a:p>
          <a:p>
            <a:pPr marL="800100" indent="-457200">
              <a:buFont typeface="Wingdings" panose="05000000000000000000" pitchFamily="2" charset="2"/>
              <a:buChar char="p"/>
            </a:pPr>
            <a:r>
              <a:rPr lang="zh-CN" altLang="zh-CN" sz="3200" dirty="0"/>
              <a:t>图表类型</a:t>
            </a:r>
            <a:endParaRPr lang="en-US" altLang="zh-CN" sz="3200" dirty="0"/>
          </a:p>
          <a:p>
            <a:pPr indent="0"/>
            <a:r>
              <a:rPr lang="en-US" altLang="zh-CN" sz="3200" dirty="0"/>
              <a:t>     Excel2016</a:t>
            </a:r>
            <a:r>
              <a:rPr lang="zh-CN" altLang="zh-CN" sz="3200" dirty="0"/>
              <a:t>提供了</a:t>
            </a:r>
            <a:r>
              <a:rPr lang="en-US" altLang="zh-CN" sz="3200" dirty="0"/>
              <a:t>14</a:t>
            </a:r>
            <a:r>
              <a:rPr lang="zh-CN" altLang="zh-CN" sz="3200" dirty="0"/>
              <a:t>种标准图表类型，每个类型下又包括若干个子类型。</a:t>
            </a:r>
            <a:endParaRPr lang="en-US" altLang="zh-CN" sz="3200" dirty="0"/>
          </a:p>
          <a:p>
            <a:pPr marL="800100" indent="-457200">
              <a:buFont typeface="Wingdings" panose="05000000000000000000" pitchFamily="2" charset="2"/>
              <a:buChar char="p"/>
            </a:pPr>
            <a:endParaRPr lang="zh-CN" altLang="zh-CN" sz="3200" dirty="0"/>
          </a:p>
          <a:p>
            <a:endParaRPr lang="zh-CN" altLang="en-US" sz="3200" dirty="0"/>
          </a:p>
        </p:txBody>
      </p:sp>
    </p:spTree>
    <p:extLst>
      <p:ext uri="{BB962C8B-B14F-4D97-AF65-F5344CB8AC3E}">
        <p14:creationId xmlns:p14="http://schemas.microsoft.com/office/powerpoint/2010/main" val="33829400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endParaRPr lang="zh-CN" altLang="en-US" dirty="0"/>
          </a:p>
        </p:txBody>
      </p:sp>
      <p:graphicFrame>
        <p:nvGraphicFramePr>
          <p:cNvPr id="5" name="表格 4">
            <a:extLst>
              <a:ext uri="{FF2B5EF4-FFF2-40B4-BE49-F238E27FC236}">
                <a16:creationId xmlns:a16="http://schemas.microsoft.com/office/drawing/2014/main" id="{35779085-A610-4D57-9C22-99895432EC62}"/>
              </a:ext>
            </a:extLst>
          </p:cNvPr>
          <p:cNvGraphicFramePr>
            <a:graphicFrameLocks noGrp="1"/>
          </p:cNvGraphicFramePr>
          <p:nvPr>
            <p:extLst>
              <p:ext uri="{D42A27DB-BD31-4B8C-83A1-F6EECF244321}">
                <p14:modId xmlns:p14="http://schemas.microsoft.com/office/powerpoint/2010/main" val="2636596760"/>
              </p:ext>
            </p:extLst>
          </p:nvPr>
        </p:nvGraphicFramePr>
        <p:xfrm>
          <a:off x="997528" y="882650"/>
          <a:ext cx="10584872" cy="5624316"/>
        </p:xfrm>
        <a:graphic>
          <a:graphicData uri="http://schemas.openxmlformats.org/drawingml/2006/table">
            <a:tbl>
              <a:tblPr firstRow="1" firstCol="1" bandRow="1">
                <a:tableStyleId>{5C22544A-7EE6-4342-B048-85BDC9FD1C3A}</a:tableStyleId>
              </a:tblPr>
              <a:tblGrid>
                <a:gridCol w="1365025">
                  <a:extLst>
                    <a:ext uri="{9D8B030D-6E8A-4147-A177-3AD203B41FA5}">
                      <a16:colId xmlns:a16="http://schemas.microsoft.com/office/drawing/2014/main" val="469672314"/>
                    </a:ext>
                  </a:extLst>
                </a:gridCol>
                <a:gridCol w="9219847">
                  <a:extLst>
                    <a:ext uri="{9D8B030D-6E8A-4147-A177-3AD203B41FA5}">
                      <a16:colId xmlns:a16="http://schemas.microsoft.com/office/drawing/2014/main" val="979888955"/>
                    </a:ext>
                  </a:extLst>
                </a:gridCol>
              </a:tblGrid>
              <a:tr h="312812">
                <a:tc>
                  <a:txBody>
                    <a:bodyPr/>
                    <a:lstStyle/>
                    <a:p>
                      <a:pPr indent="127000" algn="just">
                        <a:spcAft>
                          <a:spcPts val="0"/>
                        </a:spcAft>
                      </a:pPr>
                      <a:r>
                        <a:rPr lang="zh-CN" sz="1000" kern="100">
                          <a:effectLst/>
                        </a:rPr>
                        <a:t>图表类型</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ctr">
                        <a:spcAft>
                          <a:spcPts val="0"/>
                        </a:spcAft>
                      </a:pPr>
                      <a:r>
                        <a:rPr lang="zh-CN" sz="1000" kern="100">
                          <a:effectLst/>
                        </a:rPr>
                        <a:t>功能描述</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897327954"/>
                  </a:ext>
                </a:extLst>
              </a:tr>
              <a:tr h="312812">
                <a:tc>
                  <a:txBody>
                    <a:bodyPr/>
                    <a:lstStyle/>
                    <a:p>
                      <a:pPr indent="127000" algn="just">
                        <a:spcAft>
                          <a:spcPts val="0"/>
                        </a:spcAft>
                      </a:pPr>
                      <a:r>
                        <a:rPr lang="zh-CN" sz="1000" kern="100">
                          <a:effectLst/>
                        </a:rPr>
                        <a:t>柱形图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柱形图用于显示一段时间内的数据变化或说明各数据项之间的比较情况。在柱形图中，通常沿横坐标轴组织类别（如时间、种类等），沿纵坐标轴组织值。</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710456933"/>
                  </a:ext>
                </a:extLst>
              </a:tr>
              <a:tr h="312812">
                <a:tc>
                  <a:txBody>
                    <a:bodyPr/>
                    <a:lstStyle/>
                    <a:p>
                      <a:pPr indent="127000" algn="just">
                        <a:spcAft>
                          <a:spcPts val="0"/>
                        </a:spcAft>
                      </a:pPr>
                      <a:r>
                        <a:rPr lang="zh-CN" sz="1000" kern="100">
                          <a:effectLst/>
                        </a:rPr>
                        <a:t>条形图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条形图类似于水平的柱形图，用来比较不同类别数据之间的差异情况，显示各持续型数值之间的比较情况。</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882720508"/>
                  </a:ext>
                </a:extLst>
              </a:tr>
              <a:tr h="312812">
                <a:tc>
                  <a:txBody>
                    <a:bodyPr/>
                    <a:lstStyle/>
                    <a:p>
                      <a:pPr indent="127000" algn="just">
                        <a:spcAft>
                          <a:spcPts val="0"/>
                        </a:spcAft>
                      </a:pPr>
                      <a:r>
                        <a:rPr lang="zh-CN" sz="1000" kern="100">
                          <a:effectLst/>
                        </a:rPr>
                        <a:t>折线图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l">
                        <a:spcAft>
                          <a:spcPts val="0"/>
                        </a:spcAft>
                      </a:pPr>
                      <a:r>
                        <a:rPr lang="zh-CN" sz="1000" kern="100" dirty="0">
                          <a:effectLst/>
                        </a:rPr>
                        <a:t>折线图常用来分析数据随时间的变化趋势，也可用来分析多组数据随时间变化的相互作用和相互影响。</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2263818121"/>
                  </a:ext>
                </a:extLst>
              </a:tr>
              <a:tr h="312812">
                <a:tc>
                  <a:txBody>
                    <a:bodyPr/>
                    <a:lstStyle/>
                    <a:p>
                      <a:pPr indent="127000" algn="just">
                        <a:spcAft>
                          <a:spcPts val="0"/>
                        </a:spcAft>
                      </a:pPr>
                      <a:r>
                        <a:rPr lang="zh-CN" sz="1000" kern="100">
                          <a:effectLst/>
                        </a:rPr>
                        <a:t>面积图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面积图显示数值之间或其他类别数据变化的趋势，它强调数量随时间而变化的程度，也可用于引起人们对总值趋势的注意。</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34071451"/>
                  </a:ext>
                </a:extLst>
              </a:tr>
              <a:tr h="440366">
                <a:tc>
                  <a:txBody>
                    <a:bodyPr/>
                    <a:lstStyle/>
                    <a:p>
                      <a:pPr indent="127000" algn="just">
                        <a:spcAft>
                          <a:spcPts val="0"/>
                        </a:spcAft>
                      </a:pPr>
                      <a:r>
                        <a:rPr lang="zh-CN" sz="1000" kern="100">
                          <a:effectLst/>
                        </a:rPr>
                        <a:t>饼图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饼图可以显示一个数据系列中各项的大小在各项总和中的比例。一般而言，饼图比较适用于只有一组数据系列，系列中不超过</a:t>
                      </a:r>
                      <a:r>
                        <a:rPr lang="en-US" sz="1000" kern="100">
                          <a:effectLst/>
                        </a:rPr>
                        <a:t>7</a:t>
                      </a:r>
                      <a:r>
                        <a:rPr lang="zh-CN" sz="1000" kern="100">
                          <a:effectLst/>
                        </a:rPr>
                        <a:t>个类别且系列中没有负值或零值的情形。</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113388768"/>
                  </a:ext>
                </a:extLst>
              </a:tr>
              <a:tr h="312812">
                <a:tc>
                  <a:txBody>
                    <a:bodyPr/>
                    <a:lstStyle/>
                    <a:p>
                      <a:pPr indent="127000" algn="just">
                        <a:spcAft>
                          <a:spcPts val="0"/>
                        </a:spcAft>
                      </a:pPr>
                      <a:r>
                        <a:rPr lang="zh-CN" sz="1000" kern="100">
                          <a:effectLst/>
                        </a:rPr>
                        <a:t>圆环图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像饼图一样，圆环图显示各个部分与整体之间的关系，但是它可以包含多个数据系列。</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2976967594"/>
                  </a:ext>
                </a:extLst>
              </a:tr>
              <a:tr h="444922">
                <a:tc>
                  <a:txBody>
                    <a:bodyPr/>
                    <a:lstStyle/>
                    <a:p>
                      <a:pPr indent="127000" algn="just">
                        <a:spcAft>
                          <a:spcPts val="0"/>
                        </a:spcAft>
                      </a:pPr>
                      <a:r>
                        <a:rPr lang="zh-CN" sz="1000" kern="100">
                          <a:effectLst/>
                        </a:rPr>
                        <a:t>散点图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散点图显示若干数据系列中各数值之间的关系，或者将两组数字绘制为</a:t>
                      </a:r>
                      <a:r>
                        <a:rPr lang="en-US" sz="1000" kern="100">
                          <a:effectLst/>
                        </a:rPr>
                        <a:t>XY</a:t>
                      </a:r>
                      <a:r>
                        <a:rPr lang="zh-CN" sz="1000" kern="100">
                          <a:effectLst/>
                        </a:rPr>
                        <a:t>坐标的一个系列。散点图通常用于显示和比较数值，例如科学数据、统计数据和工程数据。</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887925510"/>
                  </a:ext>
                </a:extLst>
              </a:tr>
              <a:tr h="312812">
                <a:tc>
                  <a:txBody>
                    <a:bodyPr/>
                    <a:lstStyle/>
                    <a:p>
                      <a:pPr indent="127000" algn="just">
                        <a:spcAft>
                          <a:spcPts val="0"/>
                        </a:spcAft>
                      </a:pPr>
                      <a:r>
                        <a:rPr lang="zh-CN" sz="1000" kern="100">
                          <a:effectLst/>
                        </a:rPr>
                        <a:t>气泡图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l">
                        <a:spcAft>
                          <a:spcPts val="0"/>
                        </a:spcAft>
                      </a:pPr>
                      <a:r>
                        <a:rPr lang="zh-CN" sz="1000" kern="100">
                          <a:effectLst/>
                        </a:rPr>
                        <a:t>气泡图是散点图的扩展，可以比较成组的三个值，其中两个值确定气泡的位置，第三个值确定气泡点的大小，应用于更加复杂的数据关系。</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727881913"/>
                  </a:ext>
                </a:extLst>
              </a:tr>
              <a:tr h="312812">
                <a:tc>
                  <a:txBody>
                    <a:bodyPr/>
                    <a:lstStyle/>
                    <a:p>
                      <a:pPr indent="127000" algn="just">
                        <a:spcAft>
                          <a:spcPts val="0"/>
                        </a:spcAft>
                      </a:pPr>
                      <a:r>
                        <a:rPr lang="zh-CN" sz="1000" kern="100">
                          <a:effectLst/>
                        </a:rPr>
                        <a:t>曲面图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曲面图可以帮助寻找两组数据之间的最佳组合，如在某一</a:t>
                      </a:r>
                      <a:r>
                        <a:rPr lang="en-US" sz="1000" kern="100">
                          <a:effectLst/>
                        </a:rPr>
                        <a:t>XY</a:t>
                      </a:r>
                      <a:r>
                        <a:rPr lang="zh-CN" sz="1000" kern="100">
                          <a:effectLst/>
                        </a:rPr>
                        <a:t>坐标空间内描述地形高度最高的一个点。</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096067542"/>
                  </a:ext>
                </a:extLst>
              </a:tr>
              <a:tr h="187364">
                <a:tc>
                  <a:txBody>
                    <a:bodyPr/>
                    <a:lstStyle/>
                    <a:p>
                      <a:pPr indent="127000" algn="just">
                        <a:spcAft>
                          <a:spcPts val="0"/>
                        </a:spcAft>
                      </a:pPr>
                      <a:r>
                        <a:rPr lang="zh-CN" sz="1000" kern="100">
                          <a:effectLst/>
                        </a:rPr>
                        <a:t>雷达图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雷达图可以比较几个数据系列的聚合值以及各值相对于中心点的变化。</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314175387"/>
                  </a:ext>
                </a:extLst>
              </a:tr>
              <a:tr h="444414">
                <a:tc>
                  <a:txBody>
                    <a:bodyPr/>
                    <a:lstStyle/>
                    <a:p>
                      <a:pPr indent="127000" algn="just">
                        <a:spcAft>
                          <a:spcPts val="0"/>
                        </a:spcAft>
                      </a:pPr>
                      <a:r>
                        <a:rPr lang="zh-CN" sz="1000" kern="100">
                          <a:effectLst/>
                        </a:rPr>
                        <a:t>股价图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股价图通常用来显示股价的波动。不过，这种图表也可用于科学数据。例如，可以使用股价图来说明每天或每年温度的波动。必须按正确的顺序来组织数据才能创建股价图。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275905991"/>
                  </a:ext>
                </a:extLst>
              </a:tr>
              <a:tr h="440366">
                <a:tc>
                  <a:txBody>
                    <a:bodyPr/>
                    <a:lstStyle/>
                    <a:p>
                      <a:pPr indent="127000" algn="just">
                        <a:spcAft>
                          <a:spcPts val="0"/>
                        </a:spcAft>
                      </a:pPr>
                      <a:r>
                        <a:rPr lang="zh-CN" sz="1000" kern="100">
                          <a:effectLst/>
                        </a:rPr>
                        <a:t>瀑布图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瀑布图是指通过巧妙的设置使图表中数据点的排列形状看似瀑布，一般用于分类使用，便于反映各部分之间的差异。能够在反映数据多少的同时，直观地反映出数据的增减变化。</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756868181"/>
                  </a:ext>
                </a:extLst>
              </a:tr>
              <a:tr h="312812">
                <a:tc>
                  <a:txBody>
                    <a:bodyPr/>
                    <a:lstStyle/>
                    <a:p>
                      <a:pPr indent="127000" algn="just">
                        <a:spcAft>
                          <a:spcPts val="0"/>
                        </a:spcAft>
                      </a:pPr>
                      <a:r>
                        <a:rPr lang="zh-CN" sz="1000" kern="100">
                          <a:effectLst/>
                        </a:rPr>
                        <a:t>树状图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树状图作用于比较层级结构不同级别的值，以矩形显示层次结构级别中的比例。一般在数据按层级结构组织并具有较少类别时使用。</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472439789"/>
                  </a:ext>
                </a:extLst>
              </a:tr>
              <a:tr h="312812">
                <a:tc>
                  <a:txBody>
                    <a:bodyPr/>
                    <a:lstStyle/>
                    <a:p>
                      <a:pPr indent="127000" algn="just">
                        <a:spcAft>
                          <a:spcPts val="0"/>
                        </a:spcAft>
                      </a:pPr>
                      <a:r>
                        <a:rPr lang="zh-CN" sz="1000" kern="100">
                          <a:effectLst/>
                        </a:rPr>
                        <a:t>旭日图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旭日图作用于比较层级结构不同级别的值，以环形显示层次结构级别中的比例。一般在数据按层级结构组织并具有较多类别时使用。</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994992606"/>
                  </a:ext>
                </a:extLst>
              </a:tr>
              <a:tr h="187364">
                <a:tc>
                  <a:txBody>
                    <a:bodyPr/>
                    <a:lstStyle/>
                    <a:p>
                      <a:pPr indent="127000" algn="just">
                        <a:spcAft>
                          <a:spcPts val="0"/>
                        </a:spcAft>
                      </a:pPr>
                      <a:r>
                        <a:rPr lang="zh-CN" sz="1000" kern="100">
                          <a:effectLst/>
                        </a:rPr>
                        <a:t>直方图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a:effectLst/>
                        </a:rPr>
                        <a:t>直方图是一种统计报告图，一般用横轴表示数据类型，用纵轴表示分布情况。</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338494036"/>
                  </a:ext>
                </a:extLst>
              </a:tr>
              <a:tr h="312812">
                <a:tc>
                  <a:txBody>
                    <a:bodyPr/>
                    <a:lstStyle/>
                    <a:p>
                      <a:pPr indent="127000" algn="just">
                        <a:spcAft>
                          <a:spcPts val="0"/>
                        </a:spcAft>
                      </a:pPr>
                      <a:r>
                        <a:rPr lang="zh-CN" sz="1000" kern="100">
                          <a:effectLst/>
                        </a:rPr>
                        <a:t>箱形图</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tc>
                  <a:txBody>
                    <a:bodyPr/>
                    <a:lstStyle/>
                    <a:p>
                      <a:pPr indent="127000" algn="just">
                        <a:spcAft>
                          <a:spcPts val="0"/>
                        </a:spcAft>
                      </a:pPr>
                      <a:r>
                        <a:rPr lang="zh-CN" sz="1000" kern="100" dirty="0">
                          <a:effectLst/>
                        </a:rPr>
                        <a:t>箱形图是一种用作显示一组数据分散情况的统计图，能提供有关数据位置和分散情况的关键信息，被经常使用在品质管理等领域。</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1402" marR="51402" marT="27129" marB="27129" anchor="ctr"/>
                </a:tc>
                <a:extLst>
                  <a:ext uri="{0D108BD9-81ED-4DB2-BD59-A6C34878D82A}">
                    <a16:rowId xmlns:a16="http://schemas.microsoft.com/office/drawing/2014/main" val="1844884336"/>
                  </a:ext>
                </a:extLst>
              </a:tr>
            </a:tbl>
          </a:graphicData>
        </a:graphic>
      </p:graphicFrame>
    </p:spTree>
    <p:extLst>
      <p:ext uri="{BB962C8B-B14F-4D97-AF65-F5344CB8AC3E}">
        <p14:creationId xmlns:p14="http://schemas.microsoft.com/office/powerpoint/2010/main" val="2321914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pPr marL="800100" indent="-457200">
              <a:buFont typeface="Wingdings" panose="05000000000000000000" pitchFamily="2" charset="2"/>
              <a:buChar char="p"/>
            </a:pPr>
            <a:r>
              <a:rPr lang="zh-CN" altLang="zh-CN" dirty="0"/>
              <a:t>图表的组成</a:t>
            </a:r>
          </a:p>
          <a:p>
            <a:r>
              <a:rPr lang="en-US" altLang="zh-CN" dirty="0"/>
              <a:t>Excel</a:t>
            </a:r>
            <a:r>
              <a:rPr lang="zh-CN" altLang="zh-CN" dirty="0"/>
              <a:t>的图表由诸多图表元素组成，包括图表区、绘图区、图表标题、图例、坐标轴、数据系列、网格线等</a:t>
            </a:r>
            <a:r>
              <a:rPr lang="zh-CN" altLang="en-US" dirty="0"/>
              <a:t>。</a:t>
            </a:r>
            <a:endParaRPr lang="en-US" altLang="zh-CN" dirty="0"/>
          </a:p>
          <a:p>
            <a:endParaRPr lang="zh-CN" altLang="en-US" dirty="0"/>
          </a:p>
        </p:txBody>
      </p:sp>
      <p:pic>
        <p:nvPicPr>
          <p:cNvPr id="4" name="图片 3">
            <a:extLst>
              <a:ext uri="{FF2B5EF4-FFF2-40B4-BE49-F238E27FC236}">
                <a16:creationId xmlns:a16="http://schemas.microsoft.com/office/drawing/2014/main" id="{5968760D-5596-4560-AEF9-BB0AC719E69D}"/>
              </a:ext>
            </a:extLst>
          </p:cNvPr>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208810" y="2576945"/>
            <a:ext cx="8071841" cy="3883232"/>
          </a:xfrm>
          <a:prstGeom prst="rect">
            <a:avLst/>
          </a:prstGeom>
          <a:noFill/>
          <a:ln>
            <a:noFill/>
          </a:ln>
        </p:spPr>
      </p:pic>
      <p:sp>
        <p:nvSpPr>
          <p:cNvPr id="6" name="标题 5">
            <a:extLst>
              <a:ext uri="{FF2B5EF4-FFF2-40B4-BE49-F238E27FC236}">
                <a16:creationId xmlns:a16="http://schemas.microsoft.com/office/drawing/2014/main" id="{6FECFE65-47A5-4902-B7B3-E8E181B5264E}"/>
              </a:ext>
            </a:extLst>
          </p:cNvPr>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dirty="0"/>
          </a:p>
        </p:txBody>
      </p:sp>
    </p:spTree>
    <p:extLst>
      <p:ext uri="{BB962C8B-B14F-4D97-AF65-F5344CB8AC3E}">
        <p14:creationId xmlns:p14="http://schemas.microsoft.com/office/powerpoint/2010/main" val="9283657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a:xfrm>
            <a:off x="882733" y="1206954"/>
            <a:ext cx="10743210" cy="5248275"/>
          </a:xfrm>
        </p:spPr>
        <p:txBody>
          <a:bodyPr/>
          <a:lstStyle/>
          <a:p>
            <a:pPr marL="800100" indent="-457200">
              <a:buFont typeface="Wingdings" panose="05000000000000000000" pitchFamily="2" charset="2"/>
              <a:buChar char="p"/>
            </a:pPr>
            <a:r>
              <a:rPr lang="zh-CN" altLang="zh-CN" sz="3600" dirty="0"/>
              <a:t>图表处理</a:t>
            </a:r>
            <a:endParaRPr lang="en-US" altLang="zh-CN" sz="3600" dirty="0"/>
          </a:p>
          <a:p>
            <a:pPr marL="800100" indent="-457200">
              <a:buFont typeface="Wingdings" panose="05000000000000000000" pitchFamily="2" charset="2"/>
              <a:buChar char="Ø"/>
            </a:pPr>
            <a:r>
              <a:rPr lang="zh-CN" altLang="zh-CN" sz="3600" dirty="0"/>
              <a:t>创建图表</a:t>
            </a:r>
          </a:p>
          <a:p>
            <a:r>
              <a:rPr lang="zh-CN" altLang="zh-CN" sz="3600" dirty="0"/>
              <a:t>创建图表就是将工作表中的数据以图形化的方式显示出来。插入的图表既可以嵌入工作表中，也可以显示在单独的图表工作表中。</a:t>
            </a:r>
            <a:endParaRPr lang="en-US" altLang="zh-CN" sz="3600" dirty="0"/>
          </a:p>
          <a:p>
            <a:pPr marL="800100" indent="-457200">
              <a:buFont typeface="Wingdings" panose="05000000000000000000" pitchFamily="2" charset="2"/>
              <a:buChar char="Ø"/>
            </a:pPr>
            <a:r>
              <a:rPr lang="zh-CN" altLang="zh-CN" sz="3600" dirty="0"/>
              <a:t>编辑和修改图表</a:t>
            </a:r>
            <a:endParaRPr lang="en-US" altLang="zh-CN" sz="3600" dirty="0"/>
          </a:p>
          <a:p>
            <a:pPr indent="0"/>
            <a:r>
              <a:rPr lang="zh-CN" altLang="en-US" sz="3600" dirty="0"/>
              <a:t>将创建的基本</a:t>
            </a:r>
            <a:r>
              <a:rPr lang="zh-CN" altLang="zh-CN" sz="3600" dirty="0"/>
              <a:t>图表进行编辑和修改</a:t>
            </a:r>
            <a:r>
              <a:rPr lang="zh-CN" altLang="en-US" sz="3600" dirty="0"/>
              <a:t>，</a:t>
            </a:r>
            <a:r>
              <a:rPr lang="zh-CN" altLang="zh-CN" sz="3600" dirty="0"/>
              <a:t>制作个性化的图表。</a:t>
            </a:r>
          </a:p>
          <a:p>
            <a:endParaRPr lang="zh-CN" altLang="en-US" sz="3600" dirty="0"/>
          </a:p>
        </p:txBody>
      </p:sp>
    </p:spTree>
    <p:extLst>
      <p:ext uri="{BB962C8B-B14F-4D97-AF65-F5344CB8AC3E}">
        <p14:creationId xmlns:p14="http://schemas.microsoft.com/office/powerpoint/2010/main" val="14818345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pPr marR="0" lvl="2" rtl="0"/>
            <a:endParaRPr lang="zh-CN" altLang="en-US" b="1" i="0" u="none" strike="noStrike" baseline="0" dirty="0">
              <a:latin typeface="宋体"/>
              <a:ea typeface="宋体"/>
            </a:endParaRPr>
          </a:p>
        </p:txBody>
      </p:sp>
      <p:sp>
        <p:nvSpPr>
          <p:cNvPr id="5" name="标题 4">
            <a:extLst>
              <a:ext uri="{FF2B5EF4-FFF2-40B4-BE49-F238E27FC236}">
                <a16:creationId xmlns:a16="http://schemas.microsoft.com/office/drawing/2014/main" id="{548C0F7F-1A9E-480A-9978-54F0D27B8BE3}"/>
              </a:ext>
            </a:extLst>
          </p:cNvPr>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dirty="0"/>
          </a:p>
        </p:txBody>
      </p:sp>
      <p:pic>
        <p:nvPicPr>
          <p:cNvPr id="6" name="图片 5">
            <a:extLst>
              <a:ext uri="{FF2B5EF4-FFF2-40B4-BE49-F238E27FC236}">
                <a16:creationId xmlns:a16="http://schemas.microsoft.com/office/drawing/2014/main" id="{31C0538D-87F6-4569-A27F-BC2188C96539}"/>
              </a:ext>
            </a:extLst>
          </p:cNvPr>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Lst>
          </a:blip>
          <a:srcRect t="28015" r="70865" b="50969"/>
          <a:stretch/>
        </p:blipFill>
        <p:spPr bwMode="auto">
          <a:xfrm>
            <a:off x="730251" y="1169694"/>
            <a:ext cx="4601770" cy="1609131"/>
          </a:xfrm>
          <a:prstGeom prst="rect">
            <a:avLst/>
          </a:prstGeom>
          <a:ln>
            <a:noFill/>
          </a:ln>
          <a:extLst>
            <a:ext uri="{53640926-AAD7-44D8-BBD7-CCE9431645EC}">
              <a14:shadowObscured xmlns:a14="http://schemas.microsoft.com/office/drawing/2010/main"/>
            </a:ext>
          </a:extLst>
        </p:spPr>
      </p:pic>
      <p:graphicFrame>
        <p:nvGraphicFramePr>
          <p:cNvPr id="7" name="图表 6">
            <a:extLst>
              <a:ext uri="{FF2B5EF4-FFF2-40B4-BE49-F238E27FC236}">
                <a16:creationId xmlns:a16="http://schemas.microsoft.com/office/drawing/2014/main" id="{B5A4CC13-7C15-43EA-8BBA-680A4708E338}"/>
              </a:ext>
            </a:extLst>
          </p:cNvPr>
          <p:cNvGraphicFramePr/>
          <p:nvPr>
            <p:extLst>
              <p:ext uri="{D42A27DB-BD31-4B8C-83A1-F6EECF244321}">
                <p14:modId xmlns:p14="http://schemas.microsoft.com/office/powerpoint/2010/main" val="1853301616"/>
              </p:ext>
            </p:extLst>
          </p:nvPr>
        </p:nvGraphicFramePr>
        <p:xfrm>
          <a:off x="730251" y="2981896"/>
          <a:ext cx="4038928" cy="235012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a:extLst>
              <a:ext uri="{FF2B5EF4-FFF2-40B4-BE49-F238E27FC236}">
                <a16:creationId xmlns:a16="http://schemas.microsoft.com/office/drawing/2014/main" id="{49570EE9-7EF6-4EF8-AF29-FD7F34BE96DD}"/>
              </a:ext>
            </a:extLst>
          </p:cNvPr>
          <p:cNvGraphicFramePr/>
          <p:nvPr>
            <p:extLst>
              <p:ext uri="{D42A27DB-BD31-4B8C-83A1-F6EECF244321}">
                <p14:modId xmlns:p14="http://schemas.microsoft.com/office/powerpoint/2010/main" val="1635783568"/>
              </p:ext>
            </p:extLst>
          </p:nvPr>
        </p:nvGraphicFramePr>
        <p:xfrm>
          <a:off x="4769179" y="2951455"/>
          <a:ext cx="6813221" cy="346651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76632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7414" y="1479096"/>
            <a:ext cx="10937172" cy="5248275"/>
          </a:xfrm>
        </p:spPr>
        <p:txBody>
          <a:bodyPr/>
          <a:lstStyle/>
          <a:p>
            <a:pPr marL="800100" indent="-457200">
              <a:buFont typeface="Wingdings" panose="05000000000000000000" pitchFamily="2" charset="2"/>
              <a:buChar char="p"/>
            </a:pPr>
            <a:r>
              <a:rPr lang="zh-CN" altLang="zh-CN" sz="3200" dirty="0"/>
              <a:t>常用图表的应用</a:t>
            </a:r>
            <a:endParaRPr lang="en-US" altLang="zh-CN" sz="3200" dirty="0"/>
          </a:p>
          <a:p>
            <a:pPr marL="800100" lvl="0" indent="-457200">
              <a:buFont typeface="Wingdings" panose="05000000000000000000" pitchFamily="2" charset="2"/>
              <a:buChar char="Ø"/>
            </a:pPr>
            <a:r>
              <a:rPr lang="zh-CN" altLang="zh-CN" sz="3200" dirty="0"/>
              <a:t>折线图</a:t>
            </a:r>
          </a:p>
          <a:p>
            <a:r>
              <a:rPr lang="zh-CN" altLang="zh-CN" sz="3200" dirty="0"/>
              <a:t>折线图常用来描述随时间变化的数据系列，如某地区不同时段的温度变化，或者某企业每月的营业额变化等等。</a:t>
            </a:r>
            <a:endParaRPr lang="en-US" altLang="zh-CN" sz="3200" dirty="0"/>
          </a:p>
          <a:p>
            <a:pPr marL="914400" indent="-571500">
              <a:buFont typeface="Wingdings" panose="05000000000000000000" pitchFamily="2" charset="2"/>
              <a:buChar char="Ø"/>
            </a:pPr>
            <a:r>
              <a:rPr lang="zh-CN" altLang="en-US" sz="3200" dirty="0"/>
              <a:t>例：下</a:t>
            </a:r>
            <a:r>
              <a:rPr lang="zh-CN" altLang="zh-CN" sz="3200" dirty="0"/>
              <a:t>图</a:t>
            </a:r>
            <a:r>
              <a:rPr lang="zh-CN" altLang="en-US" sz="3200" dirty="0"/>
              <a:t>是</a:t>
            </a:r>
            <a:r>
              <a:rPr lang="zh-CN" altLang="zh-CN" sz="3200" dirty="0"/>
              <a:t>我国某城市从</a:t>
            </a:r>
            <a:r>
              <a:rPr lang="en-US" altLang="zh-CN" sz="3200" dirty="0"/>
              <a:t>1995</a:t>
            </a:r>
            <a:r>
              <a:rPr lang="zh-CN" altLang="zh-CN" sz="3200" dirty="0"/>
              <a:t>年至</a:t>
            </a:r>
            <a:r>
              <a:rPr lang="en-US" altLang="zh-CN" sz="3200" dirty="0"/>
              <a:t>2005</a:t>
            </a:r>
            <a:r>
              <a:rPr lang="zh-CN" altLang="zh-CN" sz="3200" dirty="0"/>
              <a:t>年</a:t>
            </a:r>
            <a:r>
              <a:rPr lang="en-US" altLang="zh-CN" sz="3200" dirty="0"/>
              <a:t>2</a:t>
            </a:r>
            <a:r>
              <a:rPr lang="zh-CN" altLang="zh-CN" sz="3200" dirty="0"/>
              <a:t>月和</a:t>
            </a:r>
            <a:r>
              <a:rPr lang="en-US" altLang="zh-CN" sz="3200" dirty="0"/>
              <a:t>8</a:t>
            </a:r>
            <a:r>
              <a:rPr lang="zh-CN" altLang="zh-CN" sz="3200" dirty="0"/>
              <a:t>月的平均温度数据，利用</a:t>
            </a:r>
            <a:r>
              <a:rPr lang="en-US" altLang="zh-CN" sz="3200" dirty="0"/>
              <a:t>Excel</a:t>
            </a:r>
            <a:r>
              <a:rPr lang="zh-CN" altLang="zh-CN" sz="3200" dirty="0"/>
              <a:t>提供的折线图工具，对</a:t>
            </a:r>
            <a:r>
              <a:rPr lang="zh-CN" altLang="en-US" sz="3200" dirty="0"/>
              <a:t>此</a:t>
            </a:r>
            <a:r>
              <a:rPr lang="zh-CN" altLang="zh-CN" sz="3200" dirty="0"/>
              <a:t>数据进行对比分析，</a:t>
            </a:r>
            <a:r>
              <a:rPr lang="zh-CN" altLang="en-US" sz="3200" dirty="0"/>
              <a:t>从而</a:t>
            </a:r>
            <a:r>
              <a:rPr lang="zh-CN" altLang="zh-CN" sz="3200" dirty="0"/>
              <a:t>了解其变化趋势。</a:t>
            </a:r>
            <a:endParaRPr lang="en-US" altLang="zh-CN" sz="3200" dirty="0"/>
          </a:p>
          <a:p>
            <a:endParaRPr lang="zh-CN" altLang="zh-CN" sz="3200" dirty="0"/>
          </a:p>
          <a:p>
            <a:endParaRPr lang="zh-CN" altLang="en-US" sz="3200" dirty="0"/>
          </a:p>
        </p:txBody>
      </p:sp>
      <p:sp>
        <p:nvSpPr>
          <p:cNvPr id="5" name="标题 4">
            <a:extLst>
              <a:ext uri="{FF2B5EF4-FFF2-40B4-BE49-F238E27FC236}">
                <a16:creationId xmlns:a16="http://schemas.microsoft.com/office/drawing/2014/main" id="{34793C11-31AB-433C-B045-93BFFFF9A548}"/>
              </a:ext>
            </a:extLst>
          </p:cNvPr>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dirty="0"/>
          </a:p>
        </p:txBody>
      </p:sp>
    </p:spTree>
    <p:extLst>
      <p:ext uri="{BB962C8B-B14F-4D97-AF65-F5344CB8AC3E}">
        <p14:creationId xmlns:p14="http://schemas.microsoft.com/office/powerpoint/2010/main" val="29856369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endParaRPr lang="zh-CN" altLang="en-US" dirty="0"/>
          </a:p>
        </p:txBody>
      </p:sp>
      <p:pic>
        <p:nvPicPr>
          <p:cNvPr id="4" name="图片 3">
            <a:extLst>
              <a:ext uri="{FF2B5EF4-FFF2-40B4-BE49-F238E27FC236}">
                <a16:creationId xmlns:a16="http://schemas.microsoft.com/office/drawing/2014/main" id="{8E05F713-39F2-479C-B2C2-62AB3C06C118}"/>
              </a:ext>
            </a:extLst>
          </p:cNvPr>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09600" y="1076325"/>
            <a:ext cx="6228360" cy="2144527"/>
          </a:xfrm>
          <a:prstGeom prst="rect">
            <a:avLst/>
          </a:prstGeom>
          <a:noFill/>
          <a:ln>
            <a:noFill/>
          </a:ln>
        </p:spPr>
      </p:pic>
      <p:graphicFrame>
        <p:nvGraphicFramePr>
          <p:cNvPr id="5" name="图表 4">
            <a:extLst>
              <a:ext uri="{FF2B5EF4-FFF2-40B4-BE49-F238E27FC236}">
                <a16:creationId xmlns:a16="http://schemas.microsoft.com/office/drawing/2014/main" id="{212B57B3-B83E-4E9D-9BF1-C6A8C0EDC574}"/>
              </a:ext>
            </a:extLst>
          </p:cNvPr>
          <p:cNvGraphicFramePr/>
          <p:nvPr>
            <p:extLst>
              <p:ext uri="{D42A27DB-BD31-4B8C-83A1-F6EECF244321}">
                <p14:modId xmlns:p14="http://schemas.microsoft.com/office/powerpoint/2010/main" val="1850874693"/>
              </p:ext>
            </p:extLst>
          </p:nvPr>
        </p:nvGraphicFramePr>
        <p:xfrm>
          <a:off x="4584123" y="2030682"/>
          <a:ext cx="6998277" cy="438510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755044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82733" y="1385083"/>
            <a:ext cx="10743210" cy="5248275"/>
          </a:xfrm>
        </p:spPr>
        <p:txBody>
          <a:bodyPr/>
          <a:lstStyle/>
          <a:p>
            <a:pPr marL="800100" lvl="0" indent="-457200">
              <a:buFont typeface="Wingdings" panose="05000000000000000000" pitchFamily="2" charset="2"/>
              <a:buChar char="p"/>
            </a:pPr>
            <a:r>
              <a:rPr lang="zh-CN" altLang="zh-CN" sz="3600" dirty="0"/>
              <a:t>迷你图</a:t>
            </a:r>
          </a:p>
          <a:p>
            <a:pPr marL="800100" indent="-457200">
              <a:buFont typeface="Wingdings" panose="05000000000000000000" pitchFamily="2" charset="2"/>
              <a:buChar char="p"/>
            </a:pPr>
            <a:r>
              <a:rPr lang="zh-CN" altLang="zh-CN" sz="3600" dirty="0"/>
              <a:t>迷你图是插入到工作表单元格中的微型图表，用于快速显示一系列数据的变化趋势，能够突出显示最大值和最小值等统计信息。</a:t>
            </a:r>
            <a:endParaRPr lang="en-US" altLang="zh-CN" sz="3600" dirty="0"/>
          </a:p>
          <a:p>
            <a:pPr marL="800100" indent="-457200">
              <a:buFont typeface="Wingdings" panose="05000000000000000000" pitchFamily="2" charset="2"/>
              <a:buChar char="p"/>
            </a:pPr>
            <a:r>
              <a:rPr lang="zh-CN" altLang="zh-CN" sz="3600" dirty="0"/>
              <a:t>迷你图与一般的</a:t>
            </a:r>
            <a:r>
              <a:rPr lang="en-US" altLang="zh-CN" sz="3600" dirty="0"/>
              <a:t>Excel</a:t>
            </a:r>
            <a:r>
              <a:rPr lang="zh-CN" altLang="zh-CN" sz="3600" dirty="0"/>
              <a:t>图表不同</a:t>
            </a:r>
            <a:r>
              <a:rPr lang="zh-CN" altLang="en-US" sz="3600" dirty="0"/>
              <a:t>。</a:t>
            </a:r>
            <a:r>
              <a:rPr lang="zh-CN" altLang="zh-CN" sz="3600" dirty="0"/>
              <a:t>它是单元格背景中的一部分，可以在迷你图所在的单元格中输入数字、文本等各种类型的数据。</a:t>
            </a:r>
            <a:endParaRPr lang="zh-CN" altLang="en-US" sz="3600" b="1" i="0" u="none" strike="noStrike" kern="100" baseline="0" dirty="0">
              <a:latin typeface="Times New Roman"/>
              <a:ea typeface="宋体"/>
            </a:endParaRPr>
          </a:p>
        </p:txBody>
      </p:sp>
      <p:sp>
        <p:nvSpPr>
          <p:cNvPr id="5" name="标题 4">
            <a:extLst>
              <a:ext uri="{FF2B5EF4-FFF2-40B4-BE49-F238E27FC236}">
                <a16:creationId xmlns:a16="http://schemas.microsoft.com/office/drawing/2014/main" id="{84A2AAD0-55D2-45DB-9482-498CB635582B}"/>
              </a:ext>
            </a:extLst>
          </p:cNvPr>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dirty="0"/>
          </a:p>
        </p:txBody>
      </p:sp>
    </p:spTree>
    <p:extLst>
      <p:ext uri="{BB962C8B-B14F-4D97-AF65-F5344CB8AC3E}">
        <p14:creationId xmlns:p14="http://schemas.microsoft.com/office/powerpoint/2010/main" val="30426626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effectLst/>
              </a:rPr>
            </a:br>
            <a:r>
              <a:rPr lang="en-US" altLang="zh-CN" dirty="0">
                <a:effectLst/>
              </a:rPr>
              <a:t>5.3.6  </a:t>
            </a:r>
            <a:r>
              <a:rPr lang="zh-CN" altLang="zh-CN" dirty="0">
                <a:effectLst/>
              </a:rPr>
              <a:t>图表的应用</a:t>
            </a:r>
            <a:br>
              <a:rPr lang="zh-CN" altLang="zh-CN" dirty="0">
                <a:effectLst/>
              </a:rPr>
            </a:br>
            <a:endParaRPr lang="zh-CN" altLang="en-US" b="0" i="0" u="none" strike="noStrike" kern="100" baseline="0" dirty="0">
              <a:latin typeface="Times New Roman"/>
              <a:ea typeface="宋体"/>
            </a:endParaRPr>
          </a:p>
        </p:txBody>
      </p:sp>
      <p:sp>
        <p:nvSpPr>
          <p:cNvPr id="3" name="文本占位符 2"/>
          <p:cNvSpPr>
            <a:spLocks noGrp="1"/>
          </p:cNvSpPr>
          <p:nvPr>
            <p:ph type="body" idx="1"/>
          </p:nvPr>
        </p:nvSpPr>
        <p:spPr/>
        <p:txBody>
          <a:bodyPr/>
          <a:lstStyle/>
          <a:p>
            <a:r>
              <a:rPr lang="zh-CN" altLang="en-US" dirty="0"/>
              <a:t>例：</a:t>
            </a:r>
            <a:r>
              <a:rPr lang="zh-CN" altLang="zh-CN" dirty="0"/>
              <a:t>利用迷你图功能将各分店</a:t>
            </a:r>
            <a:r>
              <a:rPr lang="en-US" altLang="zh-CN" dirty="0"/>
              <a:t>2017</a:t>
            </a:r>
            <a:r>
              <a:rPr lang="zh-CN" altLang="zh-CN" dirty="0"/>
              <a:t>年至</a:t>
            </a:r>
            <a:r>
              <a:rPr lang="en-US" altLang="zh-CN" dirty="0"/>
              <a:t>2018</a:t>
            </a:r>
            <a:r>
              <a:rPr lang="zh-CN" altLang="zh-CN" dirty="0"/>
              <a:t>年各季度销量的变化趋势显示在</a:t>
            </a:r>
            <a:r>
              <a:rPr lang="en-US" altLang="zh-CN" dirty="0"/>
              <a:t>J3:J5</a:t>
            </a:r>
            <a:r>
              <a:rPr lang="zh-CN" altLang="zh-CN" dirty="0"/>
              <a:t>单元格区域中</a:t>
            </a:r>
            <a:r>
              <a:rPr lang="zh-CN" altLang="en-US" dirty="0"/>
              <a:t>。</a:t>
            </a:r>
            <a:endParaRPr lang="en-US" altLang="zh-CN" dirty="0"/>
          </a:p>
          <a:p>
            <a:endParaRPr lang="zh-CN" altLang="en-US" dirty="0"/>
          </a:p>
        </p:txBody>
      </p:sp>
      <p:pic>
        <p:nvPicPr>
          <p:cNvPr id="4" name="图片 3">
            <a:extLst>
              <a:ext uri="{FF2B5EF4-FFF2-40B4-BE49-F238E27FC236}">
                <a16:creationId xmlns:a16="http://schemas.microsoft.com/office/drawing/2014/main" id="{70DAA4BE-CAF1-4CA2-9A5E-EBBE98BE7DA1}"/>
              </a:ext>
            </a:extLst>
          </p:cNvPr>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Lst>
          </a:blip>
          <a:srcRect t="27612" r="46757" b="55907"/>
          <a:stretch/>
        </p:blipFill>
        <p:spPr bwMode="auto">
          <a:xfrm>
            <a:off x="1888177" y="2173184"/>
            <a:ext cx="8502732" cy="2228232"/>
          </a:xfrm>
          <a:prstGeom prst="rect">
            <a:avLst/>
          </a:prstGeom>
          <a:ln>
            <a:noFill/>
          </a:ln>
          <a:extLst>
            <a:ext uri="{53640926-AAD7-44D8-BBD7-CCE9431645EC}">
              <a14:shadowObscured xmlns:a14="http://schemas.microsoft.com/office/drawing/2010/main"/>
            </a:ext>
          </a:extLst>
        </p:spPr>
      </p:pic>
      <p:pic>
        <p:nvPicPr>
          <p:cNvPr id="5" name="图片 4">
            <a:extLst>
              <a:ext uri="{FF2B5EF4-FFF2-40B4-BE49-F238E27FC236}">
                <a16:creationId xmlns:a16="http://schemas.microsoft.com/office/drawing/2014/main" id="{03240D7D-C79A-44FA-9AFC-1D6F37C1C6E2}"/>
              </a:ext>
            </a:extLst>
          </p:cNvPr>
          <p:cNvPicPr/>
          <p:nvPr/>
        </p:nvPicPr>
        <p:blipFill rotWithShape="1">
          <a:blip r:embed="rId5">
            <a:extLst>
              <a:ext uri="{28A0092B-C50C-407E-A947-70E740481C1C}">
                <a14:useLocalDpi xmlns:a14="http://schemas.microsoft.com/office/drawing/2010/main" val="0"/>
              </a:ext>
            </a:extLst>
          </a:blip>
          <a:srcRect l="42049" t="27612" r="46906" b="56236"/>
          <a:stretch/>
        </p:blipFill>
        <p:spPr bwMode="auto">
          <a:xfrm>
            <a:off x="4168239" y="4611584"/>
            <a:ext cx="2892529" cy="17130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107415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8F2ACC-1B5F-4AF9-978F-5075A18EFF86}"/>
              </a:ext>
            </a:extLst>
          </p:cNvPr>
          <p:cNvSpPr>
            <a:spLocks noGrp="1"/>
          </p:cNvSpPr>
          <p:nvPr>
            <p:ph type="title"/>
          </p:nvPr>
        </p:nvSpPr>
        <p:spPr/>
        <p:txBody>
          <a:bodyPr/>
          <a:lstStyle/>
          <a:p>
            <a:r>
              <a:rPr lang="en-US" altLang="zh-CN" dirty="0">
                <a:latin typeface="+mn-ea"/>
              </a:rPr>
              <a:t>5.4  </a:t>
            </a:r>
            <a:r>
              <a:rPr lang="zh-CN" altLang="zh-CN" dirty="0">
                <a:latin typeface="+mn-ea"/>
              </a:rPr>
              <a:t>基于</a:t>
            </a:r>
            <a:r>
              <a:rPr lang="en-US" altLang="zh-CN" dirty="0">
                <a:latin typeface="+mn-ea"/>
              </a:rPr>
              <a:t>Excel</a:t>
            </a:r>
            <a:r>
              <a:rPr lang="zh-CN" altLang="zh-CN" dirty="0">
                <a:latin typeface="+mn-ea"/>
              </a:rPr>
              <a:t>的数据预处理</a:t>
            </a:r>
            <a:endParaRPr lang="zh-CN" altLang="en-US" dirty="0"/>
          </a:p>
        </p:txBody>
      </p:sp>
      <p:sp>
        <p:nvSpPr>
          <p:cNvPr id="3" name="文本占位符 2">
            <a:extLst>
              <a:ext uri="{FF2B5EF4-FFF2-40B4-BE49-F238E27FC236}">
                <a16:creationId xmlns:a16="http://schemas.microsoft.com/office/drawing/2014/main" id="{2B78EFA9-7417-4DED-8316-BD4329A04069}"/>
              </a:ext>
            </a:extLst>
          </p:cNvPr>
          <p:cNvSpPr>
            <a:spLocks noGrp="1"/>
          </p:cNvSpPr>
          <p:nvPr>
            <p:ph type="body" idx="1"/>
          </p:nvPr>
        </p:nvSpPr>
        <p:spPr/>
        <p:txBody>
          <a:bodyPr/>
          <a:lstStyle/>
          <a:p>
            <a:r>
              <a:rPr lang="en-US" altLang="zh-CN" dirty="0"/>
              <a:t>5.4.1 </a:t>
            </a:r>
            <a:r>
              <a:rPr lang="zh-CN" altLang="en-US" dirty="0"/>
              <a:t>数据预处理的目的</a:t>
            </a:r>
          </a:p>
          <a:p>
            <a:r>
              <a:rPr lang="en-US" altLang="zh-CN" dirty="0"/>
              <a:t>5.4.2 </a:t>
            </a:r>
            <a:r>
              <a:rPr lang="zh-CN" altLang="en-US" dirty="0"/>
              <a:t>数据清洗</a:t>
            </a:r>
          </a:p>
          <a:p>
            <a:r>
              <a:rPr lang="en-US" altLang="zh-CN" dirty="0"/>
              <a:t>5.4.3 </a:t>
            </a:r>
            <a:r>
              <a:rPr lang="zh-CN" altLang="en-US" dirty="0"/>
              <a:t>数据补全</a:t>
            </a:r>
          </a:p>
          <a:p>
            <a:r>
              <a:rPr lang="en-US" altLang="zh-CN" dirty="0"/>
              <a:t>5.4.4 </a:t>
            </a:r>
            <a:r>
              <a:rPr lang="zh-CN" altLang="en-US" dirty="0"/>
              <a:t>数据筛选</a:t>
            </a:r>
          </a:p>
          <a:p>
            <a:r>
              <a:rPr lang="en-US" altLang="zh-CN" dirty="0"/>
              <a:t>5.4.5 </a:t>
            </a:r>
            <a:r>
              <a:rPr lang="zh-CN" altLang="en-US" dirty="0"/>
              <a:t>数据加工</a:t>
            </a:r>
          </a:p>
          <a:p>
            <a:endParaRPr lang="zh-CN" altLang="en-US" dirty="0"/>
          </a:p>
        </p:txBody>
      </p:sp>
      <p:sp>
        <p:nvSpPr>
          <p:cNvPr id="4" name="灯片编号占位符 3">
            <a:extLst>
              <a:ext uri="{FF2B5EF4-FFF2-40B4-BE49-F238E27FC236}">
                <a16:creationId xmlns:a16="http://schemas.microsoft.com/office/drawing/2014/main" id="{3907B293-5731-474F-B8C9-547C9F70039D}"/>
              </a:ext>
            </a:extLst>
          </p:cNvPr>
          <p:cNvSpPr>
            <a:spLocks noGrp="1"/>
          </p:cNvSpPr>
          <p:nvPr>
            <p:ph type="sldNum" sz="quarter" idx="12"/>
          </p:nvPr>
        </p:nvSpPr>
        <p:spPr/>
        <p:txBody>
          <a:bodyPr/>
          <a:lstStyle/>
          <a:p>
            <a:fld id="{98B4E869-76D6-4323-AA47-4196E2208BD0}" type="slidenum">
              <a:rPr lang="zh-CN" altLang="en-US" smtClean="0"/>
              <a:t>59</a:t>
            </a:fld>
            <a:endParaRPr lang="zh-CN" altLang="en-US"/>
          </a:p>
        </p:txBody>
      </p:sp>
    </p:spTree>
    <p:extLst>
      <p:ext uri="{BB962C8B-B14F-4D97-AF65-F5344CB8AC3E}">
        <p14:creationId xmlns:p14="http://schemas.microsoft.com/office/powerpoint/2010/main" val="1311980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a:latin typeface="Times New Roman"/>
                <a:ea typeface="宋体"/>
              </a:rPr>
              <a:t>5.1.1  Excel</a:t>
            </a:r>
            <a:r>
              <a:rPr lang="zh-CN" altLang="en-US" b="1" i="0" u="none" strike="noStrike" kern="2200" baseline="0">
                <a:latin typeface="Times New Roman"/>
                <a:ea typeface="宋体"/>
              </a:rPr>
              <a:t>界面与基本术语</a:t>
            </a:r>
          </a:p>
        </p:txBody>
      </p:sp>
      <p:sp>
        <p:nvSpPr>
          <p:cNvPr id="3" name="文本占位符 2"/>
          <p:cNvSpPr>
            <a:spLocks noGrp="1"/>
          </p:cNvSpPr>
          <p:nvPr>
            <p:ph type="body" idx="1"/>
          </p:nvPr>
        </p:nvSpPr>
        <p:spPr>
          <a:xfrm>
            <a:off x="597876" y="1416294"/>
            <a:ext cx="11289323" cy="5248275"/>
          </a:xfrm>
        </p:spPr>
        <p:txBody>
          <a:bodyPr/>
          <a:lstStyle/>
          <a:p>
            <a:r>
              <a:rPr lang="zh-CN" altLang="zh-CN" dirty="0"/>
              <a:t>基本术语：</a:t>
            </a:r>
          </a:p>
          <a:p>
            <a:pPr marL="800100" indent="-457200">
              <a:buFont typeface="Wingdings" pitchFamily="2" charset="2"/>
              <a:buChar char="p"/>
            </a:pPr>
            <a:r>
              <a:rPr lang="zh-CN" altLang="zh-CN" dirty="0"/>
              <a:t>工作簿。工作簿是一个</a:t>
            </a:r>
            <a:r>
              <a:rPr lang="en-US" altLang="zh-CN" dirty="0"/>
              <a:t>Excel</a:t>
            </a:r>
            <a:r>
              <a:rPr lang="zh-CN" altLang="zh-CN" dirty="0"/>
              <a:t>电子表格文件，是用来存储并处理工作数据的文件，其默认的名称是</a:t>
            </a:r>
            <a:r>
              <a:rPr lang="en-US" altLang="zh-CN" dirty="0"/>
              <a:t>Book</a:t>
            </a:r>
            <a:r>
              <a:rPr lang="zh-CN" altLang="zh-CN" dirty="0"/>
              <a:t>，以</a:t>
            </a:r>
            <a:r>
              <a:rPr lang="en-US" altLang="zh-CN" dirty="0" err="1"/>
              <a:t>xlsx</a:t>
            </a:r>
            <a:r>
              <a:rPr lang="zh-CN" altLang="zh-CN" dirty="0"/>
              <a:t>为扩展名。</a:t>
            </a:r>
          </a:p>
          <a:p>
            <a:pPr marL="800100" indent="-457200">
              <a:buFont typeface="Wingdings" pitchFamily="2" charset="2"/>
              <a:buChar char="p"/>
            </a:pPr>
            <a:r>
              <a:rPr lang="zh-CN" altLang="zh-CN" dirty="0"/>
              <a:t>工作表。工作簿中有若干由水平方向的行与垂直方向的列构成的表格，称为工作表。一个工作簿包含多张工作表，工作表的默认名称为</a:t>
            </a:r>
            <a:r>
              <a:rPr lang="en-US" altLang="zh-CN" dirty="0"/>
              <a:t>Sheet</a:t>
            </a:r>
            <a:r>
              <a:rPr lang="zh-CN" altLang="zh-CN" dirty="0"/>
              <a:t>。</a:t>
            </a:r>
            <a:endParaRPr lang="en-US" altLang="zh-CN" dirty="0"/>
          </a:p>
          <a:p>
            <a:pPr marL="800100" indent="-457200">
              <a:buFont typeface="Wingdings" pitchFamily="2" charset="2"/>
              <a:buChar char="p"/>
            </a:pPr>
            <a:r>
              <a:rPr lang="zh-CN" altLang="zh-CN" dirty="0"/>
              <a:t>单元格。工作表的每一行和每一列交叉形成的小格称为单元格，它们是</a:t>
            </a:r>
            <a:r>
              <a:rPr lang="en-US" altLang="zh-CN" dirty="0"/>
              <a:t>Excel</a:t>
            </a:r>
            <a:r>
              <a:rPr lang="zh-CN" altLang="zh-CN" dirty="0"/>
              <a:t>中最基本的操作对象。可以在单元格中输入数字、文字、日期、公式等数据。每个单元格都有一个地址，由行号与列标组成。例如，</a:t>
            </a:r>
            <a:r>
              <a:rPr lang="en-US" altLang="zh-CN" dirty="0"/>
              <a:t>G3</a:t>
            </a:r>
            <a:r>
              <a:rPr lang="zh-CN" altLang="zh-CN" dirty="0"/>
              <a:t>表示是第</a:t>
            </a:r>
            <a:r>
              <a:rPr lang="en-US" altLang="zh-CN" dirty="0"/>
              <a:t>3</a:t>
            </a:r>
            <a:r>
              <a:rPr lang="zh-CN" altLang="zh-CN" dirty="0"/>
              <a:t>行第</a:t>
            </a:r>
            <a:r>
              <a:rPr lang="en-US" altLang="zh-CN" dirty="0"/>
              <a:t>7</a:t>
            </a:r>
            <a:r>
              <a:rPr lang="zh-CN" altLang="zh-CN" dirty="0"/>
              <a:t>列的单元格地址。</a:t>
            </a:r>
          </a:p>
          <a:p>
            <a:endParaRPr lang="zh-CN" altLang="en-US" dirty="0"/>
          </a:p>
        </p:txBody>
      </p:sp>
    </p:spTree>
    <p:extLst>
      <p:ext uri="{BB962C8B-B14F-4D97-AF65-F5344CB8AC3E}">
        <p14:creationId xmlns:p14="http://schemas.microsoft.com/office/powerpoint/2010/main" val="40747276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7EBDAF-C0CF-44CC-BC9D-96A41682AD78}"/>
              </a:ext>
            </a:extLst>
          </p:cNvPr>
          <p:cNvSpPr>
            <a:spLocks noGrp="1"/>
          </p:cNvSpPr>
          <p:nvPr>
            <p:ph type="title"/>
          </p:nvPr>
        </p:nvSpPr>
        <p:spPr/>
        <p:txBody>
          <a:bodyPr/>
          <a:lstStyle/>
          <a:p>
            <a:r>
              <a:rPr lang="en-US" altLang="zh-CN" dirty="0"/>
              <a:t>5.4.1 </a:t>
            </a:r>
            <a:r>
              <a:rPr lang="zh-CN" altLang="en-US" dirty="0"/>
              <a:t>数据预处理的目的</a:t>
            </a:r>
          </a:p>
        </p:txBody>
      </p:sp>
      <p:sp>
        <p:nvSpPr>
          <p:cNvPr id="3" name="文本占位符 2">
            <a:extLst>
              <a:ext uri="{FF2B5EF4-FFF2-40B4-BE49-F238E27FC236}">
                <a16:creationId xmlns:a16="http://schemas.microsoft.com/office/drawing/2014/main" id="{F10402E4-1F95-4510-BF2C-36C72A3DBAB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1BA8A293-73D9-485F-9E48-130FD79D223C}"/>
              </a:ext>
            </a:extLst>
          </p:cNvPr>
          <p:cNvSpPr>
            <a:spLocks noGrp="1"/>
          </p:cNvSpPr>
          <p:nvPr>
            <p:ph type="sldNum" sz="quarter" idx="12"/>
          </p:nvPr>
        </p:nvSpPr>
        <p:spPr/>
        <p:txBody>
          <a:bodyPr/>
          <a:lstStyle/>
          <a:p>
            <a:fld id="{98B4E869-76D6-4323-AA47-4196E2208BD0}" type="slidenum">
              <a:rPr lang="zh-CN" altLang="en-US" smtClean="0"/>
              <a:t>60</a:t>
            </a:fld>
            <a:endParaRPr lang="zh-CN" altLang="en-US"/>
          </a:p>
        </p:txBody>
      </p:sp>
      <p:pic>
        <p:nvPicPr>
          <p:cNvPr id="5" name="图片 4">
            <a:extLst>
              <a:ext uri="{FF2B5EF4-FFF2-40B4-BE49-F238E27FC236}">
                <a16:creationId xmlns:a16="http://schemas.microsoft.com/office/drawing/2014/main" id="{841E701A-99DA-42DF-905E-62B1D4580046}"/>
              </a:ext>
            </a:extLst>
          </p:cNvPr>
          <p:cNvPicPr/>
          <p:nvPr/>
        </p:nvPicPr>
        <p:blipFill>
          <a:blip r:embed="rId2" cstate="print"/>
          <a:stretch>
            <a:fillRect/>
          </a:stretch>
        </p:blipFill>
        <p:spPr>
          <a:xfrm>
            <a:off x="764771" y="1461741"/>
            <a:ext cx="10662458" cy="4319934"/>
          </a:xfrm>
          <a:prstGeom prst="rect">
            <a:avLst/>
          </a:prstGeom>
        </p:spPr>
      </p:pic>
    </p:spTree>
    <p:extLst>
      <p:ext uri="{BB962C8B-B14F-4D97-AF65-F5344CB8AC3E}">
        <p14:creationId xmlns:p14="http://schemas.microsoft.com/office/powerpoint/2010/main" val="33431306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7EBDAF-C0CF-44CC-BC9D-96A41682AD78}"/>
              </a:ext>
            </a:extLst>
          </p:cNvPr>
          <p:cNvSpPr>
            <a:spLocks noGrp="1"/>
          </p:cNvSpPr>
          <p:nvPr>
            <p:ph type="title"/>
          </p:nvPr>
        </p:nvSpPr>
        <p:spPr/>
        <p:txBody>
          <a:bodyPr/>
          <a:lstStyle/>
          <a:p>
            <a:r>
              <a:rPr lang="en-US" altLang="zh-CN" dirty="0"/>
              <a:t>5.4.1 </a:t>
            </a:r>
            <a:r>
              <a:rPr lang="zh-CN" altLang="en-US" dirty="0"/>
              <a:t>数据预处理的目的</a:t>
            </a:r>
          </a:p>
        </p:txBody>
      </p:sp>
      <p:sp>
        <p:nvSpPr>
          <p:cNvPr id="3" name="文本占位符 2">
            <a:extLst>
              <a:ext uri="{FF2B5EF4-FFF2-40B4-BE49-F238E27FC236}">
                <a16:creationId xmlns:a16="http://schemas.microsoft.com/office/drawing/2014/main" id="{F10402E4-1F95-4510-BF2C-36C72A3DBABA}"/>
              </a:ext>
            </a:extLst>
          </p:cNvPr>
          <p:cNvSpPr>
            <a:spLocks noGrp="1"/>
          </p:cNvSpPr>
          <p:nvPr>
            <p:ph type="body" idx="1"/>
          </p:nvPr>
        </p:nvSpPr>
        <p:spPr/>
        <p:txBody>
          <a:bodyPr/>
          <a:lstStyle/>
          <a:p>
            <a:r>
              <a:rPr lang="zh-CN" altLang="en-US" dirty="0"/>
              <a:t>主要问题：</a:t>
            </a:r>
            <a:endParaRPr lang="en-US" altLang="zh-CN" dirty="0"/>
          </a:p>
          <a:p>
            <a:pPr marL="857250" indent="-514350">
              <a:buFont typeface="+mj-ea"/>
              <a:buAutoNum type="circleNumDbPlain"/>
            </a:pPr>
            <a:r>
              <a:rPr lang="zh-CN" altLang="en-US" dirty="0"/>
              <a:t>数据失真</a:t>
            </a:r>
            <a:endParaRPr lang="en-US" altLang="zh-CN" dirty="0"/>
          </a:p>
          <a:p>
            <a:pPr marL="857250" indent="-514350">
              <a:buFont typeface="+mj-ea"/>
              <a:buAutoNum type="circleNumDbPlain"/>
            </a:pPr>
            <a:r>
              <a:rPr lang="zh-CN" altLang="zh-CN" dirty="0"/>
              <a:t>数据噪声</a:t>
            </a:r>
            <a:endParaRPr lang="en-US" altLang="zh-CN" dirty="0"/>
          </a:p>
          <a:p>
            <a:pPr marL="857250" indent="-514350">
              <a:buFont typeface="+mj-ea"/>
              <a:buAutoNum type="circleNumDbPlain"/>
            </a:pPr>
            <a:r>
              <a:rPr lang="zh-CN" altLang="zh-CN" dirty="0"/>
              <a:t>数据不一致</a:t>
            </a:r>
            <a:endParaRPr lang="en-US" altLang="zh-CN" dirty="0"/>
          </a:p>
          <a:p>
            <a:pPr marL="857250" indent="-514350">
              <a:buFont typeface="+mj-ea"/>
              <a:buAutoNum type="circleNumDbPlain"/>
            </a:pPr>
            <a:r>
              <a:rPr lang="zh-CN" altLang="zh-CN" dirty="0"/>
              <a:t>数据冗余</a:t>
            </a:r>
            <a:endParaRPr lang="en-US" altLang="zh-CN" dirty="0"/>
          </a:p>
          <a:p>
            <a:pPr marL="857250" indent="-514350">
              <a:buFont typeface="+mj-ea"/>
              <a:buAutoNum type="circleNumDbPlain"/>
            </a:pPr>
            <a:r>
              <a:rPr lang="zh-CN" altLang="zh-CN" dirty="0"/>
              <a:t>数据异常</a:t>
            </a:r>
            <a:endParaRPr lang="en-US" altLang="zh-CN" dirty="0"/>
          </a:p>
          <a:p>
            <a:pPr marL="857250" indent="-514350">
              <a:buFont typeface="+mj-ea"/>
              <a:buAutoNum type="circleNumDbPlain"/>
            </a:pPr>
            <a:r>
              <a:rPr lang="zh-CN" altLang="zh-CN" dirty="0"/>
              <a:t>数据重复</a:t>
            </a:r>
            <a:endParaRPr lang="en-US" altLang="zh-CN" dirty="0"/>
          </a:p>
          <a:p>
            <a:pPr marL="857250" indent="-514350">
              <a:buFont typeface="+mj-ea"/>
              <a:buAutoNum type="circleNumDbPlain"/>
            </a:pPr>
            <a:r>
              <a:rPr lang="zh-CN" altLang="zh-CN" dirty="0"/>
              <a:t>单位不一致</a:t>
            </a:r>
            <a:endParaRPr lang="zh-CN" altLang="en-US" dirty="0"/>
          </a:p>
        </p:txBody>
      </p:sp>
      <p:sp>
        <p:nvSpPr>
          <p:cNvPr id="4" name="灯片编号占位符 3">
            <a:extLst>
              <a:ext uri="{FF2B5EF4-FFF2-40B4-BE49-F238E27FC236}">
                <a16:creationId xmlns:a16="http://schemas.microsoft.com/office/drawing/2014/main" id="{1BA8A293-73D9-485F-9E48-130FD79D223C}"/>
              </a:ext>
            </a:extLst>
          </p:cNvPr>
          <p:cNvSpPr>
            <a:spLocks noGrp="1"/>
          </p:cNvSpPr>
          <p:nvPr>
            <p:ph type="sldNum" sz="quarter" idx="12"/>
          </p:nvPr>
        </p:nvSpPr>
        <p:spPr/>
        <p:txBody>
          <a:bodyPr/>
          <a:lstStyle/>
          <a:p>
            <a:fld id="{98B4E869-76D6-4323-AA47-4196E2208BD0}" type="slidenum">
              <a:rPr lang="zh-CN" altLang="en-US" smtClean="0"/>
              <a:t>61</a:t>
            </a:fld>
            <a:endParaRPr lang="zh-CN" altLang="en-US"/>
          </a:p>
        </p:txBody>
      </p:sp>
    </p:spTree>
    <p:extLst>
      <p:ext uri="{BB962C8B-B14F-4D97-AF65-F5344CB8AC3E}">
        <p14:creationId xmlns:p14="http://schemas.microsoft.com/office/powerpoint/2010/main" val="17287266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5D131F-E252-4DFA-A4F3-01E5C89DE94C}"/>
              </a:ext>
            </a:extLst>
          </p:cNvPr>
          <p:cNvSpPr>
            <a:spLocks noGrp="1"/>
          </p:cNvSpPr>
          <p:nvPr>
            <p:ph type="title"/>
          </p:nvPr>
        </p:nvSpPr>
        <p:spPr/>
        <p:txBody>
          <a:bodyPr/>
          <a:lstStyle/>
          <a:p>
            <a:r>
              <a:rPr lang="en-US" altLang="zh-CN" dirty="0">
                <a:effectLst/>
              </a:rPr>
              <a:t>5.4.2 </a:t>
            </a:r>
            <a:r>
              <a:rPr lang="zh-CN" altLang="zh-CN" dirty="0">
                <a:effectLst/>
              </a:rPr>
              <a:t>数据清洗</a:t>
            </a:r>
            <a:endParaRPr lang="zh-CN" altLang="en-US" dirty="0"/>
          </a:p>
        </p:txBody>
      </p:sp>
      <p:sp>
        <p:nvSpPr>
          <p:cNvPr id="3" name="文本占位符 2">
            <a:extLst>
              <a:ext uri="{FF2B5EF4-FFF2-40B4-BE49-F238E27FC236}">
                <a16:creationId xmlns:a16="http://schemas.microsoft.com/office/drawing/2014/main" id="{49B76DD1-544B-4C98-B35C-58CEDE43E0C3}"/>
              </a:ext>
            </a:extLst>
          </p:cNvPr>
          <p:cNvSpPr>
            <a:spLocks noGrp="1"/>
          </p:cNvSpPr>
          <p:nvPr>
            <p:ph type="body" idx="1"/>
          </p:nvPr>
        </p:nvSpPr>
        <p:spPr>
          <a:xfrm>
            <a:off x="609600" y="1076325"/>
            <a:ext cx="10972800" cy="5781674"/>
          </a:xfrm>
        </p:spPr>
        <p:txBody>
          <a:bodyPr/>
          <a:lstStyle/>
          <a:p>
            <a:r>
              <a:rPr lang="en-US" altLang="zh-CN" dirty="0"/>
              <a:t>1</a:t>
            </a:r>
            <a:r>
              <a:rPr lang="zh-CN" altLang="en-US" dirty="0"/>
              <a:t>、</a:t>
            </a:r>
            <a:r>
              <a:rPr lang="zh-CN" altLang="zh-CN" dirty="0"/>
              <a:t>数据噪声</a:t>
            </a:r>
            <a:r>
              <a:rPr lang="zh-CN" altLang="en-US" dirty="0"/>
              <a:t>处理</a:t>
            </a:r>
            <a:endParaRPr lang="en-US" altLang="zh-CN" dirty="0"/>
          </a:p>
          <a:p>
            <a:r>
              <a:rPr lang="en-US" altLang="zh-CN" dirty="0"/>
              <a:t>2</a:t>
            </a:r>
            <a:r>
              <a:rPr lang="zh-CN" altLang="en-US" dirty="0"/>
              <a:t>、数据异常处理</a:t>
            </a:r>
            <a:endParaRPr lang="en-US" altLang="zh-CN" dirty="0"/>
          </a:p>
          <a:p>
            <a:r>
              <a:rPr lang="en-US" altLang="zh-CN" dirty="0"/>
              <a:t>3</a:t>
            </a:r>
            <a:r>
              <a:rPr lang="zh-CN" altLang="en-US" dirty="0"/>
              <a:t>、数据不一致处理</a:t>
            </a:r>
            <a:endParaRPr lang="en-US" altLang="zh-CN" dirty="0"/>
          </a:p>
          <a:p>
            <a:endParaRPr lang="en-US" altLang="zh-CN" dirty="0"/>
          </a:p>
          <a:p>
            <a:endParaRPr lang="en-US" altLang="zh-CN" dirty="0"/>
          </a:p>
          <a:p>
            <a:r>
              <a:rPr lang="en-US" altLang="zh-CN" dirty="0"/>
              <a:t>4</a:t>
            </a:r>
            <a:r>
              <a:rPr lang="zh-CN" altLang="en-US" dirty="0"/>
              <a:t>、重复数据处理</a:t>
            </a:r>
            <a:endParaRPr lang="en-US" altLang="zh-CN" dirty="0"/>
          </a:p>
          <a:p>
            <a:pPr marL="1343025" lvl="1" indent="-514350">
              <a:buFont typeface="+mj-ea"/>
              <a:buAutoNum type="circleNumDbPlain"/>
            </a:pPr>
            <a:r>
              <a:rPr lang="zh-CN" altLang="en-US" dirty="0"/>
              <a:t>使用高级删选工具完成去重操作</a:t>
            </a:r>
            <a:endParaRPr lang="en-US" altLang="zh-CN" dirty="0"/>
          </a:p>
          <a:p>
            <a:pPr marL="1343025" lvl="1" indent="-514350">
              <a:buFont typeface="+mj-ea"/>
              <a:buAutoNum type="circleNumDbPlain"/>
            </a:pPr>
            <a:r>
              <a:rPr lang="zh-CN" altLang="en-US" dirty="0"/>
              <a:t>使用条件格式工具完成去重操作</a:t>
            </a:r>
          </a:p>
        </p:txBody>
      </p:sp>
      <p:sp>
        <p:nvSpPr>
          <p:cNvPr id="4" name="灯片编号占位符 3">
            <a:extLst>
              <a:ext uri="{FF2B5EF4-FFF2-40B4-BE49-F238E27FC236}">
                <a16:creationId xmlns:a16="http://schemas.microsoft.com/office/drawing/2014/main" id="{52BB51DA-4529-40AF-9EFB-1544A82B4ADD}"/>
              </a:ext>
            </a:extLst>
          </p:cNvPr>
          <p:cNvSpPr>
            <a:spLocks noGrp="1"/>
          </p:cNvSpPr>
          <p:nvPr>
            <p:ph type="sldNum" sz="quarter" idx="12"/>
          </p:nvPr>
        </p:nvSpPr>
        <p:spPr/>
        <p:txBody>
          <a:bodyPr/>
          <a:lstStyle/>
          <a:p>
            <a:fld id="{98B4E869-76D6-4323-AA47-4196E2208BD0}" type="slidenum">
              <a:rPr lang="zh-CN" altLang="en-US" smtClean="0"/>
              <a:t>62</a:t>
            </a:fld>
            <a:endParaRPr lang="zh-CN" altLang="en-US"/>
          </a:p>
        </p:txBody>
      </p:sp>
      <p:pic>
        <p:nvPicPr>
          <p:cNvPr id="2056" name="图片 1311">
            <a:extLst>
              <a:ext uri="{FF2B5EF4-FFF2-40B4-BE49-F238E27FC236}">
                <a16:creationId xmlns:a16="http://schemas.microsoft.com/office/drawing/2014/main" id="{8D0108A1-8C19-46C8-A03C-0B19489582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956" y="2839639"/>
            <a:ext cx="4711378" cy="563562"/>
          </a:xfrm>
          <a:prstGeom prst="rect">
            <a:avLst/>
          </a:prstGeom>
          <a:noFill/>
          <a:extLst>
            <a:ext uri="{909E8E84-426E-40DD-AFC4-6F175D3DCCD1}">
              <a14:hiddenFill xmlns:a14="http://schemas.microsoft.com/office/drawing/2010/main">
                <a:solidFill>
                  <a:srgbClr val="FFFFFF"/>
                </a:solidFill>
              </a14:hiddenFill>
            </a:ext>
          </a:extLst>
        </p:spPr>
      </p:pic>
      <p:pic>
        <p:nvPicPr>
          <p:cNvPr id="2055" name="图片 1312">
            <a:extLst>
              <a:ext uri="{FF2B5EF4-FFF2-40B4-BE49-F238E27FC236}">
                <a16:creationId xmlns:a16="http://schemas.microsoft.com/office/drawing/2014/main" id="{A13B46EA-F12E-4970-9775-8C74CDFD6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6446" y="2863740"/>
            <a:ext cx="4485954" cy="563562"/>
          </a:xfrm>
          <a:prstGeom prst="rect">
            <a:avLst/>
          </a:prstGeom>
          <a:noFill/>
          <a:extLst>
            <a:ext uri="{909E8E84-426E-40DD-AFC4-6F175D3DCCD1}">
              <a14:hiddenFill xmlns:a14="http://schemas.microsoft.com/office/drawing/2010/main">
                <a:solidFill>
                  <a:srgbClr val="FFFFFF"/>
                </a:solidFill>
              </a14:hiddenFill>
            </a:ext>
          </a:extLst>
        </p:spPr>
      </p:pic>
      <p:sp>
        <p:nvSpPr>
          <p:cNvPr id="9" name="右箭头 91219">
            <a:extLst>
              <a:ext uri="{FF2B5EF4-FFF2-40B4-BE49-F238E27FC236}">
                <a16:creationId xmlns:a16="http://schemas.microsoft.com/office/drawing/2014/main" id="{13EB8F0C-5DAE-439D-895C-90FFA0C68FEF}"/>
              </a:ext>
            </a:extLst>
          </p:cNvPr>
          <p:cNvSpPr>
            <a:spLocks noChangeArrowheads="1"/>
          </p:cNvSpPr>
          <p:nvPr/>
        </p:nvSpPr>
        <p:spPr bwMode="auto">
          <a:xfrm>
            <a:off x="6277668" y="2909465"/>
            <a:ext cx="554425" cy="493736"/>
          </a:xfrm>
          <a:prstGeom prst="rightArrow">
            <a:avLst>
              <a:gd name="adj1" fmla="val 50000"/>
              <a:gd name="adj2" fmla="val 50000"/>
            </a:avLst>
          </a:prstGeom>
          <a:solidFill>
            <a:srgbClr val="FFFFFF"/>
          </a:solidFill>
          <a:ln w="254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 name="Rectangle 10">
            <a:extLst>
              <a:ext uri="{FF2B5EF4-FFF2-40B4-BE49-F238E27FC236}">
                <a16:creationId xmlns:a16="http://schemas.microsoft.com/office/drawing/2014/main" id="{3FED3F6B-A783-462D-9622-51B75281FB4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11">
            <a:extLst>
              <a:ext uri="{FF2B5EF4-FFF2-40B4-BE49-F238E27FC236}">
                <a16:creationId xmlns:a16="http://schemas.microsoft.com/office/drawing/2014/main" id="{7FDF4341-350A-4A3D-BA69-8B331EF32904}"/>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12">
            <a:extLst>
              <a:ext uri="{FF2B5EF4-FFF2-40B4-BE49-F238E27FC236}">
                <a16:creationId xmlns:a16="http://schemas.microsoft.com/office/drawing/2014/main" id="{BF582003-C2A6-4EA7-8336-B7F4DF4E11CD}"/>
              </a:ext>
            </a:extLst>
          </p:cNvPr>
          <p:cNvSpPr>
            <a:spLocks noChangeArrowheads="1"/>
          </p:cNvSpPr>
          <p:nvPr/>
        </p:nvSpPr>
        <p:spPr bwMode="auto">
          <a:xfrm>
            <a:off x="0" y="6953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405809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5F2C59-B5E6-49F7-8E7A-809CF588718A}"/>
              </a:ext>
            </a:extLst>
          </p:cNvPr>
          <p:cNvSpPr>
            <a:spLocks noGrp="1"/>
          </p:cNvSpPr>
          <p:nvPr>
            <p:ph type="title"/>
          </p:nvPr>
        </p:nvSpPr>
        <p:spPr/>
        <p:txBody>
          <a:bodyPr/>
          <a:lstStyle/>
          <a:p>
            <a:r>
              <a:rPr lang="en-US" altLang="zh-CN" dirty="0"/>
              <a:t>5.4.3 </a:t>
            </a:r>
            <a:r>
              <a:rPr lang="zh-CN" altLang="en-US" dirty="0"/>
              <a:t>数据补全</a:t>
            </a:r>
          </a:p>
        </p:txBody>
      </p:sp>
      <p:sp>
        <p:nvSpPr>
          <p:cNvPr id="3" name="文本占位符 2">
            <a:extLst>
              <a:ext uri="{FF2B5EF4-FFF2-40B4-BE49-F238E27FC236}">
                <a16:creationId xmlns:a16="http://schemas.microsoft.com/office/drawing/2014/main" id="{F0AC4C78-FAF3-4D7A-9FF3-2FAF81025993}"/>
              </a:ext>
            </a:extLst>
          </p:cNvPr>
          <p:cNvSpPr>
            <a:spLocks noGrp="1"/>
          </p:cNvSpPr>
          <p:nvPr>
            <p:ph type="body" idx="1"/>
          </p:nvPr>
        </p:nvSpPr>
        <p:spPr>
          <a:xfrm>
            <a:off x="609600" y="2211185"/>
            <a:ext cx="10972800" cy="4113415"/>
          </a:xfrm>
        </p:spPr>
        <p:txBody>
          <a:bodyPr/>
          <a:lstStyle/>
          <a:p>
            <a:pPr marL="800100" indent="-457200">
              <a:buFont typeface="Wingdings" panose="05000000000000000000" pitchFamily="2" charset="2"/>
              <a:buChar char="l"/>
            </a:pPr>
            <a:r>
              <a:rPr lang="zh-CN" altLang="en-US" dirty="0"/>
              <a:t>采集过程中的疏漏造成的数据缺失补全</a:t>
            </a:r>
            <a:endParaRPr lang="en-US" altLang="zh-CN" dirty="0"/>
          </a:p>
          <a:p>
            <a:pPr marL="800100" indent="-457200">
              <a:buFont typeface="Wingdings" panose="05000000000000000000" pitchFamily="2" charset="2"/>
              <a:buChar char="l"/>
            </a:pPr>
            <a:r>
              <a:rPr lang="zh-CN" altLang="en-US" dirty="0"/>
              <a:t>由于本身数据不完整或者无法采集导致的数据缺失补全</a:t>
            </a:r>
            <a:endParaRPr lang="en-US" altLang="zh-CN" dirty="0"/>
          </a:p>
          <a:p>
            <a:pPr marL="800100" indent="-457200">
              <a:buFont typeface="Wingdings" panose="05000000000000000000" pitchFamily="2" charset="2"/>
              <a:buChar char="l"/>
            </a:pPr>
            <a:r>
              <a:rPr lang="zh-CN" altLang="zh-CN" dirty="0"/>
              <a:t>可直接删除存在数据缺失的记录</a:t>
            </a:r>
            <a:endParaRPr lang="zh-CN" altLang="en-US" dirty="0"/>
          </a:p>
        </p:txBody>
      </p:sp>
      <p:sp>
        <p:nvSpPr>
          <p:cNvPr id="4" name="灯片编号占位符 3">
            <a:extLst>
              <a:ext uri="{FF2B5EF4-FFF2-40B4-BE49-F238E27FC236}">
                <a16:creationId xmlns:a16="http://schemas.microsoft.com/office/drawing/2014/main" id="{27F2C2DD-C17A-4D58-AE20-846CA569F553}"/>
              </a:ext>
            </a:extLst>
          </p:cNvPr>
          <p:cNvSpPr>
            <a:spLocks noGrp="1"/>
          </p:cNvSpPr>
          <p:nvPr>
            <p:ph type="sldNum" sz="quarter" idx="12"/>
          </p:nvPr>
        </p:nvSpPr>
        <p:spPr/>
        <p:txBody>
          <a:bodyPr/>
          <a:lstStyle/>
          <a:p>
            <a:fld id="{98B4E869-76D6-4323-AA47-4196E2208BD0}" type="slidenum">
              <a:rPr lang="zh-CN" altLang="en-US" smtClean="0"/>
              <a:t>63</a:t>
            </a:fld>
            <a:endParaRPr lang="zh-CN" altLang="en-US"/>
          </a:p>
        </p:txBody>
      </p:sp>
    </p:spTree>
    <p:extLst>
      <p:ext uri="{BB962C8B-B14F-4D97-AF65-F5344CB8AC3E}">
        <p14:creationId xmlns:p14="http://schemas.microsoft.com/office/powerpoint/2010/main" val="28449741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A193E1-D00D-4046-81B3-8425E95D072C}"/>
              </a:ext>
            </a:extLst>
          </p:cNvPr>
          <p:cNvSpPr>
            <a:spLocks noGrp="1"/>
          </p:cNvSpPr>
          <p:nvPr>
            <p:ph type="title"/>
          </p:nvPr>
        </p:nvSpPr>
        <p:spPr/>
        <p:txBody>
          <a:bodyPr/>
          <a:lstStyle/>
          <a:p>
            <a:r>
              <a:rPr lang="en-US" altLang="zh-CN" dirty="0"/>
              <a:t>5.4.4 </a:t>
            </a:r>
            <a:r>
              <a:rPr lang="zh-CN" altLang="en-US" dirty="0"/>
              <a:t>数据筛选</a:t>
            </a:r>
          </a:p>
        </p:txBody>
      </p:sp>
      <p:sp>
        <p:nvSpPr>
          <p:cNvPr id="3" name="文本占位符 2">
            <a:extLst>
              <a:ext uri="{FF2B5EF4-FFF2-40B4-BE49-F238E27FC236}">
                <a16:creationId xmlns:a16="http://schemas.microsoft.com/office/drawing/2014/main" id="{88BAB626-AB84-419A-80B0-F4E53E768716}"/>
              </a:ext>
            </a:extLst>
          </p:cNvPr>
          <p:cNvSpPr>
            <a:spLocks noGrp="1"/>
          </p:cNvSpPr>
          <p:nvPr>
            <p:ph type="body" idx="1"/>
          </p:nvPr>
        </p:nvSpPr>
        <p:spPr/>
        <p:txBody>
          <a:bodyPr/>
          <a:lstStyle/>
          <a:p>
            <a:pPr marL="800100" indent="-457200">
              <a:buFont typeface="Arial" panose="020B0604020202020204" pitchFamily="34" charset="0"/>
              <a:buChar char="•"/>
            </a:pPr>
            <a:r>
              <a:rPr lang="zh-CN" altLang="en-US" dirty="0"/>
              <a:t>年份数据筛选</a:t>
            </a:r>
          </a:p>
        </p:txBody>
      </p:sp>
      <p:sp>
        <p:nvSpPr>
          <p:cNvPr id="4" name="灯片编号占位符 3">
            <a:extLst>
              <a:ext uri="{FF2B5EF4-FFF2-40B4-BE49-F238E27FC236}">
                <a16:creationId xmlns:a16="http://schemas.microsoft.com/office/drawing/2014/main" id="{55450821-B4FB-4F6D-B642-1361FAAE10EE}"/>
              </a:ext>
            </a:extLst>
          </p:cNvPr>
          <p:cNvSpPr>
            <a:spLocks noGrp="1"/>
          </p:cNvSpPr>
          <p:nvPr>
            <p:ph type="sldNum" sz="quarter" idx="12"/>
          </p:nvPr>
        </p:nvSpPr>
        <p:spPr/>
        <p:txBody>
          <a:bodyPr/>
          <a:lstStyle/>
          <a:p>
            <a:fld id="{98B4E869-76D6-4323-AA47-4196E2208BD0}" type="slidenum">
              <a:rPr lang="zh-CN" altLang="en-US" smtClean="0"/>
              <a:t>64</a:t>
            </a:fld>
            <a:endParaRPr lang="zh-CN" altLang="en-US"/>
          </a:p>
        </p:txBody>
      </p:sp>
      <p:pic>
        <p:nvPicPr>
          <p:cNvPr id="5" name="图片 4">
            <a:extLst>
              <a:ext uri="{FF2B5EF4-FFF2-40B4-BE49-F238E27FC236}">
                <a16:creationId xmlns:a16="http://schemas.microsoft.com/office/drawing/2014/main" id="{8824C182-EA19-4171-A287-A3D10FF17352}"/>
              </a:ext>
            </a:extLst>
          </p:cNvPr>
          <p:cNvPicPr/>
          <p:nvPr/>
        </p:nvPicPr>
        <p:blipFill>
          <a:blip r:embed="rId2" cstate="print"/>
          <a:stretch>
            <a:fillRect/>
          </a:stretch>
        </p:blipFill>
        <p:spPr>
          <a:xfrm>
            <a:off x="2470019" y="2135634"/>
            <a:ext cx="3201064" cy="3337040"/>
          </a:xfrm>
          <a:prstGeom prst="rect">
            <a:avLst/>
          </a:prstGeom>
        </p:spPr>
      </p:pic>
      <p:pic>
        <p:nvPicPr>
          <p:cNvPr id="6" name="图片 5">
            <a:extLst>
              <a:ext uri="{FF2B5EF4-FFF2-40B4-BE49-F238E27FC236}">
                <a16:creationId xmlns:a16="http://schemas.microsoft.com/office/drawing/2014/main" id="{BE2A48E1-07C2-4782-B38D-0B9A20EAA74F}"/>
              </a:ext>
            </a:extLst>
          </p:cNvPr>
          <p:cNvPicPr/>
          <p:nvPr/>
        </p:nvPicPr>
        <p:blipFill>
          <a:blip r:embed="rId3" cstate="print"/>
          <a:stretch>
            <a:fillRect/>
          </a:stretch>
        </p:blipFill>
        <p:spPr>
          <a:xfrm>
            <a:off x="6096000" y="1122362"/>
            <a:ext cx="4575435" cy="2808404"/>
          </a:xfrm>
          <a:prstGeom prst="rect">
            <a:avLst/>
          </a:prstGeom>
        </p:spPr>
      </p:pic>
      <p:pic>
        <p:nvPicPr>
          <p:cNvPr id="7" name="图片 6">
            <a:extLst>
              <a:ext uri="{FF2B5EF4-FFF2-40B4-BE49-F238E27FC236}">
                <a16:creationId xmlns:a16="http://schemas.microsoft.com/office/drawing/2014/main" id="{F312361F-21EC-4919-9908-C3AE1DB50B10}"/>
              </a:ext>
            </a:extLst>
          </p:cNvPr>
          <p:cNvPicPr/>
          <p:nvPr/>
        </p:nvPicPr>
        <p:blipFill>
          <a:blip r:embed="rId4" cstate="print"/>
          <a:stretch>
            <a:fillRect/>
          </a:stretch>
        </p:blipFill>
        <p:spPr>
          <a:xfrm>
            <a:off x="6096000" y="4087350"/>
            <a:ext cx="4575434" cy="2770649"/>
          </a:xfrm>
          <a:prstGeom prst="rect">
            <a:avLst/>
          </a:prstGeom>
        </p:spPr>
      </p:pic>
    </p:spTree>
    <p:extLst>
      <p:ext uri="{BB962C8B-B14F-4D97-AF65-F5344CB8AC3E}">
        <p14:creationId xmlns:p14="http://schemas.microsoft.com/office/powerpoint/2010/main" val="5892716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A193E1-D00D-4046-81B3-8425E95D072C}"/>
              </a:ext>
            </a:extLst>
          </p:cNvPr>
          <p:cNvSpPr>
            <a:spLocks noGrp="1"/>
          </p:cNvSpPr>
          <p:nvPr>
            <p:ph type="title"/>
          </p:nvPr>
        </p:nvSpPr>
        <p:spPr/>
        <p:txBody>
          <a:bodyPr/>
          <a:lstStyle/>
          <a:p>
            <a:r>
              <a:rPr lang="en-US" altLang="zh-CN" dirty="0"/>
              <a:t>5.4.4 </a:t>
            </a:r>
            <a:r>
              <a:rPr lang="zh-CN" altLang="en-US" dirty="0"/>
              <a:t>数据筛选</a:t>
            </a:r>
          </a:p>
        </p:txBody>
      </p:sp>
      <p:sp>
        <p:nvSpPr>
          <p:cNvPr id="3" name="文本占位符 2">
            <a:extLst>
              <a:ext uri="{FF2B5EF4-FFF2-40B4-BE49-F238E27FC236}">
                <a16:creationId xmlns:a16="http://schemas.microsoft.com/office/drawing/2014/main" id="{88BAB626-AB84-419A-80B0-F4E53E768716}"/>
              </a:ext>
            </a:extLst>
          </p:cNvPr>
          <p:cNvSpPr>
            <a:spLocks noGrp="1"/>
          </p:cNvSpPr>
          <p:nvPr>
            <p:ph type="body" idx="1"/>
          </p:nvPr>
        </p:nvSpPr>
        <p:spPr/>
        <p:txBody>
          <a:bodyPr/>
          <a:lstStyle/>
          <a:p>
            <a:pPr marL="800100" indent="-457200">
              <a:buFont typeface="Arial" panose="020B0604020202020204" pitchFamily="34" charset="0"/>
              <a:buChar char="•"/>
            </a:pPr>
            <a:r>
              <a:rPr lang="zh-CN" altLang="en-US" dirty="0"/>
              <a:t>“店名”和“书名”列筛选</a:t>
            </a:r>
          </a:p>
        </p:txBody>
      </p:sp>
      <p:sp>
        <p:nvSpPr>
          <p:cNvPr id="4" name="灯片编号占位符 3">
            <a:extLst>
              <a:ext uri="{FF2B5EF4-FFF2-40B4-BE49-F238E27FC236}">
                <a16:creationId xmlns:a16="http://schemas.microsoft.com/office/drawing/2014/main" id="{55450821-B4FB-4F6D-B642-1361FAAE10EE}"/>
              </a:ext>
            </a:extLst>
          </p:cNvPr>
          <p:cNvSpPr>
            <a:spLocks noGrp="1"/>
          </p:cNvSpPr>
          <p:nvPr>
            <p:ph type="sldNum" sz="quarter" idx="12"/>
          </p:nvPr>
        </p:nvSpPr>
        <p:spPr/>
        <p:txBody>
          <a:bodyPr/>
          <a:lstStyle/>
          <a:p>
            <a:fld id="{98B4E869-76D6-4323-AA47-4196E2208BD0}" type="slidenum">
              <a:rPr lang="zh-CN" altLang="en-US" smtClean="0"/>
              <a:t>65</a:t>
            </a:fld>
            <a:endParaRPr lang="zh-CN" altLang="en-US"/>
          </a:p>
        </p:txBody>
      </p:sp>
      <p:pic>
        <p:nvPicPr>
          <p:cNvPr id="8" name="图片 7">
            <a:extLst>
              <a:ext uri="{FF2B5EF4-FFF2-40B4-BE49-F238E27FC236}">
                <a16:creationId xmlns:a16="http://schemas.microsoft.com/office/drawing/2014/main" id="{987FBD28-04E9-4AE3-9B54-0638628C3703}"/>
              </a:ext>
            </a:extLst>
          </p:cNvPr>
          <p:cNvPicPr/>
          <p:nvPr/>
        </p:nvPicPr>
        <p:blipFill>
          <a:blip r:embed="rId2" cstate="print"/>
          <a:stretch>
            <a:fillRect/>
          </a:stretch>
        </p:blipFill>
        <p:spPr>
          <a:xfrm>
            <a:off x="1723622" y="1867737"/>
            <a:ext cx="3781829" cy="3913938"/>
          </a:xfrm>
          <a:prstGeom prst="rect">
            <a:avLst/>
          </a:prstGeom>
        </p:spPr>
      </p:pic>
      <p:pic>
        <p:nvPicPr>
          <p:cNvPr id="9" name="图片 8">
            <a:extLst>
              <a:ext uri="{FF2B5EF4-FFF2-40B4-BE49-F238E27FC236}">
                <a16:creationId xmlns:a16="http://schemas.microsoft.com/office/drawing/2014/main" id="{021F0677-1EA1-4B0B-BB25-EB26AA085738}"/>
              </a:ext>
            </a:extLst>
          </p:cNvPr>
          <p:cNvPicPr/>
          <p:nvPr/>
        </p:nvPicPr>
        <p:blipFill>
          <a:blip r:embed="rId3" cstate="print"/>
          <a:stretch>
            <a:fillRect/>
          </a:stretch>
        </p:blipFill>
        <p:spPr>
          <a:xfrm>
            <a:off x="6162100" y="1867737"/>
            <a:ext cx="3962802" cy="3913938"/>
          </a:xfrm>
          <a:prstGeom prst="rect">
            <a:avLst/>
          </a:prstGeom>
        </p:spPr>
      </p:pic>
    </p:spTree>
    <p:extLst>
      <p:ext uri="{BB962C8B-B14F-4D97-AF65-F5344CB8AC3E}">
        <p14:creationId xmlns:p14="http://schemas.microsoft.com/office/powerpoint/2010/main" val="28255758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51F90-095F-49A2-A3D8-4F96952FA108}"/>
              </a:ext>
            </a:extLst>
          </p:cNvPr>
          <p:cNvSpPr>
            <a:spLocks noGrp="1"/>
          </p:cNvSpPr>
          <p:nvPr>
            <p:ph type="title"/>
          </p:nvPr>
        </p:nvSpPr>
        <p:spPr/>
        <p:txBody>
          <a:bodyPr/>
          <a:lstStyle/>
          <a:p>
            <a:r>
              <a:rPr lang="en-US" altLang="zh-CN" dirty="0">
                <a:effectLst/>
              </a:rPr>
              <a:t>5.4.5 </a:t>
            </a:r>
            <a:r>
              <a:rPr lang="zh-CN" altLang="zh-CN" dirty="0">
                <a:effectLst/>
              </a:rPr>
              <a:t>数据加工</a:t>
            </a:r>
            <a:endParaRPr lang="zh-CN" altLang="en-US" dirty="0"/>
          </a:p>
        </p:txBody>
      </p:sp>
      <p:sp>
        <p:nvSpPr>
          <p:cNvPr id="3" name="文本占位符 2">
            <a:extLst>
              <a:ext uri="{FF2B5EF4-FFF2-40B4-BE49-F238E27FC236}">
                <a16:creationId xmlns:a16="http://schemas.microsoft.com/office/drawing/2014/main" id="{B590008C-4598-4C27-A919-D6BD5220ABCB}"/>
              </a:ext>
            </a:extLst>
          </p:cNvPr>
          <p:cNvSpPr>
            <a:spLocks noGrp="1"/>
          </p:cNvSpPr>
          <p:nvPr>
            <p:ph type="body" idx="1"/>
          </p:nvPr>
        </p:nvSpPr>
        <p:spPr/>
        <p:txBody>
          <a:bodyPr/>
          <a:lstStyle/>
          <a:p>
            <a:pPr marL="800100" indent="-457200">
              <a:buFont typeface="Arial" panose="020B0604020202020204" pitchFamily="34" charset="0"/>
              <a:buChar char="•"/>
            </a:pPr>
            <a:r>
              <a:rPr lang="zh-CN" altLang="en-US" dirty="0"/>
              <a:t>销售额信息统计</a:t>
            </a:r>
          </a:p>
        </p:txBody>
      </p:sp>
      <p:sp>
        <p:nvSpPr>
          <p:cNvPr id="4" name="灯片编号占位符 3">
            <a:extLst>
              <a:ext uri="{FF2B5EF4-FFF2-40B4-BE49-F238E27FC236}">
                <a16:creationId xmlns:a16="http://schemas.microsoft.com/office/drawing/2014/main" id="{E13A08A5-0EE7-44F3-BDEA-87634ADC2C1A}"/>
              </a:ext>
            </a:extLst>
          </p:cNvPr>
          <p:cNvSpPr>
            <a:spLocks noGrp="1"/>
          </p:cNvSpPr>
          <p:nvPr>
            <p:ph type="sldNum" sz="quarter" idx="12"/>
          </p:nvPr>
        </p:nvSpPr>
        <p:spPr/>
        <p:txBody>
          <a:bodyPr/>
          <a:lstStyle/>
          <a:p>
            <a:fld id="{98B4E869-76D6-4323-AA47-4196E2208BD0}" type="slidenum">
              <a:rPr lang="zh-CN" altLang="en-US" smtClean="0"/>
              <a:t>66</a:t>
            </a:fld>
            <a:endParaRPr lang="zh-CN" altLang="en-US"/>
          </a:p>
        </p:txBody>
      </p:sp>
      <p:pic>
        <p:nvPicPr>
          <p:cNvPr id="5" name="图片 4">
            <a:extLst>
              <a:ext uri="{FF2B5EF4-FFF2-40B4-BE49-F238E27FC236}">
                <a16:creationId xmlns:a16="http://schemas.microsoft.com/office/drawing/2014/main" id="{64114352-6A91-4880-9EE1-A0F38651F4FE}"/>
              </a:ext>
            </a:extLst>
          </p:cNvPr>
          <p:cNvPicPr/>
          <p:nvPr/>
        </p:nvPicPr>
        <p:blipFill>
          <a:blip r:embed="rId2" cstate="print"/>
          <a:stretch>
            <a:fillRect/>
          </a:stretch>
        </p:blipFill>
        <p:spPr>
          <a:xfrm>
            <a:off x="3212636" y="1973363"/>
            <a:ext cx="5766727" cy="3454198"/>
          </a:xfrm>
          <a:prstGeom prst="rect">
            <a:avLst/>
          </a:prstGeom>
        </p:spPr>
      </p:pic>
    </p:spTree>
    <p:extLst>
      <p:ext uri="{BB962C8B-B14F-4D97-AF65-F5344CB8AC3E}">
        <p14:creationId xmlns:p14="http://schemas.microsoft.com/office/powerpoint/2010/main" val="1567459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51F90-095F-49A2-A3D8-4F96952FA108}"/>
              </a:ext>
            </a:extLst>
          </p:cNvPr>
          <p:cNvSpPr>
            <a:spLocks noGrp="1"/>
          </p:cNvSpPr>
          <p:nvPr>
            <p:ph type="title"/>
          </p:nvPr>
        </p:nvSpPr>
        <p:spPr/>
        <p:txBody>
          <a:bodyPr/>
          <a:lstStyle/>
          <a:p>
            <a:r>
              <a:rPr lang="en-US" altLang="zh-CN" dirty="0">
                <a:effectLst/>
              </a:rPr>
              <a:t>5.4.5 </a:t>
            </a:r>
            <a:r>
              <a:rPr lang="zh-CN" altLang="zh-CN" dirty="0">
                <a:effectLst/>
              </a:rPr>
              <a:t>数据加工</a:t>
            </a:r>
            <a:endParaRPr lang="zh-CN" altLang="en-US" dirty="0"/>
          </a:p>
        </p:txBody>
      </p:sp>
      <p:sp>
        <p:nvSpPr>
          <p:cNvPr id="3" name="文本占位符 2">
            <a:extLst>
              <a:ext uri="{FF2B5EF4-FFF2-40B4-BE49-F238E27FC236}">
                <a16:creationId xmlns:a16="http://schemas.microsoft.com/office/drawing/2014/main" id="{B590008C-4598-4C27-A919-D6BD5220ABCB}"/>
              </a:ext>
            </a:extLst>
          </p:cNvPr>
          <p:cNvSpPr>
            <a:spLocks noGrp="1"/>
          </p:cNvSpPr>
          <p:nvPr>
            <p:ph type="body" idx="1"/>
          </p:nvPr>
        </p:nvSpPr>
        <p:spPr/>
        <p:txBody>
          <a:bodyPr/>
          <a:lstStyle/>
          <a:p>
            <a:pPr marL="800100" indent="-457200">
              <a:buFont typeface="Arial" panose="020B0604020202020204" pitchFamily="34" charset="0"/>
              <a:buChar char="•"/>
            </a:pPr>
            <a:r>
              <a:rPr lang="zh-CN" altLang="en-US" dirty="0"/>
              <a:t>销量信息规范</a:t>
            </a:r>
          </a:p>
        </p:txBody>
      </p:sp>
      <p:sp>
        <p:nvSpPr>
          <p:cNvPr id="4" name="灯片编号占位符 3">
            <a:extLst>
              <a:ext uri="{FF2B5EF4-FFF2-40B4-BE49-F238E27FC236}">
                <a16:creationId xmlns:a16="http://schemas.microsoft.com/office/drawing/2014/main" id="{E13A08A5-0EE7-44F3-BDEA-87634ADC2C1A}"/>
              </a:ext>
            </a:extLst>
          </p:cNvPr>
          <p:cNvSpPr>
            <a:spLocks noGrp="1"/>
          </p:cNvSpPr>
          <p:nvPr>
            <p:ph type="sldNum" sz="quarter" idx="12"/>
          </p:nvPr>
        </p:nvSpPr>
        <p:spPr/>
        <p:txBody>
          <a:bodyPr/>
          <a:lstStyle/>
          <a:p>
            <a:fld id="{98B4E869-76D6-4323-AA47-4196E2208BD0}" type="slidenum">
              <a:rPr lang="zh-CN" altLang="en-US" smtClean="0"/>
              <a:t>67</a:t>
            </a:fld>
            <a:endParaRPr lang="zh-CN" altLang="en-US"/>
          </a:p>
        </p:txBody>
      </p:sp>
      <p:pic>
        <p:nvPicPr>
          <p:cNvPr id="3074" name="图片 1326">
            <a:extLst>
              <a:ext uri="{FF2B5EF4-FFF2-40B4-BE49-F238E27FC236}">
                <a16:creationId xmlns:a16="http://schemas.microsoft.com/office/drawing/2014/main" id="{FEC6B2F3-EC3E-4AFD-A379-232310293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547"/>
          <a:stretch>
            <a:fillRect/>
          </a:stretch>
        </p:blipFill>
        <p:spPr bwMode="auto">
          <a:xfrm>
            <a:off x="2147110" y="2092087"/>
            <a:ext cx="4106487" cy="3216748"/>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1327">
            <a:extLst>
              <a:ext uri="{FF2B5EF4-FFF2-40B4-BE49-F238E27FC236}">
                <a16:creationId xmlns:a16="http://schemas.microsoft.com/office/drawing/2014/main" id="{6921AD21-7E64-4B52-96A1-45D8CE65D1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0069" y="1946611"/>
            <a:ext cx="2400993" cy="35077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CF594211-C419-4D80-9494-C766CD8F5429}"/>
              </a:ext>
            </a:extLst>
          </p:cNvPr>
          <p:cNvSpPr>
            <a:spLocks noChangeArrowheads="1"/>
          </p:cNvSpPr>
          <p:nvPr/>
        </p:nvSpPr>
        <p:spPr bwMode="auto">
          <a:xfrm>
            <a:off x="2310938" y="1752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31BC265B-60D5-44C0-AAF5-A3F0471D436C}"/>
              </a:ext>
            </a:extLst>
          </p:cNvPr>
          <p:cNvSpPr>
            <a:spLocks noChangeArrowheads="1"/>
          </p:cNvSpPr>
          <p:nvPr/>
        </p:nvSpPr>
        <p:spPr bwMode="auto">
          <a:xfrm>
            <a:off x="2310938" y="4000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8" name="箭头: 右 7">
            <a:extLst>
              <a:ext uri="{FF2B5EF4-FFF2-40B4-BE49-F238E27FC236}">
                <a16:creationId xmlns:a16="http://schemas.microsoft.com/office/drawing/2014/main" id="{792E5150-7A6F-463D-A6A1-EA841689CF6F}"/>
              </a:ext>
            </a:extLst>
          </p:cNvPr>
          <p:cNvSpPr/>
          <p:nvPr/>
        </p:nvSpPr>
        <p:spPr bwMode="auto">
          <a:xfrm>
            <a:off x="6666807" y="3125787"/>
            <a:ext cx="548640" cy="731315"/>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5105859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51F90-095F-49A2-A3D8-4F96952FA108}"/>
              </a:ext>
            </a:extLst>
          </p:cNvPr>
          <p:cNvSpPr>
            <a:spLocks noGrp="1"/>
          </p:cNvSpPr>
          <p:nvPr>
            <p:ph type="title"/>
          </p:nvPr>
        </p:nvSpPr>
        <p:spPr/>
        <p:txBody>
          <a:bodyPr/>
          <a:lstStyle/>
          <a:p>
            <a:r>
              <a:rPr lang="en-US" altLang="zh-CN" dirty="0">
                <a:effectLst/>
              </a:rPr>
              <a:t>5.4.5 </a:t>
            </a:r>
            <a:r>
              <a:rPr lang="zh-CN" altLang="zh-CN" dirty="0">
                <a:effectLst/>
              </a:rPr>
              <a:t>数据加工</a:t>
            </a:r>
            <a:endParaRPr lang="zh-CN" altLang="en-US" dirty="0"/>
          </a:p>
        </p:txBody>
      </p:sp>
      <p:sp>
        <p:nvSpPr>
          <p:cNvPr id="3" name="文本占位符 2">
            <a:extLst>
              <a:ext uri="{FF2B5EF4-FFF2-40B4-BE49-F238E27FC236}">
                <a16:creationId xmlns:a16="http://schemas.microsoft.com/office/drawing/2014/main" id="{B590008C-4598-4C27-A919-D6BD5220ABCB}"/>
              </a:ext>
            </a:extLst>
          </p:cNvPr>
          <p:cNvSpPr>
            <a:spLocks noGrp="1"/>
          </p:cNvSpPr>
          <p:nvPr>
            <p:ph type="body" idx="1"/>
          </p:nvPr>
        </p:nvSpPr>
        <p:spPr/>
        <p:txBody>
          <a:bodyPr/>
          <a:lstStyle/>
          <a:p>
            <a:pPr marL="800100" indent="-457200">
              <a:buFont typeface="Arial" panose="020B0604020202020204" pitchFamily="34" charset="0"/>
              <a:buChar char="•"/>
            </a:pPr>
            <a:r>
              <a:rPr lang="zh-CN" altLang="en-US" dirty="0"/>
              <a:t>格式化处理</a:t>
            </a:r>
          </a:p>
        </p:txBody>
      </p:sp>
      <p:sp>
        <p:nvSpPr>
          <p:cNvPr id="4" name="灯片编号占位符 3">
            <a:extLst>
              <a:ext uri="{FF2B5EF4-FFF2-40B4-BE49-F238E27FC236}">
                <a16:creationId xmlns:a16="http://schemas.microsoft.com/office/drawing/2014/main" id="{E13A08A5-0EE7-44F3-BDEA-87634ADC2C1A}"/>
              </a:ext>
            </a:extLst>
          </p:cNvPr>
          <p:cNvSpPr>
            <a:spLocks noGrp="1"/>
          </p:cNvSpPr>
          <p:nvPr>
            <p:ph type="sldNum" sz="quarter" idx="12"/>
          </p:nvPr>
        </p:nvSpPr>
        <p:spPr/>
        <p:txBody>
          <a:bodyPr/>
          <a:lstStyle/>
          <a:p>
            <a:fld id="{98B4E869-76D6-4323-AA47-4196E2208BD0}" type="slidenum">
              <a:rPr lang="zh-CN" altLang="en-US" smtClean="0"/>
              <a:t>68</a:t>
            </a:fld>
            <a:endParaRPr lang="zh-CN" altLang="en-US"/>
          </a:p>
        </p:txBody>
      </p:sp>
      <p:sp>
        <p:nvSpPr>
          <p:cNvPr id="6" name="Rectangle 3">
            <a:extLst>
              <a:ext uri="{FF2B5EF4-FFF2-40B4-BE49-F238E27FC236}">
                <a16:creationId xmlns:a16="http://schemas.microsoft.com/office/drawing/2014/main" id="{CF594211-C419-4D80-9494-C766CD8F5429}"/>
              </a:ext>
            </a:extLst>
          </p:cNvPr>
          <p:cNvSpPr>
            <a:spLocks noChangeArrowheads="1"/>
          </p:cNvSpPr>
          <p:nvPr/>
        </p:nvSpPr>
        <p:spPr bwMode="auto">
          <a:xfrm>
            <a:off x="2310938" y="17526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31BC265B-60D5-44C0-AAF5-A3F0471D436C}"/>
              </a:ext>
            </a:extLst>
          </p:cNvPr>
          <p:cNvSpPr>
            <a:spLocks noChangeArrowheads="1"/>
          </p:cNvSpPr>
          <p:nvPr/>
        </p:nvSpPr>
        <p:spPr bwMode="auto">
          <a:xfrm>
            <a:off x="2310938" y="4000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pic>
        <p:nvPicPr>
          <p:cNvPr id="10" name="图片 9">
            <a:extLst>
              <a:ext uri="{FF2B5EF4-FFF2-40B4-BE49-F238E27FC236}">
                <a16:creationId xmlns:a16="http://schemas.microsoft.com/office/drawing/2014/main" id="{71603AC7-F4B8-4755-BC22-B46717A91D18}"/>
              </a:ext>
            </a:extLst>
          </p:cNvPr>
          <p:cNvPicPr/>
          <p:nvPr/>
        </p:nvPicPr>
        <p:blipFill>
          <a:blip r:embed="rId2" cstate="print"/>
          <a:stretch>
            <a:fillRect/>
          </a:stretch>
        </p:blipFill>
        <p:spPr>
          <a:xfrm>
            <a:off x="1123051" y="1752600"/>
            <a:ext cx="10459349" cy="4178199"/>
          </a:xfrm>
          <a:prstGeom prst="rect">
            <a:avLst/>
          </a:prstGeom>
        </p:spPr>
      </p:pic>
    </p:spTree>
    <p:extLst>
      <p:ext uri="{BB962C8B-B14F-4D97-AF65-F5344CB8AC3E}">
        <p14:creationId xmlns:p14="http://schemas.microsoft.com/office/powerpoint/2010/main" val="37851481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96B50-3879-4742-8510-F832D65EAE49}"/>
              </a:ext>
            </a:extLst>
          </p:cNvPr>
          <p:cNvSpPr>
            <a:spLocks noGrp="1"/>
          </p:cNvSpPr>
          <p:nvPr>
            <p:ph type="title"/>
          </p:nvPr>
        </p:nvSpPr>
        <p:spPr/>
        <p:txBody>
          <a:bodyPr/>
          <a:lstStyle/>
          <a:p>
            <a:r>
              <a:rPr lang="zh-CN" altLang="zh-CN" dirty="0">
                <a:effectLst/>
              </a:rPr>
              <a:t>本章小结</a:t>
            </a:r>
            <a:endParaRPr lang="zh-CN" altLang="en-US" dirty="0"/>
          </a:p>
        </p:txBody>
      </p:sp>
      <p:sp>
        <p:nvSpPr>
          <p:cNvPr id="3" name="文本占位符 2">
            <a:extLst>
              <a:ext uri="{FF2B5EF4-FFF2-40B4-BE49-F238E27FC236}">
                <a16:creationId xmlns:a16="http://schemas.microsoft.com/office/drawing/2014/main" id="{4D3C8E3B-C4E1-4638-9BF1-987599070B66}"/>
              </a:ext>
            </a:extLst>
          </p:cNvPr>
          <p:cNvSpPr>
            <a:spLocks noGrp="1"/>
          </p:cNvSpPr>
          <p:nvPr>
            <p:ph type="body" idx="1"/>
          </p:nvPr>
        </p:nvSpPr>
        <p:spPr>
          <a:xfrm>
            <a:off x="315884" y="1379913"/>
            <a:ext cx="11266516" cy="4944687"/>
          </a:xfrm>
        </p:spPr>
        <p:txBody>
          <a:bodyPr/>
          <a:lstStyle/>
          <a:p>
            <a:pPr marL="685800" indent="-342900">
              <a:buFont typeface="Wingdings" panose="05000000000000000000" pitchFamily="2" charset="2"/>
              <a:buChar char="ü"/>
            </a:pPr>
            <a:r>
              <a:rPr lang="en-US" altLang="zh-CN" sz="2400" dirty="0"/>
              <a:t>【</a:t>
            </a:r>
            <a:r>
              <a:rPr lang="zh-CN" altLang="en-US" sz="2400" dirty="0"/>
              <a:t>数据的录入与编辑</a:t>
            </a:r>
            <a:r>
              <a:rPr lang="en-US" altLang="zh-CN" sz="2400" dirty="0"/>
              <a:t>】Excel</a:t>
            </a:r>
            <a:r>
              <a:rPr lang="zh-CN" altLang="en-US" sz="2400" dirty="0"/>
              <a:t>提供了多种表格数据录入的方式帮助用户节省表格制作的时间，包括手动输入、自动填充、由各类文档或数据库导入等等。</a:t>
            </a:r>
          </a:p>
          <a:p>
            <a:pPr marL="685800" indent="-342900">
              <a:buFont typeface="Wingdings" panose="05000000000000000000" pitchFamily="2" charset="2"/>
              <a:buChar char="ü"/>
            </a:pPr>
            <a:r>
              <a:rPr lang="en-US" altLang="zh-CN" sz="2400" dirty="0"/>
              <a:t>【</a:t>
            </a:r>
            <a:r>
              <a:rPr lang="zh-CN" altLang="en-US" sz="2400" dirty="0"/>
              <a:t>工作表的格式化</a:t>
            </a:r>
            <a:r>
              <a:rPr lang="en-US" altLang="zh-CN" sz="2400" dirty="0"/>
              <a:t>】</a:t>
            </a:r>
            <a:r>
              <a:rPr lang="zh-CN" altLang="en-US" sz="2400" dirty="0"/>
              <a:t>通过</a:t>
            </a:r>
            <a:r>
              <a:rPr lang="en-US" altLang="zh-CN" sz="2400" dirty="0"/>
              <a:t>Excel</a:t>
            </a:r>
            <a:r>
              <a:rPr lang="zh-CN" altLang="en-US" sz="2400" dirty="0"/>
              <a:t>提供的格式化工具，用户可以根据自己的喜好对工作表进行诸如字体、颜色、边框、底纹等一系列格式化设置，让工作表更加美观整洁。</a:t>
            </a:r>
          </a:p>
          <a:p>
            <a:pPr marL="685800" indent="-342900">
              <a:buFont typeface="Wingdings" panose="05000000000000000000" pitchFamily="2" charset="2"/>
              <a:buChar char="ü"/>
            </a:pPr>
            <a:r>
              <a:rPr lang="en-US" altLang="zh-CN" sz="2400" dirty="0"/>
              <a:t>【</a:t>
            </a:r>
            <a:r>
              <a:rPr lang="zh-CN" altLang="en-US" sz="2400" dirty="0"/>
              <a:t>公式与函数</a:t>
            </a:r>
            <a:r>
              <a:rPr lang="en-US" altLang="zh-CN" sz="2400" dirty="0"/>
              <a:t>】</a:t>
            </a:r>
            <a:r>
              <a:rPr lang="zh-CN" altLang="en-US" sz="2400" dirty="0"/>
              <a:t>用户可以灵活地利用</a:t>
            </a:r>
            <a:r>
              <a:rPr lang="en-US" altLang="zh-CN" sz="2400" dirty="0"/>
              <a:t>Excel</a:t>
            </a:r>
            <a:r>
              <a:rPr lang="zh-CN" altLang="en-US" sz="2400" dirty="0"/>
              <a:t>中大量的公式函数完成不同类型的数据运算和统计操作，满足表格中海量数据处理的需要，简化数据计算的过程。</a:t>
            </a:r>
          </a:p>
          <a:p>
            <a:pPr marL="685800" indent="-342900">
              <a:buFont typeface="Wingdings" panose="05000000000000000000" pitchFamily="2" charset="2"/>
              <a:buChar char="ü"/>
            </a:pPr>
            <a:r>
              <a:rPr lang="en-US" altLang="zh-CN" sz="2400" dirty="0"/>
              <a:t>【</a:t>
            </a:r>
            <a:r>
              <a:rPr lang="zh-CN" altLang="en-US" sz="2400" dirty="0"/>
              <a:t>图表</a:t>
            </a:r>
            <a:r>
              <a:rPr lang="en-US" altLang="zh-CN" sz="2400" dirty="0"/>
              <a:t>】</a:t>
            </a:r>
            <a:r>
              <a:rPr lang="zh-CN" altLang="en-US" sz="2400" dirty="0"/>
              <a:t>以表格中的数据为基础添加不同类型的图表，完成不同数据之间的比较，以便更加清晰和直观的描述表格中的内容。</a:t>
            </a:r>
          </a:p>
          <a:p>
            <a:pPr marL="685800" indent="-342900">
              <a:buFont typeface="Wingdings" panose="05000000000000000000" pitchFamily="2" charset="2"/>
              <a:buChar char="ü"/>
            </a:pPr>
            <a:r>
              <a:rPr lang="en-US" altLang="zh-CN" sz="2400" dirty="0"/>
              <a:t>【</a:t>
            </a:r>
            <a:r>
              <a:rPr lang="zh-CN" altLang="en-US" sz="2400" dirty="0"/>
              <a:t>数据分析和预处理</a:t>
            </a:r>
            <a:r>
              <a:rPr lang="en-US" altLang="zh-CN" sz="2400" dirty="0"/>
              <a:t>】</a:t>
            </a:r>
            <a:r>
              <a:rPr lang="zh-CN" altLang="en-US" sz="2400" dirty="0"/>
              <a:t>将数据表格作为小型的数据库进行管理，使用排序、筛选、分类汇总等工具对表格数据进行预处理，为数据分析做好准备。</a:t>
            </a:r>
          </a:p>
          <a:p>
            <a:endParaRPr lang="zh-CN" altLang="en-US" sz="2400" dirty="0"/>
          </a:p>
        </p:txBody>
      </p:sp>
      <p:sp>
        <p:nvSpPr>
          <p:cNvPr id="4" name="灯片编号占位符 3">
            <a:extLst>
              <a:ext uri="{FF2B5EF4-FFF2-40B4-BE49-F238E27FC236}">
                <a16:creationId xmlns:a16="http://schemas.microsoft.com/office/drawing/2014/main" id="{19CA7398-03F5-475B-AB21-5043BD877ADA}"/>
              </a:ext>
            </a:extLst>
          </p:cNvPr>
          <p:cNvSpPr>
            <a:spLocks noGrp="1"/>
          </p:cNvSpPr>
          <p:nvPr>
            <p:ph type="sldNum" sz="quarter" idx="12"/>
          </p:nvPr>
        </p:nvSpPr>
        <p:spPr/>
        <p:txBody>
          <a:bodyPr/>
          <a:lstStyle/>
          <a:p>
            <a:fld id="{98B4E869-76D6-4323-AA47-4196E2208BD0}" type="slidenum">
              <a:rPr lang="zh-CN" altLang="en-US" smtClean="0"/>
              <a:t>69</a:t>
            </a:fld>
            <a:endParaRPr lang="zh-CN" altLang="en-US"/>
          </a:p>
        </p:txBody>
      </p:sp>
    </p:spTree>
    <p:extLst>
      <p:ext uri="{BB962C8B-B14F-4D97-AF65-F5344CB8AC3E}">
        <p14:creationId xmlns:p14="http://schemas.microsoft.com/office/powerpoint/2010/main" val="1537777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a:latin typeface="Times New Roman"/>
                <a:ea typeface="宋体"/>
              </a:rPr>
              <a:t>5.1.2 Excel</a:t>
            </a:r>
            <a:r>
              <a:rPr lang="zh-CN" altLang="en-US" b="1" i="0" u="none" strike="noStrike" kern="2200" baseline="0">
                <a:latin typeface="Times New Roman"/>
                <a:ea typeface="宋体"/>
              </a:rPr>
              <a:t>的基本操作</a:t>
            </a:r>
          </a:p>
        </p:txBody>
      </p:sp>
      <p:sp>
        <p:nvSpPr>
          <p:cNvPr id="3" name="文本占位符 2"/>
          <p:cNvSpPr>
            <a:spLocks noGrp="1"/>
          </p:cNvSpPr>
          <p:nvPr>
            <p:ph type="body" idx="1"/>
          </p:nvPr>
        </p:nvSpPr>
        <p:spPr>
          <a:xfrm>
            <a:off x="1147947" y="1609725"/>
            <a:ext cx="10418618" cy="5248275"/>
          </a:xfrm>
        </p:spPr>
        <p:txBody>
          <a:bodyPr/>
          <a:lstStyle/>
          <a:p>
            <a:pPr marL="914400" marR="0" lvl="0" indent="-571500" rtl="0">
              <a:buFont typeface="Wingdings" pitchFamily="2" charset="2"/>
              <a:buChar char="p"/>
            </a:pPr>
            <a:r>
              <a:rPr lang="en-US" altLang="zh-CN" sz="3600" b="1" i="0" u="none" strike="noStrike" kern="100" baseline="0" dirty="0">
                <a:latin typeface="Cambria"/>
                <a:ea typeface="宋体"/>
              </a:rPr>
              <a:t>1.</a:t>
            </a:r>
            <a:r>
              <a:rPr lang="zh-CN" altLang="en-US" sz="3600" b="1" i="0" u="none" strike="noStrike" kern="100" baseline="0" dirty="0">
                <a:latin typeface="Cambria"/>
                <a:ea typeface="宋体"/>
              </a:rPr>
              <a:t>工作簿的基本操作</a:t>
            </a:r>
            <a:endParaRPr lang="en-US" altLang="zh-CN" sz="3600" b="1" i="0" u="none" strike="noStrike" kern="100" baseline="0" dirty="0">
              <a:latin typeface="Cambria"/>
              <a:ea typeface="宋体"/>
            </a:endParaRPr>
          </a:p>
          <a:p>
            <a:pPr marL="914400" indent="-571500">
              <a:buFont typeface="Wingdings" pitchFamily="2" charset="2"/>
              <a:buChar char="p"/>
            </a:pPr>
            <a:r>
              <a:rPr lang="en-US" altLang="zh-CN" sz="3600" dirty="0"/>
              <a:t>2.</a:t>
            </a:r>
            <a:r>
              <a:rPr lang="zh-CN" altLang="zh-CN" sz="3600" dirty="0"/>
              <a:t>工作表的基本操作</a:t>
            </a:r>
          </a:p>
          <a:p>
            <a:pPr marL="914400" indent="-571500">
              <a:buFont typeface="Wingdings" pitchFamily="2" charset="2"/>
              <a:buChar char="p"/>
            </a:pPr>
            <a:r>
              <a:rPr lang="en-US" altLang="zh-CN" sz="3600" dirty="0"/>
              <a:t>3.</a:t>
            </a:r>
            <a:r>
              <a:rPr lang="zh-CN" altLang="zh-CN" sz="3600" dirty="0"/>
              <a:t>单元格、行、列的基本操作</a:t>
            </a:r>
          </a:p>
          <a:p>
            <a:pPr marR="0" lvl="0" rtl="0"/>
            <a:endParaRPr lang="zh-CN" altLang="en-US" sz="3600" b="1" i="0" u="none" strike="noStrike" kern="100" baseline="0" dirty="0">
              <a:latin typeface="Times New Roman"/>
              <a:ea typeface="宋体"/>
            </a:endParaRPr>
          </a:p>
        </p:txBody>
      </p:sp>
    </p:spTree>
    <p:extLst>
      <p:ext uri="{BB962C8B-B14F-4D97-AF65-F5344CB8AC3E}">
        <p14:creationId xmlns:p14="http://schemas.microsoft.com/office/powerpoint/2010/main" val="4231196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kern="100" dirty="0">
                <a:latin typeface="Cambria"/>
              </a:rPr>
              <a:t>工作簿的基本操作</a:t>
            </a:r>
            <a:endParaRPr lang="en-US" altLang="zh-CN" kern="100" dirty="0">
              <a:latin typeface="Cambria"/>
            </a:endParaRPr>
          </a:p>
        </p:txBody>
      </p:sp>
      <p:sp>
        <p:nvSpPr>
          <p:cNvPr id="3" name="文本占位符 2"/>
          <p:cNvSpPr>
            <a:spLocks noGrp="1"/>
          </p:cNvSpPr>
          <p:nvPr>
            <p:ph type="body" idx="1"/>
          </p:nvPr>
        </p:nvSpPr>
        <p:spPr>
          <a:xfrm>
            <a:off x="1658587" y="1468767"/>
            <a:ext cx="9872353" cy="5248275"/>
          </a:xfrm>
        </p:spPr>
        <p:txBody>
          <a:bodyPr/>
          <a:lstStyle/>
          <a:p>
            <a:pPr marL="914400" lvl="0" indent="-571500">
              <a:buFont typeface="Wingdings" pitchFamily="2" charset="2"/>
              <a:buChar char="p"/>
            </a:pPr>
            <a:r>
              <a:rPr lang="zh-CN" altLang="zh-CN" sz="3600" dirty="0"/>
              <a:t>创建工作簿</a:t>
            </a:r>
          </a:p>
          <a:p>
            <a:pPr marL="914400" lvl="0" indent="-571500">
              <a:buFont typeface="Wingdings" pitchFamily="2" charset="2"/>
              <a:buChar char="p"/>
            </a:pPr>
            <a:r>
              <a:rPr lang="zh-CN" altLang="zh-CN" sz="3600" dirty="0"/>
              <a:t>保存工作簿</a:t>
            </a:r>
          </a:p>
          <a:p>
            <a:pPr marL="914400" lvl="0" indent="-571500">
              <a:buFont typeface="Wingdings" pitchFamily="2" charset="2"/>
              <a:buChar char="p"/>
            </a:pPr>
            <a:r>
              <a:rPr lang="zh-CN" altLang="zh-CN" sz="3600" dirty="0"/>
              <a:t>打开工作簿</a:t>
            </a:r>
          </a:p>
          <a:p>
            <a:pPr marL="914400" lvl="0" indent="-571500">
              <a:buFont typeface="Wingdings" pitchFamily="2" charset="2"/>
              <a:buChar char="p"/>
            </a:pPr>
            <a:r>
              <a:rPr lang="zh-CN" altLang="zh-CN" sz="3600" dirty="0"/>
              <a:t>关闭工作簿</a:t>
            </a:r>
            <a:endParaRPr lang="zh-CN" altLang="en-US" sz="3600" dirty="0"/>
          </a:p>
        </p:txBody>
      </p:sp>
    </p:spTree>
    <p:extLst>
      <p:ext uri="{BB962C8B-B14F-4D97-AF65-F5344CB8AC3E}">
        <p14:creationId xmlns:p14="http://schemas.microsoft.com/office/powerpoint/2010/main" val="2791298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90954" y="1609725"/>
            <a:ext cx="10972800" cy="5248275"/>
          </a:xfrm>
        </p:spPr>
        <p:txBody>
          <a:bodyPr/>
          <a:lstStyle/>
          <a:p>
            <a:pPr marL="914400" indent="-571500">
              <a:buFont typeface="Wingdings" pitchFamily="2" charset="2"/>
              <a:buChar char="p"/>
            </a:pPr>
            <a:r>
              <a:rPr lang="en-US" altLang="zh-CN" sz="3600" dirty="0"/>
              <a:t>  </a:t>
            </a:r>
            <a:r>
              <a:rPr lang="zh-CN" altLang="zh-CN" sz="3600" dirty="0"/>
              <a:t>创建、重命名和删除工作表</a:t>
            </a:r>
          </a:p>
          <a:p>
            <a:pPr marL="914400" indent="-571500">
              <a:buFont typeface="Wingdings" pitchFamily="2" charset="2"/>
              <a:buChar char="p"/>
            </a:pPr>
            <a:r>
              <a:rPr lang="en-US" altLang="zh-CN" sz="3600" dirty="0"/>
              <a:t>  </a:t>
            </a:r>
            <a:r>
              <a:rPr lang="zh-CN" altLang="zh-CN" sz="3600" dirty="0"/>
              <a:t>同时选定多个工作表</a:t>
            </a:r>
          </a:p>
          <a:p>
            <a:pPr marL="914400" indent="-571500">
              <a:buFont typeface="Wingdings" pitchFamily="2" charset="2"/>
              <a:buChar char="p"/>
            </a:pPr>
            <a:r>
              <a:rPr lang="en-US" altLang="zh-CN" sz="3600" dirty="0"/>
              <a:t>  </a:t>
            </a:r>
            <a:r>
              <a:rPr lang="zh-CN" altLang="zh-CN" sz="3600" dirty="0"/>
              <a:t>移动和复制工作表</a:t>
            </a:r>
          </a:p>
          <a:p>
            <a:pPr marL="914400" indent="-571500">
              <a:buFont typeface="Wingdings" pitchFamily="2" charset="2"/>
              <a:buChar char="p"/>
            </a:pPr>
            <a:r>
              <a:rPr lang="en-US" altLang="zh-CN" sz="3600" dirty="0"/>
              <a:t>  </a:t>
            </a:r>
            <a:r>
              <a:rPr lang="zh-CN" altLang="zh-CN" sz="3600" dirty="0"/>
              <a:t>拆分工作表</a:t>
            </a:r>
          </a:p>
          <a:p>
            <a:pPr marL="914400" indent="-571500">
              <a:buFont typeface="Wingdings" pitchFamily="2" charset="2"/>
              <a:buChar char="p"/>
            </a:pPr>
            <a:r>
              <a:rPr lang="en-US" altLang="zh-CN" sz="3600" dirty="0"/>
              <a:t>  </a:t>
            </a:r>
            <a:r>
              <a:rPr lang="zh-CN" altLang="zh-CN" sz="3600" dirty="0"/>
              <a:t>冻结工作表窗格</a:t>
            </a:r>
          </a:p>
          <a:p>
            <a:pPr marL="914400" indent="-571500">
              <a:buFont typeface="Wingdings" pitchFamily="2" charset="2"/>
              <a:buChar char="p"/>
            </a:pPr>
            <a:endParaRPr lang="zh-CN" altLang="en-US" sz="3600" dirty="0"/>
          </a:p>
        </p:txBody>
      </p:sp>
      <p:sp>
        <p:nvSpPr>
          <p:cNvPr id="4" name="标题 3"/>
          <p:cNvSpPr>
            <a:spLocks noGrp="1"/>
          </p:cNvSpPr>
          <p:nvPr>
            <p:ph type="title"/>
          </p:nvPr>
        </p:nvSpPr>
        <p:spPr/>
        <p:txBody>
          <a:bodyPr/>
          <a:lstStyle/>
          <a:p>
            <a:r>
              <a:rPr lang="zh-CN" altLang="zh-CN" dirty="0">
                <a:effectLst/>
              </a:rPr>
              <a:t>工作表的基本操作</a:t>
            </a:r>
            <a:endParaRPr lang="zh-CN" altLang="en-US" dirty="0"/>
          </a:p>
        </p:txBody>
      </p:sp>
    </p:spTree>
    <p:extLst>
      <p:ext uri="{BB962C8B-B14F-4D97-AF65-F5344CB8AC3E}">
        <p14:creationId xmlns:p14="http://schemas.microsoft.com/office/powerpoint/2010/main" val="3839747091"/>
      </p:ext>
    </p:extLst>
  </p:cSld>
  <p:clrMapOvr>
    <a:masterClrMapping/>
  </p:clrMapOvr>
</p:sld>
</file>

<file path=ppt/theme/theme1.xml><?xml version="1.0" encoding="utf-8"?>
<a:theme xmlns:a="http://schemas.openxmlformats.org/drawingml/2006/main" name="ncre-visual basic">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cre-visual basic">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ncre-visual basic 1">
        <a:dk1>
          <a:srgbClr val="1D4940"/>
        </a:dk1>
        <a:lt1>
          <a:srgbClr val="FFFFFF"/>
        </a:lt1>
        <a:dk2>
          <a:srgbClr val="3F716F"/>
        </a:dk2>
        <a:lt2>
          <a:srgbClr val="DDDDDD"/>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ncre-visual basic 2">
        <a:dk1>
          <a:srgbClr val="23387D"/>
        </a:dk1>
        <a:lt1>
          <a:srgbClr val="FFFFFF"/>
        </a:lt1>
        <a:dk2>
          <a:srgbClr val="1A3D97"/>
        </a:dk2>
        <a:lt2>
          <a:srgbClr val="DDDDDD"/>
        </a:lt2>
        <a:accent1>
          <a:srgbClr val="4972BB"/>
        </a:accent1>
        <a:accent2>
          <a:srgbClr val="6A99D8"/>
        </a:accent2>
        <a:accent3>
          <a:srgbClr val="FFFFFF"/>
        </a:accent3>
        <a:accent4>
          <a:srgbClr val="1C2E6A"/>
        </a:accent4>
        <a:accent5>
          <a:srgbClr val="B1BCDA"/>
        </a:accent5>
        <a:accent6>
          <a:srgbClr val="5F8AC4"/>
        </a:accent6>
        <a:hlink>
          <a:srgbClr val="96B1E6"/>
        </a:hlink>
        <a:folHlink>
          <a:srgbClr val="99C25C"/>
        </a:folHlink>
      </a:clrScheme>
      <a:clrMap bg1="lt1" tx1="dk1" bg2="lt2" tx2="dk2" accent1="accent1" accent2="accent2" accent3="accent3" accent4="accent4" accent5="accent5" accent6="accent6" hlink="hlink" folHlink="folHlink"/>
    </a:extraClrScheme>
    <a:extraClrScheme>
      <a:clrScheme name="ncre-visual basic 3">
        <a:dk1>
          <a:srgbClr val="23387D"/>
        </a:dk1>
        <a:lt1>
          <a:srgbClr val="FFFFFF"/>
        </a:lt1>
        <a:dk2>
          <a:srgbClr val="1A3D97"/>
        </a:dk2>
        <a:lt2>
          <a:srgbClr val="DDDDDD"/>
        </a:lt2>
        <a:accent1>
          <a:srgbClr val="6E51A7"/>
        </a:accent1>
        <a:accent2>
          <a:srgbClr val="8C8EE0"/>
        </a:accent2>
        <a:accent3>
          <a:srgbClr val="FFFFFF"/>
        </a:accent3>
        <a:accent4>
          <a:srgbClr val="1C2E6A"/>
        </a:accent4>
        <a:accent5>
          <a:srgbClr val="BAB3D0"/>
        </a:accent5>
        <a:accent6>
          <a:srgbClr val="7E80CB"/>
        </a:accent6>
        <a:hlink>
          <a:srgbClr val="96B1E6"/>
        </a:hlink>
        <a:folHlink>
          <a:srgbClr val="7BB329"/>
        </a:folHlink>
      </a:clrScheme>
      <a:clrMap bg1="lt1" tx1="dk1" bg2="lt2" tx2="dk2" accent1="accent1" accent2="accent2" accent3="accent3" accent4="accent4" accent5="accent5" accent6="accent6" hlink="hlink" folHlink="folHlink"/>
    </a:extraClrScheme>
    <a:extraClrScheme>
      <a:clrScheme name="ncre-visual basic 4">
        <a:dk1>
          <a:srgbClr val="23387D"/>
        </a:dk1>
        <a:lt1>
          <a:srgbClr val="FFFFFF"/>
        </a:lt1>
        <a:dk2>
          <a:srgbClr val="1A3D97"/>
        </a:dk2>
        <a:lt2>
          <a:srgbClr val="DDDDDD"/>
        </a:lt2>
        <a:accent1>
          <a:srgbClr val="4972BB"/>
        </a:accent1>
        <a:accent2>
          <a:srgbClr val="FF3300"/>
        </a:accent2>
        <a:accent3>
          <a:srgbClr val="FFFFFF"/>
        </a:accent3>
        <a:accent4>
          <a:srgbClr val="1C2E6A"/>
        </a:accent4>
        <a:accent5>
          <a:srgbClr val="B1BCDA"/>
        </a:accent5>
        <a:accent6>
          <a:srgbClr val="E72D00"/>
        </a:accent6>
        <a:hlink>
          <a:srgbClr val="96B1E6"/>
        </a:hlink>
        <a:folHlink>
          <a:srgbClr val="00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TotalTime>
  <Words>4574</Words>
  <Application>Microsoft Office PowerPoint</Application>
  <PresentationFormat>宽屏</PresentationFormat>
  <Paragraphs>441</Paragraphs>
  <Slides>69</Slides>
  <Notes>13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69</vt:i4>
      </vt:variant>
    </vt:vector>
  </HeadingPairs>
  <TitlesOfParts>
    <vt:vector size="80" baseType="lpstr">
      <vt:lpstr>等线</vt:lpstr>
      <vt:lpstr>等线 Light</vt:lpstr>
      <vt:lpstr>宋体</vt:lpstr>
      <vt:lpstr>宋体</vt:lpstr>
      <vt:lpstr>微软雅黑</vt:lpstr>
      <vt:lpstr>Arial</vt:lpstr>
      <vt:lpstr>Cambria</vt:lpstr>
      <vt:lpstr>Times New Roman</vt:lpstr>
      <vt:lpstr>Verdana</vt:lpstr>
      <vt:lpstr>Wingdings</vt:lpstr>
      <vt:lpstr>ncre-visual basic</vt:lpstr>
      <vt:lpstr>第5章  数据存储与预处理</vt:lpstr>
      <vt:lpstr>第5章  数据存储与预处理</vt:lpstr>
      <vt:lpstr>本章学习目标</vt:lpstr>
      <vt:lpstr>5.1  Excel基础</vt:lpstr>
      <vt:lpstr>5.1.1  Excel界面与基本术语</vt:lpstr>
      <vt:lpstr>5.1.1  Excel界面与基本术语</vt:lpstr>
      <vt:lpstr>5.1.2 Excel的基本操作</vt:lpstr>
      <vt:lpstr>工作簿的基本操作</vt:lpstr>
      <vt:lpstr>工作表的基本操作</vt:lpstr>
      <vt:lpstr> 单元格、行、列的基本操作 </vt:lpstr>
      <vt:lpstr> 5.1.3 在工作表中输入和导入数据 </vt:lpstr>
      <vt:lpstr> 5.1.3 在工作表中输入和导入数据 </vt:lpstr>
      <vt:lpstr> 5.1.3 在工作表中输入和导入数据 </vt:lpstr>
      <vt:lpstr> 5.1.3 在工作表中输入和导入数据 </vt:lpstr>
      <vt:lpstr>导入外部数据</vt:lpstr>
      <vt:lpstr> 5.1.4  格式化工作表 </vt:lpstr>
      <vt:lpstr> 格式化工作表 </vt:lpstr>
      <vt:lpstr> 套用表格格式快速格式化工作表 </vt:lpstr>
      <vt:lpstr>条件格式设置</vt:lpstr>
      <vt:lpstr>条件格式设置</vt:lpstr>
      <vt:lpstr> 5.2  Excel公式与函数 </vt:lpstr>
      <vt:lpstr> 5.2.1  Excel公式的基本使用 </vt:lpstr>
      <vt:lpstr> 5.2.1  Excel公式的基本使用 </vt:lpstr>
      <vt:lpstr> 5.2.1  Excel公式的基本使用 </vt:lpstr>
      <vt:lpstr> 5.2.1  Excel公式的基本使用 </vt:lpstr>
      <vt:lpstr> 5.2.1  Excel公式的基本使用 </vt:lpstr>
      <vt:lpstr> 5.2.1  Excel公式的基本使用 </vt:lpstr>
      <vt:lpstr> 5.2.2  Excel函数的基本使用 </vt:lpstr>
      <vt:lpstr> 5.2.2  Excel函数的基本使用 </vt:lpstr>
      <vt:lpstr> 5.2.3  常用函数的应用 </vt:lpstr>
      <vt:lpstr> 基础统计函数 </vt:lpstr>
      <vt:lpstr> 条件统计函数 </vt:lpstr>
      <vt:lpstr> 条件统计函数 </vt:lpstr>
      <vt:lpstr> 条件统计函数 </vt:lpstr>
      <vt:lpstr> 条件统计函数 </vt:lpstr>
      <vt:lpstr> 条件统计函数 </vt:lpstr>
      <vt:lpstr> 条件统计函数 </vt:lpstr>
      <vt:lpstr> 条件统计函数 </vt:lpstr>
      <vt:lpstr> 垂直查询函数（VLOOKUP） </vt:lpstr>
      <vt:lpstr> 垂直查询函数（VLOOKUP） </vt:lpstr>
      <vt:lpstr> 逻辑判断函数(IF) </vt:lpstr>
      <vt:lpstr> 逻辑判断函数(IF) </vt:lpstr>
      <vt:lpstr> 排序函数(RANK.EQ) </vt:lpstr>
      <vt:lpstr> 5.3  Excel数据处理工具 </vt:lpstr>
      <vt:lpstr> 5.3.1  数据清单 </vt:lpstr>
      <vt:lpstr> 5.3.2  数据排序 </vt:lpstr>
      <vt:lpstr> 5.3.3  数据筛选 </vt:lpstr>
      <vt:lpstr> 5.3.4  分类汇总 </vt:lpstr>
      <vt:lpstr> 5.3.5  合并计算 </vt:lpstr>
      <vt:lpstr> 5.3.6  图表的应用 </vt:lpstr>
      <vt:lpstr> 5.3.6  图表的应用 </vt:lpstr>
      <vt:lpstr> 5.3.6  图表的应用 </vt:lpstr>
      <vt:lpstr> 5.3.6  图表的应用 </vt:lpstr>
      <vt:lpstr> 5.3.6  图表的应用 </vt:lpstr>
      <vt:lpstr> 5.3.6  图表的应用 </vt:lpstr>
      <vt:lpstr> 5.3.6  图表的应用 </vt:lpstr>
      <vt:lpstr> 5.3.6  图表的应用 </vt:lpstr>
      <vt:lpstr> 5.3.6  图表的应用 </vt:lpstr>
      <vt:lpstr>5.4  基于Excel的数据预处理</vt:lpstr>
      <vt:lpstr>5.4.1 数据预处理的目的</vt:lpstr>
      <vt:lpstr>5.4.1 数据预处理的目的</vt:lpstr>
      <vt:lpstr>5.4.2 数据清洗</vt:lpstr>
      <vt:lpstr>5.4.3 数据补全</vt:lpstr>
      <vt:lpstr>5.4.4 数据筛选</vt:lpstr>
      <vt:lpstr>5.4.4 数据筛选</vt:lpstr>
      <vt:lpstr>5.4.5 数据加工</vt:lpstr>
      <vt:lpstr>5.4.5 数据加工</vt:lpstr>
      <vt:lpstr>5.4.5 数据加工</vt:lpstr>
      <vt:lpstr>本章小结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数据分析的内功大法</dc:title>
  <dc:creator>172015025@qq.com</dc:creator>
  <cp:lastModifiedBy>user</cp:lastModifiedBy>
  <cp:revision>147</cp:revision>
  <dcterms:created xsi:type="dcterms:W3CDTF">2020-02-13T07:19:23Z</dcterms:created>
  <dcterms:modified xsi:type="dcterms:W3CDTF">2020-08-11T23:48:12Z</dcterms:modified>
</cp:coreProperties>
</file>