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7"/>
  </p:notesMasterIdLst>
  <p:sldIdLst>
    <p:sldId id="836" r:id="rId2"/>
    <p:sldId id="1095" r:id="rId3"/>
    <p:sldId id="1096" r:id="rId4"/>
    <p:sldId id="1097" r:id="rId5"/>
    <p:sldId id="1098" r:id="rId6"/>
    <p:sldId id="1099" r:id="rId7"/>
    <p:sldId id="1087" r:id="rId8"/>
    <p:sldId id="1100" r:id="rId9"/>
    <p:sldId id="1101" r:id="rId10"/>
    <p:sldId id="1102" r:id="rId11"/>
    <p:sldId id="1091" r:id="rId12"/>
    <p:sldId id="1092" r:id="rId13"/>
    <p:sldId id="1093" r:id="rId14"/>
    <p:sldId id="1094" r:id="rId15"/>
    <p:sldId id="1082" r:id="rId16"/>
  </p:sldIdLst>
  <p:sldSz cx="9144000" cy="5143500" type="screen16x9"/>
  <p:notesSz cx="6858000" cy="9144000"/>
  <p:custDataLst>
    <p:tags r:id="rId18"/>
  </p:custDataLst>
  <p:defaultTextStyle>
    <a:defPPr>
      <a:defRPr lang="zh-CN"/>
    </a:defPPr>
    <a:lvl1pPr marL="0" algn="l" defTabSz="914282" rtl="0" eaLnBrk="1" latinLnBrk="0" hangingPunct="1">
      <a:defRPr sz="1800" kern="1200">
        <a:solidFill>
          <a:schemeClr val="tx1"/>
        </a:solidFill>
        <a:latin typeface="+mn-lt"/>
        <a:ea typeface="+mn-ea"/>
        <a:cs typeface="+mn-cs"/>
      </a:defRPr>
    </a:lvl1pPr>
    <a:lvl2pPr marL="457140" algn="l" defTabSz="914282" rtl="0" eaLnBrk="1" latinLnBrk="0" hangingPunct="1">
      <a:defRPr sz="1800" kern="1200">
        <a:solidFill>
          <a:schemeClr val="tx1"/>
        </a:solidFill>
        <a:latin typeface="+mn-lt"/>
        <a:ea typeface="+mn-ea"/>
        <a:cs typeface="+mn-cs"/>
      </a:defRPr>
    </a:lvl2pPr>
    <a:lvl3pPr marL="914282" algn="l" defTabSz="914282" rtl="0" eaLnBrk="1" latinLnBrk="0" hangingPunct="1">
      <a:defRPr sz="1800" kern="1200">
        <a:solidFill>
          <a:schemeClr val="tx1"/>
        </a:solidFill>
        <a:latin typeface="+mn-lt"/>
        <a:ea typeface="+mn-ea"/>
        <a:cs typeface="+mn-cs"/>
      </a:defRPr>
    </a:lvl3pPr>
    <a:lvl4pPr marL="1371422" algn="l" defTabSz="914282" rtl="0" eaLnBrk="1" latinLnBrk="0" hangingPunct="1">
      <a:defRPr sz="1800" kern="1200">
        <a:solidFill>
          <a:schemeClr val="tx1"/>
        </a:solidFill>
        <a:latin typeface="+mn-lt"/>
        <a:ea typeface="+mn-ea"/>
        <a:cs typeface="+mn-cs"/>
      </a:defRPr>
    </a:lvl4pPr>
    <a:lvl5pPr marL="1828563" algn="l" defTabSz="914282" rtl="0" eaLnBrk="1" latinLnBrk="0" hangingPunct="1">
      <a:defRPr sz="1800" kern="1200">
        <a:solidFill>
          <a:schemeClr val="tx1"/>
        </a:solidFill>
        <a:latin typeface="+mn-lt"/>
        <a:ea typeface="+mn-ea"/>
        <a:cs typeface="+mn-cs"/>
      </a:defRPr>
    </a:lvl5pPr>
    <a:lvl6pPr marL="2285704" algn="l" defTabSz="914282" rtl="0" eaLnBrk="1" latinLnBrk="0" hangingPunct="1">
      <a:defRPr sz="1800" kern="1200">
        <a:solidFill>
          <a:schemeClr val="tx1"/>
        </a:solidFill>
        <a:latin typeface="+mn-lt"/>
        <a:ea typeface="+mn-ea"/>
        <a:cs typeface="+mn-cs"/>
      </a:defRPr>
    </a:lvl6pPr>
    <a:lvl7pPr marL="2742845" algn="l" defTabSz="914282" rtl="0" eaLnBrk="1" latinLnBrk="0" hangingPunct="1">
      <a:defRPr sz="1800" kern="1200">
        <a:solidFill>
          <a:schemeClr val="tx1"/>
        </a:solidFill>
        <a:latin typeface="+mn-lt"/>
        <a:ea typeface="+mn-ea"/>
        <a:cs typeface="+mn-cs"/>
      </a:defRPr>
    </a:lvl7pPr>
    <a:lvl8pPr marL="3199985" algn="l" defTabSz="914282" rtl="0" eaLnBrk="1" latinLnBrk="0" hangingPunct="1">
      <a:defRPr sz="1800" kern="1200">
        <a:solidFill>
          <a:schemeClr val="tx1"/>
        </a:solidFill>
        <a:latin typeface="+mn-lt"/>
        <a:ea typeface="+mn-ea"/>
        <a:cs typeface="+mn-cs"/>
      </a:defRPr>
    </a:lvl8pPr>
    <a:lvl9pPr marL="3657126" algn="l" defTabSz="914282"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63C46"/>
    <a:srgbClr val="0075BF"/>
    <a:srgbClr val="034EA2"/>
    <a:srgbClr val="0087CD"/>
    <a:srgbClr val="C68F06"/>
    <a:srgbClr val="DB2C03"/>
    <a:srgbClr val="EBAC07"/>
    <a:srgbClr val="008487"/>
    <a:srgbClr val="008F92"/>
    <a:srgbClr val="00487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8850" autoAdjust="0"/>
    <p:restoredTop sz="93354" autoAdjust="0"/>
  </p:normalViewPr>
  <p:slideViewPr>
    <p:cSldViewPr>
      <p:cViewPr varScale="1">
        <p:scale>
          <a:sx n="107" d="100"/>
          <a:sy n="107" d="100"/>
        </p:scale>
        <p:origin x="605" y="77"/>
      </p:cViewPr>
      <p:guideLst>
        <p:guide orient="horz" pos="1620"/>
        <p:guide pos="2880"/>
      </p:guideLst>
    </p:cSldViewPr>
  </p:slideViewPr>
  <p:notesTextViewPr>
    <p:cViewPr>
      <p:scale>
        <a:sx n="1" d="1"/>
        <a:sy n="1" d="1"/>
      </p:scale>
      <p:origin x="0" y="0"/>
    </p:cViewPr>
  </p:notesTextViewPr>
  <p:sorterViewPr>
    <p:cViewPr>
      <p:scale>
        <a:sx n="66" d="100"/>
        <a:sy n="66" d="100"/>
      </p:scale>
      <p:origin x="0" y="0"/>
    </p:cViewPr>
  </p:sorterViewPr>
  <p:notesViewPr>
    <p:cSldViewPr>
      <p:cViewPr varScale="1">
        <p:scale>
          <a:sx n="65" d="100"/>
          <a:sy n="65" d="100"/>
        </p:scale>
        <p:origin x="-3360"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gs" Target="tags/tag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82A5992-9D73-4015-9385-ABE035416B29}" type="datetimeFigureOut">
              <a:rPr lang="zh-CN" altLang="en-US" smtClean="0"/>
              <a:pPr/>
              <a:t>2025/3/5</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795A699-AB68-4A20-99FB-6F69DC266D45}" type="slidenum">
              <a:rPr lang="zh-CN" altLang="en-US" smtClean="0"/>
              <a:pPr/>
              <a:t>‹#›</a:t>
            </a:fld>
            <a:endParaRPr lang="zh-CN" altLang="en-US"/>
          </a:p>
        </p:txBody>
      </p:sp>
    </p:spTree>
    <p:extLst>
      <p:ext uri="{BB962C8B-B14F-4D97-AF65-F5344CB8AC3E}">
        <p14:creationId xmlns:p14="http://schemas.microsoft.com/office/powerpoint/2010/main" val="48234476"/>
      </p:ext>
    </p:extLst>
  </p:cSld>
  <p:clrMap bg1="lt1" tx1="dk1" bg2="lt2" tx2="dk2" accent1="accent1" accent2="accent2" accent3="accent3" accent4="accent4" accent5="accent5" accent6="accent6" hlink="hlink" folHlink="folHlink"/>
  <p:notesStyle>
    <a:lvl1pPr marL="0" algn="l" defTabSz="914282" rtl="0" eaLnBrk="1" latinLnBrk="0" hangingPunct="1">
      <a:defRPr sz="1200" kern="1200">
        <a:solidFill>
          <a:schemeClr val="tx1"/>
        </a:solidFill>
        <a:latin typeface="+mn-lt"/>
        <a:ea typeface="+mn-ea"/>
        <a:cs typeface="+mn-cs"/>
      </a:defRPr>
    </a:lvl1pPr>
    <a:lvl2pPr marL="457140" algn="l" defTabSz="914282" rtl="0" eaLnBrk="1" latinLnBrk="0" hangingPunct="1">
      <a:defRPr sz="1200" kern="1200">
        <a:solidFill>
          <a:schemeClr val="tx1"/>
        </a:solidFill>
        <a:latin typeface="+mn-lt"/>
        <a:ea typeface="+mn-ea"/>
        <a:cs typeface="+mn-cs"/>
      </a:defRPr>
    </a:lvl2pPr>
    <a:lvl3pPr marL="914282" algn="l" defTabSz="914282" rtl="0" eaLnBrk="1" latinLnBrk="0" hangingPunct="1">
      <a:defRPr sz="1200" kern="1200">
        <a:solidFill>
          <a:schemeClr val="tx1"/>
        </a:solidFill>
        <a:latin typeface="+mn-lt"/>
        <a:ea typeface="+mn-ea"/>
        <a:cs typeface="+mn-cs"/>
      </a:defRPr>
    </a:lvl3pPr>
    <a:lvl4pPr marL="1371422" algn="l" defTabSz="914282" rtl="0" eaLnBrk="1" latinLnBrk="0" hangingPunct="1">
      <a:defRPr sz="1200" kern="1200">
        <a:solidFill>
          <a:schemeClr val="tx1"/>
        </a:solidFill>
        <a:latin typeface="+mn-lt"/>
        <a:ea typeface="+mn-ea"/>
        <a:cs typeface="+mn-cs"/>
      </a:defRPr>
    </a:lvl4pPr>
    <a:lvl5pPr marL="1828563" algn="l" defTabSz="914282" rtl="0" eaLnBrk="1" latinLnBrk="0" hangingPunct="1">
      <a:defRPr sz="1200" kern="1200">
        <a:solidFill>
          <a:schemeClr val="tx1"/>
        </a:solidFill>
        <a:latin typeface="+mn-lt"/>
        <a:ea typeface="+mn-ea"/>
        <a:cs typeface="+mn-cs"/>
      </a:defRPr>
    </a:lvl5pPr>
    <a:lvl6pPr marL="2285704" algn="l" defTabSz="914282" rtl="0" eaLnBrk="1" latinLnBrk="0" hangingPunct="1">
      <a:defRPr sz="1200" kern="1200">
        <a:solidFill>
          <a:schemeClr val="tx1"/>
        </a:solidFill>
        <a:latin typeface="+mn-lt"/>
        <a:ea typeface="+mn-ea"/>
        <a:cs typeface="+mn-cs"/>
      </a:defRPr>
    </a:lvl6pPr>
    <a:lvl7pPr marL="2742845" algn="l" defTabSz="914282" rtl="0" eaLnBrk="1" latinLnBrk="0" hangingPunct="1">
      <a:defRPr sz="1200" kern="1200">
        <a:solidFill>
          <a:schemeClr val="tx1"/>
        </a:solidFill>
        <a:latin typeface="+mn-lt"/>
        <a:ea typeface="+mn-ea"/>
        <a:cs typeface="+mn-cs"/>
      </a:defRPr>
    </a:lvl7pPr>
    <a:lvl8pPr marL="3199985" algn="l" defTabSz="914282" rtl="0" eaLnBrk="1" latinLnBrk="0" hangingPunct="1">
      <a:defRPr sz="1200" kern="1200">
        <a:solidFill>
          <a:schemeClr val="tx1"/>
        </a:solidFill>
        <a:latin typeface="+mn-lt"/>
        <a:ea typeface="+mn-ea"/>
        <a:cs typeface="+mn-cs"/>
      </a:defRPr>
    </a:lvl8pPr>
    <a:lvl9pPr marL="3657126" algn="l" defTabSz="914282"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7795A699-AB68-4A20-99FB-6F69DC266D45}" type="slidenum">
              <a:rPr lang="zh-CN" altLang="en-US" smtClean="0"/>
              <a:pPr/>
              <a:t>1</a:t>
            </a:fld>
            <a:endParaRPr lang="zh-CN" altLang="en-US"/>
          </a:p>
        </p:txBody>
      </p:sp>
    </p:spTree>
    <p:extLst>
      <p:ext uri="{BB962C8B-B14F-4D97-AF65-F5344CB8AC3E}">
        <p14:creationId xmlns:p14="http://schemas.microsoft.com/office/powerpoint/2010/main" val="89339324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7795A699-AB68-4A20-99FB-6F69DC266D45}" type="slidenum">
              <a:rPr lang="zh-CN" altLang="en-US" smtClean="0"/>
              <a:pPr/>
              <a:t>7</a:t>
            </a:fld>
            <a:endParaRPr lang="zh-CN" altLang="en-US"/>
          </a:p>
        </p:txBody>
      </p:sp>
    </p:spTree>
    <p:extLst>
      <p:ext uri="{BB962C8B-B14F-4D97-AF65-F5344CB8AC3E}">
        <p14:creationId xmlns:p14="http://schemas.microsoft.com/office/powerpoint/2010/main" val="324728593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7795A699-AB68-4A20-99FB-6F69DC266D45}" type="slidenum">
              <a:rPr lang="zh-CN" altLang="en-US" smtClean="0"/>
              <a:pPr/>
              <a:t>11</a:t>
            </a:fld>
            <a:endParaRPr lang="zh-CN" altLang="en-US"/>
          </a:p>
        </p:txBody>
      </p:sp>
    </p:spTree>
    <p:extLst>
      <p:ext uri="{BB962C8B-B14F-4D97-AF65-F5344CB8AC3E}">
        <p14:creationId xmlns:p14="http://schemas.microsoft.com/office/powerpoint/2010/main" val="165306193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7795A699-AB68-4A20-99FB-6F69DC266D45}" type="slidenum">
              <a:rPr lang="zh-CN" altLang="en-US" smtClean="0"/>
              <a:pPr/>
              <a:t>12</a:t>
            </a:fld>
            <a:endParaRPr lang="zh-CN" altLang="en-US"/>
          </a:p>
        </p:txBody>
      </p:sp>
    </p:spTree>
    <p:extLst>
      <p:ext uri="{BB962C8B-B14F-4D97-AF65-F5344CB8AC3E}">
        <p14:creationId xmlns:p14="http://schemas.microsoft.com/office/powerpoint/2010/main" val="37986484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7795A699-AB68-4A20-99FB-6F69DC266D45}" type="slidenum">
              <a:rPr lang="zh-CN" altLang="en-US" smtClean="0"/>
              <a:pPr/>
              <a:t>13</a:t>
            </a:fld>
            <a:endParaRPr lang="zh-CN" altLang="en-US"/>
          </a:p>
        </p:txBody>
      </p:sp>
    </p:spTree>
    <p:extLst>
      <p:ext uri="{BB962C8B-B14F-4D97-AF65-F5344CB8AC3E}">
        <p14:creationId xmlns:p14="http://schemas.microsoft.com/office/powerpoint/2010/main" val="205300502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7795A699-AB68-4A20-99FB-6F69DC266D45}" type="slidenum">
              <a:rPr lang="zh-CN" altLang="en-US" smtClean="0"/>
              <a:pPr/>
              <a:t>14</a:t>
            </a:fld>
            <a:endParaRPr lang="zh-CN" altLang="en-US"/>
          </a:p>
        </p:txBody>
      </p:sp>
    </p:spTree>
    <p:extLst>
      <p:ext uri="{BB962C8B-B14F-4D97-AF65-F5344CB8AC3E}">
        <p14:creationId xmlns:p14="http://schemas.microsoft.com/office/powerpoint/2010/main" val="170014286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7795A699-AB68-4A20-99FB-6F69DC266D45}" type="slidenum">
              <a:rPr lang="zh-CN" altLang="en-US" smtClean="0"/>
              <a:pPr/>
              <a:t>15</a:t>
            </a:fld>
            <a:endParaRPr lang="zh-CN" altLang="en-US"/>
          </a:p>
        </p:txBody>
      </p:sp>
    </p:spTree>
    <p:extLst>
      <p:ext uri="{BB962C8B-B14F-4D97-AF65-F5344CB8AC3E}">
        <p14:creationId xmlns:p14="http://schemas.microsoft.com/office/powerpoint/2010/main" val="187489392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1">
            <a:lumMod val="95000"/>
          </a:schemeClr>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02854A03-91AF-448A-9954-517C0577E5F0}" type="datetimeFigureOut">
              <a:rPr lang="zh-CN" altLang="en-US" smtClean="0"/>
              <a:pPr/>
              <a:t>2025/3/5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EEFC946-6D13-4F8C-9740-992A906A613E}" type="slidenum">
              <a:rPr lang="zh-CN" altLang="en-US" smtClean="0"/>
              <a:pPr/>
              <a:t>‹#›</a:t>
            </a:fld>
            <a:endParaRPr lang="zh-CN" altLang="en-US"/>
          </a:p>
        </p:txBody>
      </p:sp>
      <p:sp>
        <p:nvSpPr>
          <p:cNvPr id="15" name="文本框 12"/>
          <p:cNvSpPr txBox="1">
            <a:spLocks noChangeArrowheads="1"/>
          </p:cNvSpPr>
          <p:nvPr userDrawn="1"/>
        </p:nvSpPr>
        <p:spPr bwMode="auto">
          <a:xfrm>
            <a:off x="1263742" y="387664"/>
            <a:ext cx="1796090" cy="3118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1600" dirty="0">
                <a:solidFill>
                  <a:schemeClr val="bg1">
                    <a:lumMod val="50000"/>
                  </a:schemeClr>
                </a:solidFill>
                <a:latin typeface="微软雅黑" pitchFamily="34" charset="-122"/>
                <a:ea typeface="微软雅黑" pitchFamily="34" charset="-122"/>
                <a:cs typeface="宋体" charset="-122"/>
              </a:rPr>
              <a:t>项目介绍</a:t>
            </a:r>
            <a:endParaRPr lang="zh-CN" altLang="en-US" sz="1600" dirty="0">
              <a:solidFill>
                <a:schemeClr val="accent1"/>
              </a:solidFill>
              <a:latin typeface="微软雅黑" panose="020B0503020204020204" pitchFamily="34" charset="-122"/>
              <a:ea typeface="微软雅黑" panose="020B0503020204020204" pitchFamily="34" charset="-122"/>
              <a:cs typeface="+mn-ea"/>
              <a:sym typeface="+mn-lt"/>
            </a:endParaRPr>
          </a:p>
        </p:txBody>
      </p:sp>
      <p:cxnSp>
        <p:nvCxnSpPr>
          <p:cNvPr id="8" name="直接连接符 7">
            <a:extLst>
              <a:ext uri="{FF2B5EF4-FFF2-40B4-BE49-F238E27FC236}">
                <a16:creationId xmlns:a16="http://schemas.microsoft.com/office/drawing/2014/main" id="{3318679B-AFB3-4693-825D-77E3D70567DB}"/>
              </a:ext>
            </a:extLst>
          </p:cNvPr>
          <p:cNvCxnSpPr/>
          <p:nvPr userDrawn="1"/>
        </p:nvCxnSpPr>
        <p:spPr>
          <a:xfrm>
            <a:off x="755576" y="699542"/>
            <a:ext cx="7776864" cy="0"/>
          </a:xfrm>
          <a:prstGeom prst="line">
            <a:avLst/>
          </a:prstGeom>
        </p:spPr>
        <p:style>
          <a:lnRef idx="1">
            <a:schemeClr val="accent1"/>
          </a:lnRef>
          <a:fillRef idx="0">
            <a:schemeClr val="accent1"/>
          </a:fillRef>
          <a:effectRef idx="0">
            <a:schemeClr val="accent1"/>
          </a:effectRef>
          <a:fontRef idx="minor">
            <a:schemeClr val="tx1"/>
          </a:fontRef>
        </p:style>
      </p:cxnSp>
      <p:sp>
        <p:nvSpPr>
          <p:cNvPr id="9" name="椭圆 8">
            <a:extLst>
              <a:ext uri="{FF2B5EF4-FFF2-40B4-BE49-F238E27FC236}">
                <a16:creationId xmlns:a16="http://schemas.microsoft.com/office/drawing/2014/main" id="{D09DAFDA-EFBA-4DB9-9359-8E3BB104AE1B}"/>
              </a:ext>
            </a:extLst>
          </p:cNvPr>
          <p:cNvSpPr/>
          <p:nvPr userDrawn="1"/>
        </p:nvSpPr>
        <p:spPr>
          <a:xfrm>
            <a:off x="971600" y="411510"/>
            <a:ext cx="216024" cy="216024"/>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Tree>
    <p:extLst>
      <p:ext uri="{BB962C8B-B14F-4D97-AF65-F5344CB8AC3E}">
        <p14:creationId xmlns:p14="http://schemas.microsoft.com/office/powerpoint/2010/main" val="293213560"/>
      </p:ext>
    </p:extLst>
  </p:cSld>
  <p:clrMapOvr>
    <a:masterClrMapping/>
  </p:clrMapOvr>
  <p:transition spd="med">
    <p:random/>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1_空白">
    <p:bg>
      <p:bgPr>
        <a:solidFill>
          <a:schemeClr val="bg1">
            <a:lumMod val="95000"/>
          </a:schemeClr>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02854A03-91AF-448A-9954-517C0577E5F0}" type="datetimeFigureOut">
              <a:rPr lang="zh-CN" altLang="en-US" smtClean="0"/>
              <a:pPr/>
              <a:t>2025/3/5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EEFC946-6D13-4F8C-9740-992A906A613E}" type="slidenum">
              <a:rPr lang="zh-CN" altLang="en-US" smtClean="0"/>
              <a:pPr/>
              <a:t>‹#›</a:t>
            </a:fld>
            <a:endParaRPr lang="zh-CN" altLang="en-US"/>
          </a:p>
        </p:txBody>
      </p:sp>
      <p:sp>
        <p:nvSpPr>
          <p:cNvPr id="15" name="文本框 12"/>
          <p:cNvSpPr txBox="1">
            <a:spLocks noChangeArrowheads="1"/>
          </p:cNvSpPr>
          <p:nvPr userDrawn="1"/>
        </p:nvSpPr>
        <p:spPr bwMode="auto">
          <a:xfrm>
            <a:off x="1263742" y="387664"/>
            <a:ext cx="1796090" cy="3118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1600" dirty="0">
                <a:solidFill>
                  <a:schemeClr val="bg1">
                    <a:lumMod val="50000"/>
                  </a:schemeClr>
                </a:solidFill>
                <a:latin typeface="微软雅黑" pitchFamily="34" charset="-122"/>
                <a:ea typeface="微软雅黑" pitchFamily="34" charset="-122"/>
                <a:cs typeface="宋体" charset="-122"/>
              </a:rPr>
              <a:t>产品运行</a:t>
            </a:r>
            <a:endParaRPr lang="zh-CN" altLang="en-US" sz="1600" dirty="0">
              <a:solidFill>
                <a:schemeClr val="accent1"/>
              </a:solidFill>
              <a:latin typeface="微软雅黑" panose="020B0503020204020204" pitchFamily="34" charset="-122"/>
              <a:ea typeface="微软雅黑" panose="020B0503020204020204" pitchFamily="34" charset="-122"/>
              <a:cs typeface="+mn-ea"/>
              <a:sym typeface="+mn-lt"/>
            </a:endParaRPr>
          </a:p>
        </p:txBody>
      </p:sp>
      <p:cxnSp>
        <p:nvCxnSpPr>
          <p:cNvPr id="8" name="直接连接符 7">
            <a:extLst>
              <a:ext uri="{FF2B5EF4-FFF2-40B4-BE49-F238E27FC236}">
                <a16:creationId xmlns:a16="http://schemas.microsoft.com/office/drawing/2014/main" id="{46ACA54C-0954-4BAD-8932-83F457CB8AB5}"/>
              </a:ext>
            </a:extLst>
          </p:cNvPr>
          <p:cNvCxnSpPr/>
          <p:nvPr userDrawn="1"/>
        </p:nvCxnSpPr>
        <p:spPr>
          <a:xfrm>
            <a:off x="755576" y="699542"/>
            <a:ext cx="7776864" cy="0"/>
          </a:xfrm>
          <a:prstGeom prst="line">
            <a:avLst/>
          </a:prstGeom>
        </p:spPr>
        <p:style>
          <a:lnRef idx="1">
            <a:schemeClr val="accent1"/>
          </a:lnRef>
          <a:fillRef idx="0">
            <a:schemeClr val="accent1"/>
          </a:fillRef>
          <a:effectRef idx="0">
            <a:schemeClr val="accent1"/>
          </a:effectRef>
          <a:fontRef idx="minor">
            <a:schemeClr val="tx1"/>
          </a:fontRef>
        </p:style>
      </p:cxnSp>
      <p:sp>
        <p:nvSpPr>
          <p:cNvPr id="9" name="椭圆 8">
            <a:extLst>
              <a:ext uri="{FF2B5EF4-FFF2-40B4-BE49-F238E27FC236}">
                <a16:creationId xmlns:a16="http://schemas.microsoft.com/office/drawing/2014/main" id="{10E9C5A0-9342-4577-A3CA-7C5CC1E63CD8}"/>
              </a:ext>
            </a:extLst>
          </p:cNvPr>
          <p:cNvSpPr/>
          <p:nvPr userDrawn="1"/>
        </p:nvSpPr>
        <p:spPr>
          <a:xfrm>
            <a:off x="971600" y="411510"/>
            <a:ext cx="216024" cy="216024"/>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Tree>
    <p:extLst>
      <p:ext uri="{BB962C8B-B14F-4D97-AF65-F5344CB8AC3E}">
        <p14:creationId xmlns:p14="http://schemas.microsoft.com/office/powerpoint/2010/main" val="293213560"/>
      </p:ext>
    </p:extLst>
  </p:cSld>
  <p:clrMapOvr>
    <a:masterClrMapping/>
  </p:clrMapOvr>
  <p:transition spd="med">
    <p:random/>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2_空白">
    <p:bg>
      <p:bgPr>
        <a:solidFill>
          <a:schemeClr val="bg1">
            <a:lumMod val="95000"/>
          </a:schemeClr>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02854A03-91AF-448A-9954-517C0577E5F0}" type="datetimeFigureOut">
              <a:rPr lang="zh-CN" altLang="en-US" smtClean="0"/>
              <a:pPr/>
              <a:t>2025/3/5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EEFC946-6D13-4F8C-9740-992A906A613E}" type="slidenum">
              <a:rPr lang="zh-CN" altLang="en-US" smtClean="0"/>
              <a:pPr/>
              <a:t>‹#›</a:t>
            </a:fld>
            <a:endParaRPr lang="zh-CN" altLang="en-US"/>
          </a:p>
        </p:txBody>
      </p:sp>
      <p:sp>
        <p:nvSpPr>
          <p:cNvPr id="15" name="文本框 12"/>
          <p:cNvSpPr txBox="1">
            <a:spLocks noChangeArrowheads="1"/>
          </p:cNvSpPr>
          <p:nvPr userDrawn="1"/>
        </p:nvSpPr>
        <p:spPr bwMode="auto">
          <a:xfrm>
            <a:off x="1263742" y="387664"/>
            <a:ext cx="1796090" cy="3118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1600" dirty="0">
                <a:solidFill>
                  <a:schemeClr val="bg1">
                    <a:lumMod val="50000"/>
                  </a:schemeClr>
                </a:solidFill>
                <a:latin typeface="微软雅黑" pitchFamily="34" charset="-122"/>
                <a:ea typeface="微软雅黑" pitchFamily="34" charset="-122"/>
                <a:cs typeface="宋体" charset="-122"/>
              </a:rPr>
              <a:t>市场分析</a:t>
            </a:r>
            <a:endParaRPr lang="zh-CN" altLang="en-US" sz="1600" dirty="0">
              <a:solidFill>
                <a:schemeClr val="accent1"/>
              </a:solidFill>
              <a:latin typeface="微软雅黑" panose="020B0503020204020204" pitchFamily="34" charset="-122"/>
              <a:ea typeface="微软雅黑" panose="020B0503020204020204" pitchFamily="34" charset="-122"/>
              <a:cs typeface="+mn-ea"/>
              <a:sym typeface="+mn-lt"/>
            </a:endParaRPr>
          </a:p>
        </p:txBody>
      </p:sp>
      <p:cxnSp>
        <p:nvCxnSpPr>
          <p:cNvPr id="8" name="直接连接符 7">
            <a:extLst>
              <a:ext uri="{FF2B5EF4-FFF2-40B4-BE49-F238E27FC236}">
                <a16:creationId xmlns:a16="http://schemas.microsoft.com/office/drawing/2014/main" id="{9BA31462-C9AD-451F-A96D-817B6F6E28EC}"/>
              </a:ext>
            </a:extLst>
          </p:cNvPr>
          <p:cNvCxnSpPr/>
          <p:nvPr userDrawn="1"/>
        </p:nvCxnSpPr>
        <p:spPr>
          <a:xfrm>
            <a:off x="755576" y="699542"/>
            <a:ext cx="7776864" cy="0"/>
          </a:xfrm>
          <a:prstGeom prst="line">
            <a:avLst/>
          </a:prstGeom>
        </p:spPr>
        <p:style>
          <a:lnRef idx="1">
            <a:schemeClr val="accent1"/>
          </a:lnRef>
          <a:fillRef idx="0">
            <a:schemeClr val="accent1"/>
          </a:fillRef>
          <a:effectRef idx="0">
            <a:schemeClr val="accent1"/>
          </a:effectRef>
          <a:fontRef idx="minor">
            <a:schemeClr val="tx1"/>
          </a:fontRef>
        </p:style>
      </p:cxnSp>
      <p:sp>
        <p:nvSpPr>
          <p:cNvPr id="9" name="椭圆 8">
            <a:extLst>
              <a:ext uri="{FF2B5EF4-FFF2-40B4-BE49-F238E27FC236}">
                <a16:creationId xmlns:a16="http://schemas.microsoft.com/office/drawing/2014/main" id="{04489965-C2DB-4E01-85D6-2DDD37D6439F}"/>
              </a:ext>
            </a:extLst>
          </p:cNvPr>
          <p:cNvSpPr/>
          <p:nvPr userDrawn="1"/>
        </p:nvSpPr>
        <p:spPr>
          <a:xfrm>
            <a:off x="971600" y="411510"/>
            <a:ext cx="216024" cy="216024"/>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Tree>
    <p:extLst>
      <p:ext uri="{BB962C8B-B14F-4D97-AF65-F5344CB8AC3E}">
        <p14:creationId xmlns:p14="http://schemas.microsoft.com/office/powerpoint/2010/main" val="293213560"/>
      </p:ext>
    </p:extLst>
  </p:cSld>
  <p:clrMapOvr>
    <a:masterClrMapping/>
  </p:clrMapOvr>
  <p:transition spd="med">
    <p:random/>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3_空白">
    <p:bg>
      <p:bgPr>
        <a:solidFill>
          <a:schemeClr val="bg1">
            <a:lumMod val="95000"/>
          </a:schemeClr>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02854A03-91AF-448A-9954-517C0577E5F0}" type="datetimeFigureOut">
              <a:rPr lang="zh-CN" altLang="en-US" smtClean="0"/>
              <a:pPr/>
              <a:t>2025/3/5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EEFC946-6D13-4F8C-9740-992A906A613E}" type="slidenum">
              <a:rPr lang="zh-CN" altLang="en-US" smtClean="0"/>
              <a:pPr/>
              <a:t>‹#›</a:t>
            </a:fld>
            <a:endParaRPr lang="zh-CN" altLang="en-US"/>
          </a:p>
        </p:txBody>
      </p:sp>
      <p:sp>
        <p:nvSpPr>
          <p:cNvPr id="15" name="文本框 12"/>
          <p:cNvSpPr txBox="1">
            <a:spLocks noChangeArrowheads="1"/>
          </p:cNvSpPr>
          <p:nvPr userDrawn="1"/>
        </p:nvSpPr>
        <p:spPr bwMode="auto">
          <a:xfrm>
            <a:off x="1263742" y="387664"/>
            <a:ext cx="1796090" cy="3118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1600" dirty="0">
                <a:solidFill>
                  <a:schemeClr val="bg1">
                    <a:lumMod val="50000"/>
                  </a:schemeClr>
                </a:solidFill>
                <a:latin typeface="微软雅黑" pitchFamily="34" charset="-122"/>
                <a:ea typeface="微软雅黑" pitchFamily="34" charset="-122"/>
                <a:cs typeface="宋体" charset="-122"/>
              </a:rPr>
              <a:t>投资回报</a:t>
            </a:r>
            <a:endParaRPr lang="zh-CN" altLang="en-US" sz="1600" dirty="0">
              <a:solidFill>
                <a:schemeClr val="accent1"/>
              </a:solidFill>
              <a:latin typeface="微软雅黑" panose="020B0503020204020204" pitchFamily="34" charset="-122"/>
              <a:ea typeface="微软雅黑" panose="020B0503020204020204" pitchFamily="34" charset="-122"/>
              <a:cs typeface="+mn-ea"/>
              <a:sym typeface="+mn-lt"/>
            </a:endParaRPr>
          </a:p>
        </p:txBody>
      </p:sp>
      <p:cxnSp>
        <p:nvCxnSpPr>
          <p:cNvPr id="8" name="直接连接符 7">
            <a:extLst>
              <a:ext uri="{FF2B5EF4-FFF2-40B4-BE49-F238E27FC236}">
                <a16:creationId xmlns:a16="http://schemas.microsoft.com/office/drawing/2014/main" id="{A6D353AB-2CC2-4D90-92D6-711024852E9D}"/>
              </a:ext>
            </a:extLst>
          </p:cNvPr>
          <p:cNvCxnSpPr/>
          <p:nvPr userDrawn="1"/>
        </p:nvCxnSpPr>
        <p:spPr>
          <a:xfrm>
            <a:off x="755576" y="699542"/>
            <a:ext cx="7776864" cy="0"/>
          </a:xfrm>
          <a:prstGeom prst="line">
            <a:avLst/>
          </a:prstGeom>
        </p:spPr>
        <p:style>
          <a:lnRef idx="1">
            <a:schemeClr val="accent1"/>
          </a:lnRef>
          <a:fillRef idx="0">
            <a:schemeClr val="accent1"/>
          </a:fillRef>
          <a:effectRef idx="0">
            <a:schemeClr val="accent1"/>
          </a:effectRef>
          <a:fontRef idx="minor">
            <a:schemeClr val="tx1"/>
          </a:fontRef>
        </p:style>
      </p:cxnSp>
      <p:sp>
        <p:nvSpPr>
          <p:cNvPr id="9" name="椭圆 8">
            <a:extLst>
              <a:ext uri="{FF2B5EF4-FFF2-40B4-BE49-F238E27FC236}">
                <a16:creationId xmlns:a16="http://schemas.microsoft.com/office/drawing/2014/main" id="{C631EE3E-01BE-4E1A-985E-140601449CFB}"/>
              </a:ext>
            </a:extLst>
          </p:cNvPr>
          <p:cNvSpPr/>
          <p:nvPr userDrawn="1"/>
        </p:nvSpPr>
        <p:spPr>
          <a:xfrm>
            <a:off x="971600" y="411510"/>
            <a:ext cx="216024" cy="216024"/>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Tree>
    <p:extLst>
      <p:ext uri="{BB962C8B-B14F-4D97-AF65-F5344CB8AC3E}">
        <p14:creationId xmlns:p14="http://schemas.microsoft.com/office/powerpoint/2010/main" val="293213560"/>
      </p:ext>
    </p:extLst>
  </p:cSld>
  <p:clrMapOvr>
    <a:masterClrMapping/>
  </p:clrMapOvr>
  <p:transition spd="med">
    <p:random/>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itle">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zh-CN" altLang="en-US"/>
              <a:t>单击此处编辑母版标题样式</a:t>
            </a:r>
            <a:endParaRPr lang="en-US" dirty="0"/>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a:t>单击此处编辑母版副标题样式</a:t>
            </a:r>
            <a:endParaRPr lang="en-US" dirty="0"/>
          </a:p>
        </p:txBody>
      </p:sp>
      <p:sp>
        <p:nvSpPr>
          <p:cNvPr id="4" name="Date Placeholder 3"/>
          <p:cNvSpPr>
            <a:spLocks noGrp="1"/>
          </p:cNvSpPr>
          <p:nvPr>
            <p:ph type="dt" sz="half" idx="10"/>
          </p:nvPr>
        </p:nvSpPr>
        <p:spPr/>
        <p:txBody>
          <a:bodyPr/>
          <a:lstStyle/>
          <a:p>
            <a:fld id="{F61BD0C8-D35A-439E-96FB-C8D4A6430554}" type="datetimeFigureOut">
              <a:rPr lang="zh-CN" altLang="en-US" smtClean="0"/>
              <a:pPr/>
              <a:t>2025/3/5</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670F15A6-E82C-4E1E-834E-C415C51F7DF3}" type="slidenum">
              <a:rPr lang="zh-CN" altLang="en-US" smtClean="0"/>
              <a:pPr/>
              <a:t>‹#›</a:t>
            </a:fld>
            <a:endParaRPr lang="zh-CN" altLang="en-US"/>
          </a:p>
        </p:txBody>
      </p:sp>
    </p:spTree>
    <p:extLst>
      <p:ext uri="{BB962C8B-B14F-4D97-AF65-F5344CB8AC3E}">
        <p14:creationId xmlns:p14="http://schemas.microsoft.com/office/powerpoint/2010/main" val="4164599985"/>
      </p:ext>
    </p:extLst>
  </p:cSld>
  <p:clrMapOvr>
    <a:masterClrMapping/>
  </p:clrMapOvr>
  <p:transition spd="med">
    <p:random/>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空白页">
    <p:spTree>
      <p:nvGrpSpPr>
        <p:cNvPr id="1" name=""/>
        <p:cNvGrpSpPr/>
        <p:nvPr/>
      </p:nvGrpSpPr>
      <p:grpSpPr>
        <a:xfrm>
          <a:off x="0" y="0"/>
          <a:ext cx="0" cy="0"/>
          <a:chOff x="0" y="0"/>
          <a:chExt cx="0" cy="0"/>
        </a:xfrm>
      </p:grpSpPr>
      <p:pic>
        <p:nvPicPr>
          <p:cNvPr id="5" name="图片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1" y="0"/>
            <a:ext cx="9143499" cy="5143500"/>
          </a:xfrm>
          <a:prstGeom prst="rect">
            <a:avLst/>
          </a:prstGeom>
        </p:spPr>
      </p:pic>
      <p:grpSp>
        <p:nvGrpSpPr>
          <p:cNvPr id="2" name="组合 3"/>
          <p:cNvGrpSpPr/>
          <p:nvPr userDrawn="1"/>
        </p:nvGrpSpPr>
        <p:grpSpPr bwMode="auto">
          <a:xfrm flipH="1">
            <a:off x="-1" y="248018"/>
            <a:ext cx="1797166" cy="507206"/>
            <a:chOff x="2370576" y="533400"/>
            <a:chExt cx="2417494" cy="675969"/>
          </a:xfrm>
          <a:solidFill>
            <a:srgbClr val="EE1C39"/>
          </a:solidFill>
        </p:grpSpPr>
        <p:sp>
          <p:nvSpPr>
            <p:cNvPr id="3" name="矩形 2"/>
            <p:cNvSpPr/>
            <p:nvPr/>
          </p:nvSpPr>
          <p:spPr>
            <a:xfrm>
              <a:off x="2738030" y="533400"/>
              <a:ext cx="2050040" cy="67596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424">
                <a:cs typeface="+mn-ea"/>
                <a:sym typeface="+mn-lt"/>
              </a:endParaRPr>
            </a:p>
          </p:txBody>
        </p:sp>
        <p:sp>
          <p:nvSpPr>
            <p:cNvPr id="4" name="椭圆 3"/>
            <p:cNvSpPr/>
            <p:nvPr/>
          </p:nvSpPr>
          <p:spPr>
            <a:xfrm>
              <a:off x="2370576" y="533400"/>
              <a:ext cx="623734" cy="67596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424">
                <a:cs typeface="+mn-ea"/>
                <a:sym typeface="+mn-lt"/>
              </a:endParaRPr>
            </a:p>
          </p:txBody>
        </p:sp>
      </p:grpSp>
      <p:sp>
        <p:nvSpPr>
          <p:cNvPr id="6" name="文本框 12"/>
          <p:cNvSpPr txBox="1">
            <a:spLocks noChangeArrowheads="1"/>
          </p:cNvSpPr>
          <p:nvPr userDrawn="1"/>
        </p:nvSpPr>
        <p:spPr bwMode="auto">
          <a:xfrm>
            <a:off x="-1" y="370296"/>
            <a:ext cx="1796090" cy="486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1280" dirty="0">
                <a:solidFill>
                  <a:schemeClr val="bg1"/>
                </a:solidFill>
                <a:latin typeface="微软雅黑" panose="020B0503020204020204" pitchFamily="34" charset="-122"/>
                <a:ea typeface="微软雅黑" panose="020B0503020204020204" pitchFamily="34" charset="-122"/>
                <a:cs typeface="+mn-ea"/>
                <a:sym typeface="+mn-lt"/>
              </a:rPr>
              <a:t>点击添加相关标题文字</a:t>
            </a:r>
          </a:p>
        </p:txBody>
      </p:sp>
    </p:spTree>
    <p:extLst>
      <p:ext uri="{BB962C8B-B14F-4D97-AF65-F5344CB8AC3E}">
        <p14:creationId xmlns:p14="http://schemas.microsoft.com/office/powerpoint/2010/main" val="141620537"/>
      </p:ext>
    </p:extLst>
  </p:cSld>
  <p:clrMapOvr>
    <a:masterClrMapping/>
  </p:clrMapOvr>
  <p:transition spd="med">
    <p:random/>
  </p:transition>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1" y="205979"/>
            <a:ext cx="8229600" cy="857250"/>
          </a:xfrm>
          <a:prstGeom prst="rect">
            <a:avLst/>
          </a:prstGeom>
        </p:spPr>
        <p:txBody>
          <a:bodyPr vert="horz" lIns="91428" tIns="45714" rIns="91428" bIns="45714" rtlCol="0" anchor="ctr">
            <a:normAutofit/>
          </a:bodyPr>
          <a:lstStyle/>
          <a:p>
            <a:r>
              <a:rPr lang="zh-CN" altLang="en-US"/>
              <a:t>单击此处编辑母版标题样式</a:t>
            </a:r>
          </a:p>
        </p:txBody>
      </p:sp>
      <p:sp>
        <p:nvSpPr>
          <p:cNvPr id="3" name="文本占位符 2"/>
          <p:cNvSpPr>
            <a:spLocks noGrp="1"/>
          </p:cNvSpPr>
          <p:nvPr>
            <p:ph type="body" idx="1"/>
          </p:nvPr>
        </p:nvSpPr>
        <p:spPr>
          <a:xfrm>
            <a:off x="457201" y="1200151"/>
            <a:ext cx="8229600" cy="3394472"/>
          </a:xfrm>
          <a:prstGeom prst="rect">
            <a:avLst/>
          </a:prstGeom>
        </p:spPr>
        <p:txBody>
          <a:bodyPr vert="horz" lIns="91428" tIns="45714" rIns="91428" bIns="45714"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457201" y="4767264"/>
            <a:ext cx="2133600" cy="273844"/>
          </a:xfrm>
          <a:prstGeom prst="rect">
            <a:avLst/>
          </a:prstGeom>
        </p:spPr>
        <p:txBody>
          <a:bodyPr vert="horz" lIns="91428" tIns="45714" rIns="91428" bIns="45714" rtlCol="0" anchor="ctr"/>
          <a:lstStyle>
            <a:lvl1pPr algn="l">
              <a:defRPr sz="1200">
                <a:solidFill>
                  <a:schemeClr val="tx1">
                    <a:tint val="75000"/>
                  </a:schemeClr>
                </a:solidFill>
              </a:defRPr>
            </a:lvl1pPr>
          </a:lstStyle>
          <a:p>
            <a:fld id="{02854A03-91AF-448A-9954-517C0577E5F0}" type="datetimeFigureOut">
              <a:rPr lang="zh-CN" altLang="en-US" smtClean="0"/>
              <a:pPr/>
              <a:t>2025/3/5</a:t>
            </a:fld>
            <a:endParaRPr lang="zh-CN" altLang="en-US"/>
          </a:p>
        </p:txBody>
      </p:sp>
      <p:sp>
        <p:nvSpPr>
          <p:cNvPr id="5" name="页脚占位符 4"/>
          <p:cNvSpPr>
            <a:spLocks noGrp="1"/>
          </p:cNvSpPr>
          <p:nvPr>
            <p:ph type="ftr" sz="quarter" idx="3"/>
          </p:nvPr>
        </p:nvSpPr>
        <p:spPr>
          <a:xfrm>
            <a:off x="3124201" y="4767264"/>
            <a:ext cx="2895600" cy="273844"/>
          </a:xfrm>
          <a:prstGeom prst="rect">
            <a:avLst/>
          </a:prstGeom>
        </p:spPr>
        <p:txBody>
          <a:bodyPr vert="horz" lIns="91428" tIns="45714" rIns="91428" bIns="45714"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1" y="4767264"/>
            <a:ext cx="2133600" cy="273844"/>
          </a:xfrm>
          <a:prstGeom prst="rect">
            <a:avLst/>
          </a:prstGeom>
        </p:spPr>
        <p:txBody>
          <a:bodyPr vert="horz" lIns="91428" tIns="45714" rIns="91428" bIns="45714" rtlCol="0" anchor="ctr"/>
          <a:lstStyle>
            <a:lvl1pPr algn="r">
              <a:defRPr sz="1200">
                <a:solidFill>
                  <a:schemeClr val="tx1">
                    <a:tint val="75000"/>
                  </a:schemeClr>
                </a:solidFill>
              </a:defRPr>
            </a:lvl1pPr>
          </a:lstStyle>
          <a:p>
            <a:fld id="{2EEFC946-6D13-4F8C-9740-992A906A613E}" type="slidenum">
              <a:rPr lang="zh-CN" altLang="en-US" smtClean="0"/>
              <a:pPr/>
              <a:t>‹#›</a:t>
            </a:fld>
            <a:endParaRPr lang="zh-CN" altLang="en-US"/>
          </a:p>
        </p:txBody>
      </p:sp>
    </p:spTree>
    <p:extLst>
      <p:ext uri="{BB962C8B-B14F-4D97-AF65-F5344CB8AC3E}">
        <p14:creationId xmlns:p14="http://schemas.microsoft.com/office/powerpoint/2010/main" val="3795072685"/>
      </p:ext>
    </p:extLst>
  </p:cSld>
  <p:clrMap bg1="lt1" tx1="dk1" bg2="lt2" tx2="dk2" accent1="accent1" accent2="accent2" accent3="accent3" accent4="accent4" accent5="accent5" accent6="accent6" hlink="hlink" folHlink="folHlink"/>
  <p:sldLayoutIdLst>
    <p:sldLayoutId id="2147483655" r:id="rId1"/>
    <p:sldLayoutId id="2147483670" r:id="rId2"/>
    <p:sldLayoutId id="2147483671" r:id="rId3"/>
    <p:sldLayoutId id="2147483672" r:id="rId4"/>
    <p:sldLayoutId id="2147483665" r:id="rId5"/>
    <p:sldLayoutId id="2147483673" r:id="rId6"/>
  </p:sldLayoutIdLst>
  <p:transition spd="med">
    <p:random/>
  </p:transition>
  <p:txStyles>
    <p:titleStyle>
      <a:lvl1pPr algn="ctr" defTabSz="914282" rtl="0" eaLnBrk="1" latinLnBrk="0" hangingPunct="1">
        <a:spcBef>
          <a:spcPct val="0"/>
        </a:spcBef>
        <a:buNone/>
        <a:defRPr sz="4400" kern="1200">
          <a:solidFill>
            <a:schemeClr val="tx1"/>
          </a:solidFill>
          <a:latin typeface="+mj-lt"/>
          <a:ea typeface="+mj-ea"/>
          <a:cs typeface="+mj-cs"/>
        </a:defRPr>
      </a:lvl1pPr>
    </p:titleStyle>
    <p:bodyStyle>
      <a:lvl1pPr marL="342855" indent="-342855" algn="l" defTabSz="914282"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854" indent="-285713" algn="l" defTabSz="914282"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2852" indent="-228570" algn="l" defTabSz="914282"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599993" indent="-228570" algn="l" defTabSz="914282"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133" indent="-228570" algn="l" defTabSz="914282"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275" indent="-228570" algn="l" defTabSz="91428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415" indent="-228570" algn="l" defTabSz="91428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556" indent="-228570" algn="l" defTabSz="91428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697" indent="-228570" algn="l" defTabSz="91428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282" rtl="0" eaLnBrk="1" latinLnBrk="0" hangingPunct="1">
        <a:defRPr sz="1800" kern="1200">
          <a:solidFill>
            <a:schemeClr val="tx1"/>
          </a:solidFill>
          <a:latin typeface="+mn-lt"/>
          <a:ea typeface="+mn-ea"/>
          <a:cs typeface="+mn-cs"/>
        </a:defRPr>
      </a:lvl1pPr>
      <a:lvl2pPr marL="457140" algn="l" defTabSz="914282" rtl="0" eaLnBrk="1" latinLnBrk="0" hangingPunct="1">
        <a:defRPr sz="1800" kern="1200">
          <a:solidFill>
            <a:schemeClr val="tx1"/>
          </a:solidFill>
          <a:latin typeface="+mn-lt"/>
          <a:ea typeface="+mn-ea"/>
          <a:cs typeface="+mn-cs"/>
        </a:defRPr>
      </a:lvl2pPr>
      <a:lvl3pPr marL="914282" algn="l" defTabSz="914282" rtl="0" eaLnBrk="1" latinLnBrk="0" hangingPunct="1">
        <a:defRPr sz="1800" kern="1200">
          <a:solidFill>
            <a:schemeClr val="tx1"/>
          </a:solidFill>
          <a:latin typeface="+mn-lt"/>
          <a:ea typeface="+mn-ea"/>
          <a:cs typeface="+mn-cs"/>
        </a:defRPr>
      </a:lvl3pPr>
      <a:lvl4pPr marL="1371422" algn="l" defTabSz="914282" rtl="0" eaLnBrk="1" latinLnBrk="0" hangingPunct="1">
        <a:defRPr sz="1800" kern="1200">
          <a:solidFill>
            <a:schemeClr val="tx1"/>
          </a:solidFill>
          <a:latin typeface="+mn-lt"/>
          <a:ea typeface="+mn-ea"/>
          <a:cs typeface="+mn-cs"/>
        </a:defRPr>
      </a:lvl4pPr>
      <a:lvl5pPr marL="1828563" algn="l" defTabSz="914282" rtl="0" eaLnBrk="1" latinLnBrk="0" hangingPunct="1">
        <a:defRPr sz="1800" kern="1200">
          <a:solidFill>
            <a:schemeClr val="tx1"/>
          </a:solidFill>
          <a:latin typeface="+mn-lt"/>
          <a:ea typeface="+mn-ea"/>
          <a:cs typeface="+mn-cs"/>
        </a:defRPr>
      </a:lvl5pPr>
      <a:lvl6pPr marL="2285704" algn="l" defTabSz="914282" rtl="0" eaLnBrk="1" latinLnBrk="0" hangingPunct="1">
        <a:defRPr sz="1800" kern="1200">
          <a:solidFill>
            <a:schemeClr val="tx1"/>
          </a:solidFill>
          <a:latin typeface="+mn-lt"/>
          <a:ea typeface="+mn-ea"/>
          <a:cs typeface="+mn-cs"/>
        </a:defRPr>
      </a:lvl6pPr>
      <a:lvl7pPr marL="2742845" algn="l" defTabSz="914282" rtl="0" eaLnBrk="1" latinLnBrk="0" hangingPunct="1">
        <a:defRPr sz="1800" kern="1200">
          <a:solidFill>
            <a:schemeClr val="tx1"/>
          </a:solidFill>
          <a:latin typeface="+mn-lt"/>
          <a:ea typeface="+mn-ea"/>
          <a:cs typeface="+mn-cs"/>
        </a:defRPr>
      </a:lvl7pPr>
      <a:lvl8pPr marL="3199985" algn="l" defTabSz="914282" rtl="0" eaLnBrk="1" latinLnBrk="0" hangingPunct="1">
        <a:defRPr sz="1800" kern="1200">
          <a:solidFill>
            <a:schemeClr val="tx1"/>
          </a:solidFill>
          <a:latin typeface="+mn-lt"/>
          <a:ea typeface="+mn-ea"/>
          <a:cs typeface="+mn-cs"/>
        </a:defRPr>
      </a:lvl8pPr>
      <a:lvl9pPr marL="3657126" algn="l" defTabSz="914282"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5.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xml"/><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7.xml"/><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8" name="Picture 4" descr="C:\Users\Administrator\Desktop\新建文件夹 (3)\j.jpg"/>
          <p:cNvPicPr>
            <a:picLocks noChangeAspect="1" noChangeArrowheads="1"/>
          </p:cNvPicPr>
          <p:nvPr/>
        </p:nvPicPr>
        <p:blipFill>
          <a:blip r:embed="rId3" cstate="print"/>
          <a:srcRect/>
          <a:stretch>
            <a:fillRect/>
          </a:stretch>
        </p:blipFill>
        <p:spPr bwMode="auto">
          <a:xfrm>
            <a:off x="0" y="-4763"/>
            <a:ext cx="9144001" cy="5148263"/>
          </a:xfrm>
          <a:prstGeom prst="rect">
            <a:avLst/>
          </a:prstGeom>
          <a:noFill/>
        </p:spPr>
      </p:pic>
      <p:sp>
        <p:nvSpPr>
          <p:cNvPr id="21" name="矩形 259"/>
          <p:cNvSpPr>
            <a:spLocks noChangeArrowheads="1"/>
          </p:cNvSpPr>
          <p:nvPr/>
        </p:nvSpPr>
        <p:spPr bwMode="auto">
          <a:xfrm>
            <a:off x="3707904" y="1851670"/>
            <a:ext cx="4320480" cy="81253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buNone/>
            </a:pPr>
            <a:r>
              <a:rPr lang="zh-CN" altLang="en-US" sz="2400" b="1" dirty="0">
                <a:latin typeface="Arial" panose="020B0604020202020204" pitchFamily="34" charset="0"/>
                <a:cs typeface="Arial" panose="020B0604020202020204" pitchFamily="34" charset="0"/>
              </a:rPr>
              <a:t>第</a:t>
            </a:r>
            <a:r>
              <a:rPr lang="en-US" altLang="zh-CN" sz="2400" b="1" dirty="0">
                <a:latin typeface="Arial" panose="020B0604020202020204" pitchFamily="34" charset="0"/>
                <a:cs typeface="Arial" panose="020B0604020202020204" pitchFamily="34" charset="0"/>
              </a:rPr>
              <a:t>2</a:t>
            </a:r>
            <a:r>
              <a:rPr lang="zh-CN" altLang="en-US" sz="2400" b="1" dirty="0">
                <a:latin typeface="Arial" panose="020B0604020202020204" pitchFamily="34" charset="0"/>
                <a:cs typeface="Arial" panose="020B0604020202020204" pitchFamily="34" charset="0"/>
              </a:rPr>
              <a:t>章  装配式混凝土建筑工程量</a:t>
            </a:r>
            <a:endParaRPr lang="en-US" altLang="zh-CN" sz="2400" b="1" dirty="0">
              <a:latin typeface="Arial" panose="020B0604020202020204" pitchFamily="34" charset="0"/>
              <a:cs typeface="Arial" panose="020B0604020202020204" pitchFamily="34" charset="0"/>
            </a:endParaRPr>
          </a:p>
          <a:p>
            <a:pPr algn="ctr">
              <a:buNone/>
            </a:pPr>
            <a:r>
              <a:rPr lang="zh-CN" altLang="en-US" sz="2400" b="1" dirty="0">
                <a:latin typeface="Arial" panose="020B0604020202020204" pitchFamily="34" charset="0"/>
                <a:cs typeface="Arial" panose="020B0604020202020204" pitchFamily="34" charset="0"/>
              </a:rPr>
              <a:t>清单报价编制原理</a:t>
            </a:r>
            <a:endParaRPr lang="en-US" altLang="zh-CN" sz="2400" b="1" dirty="0">
              <a:latin typeface="Arial" panose="020B0604020202020204" pitchFamily="34" charset="0"/>
              <a:cs typeface="Arial" panose="020B0604020202020204" pitchFamily="34" charset="0"/>
            </a:endParaRPr>
          </a:p>
        </p:txBody>
      </p:sp>
      <p:sp>
        <p:nvSpPr>
          <p:cNvPr id="22" name="矩形 259"/>
          <p:cNvSpPr>
            <a:spLocks noChangeArrowheads="1"/>
          </p:cNvSpPr>
          <p:nvPr/>
        </p:nvSpPr>
        <p:spPr bwMode="auto">
          <a:xfrm>
            <a:off x="7356312" y="396359"/>
            <a:ext cx="1136125" cy="369332"/>
          </a:xfrm>
          <a:prstGeom prst="rect">
            <a:avLst/>
          </a:prstGeom>
          <a:noFill/>
          <a:ln w="12700">
            <a:solidFill>
              <a:srgbClr val="000000"/>
            </a:solidFill>
            <a:prstDash val="lgDash"/>
            <a:miter lim="800000"/>
            <a:headEnd/>
            <a:tailEnd/>
          </a:ln>
          <a:effectLst/>
          <a:extLst>
            <a:ext uri="{909E8E84-426E-40DD-AFC4-6F175D3DCCD1}">
              <a14:hiddenFill xmlns:a14="http://schemas.microsoft.com/office/drawing/2010/main">
                <a:solidFill>
                  <a:srgbClr val="FFFFFF"/>
                </a:solidFill>
              </a14:hiddenFill>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buNone/>
            </a:pPr>
            <a:r>
              <a:rPr lang="zh-CN" altLang="en-US" sz="1200" b="1" dirty="0">
                <a:latin typeface="仿宋" panose="02010609060101010101" pitchFamily="49" charset="-122"/>
                <a:ea typeface="仿宋" panose="02010609060101010101" pitchFamily="49" charset="-122"/>
                <a:cs typeface="Arial" panose="020B0604020202020204" pitchFamily="34" charset="0"/>
              </a:rPr>
              <a:t>装配式混凝土建筑计量与计价</a:t>
            </a:r>
            <a:endParaRPr lang="en-US" altLang="zh-CN" sz="1200" b="1" dirty="0">
              <a:latin typeface="仿宋" panose="02010609060101010101" pitchFamily="49" charset="-122"/>
              <a:ea typeface="仿宋" panose="02010609060101010101" pitchFamily="49" charset="-122"/>
              <a:cs typeface="Arial" panose="020B0604020202020204" pitchFamily="34" charset="0"/>
            </a:endParaRPr>
          </a:p>
        </p:txBody>
      </p:sp>
    </p:spTree>
    <p:extLst>
      <p:ext uri="{BB962C8B-B14F-4D97-AF65-F5344CB8AC3E}">
        <p14:creationId xmlns:p14="http://schemas.microsoft.com/office/powerpoint/2010/main" val="1557010203"/>
      </p:ext>
    </p:extLst>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0" presetClass="entr" presetSubtype="0" decel="100000" fill="hold" nodeType="clickEffect">
                                  <p:stCondLst>
                                    <p:cond delay="0"/>
                                  </p:stCondLst>
                                  <p:childTnLst>
                                    <p:set>
                                      <p:cBhvr>
                                        <p:cTn id="6" dur="1" fill="hold">
                                          <p:stCondLst>
                                            <p:cond delay="0"/>
                                          </p:stCondLst>
                                        </p:cTn>
                                        <p:tgtEl>
                                          <p:spTgt spid="1028"/>
                                        </p:tgtEl>
                                        <p:attrNameLst>
                                          <p:attrName>style.visibility</p:attrName>
                                        </p:attrNameLst>
                                      </p:cBhvr>
                                      <p:to>
                                        <p:strVal val="visible"/>
                                      </p:to>
                                    </p:set>
                                    <p:anim calcmode="lin" valueType="num">
                                      <p:cBhvr>
                                        <p:cTn id="7" dur="1000" fill="hold"/>
                                        <p:tgtEl>
                                          <p:spTgt spid="1028"/>
                                        </p:tgtEl>
                                        <p:attrNameLst>
                                          <p:attrName>ppt_w</p:attrName>
                                        </p:attrNameLst>
                                      </p:cBhvr>
                                      <p:tavLst>
                                        <p:tav tm="0">
                                          <p:val>
                                            <p:strVal val="#ppt_w+.3"/>
                                          </p:val>
                                        </p:tav>
                                        <p:tav tm="100000">
                                          <p:val>
                                            <p:strVal val="#ppt_w"/>
                                          </p:val>
                                        </p:tav>
                                      </p:tavLst>
                                    </p:anim>
                                    <p:anim calcmode="lin" valueType="num">
                                      <p:cBhvr>
                                        <p:cTn id="8" dur="1000" fill="hold"/>
                                        <p:tgtEl>
                                          <p:spTgt spid="1028"/>
                                        </p:tgtEl>
                                        <p:attrNameLst>
                                          <p:attrName>ppt_h</p:attrName>
                                        </p:attrNameLst>
                                      </p:cBhvr>
                                      <p:tavLst>
                                        <p:tav tm="0">
                                          <p:val>
                                            <p:strVal val="#ppt_h"/>
                                          </p:val>
                                        </p:tav>
                                        <p:tav tm="100000">
                                          <p:val>
                                            <p:strVal val="#ppt_h"/>
                                          </p:val>
                                        </p:tav>
                                      </p:tavLst>
                                    </p:anim>
                                    <p:animEffect transition="in" filter="fade">
                                      <p:cBhvr>
                                        <p:cTn id="9" dur="1000"/>
                                        <p:tgtEl>
                                          <p:spTgt spid="1028"/>
                                        </p:tgtEl>
                                      </p:cBhvr>
                                    </p:animEffect>
                                  </p:childTnLst>
                                </p:cTn>
                              </p:par>
                            </p:childTnLst>
                          </p:cTn>
                        </p:par>
                      </p:childTnLst>
                    </p:cTn>
                  </p:par>
                  <p:par>
                    <p:cTn id="10" fill="hold">
                      <p:stCondLst>
                        <p:cond delay="indefinite"/>
                      </p:stCondLst>
                      <p:childTnLst>
                        <p:par>
                          <p:cTn id="11" fill="hold">
                            <p:stCondLst>
                              <p:cond delay="0"/>
                            </p:stCondLst>
                            <p:childTnLst>
                              <p:par>
                                <p:cTn id="12" presetID="41" presetClass="entr" presetSubtype="0" fill="hold" grpId="0" nodeType="clickEffect">
                                  <p:stCondLst>
                                    <p:cond delay="0"/>
                                  </p:stCondLst>
                                  <p:iterate type="lt">
                                    <p:tmPct val="10000"/>
                                  </p:iterate>
                                  <p:childTnLst>
                                    <p:set>
                                      <p:cBhvr>
                                        <p:cTn id="13" dur="1" fill="hold">
                                          <p:stCondLst>
                                            <p:cond delay="0"/>
                                          </p:stCondLst>
                                        </p:cTn>
                                        <p:tgtEl>
                                          <p:spTgt spid="22"/>
                                        </p:tgtEl>
                                        <p:attrNameLst>
                                          <p:attrName>style.visibility</p:attrName>
                                        </p:attrNameLst>
                                      </p:cBhvr>
                                      <p:to>
                                        <p:strVal val="visible"/>
                                      </p:to>
                                    </p:set>
                                    <p:anim calcmode="lin" valueType="num">
                                      <p:cBhvr>
                                        <p:cTn id="14" dur="500" fill="hold"/>
                                        <p:tgtEl>
                                          <p:spTgt spid="22"/>
                                        </p:tgtEl>
                                        <p:attrNameLst>
                                          <p:attrName>ppt_x</p:attrName>
                                        </p:attrNameLst>
                                      </p:cBhvr>
                                      <p:tavLst>
                                        <p:tav tm="0">
                                          <p:val>
                                            <p:strVal val="#ppt_x"/>
                                          </p:val>
                                        </p:tav>
                                        <p:tav tm="50000">
                                          <p:val>
                                            <p:strVal val="#ppt_x+.1"/>
                                          </p:val>
                                        </p:tav>
                                        <p:tav tm="100000">
                                          <p:val>
                                            <p:strVal val="#ppt_x"/>
                                          </p:val>
                                        </p:tav>
                                      </p:tavLst>
                                    </p:anim>
                                    <p:anim calcmode="lin" valueType="num">
                                      <p:cBhvr>
                                        <p:cTn id="15" dur="500" fill="hold"/>
                                        <p:tgtEl>
                                          <p:spTgt spid="22"/>
                                        </p:tgtEl>
                                        <p:attrNameLst>
                                          <p:attrName>ppt_y</p:attrName>
                                        </p:attrNameLst>
                                      </p:cBhvr>
                                      <p:tavLst>
                                        <p:tav tm="0">
                                          <p:val>
                                            <p:strVal val="#ppt_y"/>
                                          </p:val>
                                        </p:tav>
                                        <p:tav tm="100000">
                                          <p:val>
                                            <p:strVal val="#ppt_y"/>
                                          </p:val>
                                        </p:tav>
                                      </p:tavLst>
                                    </p:anim>
                                    <p:anim calcmode="lin" valueType="num">
                                      <p:cBhvr>
                                        <p:cTn id="16" dur="500" fill="hold"/>
                                        <p:tgtEl>
                                          <p:spTgt spid="22"/>
                                        </p:tgtEl>
                                        <p:attrNameLst>
                                          <p:attrName>ppt_h</p:attrName>
                                        </p:attrNameLst>
                                      </p:cBhvr>
                                      <p:tavLst>
                                        <p:tav tm="0">
                                          <p:val>
                                            <p:strVal val="#ppt_h/10"/>
                                          </p:val>
                                        </p:tav>
                                        <p:tav tm="50000">
                                          <p:val>
                                            <p:strVal val="#ppt_h+.01"/>
                                          </p:val>
                                        </p:tav>
                                        <p:tav tm="100000">
                                          <p:val>
                                            <p:strVal val="#ppt_h"/>
                                          </p:val>
                                        </p:tav>
                                      </p:tavLst>
                                    </p:anim>
                                    <p:anim calcmode="lin" valueType="num">
                                      <p:cBhvr>
                                        <p:cTn id="17" dur="500" fill="hold"/>
                                        <p:tgtEl>
                                          <p:spTgt spid="22"/>
                                        </p:tgtEl>
                                        <p:attrNameLst>
                                          <p:attrName>ppt_w</p:attrName>
                                        </p:attrNameLst>
                                      </p:cBhvr>
                                      <p:tavLst>
                                        <p:tav tm="0">
                                          <p:val>
                                            <p:strVal val="#ppt_w/10"/>
                                          </p:val>
                                        </p:tav>
                                        <p:tav tm="50000">
                                          <p:val>
                                            <p:strVal val="#ppt_w+.01"/>
                                          </p:val>
                                        </p:tav>
                                        <p:tav tm="100000">
                                          <p:val>
                                            <p:strVal val="#ppt_w"/>
                                          </p:val>
                                        </p:tav>
                                      </p:tavLst>
                                    </p:anim>
                                    <p:animEffect transition="in" filter="fade">
                                      <p:cBhvr>
                                        <p:cTn id="18" dur="500" tmFilter="0,0; .5, 1; 1, 1"/>
                                        <p:tgtEl>
                                          <p:spTgt spid="22"/>
                                        </p:tgtEl>
                                      </p:cBhvr>
                                    </p:animEffect>
                                  </p:childTnLst>
                                </p:cTn>
                              </p:par>
                            </p:childTnLst>
                          </p:cTn>
                        </p:par>
                        <p:par>
                          <p:cTn id="19" fill="hold">
                            <p:stCondLst>
                              <p:cond delay="1100"/>
                            </p:stCondLst>
                            <p:childTnLst>
                              <p:par>
                                <p:cTn id="20" presetID="26" presetClass="emph" presetSubtype="0" fill="hold" grpId="1" nodeType="afterEffect">
                                  <p:stCondLst>
                                    <p:cond delay="0"/>
                                  </p:stCondLst>
                                  <p:iterate type="lt">
                                    <p:tmPct val="0"/>
                                  </p:iterate>
                                  <p:childTnLst>
                                    <p:animEffect transition="out" filter="fade">
                                      <p:cBhvr>
                                        <p:cTn id="21" dur="500" tmFilter="0, 0; .2, .5; .8, .5; 1, 0"/>
                                        <p:tgtEl>
                                          <p:spTgt spid="22"/>
                                        </p:tgtEl>
                                      </p:cBhvr>
                                    </p:animEffect>
                                    <p:animScale>
                                      <p:cBhvr>
                                        <p:cTn id="22" dur="250" autoRev="1" fill="hold"/>
                                        <p:tgtEl>
                                          <p:spTgt spid="22"/>
                                        </p:tgtEl>
                                      </p:cBhvr>
                                      <p:by x="105000" y="105000"/>
                                    </p:animScale>
                                  </p:childTnLst>
                                </p:cTn>
                              </p:par>
                            </p:childTnLst>
                          </p:cTn>
                        </p:par>
                      </p:childTnLst>
                    </p:cTn>
                  </p:par>
                  <p:par>
                    <p:cTn id="23" fill="hold">
                      <p:stCondLst>
                        <p:cond delay="indefinite"/>
                      </p:stCondLst>
                      <p:childTnLst>
                        <p:par>
                          <p:cTn id="24" fill="hold">
                            <p:stCondLst>
                              <p:cond delay="0"/>
                            </p:stCondLst>
                            <p:childTnLst>
                              <p:par>
                                <p:cTn id="25" presetID="41" presetClass="entr" presetSubtype="0" fill="hold" grpId="0" nodeType="clickEffect">
                                  <p:stCondLst>
                                    <p:cond delay="0"/>
                                  </p:stCondLst>
                                  <p:iterate type="lt">
                                    <p:tmPct val="10000"/>
                                  </p:iterate>
                                  <p:childTnLst>
                                    <p:set>
                                      <p:cBhvr>
                                        <p:cTn id="26" dur="1" fill="hold">
                                          <p:stCondLst>
                                            <p:cond delay="0"/>
                                          </p:stCondLst>
                                        </p:cTn>
                                        <p:tgtEl>
                                          <p:spTgt spid="21"/>
                                        </p:tgtEl>
                                        <p:attrNameLst>
                                          <p:attrName>style.visibility</p:attrName>
                                        </p:attrNameLst>
                                      </p:cBhvr>
                                      <p:to>
                                        <p:strVal val="visible"/>
                                      </p:to>
                                    </p:set>
                                    <p:anim calcmode="lin" valueType="num">
                                      <p:cBhvr>
                                        <p:cTn id="27" dur="500" fill="hold"/>
                                        <p:tgtEl>
                                          <p:spTgt spid="21"/>
                                        </p:tgtEl>
                                        <p:attrNameLst>
                                          <p:attrName>ppt_x</p:attrName>
                                        </p:attrNameLst>
                                      </p:cBhvr>
                                      <p:tavLst>
                                        <p:tav tm="0">
                                          <p:val>
                                            <p:strVal val="#ppt_x"/>
                                          </p:val>
                                        </p:tav>
                                        <p:tav tm="50000">
                                          <p:val>
                                            <p:strVal val="#ppt_x+.1"/>
                                          </p:val>
                                        </p:tav>
                                        <p:tav tm="100000">
                                          <p:val>
                                            <p:strVal val="#ppt_x"/>
                                          </p:val>
                                        </p:tav>
                                      </p:tavLst>
                                    </p:anim>
                                    <p:anim calcmode="lin" valueType="num">
                                      <p:cBhvr>
                                        <p:cTn id="28" dur="500" fill="hold"/>
                                        <p:tgtEl>
                                          <p:spTgt spid="21"/>
                                        </p:tgtEl>
                                        <p:attrNameLst>
                                          <p:attrName>ppt_y</p:attrName>
                                        </p:attrNameLst>
                                      </p:cBhvr>
                                      <p:tavLst>
                                        <p:tav tm="0">
                                          <p:val>
                                            <p:strVal val="#ppt_y"/>
                                          </p:val>
                                        </p:tav>
                                        <p:tav tm="100000">
                                          <p:val>
                                            <p:strVal val="#ppt_y"/>
                                          </p:val>
                                        </p:tav>
                                      </p:tavLst>
                                    </p:anim>
                                    <p:anim calcmode="lin" valueType="num">
                                      <p:cBhvr>
                                        <p:cTn id="29" dur="500" fill="hold"/>
                                        <p:tgtEl>
                                          <p:spTgt spid="21"/>
                                        </p:tgtEl>
                                        <p:attrNameLst>
                                          <p:attrName>ppt_h</p:attrName>
                                        </p:attrNameLst>
                                      </p:cBhvr>
                                      <p:tavLst>
                                        <p:tav tm="0">
                                          <p:val>
                                            <p:strVal val="#ppt_h/10"/>
                                          </p:val>
                                        </p:tav>
                                        <p:tav tm="50000">
                                          <p:val>
                                            <p:strVal val="#ppt_h+.01"/>
                                          </p:val>
                                        </p:tav>
                                        <p:tav tm="100000">
                                          <p:val>
                                            <p:strVal val="#ppt_h"/>
                                          </p:val>
                                        </p:tav>
                                      </p:tavLst>
                                    </p:anim>
                                    <p:anim calcmode="lin" valueType="num">
                                      <p:cBhvr>
                                        <p:cTn id="30" dur="500" fill="hold"/>
                                        <p:tgtEl>
                                          <p:spTgt spid="21"/>
                                        </p:tgtEl>
                                        <p:attrNameLst>
                                          <p:attrName>ppt_w</p:attrName>
                                        </p:attrNameLst>
                                      </p:cBhvr>
                                      <p:tavLst>
                                        <p:tav tm="0">
                                          <p:val>
                                            <p:strVal val="#ppt_w/10"/>
                                          </p:val>
                                        </p:tav>
                                        <p:tav tm="50000">
                                          <p:val>
                                            <p:strVal val="#ppt_w+.01"/>
                                          </p:val>
                                        </p:tav>
                                        <p:tav tm="100000">
                                          <p:val>
                                            <p:strVal val="#ppt_w"/>
                                          </p:val>
                                        </p:tav>
                                      </p:tavLst>
                                    </p:anim>
                                    <p:animEffect transition="in" filter="fade">
                                      <p:cBhvr>
                                        <p:cTn id="31" dur="500" tmFilter="0,0; .5, 1; 1, 1"/>
                                        <p:tgtEl>
                                          <p:spTgt spid="21"/>
                                        </p:tgtEl>
                                      </p:cBhvr>
                                    </p:animEffect>
                                  </p:childTnLst>
                                </p:cTn>
                              </p:par>
                            </p:childTnLst>
                          </p:cTn>
                        </p:par>
                        <p:par>
                          <p:cTn id="32" fill="hold">
                            <p:stCondLst>
                              <p:cond delay="1550"/>
                            </p:stCondLst>
                            <p:childTnLst>
                              <p:par>
                                <p:cTn id="33" presetID="26" presetClass="emph" presetSubtype="0" fill="hold" grpId="1" nodeType="afterEffect">
                                  <p:stCondLst>
                                    <p:cond delay="0"/>
                                  </p:stCondLst>
                                  <p:iterate type="lt">
                                    <p:tmPct val="0"/>
                                  </p:iterate>
                                  <p:childTnLst>
                                    <p:animEffect transition="out" filter="fade">
                                      <p:cBhvr>
                                        <p:cTn id="34" dur="500" tmFilter="0, 0; .2, .5; .8, .5; 1, 0"/>
                                        <p:tgtEl>
                                          <p:spTgt spid="21"/>
                                        </p:tgtEl>
                                      </p:cBhvr>
                                    </p:animEffect>
                                    <p:animScale>
                                      <p:cBhvr>
                                        <p:cTn id="35" dur="250" autoRev="1" fill="hold"/>
                                        <p:tgtEl>
                                          <p:spTgt spid="21"/>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1" grpId="1"/>
      <p:bldP spid="22" grpId="0" animBg="1"/>
      <p:bldP spid="22" grpId="1"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6DF22CE8-E1B6-4EBF-AACB-1B37776664E7}"/>
              </a:ext>
            </a:extLst>
          </p:cNvPr>
          <p:cNvSpPr txBox="1"/>
          <p:nvPr/>
        </p:nvSpPr>
        <p:spPr>
          <a:xfrm>
            <a:off x="539552" y="339502"/>
            <a:ext cx="8064896" cy="4579780"/>
          </a:xfrm>
          <a:prstGeom prst="rect">
            <a:avLst/>
          </a:prstGeom>
          <a:noFill/>
        </p:spPr>
        <p:txBody>
          <a:bodyPr wrap="square">
            <a:spAutoFit/>
          </a:bodyPr>
          <a:lstStyle/>
          <a:p>
            <a:pPr>
              <a:lnSpc>
                <a:spcPct val="150000"/>
              </a:lnSpc>
            </a:pPr>
            <a:r>
              <a:rPr lang="en-US" altLang="zh-CN" sz="1200" dirty="0"/>
              <a:t>      </a:t>
            </a:r>
            <a:r>
              <a:rPr lang="en-US" altLang="zh-CN" sz="1400" dirty="0"/>
              <a:t>2. 2. 6  </a:t>
            </a:r>
            <a:r>
              <a:rPr lang="zh-CN" altLang="en-US" sz="1400" dirty="0"/>
              <a:t>装配式混凝土建筑工程量清单编制方法</a:t>
            </a:r>
          </a:p>
          <a:p>
            <a:pPr>
              <a:lnSpc>
                <a:spcPct val="150000"/>
              </a:lnSpc>
            </a:pPr>
            <a:r>
              <a:rPr lang="en-US" altLang="zh-CN" sz="1400" dirty="0"/>
              <a:t>      1. </a:t>
            </a:r>
            <a:r>
              <a:rPr lang="zh-CN" altLang="en-US" sz="1400" dirty="0"/>
              <a:t>基本理论</a:t>
            </a:r>
          </a:p>
          <a:p>
            <a:pPr>
              <a:lnSpc>
                <a:spcPct val="150000"/>
              </a:lnSpc>
            </a:pPr>
            <a:r>
              <a:rPr lang="zh-CN" altLang="en-US" sz="1400" dirty="0"/>
              <a:t>      马克思主义劳动价值论的商品价值理论可以用 </a:t>
            </a:r>
            <a:r>
              <a:rPr lang="en-US" altLang="zh-CN" sz="1400" dirty="0"/>
              <a:t>W = C + V + m </a:t>
            </a:r>
            <a:r>
              <a:rPr lang="zh-CN" altLang="en-US" sz="1400" dirty="0"/>
              <a:t>来表达。其中</a:t>
            </a:r>
            <a:r>
              <a:rPr lang="en-US" altLang="zh-CN" sz="1400" dirty="0"/>
              <a:t>, W </a:t>
            </a:r>
            <a:r>
              <a:rPr lang="zh-CN" altLang="en-US" sz="1400" dirty="0"/>
              <a:t>为商品的价值</a:t>
            </a:r>
            <a:r>
              <a:rPr lang="en-US" altLang="zh-CN" sz="1400" dirty="0"/>
              <a:t>;C </a:t>
            </a:r>
            <a:r>
              <a:rPr lang="zh-CN" altLang="en-US" sz="1400" dirty="0"/>
              <a:t>是指生产资料的转移价值</a:t>
            </a:r>
            <a:r>
              <a:rPr lang="en-US" altLang="zh-CN" sz="1400" dirty="0"/>
              <a:t>,</a:t>
            </a:r>
            <a:r>
              <a:rPr lang="zh-CN" altLang="en-US" sz="1400" dirty="0"/>
              <a:t>即建筑产品生产直接消耗的建筑材料、除机上人工以外的机械台班等生产资料</a:t>
            </a:r>
            <a:r>
              <a:rPr lang="en-US" altLang="zh-CN" sz="1400" dirty="0"/>
              <a:t>;V </a:t>
            </a:r>
            <a:r>
              <a:rPr lang="zh-CN" altLang="en-US" sz="1400" dirty="0"/>
              <a:t>是劳动者为自己劳动创造的价值</a:t>
            </a:r>
            <a:r>
              <a:rPr lang="en-US" altLang="zh-CN" sz="1400" dirty="0"/>
              <a:t>,</a:t>
            </a:r>
            <a:r>
              <a:rPr lang="zh-CN" altLang="en-US" sz="1400" dirty="0"/>
              <a:t>即工资、奖金、社保等</a:t>
            </a:r>
            <a:r>
              <a:rPr lang="en-US" altLang="zh-CN" sz="1400" dirty="0"/>
              <a:t>; m</a:t>
            </a:r>
            <a:r>
              <a:rPr lang="zh-CN" altLang="en-US" sz="1400" dirty="0"/>
              <a:t>是劳动者为社会劳动创造的价值</a:t>
            </a:r>
            <a:r>
              <a:rPr lang="en-US" altLang="zh-CN" sz="1400" dirty="0"/>
              <a:t>,</a:t>
            </a:r>
            <a:r>
              <a:rPr lang="zh-CN" altLang="en-US" sz="1400" dirty="0"/>
              <a:t>即利润与税金等。从建造成本的角度出发</a:t>
            </a:r>
            <a:r>
              <a:rPr lang="en-US" altLang="zh-CN" sz="1400" dirty="0"/>
              <a:t>,</a:t>
            </a:r>
            <a:r>
              <a:rPr lang="zh-CN" altLang="en-US" sz="1400" dirty="0"/>
              <a:t>一般将建筑产品价格划分为直接成本、间接成本、利润和税金</a:t>
            </a:r>
            <a:r>
              <a:rPr lang="en-US" altLang="zh-CN" sz="1400" dirty="0"/>
              <a:t>4 </a:t>
            </a:r>
            <a:r>
              <a:rPr lang="zh-CN" altLang="en-US" sz="1400" dirty="0"/>
              <a:t>个组成部分。可以直接计算到某一建筑产品上的建造费用叫直接成本</a:t>
            </a:r>
            <a:r>
              <a:rPr lang="en-US" altLang="zh-CN" sz="1400" dirty="0"/>
              <a:t>,</a:t>
            </a:r>
            <a:r>
              <a:rPr lang="zh-CN" altLang="en-US" sz="1400" dirty="0"/>
              <a:t>如生产工人的人工费、材料费、机械台班费等</a:t>
            </a:r>
            <a:r>
              <a:rPr lang="en-US" altLang="zh-CN" sz="1400" dirty="0"/>
              <a:t>;</a:t>
            </a:r>
            <a:r>
              <a:rPr lang="zh-CN" altLang="en-US" sz="1400" dirty="0"/>
              <a:t>若干个建造产品建造过程中共同发生的费用</a:t>
            </a:r>
            <a:r>
              <a:rPr lang="en-US" altLang="zh-CN" sz="1400" dirty="0"/>
              <a:t>,</a:t>
            </a:r>
            <a:r>
              <a:rPr lang="zh-CN" altLang="en-US" sz="1400" dirty="0"/>
              <a:t>需要通过某种计算方法分</a:t>
            </a:r>
          </a:p>
          <a:p>
            <a:pPr>
              <a:lnSpc>
                <a:spcPct val="150000"/>
              </a:lnSpc>
            </a:pPr>
            <a:r>
              <a:rPr lang="zh-CN" altLang="en-US" sz="1400" dirty="0"/>
              <a:t>摊到某个建筑产品上的费用叫间接成本</a:t>
            </a:r>
            <a:r>
              <a:rPr lang="en-US" altLang="zh-CN" sz="1400" dirty="0"/>
              <a:t>,</a:t>
            </a:r>
            <a:r>
              <a:rPr lang="zh-CN" altLang="en-US" sz="1400" dirty="0"/>
              <a:t>如公司管理人员的工资、办公费、固定资产使用费等</a:t>
            </a:r>
            <a:r>
              <a:rPr lang="en-US" altLang="zh-CN" sz="1400" dirty="0"/>
              <a:t>;</a:t>
            </a:r>
            <a:r>
              <a:rPr lang="zh-CN" altLang="en-US" sz="1400" dirty="0"/>
              <a:t>按规定计算出来的竞争利润</a:t>
            </a:r>
            <a:r>
              <a:rPr lang="en-US" altLang="zh-CN" sz="1400" dirty="0"/>
              <a:t>,</a:t>
            </a:r>
            <a:r>
              <a:rPr lang="zh-CN" altLang="en-US" sz="1400" dirty="0"/>
              <a:t>是企业扩大再生产的源泉</a:t>
            </a:r>
            <a:r>
              <a:rPr lang="en-US" altLang="zh-CN" sz="1400" dirty="0"/>
              <a:t>;</a:t>
            </a:r>
            <a:r>
              <a:rPr lang="zh-CN" altLang="en-US" sz="1400" dirty="0"/>
              <a:t>向国家缴纳的建筑产品增值税金是国民收入积累的源泉。因此</a:t>
            </a:r>
            <a:r>
              <a:rPr lang="en-US" altLang="zh-CN" sz="1400" dirty="0"/>
              <a:t>,</a:t>
            </a:r>
            <a:r>
              <a:rPr lang="zh-CN" altLang="en-US" sz="1400" dirty="0"/>
              <a:t>可以将建筑产品造价表达为</a:t>
            </a:r>
            <a:r>
              <a:rPr lang="en-US" altLang="zh-CN" sz="1400" dirty="0"/>
              <a:t>:</a:t>
            </a:r>
            <a:r>
              <a:rPr lang="zh-CN" altLang="en-US" sz="1400" dirty="0"/>
              <a:t>工程造价 </a:t>
            </a:r>
            <a:r>
              <a:rPr lang="en-US" altLang="zh-CN" sz="1400" dirty="0"/>
              <a:t>= </a:t>
            </a:r>
            <a:r>
              <a:rPr lang="zh-CN" altLang="en-US" sz="1400" dirty="0"/>
              <a:t>直接费 </a:t>
            </a:r>
            <a:r>
              <a:rPr lang="en-US" altLang="zh-CN" sz="1400" dirty="0"/>
              <a:t>+ </a:t>
            </a:r>
            <a:r>
              <a:rPr lang="zh-CN" altLang="en-US" sz="1400" dirty="0"/>
              <a:t>间接费 </a:t>
            </a:r>
            <a:r>
              <a:rPr lang="en-US" altLang="zh-CN" sz="1400" dirty="0"/>
              <a:t>+ </a:t>
            </a:r>
            <a:r>
              <a:rPr lang="zh-CN" altLang="en-US" sz="1400" dirty="0"/>
              <a:t>利润 </a:t>
            </a:r>
            <a:r>
              <a:rPr lang="en-US" altLang="zh-CN" sz="1400" dirty="0"/>
              <a:t>+ </a:t>
            </a:r>
            <a:r>
              <a:rPr lang="zh-CN" altLang="en-US" sz="1400" dirty="0"/>
              <a:t>税金。需要指出的是</a:t>
            </a:r>
            <a:r>
              <a:rPr lang="en-US" altLang="zh-CN" sz="1400" dirty="0"/>
              <a:t>,</a:t>
            </a:r>
            <a:r>
              <a:rPr lang="zh-CN" altLang="en-US" sz="1400" dirty="0"/>
              <a:t>目前装配式建筑工程造价费用组成与划分</a:t>
            </a:r>
            <a:r>
              <a:rPr lang="en-US" altLang="zh-CN" sz="1400" dirty="0"/>
              <a:t>,</a:t>
            </a:r>
            <a:r>
              <a:rPr lang="zh-CN" altLang="en-US" sz="1400" dirty="0"/>
              <a:t>符合了上述价格构成的基本理论</a:t>
            </a:r>
            <a:r>
              <a:rPr lang="en-US" altLang="zh-CN" sz="1400" dirty="0"/>
              <a:t>,</a:t>
            </a:r>
            <a:r>
              <a:rPr lang="zh-CN" altLang="en-US" sz="1400" dirty="0"/>
              <a:t>即分部分项工程费、措施项目费、其他项目费和规费分别由直接费、间接费和利润构成</a:t>
            </a:r>
            <a:r>
              <a:rPr lang="en-US" altLang="zh-CN" sz="1400" dirty="0"/>
              <a:t>,</a:t>
            </a:r>
            <a:r>
              <a:rPr lang="zh-CN" altLang="en-US" sz="1400" dirty="0"/>
              <a:t>最后再计算建筑产品的增值税</a:t>
            </a:r>
            <a:r>
              <a:rPr lang="en-US" altLang="zh-CN" sz="1400" dirty="0"/>
              <a:t>,</a:t>
            </a:r>
            <a:r>
              <a:rPr lang="zh-CN" altLang="en-US" sz="1400" dirty="0"/>
              <a:t>然后汇总为工程造价。</a:t>
            </a:r>
          </a:p>
        </p:txBody>
      </p:sp>
    </p:spTree>
    <p:extLst>
      <p:ext uri="{BB962C8B-B14F-4D97-AF65-F5344CB8AC3E}">
        <p14:creationId xmlns:p14="http://schemas.microsoft.com/office/powerpoint/2010/main" val="750353754"/>
      </p:ext>
    </p:extLst>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7C891370-0EE8-455F-B41B-D10D8E708A79}"/>
              </a:ext>
            </a:extLst>
          </p:cNvPr>
          <p:cNvPicPr>
            <a:picLocks noChangeAspect="1"/>
          </p:cNvPicPr>
          <p:nvPr/>
        </p:nvPicPr>
        <p:blipFill>
          <a:blip r:embed="rId3"/>
          <a:stretch>
            <a:fillRect/>
          </a:stretch>
        </p:blipFill>
        <p:spPr>
          <a:xfrm>
            <a:off x="843541" y="195486"/>
            <a:ext cx="7456918" cy="4948014"/>
          </a:xfrm>
          <a:prstGeom prst="rect">
            <a:avLst/>
          </a:prstGeom>
        </p:spPr>
      </p:pic>
    </p:spTree>
    <p:extLst>
      <p:ext uri="{BB962C8B-B14F-4D97-AF65-F5344CB8AC3E}">
        <p14:creationId xmlns:p14="http://schemas.microsoft.com/office/powerpoint/2010/main" val="752200708"/>
      </p:ext>
    </p:extLst>
  </p:cSld>
  <p:clrMapOvr>
    <a:masterClrMapping/>
  </p:clrMapOvr>
  <p:transition spd="med">
    <p:random/>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BE493659-8CEE-4A2E-AA88-2AE8BB5445EA}"/>
              </a:ext>
            </a:extLst>
          </p:cNvPr>
          <p:cNvPicPr>
            <a:picLocks noChangeAspect="1"/>
          </p:cNvPicPr>
          <p:nvPr/>
        </p:nvPicPr>
        <p:blipFill>
          <a:blip r:embed="rId3"/>
          <a:stretch>
            <a:fillRect/>
          </a:stretch>
        </p:blipFill>
        <p:spPr>
          <a:xfrm>
            <a:off x="764061" y="123478"/>
            <a:ext cx="7615878" cy="4896544"/>
          </a:xfrm>
          <a:prstGeom prst="rect">
            <a:avLst/>
          </a:prstGeom>
        </p:spPr>
      </p:pic>
    </p:spTree>
    <p:extLst>
      <p:ext uri="{BB962C8B-B14F-4D97-AF65-F5344CB8AC3E}">
        <p14:creationId xmlns:p14="http://schemas.microsoft.com/office/powerpoint/2010/main" val="1058504868"/>
      </p:ext>
    </p:extLst>
  </p:cSld>
  <p:clrMapOvr>
    <a:masterClrMapping/>
  </p:clrMapOvr>
  <p:transition spd="med">
    <p:random/>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CEE3664C-4958-4F91-A86F-9834DFB4CBE5}"/>
              </a:ext>
            </a:extLst>
          </p:cNvPr>
          <p:cNvPicPr>
            <a:picLocks noChangeAspect="1"/>
          </p:cNvPicPr>
          <p:nvPr/>
        </p:nvPicPr>
        <p:blipFill>
          <a:blip r:embed="rId3"/>
          <a:stretch>
            <a:fillRect/>
          </a:stretch>
        </p:blipFill>
        <p:spPr>
          <a:xfrm>
            <a:off x="574990" y="0"/>
            <a:ext cx="7994020" cy="5143500"/>
          </a:xfrm>
          <a:prstGeom prst="rect">
            <a:avLst/>
          </a:prstGeom>
        </p:spPr>
      </p:pic>
    </p:spTree>
    <p:extLst>
      <p:ext uri="{BB962C8B-B14F-4D97-AF65-F5344CB8AC3E}">
        <p14:creationId xmlns:p14="http://schemas.microsoft.com/office/powerpoint/2010/main" val="1618033629"/>
      </p:ext>
    </p:extLst>
  </p:cSld>
  <p:clrMapOvr>
    <a:masterClrMapping/>
  </p:clrMapOvr>
  <p:transition spd="med">
    <p:random/>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94FF2A3C-55E7-48DA-8CCD-4B95830EBDB8}"/>
              </a:ext>
            </a:extLst>
          </p:cNvPr>
          <p:cNvPicPr>
            <a:picLocks noChangeAspect="1"/>
          </p:cNvPicPr>
          <p:nvPr/>
        </p:nvPicPr>
        <p:blipFill>
          <a:blip r:embed="rId3"/>
          <a:stretch>
            <a:fillRect/>
          </a:stretch>
        </p:blipFill>
        <p:spPr>
          <a:xfrm>
            <a:off x="759666" y="123478"/>
            <a:ext cx="7624668" cy="4896544"/>
          </a:xfrm>
          <a:prstGeom prst="rect">
            <a:avLst/>
          </a:prstGeom>
        </p:spPr>
      </p:pic>
    </p:spTree>
    <p:extLst>
      <p:ext uri="{BB962C8B-B14F-4D97-AF65-F5344CB8AC3E}">
        <p14:creationId xmlns:p14="http://schemas.microsoft.com/office/powerpoint/2010/main" val="3821542301"/>
      </p:ext>
    </p:extLst>
  </p:cSld>
  <p:clrMapOvr>
    <a:masterClrMapping/>
  </p:clrMapOvr>
  <p:transition spd="med">
    <p:random/>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8" name="Picture 4" descr="C:\Users\Administrator\Desktop\新建文件夹 (3)\j.jpg"/>
          <p:cNvPicPr>
            <a:picLocks noChangeAspect="1" noChangeArrowheads="1"/>
          </p:cNvPicPr>
          <p:nvPr/>
        </p:nvPicPr>
        <p:blipFill>
          <a:blip r:embed="rId3" cstate="print"/>
          <a:srcRect/>
          <a:stretch>
            <a:fillRect/>
          </a:stretch>
        </p:blipFill>
        <p:spPr bwMode="auto">
          <a:xfrm>
            <a:off x="-36512" y="-4763"/>
            <a:ext cx="9144001" cy="5148263"/>
          </a:xfrm>
          <a:prstGeom prst="rect">
            <a:avLst/>
          </a:prstGeom>
          <a:noFill/>
        </p:spPr>
      </p:pic>
      <p:sp>
        <p:nvSpPr>
          <p:cNvPr id="21" name="矩形 259"/>
          <p:cNvSpPr>
            <a:spLocks noChangeArrowheads="1"/>
          </p:cNvSpPr>
          <p:nvPr/>
        </p:nvSpPr>
        <p:spPr bwMode="auto">
          <a:xfrm>
            <a:off x="3203848" y="2139702"/>
            <a:ext cx="4717924" cy="83099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buNone/>
            </a:pPr>
            <a:r>
              <a:rPr lang="zh-CN" altLang="en-US" sz="5400" b="1" dirty="0">
                <a:solidFill>
                  <a:schemeClr val="tx1">
                    <a:lumMod val="75000"/>
                    <a:lumOff val="25000"/>
                  </a:schemeClr>
                </a:solidFill>
                <a:latin typeface="Arial" panose="020B0604020202020204" pitchFamily="34" charset="0"/>
                <a:cs typeface="Arial" panose="020B0604020202020204" pitchFamily="34" charset="0"/>
              </a:rPr>
              <a:t>谢 谢 ！</a:t>
            </a:r>
            <a:endParaRPr lang="en-US" altLang="zh-CN" sz="5400" b="1" dirty="0">
              <a:solidFill>
                <a:schemeClr val="tx1">
                  <a:lumMod val="75000"/>
                  <a:lumOff val="2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48007022"/>
      </p:ext>
    </p:extLst>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0" presetClass="entr" presetSubtype="0" decel="100000" fill="hold" nodeType="clickEffect">
                                  <p:stCondLst>
                                    <p:cond delay="0"/>
                                  </p:stCondLst>
                                  <p:childTnLst>
                                    <p:set>
                                      <p:cBhvr>
                                        <p:cTn id="6" dur="1" fill="hold">
                                          <p:stCondLst>
                                            <p:cond delay="0"/>
                                          </p:stCondLst>
                                        </p:cTn>
                                        <p:tgtEl>
                                          <p:spTgt spid="1028"/>
                                        </p:tgtEl>
                                        <p:attrNameLst>
                                          <p:attrName>style.visibility</p:attrName>
                                        </p:attrNameLst>
                                      </p:cBhvr>
                                      <p:to>
                                        <p:strVal val="visible"/>
                                      </p:to>
                                    </p:set>
                                    <p:anim calcmode="lin" valueType="num">
                                      <p:cBhvr>
                                        <p:cTn id="7" dur="1000" fill="hold"/>
                                        <p:tgtEl>
                                          <p:spTgt spid="1028"/>
                                        </p:tgtEl>
                                        <p:attrNameLst>
                                          <p:attrName>ppt_w</p:attrName>
                                        </p:attrNameLst>
                                      </p:cBhvr>
                                      <p:tavLst>
                                        <p:tav tm="0">
                                          <p:val>
                                            <p:strVal val="#ppt_w+.3"/>
                                          </p:val>
                                        </p:tav>
                                        <p:tav tm="100000">
                                          <p:val>
                                            <p:strVal val="#ppt_w"/>
                                          </p:val>
                                        </p:tav>
                                      </p:tavLst>
                                    </p:anim>
                                    <p:anim calcmode="lin" valueType="num">
                                      <p:cBhvr>
                                        <p:cTn id="8" dur="1000" fill="hold"/>
                                        <p:tgtEl>
                                          <p:spTgt spid="1028"/>
                                        </p:tgtEl>
                                        <p:attrNameLst>
                                          <p:attrName>ppt_h</p:attrName>
                                        </p:attrNameLst>
                                      </p:cBhvr>
                                      <p:tavLst>
                                        <p:tav tm="0">
                                          <p:val>
                                            <p:strVal val="#ppt_h"/>
                                          </p:val>
                                        </p:tav>
                                        <p:tav tm="100000">
                                          <p:val>
                                            <p:strVal val="#ppt_h"/>
                                          </p:val>
                                        </p:tav>
                                      </p:tavLst>
                                    </p:anim>
                                    <p:animEffect transition="in" filter="fade">
                                      <p:cBhvr>
                                        <p:cTn id="9" dur="1000"/>
                                        <p:tgtEl>
                                          <p:spTgt spid="1028"/>
                                        </p:tgtEl>
                                      </p:cBhvr>
                                    </p:animEffect>
                                  </p:childTnLst>
                                </p:cTn>
                              </p:par>
                            </p:childTnLst>
                          </p:cTn>
                        </p:par>
                      </p:childTnLst>
                    </p:cTn>
                  </p:par>
                  <p:par>
                    <p:cTn id="10" fill="hold">
                      <p:stCondLst>
                        <p:cond delay="indefinite"/>
                      </p:stCondLst>
                      <p:childTnLst>
                        <p:par>
                          <p:cTn id="11" fill="hold">
                            <p:stCondLst>
                              <p:cond delay="0"/>
                            </p:stCondLst>
                            <p:childTnLst>
                              <p:par>
                                <p:cTn id="12" presetID="41" presetClass="entr" presetSubtype="0" fill="hold" grpId="0" nodeType="clickEffect">
                                  <p:stCondLst>
                                    <p:cond delay="0"/>
                                  </p:stCondLst>
                                  <p:iterate type="lt">
                                    <p:tmPct val="10000"/>
                                  </p:iterate>
                                  <p:childTnLst>
                                    <p:set>
                                      <p:cBhvr>
                                        <p:cTn id="13" dur="1" fill="hold">
                                          <p:stCondLst>
                                            <p:cond delay="0"/>
                                          </p:stCondLst>
                                        </p:cTn>
                                        <p:tgtEl>
                                          <p:spTgt spid="21"/>
                                        </p:tgtEl>
                                        <p:attrNameLst>
                                          <p:attrName>style.visibility</p:attrName>
                                        </p:attrNameLst>
                                      </p:cBhvr>
                                      <p:to>
                                        <p:strVal val="visible"/>
                                      </p:to>
                                    </p:set>
                                    <p:anim calcmode="lin" valueType="num">
                                      <p:cBhvr>
                                        <p:cTn id="14" dur="500" fill="hold"/>
                                        <p:tgtEl>
                                          <p:spTgt spid="21"/>
                                        </p:tgtEl>
                                        <p:attrNameLst>
                                          <p:attrName>ppt_x</p:attrName>
                                        </p:attrNameLst>
                                      </p:cBhvr>
                                      <p:tavLst>
                                        <p:tav tm="0">
                                          <p:val>
                                            <p:strVal val="#ppt_x"/>
                                          </p:val>
                                        </p:tav>
                                        <p:tav tm="50000">
                                          <p:val>
                                            <p:strVal val="#ppt_x+.1"/>
                                          </p:val>
                                        </p:tav>
                                        <p:tav tm="100000">
                                          <p:val>
                                            <p:strVal val="#ppt_x"/>
                                          </p:val>
                                        </p:tav>
                                      </p:tavLst>
                                    </p:anim>
                                    <p:anim calcmode="lin" valueType="num">
                                      <p:cBhvr>
                                        <p:cTn id="15" dur="500" fill="hold"/>
                                        <p:tgtEl>
                                          <p:spTgt spid="21"/>
                                        </p:tgtEl>
                                        <p:attrNameLst>
                                          <p:attrName>ppt_y</p:attrName>
                                        </p:attrNameLst>
                                      </p:cBhvr>
                                      <p:tavLst>
                                        <p:tav tm="0">
                                          <p:val>
                                            <p:strVal val="#ppt_y"/>
                                          </p:val>
                                        </p:tav>
                                        <p:tav tm="100000">
                                          <p:val>
                                            <p:strVal val="#ppt_y"/>
                                          </p:val>
                                        </p:tav>
                                      </p:tavLst>
                                    </p:anim>
                                    <p:anim calcmode="lin" valueType="num">
                                      <p:cBhvr>
                                        <p:cTn id="16" dur="500" fill="hold"/>
                                        <p:tgtEl>
                                          <p:spTgt spid="21"/>
                                        </p:tgtEl>
                                        <p:attrNameLst>
                                          <p:attrName>ppt_h</p:attrName>
                                        </p:attrNameLst>
                                      </p:cBhvr>
                                      <p:tavLst>
                                        <p:tav tm="0">
                                          <p:val>
                                            <p:strVal val="#ppt_h/10"/>
                                          </p:val>
                                        </p:tav>
                                        <p:tav tm="50000">
                                          <p:val>
                                            <p:strVal val="#ppt_h+.01"/>
                                          </p:val>
                                        </p:tav>
                                        <p:tav tm="100000">
                                          <p:val>
                                            <p:strVal val="#ppt_h"/>
                                          </p:val>
                                        </p:tav>
                                      </p:tavLst>
                                    </p:anim>
                                    <p:anim calcmode="lin" valueType="num">
                                      <p:cBhvr>
                                        <p:cTn id="17" dur="500" fill="hold"/>
                                        <p:tgtEl>
                                          <p:spTgt spid="21"/>
                                        </p:tgtEl>
                                        <p:attrNameLst>
                                          <p:attrName>ppt_w</p:attrName>
                                        </p:attrNameLst>
                                      </p:cBhvr>
                                      <p:tavLst>
                                        <p:tav tm="0">
                                          <p:val>
                                            <p:strVal val="#ppt_w/10"/>
                                          </p:val>
                                        </p:tav>
                                        <p:tav tm="50000">
                                          <p:val>
                                            <p:strVal val="#ppt_w+.01"/>
                                          </p:val>
                                        </p:tav>
                                        <p:tav tm="100000">
                                          <p:val>
                                            <p:strVal val="#ppt_w"/>
                                          </p:val>
                                        </p:tav>
                                      </p:tavLst>
                                    </p:anim>
                                    <p:animEffect transition="in" filter="fade">
                                      <p:cBhvr>
                                        <p:cTn id="18" dur="500" tmFilter="0,0; .5, 1; 1, 1"/>
                                        <p:tgtEl>
                                          <p:spTgt spid="21"/>
                                        </p:tgtEl>
                                      </p:cBhvr>
                                    </p:animEffect>
                                  </p:childTnLst>
                                </p:cTn>
                              </p:par>
                            </p:childTnLst>
                          </p:cTn>
                        </p:par>
                        <p:par>
                          <p:cTn id="19" fill="hold">
                            <p:stCondLst>
                              <p:cond delay="600"/>
                            </p:stCondLst>
                            <p:childTnLst>
                              <p:par>
                                <p:cTn id="20" presetID="26" presetClass="emph" presetSubtype="0" fill="hold" grpId="1" nodeType="afterEffect">
                                  <p:stCondLst>
                                    <p:cond delay="0"/>
                                  </p:stCondLst>
                                  <p:iterate type="lt">
                                    <p:tmPct val="0"/>
                                  </p:iterate>
                                  <p:childTnLst>
                                    <p:animEffect transition="out" filter="fade">
                                      <p:cBhvr>
                                        <p:cTn id="21" dur="500" tmFilter="0, 0; .2, .5; .8, .5; 1, 0"/>
                                        <p:tgtEl>
                                          <p:spTgt spid="21"/>
                                        </p:tgtEl>
                                      </p:cBhvr>
                                    </p:animEffect>
                                    <p:animScale>
                                      <p:cBhvr>
                                        <p:cTn id="22" dur="250" autoRev="1" fill="hold"/>
                                        <p:tgtEl>
                                          <p:spTgt spid="21"/>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1" grpId="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6DF22CE8-E1B6-4EBF-AACB-1B37776664E7}"/>
              </a:ext>
            </a:extLst>
          </p:cNvPr>
          <p:cNvSpPr txBox="1"/>
          <p:nvPr/>
        </p:nvSpPr>
        <p:spPr>
          <a:xfrm>
            <a:off x="539552" y="884685"/>
            <a:ext cx="8064896" cy="3374129"/>
          </a:xfrm>
          <a:prstGeom prst="rect">
            <a:avLst/>
          </a:prstGeom>
          <a:noFill/>
        </p:spPr>
        <p:txBody>
          <a:bodyPr wrap="square">
            <a:spAutoFit/>
          </a:bodyPr>
          <a:lstStyle/>
          <a:p>
            <a:pPr>
              <a:lnSpc>
                <a:spcPct val="150000"/>
              </a:lnSpc>
            </a:pPr>
            <a:r>
              <a:rPr lang="en-US" altLang="zh-CN" sz="1600" dirty="0"/>
              <a:t>2. 1  </a:t>
            </a:r>
            <a:r>
              <a:rPr lang="zh-CN" altLang="en-US" sz="1600" dirty="0"/>
              <a:t>建筑产品的特性</a:t>
            </a:r>
          </a:p>
          <a:p>
            <a:pPr>
              <a:lnSpc>
                <a:spcPct val="150000"/>
              </a:lnSpc>
            </a:pPr>
            <a:r>
              <a:rPr lang="zh-CN" altLang="en-US" sz="1600" dirty="0"/>
              <a:t>      用来交换的装配式混凝土建筑也是产品。建筑产品具有产品生产的单件性、建设地点</a:t>
            </a:r>
          </a:p>
          <a:p>
            <a:pPr>
              <a:lnSpc>
                <a:spcPct val="150000"/>
              </a:lnSpc>
            </a:pPr>
            <a:r>
              <a:rPr lang="zh-CN" altLang="en-US" sz="1600" dirty="0"/>
              <a:t>的固定性、施工生产的流动性等特点。这些特点是形成建筑产品必须通过编制施工图预算或编制工程量清单报价确定工程造价的根本原因。</a:t>
            </a:r>
          </a:p>
          <a:p>
            <a:pPr>
              <a:lnSpc>
                <a:spcPct val="150000"/>
              </a:lnSpc>
            </a:pPr>
            <a:r>
              <a:rPr lang="en-US" altLang="zh-CN" sz="1600" dirty="0"/>
              <a:t>      2. 1. 1  </a:t>
            </a:r>
            <a:r>
              <a:rPr lang="zh-CN" altLang="en-US" sz="1600" dirty="0"/>
              <a:t>产品生产的单件性</a:t>
            </a:r>
          </a:p>
          <a:p>
            <a:pPr>
              <a:lnSpc>
                <a:spcPct val="150000"/>
              </a:lnSpc>
            </a:pPr>
            <a:r>
              <a:rPr lang="zh-CN" altLang="en-US" sz="1600" dirty="0"/>
              <a:t>      建筑产品的单件性是指每个建筑产品都具有特定的功能和用途</a:t>
            </a:r>
            <a:r>
              <a:rPr lang="en-US" altLang="zh-CN" sz="1600" dirty="0"/>
              <a:t>,</a:t>
            </a:r>
            <a:r>
              <a:rPr lang="zh-CN" altLang="en-US" sz="1600" dirty="0"/>
              <a:t>在建筑物的造型、结构、尺寸、设备配置和内外装修等方面都有不同的具体要求。即使用途完全相同的工程项目</a:t>
            </a:r>
            <a:r>
              <a:rPr lang="en-US" altLang="zh-CN" sz="1600" dirty="0"/>
              <a:t>,</a:t>
            </a:r>
            <a:r>
              <a:rPr lang="zh-CN" altLang="en-US" sz="1600" dirty="0"/>
              <a:t>在建筑等级、基础工程等方面都可能会不一样。可以这么说</a:t>
            </a:r>
            <a:r>
              <a:rPr lang="en-US" altLang="zh-CN" sz="1600" dirty="0"/>
              <a:t>,</a:t>
            </a:r>
            <a:r>
              <a:rPr lang="zh-CN" altLang="en-US" sz="1600" dirty="0"/>
              <a:t>在实践中找不到两个完全相同的建筑产品。因而</a:t>
            </a:r>
            <a:r>
              <a:rPr lang="en-US" altLang="zh-CN" sz="1600" dirty="0"/>
              <a:t>,</a:t>
            </a:r>
            <a:r>
              <a:rPr lang="zh-CN" altLang="en-US" sz="1600" dirty="0"/>
              <a:t>建筑产品的单件性使建筑物在实物形态上千差万别</a:t>
            </a:r>
            <a:r>
              <a:rPr lang="en-US" altLang="zh-CN" sz="1600" dirty="0"/>
              <a:t>,</a:t>
            </a:r>
            <a:r>
              <a:rPr lang="zh-CN" altLang="en-US" sz="1600" dirty="0"/>
              <a:t>各不相同。</a:t>
            </a:r>
          </a:p>
        </p:txBody>
      </p:sp>
    </p:spTree>
    <p:extLst>
      <p:ext uri="{BB962C8B-B14F-4D97-AF65-F5344CB8AC3E}">
        <p14:creationId xmlns:p14="http://schemas.microsoft.com/office/powerpoint/2010/main" val="2411561886"/>
      </p:ext>
    </p:extLst>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6DF22CE8-E1B6-4EBF-AACB-1B37776664E7}"/>
              </a:ext>
            </a:extLst>
          </p:cNvPr>
          <p:cNvSpPr txBox="1"/>
          <p:nvPr/>
        </p:nvSpPr>
        <p:spPr>
          <a:xfrm>
            <a:off x="539552" y="627534"/>
            <a:ext cx="8064896" cy="3743461"/>
          </a:xfrm>
          <a:prstGeom prst="rect">
            <a:avLst/>
          </a:prstGeom>
          <a:noFill/>
        </p:spPr>
        <p:txBody>
          <a:bodyPr wrap="square">
            <a:spAutoFit/>
          </a:bodyPr>
          <a:lstStyle/>
          <a:p>
            <a:pPr>
              <a:lnSpc>
                <a:spcPct val="150000"/>
              </a:lnSpc>
            </a:pPr>
            <a:r>
              <a:rPr lang="en-US" altLang="zh-CN" sz="1600" dirty="0"/>
              <a:t>2. 1. 2  </a:t>
            </a:r>
            <a:r>
              <a:rPr lang="zh-CN" altLang="en-US" sz="1600" dirty="0"/>
              <a:t>建设地点的固定性</a:t>
            </a:r>
          </a:p>
          <a:p>
            <a:pPr>
              <a:lnSpc>
                <a:spcPct val="150000"/>
              </a:lnSpc>
            </a:pPr>
            <a:r>
              <a:rPr lang="zh-CN" altLang="en-US" sz="1600" dirty="0"/>
              <a:t>      建设地点的固定性是指建筑产品的生产和使用必须固定在某一个地点</a:t>
            </a:r>
            <a:r>
              <a:rPr lang="en-US" altLang="zh-CN" sz="1600" dirty="0"/>
              <a:t>,</a:t>
            </a:r>
            <a:r>
              <a:rPr lang="zh-CN" altLang="en-US" sz="1600" dirty="0"/>
              <a:t>不能随意移动。</a:t>
            </a:r>
          </a:p>
          <a:p>
            <a:pPr>
              <a:lnSpc>
                <a:spcPct val="150000"/>
              </a:lnSpc>
            </a:pPr>
            <a:r>
              <a:rPr lang="zh-CN" altLang="en-US" sz="1600" dirty="0"/>
              <a:t>建筑产品固定性的客观事实</a:t>
            </a:r>
            <a:r>
              <a:rPr lang="en-US" altLang="zh-CN" sz="1600" dirty="0"/>
              <a:t>,</a:t>
            </a:r>
            <a:r>
              <a:rPr lang="zh-CN" altLang="en-US" sz="1600" dirty="0"/>
              <a:t>使得建筑物的结构和造型受到当地自然气候、地质、水文、地形等因素的影响和制约</a:t>
            </a:r>
            <a:r>
              <a:rPr lang="en-US" altLang="zh-CN" sz="1600" dirty="0"/>
              <a:t>,</a:t>
            </a:r>
            <a:r>
              <a:rPr lang="zh-CN" altLang="en-US" sz="1600" dirty="0"/>
              <a:t>因此功能相同的建筑物在实物形态上仍有较大的差别</a:t>
            </a:r>
            <a:r>
              <a:rPr lang="en-US" altLang="zh-CN" sz="1600" dirty="0"/>
              <a:t>,</a:t>
            </a:r>
            <a:r>
              <a:rPr lang="zh-CN" altLang="en-US" sz="1600" dirty="0"/>
              <a:t>因而每个建筑产品的工程造价各不相同。</a:t>
            </a:r>
          </a:p>
          <a:p>
            <a:pPr>
              <a:lnSpc>
                <a:spcPct val="150000"/>
              </a:lnSpc>
            </a:pPr>
            <a:r>
              <a:rPr lang="en-US" altLang="zh-CN" sz="1600" dirty="0"/>
              <a:t>2. 1. 3  </a:t>
            </a:r>
            <a:r>
              <a:rPr lang="zh-CN" altLang="en-US" sz="1600" dirty="0"/>
              <a:t>施工生产的流动性</a:t>
            </a:r>
          </a:p>
          <a:p>
            <a:pPr>
              <a:lnSpc>
                <a:spcPct val="150000"/>
              </a:lnSpc>
            </a:pPr>
            <a:r>
              <a:rPr lang="zh-CN" altLang="en-US" sz="1600" dirty="0"/>
              <a:t>      流动性是指施工企业必须在不同的建设地点组织施工、建造房屋。建筑产品的固定性</a:t>
            </a:r>
          </a:p>
          <a:p>
            <a:pPr>
              <a:lnSpc>
                <a:spcPct val="150000"/>
              </a:lnSpc>
            </a:pPr>
            <a:r>
              <a:rPr lang="zh-CN" altLang="en-US" sz="1600" dirty="0"/>
              <a:t>是产生施工生产流动性的根本原因。因为建筑物固定了</a:t>
            </a:r>
            <a:r>
              <a:rPr lang="en-US" altLang="zh-CN" sz="1600" dirty="0"/>
              <a:t>,</a:t>
            </a:r>
            <a:r>
              <a:rPr lang="zh-CN" altLang="en-US" sz="1600" dirty="0"/>
              <a:t>施工队伍就流动了。</a:t>
            </a:r>
          </a:p>
          <a:p>
            <a:pPr>
              <a:lnSpc>
                <a:spcPct val="150000"/>
              </a:lnSpc>
            </a:pPr>
            <a:r>
              <a:rPr lang="zh-CN" altLang="en-US" sz="1600" dirty="0"/>
              <a:t>      建设地点离施工单位基地的距离、资源条件、运输条件、工资水平等</a:t>
            </a:r>
            <a:r>
              <a:rPr lang="en-US" altLang="zh-CN" sz="1600" dirty="0"/>
              <a:t>,</a:t>
            </a:r>
            <a:r>
              <a:rPr lang="zh-CN" altLang="en-US" sz="1600" dirty="0"/>
              <a:t>都会影响建筑产品的造价。</a:t>
            </a:r>
          </a:p>
        </p:txBody>
      </p:sp>
    </p:spTree>
    <p:extLst>
      <p:ext uri="{BB962C8B-B14F-4D97-AF65-F5344CB8AC3E}">
        <p14:creationId xmlns:p14="http://schemas.microsoft.com/office/powerpoint/2010/main" val="2317500894"/>
      </p:ext>
    </p:extLst>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6DF22CE8-E1B6-4EBF-AACB-1B37776664E7}"/>
              </a:ext>
            </a:extLst>
          </p:cNvPr>
          <p:cNvSpPr txBox="1"/>
          <p:nvPr/>
        </p:nvSpPr>
        <p:spPr>
          <a:xfrm>
            <a:off x="539552" y="627534"/>
            <a:ext cx="8064896" cy="3743461"/>
          </a:xfrm>
          <a:prstGeom prst="rect">
            <a:avLst/>
          </a:prstGeom>
          <a:noFill/>
        </p:spPr>
        <p:txBody>
          <a:bodyPr wrap="square">
            <a:spAutoFit/>
          </a:bodyPr>
          <a:lstStyle/>
          <a:p>
            <a:pPr>
              <a:lnSpc>
                <a:spcPct val="150000"/>
              </a:lnSpc>
            </a:pPr>
            <a:r>
              <a:rPr lang="en-US" altLang="zh-CN" sz="1600" dirty="0"/>
              <a:t>2. 2  </a:t>
            </a:r>
            <a:r>
              <a:rPr lang="zh-CN" altLang="en-US" sz="1600" dirty="0"/>
              <a:t>工程造价计价基本理论</a:t>
            </a:r>
          </a:p>
          <a:p>
            <a:pPr>
              <a:lnSpc>
                <a:spcPct val="150000"/>
              </a:lnSpc>
            </a:pPr>
            <a:r>
              <a:rPr lang="en-US" altLang="zh-CN" sz="1600" dirty="0"/>
              <a:t>      2. 2. 1  </a:t>
            </a:r>
            <a:r>
              <a:rPr lang="zh-CN" altLang="en-US" sz="1600" dirty="0"/>
              <a:t>确定工程造价的重要基础</a:t>
            </a:r>
          </a:p>
          <a:p>
            <a:pPr>
              <a:lnSpc>
                <a:spcPct val="150000"/>
              </a:lnSpc>
            </a:pPr>
            <a:r>
              <a:rPr lang="en-US" altLang="zh-CN" sz="1600" dirty="0"/>
              <a:t>      1. </a:t>
            </a:r>
            <a:r>
              <a:rPr lang="zh-CN" altLang="en-US" sz="1600" dirty="0"/>
              <a:t>产生建筑产品特殊定价方法的原因</a:t>
            </a:r>
          </a:p>
          <a:p>
            <a:pPr>
              <a:lnSpc>
                <a:spcPct val="150000"/>
              </a:lnSpc>
            </a:pPr>
            <a:r>
              <a:rPr lang="zh-CN" altLang="en-US" sz="1600" dirty="0"/>
              <a:t>      建筑产品的三大特性决定了其在价格要素上千差万别的特点。这种差别使其不能像载</a:t>
            </a:r>
          </a:p>
          <a:p>
            <a:pPr>
              <a:lnSpc>
                <a:spcPct val="150000"/>
              </a:lnSpc>
            </a:pPr>
            <a:r>
              <a:rPr lang="zh-CN" altLang="en-US" sz="1600" dirty="0"/>
              <a:t>重汽车那样制定统一建筑产品价格。因此</a:t>
            </a:r>
            <a:r>
              <a:rPr lang="en-US" altLang="zh-CN" sz="1600" dirty="0"/>
              <a:t>,</a:t>
            </a:r>
            <a:r>
              <a:rPr lang="zh-CN" altLang="en-US" sz="1600" dirty="0"/>
              <a:t>通常工业产品的定价方法不适用于建筑产品。</a:t>
            </a:r>
          </a:p>
          <a:p>
            <a:pPr>
              <a:lnSpc>
                <a:spcPct val="150000"/>
              </a:lnSpc>
            </a:pPr>
            <a:r>
              <a:rPr lang="zh-CN" altLang="en-US" sz="1600" dirty="0"/>
              <a:t>产品定价的基本规律除了价值规律外</a:t>
            </a:r>
            <a:r>
              <a:rPr lang="en-US" altLang="zh-CN" sz="1600" dirty="0"/>
              <a:t>,</a:t>
            </a:r>
            <a:r>
              <a:rPr lang="zh-CN" altLang="en-US" sz="1600" dirty="0"/>
              <a:t>还应该有两个方面</a:t>
            </a:r>
            <a:r>
              <a:rPr lang="en-US" altLang="zh-CN" sz="1600" dirty="0"/>
              <a:t>,</a:t>
            </a:r>
            <a:r>
              <a:rPr lang="zh-CN" altLang="en-US" sz="1600" dirty="0"/>
              <a:t>一是通过市场竞争形成价格</a:t>
            </a:r>
            <a:r>
              <a:rPr lang="en-US" altLang="zh-CN" sz="1600" dirty="0"/>
              <a:t>,</a:t>
            </a:r>
            <a:r>
              <a:rPr lang="zh-CN" altLang="en-US" sz="1600" dirty="0"/>
              <a:t>二是同类产品的价格水平应该保持一致。</a:t>
            </a:r>
          </a:p>
          <a:p>
            <a:pPr>
              <a:lnSpc>
                <a:spcPct val="150000"/>
              </a:lnSpc>
            </a:pPr>
            <a:r>
              <a:rPr lang="zh-CN" altLang="en-US" sz="1600" dirty="0"/>
              <a:t>      对于建筑产品来说</a:t>
            </a:r>
            <a:r>
              <a:rPr lang="en-US" altLang="zh-CN" sz="1600" dirty="0"/>
              <a:t>,</a:t>
            </a:r>
            <a:r>
              <a:rPr lang="zh-CN" altLang="en-US" sz="1600" dirty="0"/>
              <a:t>价格水平一致性的要求和建筑产品单件性的差别性特点</a:t>
            </a:r>
            <a:r>
              <a:rPr lang="en-US" altLang="zh-CN" sz="1600" dirty="0"/>
              <a:t>,</a:t>
            </a:r>
            <a:r>
              <a:rPr lang="zh-CN" altLang="en-US" sz="1600" dirty="0"/>
              <a:t>是一对需</a:t>
            </a:r>
          </a:p>
          <a:p>
            <a:pPr>
              <a:lnSpc>
                <a:spcPct val="150000"/>
              </a:lnSpc>
            </a:pPr>
            <a:r>
              <a:rPr lang="zh-CN" altLang="en-US" sz="1600" dirty="0"/>
              <a:t>要解决的主要矛盾</a:t>
            </a:r>
            <a:r>
              <a:rPr lang="en-US" altLang="zh-CN" sz="1600" dirty="0"/>
              <a:t>,</a:t>
            </a:r>
            <a:r>
              <a:rPr lang="zh-CN" altLang="en-US" sz="1600" dirty="0"/>
              <a:t>因为我们无法做到以一个建筑物为对象来整体确定工程造价从而达到</a:t>
            </a:r>
          </a:p>
          <a:p>
            <a:pPr>
              <a:lnSpc>
                <a:spcPct val="150000"/>
              </a:lnSpc>
            </a:pPr>
            <a:r>
              <a:rPr lang="zh-CN" altLang="en-US" sz="1600" dirty="0"/>
              <a:t>保持价格水平一致的要求。</a:t>
            </a:r>
          </a:p>
        </p:txBody>
      </p:sp>
    </p:spTree>
    <p:extLst>
      <p:ext uri="{BB962C8B-B14F-4D97-AF65-F5344CB8AC3E}">
        <p14:creationId xmlns:p14="http://schemas.microsoft.com/office/powerpoint/2010/main" val="1054955351"/>
      </p:ext>
    </p:extLst>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6DF22CE8-E1B6-4EBF-AACB-1B37776664E7}"/>
              </a:ext>
            </a:extLst>
          </p:cNvPr>
          <p:cNvSpPr txBox="1"/>
          <p:nvPr/>
        </p:nvSpPr>
        <p:spPr>
          <a:xfrm>
            <a:off x="611560" y="1131590"/>
            <a:ext cx="8064896" cy="2635465"/>
          </a:xfrm>
          <a:prstGeom prst="rect">
            <a:avLst/>
          </a:prstGeom>
          <a:noFill/>
        </p:spPr>
        <p:txBody>
          <a:bodyPr wrap="square">
            <a:spAutoFit/>
          </a:bodyPr>
          <a:lstStyle/>
          <a:p>
            <a:pPr>
              <a:lnSpc>
                <a:spcPct val="150000"/>
              </a:lnSpc>
            </a:pPr>
            <a:r>
              <a:rPr lang="en-US" altLang="zh-CN" sz="1600" dirty="0"/>
              <a:t>      2. 2. 2  </a:t>
            </a:r>
            <a:r>
              <a:rPr lang="zh-CN" altLang="en-US" sz="1600" dirty="0"/>
              <a:t>基本建设项目的概念及划分</a:t>
            </a:r>
          </a:p>
          <a:p>
            <a:pPr>
              <a:lnSpc>
                <a:spcPct val="150000"/>
              </a:lnSpc>
            </a:pPr>
            <a:r>
              <a:rPr lang="en-US" altLang="zh-CN" sz="1600" dirty="0"/>
              <a:t>      1. </a:t>
            </a:r>
            <a:r>
              <a:rPr lang="zh-CN" altLang="en-US" sz="1600" dirty="0"/>
              <a:t>基本建设项目的概念</a:t>
            </a:r>
          </a:p>
          <a:p>
            <a:pPr>
              <a:lnSpc>
                <a:spcPct val="150000"/>
              </a:lnSpc>
            </a:pPr>
            <a:r>
              <a:rPr lang="zh-CN" altLang="en-US" sz="1600" dirty="0"/>
              <a:t>      基本建设项目是一个建设单位在一个或几个建设区域内</a:t>
            </a:r>
            <a:r>
              <a:rPr lang="en-US" altLang="zh-CN" sz="1600" dirty="0"/>
              <a:t>,</a:t>
            </a:r>
            <a:r>
              <a:rPr lang="zh-CN" altLang="en-US" sz="1600" dirty="0"/>
              <a:t>根据主管部门下达的计划任</a:t>
            </a:r>
          </a:p>
          <a:p>
            <a:pPr>
              <a:lnSpc>
                <a:spcPct val="150000"/>
              </a:lnSpc>
            </a:pPr>
            <a:r>
              <a:rPr lang="zh-CN" altLang="en-US" sz="1600" dirty="0"/>
              <a:t>务书和批准的总体设计及总概算书</a:t>
            </a:r>
            <a:r>
              <a:rPr lang="en-US" altLang="zh-CN" sz="1600" dirty="0"/>
              <a:t>,</a:t>
            </a:r>
            <a:r>
              <a:rPr lang="zh-CN" altLang="en-US" sz="1600" dirty="0"/>
              <a:t>经济上实行独立核算</a:t>
            </a:r>
            <a:r>
              <a:rPr lang="en-US" altLang="zh-CN" sz="1600" dirty="0"/>
              <a:t>,</a:t>
            </a:r>
            <a:r>
              <a:rPr lang="zh-CN" altLang="en-US" sz="1600" dirty="0"/>
              <a:t>行政上具有独立的组织形式</a:t>
            </a:r>
            <a:r>
              <a:rPr lang="en-US" altLang="zh-CN" sz="1600" dirty="0"/>
              <a:t>,</a:t>
            </a:r>
            <a:r>
              <a:rPr lang="zh-CN" altLang="en-US" sz="1600" dirty="0"/>
              <a:t>严</a:t>
            </a:r>
          </a:p>
          <a:p>
            <a:pPr>
              <a:lnSpc>
                <a:spcPct val="150000"/>
              </a:lnSpc>
            </a:pPr>
            <a:r>
              <a:rPr lang="zh-CN" altLang="en-US" sz="1600" dirty="0"/>
              <a:t>格按基建程序实施的基本建设工程。</a:t>
            </a:r>
          </a:p>
          <a:p>
            <a:pPr>
              <a:lnSpc>
                <a:spcPct val="150000"/>
              </a:lnSpc>
            </a:pPr>
            <a:r>
              <a:rPr lang="zh-CN" altLang="en-US" sz="1600" dirty="0"/>
              <a:t>例如</a:t>
            </a:r>
            <a:r>
              <a:rPr lang="en-US" altLang="zh-CN" sz="1600" dirty="0"/>
              <a:t>,</a:t>
            </a:r>
            <a:r>
              <a:rPr lang="zh-CN" altLang="en-US" sz="1600" dirty="0"/>
              <a:t>新建的某应用型大学就是一个基本建设项目</a:t>
            </a:r>
            <a:r>
              <a:rPr lang="en-US" altLang="zh-CN" sz="1600" dirty="0"/>
              <a:t>,</a:t>
            </a:r>
            <a:r>
              <a:rPr lang="zh-CN" altLang="en-US" sz="1600" dirty="0"/>
              <a:t>其中包括教学楼、实验楼、办公楼、</a:t>
            </a:r>
          </a:p>
          <a:p>
            <a:pPr>
              <a:lnSpc>
                <a:spcPct val="150000"/>
              </a:lnSpc>
            </a:pPr>
            <a:r>
              <a:rPr lang="zh-CN" altLang="en-US" sz="1600" dirty="0"/>
              <a:t>食堂、宿舍、体育馆等工程项目。</a:t>
            </a:r>
          </a:p>
        </p:txBody>
      </p:sp>
    </p:spTree>
    <p:extLst>
      <p:ext uri="{BB962C8B-B14F-4D97-AF65-F5344CB8AC3E}">
        <p14:creationId xmlns:p14="http://schemas.microsoft.com/office/powerpoint/2010/main" val="3938947909"/>
      </p:ext>
    </p:extLst>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6DF22CE8-E1B6-4EBF-AACB-1B37776664E7}"/>
              </a:ext>
            </a:extLst>
          </p:cNvPr>
          <p:cNvSpPr txBox="1"/>
          <p:nvPr/>
        </p:nvSpPr>
        <p:spPr>
          <a:xfrm>
            <a:off x="539552" y="700019"/>
            <a:ext cx="8064896" cy="3743461"/>
          </a:xfrm>
          <a:prstGeom prst="rect">
            <a:avLst/>
          </a:prstGeom>
          <a:noFill/>
        </p:spPr>
        <p:txBody>
          <a:bodyPr wrap="square">
            <a:spAutoFit/>
          </a:bodyPr>
          <a:lstStyle/>
          <a:p>
            <a:pPr>
              <a:lnSpc>
                <a:spcPct val="150000"/>
              </a:lnSpc>
            </a:pPr>
            <a:r>
              <a:rPr lang="en-US" altLang="zh-CN" sz="1600" dirty="0"/>
              <a:t>      2. </a:t>
            </a:r>
            <a:r>
              <a:rPr lang="zh-CN" altLang="en-US" sz="1600" dirty="0"/>
              <a:t>基本建设项目划分</a:t>
            </a:r>
          </a:p>
          <a:p>
            <a:pPr>
              <a:lnSpc>
                <a:spcPct val="150000"/>
              </a:lnSpc>
            </a:pPr>
            <a:r>
              <a:rPr lang="zh-CN" altLang="en-US" sz="1600" dirty="0"/>
              <a:t>      基本建设项目按照合理确定工程造价和工程建设管理工作的要求</a:t>
            </a:r>
            <a:r>
              <a:rPr lang="en-US" altLang="zh-CN" sz="1600" dirty="0"/>
              <a:t>,</a:t>
            </a:r>
            <a:r>
              <a:rPr lang="zh-CN" altLang="en-US" sz="1600" dirty="0"/>
              <a:t>划分为建设项目、单</a:t>
            </a:r>
          </a:p>
          <a:p>
            <a:pPr>
              <a:lnSpc>
                <a:spcPct val="150000"/>
              </a:lnSpc>
            </a:pPr>
            <a:r>
              <a:rPr lang="zh-CN" altLang="en-US" sz="1600" dirty="0"/>
              <a:t>项工程、单位工程、分部工程、分项工程五个层次。</a:t>
            </a:r>
          </a:p>
          <a:p>
            <a:pPr>
              <a:lnSpc>
                <a:spcPct val="150000"/>
              </a:lnSpc>
            </a:pPr>
            <a:r>
              <a:rPr lang="en-US" altLang="zh-CN" sz="1600" dirty="0"/>
              <a:t>      1 )</a:t>
            </a:r>
            <a:r>
              <a:rPr lang="zh-CN" altLang="en-US" sz="1600" dirty="0"/>
              <a:t>建设项目</a:t>
            </a:r>
          </a:p>
          <a:p>
            <a:pPr>
              <a:lnSpc>
                <a:spcPct val="150000"/>
              </a:lnSpc>
            </a:pPr>
            <a:r>
              <a:rPr lang="zh-CN" altLang="en-US" sz="1600" dirty="0"/>
              <a:t>      建设项目一般是指在一个总体设计范围内</a:t>
            </a:r>
            <a:r>
              <a:rPr lang="en-US" altLang="zh-CN" sz="1600" dirty="0"/>
              <a:t>,</a:t>
            </a:r>
            <a:r>
              <a:rPr lang="zh-CN" altLang="en-US" sz="1600" dirty="0"/>
              <a:t>由一个或几个工程项目组成</a:t>
            </a:r>
            <a:r>
              <a:rPr lang="en-US" altLang="zh-CN" sz="1600" dirty="0"/>
              <a:t>,</a:t>
            </a:r>
            <a:r>
              <a:rPr lang="zh-CN" altLang="en-US" sz="1600" dirty="0"/>
              <a:t>经济上实行独</a:t>
            </a:r>
          </a:p>
          <a:p>
            <a:pPr>
              <a:lnSpc>
                <a:spcPct val="150000"/>
              </a:lnSpc>
            </a:pPr>
            <a:r>
              <a:rPr lang="zh-CN" altLang="en-US" sz="1600" dirty="0"/>
              <a:t>立核算</a:t>
            </a:r>
            <a:r>
              <a:rPr lang="en-US" altLang="zh-CN" sz="1600" dirty="0"/>
              <a:t>,</a:t>
            </a:r>
            <a:r>
              <a:rPr lang="zh-CN" altLang="en-US" sz="1600" dirty="0"/>
              <a:t>行政上实行独立管理</a:t>
            </a:r>
            <a:r>
              <a:rPr lang="en-US" altLang="zh-CN" sz="1600" dirty="0"/>
              <a:t>,</a:t>
            </a:r>
            <a:r>
              <a:rPr lang="zh-CN" altLang="en-US" sz="1600" dirty="0"/>
              <a:t>并且具有法人资格的建设单位。</a:t>
            </a:r>
          </a:p>
          <a:p>
            <a:pPr>
              <a:lnSpc>
                <a:spcPct val="150000"/>
              </a:lnSpc>
            </a:pPr>
            <a:r>
              <a:rPr lang="en-US" altLang="zh-CN" sz="1600" dirty="0"/>
              <a:t>      2 )</a:t>
            </a:r>
            <a:r>
              <a:rPr lang="zh-CN" altLang="en-US" sz="1600" dirty="0"/>
              <a:t>单项工程</a:t>
            </a:r>
          </a:p>
          <a:p>
            <a:pPr>
              <a:lnSpc>
                <a:spcPct val="150000"/>
              </a:lnSpc>
            </a:pPr>
            <a:r>
              <a:rPr lang="zh-CN" altLang="en-US" sz="1600" dirty="0"/>
              <a:t>      单项工程又称工程项目</a:t>
            </a:r>
            <a:r>
              <a:rPr lang="en-US" altLang="zh-CN" sz="1600" dirty="0"/>
              <a:t>,</a:t>
            </a:r>
            <a:r>
              <a:rPr lang="zh-CN" altLang="en-US" sz="1600" dirty="0"/>
              <a:t>是建设项目的组成部分</a:t>
            </a:r>
            <a:r>
              <a:rPr lang="en-US" altLang="zh-CN" sz="1600" dirty="0"/>
              <a:t>,</a:t>
            </a:r>
            <a:r>
              <a:rPr lang="zh-CN" altLang="en-US" sz="1600" dirty="0"/>
              <a:t>是指具有独立设计文件</a:t>
            </a:r>
            <a:r>
              <a:rPr lang="en-US" altLang="zh-CN" sz="1600" dirty="0"/>
              <a:t>,</a:t>
            </a:r>
            <a:r>
              <a:rPr lang="zh-CN" altLang="en-US" sz="1600" dirty="0"/>
              <a:t>竣工后可以</a:t>
            </a:r>
          </a:p>
          <a:p>
            <a:pPr>
              <a:lnSpc>
                <a:spcPct val="150000"/>
              </a:lnSpc>
            </a:pPr>
            <a:r>
              <a:rPr lang="zh-CN" altLang="en-US" sz="1600" dirty="0"/>
              <a:t>独立发挥生产能力或使用效益的工程。例如</a:t>
            </a:r>
            <a:r>
              <a:rPr lang="en-US" altLang="zh-CN" sz="1600" dirty="0"/>
              <a:t>,</a:t>
            </a:r>
            <a:r>
              <a:rPr lang="zh-CN" altLang="en-US" sz="1600" dirty="0"/>
              <a:t>一个工厂的生产车间、仓库</a:t>
            </a:r>
            <a:r>
              <a:rPr lang="en-US" altLang="zh-CN" sz="1600" dirty="0"/>
              <a:t>;</a:t>
            </a:r>
            <a:r>
              <a:rPr lang="zh-CN" altLang="en-US" sz="1600" dirty="0"/>
              <a:t>学校的教学楼、图书馆等分别都是一个单项工程。</a:t>
            </a:r>
          </a:p>
        </p:txBody>
      </p:sp>
    </p:spTree>
    <p:extLst>
      <p:ext uri="{BB962C8B-B14F-4D97-AF65-F5344CB8AC3E}">
        <p14:creationId xmlns:p14="http://schemas.microsoft.com/office/powerpoint/2010/main" val="890319187"/>
      </p:ext>
    </p:extLst>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D2F489B5-0382-4796-9275-767C21A29DB7}"/>
              </a:ext>
            </a:extLst>
          </p:cNvPr>
          <p:cNvPicPr>
            <a:picLocks noChangeAspect="1"/>
          </p:cNvPicPr>
          <p:nvPr/>
        </p:nvPicPr>
        <p:blipFill>
          <a:blip r:embed="rId3"/>
          <a:stretch>
            <a:fillRect/>
          </a:stretch>
        </p:blipFill>
        <p:spPr>
          <a:xfrm>
            <a:off x="755576" y="195486"/>
            <a:ext cx="7560840" cy="4824536"/>
          </a:xfrm>
          <a:prstGeom prst="rect">
            <a:avLst/>
          </a:prstGeom>
        </p:spPr>
      </p:pic>
    </p:spTree>
    <p:extLst>
      <p:ext uri="{BB962C8B-B14F-4D97-AF65-F5344CB8AC3E}">
        <p14:creationId xmlns:p14="http://schemas.microsoft.com/office/powerpoint/2010/main" val="1794661091"/>
      </p:ext>
    </p:extLst>
  </p:cSld>
  <p:clrMapOvr>
    <a:masterClrMapping/>
  </p:clrMapOvr>
  <p:transition spd="med">
    <p:random/>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6DF22CE8-E1B6-4EBF-AACB-1B37776664E7}"/>
              </a:ext>
            </a:extLst>
          </p:cNvPr>
          <p:cNvSpPr txBox="1"/>
          <p:nvPr/>
        </p:nvSpPr>
        <p:spPr>
          <a:xfrm>
            <a:off x="539552" y="700019"/>
            <a:ext cx="8064896" cy="3933449"/>
          </a:xfrm>
          <a:prstGeom prst="rect">
            <a:avLst/>
          </a:prstGeom>
          <a:noFill/>
        </p:spPr>
        <p:txBody>
          <a:bodyPr wrap="square">
            <a:spAutoFit/>
          </a:bodyPr>
          <a:lstStyle/>
          <a:p>
            <a:pPr>
              <a:lnSpc>
                <a:spcPct val="150000"/>
              </a:lnSpc>
            </a:pPr>
            <a:r>
              <a:rPr lang="en-US" altLang="zh-CN" sz="1400" dirty="0"/>
              <a:t>      2. 2. 3  </a:t>
            </a:r>
            <a:r>
              <a:rPr lang="zh-CN" altLang="en-US" sz="1400" dirty="0"/>
              <a:t>确定工程造价的基本前提</a:t>
            </a:r>
          </a:p>
          <a:p>
            <a:pPr>
              <a:lnSpc>
                <a:spcPct val="150000"/>
              </a:lnSpc>
            </a:pPr>
            <a:r>
              <a:rPr lang="zh-CN" altLang="en-US" sz="1400" dirty="0"/>
              <a:t>      建筑产品是结构复杂、体型庞大的工程</a:t>
            </a:r>
            <a:r>
              <a:rPr lang="en-US" altLang="zh-CN" sz="1400" dirty="0"/>
              <a:t>,</a:t>
            </a:r>
            <a:r>
              <a:rPr lang="zh-CN" altLang="en-US" sz="1400" dirty="0"/>
              <a:t>很难对这样一类完整产品进行统一定价</a:t>
            </a:r>
            <a:r>
              <a:rPr lang="en-US" altLang="zh-CN" sz="1400" dirty="0"/>
              <a:t>,</a:t>
            </a:r>
            <a:r>
              <a:rPr lang="zh-CN" altLang="en-US" sz="1400" dirty="0"/>
              <a:t>需要</a:t>
            </a:r>
          </a:p>
          <a:p>
            <a:pPr>
              <a:lnSpc>
                <a:spcPct val="150000"/>
              </a:lnSpc>
            </a:pPr>
            <a:r>
              <a:rPr lang="zh-CN" altLang="en-US" sz="1400" dirty="0"/>
              <a:t>按照一定的规则</a:t>
            </a:r>
            <a:r>
              <a:rPr lang="en-US" altLang="zh-CN" sz="1400" dirty="0"/>
              <a:t>,</a:t>
            </a:r>
            <a:r>
              <a:rPr lang="zh-CN" altLang="en-US" sz="1400" dirty="0"/>
              <a:t>将建筑产品进行合理分解</a:t>
            </a:r>
            <a:r>
              <a:rPr lang="en-US" altLang="zh-CN" sz="1400" dirty="0"/>
              <a:t>,</a:t>
            </a:r>
            <a:r>
              <a:rPr lang="zh-CN" altLang="en-US" sz="1400" dirty="0"/>
              <a:t>层层分解到构成完整建筑产品的共同要素</a:t>
            </a:r>
            <a:r>
              <a:rPr lang="en-US" altLang="zh-CN" sz="1400" dirty="0"/>
              <a:t>———</a:t>
            </a:r>
          </a:p>
          <a:p>
            <a:pPr>
              <a:lnSpc>
                <a:spcPct val="150000"/>
              </a:lnSpc>
            </a:pPr>
            <a:r>
              <a:rPr lang="zh-CN" altLang="en-US" sz="1400" dirty="0"/>
              <a:t>      分项工程项目为止</a:t>
            </a:r>
            <a:r>
              <a:rPr lang="en-US" altLang="zh-CN" sz="1400" dirty="0"/>
              <a:t>,</a:t>
            </a:r>
            <a:r>
              <a:rPr lang="zh-CN" altLang="en-US" sz="1400" dirty="0"/>
              <a:t>才能实现对建筑产品定价的目的。</a:t>
            </a:r>
          </a:p>
          <a:p>
            <a:pPr>
              <a:lnSpc>
                <a:spcPct val="150000"/>
              </a:lnSpc>
            </a:pPr>
            <a:r>
              <a:rPr lang="zh-CN" altLang="en-US" sz="1400" dirty="0"/>
              <a:t>      从建设项目划分的内容来看</a:t>
            </a:r>
            <a:r>
              <a:rPr lang="en-US" altLang="zh-CN" sz="1400" dirty="0"/>
              <a:t>,</a:t>
            </a:r>
            <a:r>
              <a:rPr lang="zh-CN" altLang="en-US" sz="1400" dirty="0"/>
              <a:t>将单位工程按结构构造部位和工程工种来划分</a:t>
            </a:r>
            <a:r>
              <a:rPr lang="en-US" altLang="zh-CN" sz="1400" dirty="0"/>
              <a:t>,</a:t>
            </a:r>
            <a:r>
              <a:rPr lang="zh-CN" altLang="en-US" sz="1400" dirty="0"/>
              <a:t>可以分解为若干个分部工程。但是</a:t>
            </a:r>
            <a:r>
              <a:rPr lang="en-US" altLang="zh-CN" sz="1400" dirty="0"/>
              <a:t>,</a:t>
            </a:r>
            <a:r>
              <a:rPr lang="zh-CN" altLang="en-US" sz="1400" dirty="0"/>
              <a:t>从对建筑产品定价要求来看</a:t>
            </a:r>
            <a:r>
              <a:rPr lang="en-US" altLang="zh-CN" sz="1400" dirty="0"/>
              <a:t>,</a:t>
            </a:r>
            <a:r>
              <a:rPr lang="zh-CN" altLang="en-US" sz="1400" dirty="0"/>
              <a:t>仍然不能满足要求。因为以分部工程为对象定价</a:t>
            </a:r>
            <a:r>
              <a:rPr lang="en-US" altLang="zh-CN" sz="1400" dirty="0"/>
              <a:t>,</a:t>
            </a:r>
            <a:r>
              <a:rPr lang="zh-CN" altLang="en-US" sz="1400" dirty="0"/>
              <a:t>其影响因素较多。例如</a:t>
            </a:r>
            <a:r>
              <a:rPr lang="en-US" altLang="zh-CN" sz="1400" dirty="0"/>
              <a:t>,</a:t>
            </a:r>
            <a:r>
              <a:rPr lang="zh-CN" altLang="en-US" sz="1400" dirty="0"/>
              <a:t>同样是砖墙</a:t>
            </a:r>
            <a:r>
              <a:rPr lang="en-US" altLang="zh-CN" sz="1400" dirty="0"/>
              <a:t>;</a:t>
            </a:r>
            <a:r>
              <a:rPr lang="zh-CN" altLang="en-US" sz="1400" dirty="0"/>
              <a:t>构造可能不同</a:t>
            </a:r>
            <a:r>
              <a:rPr lang="en-US" altLang="zh-CN" sz="1400" dirty="0"/>
              <a:t>,</a:t>
            </a:r>
            <a:r>
              <a:rPr lang="zh-CN" altLang="en-US" sz="1400" dirty="0"/>
              <a:t>如实砌墙或空花墙</a:t>
            </a:r>
            <a:r>
              <a:rPr lang="en-US" altLang="zh-CN" sz="1400" dirty="0"/>
              <a:t>;</a:t>
            </a:r>
            <a:r>
              <a:rPr lang="zh-CN" altLang="en-US" sz="1400" dirty="0"/>
              <a:t>材料也可能不同</a:t>
            </a:r>
            <a:r>
              <a:rPr lang="en-US" altLang="zh-CN" sz="1400" dirty="0"/>
              <a:t>,</a:t>
            </a:r>
            <a:r>
              <a:rPr lang="zh-CN" altLang="en-US" sz="1400" dirty="0"/>
              <a:t>如标准砖或灰砂砖。受这些因素影响</a:t>
            </a:r>
            <a:r>
              <a:rPr lang="en-US" altLang="zh-CN" sz="1400" dirty="0"/>
              <a:t>,</a:t>
            </a:r>
            <a:r>
              <a:rPr lang="zh-CN" altLang="en-US" sz="1400" dirty="0"/>
              <a:t>其人工、材料消耗的差别较大。所以</a:t>
            </a:r>
            <a:r>
              <a:rPr lang="en-US" altLang="zh-CN" sz="1400" dirty="0"/>
              <a:t>,</a:t>
            </a:r>
            <a:r>
              <a:rPr lang="zh-CN" altLang="en-US" sz="1400" dirty="0"/>
              <a:t>还必须按照不同的构造、材料等要求</a:t>
            </a:r>
            <a:r>
              <a:rPr lang="en-US" altLang="zh-CN" sz="1400" dirty="0"/>
              <a:t>,</a:t>
            </a:r>
            <a:r>
              <a:rPr lang="zh-CN" altLang="en-US" sz="1400" dirty="0"/>
              <a:t>将分部工程分解为更为简单的组成部分</a:t>
            </a:r>
            <a:r>
              <a:rPr lang="en-US" altLang="zh-CN" sz="1400" dirty="0"/>
              <a:t>———</a:t>
            </a:r>
            <a:r>
              <a:rPr lang="zh-CN" altLang="en-US" sz="1400" dirty="0"/>
              <a:t>分项工程</a:t>
            </a:r>
            <a:r>
              <a:rPr lang="en-US" altLang="zh-CN" sz="1400" dirty="0"/>
              <a:t>,</a:t>
            </a:r>
            <a:r>
              <a:rPr lang="zh-CN" altLang="en-US" sz="1400" dirty="0"/>
              <a:t>例如</a:t>
            </a:r>
            <a:r>
              <a:rPr lang="en-US" altLang="zh-CN" sz="1400" dirty="0"/>
              <a:t>,</a:t>
            </a:r>
            <a:r>
              <a:rPr lang="zh-CN" altLang="en-US" sz="1400" dirty="0"/>
              <a:t>现浇 </a:t>
            </a:r>
            <a:r>
              <a:rPr lang="en-US" altLang="zh-CN" sz="1400" dirty="0"/>
              <a:t>C30 </a:t>
            </a:r>
            <a:r>
              <a:rPr lang="zh-CN" altLang="en-US" sz="1400" dirty="0"/>
              <a:t>混凝土独立基础、 </a:t>
            </a:r>
            <a:r>
              <a:rPr lang="en-US" altLang="zh-CN" sz="1400" dirty="0"/>
              <a:t>PC </a:t>
            </a:r>
            <a:r>
              <a:rPr lang="zh-CN" altLang="en-US" sz="1400" dirty="0"/>
              <a:t>叠合梁吊装、 </a:t>
            </a:r>
            <a:r>
              <a:rPr lang="en-US" altLang="zh-CN" sz="1400" dirty="0"/>
              <a:t>C25 </a:t>
            </a:r>
            <a:r>
              <a:rPr lang="zh-CN" altLang="en-US" sz="1400" dirty="0"/>
              <a:t>混凝土二次浇灌等。</a:t>
            </a:r>
          </a:p>
          <a:p>
            <a:pPr>
              <a:lnSpc>
                <a:spcPct val="150000"/>
              </a:lnSpc>
            </a:pPr>
            <a:r>
              <a:rPr lang="zh-CN" altLang="en-US" sz="1400" dirty="0"/>
              <a:t>      分项工程是经过逐步分解能够用较为简单的施工过程生产出来的</a:t>
            </a:r>
            <a:r>
              <a:rPr lang="en-US" altLang="zh-CN" sz="1400" dirty="0"/>
              <a:t>,</a:t>
            </a:r>
            <a:r>
              <a:rPr lang="zh-CN" altLang="en-US" sz="1400" dirty="0"/>
              <a:t>可以用适当计量单位计算的工程基本构造要素。</a:t>
            </a:r>
          </a:p>
        </p:txBody>
      </p:sp>
    </p:spTree>
    <p:extLst>
      <p:ext uri="{BB962C8B-B14F-4D97-AF65-F5344CB8AC3E}">
        <p14:creationId xmlns:p14="http://schemas.microsoft.com/office/powerpoint/2010/main" val="1503358931"/>
      </p:ext>
    </p:extLst>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6DF22CE8-E1B6-4EBF-AACB-1B37776664E7}"/>
              </a:ext>
            </a:extLst>
          </p:cNvPr>
          <p:cNvSpPr txBox="1"/>
          <p:nvPr/>
        </p:nvSpPr>
        <p:spPr>
          <a:xfrm>
            <a:off x="539552" y="700019"/>
            <a:ext cx="8064896" cy="3933449"/>
          </a:xfrm>
          <a:prstGeom prst="rect">
            <a:avLst/>
          </a:prstGeom>
          <a:noFill/>
        </p:spPr>
        <p:txBody>
          <a:bodyPr wrap="square">
            <a:spAutoFit/>
          </a:bodyPr>
          <a:lstStyle/>
          <a:p>
            <a:pPr>
              <a:lnSpc>
                <a:spcPct val="150000"/>
              </a:lnSpc>
            </a:pPr>
            <a:r>
              <a:rPr lang="en-US" altLang="zh-CN" sz="1400" dirty="0"/>
              <a:t>      2. 2. 4  </a:t>
            </a:r>
            <a:r>
              <a:rPr lang="zh-CN" altLang="en-US" sz="1400" dirty="0"/>
              <a:t>单位分项工程消耗量标准</a:t>
            </a:r>
          </a:p>
          <a:p>
            <a:pPr>
              <a:lnSpc>
                <a:spcPct val="150000"/>
              </a:lnSpc>
            </a:pPr>
            <a:r>
              <a:rPr lang="zh-CN" altLang="en-US" sz="1400" dirty="0"/>
              <a:t>      将建筑工程层层分解后</a:t>
            </a:r>
            <a:r>
              <a:rPr lang="en-US" altLang="zh-CN" sz="1400" dirty="0"/>
              <a:t>,</a:t>
            </a:r>
            <a:r>
              <a:rPr lang="zh-CN" altLang="en-US" sz="1400" dirty="0"/>
              <a:t>就能采用一定的定额编制方法</a:t>
            </a:r>
            <a:r>
              <a:rPr lang="en-US" altLang="zh-CN" sz="1400" dirty="0"/>
              <a:t>,</a:t>
            </a:r>
            <a:r>
              <a:rPr lang="zh-CN" altLang="en-US" sz="1400" dirty="0"/>
              <a:t>编制出单位分项工程项目的人工、材料、机械台班消耗量标准</a:t>
            </a:r>
            <a:r>
              <a:rPr lang="en-US" altLang="zh-CN" sz="1400" dirty="0"/>
              <a:t>———</a:t>
            </a:r>
            <a:r>
              <a:rPr lang="zh-CN" altLang="en-US" sz="1400" dirty="0"/>
              <a:t>计价定额。虽然不同的建筑工程由不同的分项工程项目和不同的工程量构成</a:t>
            </a:r>
            <a:r>
              <a:rPr lang="en-US" altLang="zh-CN" sz="1400" dirty="0"/>
              <a:t>,</a:t>
            </a:r>
            <a:r>
              <a:rPr lang="zh-CN" altLang="en-US" sz="1400" dirty="0"/>
              <a:t>但是有了计价定额</a:t>
            </a:r>
            <a:r>
              <a:rPr lang="en-US" altLang="zh-CN" sz="1400" dirty="0"/>
              <a:t>(</a:t>
            </a:r>
            <a:r>
              <a:rPr lang="zh-CN" altLang="en-US" sz="1400" dirty="0"/>
              <a:t>消耗量定额</a:t>
            </a:r>
            <a:r>
              <a:rPr lang="en-US" altLang="zh-CN" sz="1400" dirty="0"/>
              <a:t>)</a:t>
            </a:r>
            <a:r>
              <a:rPr lang="zh-CN" altLang="en-US" sz="1400" dirty="0"/>
              <a:t>后</a:t>
            </a:r>
            <a:r>
              <a:rPr lang="en-US" altLang="zh-CN" sz="1400" dirty="0"/>
              <a:t>,</a:t>
            </a:r>
            <a:r>
              <a:rPr lang="zh-CN" altLang="en-US" sz="1400" dirty="0"/>
              <a:t>就可以计算出价格水平基本一致的工程造价。这是因为计价定额</a:t>
            </a:r>
            <a:r>
              <a:rPr lang="en-US" altLang="zh-CN" sz="1400" dirty="0"/>
              <a:t>(</a:t>
            </a:r>
            <a:r>
              <a:rPr lang="zh-CN" altLang="en-US" sz="1400" dirty="0"/>
              <a:t>消耗量定额</a:t>
            </a:r>
            <a:r>
              <a:rPr lang="en-US" altLang="zh-CN" sz="1400" dirty="0"/>
              <a:t>)</a:t>
            </a:r>
            <a:r>
              <a:rPr lang="zh-CN" altLang="en-US" sz="1400" dirty="0"/>
              <a:t>确定的每一单位分项工程的人工、材料、机械台班消耗量</a:t>
            </a:r>
            <a:r>
              <a:rPr lang="en-US" altLang="zh-CN" sz="1400" dirty="0"/>
              <a:t>,</a:t>
            </a:r>
            <a:r>
              <a:rPr lang="zh-CN" altLang="en-US" sz="1400" dirty="0"/>
              <a:t>起到了统一建筑产品劳动消耗水平的作用</a:t>
            </a:r>
            <a:r>
              <a:rPr lang="en-US" altLang="zh-CN" sz="1400" dirty="0"/>
              <a:t>,</a:t>
            </a:r>
            <a:r>
              <a:rPr lang="zh-CN" altLang="en-US" sz="1400" dirty="0"/>
              <a:t>使我们能够对各建筑工程不同的工程数量</a:t>
            </a:r>
            <a:r>
              <a:rPr lang="en-US" altLang="zh-CN" sz="1400" dirty="0"/>
              <a:t>,</a:t>
            </a:r>
            <a:r>
              <a:rPr lang="zh-CN" altLang="en-US" sz="1400" dirty="0"/>
              <a:t>计算出符合统一价格水平的工程造价。例如</a:t>
            </a:r>
            <a:r>
              <a:rPr lang="en-US" altLang="zh-CN" sz="1400" dirty="0"/>
              <a:t>,</a:t>
            </a:r>
            <a:r>
              <a:rPr lang="zh-CN" altLang="en-US" sz="1400" dirty="0"/>
              <a:t>甲工程 </a:t>
            </a:r>
            <a:r>
              <a:rPr lang="en-US" altLang="zh-CN" sz="1400" dirty="0"/>
              <a:t>PC </a:t>
            </a:r>
            <a:r>
              <a:rPr lang="zh-CN" altLang="en-US" sz="1400" dirty="0"/>
              <a:t>叠合板工程量为 </a:t>
            </a:r>
            <a:r>
              <a:rPr lang="en-US" altLang="zh-CN" sz="1400" dirty="0"/>
              <a:t>68.56m3 ,</a:t>
            </a:r>
            <a:r>
              <a:rPr lang="zh-CN" altLang="en-US" sz="1400" dirty="0"/>
              <a:t>乙工程</a:t>
            </a:r>
            <a:r>
              <a:rPr lang="en-US" altLang="zh-CN" sz="1400" dirty="0"/>
              <a:t>PC </a:t>
            </a:r>
            <a:r>
              <a:rPr lang="zh-CN" altLang="en-US" sz="1400" dirty="0"/>
              <a:t>叠合板工程量为 </a:t>
            </a:r>
            <a:r>
              <a:rPr lang="en-US" altLang="zh-CN" sz="1400" dirty="0"/>
              <a:t>205. 66m3 ,</a:t>
            </a:r>
            <a:r>
              <a:rPr lang="zh-CN" altLang="en-US" sz="1400" dirty="0"/>
              <a:t>虽然工程量不同</a:t>
            </a:r>
            <a:r>
              <a:rPr lang="en-US" altLang="zh-CN" sz="1400" dirty="0"/>
              <a:t>,</a:t>
            </a:r>
            <a:r>
              <a:rPr lang="zh-CN" altLang="en-US" sz="1400" dirty="0"/>
              <a:t>但使用消耗量水平一致的计价定额</a:t>
            </a:r>
            <a:r>
              <a:rPr lang="en-US" altLang="zh-CN" sz="1400" dirty="0"/>
              <a:t>(</a:t>
            </a:r>
            <a:r>
              <a:rPr lang="zh-CN" altLang="en-US" sz="1400" dirty="0"/>
              <a:t>消耗量定额</a:t>
            </a:r>
            <a:r>
              <a:rPr lang="en-US" altLang="zh-CN" sz="1400" dirty="0"/>
              <a:t>)</a:t>
            </a:r>
            <a:r>
              <a:rPr lang="zh-CN" altLang="en-US" sz="1400" dirty="0"/>
              <a:t>后</a:t>
            </a:r>
            <a:r>
              <a:rPr lang="en-US" altLang="zh-CN" sz="1400" dirty="0"/>
              <a:t>,</a:t>
            </a:r>
            <a:r>
              <a:rPr lang="zh-CN" altLang="en-US" sz="1400" dirty="0"/>
              <a:t>他们的人工、材料、机械台班消耗量水平</a:t>
            </a:r>
            <a:r>
              <a:rPr lang="en-US" altLang="zh-CN" sz="1400" dirty="0"/>
              <a:t>(</a:t>
            </a:r>
            <a:r>
              <a:rPr lang="zh-CN" altLang="en-US" sz="1400" dirty="0"/>
              <a:t>单位消耗量</a:t>
            </a:r>
            <a:r>
              <a:rPr lang="en-US" altLang="zh-CN" sz="1400" dirty="0"/>
              <a:t>)</a:t>
            </a:r>
            <a:r>
              <a:rPr lang="zh-CN" altLang="en-US" sz="1400" dirty="0"/>
              <a:t>保持了一致性。在计价定额</a:t>
            </a:r>
            <a:r>
              <a:rPr lang="en-US" altLang="zh-CN" sz="1400" dirty="0"/>
              <a:t>(</a:t>
            </a:r>
            <a:r>
              <a:rPr lang="zh-CN" altLang="en-US" sz="1400" dirty="0"/>
              <a:t>消耗量定额</a:t>
            </a:r>
            <a:r>
              <a:rPr lang="en-US" altLang="zh-CN" sz="1400" dirty="0"/>
              <a:t>)</a:t>
            </a:r>
            <a:r>
              <a:rPr lang="zh-CN" altLang="en-US" sz="1400" dirty="0"/>
              <a:t>消耗量的基础上再考虑价格因素</a:t>
            </a:r>
            <a:r>
              <a:rPr lang="en-US" altLang="zh-CN" sz="1400" dirty="0"/>
              <a:t>,</a:t>
            </a:r>
            <a:r>
              <a:rPr lang="zh-CN" altLang="en-US" sz="1400" dirty="0"/>
              <a:t>用货币反映定额基价</a:t>
            </a:r>
            <a:r>
              <a:rPr lang="en-US" altLang="zh-CN" sz="1400" dirty="0"/>
              <a:t>,</a:t>
            </a:r>
            <a:r>
              <a:rPr lang="zh-CN" altLang="en-US" sz="1400" dirty="0"/>
              <a:t>就可以计算出直接费、间接费、利润和税金</a:t>
            </a:r>
            <a:r>
              <a:rPr lang="en-US" altLang="zh-CN" sz="1400" dirty="0"/>
              <a:t>,</a:t>
            </a:r>
            <a:r>
              <a:rPr lang="zh-CN" altLang="en-US" sz="1400" dirty="0"/>
              <a:t>然后算出整个建筑产品的工程造价</a:t>
            </a:r>
            <a:r>
              <a:rPr lang="en-US" altLang="zh-CN" sz="1400" dirty="0"/>
              <a:t>,</a:t>
            </a:r>
            <a:r>
              <a:rPr lang="zh-CN" altLang="en-US" sz="1400" dirty="0"/>
              <a:t>保持不同装配式建筑物之间价格水平的一致性。因此</a:t>
            </a:r>
            <a:r>
              <a:rPr lang="en-US" altLang="zh-CN" sz="1400" dirty="0"/>
              <a:t>,</a:t>
            </a:r>
            <a:r>
              <a:rPr lang="zh-CN" altLang="en-US" sz="1400" dirty="0"/>
              <a:t>将建设项目分解到分项工程层次后</a:t>
            </a:r>
            <a:r>
              <a:rPr lang="en-US" altLang="zh-CN" sz="1400" dirty="0"/>
              <a:t>,</a:t>
            </a:r>
            <a:r>
              <a:rPr lang="zh-CN" altLang="en-US" sz="1400" dirty="0"/>
              <a:t>同化了不同建筑产品之间的差异性</a:t>
            </a:r>
            <a:r>
              <a:rPr lang="en-US" altLang="zh-CN" sz="1400" dirty="0"/>
              <a:t>,</a:t>
            </a:r>
            <a:r>
              <a:rPr lang="zh-CN" altLang="en-US" sz="1400" dirty="0"/>
              <a:t>通过编制计价定额确定单位分项工程工料机消耗</a:t>
            </a:r>
          </a:p>
        </p:txBody>
      </p:sp>
    </p:spTree>
    <p:extLst>
      <p:ext uri="{BB962C8B-B14F-4D97-AF65-F5344CB8AC3E}">
        <p14:creationId xmlns:p14="http://schemas.microsoft.com/office/powerpoint/2010/main" val="1411002536"/>
      </p:ext>
    </p:extLst>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6"/>
</p:tagLst>
</file>

<file path=ppt/theme/theme1.xml><?xml version="1.0" encoding="utf-8"?>
<a:theme xmlns:a="http://schemas.openxmlformats.org/drawingml/2006/main" name="Office 主题​​">
  <a:themeElements>
    <a:clrScheme name="自定义 1070">
      <a:dk1>
        <a:sysClr val="windowText" lastClr="000000"/>
      </a:dk1>
      <a:lt1>
        <a:sysClr val="window" lastClr="FFFFFF"/>
      </a:lt1>
      <a:dk2>
        <a:srgbClr val="3B3B3B"/>
      </a:dk2>
      <a:lt2>
        <a:srgbClr val="D4D2D0"/>
      </a:lt2>
      <a:accent1>
        <a:srgbClr val="6EA0B0"/>
      </a:accent1>
      <a:accent2>
        <a:srgbClr val="D29C04"/>
      </a:accent2>
      <a:accent3>
        <a:srgbClr val="6EA0B0"/>
      </a:accent3>
      <a:accent4>
        <a:srgbClr val="D29C04"/>
      </a:accent4>
      <a:accent5>
        <a:srgbClr val="6EA0B0"/>
      </a:accent5>
      <a:accent6>
        <a:srgbClr val="D29C04"/>
      </a:accent6>
      <a:hlink>
        <a:srgbClr val="00C8C3"/>
      </a:hlink>
      <a:folHlink>
        <a:srgbClr val="A116E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3952</TotalTime>
  <Words>1638</Words>
  <Application>Microsoft Office PowerPoint</Application>
  <PresentationFormat>全屏显示(16:9)</PresentationFormat>
  <Paragraphs>60</Paragraphs>
  <Slides>15</Slides>
  <Notes>7</Notes>
  <HiddenSlides>0</HiddenSlides>
  <MMClips>0</MMClips>
  <ScaleCrop>false</ScaleCrop>
  <HeadingPairs>
    <vt:vector size="6" baseType="variant">
      <vt:variant>
        <vt:lpstr>已用的字体</vt:lpstr>
      </vt:variant>
      <vt:variant>
        <vt:i4>4</vt:i4>
      </vt:variant>
      <vt:variant>
        <vt:lpstr>主题</vt:lpstr>
      </vt:variant>
      <vt:variant>
        <vt:i4>1</vt:i4>
      </vt:variant>
      <vt:variant>
        <vt:lpstr>幻灯片标题</vt:lpstr>
      </vt:variant>
      <vt:variant>
        <vt:i4>15</vt:i4>
      </vt:variant>
    </vt:vector>
  </HeadingPairs>
  <TitlesOfParts>
    <vt:vector size="20" baseType="lpstr">
      <vt:lpstr>仿宋</vt:lpstr>
      <vt:lpstr>微软雅黑</vt:lpstr>
      <vt:lpstr>Arial</vt:lpstr>
      <vt:lpstr>Calibri</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CHINA</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6</dc:title>
  <dc:creator>USER</dc:creator>
  <cp:lastModifiedBy>jianxin wang</cp:lastModifiedBy>
  <cp:revision>422</cp:revision>
  <dcterms:created xsi:type="dcterms:W3CDTF">2014-11-09T01:07:25Z</dcterms:created>
  <dcterms:modified xsi:type="dcterms:W3CDTF">2025-03-05T01:51:28Z</dcterms:modified>
</cp:coreProperties>
</file>