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836" r:id="rId2"/>
    <p:sldId id="1123" r:id="rId3"/>
    <p:sldId id="1124" r:id="rId4"/>
    <p:sldId id="1084" r:id="rId5"/>
    <p:sldId id="1085" r:id="rId6"/>
    <p:sldId id="1086" r:id="rId7"/>
    <p:sldId id="1087" r:id="rId8"/>
    <p:sldId id="1088" r:id="rId9"/>
    <p:sldId id="1089" r:id="rId10"/>
    <p:sldId id="1090" r:id="rId11"/>
    <p:sldId id="1091" r:id="rId12"/>
    <p:sldId id="1092" r:id="rId13"/>
    <p:sldId id="1093" r:id="rId14"/>
    <p:sldId id="1094" r:id="rId15"/>
    <p:sldId id="1095" r:id="rId16"/>
    <p:sldId id="1096" r:id="rId17"/>
    <p:sldId id="1097" r:id="rId18"/>
    <p:sldId id="1098" r:id="rId19"/>
    <p:sldId id="1099" r:id="rId20"/>
    <p:sldId id="1100" r:id="rId21"/>
    <p:sldId id="1101" r:id="rId22"/>
    <p:sldId id="1102" r:id="rId23"/>
    <p:sldId id="1103" r:id="rId24"/>
    <p:sldId id="1104" r:id="rId25"/>
    <p:sldId id="1105" r:id="rId26"/>
    <p:sldId id="1106" r:id="rId27"/>
    <p:sldId id="1107" r:id="rId28"/>
    <p:sldId id="1108" r:id="rId29"/>
    <p:sldId id="1109" r:id="rId30"/>
    <p:sldId id="1110" r:id="rId31"/>
    <p:sldId id="1111" r:id="rId32"/>
    <p:sldId id="1112" r:id="rId33"/>
    <p:sldId id="1113" r:id="rId34"/>
    <p:sldId id="1114" r:id="rId35"/>
    <p:sldId id="1115" r:id="rId36"/>
    <p:sldId id="1116" r:id="rId37"/>
    <p:sldId id="1117" r:id="rId38"/>
    <p:sldId id="1118" r:id="rId39"/>
    <p:sldId id="1119" r:id="rId40"/>
    <p:sldId id="1120" r:id="rId41"/>
    <p:sldId id="1121" r:id="rId42"/>
    <p:sldId id="1122" r:id="rId43"/>
    <p:sldId id="1082" r:id="rId44"/>
  </p:sldIdLst>
  <p:sldSz cx="9144000" cy="5143500" type="screen16x9"/>
  <p:notesSz cx="6858000" cy="9144000"/>
  <p:custDataLst>
    <p:tags r:id="rId46"/>
  </p:custDataLst>
  <p:defaultTextStyle>
    <a:defPPr>
      <a:defRPr lang="zh-CN"/>
    </a:defPPr>
    <a:lvl1pPr marL="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3C46"/>
    <a:srgbClr val="0075BF"/>
    <a:srgbClr val="034EA2"/>
    <a:srgbClr val="0087CD"/>
    <a:srgbClr val="C68F06"/>
    <a:srgbClr val="DB2C03"/>
    <a:srgbClr val="EBAC07"/>
    <a:srgbClr val="008487"/>
    <a:srgbClr val="008F92"/>
    <a:srgbClr val="0048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50" autoAdjust="0"/>
    <p:restoredTop sz="93354" autoAdjust="0"/>
  </p:normalViewPr>
  <p:slideViewPr>
    <p:cSldViewPr>
      <p:cViewPr varScale="1">
        <p:scale>
          <a:sx n="107" d="100"/>
          <a:sy n="107" d="100"/>
        </p:scale>
        <p:origin x="605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36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A5992-9D73-4015-9385-ABE035416B29}" type="datetimeFigureOut">
              <a:rPr lang="zh-CN" altLang="en-US" smtClean="0"/>
              <a:pPr/>
              <a:t>2025/3/5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5A699-AB68-4A20-99FB-6F69DC266D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34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3932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8298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0803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3854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972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7682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9839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179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431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237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911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5245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6921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6640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7981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21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0957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5404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2810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6090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49001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528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1126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60098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44066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59508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46629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5812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96111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69248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49398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64503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577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13503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40102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9260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6229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9510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9361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9845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133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2025/3/5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1263742" y="387664"/>
            <a:ext cx="1796090" cy="311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项目介绍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318679B-AFB3-4693-825D-77E3D70567DB}"/>
              </a:ext>
            </a:extLst>
          </p:cNvPr>
          <p:cNvCxnSpPr/>
          <p:nvPr userDrawn="1"/>
        </p:nvCxnSpPr>
        <p:spPr>
          <a:xfrm>
            <a:off x="755576" y="699542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D09DAFDA-EFBA-4DB9-9359-8E3BB104AE1B}"/>
              </a:ext>
            </a:extLst>
          </p:cNvPr>
          <p:cNvSpPr/>
          <p:nvPr userDrawn="1"/>
        </p:nvSpPr>
        <p:spPr>
          <a:xfrm>
            <a:off x="971600" y="411510"/>
            <a:ext cx="216024" cy="2160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2025/3/5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1263742" y="387664"/>
            <a:ext cx="1796090" cy="311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产品运行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6ACA54C-0954-4BAD-8932-83F457CB8AB5}"/>
              </a:ext>
            </a:extLst>
          </p:cNvPr>
          <p:cNvCxnSpPr/>
          <p:nvPr userDrawn="1"/>
        </p:nvCxnSpPr>
        <p:spPr>
          <a:xfrm>
            <a:off x="755576" y="699542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10E9C5A0-9342-4577-A3CA-7C5CC1E63CD8}"/>
              </a:ext>
            </a:extLst>
          </p:cNvPr>
          <p:cNvSpPr/>
          <p:nvPr userDrawn="1"/>
        </p:nvSpPr>
        <p:spPr>
          <a:xfrm>
            <a:off x="971600" y="411510"/>
            <a:ext cx="216024" cy="2160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2025/3/5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1263742" y="387664"/>
            <a:ext cx="1796090" cy="311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市场分析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BA31462-C9AD-451F-A96D-817B6F6E28EC}"/>
              </a:ext>
            </a:extLst>
          </p:cNvPr>
          <p:cNvCxnSpPr/>
          <p:nvPr userDrawn="1"/>
        </p:nvCxnSpPr>
        <p:spPr>
          <a:xfrm>
            <a:off x="755576" y="699542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04489965-C2DB-4E01-85D6-2DDD37D6439F}"/>
              </a:ext>
            </a:extLst>
          </p:cNvPr>
          <p:cNvSpPr/>
          <p:nvPr userDrawn="1"/>
        </p:nvSpPr>
        <p:spPr>
          <a:xfrm>
            <a:off x="971600" y="411510"/>
            <a:ext cx="216024" cy="2160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p:transition spd="med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2025/3/5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1263742" y="387664"/>
            <a:ext cx="1796090" cy="311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投资回报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6D353AB-2CC2-4D90-92D6-711024852E9D}"/>
              </a:ext>
            </a:extLst>
          </p:cNvPr>
          <p:cNvCxnSpPr/>
          <p:nvPr userDrawn="1"/>
        </p:nvCxnSpPr>
        <p:spPr>
          <a:xfrm>
            <a:off x="755576" y="699542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C631EE3E-01BE-4E1A-985E-140601449CFB}"/>
              </a:ext>
            </a:extLst>
          </p:cNvPr>
          <p:cNvSpPr/>
          <p:nvPr userDrawn="1"/>
        </p:nvSpPr>
        <p:spPr>
          <a:xfrm>
            <a:off x="971600" y="411510"/>
            <a:ext cx="216024" cy="2160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p:transition spd="med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D0C8-D35A-439E-96FB-C8D4A6430554}" type="datetimeFigureOut">
              <a:rPr lang="zh-CN" altLang="en-US" smtClean="0"/>
              <a:pPr/>
              <a:t>2025/3/5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15A6-E82C-4E1E-834E-C415C51F7D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599985"/>
      </p:ext>
    </p:extLst>
  </p:cSld>
  <p:clrMapOvr>
    <a:masterClrMapping/>
  </p:clrMapOvr>
  <p:transition spd="med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" y="0"/>
            <a:ext cx="9143499" cy="5143500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-1" y="248018"/>
            <a:ext cx="1797166" cy="507206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24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24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-1" y="370296"/>
            <a:ext cx="1796090" cy="48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28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41620537"/>
      </p:ext>
    </p:extLst>
  </p:cSld>
  <p:clrMapOvr>
    <a:masterClrMapping/>
  </p:clrMapOvr>
  <p:transition spd="med">
    <p:random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200151"/>
            <a:ext cx="8229600" cy="3394472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54A03-91AF-448A-9954-517C0577E5F0}" type="datetimeFigureOut">
              <a:rPr lang="zh-CN" altLang="en-US" smtClean="0"/>
              <a:pPr/>
              <a:t>2025/3/5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07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70" r:id="rId2"/>
    <p:sldLayoutId id="2147483671" r:id="rId3"/>
    <p:sldLayoutId id="2147483672" r:id="rId4"/>
    <p:sldLayoutId id="2147483665" r:id="rId5"/>
    <p:sldLayoutId id="2147483673" r:id="rId6"/>
  </p:sldLayoutIdLst>
  <p:transition spd="med">
    <p:random/>
  </p:transition>
  <p:txStyles>
    <p:titleStyle>
      <a:lvl1pPr algn="ctr" defTabSz="91428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5" indent="-342855" algn="l" defTabSz="91428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54" indent="-285713" algn="l" defTabSz="91428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2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93" indent="-228570" algn="l" defTabSz="91428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33" indent="-228570" algn="l" defTabSz="91428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7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1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56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97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63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04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4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8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26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istrator\Desktop\新建文件夹 (3)\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3615" y="2743"/>
            <a:ext cx="9144001" cy="5148263"/>
          </a:xfrm>
          <a:prstGeom prst="rect">
            <a:avLst/>
          </a:prstGeom>
          <a:noFill/>
        </p:spPr>
      </p:pic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4860032" y="3472590"/>
            <a:ext cx="185525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>
                <a:solidFill>
                  <a:srgbClr val="163C46"/>
                </a:solidFill>
                <a:cs typeface="Arial" panose="020B0604020202020204" pitchFamily="34" charset="0"/>
              </a:rPr>
              <a:t>傅丽芳 副教授</a:t>
            </a:r>
            <a:endParaRPr lang="zh-CN" altLang="en-US" sz="1800" dirty="0">
              <a:solidFill>
                <a:srgbClr val="163C46"/>
              </a:solidFill>
              <a:cs typeface="Arial" panose="020B0604020202020204" pitchFamily="34" charset="0"/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3203848" y="2079307"/>
            <a:ext cx="5328592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第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章  装配式建筑工程量计算</a:t>
            </a:r>
            <a:endParaRPr lang="en-US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7356312" y="396359"/>
            <a:ext cx="1136125" cy="369332"/>
          </a:xfrm>
          <a:prstGeom prst="rect">
            <a:avLst/>
          </a:prstGeom>
          <a:noFill/>
          <a:ln w="12700">
            <a:solidFill>
              <a:srgbClr val="000000"/>
            </a:solidFill>
            <a:prstDash val="lg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200" b="1" dirty="0">
                <a:latin typeface="仿宋" panose="02010609060101010101" pitchFamily="49" charset="-122"/>
                <a:ea typeface="仿宋" panose="02010609060101010101" pitchFamily="49" charset="-122"/>
                <a:cs typeface="Arial" panose="020B0604020202020204" pitchFamily="34" charset="0"/>
              </a:rPr>
              <a:t>装配式混凝土建筑计量与计价</a:t>
            </a:r>
            <a:endParaRPr lang="en-US" altLang="zh-CN" sz="1200" b="1" dirty="0">
              <a:latin typeface="仿宋" panose="02010609060101010101" pitchFamily="49" charset="-122"/>
              <a:ea typeface="仿宋" panose="02010609060101010101" pitchFamily="49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01020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1" grpId="0"/>
      <p:bldP spid="21" grpId="1"/>
      <p:bldP spid="22" grpId="0" animBg="1"/>
      <p:bldP spid="2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48A1670-647D-4EC7-804D-FEF0EE5365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0"/>
            <a:ext cx="698477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209109"/>
      </p:ext>
    </p:extLst>
  </p:cSld>
  <p:clrMapOvr>
    <a:masterClrMapping/>
  </p:clrMapOvr>
  <p:transition spd="med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BD31BB8-3273-46AE-B30C-893AB10295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595" y="411510"/>
            <a:ext cx="7654809" cy="460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585113"/>
      </p:ext>
    </p:extLst>
  </p:cSld>
  <p:clrMapOvr>
    <a:masterClrMapping/>
  </p:clrMapOvr>
  <p:transition spd="med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CD0E654-626F-472E-8E41-3E439CD374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0"/>
            <a:ext cx="640871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632640"/>
      </p:ext>
    </p:extLst>
  </p:cSld>
  <p:clrMapOvr>
    <a:masterClrMapping/>
  </p:clrMapOvr>
  <p:transition spd="med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8B9F24C-BC2B-4E66-91BA-A11A485896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7" y="509587"/>
            <a:ext cx="78962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823477"/>
      </p:ext>
    </p:extLst>
  </p:cSld>
  <p:clrMapOvr>
    <a:masterClrMapping/>
  </p:clrMapOvr>
  <p:transition spd="med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5BEE598-575B-4D94-83E1-8A8446D347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579" y="0"/>
            <a:ext cx="818284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63032"/>
      </p:ext>
    </p:extLst>
  </p:cSld>
  <p:clrMapOvr>
    <a:masterClrMapping/>
  </p:clrMapOvr>
  <p:transition spd="med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33EBE75-2C45-4839-9771-F731BB3ED4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461" y="51470"/>
            <a:ext cx="7151077" cy="509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240367"/>
      </p:ext>
    </p:extLst>
  </p:cSld>
  <p:clrMapOvr>
    <a:masterClrMapping/>
  </p:clrMapOvr>
  <p:transition spd="med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0FDD525-C81C-4338-88FA-404592EA18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250" y="123478"/>
            <a:ext cx="6867499" cy="502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678613"/>
      </p:ext>
    </p:extLst>
  </p:cSld>
  <p:clrMapOvr>
    <a:masterClrMapping/>
  </p:clrMapOvr>
  <p:transition spd="med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E914D47-1544-4B8A-8630-75F9B5D87B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384" y="483518"/>
            <a:ext cx="7537231" cy="451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093073"/>
      </p:ext>
    </p:extLst>
  </p:cSld>
  <p:clrMapOvr>
    <a:masterClrMapping/>
  </p:clrMapOvr>
  <p:transition spd="med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66FE3E1-3628-449D-B156-F05FD1B9D3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952" y="0"/>
            <a:ext cx="805409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828814"/>
      </p:ext>
    </p:extLst>
  </p:cSld>
  <p:clrMapOvr>
    <a:masterClrMapping/>
  </p:clrMapOvr>
  <p:transition spd="med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3B552BC-91E7-4CF7-99FD-4ABD07B53F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123478"/>
            <a:ext cx="7056783" cy="502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915276"/>
      </p:ext>
    </p:extLst>
  </p:cSld>
  <p:clrMapOvr>
    <a:masterClrMapping/>
  </p:clrMapOvr>
  <p:transition spd="med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0B75EDE2-71D3-4CD5-9469-41C097360048}"/>
              </a:ext>
            </a:extLst>
          </p:cNvPr>
          <p:cNvSpPr txBox="1"/>
          <p:nvPr/>
        </p:nvSpPr>
        <p:spPr>
          <a:xfrm>
            <a:off x="611560" y="699542"/>
            <a:ext cx="7776864" cy="3743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4. 1  </a:t>
            </a:r>
            <a:r>
              <a:rPr lang="zh-CN" altLang="en-US" sz="1600" dirty="0"/>
              <a:t>工程量计算规则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      4. 1. 1  </a:t>
            </a:r>
            <a:r>
              <a:rPr lang="zh-CN" altLang="en-US" sz="1600" dirty="0"/>
              <a:t>装配式预制构件工程量计算规则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      装配整体式混凝土结构件制作、运输、安装</a:t>
            </a:r>
            <a:r>
              <a:rPr lang="en-US" altLang="zh-CN" sz="1600" dirty="0"/>
              <a:t>,</a:t>
            </a:r>
            <a:r>
              <a:rPr lang="zh-CN" altLang="en-US" sz="1600" dirty="0"/>
              <a:t>均按成品构件的设计图示尺寸以实体积计算</a:t>
            </a:r>
            <a:r>
              <a:rPr lang="en-US" altLang="zh-CN" sz="1600" dirty="0"/>
              <a:t>,</a:t>
            </a:r>
            <a:r>
              <a:rPr lang="zh-CN" altLang="en-US" sz="1600" dirty="0"/>
              <a:t>依附于成品构件内的各类保温层、饰面层的体积并入相应构件安装中计算。不扣除构件内钢筋、预埋铁件、配管、套管、线盒等所占体积</a:t>
            </a:r>
            <a:r>
              <a:rPr lang="en-US" altLang="zh-CN" sz="1600" dirty="0"/>
              <a:t>,</a:t>
            </a:r>
            <a:r>
              <a:rPr lang="zh-CN" altLang="en-US" sz="1600" dirty="0"/>
              <a:t>构件外露钢筋体积也不再增加。混凝土工程量除另有规定者外</a:t>
            </a:r>
            <a:r>
              <a:rPr lang="en-US" altLang="zh-CN" sz="1600" dirty="0"/>
              <a:t>,</a:t>
            </a:r>
            <a:r>
              <a:rPr lang="zh-CN" altLang="en-US" sz="1600" dirty="0"/>
              <a:t>均按设计图示尺寸以体积计算。不扣除构件内钢筋、预埋铁件、预埋螺栓所占体积。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      4. 1. 2  </a:t>
            </a:r>
            <a:r>
              <a:rPr lang="zh-CN" altLang="en-US" sz="1600" dirty="0"/>
              <a:t>部品部件工程量计算规则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      装配式建筑部品部件工程量按设计说明和图示尺寸以套、个、组、部等自然计量单位计算</a:t>
            </a:r>
            <a:r>
              <a:rPr lang="en-US" altLang="zh-CN" sz="1600" dirty="0"/>
              <a:t>,</a:t>
            </a:r>
            <a:r>
              <a:rPr lang="zh-CN" altLang="en-US" sz="1600" dirty="0"/>
              <a:t>或者按 </a:t>
            </a:r>
            <a:r>
              <a:rPr lang="en-US" altLang="zh-CN" sz="1600" dirty="0"/>
              <a:t>m </a:t>
            </a:r>
            <a:r>
              <a:rPr lang="zh-CN" altLang="en-US" sz="1600" dirty="0"/>
              <a:t>、 </a:t>
            </a:r>
            <a:r>
              <a:rPr lang="en-US" altLang="zh-CN" sz="1600" dirty="0"/>
              <a:t>m2 </a:t>
            </a:r>
            <a:r>
              <a:rPr lang="zh-CN" altLang="en-US" sz="1600" dirty="0"/>
              <a:t>、</a:t>
            </a:r>
            <a:r>
              <a:rPr lang="en-US" altLang="zh-CN" sz="1600" dirty="0"/>
              <a:t>m3</a:t>
            </a:r>
            <a:r>
              <a:rPr lang="zh-CN" altLang="en-US" sz="1600" dirty="0"/>
              <a:t>等物理计量单位计算。</a:t>
            </a:r>
          </a:p>
        </p:txBody>
      </p:sp>
    </p:spTree>
    <p:extLst>
      <p:ext uri="{BB962C8B-B14F-4D97-AF65-F5344CB8AC3E}">
        <p14:creationId xmlns:p14="http://schemas.microsoft.com/office/powerpoint/2010/main" val="118082412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ECA532F-86FF-4A97-988A-D0BD95FC29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010" y="123478"/>
            <a:ext cx="7019980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870617"/>
      </p:ext>
    </p:extLst>
  </p:cSld>
  <p:clrMapOvr>
    <a:masterClrMapping/>
  </p:clrMapOvr>
  <p:transition spd="med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99ACA46-ACE7-456E-BC3E-FF337E1ACA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402" y="123478"/>
            <a:ext cx="7849195" cy="502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80238"/>
      </p:ext>
    </p:extLst>
  </p:cSld>
  <p:clrMapOvr>
    <a:masterClrMapping/>
  </p:clrMapOvr>
  <p:transition spd="med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B66A48C-71D5-4AFA-8EC7-2FA2DF6A3C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193" y="123478"/>
            <a:ext cx="7197613" cy="502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238161"/>
      </p:ext>
    </p:extLst>
  </p:cSld>
  <p:clrMapOvr>
    <a:masterClrMapping/>
  </p:clrMapOvr>
  <p:transition spd="med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FADDC30-D869-4536-BF80-4F88B6C776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447" y="0"/>
            <a:ext cx="758110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341131"/>
      </p:ext>
    </p:extLst>
  </p:cSld>
  <p:clrMapOvr>
    <a:masterClrMapping/>
  </p:clrMapOvr>
  <p:transition spd="med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E281BB8-07DC-4332-A877-ACE2FA914F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0"/>
            <a:ext cx="71287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019393"/>
      </p:ext>
    </p:extLst>
  </p:cSld>
  <p:clrMapOvr>
    <a:masterClrMapping/>
  </p:clrMapOvr>
  <p:transition spd="med"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CDE38D7-51D6-4E84-A9E1-F9919CF17D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792" y="699542"/>
            <a:ext cx="8316416" cy="3816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802609"/>
      </p:ext>
    </p:extLst>
  </p:cSld>
  <p:clrMapOvr>
    <a:masterClrMapping/>
  </p:clrMapOvr>
  <p:transition spd="med"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935AB47-E9F7-4297-8037-D60E30636E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9600"/>
          <a:stretch/>
        </p:blipFill>
        <p:spPr>
          <a:xfrm>
            <a:off x="539552" y="504056"/>
            <a:ext cx="7946750" cy="156363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51CA33D-5B77-4AA7-ABF7-968635EB2164}"/>
              </a:ext>
            </a:extLst>
          </p:cNvPr>
          <p:cNvSpPr txBox="1"/>
          <p:nvPr/>
        </p:nvSpPr>
        <p:spPr>
          <a:xfrm>
            <a:off x="971600" y="2067694"/>
            <a:ext cx="6840760" cy="2266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4. 6 PC </a:t>
            </a:r>
            <a:r>
              <a:rPr lang="zh-CN" altLang="en-US" sz="1600" dirty="0"/>
              <a:t>楼梯工程量计算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      4. 6. 1  </a:t>
            </a:r>
            <a:r>
              <a:rPr lang="zh-CN" altLang="en-US" sz="1600" dirty="0"/>
              <a:t>工程量计算规则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      PC </a:t>
            </a:r>
            <a:r>
              <a:rPr lang="zh-CN" altLang="en-US" sz="1600" dirty="0"/>
              <a:t>楼梯工程量按图纸设计尺寸以体积计算</a:t>
            </a:r>
            <a:r>
              <a:rPr lang="en-US" altLang="zh-CN" sz="1600" dirty="0"/>
              <a:t>( m3 ),</a:t>
            </a:r>
            <a:r>
              <a:rPr lang="zh-CN" altLang="en-US" sz="1600" dirty="0"/>
              <a:t>不扣除构件内钢筋、铁件以及小于或等于 </a:t>
            </a:r>
            <a:r>
              <a:rPr lang="en-US" altLang="zh-CN" sz="1600" dirty="0"/>
              <a:t>0.30m2</a:t>
            </a:r>
            <a:r>
              <a:rPr lang="zh-CN" altLang="en-US" sz="1600" dirty="0"/>
              <a:t>孔洞所占体积。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      4. 6. 2  </a:t>
            </a:r>
            <a:r>
              <a:rPr lang="zh-CN" altLang="en-US" sz="1600" dirty="0"/>
              <a:t>计算公式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      PC </a:t>
            </a:r>
            <a:r>
              <a:rPr lang="zh-CN" altLang="en-US" sz="1600" dirty="0"/>
              <a:t>楼梯工程量 </a:t>
            </a:r>
            <a:r>
              <a:rPr lang="en-US" altLang="zh-CN" sz="1600" dirty="0"/>
              <a:t>= </a:t>
            </a:r>
            <a:r>
              <a:rPr lang="zh-CN" altLang="en-US" sz="1600" dirty="0"/>
              <a:t>侧截面面积 </a:t>
            </a:r>
            <a:r>
              <a:rPr lang="en-US" altLang="zh-CN" sz="1600" dirty="0"/>
              <a:t>× </a:t>
            </a:r>
            <a:r>
              <a:rPr lang="zh-CN" altLang="en-US" sz="1600" dirty="0"/>
              <a:t>楼梯段宽 </a:t>
            </a:r>
            <a:r>
              <a:rPr lang="en-US" altLang="zh-CN" sz="1600" dirty="0"/>
              <a:t>- </a:t>
            </a:r>
            <a:r>
              <a:rPr lang="zh-CN" altLang="en-US" sz="1600" dirty="0"/>
              <a:t>槽口体积</a:t>
            </a:r>
          </a:p>
        </p:txBody>
      </p:sp>
    </p:spTree>
    <p:extLst>
      <p:ext uri="{BB962C8B-B14F-4D97-AF65-F5344CB8AC3E}">
        <p14:creationId xmlns:p14="http://schemas.microsoft.com/office/powerpoint/2010/main" val="345555713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F2F948E-DE51-46D5-8DE1-1AB5AAE587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6854" y="123478"/>
            <a:ext cx="6790291" cy="502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114584"/>
      </p:ext>
    </p:extLst>
  </p:cSld>
  <p:clrMapOvr>
    <a:masterClrMapping/>
  </p:clrMapOvr>
  <p:transition spd="med"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72B2C12-2EF5-4893-A656-1FB41931BA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24" y="0"/>
            <a:ext cx="669674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615380"/>
      </p:ext>
    </p:extLst>
  </p:cSld>
  <p:clrMapOvr>
    <a:masterClrMapping/>
  </p:clrMapOvr>
  <p:transition spd="med"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E662D95-96E7-4595-960D-F79E3E3BA9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529791"/>
            <a:ext cx="6912447" cy="4083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195572"/>
      </p:ext>
    </p:extLst>
  </p:cSld>
  <p:clrMapOvr>
    <a:masterClrMapping/>
  </p:clrMapOvr>
  <p:transition spd="med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0B75EDE2-71D3-4CD5-9469-41C097360048}"/>
              </a:ext>
            </a:extLst>
          </p:cNvPr>
          <p:cNvSpPr txBox="1"/>
          <p:nvPr/>
        </p:nvSpPr>
        <p:spPr>
          <a:xfrm>
            <a:off x="611560" y="987574"/>
            <a:ext cx="7776864" cy="3004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4. 2 PC </a:t>
            </a:r>
            <a:r>
              <a:rPr lang="zh-CN" altLang="en-US" sz="1600" dirty="0"/>
              <a:t>预制混凝土柱工程量计算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      4. 2. 1  </a:t>
            </a:r>
            <a:r>
              <a:rPr lang="zh-CN" altLang="en-US" sz="1600" dirty="0"/>
              <a:t>工程量计算规则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      PC </a:t>
            </a:r>
            <a:r>
              <a:rPr lang="zh-CN" altLang="en-US" sz="1600" dirty="0"/>
              <a:t>预制柱制运安工程量按图纸设计尺寸以体积计算</a:t>
            </a:r>
            <a:r>
              <a:rPr lang="en-US" altLang="zh-CN" sz="1600" dirty="0"/>
              <a:t>( m3 ),</a:t>
            </a:r>
            <a:r>
              <a:rPr lang="zh-CN" altLang="en-US" sz="1600" dirty="0"/>
              <a:t>不扣除构件内钢筋、铁件以及小于或等于 </a:t>
            </a:r>
            <a:r>
              <a:rPr lang="en-US" altLang="zh-CN" sz="1600" dirty="0"/>
              <a:t>0.30m2</a:t>
            </a:r>
            <a:r>
              <a:rPr lang="zh-CN" altLang="en-US" sz="1600" dirty="0"/>
              <a:t>孔洞所占体积。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      4. 2. 2  </a:t>
            </a:r>
            <a:r>
              <a:rPr lang="zh-CN" altLang="en-US" sz="1600" dirty="0"/>
              <a:t>计算公式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      PC </a:t>
            </a:r>
            <a:r>
              <a:rPr lang="zh-CN" altLang="en-US" sz="1600" dirty="0"/>
              <a:t>柱工程量 </a:t>
            </a:r>
            <a:r>
              <a:rPr lang="en-US" altLang="zh-CN" sz="1600" dirty="0"/>
              <a:t>= </a:t>
            </a:r>
            <a:r>
              <a:rPr lang="zh-CN" altLang="en-US" sz="1600" dirty="0"/>
              <a:t>柱断面长 </a:t>
            </a:r>
            <a:r>
              <a:rPr lang="en-US" altLang="zh-CN" sz="1600" dirty="0"/>
              <a:t>× </a:t>
            </a:r>
            <a:r>
              <a:rPr lang="zh-CN" altLang="en-US" sz="1600" dirty="0"/>
              <a:t>柱断面宽 </a:t>
            </a:r>
            <a:r>
              <a:rPr lang="en-US" altLang="zh-CN" sz="1600" dirty="0"/>
              <a:t>× </a:t>
            </a:r>
            <a:r>
              <a:rPr lang="zh-CN" altLang="en-US" sz="1600" dirty="0"/>
              <a:t>柱高 </a:t>
            </a:r>
            <a:r>
              <a:rPr lang="en-US" altLang="zh-CN" sz="1600" dirty="0"/>
              <a:t>- </a:t>
            </a:r>
            <a:r>
              <a:rPr lang="zh-CN" altLang="en-US" sz="1600" dirty="0"/>
              <a:t>大于 </a:t>
            </a:r>
            <a:r>
              <a:rPr lang="en-US" altLang="zh-CN" sz="1600" dirty="0"/>
              <a:t>0. 30m2</a:t>
            </a:r>
            <a:r>
              <a:rPr lang="zh-CN" altLang="en-US" sz="1600" dirty="0"/>
              <a:t>孔洞所占体积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      4. 2. 3 PC </a:t>
            </a:r>
            <a:r>
              <a:rPr lang="zh-CN" altLang="en-US" sz="1600" dirty="0"/>
              <a:t>柱图片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      PC </a:t>
            </a:r>
            <a:r>
              <a:rPr lang="zh-CN" altLang="en-US" sz="1600" dirty="0"/>
              <a:t>柱图片见图 </a:t>
            </a:r>
            <a:r>
              <a:rPr lang="en-US" altLang="zh-CN" sz="1600" dirty="0"/>
              <a:t>4-1~ </a:t>
            </a:r>
            <a:r>
              <a:rPr lang="zh-CN" altLang="en-US" sz="1600" dirty="0"/>
              <a:t>图 </a:t>
            </a:r>
            <a:r>
              <a:rPr lang="en-US" altLang="zh-CN" sz="1600" dirty="0"/>
              <a:t>4-3 </a:t>
            </a:r>
            <a:r>
              <a:rPr lang="zh-CN" altLang="en-US" sz="1600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11221952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17E8104-B504-4B52-AD66-468F37C924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680" y="0"/>
            <a:ext cx="722463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688157"/>
      </p:ext>
    </p:extLst>
  </p:cSld>
  <p:clrMapOvr>
    <a:masterClrMapping/>
  </p:clrMapOvr>
  <p:transition spd="med"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8F1900A-7074-453C-BDE2-29A86E34BE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24" y="0"/>
            <a:ext cx="676875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055494"/>
      </p:ext>
    </p:extLst>
  </p:cSld>
  <p:clrMapOvr>
    <a:masterClrMapping/>
  </p:clrMapOvr>
  <p:transition spd="med"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CDD01DC-3440-4008-B33F-D661F967B0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267494"/>
            <a:ext cx="7739383" cy="480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432657"/>
      </p:ext>
    </p:extLst>
  </p:cSld>
  <p:clrMapOvr>
    <a:masterClrMapping/>
  </p:clrMapOvr>
  <p:transition spd="med"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60BB52F-8E6B-44CB-82B0-B433493061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0"/>
            <a:ext cx="748883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975307"/>
      </p:ext>
    </p:extLst>
  </p:cSld>
  <p:clrMapOvr>
    <a:masterClrMapping/>
  </p:clrMapOvr>
  <p:transition spd="med"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7310A2F-30C2-42FB-88B3-2E3CB66F8C8A}"/>
              </a:ext>
            </a:extLst>
          </p:cNvPr>
          <p:cNvSpPr txBox="1"/>
          <p:nvPr/>
        </p:nvSpPr>
        <p:spPr>
          <a:xfrm>
            <a:off x="971600" y="771550"/>
            <a:ext cx="7272808" cy="3368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4. 7 PC </a:t>
            </a:r>
            <a:r>
              <a:rPr lang="zh-CN" altLang="en-US" dirty="0"/>
              <a:t>阳台板工程量计算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      4. 7. 1  </a:t>
            </a:r>
            <a:r>
              <a:rPr lang="zh-CN" altLang="en-US" dirty="0"/>
              <a:t>工程量计算规则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      PC </a:t>
            </a:r>
            <a:r>
              <a:rPr lang="zh-CN" altLang="en-US" dirty="0"/>
              <a:t>阳台板工程量按图纸设计尺寸以体积计算</a:t>
            </a:r>
            <a:r>
              <a:rPr lang="en-US" altLang="zh-CN" dirty="0"/>
              <a:t>( m3 ),</a:t>
            </a:r>
            <a:r>
              <a:rPr lang="zh-CN" altLang="en-US" dirty="0"/>
              <a:t>不扣除构件内钢筋、铁件以及小于或等于 </a:t>
            </a:r>
            <a:r>
              <a:rPr lang="en-US" altLang="zh-CN" dirty="0"/>
              <a:t>0.30m2</a:t>
            </a:r>
            <a:r>
              <a:rPr lang="zh-CN" altLang="en-US" dirty="0"/>
              <a:t>孔洞所占体积。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      4. 7. 2  </a:t>
            </a:r>
            <a:r>
              <a:rPr lang="zh-CN" altLang="en-US" dirty="0"/>
              <a:t>计算公式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      PC </a:t>
            </a:r>
            <a:r>
              <a:rPr lang="zh-CN" altLang="en-US" dirty="0"/>
              <a:t>阳台板工程量 </a:t>
            </a:r>
            <a:r>
              <a:rPr lang="en-US" altLang="zh-CN" dirty="0"/>
              <a:t>= </a:t>
            </a:r>
            <a:r>
              <a:rPr lang="zh-CN" altLang="en-US" dirty="0"/>
              <a:t>底板体积 </a:t>
            </a:r>
            <a:r>
              <a:rPr lang="en-US" altLang="zh-CN" dirty="0"/>
              <a:t>+ </a:t>
            </a:r>
            <a:r>
              <a:rPr lang="zh-CN" altLang="en-US" dirty="0"/>
              <a:t>侧板体积 </a:t>
            </a:r>
            <a:r>
              <a:rPr lang="en-US" altLang="zh-CN" dirty="0"/>
              <a:t>- </a:t>
            </a:r>
            <a:r>
              <a:rPr lang="zh-CN" altLang="en-US" dirty="0"/>
              <a:t>大于 </a:t>
            </a:r>
            <a:r>
              <a:rPr lang="en-US" altLang="zh-CN" dirty="0"/>
              <a:t>0. 30m2</a:t>
            </a:r>
            <a:r>
              <a:rPr lang="zh-CN" altLang="en-US" dirty="0"/>
              <a:t>孔洞所占体积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      4. 7. 3 PC </a:t>
            </a:r>
            <a:r>
              <a:rPr lang="zh-CN" altLang="en-US" dirty="0"/>
              <a:t>阳台板图片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      PC </a:t>
            </a:r>
            <a:r>
              <a:rPr lang="zh-CN" altLang="en-US" dirty="0"/>
              <a:t>阳台板图片见图 </a:t>
            </a:r>
            <a:r>
              <a:rPr lang="en-US" altLang="zh-CN" dirty="0"/>
              <a:t>4-33~ </a:t>
            </a:r>
            <a:r>
              <a:rPr lang="zh-CN" altLang="en-US" dirty="0"/>
              <a:t>图 </a:t>
            </a:r>
            <a:r>
              <a:rPr lang="en-US" altLang="zh-CN" dirty="0"/>
              <a:t>4-37 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638427972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007278B-DC0B-425E-9ACC-BF39E29687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000"/>
          <a:stretch/>
        </p:blipFill>
        <p:spPr>
          <a:xfrm>
            <a:off x="1271414" y="0"/>
            <a:ext cx="6601172" cy="509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06048"/>
      </p:ext>
    </p:extLst>
  </p:cSld>
  <p:clrMapOvr>
    <a:masterClrMapping/>
  </p:clrMapOvr>
  <p:transition spd="med"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CEB52AC-EAB6-4AF5-92DE-D86AA1C1FB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488" y="0"/>
            <a:ext cx="71990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411551"/>
      </p:ext>
    </p:extLst>
  </p:cSld>
  <p:clrMapOvr>
    <a:masterClrMapping/>
  </p:clrMapOvr>
  <p:transition spd="med"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5E46155-6409-4558-8B46-935B5D9D60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267494"/>
            <a:ext cx="6984776" cy="4876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63178"/>
      </p:ext>
    </p:extLst>
  </p:cSld>
  <p:clrMapOvr>
    <a:masterClrMapping/>
  </p:clrMapOvr>
  <p:transition spd="med">
    <p:rand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C64603B-54AD-457E-A968-755A465FDA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0"/>
            <a:ext cx="72008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001918"/>
      </p:ext>
    </p:extLst>
  </p:cSld>
  <p:clrMapOvr>
    <a:masterClrMapping/>
  </p:clrMapOvr>
  <p:transition spd="med">
    <p:rand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7F047FA-81DA-4C64-AD5A-F713B40245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3398" y="267494"/>
            <a:ext cx="6837204" cy="479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720313"/>
      </p:ext>
    </p:extLst>
  </p:cSld>
  <p:clrMapOvr>
    <a:masterClrMapping/>
  </p:clrMapOvr>
  <p:transition spd="med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C0B2490-4717-49CD-9975-BB3C17AF38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7859" y="195486"/>
            <a:ext cx="6668281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487505"/>
      </p:ext>
    </p:extLst>
  </p:cSld>
  <p:clrMapOvr>
    <a:masterClrMapping/>
  </p:clrMapOvr>
  <p:transition spd="med">
    <p:rand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AAF4967-876D-4030-96EE-A5BC25C9B9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3728" y="0"/>
            <a:ext cx="482453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341407"/>
      </p:ext>
    </p:extLst>
  </p:cSld>
  <p:clrMapOvr>
    <a:masterClrMapping/>
  </p:clrMapOvr>
  <p:transition spd="med">
    <p:random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90D5256-143B-47F3-BB50-29EFFC79B9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837335"/>
            <a:ext cx="7690246" cy="3468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611918"/>
      </p:ext>
    </p:extLst>
  </p:cSld>
  <p:clrMapOvr>
    <a:masterClrMapping/>
  </p:clrMapOvr>
  <p:transition spd="med">
    <p:rand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FDDBFB3-6E10-4D43-96B0-E08C3F2F1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" y="61912"/>
            <a:ext cx="90392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453045"/>
      </p:ext>
    </p:extLst>
  </p:cSld>
  <p:clrMapOvr>
    <a:masterClrMapping/>
  </p:clrMapOvr>
  <p:transition spd="med">
    <p:random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istrator\Desktop\新建文件夹 (3)\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-4763"/>
            <a:ext cx="9144001" cy="5148263"/>
          </a:xfrm>
          <a:prstGeom prst="rect">
            <a:avLst/>
          </a:prstGeom>
          <a:noFill/>
        </p:spPr>
      </p:pic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3203848" y="2139702"/>
            <a:ext cx="471792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谢 谢 ！</a:t>
            </a:r>
            <a:endParaRPr lang="en-US" altLang="zh-CN" sz="54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67327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C74BD71-455A-4078-B011-FD86F46E5C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944" y="699542"/>
            <a:ext cx="7304112" cy="388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116611"/>
      </p:ext>
    </p:extLst>
  </p:cSld>
  <p:clrMapOvr>
    <a:masterClrMapping/>
  </p:clrMapOvr>
  <p:transition spd="med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A2E8F74-AB7F-4BC1-AADC-62CA97F985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260" y="0"/>
            <a:ext cx="763148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968840"/>
      </p:ext>
    </p:extLst>
  </p:cSld>
  <p:clrMapOvr>
    <a:masterClrMapping/>
  </p:clrMapOvr>
  <p:transition spd="med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904A08A-8B67-4B62-A345-67379A0385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2229" y="0"/>
            <a:ext cx="625954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011488"/>
      </p:ext>
    </p:extLst>
  </p:cSld>
  <p:clrMapOvr>
    <a:masterClrMapping/>
  </p:clrMapOvr>
  <p:transition spd="med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D0552D9-00B6-4889-BAD8-3E18C17260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636" y="0"/>
            <a:ext cx="655272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054543"/>
      </p:ext>
    </p:extLst>
  </p:cSld>
  <p:clrMapOvr>
    <a:masterClrMapping/>
  </p:clrMapOvr>
  <p:transition spd="med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9AC60C3-18C7-4A79-9C94-23EB412588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830" y="883389"/>
            <a:ext cx="7640339" cy="3376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852897"/>
      </p:ext>
    </p:extLst>
  </p:cSld>
  <p:clrMapOvr>
    <a:masterClrMapping/>
  </p:clrMapOvr>
  <p:transition spd="med">
    <p:rand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6"/>
</p:tagLst>
</file>

<file path=ppt/theme/theme1.xml><?xml version="1.0" encoding="utf-8"?>
<a:theme xmlns:a="http://schemas.openxmlformats.org/drawingml/2006/main" name="Office 主题​​">
  <a:themeElements>
    <a:clrScheme name="自定义 1070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D29C04"/>
      </a:accent2>
      <a:accent3>
        <a:srgbClr val="6EA0B0"/>
      </a:accent3>
      <a:accent4>
        <a:srgbClr val="D29C04"/>
      </a:accent4>
      <a:accent5>
        <a:srgbClr val="6EA0B0"/>
      </a:accent5>
      <a:accent6>
        <a:srgbClr val="D29C04"/>
      </a:accent6>
      <a:hlink>
        <a:srgbClr val="00C8C3"/>
      </a:hlink>
      <a:folHlink>
        <a:srgbClr val="A116E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3934</TotalTime>
  <Words>535</Words>
  <Application>Microsoft Office PowerPoint</Application>
  <PresentationFormat>全屏显示(16:9)</PresentationFormat>
  <Paragraphs>69</Paragraphs>
  <Slides>43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8" baseType="lpstr">
      <vt:lpstr>仿宋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</dc:title>
  <dc:creator>USER</dc:creator>
  <cp:lastModifiedBy>jianxin wang</cp:lastModifiedBy>
  <cp:revision>424</cp:revision>
  <dcterms:created xsi:type="dcterms:W3CDTF">2014-11-09T01:07:25Z</dcterms:created>
  <dcterms:modified xsi:type="dcterms:W3CDTF">2025-03-05T02:58:07Z</dcterms:modified>
</cp:coreProperties>
</file>