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836" r:id="rId2"/>
    <p:sldId id="1082" r:id="rId3"/>
    <p:sldId id="1083" r:id="rId4"/>
    <p:sldId id="1084" r:id="rId5"/>
    <p:sldId id="1085" r:id="rId6"/>
    <p:sldId id="1086" r:id="rId7"/>
    <p:sldId id="1088" r:id="rId8"/>
    <p:sldId id="1087" r:id="rId9"/>
    <p:sldId id="1089" r:id="rId10"/>
    <p:sldId id="1090" r:id="rId11"/>
    <p:sldId id="1091" r:id="rId12"/>
    <p:sldId id="1092" r:id="rId13"/>
    <p:sldId id="1093" r:id="rId14"/>
    <p:sldId id="1094" r:id="rId15"/>
    <p:sldId id="1095" r:id="rId16"/>
    <p:sldId id="1096" r:id="rId17"/>
    <p:sldId id="1097" r:id="rId18"/>
    <p:sldId id="1098" r:id="rId19"/>
    <p:sldId id="1099" r:id="rId20"/>
    <p:sldId id="1100" r:id="rId21"/>
    <p:sldId id="1101" r:id="rId22"/>
    <p:sldId id="1102" r:id="rId23"/>
    <p:sldId id="1103" r:id="rId24"/>
    <p:sldId id="1104" r:id="rId25"/>
    <p:sldId id="1105" r:id="rId26"/>
    <p:sldId id="1106" r:id="rId27"/>
    <p:sldId id="1107" r:id="rId28"/>
    <p:sldId id="1108" r:id="rId29"/>
    <p:sldId id="1109" r:id="rId30"/>
    <p:sldId id="1110" r:id="rId31"/>
    <p:sldId id="1111" r:id="rId32"/>
    <p:sldId id="1112" r:id="rId33"/>
    <p:sldId id="1113" r:id="rId34"/>
    <p:sldId id="1114" r:id="rId35"/>
    <p:sldId id="1115" r:id="rId36"/>
    <p:sldId id="1116" r:id="rId37"/>
    <p:sldId id="1117" r:id="rId38"/>
    <p:sldId id="1080" r:id="rId39"/>
  </p:sldIdLst>
  <p:sldSz cx="9144000" cy="5143500" type="screen16x9"/>
  <p:notesSz cx="6858000" cy="9144000"/>
  <p:custDataLst>
    <p:tags r:id="rId41"/>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3C46"/>
    <a:srgbClr val="0075BF"/>
    <a:srgbClr val="034EA2"/>
    <a:srgbClr val="0087CD"/>
    <a:srgbClr val="C68F06"/>
    <a:srgbClr val="DB2C03"/>
    <a:srgbClr val="EBAC07"/>
    <a:srgbClr val="008487"/>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0" autoAdjust="0"/>
    <p:restoredTop sz="93354" autoAdjust="0"/>
  </p:normalViewPr>
  <p:slideViewPr>
    <p:cSldViewPr>
      <p:cViewPr varScale="1">
        <p:scale>
          <a:sx n="107" d="100"/>
          <a:sy n="107" d="100"/>
        </p:scale>
        <p:origin x="605" y="77"/>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2025/3/5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89339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a:t>
            </a:fld>
            <a:endParaRPr lang="zh-CN" altLang="en-US"/>
          </a:p>
        </p:txBody>
      </p:sp>
    </p:spTree>
    <p:extLst>
      <p:ext uri="{BB962C8B-B14F-4D97-AF65-F5344CB8AC3E}">
        <p14:creationId xmlns:p14="http://schemas.microsoft.com/office/powerpoint/2010/main" val="1367651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795A699-AB68-4A20-99FB-6F69DC266D45}" type="slidenum">
              <a:rPr lang="zh-CN" altLang="en-US" smtClean="0"/>
              <a:pPr/>
              <a:t>11</a:t>
            </a:fld>
            <a:endParaRPr lang="zh-CN" altLang="en-US"/>
          </a:p>
        </p:txBody>
      </p:sp>
    </p:spTree>
    <p:extLst>
      <p:ext uri="{BB962C8B-B14F-4D97-AF65-F5344CB8AC3E}">
        <p14:creationId xmlns:p14="http://schemas.microsoft.com/office/powerpoint/2010/main" val="85534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38</a:t>
            </a:fld>
            <a:endParaRPr lang="zh-CN" altLang="en-US"/>
          </a:p>
        </p:txBody>
      </p:sp>
    </p:spTree>
    <p:extLst>
      <p:ext uri="{BB962C8B-B14F-4D97-AF65-F5344CB8AC3E}">
        <p14:creationId xmlns:p14="http://schemas.microsoft.com/office/powerpoint/2010/main" val="1322721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项目介绍</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3318679B-AFB3-4693-825D-77E3D70567DB}"/>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D09DAFDA-EFBA-4DB9-9359-8E3BB104AE1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产品运行</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46ACA54C-0954-4BAD-8932-83F457CB8AB5}"/>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10E9C5A0-9342-4577-A3CA-7C5CC1E63CD8}"/>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市场分析</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9BA31462-C9AD-451F-A96D-817B6F6E28EC}"/>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04489965-C2DB-4E01-85D6-2DDD37D6439F}"/>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600" dirty="0">
                <a:solidFill>
                  <a:schemeClr val="bg1">
                    <a:lumMod val="50000"/>
                  </a:schemeClr>
                </a:solidFill>
                <a:latin typeface="微软雅黑" pitchFamily="34" charset="-122"/>
                <a:ea typeface="微软雅黑" pitchFamily="34" charset="-122"/>
                <a:cs typeface="宋体" charset="-122"/>
              </a:rPr>
              <a:t>投资回报</a:t>
            </a:r>
            <a:endParaRPr lang="zh-CN" altLang="en-US" sz="1600" dirty="0">
              <a:solidFill>
                <a:schemeClr val="accent1"/>
              </a:solidFill>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a16="http://schemas.microsoft.com/office/drawing/2014/main" id="{A6D353AB-2CC2-4D90-92D6-711024852E9D}"/>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C631EE3E-01BE-4E1A-985E-140601449CF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13560"/>
      </p:ext>
    </p:extLst>
  </p:cSld>
  <p:clrMapOvr>
    <a:masterClrMapping/>
  </p:clrMapOvr>
  <p:transition spd="med">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2025/3/5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transition spd="med">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41620537"/>
      </p:ext>
    </p:extLst>
  </p:cSld>
  <p:clrMapOvr>
    <a:masterClrMapping/>
  </p:clrMapOvr>
  <p:transition spd="med">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2025/3/5</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65" r:id="rId5"/>
    <p:sldLayoutId id="2147483673" r:id="rId6"/>
  </p:sldLayoutIdLst>
  <p:transition spd="med">
    <p:random/>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新建文件夹 (3)\j.jpg"/>
          <p:cNvPicPr>
            <a:picLocks noChangeAspect="1" noChangeArrowheads="1"/>
          </p:cNvPicPr>
          <p:nvPr/>
        </p:nvPicPr>
        <p:blipFill>
          <a:blip r:embed="rId3" cstate="print"/>
          <a:srcRect/>
          <a:stretch>
            <a:fillRect/>
          </a:stretch>
        </p:blipFill>
        <p:spPr bwMode="auto">
          <a:xfrm>
            <a:off x="0" y="-4763"/>
            <a:ext cx="9144001" cy="5148263"/>
          </a:xfrm>
          <a:prstGeom prst="rect">
            <a:avLst/>
          </a:prstGeom>
          <a:noFill/>
        </p:spPr>
      </p:pic>
      <p:sp>
        <p:nvSpPr>
          <p:cNvPr id="12" name="矩形 259"/>
          <p:cNvSpPr>
            <a:spLocks noChangeArrowheads="1"/>
          </p:cNvSpPr>
          <p:nvPr/>
        </p:nvSpPr>
        <p:spPr bwMode="auto">
          <a:xfrm>
            <a:off x="4796501" y="3363838"/>
            <a:ext cx="185525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800" dirty="0">
                <a:solidFill>
                  <a:srgbClr val="163C46"/>
                </a:solidFill>
                <a:cs typeface="Arial" panose="020B0604020202020204" pitchFamily="34" charset="0"/>
              </a:rPr>
              <a:t>傅丽芳 副教授</a:t>
            </a:r>
          </a:p>
        </p:txBody>
      </p:sp>
      <p:sp>
        <p:nvSpPr>
          <p:cNvPr id="21" name="矩形 259"/>
          <p:cNvSpPr>
            <a:spLocks noChangeArrowheads="1"/>
          </p:cNvSpPr>
          <p:nvPr/>
        </p:nvSpPr>
        <p:spPr bwMode="auto">
          <a:xfrm>
            <a:off x="4427984" y="2067694"/>
            <a:ext cx="273630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a:latin typeface="Arial" panose="020B0604020202020204" pitchFamily="34" charset="0"/>
                <a:cs typeface="Arial" panose="020B0604020202020204" pitchFamily="34" charset="0"/>
              </a:rPr>
              <a:t>第</a:t>
            </a:r>
            <a:r>
              <a:rPr lang="en-US" altLang="zh-CN" sz="4000" b="1" dirty="0">
                <a:latin typeface="Arial" panose="020B0604020202020204" pitchFamily="34" charset="0"/>
                <a:cs typeface="Arial" panose="020B0604020202020204" pitchFamily="34" charset="0"/>
              </a:rPr>
              <a:t>1</a:t>
            </a:r>
            <a:r>
              <a:rPr lang="zh-CN" altLang="en-US" sz="4000" b="1" dirty="0">
                <a:latin typeface="Arial" panose="020B0604020202020204" pitchFamily="34" charset="0"/>
                <a:cs typeface="Arial" panose="020B0604020202020204" pitchFamily="34" charset="0"/>
              </a:rPr>
              <a:t>章  概述</a:t>
            </a:r>
            <a:endParaRPr lang="en-US" altLang="zh-CN" sz="4000" b="1" dirty="0">
              <a:latin typeface="Arial" panose="020B0604020202020204" pitchFamily="34" charset="0"/>
              <a:cs typeface="Arial" panose="020B0604020202020204" pitchFamily="34" charset="0"/>
            </a:endParaRPr>
          </a:p>
        </p:txBody>
      </p:sp>
      <p:sp>
        <p:nvSpPr>
          <p:cNvPr id="22" name="矩形 259"/>
          <p:cNvSpPr>
            <a:spLocks noChangeArrowheads="1"/>
          </p:cNvSpPr>
          <p:nvPr/>
        </p:nvSpPr>
        <p:spPr bwMode="auto">
          <a:xfrm>
            <a:off x="7356312" y="396359"/>
            <a:ext cx="1136125" cy="369332"/>
          </a:xfrm>
          <a:prstGeom prst="rect">
            <a:avLst/>
          </a:prstGeom>
          <a:noFill/>
          <a:ln w="12700">
            <a:solidFill>
              <a:srgbClr val="000000"/>
            </a:solidFill>
            <a:prstDash val="lgDash"/>
            <a:miter lim="800000"/>
            <a:headEnd/>
            <a:tailEnd/>
          </a:ln>
          <a:effectLst/>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b="1" dirty="0">
                <a:latin typeface="仿宋" panose="02010609060101010101" pitchFamily="49" charset="-122"/>
                <a:ea typeface="仿宋" panose="02010609060101010101" pitchFamily="49" charset="-122"/>
                <a:cs typeface="Arial" panose="020B0604020202020204" pitchFamily="34" charset="0"/>
              </a:rPr>
              <a:t>装配式混凝土建筑计量与计价</a:t>
            </a:r>
            <a:endParaRPr lang="en-US" altLang="zh-CN" sz="1200" b="1" dirty="0">
              <a:latin typeface="仿宋" panose="02010609060101010101" pitchFamily="49" charset="-122"/>
              <a:ea typeface="仿宋" panose="02010609060101010101" pitchFamily="49" charset="-122"/>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1000" fill="hold"/>
                                        <p:tgtEl>
                                          <p:spTgt spid="1028"/>
                                        </p:tgtEl>
                                        <p:attrNameLst>
                                          <p:attrName>ppt_w</p:attrName>
                                        </p:attrNameLst>
                                      </p:cBhvr>
                                      <p:tavLst>
                                        <p:tav tm="0">
                                          <p:val>
                                            <p:strVal val="#ppt_w+.3"/>
                                          </p:val>
                                        </p:tav>
                                        <p:tav tm="100000">
                                          <p:val>
                                            <p:strVal val="#ppt_w"/>
                                          </p:val>
                                        </p:tav>
                                      </p:tavLst>
                                    </p:anim>
                                    <p:anim calcmode="lin" valueType="num">
                                      <p:cBhvr>
                                        <p:cTn id="8" dur="1000" fill="hold"/>
                                        <p:tgtEl>
                                          <p:spTgt spid="1028"/>
                                        </p:tgtEl>
                                        <p:attrNameLst>
                                          <p:attrName>ppt_h</p:attrName>
                                        </p:attrNameLst>
                                      </p:cBhvr>
                                      <p:tavLst>
                                        <p:tav tm="0">
                                          <p:val>
                                            <p:strVal val="#ppt_h"/>
                                          </p:val>
                                        </p:tav>
                                        <p:tav tm="100000">
                                          <p:val>
                                            <p:strVal val="#ppt_h"/>
                                          </p:val>
                                        </p:tav>
                                      </p:tavLst>
                                    </p:anim>
                                    <p:animEffect transition="in" filter="fade">
                                      <p:cBhvr>
                                        <p:cTn id="9" dur="1000"/>
                                        <p:tgtEl>
                                          <p:spTgt spid="102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
                                        </p:tgtEl>
                                        <p:attrNameLst>
                                          <p:attrName>ppt_y</p:attrName>
                                        </p:attrNameLst>
                                      </p:cBhvr>
                                      <p:tavLst>
                                        <p:tav tm="0">
                                          <p:val>
                                            <p:strVal val="#ppt_y"/>
                                          </p:val>
                                        </p:tav>
                                        <p:tav tm="100000">
                                          <p:val>
                                            <p:strVal val="#ppt_y"/>
                                          </p:val>
                                        </p:tav>
                                      </p:tavLst>
                                    </p:anim>
                                    <p:anim calcmode="lin" valueType="num">
                                      <p:cBhvr>
                                        <p:cTn id="1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
                                        </p:tgtEl>
                                      </p:cBhvr>
                                    </p:animEffect>
                                  </p:childTnLst>
                                </p:cTn>
                              </p:par>
                            </p:childTnLst>
                          </p:cTn>
                        </p:par>
                        <p:par>
                          <p:cTn id="19" fill="hold">
                            <p:stCondLst>
                              <p:cond delay="11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7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2"/>
                                        </p:tgtEl>
                                        <p:attrNameLst>
                                          <p:attrName>ppt_y</p:attrName>
                                        </p:attrNameLst>
                                      </p:cBhvr>
                                      <p:tavLst>
                                        <p:tav tm="0">
                                          <p:val>
                                            <p:strVal val="#ppt_y"/>
                                          </p:val>
                                        </p:tav>
                                        <p:tav tm="100000">
                                          <p:val>
                                            <p:strVal val="#ppt_y"/>
                                          </p:val>
                                        </p:tav>
                                      </p:tavLst>
                                    </p:anim>
                                    <p:anim calcmode="lin" valueType="num">
                                      <p:cBhvr>
                                        <p:cTn id="4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2"/>
                                        </p:tgtEl>
                                      </p:cBhvr>
                                    </p:animEffect>
                                  </p:childTnLst>
                                </p:cTn>
                              </p:par>
                            </p:childTnLst>
                          </p:cTn>
                        </p:par>
                        <p:par>
                          <p:cTn id="45" fill="hold">
                            <p:stCondLst>
                              <p:cond delay="7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1" grpId="0"/>
      <p:bldP spid="21" grpId="1"/>
      <p:bldP spid="22" grpId="0" animBg="1"/>
      <p:bldP spid="2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1AB10E1-D6E2-4EEB-8323-CB802ED62D71}"/>
              </a:ext>
            </a:extLst>
          </p:cNvPr>
          <p:cNvPicPr>
            <a:picLocks noChangeAspect="1"/>
          </p:cNvPicPr>
          <p:nvPr/>
        </p:nvPicPr>
        <p:blipFill>
          <a:blip r:embed="rId2"/>
          <a:stretch>
            <a:fillRect/>
          </a:stretch>
        </p:blipFill>
        <p:spPr>
          <a:xfrm>
            <a:off x="971600" y="0"/>
            <a:ext cx="7128792" cy="5143500"/>
          </a:xfrm>
          <a:prstGeom prst="rect">
            <a:avLst/>
          </a:prstGeom>
        </p:spPr>
      </p:pic>
    </p:spTree>
    <p:extLst>
      <p:ext uri="{BB962C8B-B14F-4D97-AF65-F5344CB8AC3E}">
        <p14:creationId xmlns:p14="http://schemas.microsoft.com/office/powerpoint/2010/main" val="2199728085"/>
      </p:ext>
    </p:extLst>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187F3BD-E531-4ED6-9F9B-F90B079582E6}"/>
              </a:ext>
            </a:extLst>
          </p:cNvPr>
          <p:cNvPicPr>
            <a:picLocks noChangeAspect="1"/>
          </p:cNvPicPr>
          <p:nvPr/>
        </p:nvPicPr>
        <p:blipFill rotWithShape="1">
          <a:blip r:embed="rId3"/>
          <a:srcRect b="70999"/>
          <a:stretch/>
        </p:blipFill>
        <p:spPr>
          <a:xfrm>
            <a:off x="323528" y="699542"/>
            <a:ext cx="8315951" cy="1491630"/>
          </a:xfrm>
          <a:prstGeom prst="rect">
            <a:avLst/>
          </a:prstGeom>
        </p:spPr>
      </p:pic>
      <p:sp>
        <p:nvSpPr>
          <p:cNvPr id="4" name="文本框 3">
            <a:extLst>
              <a:ext uri="{FF2B5EF4-FFF2-40B4-BE49-F238E27FC236}">
                <a16:creationId xmlns:a16="http://schemas.microsoft.com/office/drawing/2014/main" id="{F6BD4620-B820-4EA8-A4CD-73B6A7009AD4}"/>
              </a:ext>
            </a:extLst>
          </p:cNvPr>
          <p:cNvSpPr txBox="1"/>
          <p:nvPr/>
        </p:nvSpPr>
        <p:spPr>
          <a:xfrm>
            <a:off x="440784" y="2283718"/>
            <a:ext cx="8262431" cy="1706878"/>
          </a:xfrm>
          <a:prstGeom prst="rect">
            <a:avLst/>
          </a:prstGeom>
          <a:noFill/>
        </p:spPr>
        <p:txBody>
          <a:bodyPr wrap="square">
            <a:spAutoFit/>
          </a:bodyPr>
          <a:lstStyle/>
          <a:p>
            <a:pPr>
              <a:lnSpc>
                <a:spcPct val="150000"/>
              </a:lnSpc>
            </a:pPr>
            <a:r>
              <a:rPr lang="zh-CN" altLang="en-US" dirty="0"/>
              <a:t>       按照一定的边界条件和配套技术</a:t>
            </a:r>
            <a:r>
              <a:rPr lang="en-US" altLang="zh-CN" dirty="0"/>
              <a:t>,</a:t>
            </a:r>
            <a:r>
              <a:rPr lang="zh-CN" altLang="en-US" dirty="0"/>
              <a:t>由两个或两个以上的住宅单一产品或复合产品在现场组装而成</a:t>
            </a:r>
            <a:r>
              <a:rPr lang="en-US" altLang="zh-CN" dirty="0"/>
              <a:t>,</a:t>
            </a:r>
            <a:r>
              <a:rPr lang="zh-CN" altLang="en-US" dirty="0"/>
              <a:t>构成住宅某一部位中的一个功能单元</a:t>
            </a:r>
            <a:r>
              <a:rPr lang="en-US" altLang="zh-CN" dirty="0"/>
              <a:t>,</a:t>
            </a:r>
            <a:r>
              <a:rPr lang="zh-CN" altLang="en-US" dirty="0"/>
              <a:t>能满足该部位一项或几项功能要求的产品即住宅部品。住宅部品包括屋盖、墙体、楼板、门窗、隔墙、卫生间、厨房、阳台、楼梯、储柜等部品类别。</a:t>
            </a:r>
          </a:p>
        </p:txBody>
      </p:sp>
    </p:spTree>
    <p:extLst>
      <p:ext uri="{BB962C8B-B14F-4D97-AF65-F5344CB8AC3E}">
        <p14:creationId xmlns:p14="http://schemas.microsoft.com/office/powerpoint/2010/main" val="259198948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4263A6-13F3-49C8-92AC-AB346A8CDC47}"/>
              </a:ext>
            </a:extLst>
          </p:cNvPr>
          <p:cNvPicPr>
            <a:picLocks noChangeAspect="1"/>
          </p:cNvPicPr>
          <p:nvPr/>
        </p:nvPicPr>
        <p:blipFill>
          <a:blip r:embed="rId2"/>
          <a:stretch>
            <a:fillRect/>
          </a:stretch>
        </p:blipFill>
        <p:spPr>
          <a:xfrm>
            <a:off x="1098935" y="0"/>
            <a:ext cx="6946129" cy="5143500"/>
          </a:xfrm>
          <a:prstGeom prst="rect">
            <a:avLst/>
          </a:prstGeom>
        </p:spPr>
      </p:pic>
    </p:spTree>
    <p:extLst>
      <p:ext uri="{BB962C8B-B14F-4D97-AF65-F5344CB8AC3E}">
        <p14:creationId xmlns:p14="http://schemas.microsoft.com/office/powerpoint/2010/main" val="1914184067"/>
      </p:ext>
    </p:extLst>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36E5327-DED3-4954-84E6-49324F7B0DEB}"/>
              </a:ext>
            </a:extLst>
          </p:cNvPr>
          <p:cNvPicPr>
            <a:picLocks noChangeAspect="1"/>
          </p:cNvPicPr>
          <p:nvPr/>
        </p:nvPicPr>
        <p:blipFill>
          <a:blip r:embed="rId2"/>
          <a:stretch>
            <a:fillRect/>
          </a:stretch>
        </p:blipFill>
        <p:spPr>
          <a:xfrm>
            <a:off x="1105901" y="0"/>
            <a:ext cx="6932198" cy="5143500"/>
          </a:xfrm>
          <a:prstGeom prst="rect">
            <a:avLst/>
          </a:prstGeom>
        </p:spPr>
      </p:pic>
    </p:spTree>
    <p:extLst>
      <p:ext uri="{BB962C8B-B14F-4D97-AF65-F5344CB8AC3E}">
        <p14:creationId xmlns:p14="http://schemas.microsoft.com/office/powerpoint/2010/main" val="1992506353"/>
      </p:ext>
    </p:extLst>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190B1D6-287B-4F5E-8A6B-E457AA19811E}"/>
              </a:ext>
            </a:extLst>
          </p:cNvPr>
          <p:cNvPicPr>
            <a:picLocks noChangeAspect="1"/>
          </p:cNvPicPr>
          <p:nvPr/>
        </p:nvPicPr>
        <p:blipFill>
          <a:blip r:embed="rId2"/>
          <a:stretch>
            <a:fillRect/>
          </a:stretch>
        </p:blipFill>
        <p:spPr>
          <a:xfrm>
            <a:off x="968375" y="0"/>
            <a:ext cx="7207250" cy="5143500"/>
          </a:xfrm>
          <a:prstGeom prst="rect">
            <a:avLst/>
          </a:prstGeom>
        </p:spPr>
      </p:pic>
    </p:spTree>
    <p:extLst>
      <p:ext uri="{BB962C8B-B14F-4D97-AF65-F5344CB8AC3E}">
        <p14:creationId xmlns:p14="http://schemas.microsoft.com/office/powerpoint/2010/main" val="3678145563"/>
      </p:ext>
    </p:extLst>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E235655-C8CB-48A8-8AF4-647604528390}"/>
              </a:ext>
            </a:extLst>
          </p:cNvPr>
          <p:cNvPicPr>
            <a:picLocks noChangeAspect="1"/>
          </p:cNvPicPr>
          <p:nvPr/>
        </p:nvPicPr>
        <p:blipFill>
          <a:blip r:embed="rId2"/>
          <a:stretch>
            <a:fillRect/>
          </a:stretch>
        </p:blipFill>
        <p:spPr>
          <a:xfrm>
            <a:off x="945915" y="0"/>
            <a:ext cx="7252170" cy="5143500"/>
          </a:xfrm>
          <a:prstGeom prst="rect">
            <a:avLst/>
          </a:prstGeom>
        </p:spPr>
      </p:pic>
    </p:spTree>
    <p:extLst>
      <p:ext uri="{BB962C8B-B14F-4D97-AF65-F5344CB8AC3E}">
        <p14:creationId xmlns:p14="http://schemas.microsoft.com/office/powerpoint/2010/main" val="4044390584"/>
      </p:ext>
    </p:extLst>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7853D44-6801-46FF-83F7-A4A6059709D9}"/>
              </a:ext>
            </a:extLst>
          </p:cNvPr>
          <p:cNvPicPr>
            <a:picLocks noChangeAspect="1"/>
          </p:cNvPicPr>
          <p:nvPr/>
        </p:nvPicPr>
        <p:blipFill>
          <a:blip r:embed="rId2"/>
          <a:stretch>
            <a:fillRect/>
          </a:stretch>
        </p:blipFill>
        <p:spPr>
          <a:xfrm>
            <a:off x="1423823" y="0"/>
            <a:ext cx="6296353" cy="5143500"/>
          </a:xfrm>
          <a:prstGeom prst="rect">
            <a:avLst/>
          </a:prstGeom>
        </p:spPr>
      </p:pic>
    </p:spTree>
    <p:extLst>
      <p:ext uri="{BB962C8B-B14F-4D97-AF65-F5344CB8AC3E}">
        <p14:creationId xmlns:p14="http://schemas.microsoft.com/office/powerpoint/2010/main" val="1455084624"/>
      </p:ext>
    </p:extLst>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6F43636-DAF7-4F59-BE8E-09F6B2FFCB48}"/>
              </a:ext>
            </a:extLst>
          </p:cNvPr>
          <p:cNvPicPr>
            <a:picLocks noChangeAspect="1"/>
          </p:cNvPicPr>
          <p:nvPr/>
        </p:nvPicPr>
        <p:blipFill>
          <a:blip r:embed="rId2"/>
          <a:stretch>
            <a:fillRect/>
          </a:stretch>
        </p:blipFill>
        <p:spPr>
          <a:xfrm>
            <a:off x="290512" y="123477"/>
            <a:ext cx="8562975" cy="5010497"/>
          </a:xfrm>
          <a:prstGeom prst="rect">
            <a:avLst/>
          </a:prstGeom>
        </p:spPr>
      </p:pic>
    </p:spTree>
    <p:extLst>
      <p:ext uri="{BB962C8B-B14F-4D97-AF65-F5344CB8AC3E}">
        <p14:creationId xmlns:p14="http://schemas.microsoft.com/office/powerpoint/2010/main" val="3965638275"/>
      </p:ext>
    </p:extLst>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94BFDC7-5A72-4494-9565-82345CEE03C5}"/>
              </a:ext>
            </a:extLst>
          </p:cNvPr>
          <p:cNvPicPr>
            <a:picLocks noChangeAspect="1"/>
          </p:cNvPicPr>
          <p:nvPr/>
        </p:nvPicPr>
        <p:blipFill>
          <a:blip r:embed="rId2"/>
          <a:stretch>
            <a:fillRect/>
          </a:stretch>
        </p:blipFill>
        <p:spPr>
          <a:xfrm>
            <a:off x="490537" y="361950"/>
            <a:ext cx="8162925" cy="4419600"/>
          </a:xfrm>
          <a:prstGeom prst="rect">
            <a:avLst/>
          </a:prstGeom>
        </p:spPr>
      </p:pic>
    </p:spTree>
    <p:extLst>
      <p:ext uri="{BB962C8B-B14F-4D97-AF65-F5344CB8AC3E}">
        <p14:creationId xmlns:p14="http://schemas.microsoft.com/office/powerpoint/2010/main" val="2413674239"/>
      </p:ext>
    </p:extLst>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AEFAA86-1905-4DCE-9674-AB2565DD3281}"/>
              </a:ext>
            </a:extLst>
          </p:cNvPr>
          <p:cNvPicPr>
            <a:picLocks noChangeAspect="1"/>
          </p:cNvPicPr>
          <p:nvPr/>
        </p:nvPicPr>
        <p:blipFill>
          <a:blip r:embed="rId2"/>
          <a:stretch>
            <a:fillRect/>
          </a:stretch>
        </p:blipFill>
        <p:spPr>
          <a:xfrm>
            <a:off x="1187624" y="0"/>
            <a:ext cx="6696744" cy="5143500"/>
          </a:xfrm>
          <a:prstGeom prst="rect">
            <a:avLst/>
          </a:prstGeom>
        </p:spPr>
      </p:pic>
    </p:spTree>
    <p:extLst>
      <p:ext uri="{BB962C8B-B14F-4D97-AF65-F5344CB8AC3E}">
        <p14:creationId xmlns:p14="http://schemas.microsoft.com/office/powerpoint/2010/main" val="3706529301"/>
      </p:ext>
    </p:extLst>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23FE0ED-E59C-4F1D-A1AD-4D874114DAAD}"/>
              </a:ext>
            </a:extLst>
          </p:cNvPr>
          <p:cNvPicPr>
            <a:picLocks noChangeAspect="1"/>
          </p:cNvPicPr>
          <p:nvPr/>
        </p:nvPicPr>
        <p:blipFill rotWithShape="1">
          <a:blip r:embed="rId3"/>
          <a:srcRect b="44745"/>
          <a:stretch/>
        </p:blipFill>
        <p:spPr>
          <a:xfrm>
            <a:off x="442912" y="987575"/>
            <a:ext cx="8258175" cy="1584176"/>
          </a:xfrm>
          <a:prstGeom prst="rect">
            <a:avLst/>
          </a:prstGeom>
        </p:spPr>
      </p:pic>
      <p:sp>
        <p:nvSpPr>
          <p:cNvPr id="4" name="文本框 3">
            <a:extLst>
              <a:ext uri="{FF2B5EF4-FFF2-40B4-BE49-F238E27FC236}">
                <a16:creationId xmlns:a16="http://schemas.microsoft.com/office/drawing/2014/main" id="{02B390C3-4BBD-4260-8698-DCD3AAE4F48C}"/>
              </a:ext>
            </a:extLst>
          </p:cNvPr>
          <p:cNvSpPr txBox="1"/>
          <p:nvPr/>
        </p:nvSpPr>
        <p:spPr>
          <a:xfrm>
            <a:off x="435223" y="2578050"/>
            <a:ext cx="8258174" cy="1291379"/>
          </a:xfrm>
          <a:prstGeom prst="rect">
            <a:avLst/>
          </a:prstGeom>
          <a:noFill/>
        </p:spPr>
        <p:txBody>
          <a:bodyPr wrap="square">
            <a:spAutoFit/>
          </a:bodyPr>
          <a:lstStyle/>
          <a:p>
            <a:pPr>
              <a:lnSpc>
                <a:spcPct val="150000"/>
              </a:lnSpc>
            </a:pPr>
            <a:r>
              <a:rPr lang="zh-CN" altLang="en-US" dirty="0"/>
              <a:t>        装配式建筑是指用工厂生产的预制构件、部品部件在工地装配而成的建筑</a:t>
            </a:r>
            <a:r>
              <a:rPr lang="en-US" altLang="zh-CN" dirty="0"/>
              <a:t>,</a:t>
            </a:r>
            <a:r>
              <a:rPr lang="zh-CN" altLang="en-US" dirty="0"/>
              <a:t>包括装配式混凝土结构、钢结构、现代木结构</a:t>
            </a:r>
            <a:r>
              <a:rPr lang="en-US" altLang="zh-CN" dirty="0"/>
              <a:t>,</a:t>
            </a:r>
            <a:r>
              <a:rPr lang="zh-CN" altLang="en-US" dirty="0"/>
              <a:t>以及其他符合装配式建筑技术要求的结构体系建筑。本书只介绍装配式混凝土结构建筑的工程造价计算方法。</a:t>
            </a:r>
          </a:p>
        </p:txBody>
      </p:sp>
    </p:spTree>
    <p:extLst>
      <p:ext uri="{BB962C8B-B14F-4D97-AF65-F5344CB8AC3E}">
        <p14:creationId xmlns:p14="http://schemas.microsoft.com/office/powerpoint/2010/main" val="259345655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42E4E5A-7743-4A28-B9D4-EDD4B7CCB90D}"/>
              </a:ext>
            </a:extLst>
          </p:cNvPr>
          <p:cNvPicPr>
            <a:picLocks noChangeAspect="1"/>
          </p:cNvPicPr>
          <p:nvPr/>
        </p:nvPicPr>
        <p:blipFill>
          <a:blip r:embed="rId2"/>
          <a:stretch>
            <a:fillRect/>
          </a:stretch>
        </p:blipFill>
        <p:spPr>
          <a:xfrm>
            <a:off x="371475" y="987574"/>
            <a:ext cx="8401050" cy="2762250"/>
          </a:xfrm>
          <a:prstGeom prst="rect">
            <a:avLst/>
          </a:prstGeom>
        </p:spPr>
      </p:pic>
    </p:spTree>
    <p:extLst>
      <p:ext uri="{BB962C8B-B14F-4D97-AF65-F5344CB8AC3E}">
        <p14:creationId xmlns:p14="http://schemas.microsoft.com/office/powerpoint/2010/main" val="2039625632"/>
      </p:ext>
    </p:extLst>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9029E35-8205-4359-BD01-608FDC84CE89}"/>
              </a:ext>
            </a:extLst>
          </p:cNvPr>
          <p:cNvPicPr>
            <a:picLocks noChangeAspect="1"/>
          </p:cNvPicPr>
          <p:nvPr/>
        </p:nvPicPr>
        <p:blipFill rotWithShape="1">
          <a:blip r:embed="rId2"/>
          <a:srcRect b="66061"/>
          <a:stretch/>
        </p:blipFill>
        <p:spPr>
          <a:xfrm>
            <a:off x="304590" y="483518"/>
            <a:ext cx="8534819" cy="1728192"/>
          </a:xfrm>
          <a:prstGeom prst="rect">
            <a:avLst/>
          </a:prstGeom>
        </p:spPr>
      </p:pic>
      <p:sp>
        <p:nvSpPr>
          <p:cNvPr id="4" name="文本框 3">
            <a:extLst>
              <a:ext uri="{FF2B5EF4-FFF2-40B4-BE49-F238E27FC236}">
                <a16:creationId xmlns:a16="http://schemas.microsoft.com/office/drawing/2014/main" id="{856850F5-BF2C-436C-9D35-8A240F1A86EB}"/>
              </a:ext>
            </a:extLst>
          </p:cNvPr>
          <p:cNvSpPr txBox="1"/>
          <p:nvPr/>
        </p:nvSpPr>
        <p:spPr>
          <a:xfrm>
            <a:off x="682452" y="2302651"/>
            <a:ext cx="8155841" cy="2122376"/>
          </a:xfrm>
          <a:prstGeom prst="rect">
            <a:avLst/>
          </a:prstGeom>
          <a:noFill/>
        </p:spPr>
        <p:txBody>
          <a:bodyPr wrap="square">
            <a:spAutoFit/>
          </a:bodyPr>
          <a:lstStyle/>
          <a:p>
            <a:pPr>
              <a:lnSpc>
                <a:spcPct val="150000"/>
              </a:lnSpc>
            </a:pPr>
            <a:r>
              <a:rPr lang="zh-CN" altLang="en-US" dirty="0"/>
              <a:t>      装配式混凝土建筑计量与计价是指通过计算工程量以及有关依据和要求</a:t>
            </a:r>
            <a:r>
              <a:rPr lang="en-US" altLang="zh-CN" dirty="0"/>
              <a:t>,</a:t>
            </a:r>
            <a:r>
              <a:rPr lang="zh-CN" altLang="en-US" dirty="0"/>
              <a:t>编制工程量清单报价的全部工作内容。在本书中是指根据装配式混凝土建筑施工图、工程量计算规范、计价定额、费用定额等计算依据</a:t>
            </a:r>
            <a:r>
              <a:rPr lang="en-US" altLang="zh-CN" dirty="0"/>
              <a:t>,</a:t>
            </a:r>
            <a:r>
              <a:rPr lang="zh-CN" altLang="en-US" dirty="0"/>
              <a:t>按规定计算装配式混凝土建筑工程量、编制综合单价</a:t>
            </a:r>
            <a:r>
              <a:rPr lang="en-US" altLang="zh-CN" dirty="0"/>
              <a:t>,</a:t>
            </a:r>
            <a:r>
              <a:rPr lang="zh-CN" altLang="en-US" dirty="0"/>
              <a:t>计算分部分项工程费、措施项目费、其他项目费、规费以及税金</a:t>
            </a:r>
            <a:r>
              <a:rPr lang="en-US" altLang="zh-CN" dirty="0"/>
              <a:t>,</a:t>
            </a:r>
            <a:r>
              <a:rPr lang="zh-CN" altLang="en-US" dirty="0"/>
              <a:t>编制装配式混凝土建筑工程量清单报价的全部工作内容。</a:t>
            </a:r>
          </a:p>
        </p:txBody>
      </p:sp>
    </p:spTree>
    <p:extLst>
      <p:ext uri="{BB962C8B-B14F-4D97-AF65-F5344CB8AC3E}">
        <p14:creationId xmlns:p14="http://schemas.microsoft.com/office/powerpoint/2010/main" val="360522761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B8BB446-737D-4F54-ABF9-38B267E802A9}"/>
              </a:ext>
            </a:extLst>
          </p:cNvPr>
          <p:cNvPicPr>
            <a:picLocks noChangeAspect="1"/>
          </p:cNvPicPr>
          <p:nvPr/>
        </p:nvPicPr>
        <p:blipFill>
          <a:blip r:embed="rId2"/>
          <a:stretch>
            <a:fillRect/>
          </a:stretch>
        </p:blipFill>
        <p:spPr>
          <a:xfrm>
            <a:off x="899592" y="123478"/>
            <a:ext cx="7200800" cy="4896544"/>
          </a:xfrm>
          <a:prstGeom prst="rect">
            <a:avLst/>
          </a:prstGeom>
        </p:spPr>
      </p:pic>
    </p:spTree>
    <p:extLst>
      <p:ext uri="{BB962C8B-B14F-4D97-AF65-F5344CB8AC3E}">
        <p14:creationId xmlns:p14="http://schemas.microsoft.com/office/powerpoint/2010/main" val="556207944"/>
      </p:ext>
    </p:extLst>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14B989D-01D4-4B65-89A0-6FBC059FDDA7}"/>
              </a:ext>
            </a:extLst>
          </p:cNvPr>
          <p:cNvPicPr>
            <a:picLocks noChangeAspect="1"/>
          </p:cNvPicPr>
          <p:nvPr/>
        </p:nvPicPr>
        <p:blipFill>
          <a:blip r:embed="rId2"/>
          <a:stretch>
            <a:fillRect/>
          </a:stretch>
        </p:blipFill>
        <p:spPr>
          <a:xfrm>
            <a:off x="1150327" y="195486"/>
            <a:ext cx="6843346" cy="4824536"/>
          </a:xfrm>
          <a:prstGeom prst="rect">
            <a:avLst/>
          </a:prstGeom>
        </p:spPr>
      </p:pic>
    </p:spTree>
    <p:extLst>
      <p:ext uri="{BB962C8B-B14F-4D97-AF65-F5344CB8AC3E}">
        <p14:creationId xmlns:p14="http://schemas.microsoft.com/office/powerpoint/2010/main" val="4110722782"/>
      </p:ext>
    </p:extLst>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10627A4-B344-4326-92E6-AEE4416BDE6F}"/>
              </a:ext>
            </a:extLst>
          </p:cNvPr>
          <p:cNvPicPr>
            <a:picLocks noChangeAspect="1"/>
          </p:cNvPicPr>
          <p:nvPr/>
        </p:nvPicPr>
        <p:blipFill>
          <a:blip r:embed="rId2"/>
          <a:stretch>
            <a:fillRect/>
          </a:stretch>
        </p:blipFill>
        <p:spPr>
          <a:xfrm>
            <a:off x="826861" y="195486"/>
            <a:ext cx="7490277" cy="4824536"/>
          </a:xfrm>
          <a:prstGeom prst="rect">
            <a:avLst/>
          </a:prstGeom>
        </p:spPr>
      </p:pic>
    </p:spTree>
    <p:extLst>
      <p:ext uri="{BB962C8B-B14F-4D97-AF65-F5344CB8AC3E}">
        <p14:creationId xmlns:p14="http://schemas.microsoft.com/office/powerpoint/2010/main" val="684534787"/>
      </p:ext>
    </p:extLst>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9FA6B43-D74D-4947-9831-86B91AEB4617}"/>
              </a:ext>
            </a:extLst>
          </p:cNvPr>
          <p:cNvPicPr>
            <a:picLocks noChangeAspect="1"/>
          </p:cNvPicPr>
          <p:nvPr/>
        </p:nvPicPr>
        <p:blipFill>
          <a:blip r:embed="rId2"/>
          <a:stretch>
            <a:fillRect/>
          </a:stretch>
        </p:blipFill>
        <p:spPr>
          <a:xfrm>
            <a:off x="705859" y="0"/>
            <a:ext cx="7732281" cy="5020022"/>
          </a:xfrm>
          <a:prstGeom prst="rect">
            <a:avLst/>
          </a:prstGeom>
        </p:spPr>
      </p:pic>
    </p:spTree>
    <p:extLst>
      <p:ext uri="{BB962C8B-B14F-4D97-AF65-F5344CB8AC3E}">
        <p14:creationId xmlns:p14="http://schemas.microsoft.com/office/powerpoint/2010/main" val="985051360"/>
      </p:ext>
    </p:extLst>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1D65AE4-A31B-4643-AFDB-0C7791EAFF05}"/>
              </a:ext>
            </a:extLst>
          </p:cNvPr>
          <p:cNvPicPr>
            <a:picLocks noChangeAspect="1"/>
          </p:cNvPicPr>
          <p:nvPr/>
        </p:nvPicPr>
        <p:blipFill>
          <a:blip r:embed="rId2"/>
          <a:stretch>
            <a:fillRect/>
          </a:stretch>
        </p:blipFill>
        <p:spPr>
          <a:xfrm>
            <a:off x="1194916" y="51470"/>
            <a:ext cx="6754168" cy="5092030"/>
          </a:xfrm>
          <a:prstGeom prst="rect">
            <a:avLst/>
          </a:prstGeom>
        </p:spPr>
      </p:pic>
    </p:spTree>
    <p:extLst>
      <p:ext uri="{BB962C8B-B14F-4D97-AF65-F5344CB8AC3E}">
        <p14:creationId xmlns:p14="http://schemas.microsoft.com/office/powerpoint/2010/main" val="2681833750"/>
      </p:ext>
    </p:extLst>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D75927E-34A8-44BC-A993-BD06B466FE45}"/>
              </a:ext>
            </a:extLst>
          </p:cNvPr>
          <p:cNvPicPr>
            <a:picLocks noChangeAspect="1"/>
          </p:cNvPicPr>
          <p:nvPr/>
        </p:nvPicPr>
        <p:blipFill>
          <a:blip r:embed="rId2"/>
          <a:stretch>
            <a:fillRect/>
          </a:stretch>
        </p:blipFill>
        <p:spPr>
          <a:xfrm>
            <a:off x="1061909" y="123478"/>
            <a:ext cx="7020182" cy="5020022"/>
          </a:xfrm>
          <a:prstGeom prst="rect">
            <a:avLst/>
          </a:prstGeom>
        </p:spPr>
      </p:pic>
    </p:spTree>
    <p:extLst>
      <p:ext uri="{BB962C8B-B14F-4D97-AF65-F5344CB8AC3E}">
        <p14:creationId xmlns:p14="http://schemas.microsoft.com/office/powerpoint/2010/main" val="1091473888"/>
      </p:ext>
    </p:extLst>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3B85CE-96AF-4C63-8275-F2B57730F3B9}"/>
              </a:ext>
            </a:extLst>
          </p:cNvPr>
          <p:cNvPicPr>
            <a:picLocks noChangeAspect="1"/>
          </p:cNvPicPr>
          <p:nvPr/>
        </p:nvPicPr>
        <p:blipFill rotWithShape="1">
          <a:blip r:embed="rId2"/>
          <a:srcRect b="40606"/>
          <a:stretch/>
        </p:blipFill>
        <p:spPr>
          <a:xfrm>
            <a:off x="583426" y="30038"/>
            <a:ext cx="7977148" cy="3024336"/>
          </a:xfrm>
          <a:prstGeom prst="rect">
            <a:avLst/>
          </a:prstGeom>
        </p:spPr>
      </p:pic>
      <p:sp>
        <p:nvSpPr>
          <p:cNvPr id="4" name="文本框 3">
            <a:extLst>
              <a:ext uri="{FF2B5EF4-FFF2-40B4-BE49-F238E27FC236}">
                <a16:creationId xmlns:a16="http://schemas.microsoft.com/office/drawing/2014/main" id="{856F3C29-98CD-407D-AC6B-5DF588887AFA}"/>
              </a:ext>
            </a:extLst>
          </p:cNvPr>
          <p:cNvSpPr txBox="1"/>
          <p:nvPr/>
        </p:nvSpPr>
        <p:spPr>
          <a:xfrm>
            <a:off x="971600" y="3219822"/>
            <a:ext cx="7704856" cy="1384995"/>
          </a:xfrm>
          <a:prstGeom prst="rect">
            <a:avLst/>
          </a:prstGeom>
          <a:noFill/>
        </p:spPr>
        <p:txBody>
          <a:bodyPr wrap="square">
            <a:spAutoFit/>
          </a:bodyPr>
          <a:lstStyle/>
          <a:p>
            <a:r>
              <a:rPr lang="zh-CN" altLang="en-US" sz="1400" dirty="0"/>
              <a:t>     第一步</a:t>
            </a:r>
            <a:r>
              <a:rPr lang="en-US" altLang="zh-CN" sz="1400" dirty="0"/>
              <a:t>:</a:t>
            </a:r>
            <a:r>
              <a:rPr lang="zh-CN" altLang="en-US" sz="1400" dirty="0"/>
              <a:t>将 </a:t>
            </a:r>
            <a:r>
              <a:rPr lang="en-US" altLang="zh-CN" sz="1400" dirty="0"/>
              <a:t>PC </a:t>
            </a:r>
            <a:r>
              <a:rPr lang="zh-CN" altLang="en-US" sz="1400" dirty="0"/>
              <a:t>叠合梁市场价、运输与安装计价定额中的人工费、材料费、机械费数据填入表 </a:t>
            </a:r>
            <a:r>
              <a:rPr lang="en-US" altLang="zh-CN" sz="1400" dirty="0"/>
              <a:t>1-3 </a:t>
            </a:r>
            <a:r>
              <a:rPr lang="zh-CN" altLang="en-US" sz="1400" dirty="0"/>
              <a:t>对应的位置。</a:t>
            </a:r>
          </a:p>
          <a:p>
            <a:r>
              <a:rPr lang="zh-CN" altLang="en-US" sz="1400" dirty="0"/>
              <a:t>    第二步</a:t>
            </a:r>
            <a:r>
              <a:rPr lang="en-US" altLang="zh-CN" sz="1400" dirty="0"/>
              <a:t>:</a:t>
            </a:r>
            <a:r>
              <a:rPr lang="zh-CN" altLang="en-US" sz="1400" dirty="0"/>
              <a:t>计算 </a:t>
            </a:r>
            <a:r>
              <a:rPr lang="en-US" altLang="zh-CN" sz="1400" dirty="0"/>
              <a:t>PC </a:t>
            </a:r>
            <a:r>
              <a:rPr lang="zh-CN" altLang="en-US" sz="1400" dirty="0"/>
              <a:t>叠合梁运输管理费和利润</a:t>
            </a:r>
            <a:r>
              <a:rPr lang="en-US" altLang="zh-CN" sz="1400" dirty="0"/>
              <a:t>( 10.64×23%≈2. 45 </a:t>
            </a:r>
            <a:r>
              <a:rPr lang="zh-CN" altLang="en-US" sz="1400" dirty="0"/>
              <a:t>元</a:t>
            </a:r>
            <a:r>
              <a:rPr lang="en-US" altLang="zh-CN" sz="1400" dirty="0"/>
              <a:t>);</a:t>
            </a:r>
            <a:r>
              <a:rPr lang="zh-CN" altLang="en-US" sz="1400" dirty="0"/>
              <a:t>计算 </a:t>
            </a:r>
            <a:r>
              <a:rPr lang="en-US" altLang="zh-CN" sz="1400" dirty="0"/>
              <a:t>PC </a:t>
            </a:r>
            <a:r>
              <a:rPr lang="zh-CN" altLang="en-US" sz="1400" dirty="0"/>
              <a:t>叠合梁安装管理费和利润</a:t>
            </a:r>
            <a:r>
              <a:rPr lang="en-US" altLang="zh-CN" sz="1400" dirty="0"/>
              <a:t>(96. 75×23%≈22. 25 </a:t>
            </a:r>
            <a:r>
              <a:rPr lang="zh-CN" altLang="en-US" sz="1400" dirty="0"/>
              <a:t>元</a:t>
            </a:r>
            <a:r>
              <a:rPr lang="en-US" altLang="zh-CN" sz="1400" dirty="0"/>
              <a:t>)</a:t>
            </a:r>
            <a:r>
              <a:rPr lang="zh-CN" altLang="en-US" sz="1400" dirty="0"/>
              <a:t>。</a:t>
            </a:r>
          </a:p>
          <a:p>
            <a:r>
              <a:rPr lang="zh-CN" altLang="en-US" sz="1400" dirty="0"/>
              <a:t>     第三步</a:t>
            </a:r>
            <a:r>
              <a:rPr lang="en-US" altLang="zh-CN" sz="1400" dirty="0"/>
              <a:t>:</a:t>
            </a:r>
            <a:r>
              <a:rPr lang="zh-CN" altLang="en-US" sz="1400" dirty="0"/>
              <a:t>将合价中的人工费、材料费、机械费以及管理费和利润合计</a:t>
            </a:r>
            <a:r>
              <a:rPr lang="en-US" altLang="zh-CN" sz="1400" dirty="0"/>
              <a:t>,PC </a:t>
            </a:r>
            <a:r>
              <a:rPr lang="zh-CN" altLang="en-US" sz="1400" dirty="0"/>
              <a:t>叠合梁清单项目的综合单价为 </a:t>
            </a:r>
            <a:r>
              <a:rPr lang="en-US" altLang="zh-CN" sz="1400" dirty="0"/>
              <a:t>1864.82 </a:t>
            </a:r>
            <a:r>
              <a:rPr lang="zh-CN" altLang="en-US" sz="1400" dirty="0"/>
              <a:t>元。</a:t>
            </a:r>
          </a:p>
        </p:txBody>
      </p:sp>
    </p:spTree>
    <p:extLst>
      <p:ext uri="{BB962C8B-B14F-4D97-AF65-F5344CB8AC3E}">
        <p14:creationId xmlns:p14="http://schemas.microsoft.com/office/powerpoint/2010/main" val="1243503563"/>
      </p:ext>
    </p:extLst>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F79F4F5-12F3-4B47-A442-D9A0D1738DF6}"/>
              </a:ext>
            </a:extLst>
          </p:cNvPr>
          <p:cNvPicPr>
            <a:picLocks noChangeAspect="1"/>
          </p:cNvPicPr>
          <p:nvPr/>
        </p:nvPicPr>
        <p:blipFill>
          <a:blip r:embed="rId2"/>
          <a:stretch>
            <a:fillRect/>
          </a:stretch>
        </p:blipFill>
        <p:spPr>
          <a:xfrm>
            <a:off x="1259632" y="0"/>
            <a:ext cx="6624736" cy="5143500"/>
          </a:xfrm>
          <a:prstGeom prst="rect">
            <a:avLst/>
          </a:prstGeom>
        </p:spPr>
      </p:pic>
    </p:spTree>
    <p:extLst>
      <p:ext uri="{BB962C8B-B14F-4D97-AF65-F5344CB8AC3E}">
        <p14:creationId xmlns:p14="http://schemas.microsoft.com/office/powerpoint/2010/main" val="516401955"/>
      </p:ext>
    </p:extLst>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9D9B242-6808-496D-9463-C0E377B8B887}"/>
              </a:ext>
            </a:extLst>
          </p:cNvPr>
          <p:cNvPicPr>
            <a:picLocks noChangeAspect="1"/>
          </p:cNvPicPr>
          <p:nvPr/>
        </p:nvPicPr>
        <p:blipFill rotWithShape="1">
          <a:blip r:embed="rId2"/>
          <a:srcRect t="34600"/>
          <a:stretch/>
        </p:blipFill>
        <p:spPr>
          <a:xfrm>
            <a:off x="1043608" y="1779662"/>
            <a:ext cx="6984776" cy="3363838"/>
          </a:xfrm>
          <a:prstGeom prst="rect">
            <a:avLst/>
          </a:prstGeom>
        </p:spPr>
      </p:pic>
      <p:sp>
        <p:nvSpPr>
          <p:cNvPr id="4" name="文本框 3">
            <a:extLst>
              <a:ext uri="{FF2B5EF4-FFF2-40B4-BE49-F238E27FC236}">
                <a16:creationId xmlns:a16="http://schemas.microsoft.com/office/drawing/2014/main" id="{CCC2D411-C11D-4862-851E-0F8CEE186292}"/>
              </a:ext>
            </a:extLst>
          </p:cNvPr>
          <p:cNvSpPr txBox="1"/>
          <p:nvPr/>
        </p:nvSpPr>
        <p:spPr>
          <a:xfrm>
            <a:off x="1115616" y="195486"/>
            <a:ext cx="6912768" cy="1722716"/>
          </a:xfrm>
          <a:prstGeom prst="rect">
            <a:avLst/>
          </a:prstGeom>
          <a:noFill/>
        </p:spPr>
        <p:txBody>
          <a:bodyPr wrap="square">
            <a:spAutoFit/>
          </a:bodyPr>
          <a:lstStyle/>
          <a:p>
            <a:pPr>
              <a:lnSpc>
                <a:spcPct val="150000"/>
              </a:lnSpc>
            </a:pPr>
            <a:r>
              <a:rPr lang="en-US" altLang="zh-CN" sz="1200" dirty="0"/>
              <a:t>1. 1. 2  </a:t>
            </a:r>
            <a:r>
              <a:rPr lang="zh-CN" altLang="en-US" sz="1200" dirty="0"/>
              <a:t>什么是 </a:t>
            </a:r>
            <a:r>
              <a:rPr lang="en-US" altLang="zh-CN" sz="1200" dirty="0"/>
              <a:t>PC</a:t>
            </a:r>
          </a:p>
          <a:p>
            <a:pPr>
              <a:lnSpc>
                <a:spcPct val="150000"/>
              </a:lnSpc>
            </a:pPr>
            <a:r>
              <a:rPr lang="en-US" altLang="zh-CN" sz="1200" dirty="0"/>
              <a:t>      PC ( </a:t>
            </a:r>
            <a:r>
              <a:rPr lang="en-US" altLang="zh-CN" sz="1200" dirty="0" err="1"/>
              <a:t>precastconcrete</a:t>
            </a:r>
            <a:r>
              <a:rPr lang="en-US" altLang="zh-CN" sz="1200" dirty="0"/>
              <a:t> )</a:t>
            </a:r>
            <a:r>
              <a:rPr lang="zh-CN" altLang="en-US" sz="1200" dirty="0"/>
              <a:t>是装配式混凝土预制构件的简称</a:t>
            </a:r>
            <a:r>
              <a:rPr lang="en-US" altLang="zh-CN" sz="1200" dirty="0"/>
              <a:t>,</a:t>
            </a:r>
            <a:r>
              <a:rPr lang="zh-CN" altLang="en-US" sz="1200" dirty="0"/>
              <a:t>我们在学习装配式混凝土建筑</a:t>
            </a:r>
          </a:p>
          <a:p>
            <a:pPr>
              <a:lnSpc>
                <a:spcPct val="150000"/>
              </a:lnSpc>
            </a:pPr>
            <a:r>
              <a:rPr lang="zh-CN" altLang="en-US" sz="1200" dirty="0"/>
              <a:t>计量与计价的课程内容时</a:t>
            </a:r>
            <a:r>
              <a:rPr lang="en-US" altLang="zh-CN" sz="1200" dirty="0"/>
              <a:t>,</a:t>
            </a:r>
            <a:r>
              <a:rPr lang="zh-CN" altLang="en-US" sz="1200" dirty="0"/>
              <a:t>首先要了解什么是 </a:t>
            </a:r>
            <a:r>
              <a:rPr lang="en-US" altLang="zh-CN" sz="1200" dirty="0"/>
              <a:t>PC </a:t>
            </a:r>
            <a:r>
              <a:rPr lang="zh-CN" altLang="en-US" sz="1200" dirty="0"/>
              <a:t>。</a:t>
            </a:r>
          </a:p>
          <a:p>
            <a:pPr>
              <a:lnSpc>
                <a:spcPct val="150000"/>
              </a:lnSpc>
            </a:pPr>
            <a:r>
              <a:rPr lang="en-US" altLang="zh-CN" sz="1200" dirty="0"/>
              <a:t>      PC </a:t>
            </a:r>
            <a:r>
              <a:rPr lang="zh-CN" altLang="en-US" sz="1200" dirty="0"/>
              <a:t>构件厂是按照标准图设计生产的混凝土构件</a:t>
            </a:r>
            <a:r>
              <a:rPr lang="en-US" altLang="zh-CN" sz="1200" dirty="0"/>
              <a:t>,</a:t>
            </a:r>
            <a:r>
              <a:rPr lang="zh-CN" altLang="en-US" sz="1200" dirty="0"/>
              <a:t>主要有外墙板、内墙板、叠合板、阳</a:t>
            </a:r>
          </a:p>
          <a:p>
            <a:pPr>
              <a:lnSpc>
                <a:spcPct val="150000"/>
              </a:lnSpc>
            </a:pPr>
            <a:r>
              <a:rPr lang="zh-CN" altLang="en-US" sz="1200" dirty="0"/>
              <a:t>台、空调板、楼梯、预制梁、预制柱等</a:t>
            </a:r>
            <a:r>
              <a:rPr lang="en-US" altLang="zh-CN" sz="1200" dirty="0"/>
              <a:t>,</a:t>
            </a:r>
            <a:r>
              <a:rPr lang="zh-CN" altLang="en-US" sz="1200" dirty="0"/>
              <a:t>然后将工厂生产的 </a:t>
            </a:r>
            <a:r>
              <a:rPr lang="en-US" altLang="zh-CN" sz="1200" dirty="0"/>
              <a:t>PC </a:t>
            </a:r>
            <a:r>
              <a:rPr lang="zh-CN" altLang="en-US" sz="1200" dirty="0"/>
              <a:t>构件运到建筑物施工现场</a:t>
            </a:r>
            <a:r>
              <a:rPr lang="en-US" altLang="zh-CN" sz="1200" dirty="0"/>
              <a:t>,</a:t>
            </a:r>
            <a:r>
              <a:rPr lang="zh-CN" altLang="en-US" sz="1200" dirty="0"/>
              <a:t>经装</a:t>
            </a:r>
          </a:p>
          <a:p>
            <a:pPr>
              <a:lnSpc>
                <a:spcPct val="150000"/>
              </a:lnSpc>
            </a:pPr>
            <a:r>
              <a:rPr lang="zh-CN" altLang="en-US" sz="1200" dirty="0"/>
              <a:t>配、连接、部分现浇</a:t>
            </a:r>
            <a:r>
              <a:rPr lang="en-US" altLang="zh-CN" sz="1200" dirty="0"/>
              <a:t>,</a:t>
            </a:r>
            <a:r>
              <a:rPr lang="zh-CN" altLang="en-US" sz="1200" dirty="0"/>
              <a:t>装配成混凝土结构建筑物。 </a:t>
            </a:r>
            <a:r>
              <a:rPr lang="en-US" altLang="zh-CN" sz="1200" dirty="0"/>
              <a:t>PC </a:t>
            </a:r>
            <a:r>
              <a:rPr lang="zh-CN" altLang="en-US" sz="1200" dirty="0"/>
              <a:t>构件示意图如图 </a:t>
            </a:r>
            <a:r>
              <a:rPr lang="en-US" altLang="zh-CN" sz="1200" dirty="0"/>
              <a:t>1-1 </a:t>
            </a:r>
            <a:r>
              <a:rPr lang="zh-CN" altLang="en-US" sz="1200" dirty="0"/>
              <a:t>所示。</a:t>
            </a:r>
          </a:p>
        </p:txBody>
      </p:sp>
    </p:spTree>
    <p:extLst>
      <p:ext uri="{BB962C8B-B14F-4D97-AF65-F5344CB8AC3E}">
        <p14:creationId xmlns:p14="http://schemas.microsoft.com/office/powerpoint/2010/main" val="33679791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left)">
                                      <p:cBhvr>
                                        <p:cTn id="16" dur="500"/>
                                        <p:tgtEl>
                                          <p:spTgt spid="4">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left)">
                                      <p:cBhvr>
                                        <p:cTn id="19" dur="500"/>
                                        <p:tgtEl>
                                          <p:spTgt spid="4">
                                            <p:txEl>
                                              <p:pRg st="4" end="4"/>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7646C21-7DE8-4E5F-9827-1F72DDA6B846}"/>
              </a:ext>
            </a:extLst>
          </p:cNvPr>
          <p:cNvPicPr>
            <a:picLocks noChangeAspect="1"/>
          </p:cNvPicPr>
          <p:nvPr/>
        </p:nvPicPr>
        <p:blipFill>
          <a:blip r:embed="rId2"/>
          <a:stretch>
            <a:fillRect/>
          </a:stretch>
        </p:blipFill>
        <p:spPr>
          <a:xfrm>
            <a:off x="352425" y="1357312"/>
            <a:ext cx="8439150" cy="2428875"/>
          </a:xfrm>
          <a:prstGeom prst="rect">
            <a:avLst/>
          </a:prstGeom>
        </p:spPr>
      </p:pic>
    </p:spTree>
    <p:extLst>
      <p:ext uri="{BB962C8B-B14F-4D97-AF65-F5344CB8AC3E}">
        <p14:creationId xmlns:p14="http://schemas.microsoft.com/office/powerpoint/2010/main" val="1396873409"/>
      </p:ext>
    </p:extLst>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BAD5926-3775-41ED-8986-FC3E75D1114C}"/>
              </a:ext>
            </a:extLst>
          </p:cNvPr>
          <p:cNvPicPr>
            <a:picLocks noChangeAspect="1"/>
          </p:cNvPicPr>
          <p:nvPr/>
        </p:nvPicPr>
        <p:blipFill>
          <a:blip r:embed="rId2"/>
          <a:stretch>
            <a:fillRect/>
          </a:stretch>
        </p:blipFill>
        <p:spPr>
          <a:xfrm>
            <a:off x="463313" y="0"/>
            <a:ext cx="8217374" cy="5143500"/>
          </a:xfrm>
          <a:prstGeom prst="rect">
            <a:avLst/>
          </a:prstGeom>
        </p:spPr>
      </p:pic>
    </p:spTree>
    <p:extLst>
      <p:ext uri="{BB962C8B-B14F-4D97-AF65-F5344CB8AC3E}">
        <p14:creationId xmlns:p14="http://schemas.microsoft.com/office/powerpoint/2010/main" val="2125989113"/>
      </p:ext>
    </p:extLst>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B28A820-454D-41A3-AF17-1E3AF1D2745D}"/>
              </a:ext>
            </a:extLst>
          </p:cNvPr>
          <p:cNvPicPr>
            <a:picLocks noChangeAspect="1"/>
          </p:cNvPicPr>
          <p:nvPr/>
        </p:nvPicPr>
        <p:blipFill>
          <a:blip r:embed="rId2"/>
          <a:stretch>
            <a:fillRect/>
          </a:stretch>
        </p:blipFill>
        <p:spPr>
          <a:xfrm>
            <a:off x="1055525" y="0"/>
            <a:ext cx="7032949" cy="5143500"/>
          </a:xfrm>
          <a:prstGeom prst="rect">
            <a:avLst/>
          </a:prstGeom>
        </p:spPr>
      </p:pic>
    </p:spTree>
    <p:extLst>
      <p:ext uri="{BB962C8B-B14F-4D97-AF65-F5344CB8AC3E}">
        <p14:creationId xmlns:p14="http://schemas.microsoft.com/office/powerpoint/2010/main" val="2731987629"/>
      </p:ext>
    </p:extLst>
  </p:cSld>
  <p:clrMapOvr>
    <a:masterClrMapping/>
  </p:clrMapOvr>
  <p:transition spd="med">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5395BB2-3DA7-4CEE-AE55-3DC4DC2CFAC0}"/>
              </a:ext>
            </a:extLst>
          </p:cNvPr>
          <p:cNvPicPr>
            <a:picLocks noChangeAspect="1"/>
          </p:cNvPicPr>
          <p:nvPr/>
        </p:nvPicPr>
        <p:blipFill>
          <a:blip r:embed="rId2"/>
          <a:stretch>
            <a:fillRect/>
          </a:stretch>
        </p:blipFill>
        <p:spPr>
          <a:xfrm>
            <a:off x="1187624" y="0"/>
            <a:ext cx="6840759" cy="5143500"/>
          </a:xfrm>
          <a:prstGeom prst="rect">
            <a:avLst/>
          </a:prstGeom>
        </p:spPr>
      </p:pic>
    </p:spTree>
    <p:extLst>
      <p:ext uri="{BB962C8B-B14F-4D97-AF65-F5344CB8AC3E}">
        <p14:creationId xmlns:p14="http://schemas.microsoft.com/office/powerpoint/2010/main" val="1740148434"/>
      </p:ext>
    </p:extLst>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7C1E8F3-D7D1-4E5C-A0AD-2E0DFCF4C747}"/>
              </a:ext>
            </a:extLst>
          </p:cNvPr>
          <p:cNvPicPr>
            <a:picLocks noChangeAspect="1"/>
          </p:cNvPicPr>
          <p:nvPr/>
        </p:nvPicPr>
        <p:blipFill>
          <a:blip r:embed="rId2"/>
          <a:stretch>
            <a:fillRect/>
          </a:stretch>
        </p:blipFill>
        <p:spPr>
          <a:xfrm>
            <a:off x="290512" y="585787"/>
            <a:ext cx="8562975" cy="3971925"/>
          </a:xfrm>
          <a:prstGeom prst="rect">
            <a:avLst/>
          </a:prstGeom>
        </p:spPr>
      </p:pic>
    </p:spTree>
    <p:extLst>
      <p:ext uri="{BB962C8B-B14F-4D97-AF65-F5344CB8AC3E}">
        <p14:creationId xmlns:p14="http://schemas.microsoft.com/office/powerpoint/2010/main" val="1484070989"/>
      </p:ext>
    </p:extLst>
  </p:cSld>
  <p:clrMapOvr>
    <a:masterClrMapping/>
  </p:clrMapOvr>
  <p:transition spd="med">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24E15BB-31AF-4A2C-9918-4A6FAE75FE31}"/>
              </a:ext>
            </a:extLst>
          </p:cNvPr>
          <p:cNvPicPr>
            <a:picLocks noChangeAspect="1"/>
          </p:cNvPicPr>
          <p:nvPr/>
        </p:nvPicPr>
        <p:blipFill>
          <a:blip r:embed="rId2"/>
          <a:stretch>
            <a:fillRect/>
          </a:stretch>
        </p:blipFill>
        <p:spPr>
          <a:xfrm>
            <a:off x="311139" y="123478"/>
            <a:ext cx="8521722" cy="5020022"/>
          </a:xfrm>
          <a:prstGeom prst="rect">
            <a:avLst/>
          </a:prstGeom>
        </p:spPr>
      </p:pic>
    </p:spTree>
    <p:extLst>
      <p:ext uri="{BB962C8B-B14F-4D97-AF65-F5344CB8AC3E}">
        <p14:creationId xmlns:p14="http://schemas.microsoft.com/office/powerpoint/2010/main" val="3154000091"/>
      </p:ext>
    </p:extLst>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1B58434-ADFB-48D0-BFDA-4924FA5D452A}"/>
              </a:ext>
            </a:extLst>
          </p:cNvPr>
          <p:cNvPicPr>
            <a:picLocks noChangeAspect="1"/>
          </p:cNvPicPr>
          <p:nvPr/>
        </p:nvPicPr>
        <p:blipFill rotWithShape="1">
          <a:blip r:embed="rId2"/>
          <a:srcRect t="55600"/>
          <a:stretch/>
        </p:blipFill>
        <p:spPr>
          <a:xfrm>
            <a:off x="899592" y="2859782"/>
            <a:ext cx="7344815" cy="2283718"/>
          </a:xfrm>
          <a:prstGeom prst="rect">
            <a:avLst/>
          </a:prstGeom>
        </p:spPr>
      </p:pic>
      <p:sp>
        <p:nvSpPr>
          <p:cNvPr id="4" name="文本框 3">
            <a:extLst>
              <a:ext uri="{FF2B5EF4-FFF2-40B4-BE49-F238E27FC236}">
                <a16:creationId xmlns:a16="http://schemas.microsoft.com/office/drawing/2014/main" id="{9A9FDEA6-6868-4BA3-8D56-A339D2C39C1D}"/>
              </a:ext>
            </a:extLst>
          </p:cNvPr>
          <p:cNvSpPr txBox="1"/>
          <p:nvPr/>
        </p:nvSpPr>
        <p:spPr>
          <a:xfrm>
            <a:off x="827584" y="339502"/>
            <a:ext cx="7416823" cy="2398413"/>
          </a:xfrm>
          <a:prstGeom prst="rect">
            <a:avLst/>
          </a:prstGeom>
          <a:noFill/>
        </p:spPr>
        <p:txBody>
          <a:bodyPr wrap="square">
            <a:spAutoFit/>
          </a:bodyPr>
          <a:lstStyle/>
          <a:p>
            <a:pPr>
              <a:lnSpc>
                <a:spcPct val="120000"/>
              </a:lnSpc>
            </a:pPr>
            <a:r>
              <a:rPr lang="en-US" altLang="zh-CN" sz="1400" dirty="0"/>
              <a:t>      1.PC </a:t>
            </a:r>
            <a:r>
              <a:rPr lang="zh-CN" altLang="en-US" sz="1400" dirty="0"/>
              <a:t>构件支撑固定</a:t>
            </a:r>
          </a:p>
          <a:p>
            <a:pPr>
              <a:lnSpc>
                <a:spcPct val="120000"/>
              </a:lnSpc>
            </a:pPr>
            <a:r>
              <a:rPr lang="zh-CN" altLang="en-US" sz="1400" dirty="0"/>
              <a:t>      吊装就位的 </a:t>
            </a:r>
            <a:r>
              <a:rPr lang="en-US" altLang="zh-CN" sz="1400" dirty="0"/>
              <a:t>PC </a:t>
            </a:r>
            <a:r>
              <a:rPr lang="zh-CN" altLang="en-US" sz="1400" dirty="0"/>
              <a:t>构件需要各种支撑或者支架固定</a:t>
            </a:r>
            <a:r>
              <a:rPr lang="en-US" altLang="zh-CN" sz="1400" dirty="0"/>
              <a:t>,</a:t>
            </a:r>
            <a:r>
              <a:rPr lang="zh-CN" altLang="en-US" sz="1400" dirty="0"/>
              <a:t>等构件套筒连接、接缝现浇混凝土或</a:t>
            </a:r>
          </a:p>
          <a:p>
            <a:pPr>
              <a:lnSpc>
                <a:spcPct val="120000"/>
              </a:lnSpc>
            </a:pPr>
            <a:r>
              <a:rPr lang="zh-CN" altLang="en-US" sz="1400" dirty="0"/>
              <a:t>者连接件整体连接后</a:t>
            </a:r>
            <a:r>
              <a:rPr lang="en-US" altLang="zh-CN" sz="1400" dirty="0"/>
              <a:t>,</a:t>
            </a:r>
            <a:r>
              <a:rPr lang="zh-CN" altLang="en-US" sz="1400" dirty="0"/>
              <a:t>方能拆除。</a:t>
            </a:r>
          </a:p>
          <a:p>
            <a:pPr>
              <a:lnSpc>
                <a:spcPct val="120000"/>
              </a:lnSpc>
            </a:pPr>
            <a:r>
              <a:rPr lang="en-US" altLang="zh-CN" sz="1400" dirty="0"/>
              <a:t>      2.PC </a:t>
            </a:r>
            <a:r>
              <a:rPr lang="zh-CN" altLang="en-US" sz="1400" dirty="0"/>
              <a:t>构件套筒连接</a:t>
            </a:r>
          </a:p>
          <a:p>
            <a:pPr>
              <a:lnSpc>
                <a:spcPct val="120000"/>
              </a:lnSpc>
            </a:pPr>
            <a:r>
              <a:rPr lang="en-US" altLang="zh-CN" sz="1400" dirty="0"/>
              <a:t>      PC </a:t>
            </a:r>
            <a:r>
              <a:rPr lang="zh-CN" altLang="en-US" sz="1400" dirty="0"/>
              <a:t>构件套筒连接需要完成预埋套筒和吊装 </a:t>
            </a:r>
            <a:r>
              <a:rPr lang="en-US" altLang="zh-CN" sz="1400" dirty="0"/>
              <a:t>PC </a:t>
            </a:r>
            <a:r>
              <a:rPr lang="zh-CN" altLang="en-US" sz="1400" dirty="0"/>
              <a:t>构件后注浆连接两个重要环节。因此</a:t>
            </a:r>
            <a:r>
              <a:rPr lang="en-US" altLang="zh-CN" sz="1400" dirty="0"/>
              <a:t>,</a:t>
            </a:r>
            <a:r>
              <a:rPr lang="zh-CN" altLang="en-US" sz="1400" dirty="0"/>
              <a:t>需要熟悉上述施工工艺</a:t>
            </a:r>
            <a:r>
              <a:rPr lang="en-US" altLang="zh-CN" sz="1400" dirty="0"/>
              <a:t>,</a:t>
            </a:r>
            <a:r>
              <a:rPr lang="zh-CN" altLang="en-US" sz="1400" dirty="0"/>
              <a:t>才能准确编制装配式混凝土建筑工程量清单报价。</a:t>
            </a:r>
          </a:p>
          <a:p>
            <a:pPr>
              <a:lnSpc>
                <a:spcPct val="120000"/>
              </a:lnSpc>
            </a:pPr>
            <a:r>
              <a:rPr lang="zh-CN" altLang="en-US" sz="1400" dirty="0"/>
              <a:t>      总之</a:t>
            </a:r>
            <a:r>
              <a:rPr lang="en-US" altLang="zh-CN" sz="1400" dirty="0"/>
              <a:t>,</a:t>
            </a:r>
            <a:r>
              <a:rPr lang="zh-CN" altLang="en-US" sz="1400" dirty="0"/>
              <a:t>装配式建筑的主要特点是能实现标准化设计、工厂化生产、装配化施工、一体化装</a:t>
            </a:r>
          </a:p>
          <a:p>
            <a:pPr>
              <a:lnSpc>
                <a:spcPct val="120000"/>
              </a:lnSpc>
            </a:pPr>
            <a:r>
              <a:rPr lang="zh-CN" altLang="en-US" sz="1400" dirty="0"/>
              <a:t>修、信息化管理和智能化应用</a:t>
            </a:r>
            <a:r>
              <a:rPr lang="en-US" altLang="zh-CN" sz="1400" dirty="0"/>
              <a:t>,</a:t>
            </a:r>
            <a:r>
              <a:rPr lang="zh-CN" altLang="en-US" sz="1400" dirty="0"/>
              <a:t>进而提高技术水平和工程质量</a:t>
            </a:r>
            <a:r>
              <a:rPr lang="en-US" altLang="zh-CN" sz="1400" dirty="0"/>
              <a:t>,</a:t>
            </a:r>
            <a:r>
              <a:rPr lang="zh-CN" altLang="en-US" sz="1400" dirty="0"/>
              <a:t>促进建筑产业转型升级。因此需要研究符合客观情况的工程造价计价方式。</a:t>
            </a:r>
          </a:p>
        </p:txBody>
      </p:sp>
    </p:spTree>
    <p:extLst>
      <p:ext uri="{BB962C8B-B14F-4D97-AF65-F5344CB8AC3E}">
        <p14:creationId xmlns:p14="http://schemas.microsoft.com/office/powerpoint/2010/main" val="142731597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left)">
                                      <p:cBhvr>
                                        <p:cTn id="16" dur="500"/>
                                        <p:tgtEl>
                                          <p:spTgt spid="4">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left)">
                                      <p:cBhvr>
                                        <p:cTn id="19" dur="500"/>
                                        <p:tgtEl>
                                          <p:spTgt spid="4">
                                            <p:txEl>
                                              <p:pRg st="4" end="4"/>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wipe(left)">
                                      <p:cBhvr>
                                        <p:cTn id="2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78A2416-AC23-4562-8EE6-04C5E49B8460}"/>
              </a:ext>
            </a:extLst>
          </p:cNvPr>
          <p:cNvSpPr txBox="1"/>
          <p:nvPr/>
        </p:nvSpPr>
        <p:spPr>
          <a:xfrm>
            <a:off x="1043608" y="1251356"/>
            <a:ext cx="7416824" cy="2640788"/>
          </a:xfrm>
          <a:prstGeom prst="rect">
            <a:avLst/>
          </a:prstGeom>
          <a:noFill/>
        </p:spPr>
        <p:txBody>
          <a:bodyPr wrap="square">
            <a:spAutoFit/>
          </a:bodyPr>
          <a:lstStyle/>
          <a:p>
            <a:pPr>
              <a:lnSpc>
                <a:spcPct val="150000"/>
              </a:lnSpc>
            </a:pPr>
            <a:r>
              <a:rPr lang="en-US" altLang="zh-CN" sz="1400" dirty="0"/>
              <a:t>      1. 6. 2  </a:t>
            </a:r>
            <a:r>
              <a:rPr lang="zh-CN" altLang="en-US" sz="1400" dirty="0"/>
              <a:t>装配式混凝土建筑综合单价编制</a:t>
            </a:r>
          </a:p>
          <a:p>
            <a:pPr>
              <a:lnSpc>
                <a:spcPct val="150000"/>
              </a:lnSpc>
            </a:pPr>
            <a:r>
              <a:rPr lang="zh-CN" altLang="en-US" sz="1400" dirty="0"/>
              <a:t>      通过编制综合单价来计算分部分项工程费</a:t>
            </a:r>
            <a:r>
              <a:rPr lang="en-US" altLang="zh-CN" sz="1400" dirty="0"/>
              <a:t>,</a:t>
            </a:r>
            <a:r>
              <a:rPr lang="zh-CN" altLang="en-US" sz="1400" dirty="0"/>
              <a:t>是编制工程量清单报价的特殊方法与要求。</a:t>
            </a:r>
          </a:p>
          <a:p>
            <a:pPr>
              <a:lnSpc>
                <a:spcPct val="150000"/>
              </a:lnSpc>
            </a:pPr>
            <a:r>
              <a:rPr lang="zh-CN" altLang="en-US" sz="1400" dirty="0"/>
              <a:t>正确编制综合单价</a:t>
            </a:r>
            <a:r>
              <a:rPr lang="en-US" altLang="zh-CN" sz="1400" dirty="0"/>
              <a:t>,</a:t>
            </a:r>
            <a:r>
              <a:rPr lang="zh-CN" altLang="en-US" sz="1400" dirty="0"/>
              <a:t>反映了使用计价定额以及确定和应用人材机单价的综合能力</a:t>
            </a:r>
            <a:r>
              <a:rPr lang="en-US" altLang="zh-CN" sz="1400" dirty="0"/>
              <a:t>,</a:t>
            </a:r>
            <a:r>
              <a:rPr lang="zh-CN" altLang="en-US" sz="1400" dirty="0"/>
              <a:t>这是编制工程量清单报价的核心技能之一。</a:t>
            </a:r>
          </a:p>
          <a:p>
            <a:pPr>
              <a:lnSpc>
                <a:spcPct val="150000"/>
              </a:lnSpc>
            </a:pPr>
            <a:r>
              <a:rPr lang="en-US" altLang="zh-CN" sz="1400" dirty="0"/>
              <a:t>      1. 6. 3  </a:t>
            </a:r>
            <a:r>
              <a:rPr lang="zh-CN" altLang="en-US" sz="1400" dirty="0"/>
              <a:t>装配式混凝土建筑工程造价费用计算</a:t>
            </a:r>
          </a:p>
          <a:p>
            <a:pPr>
              <a:lnSpc>
                <a:spcPct val="150000"/>
              </a:lnSpc>
            </a:pPr>
            <a:r>
              <a:rPr lang="zh-CN" altLang="en-US" sz="1400" dirty="0"/>
              <a:t>      除了分部分项工程费计算</a:t>
            </a:r>
            <a:r>
              <a:rPr lang="en-US" altLang="zh-CN" sz="1400" dirty="0"/>
              <a:t>,</a:t>
            </a:r>
            <a:r>
              <a:rPr lang="zh-CN" altLang="en-US" sz="1400" dirty="0"/>
              <a:t>工程造价还包括措施项目、其他项目费、规范和税金的计算。</a:t>
            </a:r>
          </a:p>
          <a:p>
            <a:pPr>
              <a:lnSpc>
                <a:spcPct val="150000"/>
              </a:lnSpc>
            </a:pPr>
            <a:r>
              <a:rPr lang="zh-CN" altLang="en-US" sz="1400" dirty="0"/>
              <a:t>运用费用定额</a:t>
            </a:r>
            <a:r>
              <a:rPr lang="en-US" altLang="zh-CN" sz="1400" dirty="0"/>
              <a:t>,</a:t>
            </a:r>
            <a:r>
              <a:rPr lang="zh-CN" altLang="en-US" sz="1400" dirty="0"/>
              <a:t>根据工程具体情况确定计算各项费用的计算基数和取费费率</a:t>
            </a:r>
            <a:r>
              <a:rPr lang="en-US" altLang="zh-CN" sz="1400" dirty="0"/>
              <a:t>,</a:t>
            </a:r>
            <a:r>
              <a:rPr lang="zh-CN" altLang="en-US" sz="1400" dirty="0"/>
              <a:t>是正确计算工</a:t>
            </a:r>
          </a:p>
          <a:p>
            <a:pPr>
              <a:lnSpc>
                <a:spcPct val="150000"/>
              </a:lnSpc>
            </a:pPr>
            <a:r>
              <a:rPr lang="zh-CN" altLang="en-US" sz="1400" dirty="0"/>
              <a:t>程量清单报价各项费用的核心技能之一。</a:t>
            </a:r>
          </a:p>
        </p:txBody>
      </p:sp>
    </p:spTree>
    <p:extLst>
      <p:ext uri="{BB962C8B-B14F-4D97-AF65-F5344CB8AC3E}">
        <p14:creationId xmlns:p14="http://schemas.microsoft.com/office/powerpoint/2010/main" val="398974988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left)">
                                      <p:cBhvr>
                                        <p:cTn id="16" dur="500"/>
                                        <p:tgtEl>
                                          <p:spTgt spid="4">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left)">
                                      <p:cBhvr>
                                        <p:cTn id="19" dur="500"/>
                                        <p:tgtEl>
                                          <p:spTgt spid="4">
                                            <p:txEl>
                                              <p:pRg st="4" end="4"/>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wipe(left)">
                                      <p:cBhvr>
                                        <p:cTn id="2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dministrator\Desktop\新建文件夹 (3)\j.jpg"/>
          <p:cNvPicPr>
            <a:picLocks noChangeAspect="1" noChangeArrowheads="1"/>
          </p:cNvPicPr>
          <p:nvPr/>
        </p:nvPicPr>
        <p:blipFill>
          <a:blip r:embed="rId3" cstate="print"/>
          <a:srcRect/>
          <a:stretch>
            <a:fillRect/>
          </a:stretch>
        </p:blipFill>
        <p:spPr bwMode="auto">
          <a:xfrm>
            <a:off x="-36512" y="-4763"/>
            <a:ext cx="9144001" cy="5148263"/>
          </a:xfrm>
          <a:prstGeom prst="rect">
            <a:avLst/>
          </a:prstGeom>
          <a:noFill/>
        </p:spPr>
      </p:pic>
      <p:sp>
        <p:nvSpPr>
          <p:cNvPr id="21" name="矩形 259"/>
          <p:cNvSpPr>
            <a:spLocks noChangeArrowheads="1"/>
          </p:cNvSpPr>
          <p:nvPr/>
        </p:nvSpPr>
        <p:spPr bwMode="auto">
          <a:xfrm>
            <a:off x="3203848" y="2139702"/>
            <a:ext cx="4717924"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dirty="0">
                <a:solidFill>
                  <a:schemeClr val="tx1">
                    <a:lumMod val="75000"/>
                    <a:lumOff val="25000"/>
                  </a:schemeClr>
                </a:solidFill>
                <a:latin typeface="Arial" panose="020B0604020202020204" pitchFamily="34" charset="0"/>
                <a:cs typeface="Arial" panose="020B0604020202020204" pitchFamily="34" charset="0"/>
              </a:rPr>
              <a:t>谢 谢 ！</a:t>
            </a:r>
            <a:endParaRPr lang="en-US" altLang="zh-CN" sz="5400" b="1"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1000" fill="hold"/>
                                        <p:tgtEl>
                                          <p:spTgt spid="1028"/>
                                        </p:tgtEl>
                                        <p:attrNameLst>
                                          <p:attrName>ppt_w</p:attrName>
                                        </p:attrNameLst>
                                      </p:cBhvr>
                                      <p:tavLst>
                                        <p:tav tm="0">
                                          <p:val>
                                            <p:strVal val="#ppt_w+.3"/>
                                          </p:val>
                                        </p:tav>
                                        <p:tav tm="100000">
                                          <p:val>
                                            <p:strVal val="#ppt_w"/>
                                          </p:val>
                                        </p:tav>
                                      </p:tavLst>
                                    </p:anim>
                                    <p:anim calcmode="lin" valueType="num">
                                      <p:cBhvr>
                                        <p:cTn id="8" dur="1000" fill="hold"/>
                                        <p:tgtEl>
                                          <p:spTgt spid="1028"/>
                                        </p:tgtEl>
                                        <p:attrNameLst>
                                          <p:attrName>ppt_h</p:attrName>
                                        </p:attrNameLst>
                                      </p:cBhvr>
                                      <p:tavLst>
                                        <p:tav tm="0">
                                          <p:val>
                                            <p:strVal val="#ppt_h"/>
                                          </p:val>
                                        </p:tav>
                                        <p:tav tm="100000">
                                          <p:val>
                                            <p:strVal val="#ppt_h"/>
                                          </p:val>
                                        </p:tav>
                                      </p:tavLst>
                                    </p:anim>
                                    <p:animEffect transition="in" filter="fade">
                                      <p:cBhvr>
                                        <p:cTn id="9" dur="1000"/>
                                        <p:tgtEl>
                                          <p:spTgt spid="102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anim calcmode="lin" valueType="num">
                                      <p:cBhvr>
                                        <p:cTn id="1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1"/>
                                        </p:tgtEl>
                                      </p:cBhvr>
                                    </p:animEffect>
                                  </p:childTnLst>
                                </p:cTn>
                              </p:par>
                            </p:childTnLst>
                          </p:cTn>
                        </p:par>
                        <p:par>
                          <p:cTn id="19" fill="hold">
                            <p:stCondLst>
                              <p:cond delay="6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1"/>
                                        </p:tgtEl>
                                      </p:cBhvr>
                                    </p:animEffect>
                                    <p:animScale>
                                      <p:cBhvr>
                                        <p:cTn id="2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DB37A4A-C0F2-4F8C-9790-550DB1E220D2}"/>
              </a:ext>
            </a:extLst>
          </p:cNvPr>
          <p:cNvPicPr>
            <a:picLocks noChangeAspect="1"/>
          </p:cNvPicPr>
          <p:nvPr/>
        </p:nvPicPr>
        <p:blipFill rotWithShape="1">
          <a:blip r:embed="rId2"/>
          <a:srcRect t="54200"/>
          <a:stretch/>
        </p:blipFill>
        <p:spPr>
          <a:xfrm>
            <a:off x="1043609" y="2787774"/>
            <a:ext cx="7128792" cy="2355726"/>
          </a:xfrm>
          <a:prstGeom prst="rect">
            <a:avLst/>
          </a:prstGeom>
        </p:spPr>
      </p:pic>
      <p:sp>
        <p:nvSpPr>
          <p:cNvPr id="4" name="文本框 3">
            <a:extLst>
              <a:ext uri="{FF2B5EF4-FFF2-40B4-BE49-F238E27FC236}">
                <a16:creationId xmlns:a16="http://schemas.microsoft.com/office/drawing/2014/main" id="{6C36F39A-B3E0-4307-A572-E44EEBA1FD55}"/>
              </a:ext>
            </a:extLst>
          </p:cNvPr>
          <p:cNvSpPr txBox="1"/>
          <p:nvPr/>
        </p:nvSpPr>
        <p:spPr>
          <a:xfrm>
            <a:off x="1331640" y="32594"/>
            <a:ext cx="6912768" cy="2830711"/>
          </a:xfrm>
          <a:prstGeom prst="rect">
            <a:avLst/>
          </a:prstGeom>
          <a:noFill/>
        </p:spPr>
        <p:txBody>
          <a:bodyPr wrap="square">
            <a:spAutoFit/>
          </a:bodyPr>
          <a:lstStyle/>
          <a:p>
            <a:pPr>
              <a:lnSpc>
                <a:spcPct val="150000"/>
              </a:lnSpc>
            </a:pPr>
            <a:r>
              <a:rPr lang="en-US" altLang="zh-CN" sz="1200" dirty="0"/>
              <a:t>1. 1. 3 PC </a:t>
            </a:r>
            <a:r>
              <a:rPr lang="zh-CN" altLang="en-US" sz="1200" dirty="0"/>
              <a:t>构件施工生产过程简介</a:t>
            </a:r>
          </a:p>
          <a:p>
            <a:pPr>
              <a:lnSpc>
                <a:spcPct val="150000"/>
              </a:lnSpc>
            </a:pPr>
            <a:r>
              <a:rPr lang="en-US" altLang="zh-CN" sz="1200" dirty="0"/>
              <a:t>     1.PC </a:t>
            </a:r>
            <a:r>
              <a:rPr lang="zh-CN" altLang="en-US" sz="1200" dirty="0"/>
              <a:t>构件标准化图纸设计</a:t>
            </a:r>
          </a:p>
          <a:p>
            <a:pPr>
              <a:lnSpc>
                <a:spcPct val="150000"/>
              </a:lnSpc>
            </a:pPr>
            <a:r>
              <a:rPr lang="zh-CN" altLang="en-US" sz="1200" dirty="0"/>
              <a:t>     精确的标准化 </a:t>
            </a:r>
            <a:r>
              <a:rPr lang="en-US" altLang="zh-CN" sz="1200" dirty="0"/>
              <a:t>PC </a:t>
            </a:r>
            <a:r>
              <a:rPr lang="zh-CN" altLang="en-US" sz="1200" dirty="0"/>
              <a:t>设计图纸让施工更加规范</a:t>
            </a:r>
            <a:r>
              <a:rPr lang="en-US" altLang="zh-CN" sz="1200" dirty="0"/>
              <a:t>,</a:t>
            </a:r>
            <a:r>
              <a:rPr lang="zh-CN" altLang="en-US" sz="1200" dirty="0"/>
              <a:t>避免了传统施工方式中边施工边进行修</a:t>
            </a:r>
          </a:p>
          <a:p>
            <a:pPr>
              <a:lnSpc>
                <a:spcPct val="150000"/>
              </a:lnSpc>
            </a:pPr>
            <a:r>
              <a:rPr lang="zh-CN" altLang="en-US" sz="1200" dirty="0"/>
              <a:t>改而造成的返工等情况</a:t>
            </a:r>
            <a:r>
              <a:rPr lang="en-US" altLang="zh-CN" sz="1200" dirty="0"/>
              <a:t>,</a:t>
            </a:r>
            <a:r>
              <a:rPr lang="zh-CN" altLang="en-US" sz="1200" dirty="0"/>
              <a:t>施工时间得到了大大节省</a:t>
            </a:r>
            <a:r>
              <a:rPr lang="en-US" altLang="zh-CN" sz="1200" dirty="0"/>
              <a:t>,</a:t>
            </a:r>
            <a:r>
              <a:rPr lang="zh-CN" altLang="en-US" sz="1200" dirty="0"/>
              <a:t>流程得到了极大简化。</a:t>
            </a:r>
          </a:p>
          <a:p>
            <a:pPr>
              <a:lnSpc>
                <a:spcPct val="150000"/>
              </a:lnSpc>
            </a:pPr>
            <a:r>
              <a:rPr lang="en-US" altLang="zh-CN" sz="1200" dirty="0"/>
              <a:t>     2.PC </a:t>
            </a:r>
            <a:r>
              <a:rPr lang="zh-CN" altLang="en-US" sz="1200" dirty="0"/>
              <a:t>构件生产</a:t>
            </a:r>
          </a:p>
          <a:p>
            <a:pPr>
              <a:lnSpc>
                <a:spcPct val="150000"/>
              </a:lnSpc>
            </a:pPr>
            <a:r>
              <a:rPr lang="zh-CN" altLang="en-US" sz="1200" dirty="0"/>
              <a:t>     工厂化的作业模式</a:t>
            </a:r>
            <a:r>
              <a:rPr lang="en-US" altLang="zh-CN" sz="1200" dirty="0"/>
              <a:t>,</a:t>
            </a:r>
            <a:r>
              <a:rPr lang="zh-CN" altLang="en-US" sz="1200" dirty="0"/>
              <a:t>将传统的建筑工地“搬进”工厂里</a:t>
            </a:r>
            <a:r>
              <a:rPr lang="en-US" altLang="zh-CN" sz="1200" dirty="0"/>
              <a:t>,</a:t>
            </a:r>
            <a:r>
              <a:rPr lang="zh-CN" altLang="en-US" sz="1200" dirty="0"/>
              <a:t>让房屋的每一个构件在工厂流水</a:t>
            </a:r>
          </a:p>
          <a:p>
            <a:pPr>
              <a:lnSpc>
                <a:spcPct val="150000"/>
              </a:lnSpc>
            </a:pPr>
            <a:r>
              <a:rPr lang="zh-CN" altLang="en-US" sz="1200" dirty="0"/>
              <a:t>线上生产出来</a:t>
            </a:r>
            <a:r>
              <a:rPr lang="en-US" altLang="zh-CN" sz="1200" dirty="0"/>
              <a:t>,</a:t>
            </a:r>
            <a:r>
              <a:rPr lang="zh-CN" altLang="en-US" sz="1200" dirty="0"/>
              <a:t>从铸模、成型到养护</a:t>
            </a:r>
            <a:r>
              <a:rPr lang="en-US" altLang="zh-CN" sz="1200" dirty="0"/>
              <a:t>,</a:t>
            </a:r>
            <a:r>
              <a:rPr lang="zh-CN" altLang="en-US" sz="1200" dirty="0"/>
              <a:t>精确的构件只需在工地进行组装</a:t>
            </a:r>
            <a:r>
              <a:rPr lang="en-US" altLang="zh-CN" sz="1200" dirty="0"/>
              <a:t>,</a:t>
            </a:r>
            <a:r>
              <a:rPr lang="zh-CN" altLang="en-US" sz="1200" dirty="0"/>
              <a:t>即可成为产业化的</a:t>
            </a:r>
          </a:p>
          <a:p>
            <a:pPr>
              <a:lnSpc>
                <a:spcPct val="150000"/>
              </a:lnSpc>
            </a:pPr>
            <a:r>
              <a:rPr lang="zh-CN" altLang="en-US" sz="1200" dirty="0"/>
              <a:t>住宅。</a:t>
            </a:r>
          </a:p>
          <a:p>
            <a:pPr>
              <a:lnSpc>
                <a:spcPct val="150000"/>
              </a:lnSpc>
            </a:pPr>
            <a:r>
              <a:rPr lang="zh-CN" altLang="en-US" sz="1200" dirty="0"/>
              <a:t>     第一步</a:t>
            </a:r>
            <a:r>
              <a:rPr lang="en-US" altLang="zh-CN" sz="1200" dirty="0"/>
              <a:t>:</a:t>
            </a:r>
            <a:r>
              <a:rPr lang="zh-CN" altLang="en-US" sz="1200" dirty="0"/>
              <a:t>钢筋加工及安装钢模。钢筋经过工厂化机械加工、成型</a:t>
            </a:r>
            <a:r>
              <a:rPr lang="en-US" altLang="zh-CN" sz="1200" dirty="0"/>
              <a:t>,</a:t>
            </a:r>
            <a:r>
              <a:rPr lang="zh-CN" altLang="en-US" sz="1200" dirty="0"/>
              <a:t>并且通过人工抽检测</a:t>
            </a:r>
          </a:p>
          <a:p>
            <a:pPr>
              <a:lnSpc>
                <a:spcPct val="150000"/>
              </a:lnSpc>
            </a:pPr>
            <a:r>
              <a:rPr lang="zh-CN" altLang="en-US" sz="1200" dirty="0"/>
              <a:t>量</a:t>
            </a:r>
            <a:r>
              <a:rPr lang="en-US" altLang="zh-CN" sz="1200" dirty="0"/>
              <a:t>,</a:t>
            </a:r>
            <a:r>
              <a:rPr lang="zh-CN" altLang="en-US" sz="1200" dirty="0"/>
              <a:t>确保尺寸标准</a:t>
            </a:r>
            <a:r>
              <a:rPr lang="en-US" altLang="zh-CN" sz="1200" dirty="0"/>
              <a:t>;</a:t>
            </a:r>
            <a:r>
              <a:rPr lang="zh-CN" altLang="en-US" sz="1200" dirty="0"/>
              <a:t>依据精确弹线标示</a:t>
            </a:r>
            <a:r>
              <a:rPr lang="en-US" altLang="zh-CN" sz="1200" dirty="0"/>
              <a:t>,</a:t>
            </a:r>
            <a:r>
              <a:rPr lang="zh-CN" altLang="en-US" sz="1200" dirty="0"/>
              <a:t>安装组合钢模模板</a:t>
            </a:r>
            <a:r>
              <a:rPr lang="en-US" altLang="zh-CN" sz="1200" dirty="0"/>
              <a:t>,</a:t>
            </a:r>
            <a:r>
              <a:rPr lang="zh-CN" altLang="en-US" sz="1200" dirty="0"/>
              <a:t>如图 </a:t>
            </a:r>
            <a:r>
              <a:rPr lang="en-US" altLang="zh-CN" sz="1200" dirty="0"/>
              <a:t>1-2 </a:t>
            </a:r>
            <a:r>
              <a:rPr lang="zh-CN" altLang="en-US" sz="1200" dirty="0"/>
              <a:t>所示。</a:t>
            </a:r>
          </a:p>
        </p:txBody>
      </p:sp>
    </p:spTree>
    <p:extLst>
      <p:ext uri="{BB962C8B-B14F-4D97-AF65-F5344CB8AC3E}">
        <p14:creationId xmlns:p14="http://schemas.microsoft.com/office/powerpoint/2010/main" val="130339075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left)">
                                      <p:cBhvr>
                                        <p:cTn id="10" dur="500"/>
                                        <p:tgtEl>
                                          <p:spTgt spid="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left)">
                                      <p:cBhvr>
                                        <p:cTn id="13" dur="500"/>
                                        <p:tgtEl>
                                          <p:spTgt spid="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left)">
                                      <p:cBhvr>
                                        <p:cTn id="16" dur="500"/>
                                        <p:tgtEl>
                                          <p:spTgt spid="4">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left)">
                                      <p:cBhvr>
                                        <p:cTn id="19" dur="500"/>
                                        <p:tgtEl>
                                          <p:spTgt spid="4">
                                            <p:txEl>
                                              <p:pRg st="4" end="4"/>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wipe(left)">
                                      <p:cBhvr>
                                        <p:cTn id="25" dur="500"/>
                                        <p:tgtEl>
                                          <p:spTgt spid="4">
                                            <p:txEl>
                                              <p:pRg st="6" end="6"/>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wipe(left)">
                                      <p:cBhvr>
                                        <p:cTn id="28" dur="500"/>
                                        <p:tgtEl>
                                          <p:spTgt spid="4">
                                            <p:txEl>
                                              <p:pRg st="7" end="7"/>
                                            </p:txEl>
                                          </p:spTgt>
                                        </p:tgtEl>
                                      </p:cBhvr>
                                    </p:animEffect>
                                  </p:childTnLst>
                                </p:cTn>
                              </p:par>
                              <p:par>
                                <p:cTn id="29" presetID="22" presetClass="entr" presetSubtype="8"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wipe(left)">
                                      <p:cBhvr>
                                        <p:cTn id="31" dur="500"/>
                                        <p:tgtEl>
                                          <p:spTgt spid="4">
                                            <p:txEl>
                                              <p:pRg st="8" end="8"/>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wipe(left)">
                                      <p:cBhvr>
                                        <p:cTn id="34"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EF7206B-45F1-482D-861A-2C6C1BCA321F}"/>
              </a:ext>
            </a:extLst>
          </p:cNvPr>
          <p:cNvPicPr>
            <a:picLocks noChangeAspect="1"/>
          </p:cNvPicPr>
          <p:nvPr/>
        </p:nvPicPr>
        <p:blipFill>
          <a:blip r:embed="rId2"/>
          <a:stretch>
            <a:fillRect/>
          </a:stretch>
        </p:blipFill>
        <p:spPr>
          <a:xfrm>
            <a:off x="457200" y="90487"/>
            <a:ext cx="8229600" cy="4962525"/>
          </a:xfrm>
          <a:prstGeom prst="rect">
            <a:avLst/>
          </a:prstGeom>
        </p:spPr>
      </p:pic>
    </p:spTree>
    <p:extLst>
      <p:ext uri="{BB962C8B-B14F-4D97-AF65-F5344CB8AC3E}">
        <p14:creationId xmlns:p14="http://schemas.microsoft.com/office/powerpoint/2010/main" val="3002422562"/>
      </p:ext>
    </p:extLst>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484B6B5-1632-4C8C-BB27-D2591EE3C89C}"/>
              </a:ext>
            </a:extLst>
          </p:cNvPr>
          <p:cNvPicPr>
            <a:picLocks noChangeAspect="1"/>
          </p:cNvPicPr>
          <p:nvPr/>
        </p:nvPicPr>
        <p:blipFill>
          <a:blip r:embed="rId2"/>
          <a:stretch>
            <a:fillRect/>
          </a:stretch>
        </p:blipFill>
        <p:spPr>
          <a:xfrm>
            <a:off x="1187624" y="0"/>
            <a:ext cx="6768752" cy="5143500"/>
          </a:xfrm>
          <a:prstGeom prst="rect">
            <a:avLst/>
          </a:prstGeom>
        </p:spPr>
      </p:pic>
    </p:spTree>
    <p:extLst>
      <p:ext uri="{BB962C8B-B14F-4D97-AF65-F5344CB8AC3E}">
        <p14:creationId xmlns:p14="http://schemas.microsoft.com/office/powerpoint/2010/main" val="2989930411"/>
      </p:ext>
    </p:extLst>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6963BD8-435D-46EA-BC60-8682C3229E9A}"/>
              </a:ext>
            </a:extLst>
          </p:cNvPr>
          <p:cNvPicPr>
            <a:picLocks noChangeAspect="1"/>
          </p:cNvPicPr>
          <p:nvPr/>
        </p:nvPicPr>
        <p:blipFill>
          <a:blip r:embed="rId2"/>
          <a:stretch>
            <a:fillRect/>
          </a:stretch>
        </p:blipFill>
        <p:spPr>
          <a:xfrm>
            <a:off x="769739" y="218801"/>
            <a:ext cx="7604521" cy="4705898"/>
          </a:xfrm>
          <a:prstGeom prst="rect">
            <a:avLst/>
          </a:prstGeom>
        </p:spPr>
      </p:pic>
    </p:spTree>
    <p:extLst>
      <p:ext uri="{BB962C8B-B14F-4D97-AF65-F5344CB8AC3E}">
        <p14:creationId xmlns:p14="http://schemas.microsoft.com/office/powerpoint/2010/main" val="3255789544"/>
      </p:ext>
    </p:extLst>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C42591-94B6-419C-B3CD-E9F665E95A00}"/>
              </a:ext>
            </a:extLst>
          </p:cNvPr>
          <p:cNvPicPr>
            <a:picLocks noChangeAspect="1"/>
          </p:cNvPicPr>
          <p:nvPr/>
        </p:nvPicPr>
        <p:blipFill>
          <a:blip r:embed="rId2"/>
          <a:stretch>
            <a:fillRect/>
          </a:stretch>
        </p:blipFill>
        <p:spPr>
          <a:xfrm>
            <a:off x="1043608" y="0"/>
            <a:ext cx="7128792" cy="5143500"/>
          </a:xfrm>
          <a:prstGeom prst="rect">
            <a:avLst/>
          </a:prstGeom>
        </p:spPr>
      </p:pic>
    </p:spTree>
    <p:extLst>
      <p:ext uri="{BB962C8B-B14F-4D97-AF65-F5344CB8AC3E}">
        <p14:creationId xmlns:p14="http://schemas.microsoft.com/office/powerpoint/2010/main" val="3451955960"/>
      </p:ext>
    </p:extLst>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3506354-1C31-4463-A826-AEFAAE420966}"/>
              </a:ext>
            </a:extLst>
          </p:cNvPr>
          <p:cNvPicPr>
            <a:picLocks noChangeAspect="1"/>
          </p:cNvPicPr>
          <p:nvPr/>
        </p:nvPicPr>
        <p:blipFill>
          <a:blip r:embed="rId2"/>
          <a:stretch>
            <a:fillRect/>
          </a:stretch>
        </p:blipFill>
        <p:spPr>
          <a:xfrm>
            <a:off x="851356" y="213166"/>
            <a:ext cx="7441288" cy="4717167"/>
          </a:xfrm>
          <a:prstGeom prst="rect">
            <a:avLst/>
          </a:prstGeom>
        </p:spPr>
      </p:pic>
    </p:spTree>
    <p:extLst>
      <p:ext uri="{BB962C8B-B14F-4D97-AF65-F5344CB8AC3E}">
        <p14:creationId xmlns:p14="http://schemas.microsoft.com/office/powerpoint/2010/main" val="1675538678"/>
      </p:ext>
    </p:extLst>
  </p:cSld>
  <p:clrMapOvr>
    <a:masterClrMapping/>
  </p:clrMapOvr>
  <p:transition spd="med">
    <p:random/>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070">
      <a:dk1>
        <a:sysClr val="windowText" lastClr="000000"/>
      </a:dk1>
      <a:lt1>
        <a:sysClr val="window" lastClr="FFFFFF"/>
      </a:lt1>
      <a:dk2>
        <a:srgbClr val="3B3B3B"/>
      </a:dk2>
      <a:lt2>
        <a:srgbClr val="D4D2D0"/>
      </a:lt2>
      <a:accent1>
        <a:srgbClr val="6EA0B0"/>
      </a:accent1>
      <a:accent2>
        <a:srgbClr val="D29C04"/>
      </a:accent2>
      <a:accent3>
        <a:srgbClr val="6EA0B0"/>
      </a:accent3>
      <a:accent4>
        <a:srgbClr val="D29C04"/>
      </a:accent4>
      <a:accent5>
        <a:srgbClr val="6EA0B0"/>
      </a:accent5>
      <a:accent6>
        <a:srgbClr val="D29C04"/>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3940</TotalTime>
  <Words>934</Words>
  <Application>Microsoft Office PowerPoint</Application>
  <PresentationFormat>全屏显示(16:9)</PresentationFormat>
  <Paragraphs>44</Paragraphs>
  <Slides>38</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38</vt:i4>
      </vt:variant>
    </vt:vector>
  </HeadingPairs>
  <TitlesOfParts>
    <vt:vector size="43" baseType="lpstr">
      <vt:lpstr>仿宋</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jianxin wang</cp:lastModifiedBy>
  <cp:revision>421</cp:revision>
  <dcterms:created xsi:type="dcterms:W3CDTF">2014-11-09T01:07:25Z</dcterms:created>
  <dcterms:modified xsi:type="dcterms:W3CDTF">2025-03-05T01:03:53Z</dcterms:modified>
</cp:coreProperties>
</file>