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2" r:id="rId3"/>
    <p:sldId id="275" r:id="rId4"/>
    <p:sldId id="278" r:id="rId5"/>
    <p:sldId id="277" r:id="rId6"/>
    <p:sldId id="389" r:id="rId7"/>
    <p:sldId id="449" r:id="rId8"/>
    <p:sldId id="450" r:id="rId9"/>
    <p:sldId id="451" r:id="rId10"/>
    <p:sldId id="362" r:id="rId11"/>
    <p:sldId id="363" r:id="rId12"/>
    <p:sldId id="452" r:id="rId13"/>
    <p:sldId id="454" r:id="rId14"/>
    <p:sldId id="300" r:id="rId15"/>
    <p:sldId id="299" r:id="rId16"/>
    <p:sldId id="455" r:id="rId17"/>
    <p:sldId id="384" r:id="rId18"/>
    <p:sldId id="456" r:id="rId19"/>
    <p:sldId id="273" r:id="rId20"/>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9A"/>
    <a:srgbClr val="1A27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999"/>
    <p:restoredTop sz="94660"/>
  </p:normalViewPr>
  <p:slideViewPr>
    <p:cSldViewPr showGuides="1">
      <p:cViewPr>
        <p:scale>
          <a:sx n="80" d="100"/>
          <a:sy n="80" d="100"/>
        </p:scale>
        <p:origin x="-168" y="282"/>
      </p:cViewPr>
      <p:guideLst>
        <p:guide orient="horz" pos="2160"/>
        <p:guide pos="7106"/>
        <p:guide pos="52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3897" y="2130315"/>
            <a:ext cx="10364208" cy="1470052"/>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827793" y="3885977"/>
            <a:ext cx="8536416" cy="1752301"/>
          </a:xfrm>
        </p:spPr>
        <p:txBody>
          <a:bodyPr/>
          <a:lstStyle>
            <a:lvl1pPr marL="0" indent="0" algn="ctr">
              <a:buNone/>
              <a:defRPr/>
            </a:lvl1pPr>
            <a:lvl2pPr marL="483870" indent="0" algn="ctr">
              <a:buNone/>
              <a:defRPr/>
            </a:lvl2pPr>
            <a:lvl3pPr marL="967740" indent="0" algn="ctr">
              <a:buNone/>
              <a:defRPr/>
            </a:lvl3pPr>
            <a:lvl4pPr marL="1451610" indent="0" algn="ctr">
              <a:buNone/>
              <a:defRPr/>
            </a:lvl4pPr>
            <a:lvl5pPr marL="1935480" indent="0" algn="ctr">
              <a:buNone/>
              <a:defRPr/>
            </a:lvl5pPr>
            <a:lvl6pPr marL="2419350" indent="0" algn="ctr">
              <a:buNone/>
              <a:defRPr/>
            </a:lvl6pPr>
            <a:lvl7pPr marL="2902585" indent="0" algn="ctr">
              <a:buNone/>
              <a:defRPr/>
            </a:lvl7pPr>
            <a:lvl8pPr marL="3386455" indent="0" algn="ctr">
              <a:buNone/>
              <a:defRPr/>
            </a:lvl8pPr>
            <a:lvl9pPr marL="3870325" indent="0" algn="ctr">
              <a:buNone/>
              <a:defRPr/>
            </a:lvl9pPr>
          </a:lstStyle>
          <a:p>
            <a:pPr fontAlgn="base"/>
            <a:r>
              <a:rPr lang="zh-CN" altLang="en-US" strike="noStrike" noProof="1"/>
              <a:t>单击此处编辑母版副标题样式</a:t>
            </a:r>
            <a:endParaRPr lang="zh-CN" altLang="en-US" strike="noStrike" noProof="1"/>
          </a:p>
        </p:txBody>
      </p:sp>
    </p:spTree>
  </p:cSld>
  <p:clrMapOvr>
    <a:masterClrMapping/>
  </p:clrMapOvr>
  <p:transition>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淮工">
    <p:bg>
      <p:bgPr>
        <a:solidFill>
          <a:srgbClr val="FFFFFF"/>
        </a:solidFill>
        <a:effectLst/>
      </p:bgPr>
    </p:bg>
    <p:spTree>
      <p:nvGrpSpPr>
        <p:cNvPr id="1" name=""/>
        <p:cNvGrpSpPr/>
        <p:nvPr/>
      </p:nvGrpSpPr>
      <p:grpSpPr>
        <a:xfrm>
          <a:off x="0" y="0"/>
          <a:ext cx="0" cy="0"/>
          <a:chOff x="0" y="0"/>
          <a:chExt cx="0" cy="0"/>
        </a:xfrm>
      </p:grpSpPr>
      <p:sp>
        <p:nvSpPr>
          <p:cNvPr id="2055" name="矩形 6"/>
          <p:cNvSpPr/>
          <p:nvPr userDrawn="1"/>
        </p:nvSpPr>
        <p:spPr>
          <a:xfrm>
            <a:off x="47625" y="260350"/>
            <a:ext cx="3960813" cy="1152525"/>
          </a:xfrm>
          <a:prstGeom prst="rect">
            <a:avLst/>
          </a:prstGeom>
          <a:solidFill>
            <a:schemeClr val="tx1"/>
          </a:solidFill>
          <a:ln w="9525" cap="flat" cmpd="sng">
            <a:solidFill>
              <a:schemeClr val="tx1"/>
            </a:solidFill>
            <a:prstDash val="solid"/>
            <a:miter/>
            <a:headEnd type="none" w="med" len="med"/>
            <a:tailEnd type="none" w="med" len="med"/>
          </a:ln>
        </p:spPr>
        <p:txBody>
          <a:bodyPr anchor="ctr"/>
          <a:p>
            <a:pPr lvl="0" indent="0" algn="ctr" eaLnBrk="0" hangingPunct="0"/>
            <a:endParaRPr lang="zh-CN" altLang="en-US" sz="2400" dirty="0">
              <a:latin typeface="Arial" panose="020B0604020202020204" pitchFamily="34" charset="0"/>
              <a:ea typeface="宋体" pitchFamily="2" charset="-122"/>
            </a:endParaRPr>
          </a:p>
        </p:txBody>
      </p:sp>
      <p:sp>
        <p:nvSpPr>
          <p:cNvPr id="2" name="标题 1"/>
          <p:cNvSpPr>
            <a:spLocks noGrp="1"/>
          </p:cNvSpPr>
          <p:nvPr>
            <p:ph type="title"/>
          </p:nvPr>
        </p:nvSpPr>
        <p:spPr>
          <a:xfrm>
            <a:off x="609600" y="274638"/>
            <a:ext cx="109728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609600" y="1600201"/>
            <a:ext cx="10972800" cy="4525963"/>
          </a:xfrm>
          <a:prstGeom prst="rect">
            <a:avLst/>
          </a:prstGeom>
        </p:spPr>
        <p:txBody>
          <a:bodyPr/>
          <a:lstStyle>
            <a:lvl1pPr>
              <a:buClr>
                <a:schemeClr val="bg1">
                  <a:lumMod val="75000"/>
                </a:schemeClr>
              </a:buClr>
              <a:buFont typeface="Wingdings" panose="05000000000000000000" pitchFamily="2" charset="2"/>
              <a:buChar char="p"/>
              <a:defRPr/>
            </a:lvl1pPr>
            <a:lvl2pPr>
              <a:buClr>
                <a:schemeClr val="accent2">
                  <a:lumMod val="75000"/>
                </a:schemeClr>
              </a:buClr>
              <a:buFont typeface="Wingdings" panose="05000000000000000000" pitchFamily="2" charset="2"/>
              <a:buChar char="u"/>
              <a:defRPr/>
            </a:lvl2pPr>
            <a:lvl3pPr>
              <a:buClr>
                <a:schemeClr val="accent2">
                  <a:lumMod val="75000"/>
                </a:schemeClr>
              </a:buClr>
              <a:buFont typeface="Wingdings" panose="05000000000000000000" pitchFamily="2" charset="2"/>
              <a:buChar char="u"/>
              <a:defRPr/>
            </a:lvl3pPr>
            <a:lvl4pPr>
              <a:buClr>
                <a:schemeClr val="accent2">
                  <a:lumMod val="75000"/>
                </a:schemeClr>
              </a:buClr>
              <a:buFont typeface="Wingdings" panose="05000000000000000000" pitchFamily="2" charset="2"/>
              <a:buChar char="u"/>
              <a:defRPr/>
            </a:lvl4pPr>
            <a:lvl5pPr>
              <a:buClr>
                <a:schemeClr val="accent2">
                  <a:lumMod val="75000"/>
                </a:schemeClr>
              </a:buClr>
              <a:buFont typeface="Wingdings" panose="05000000000000000000" pitchFamily="2" charset="2"/>
              <a:buChar char="u"/>
              <a:defRPr/>
            </a:lvl5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transition>
    <p:strips dir="rd"/>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1026" name="Picture 25" descr="背景图白"/>
          <p:cNvPicPr>
            <a:picLocks noChangeAspect="1"/>
          </p:cNvPicPr>
          <p:nvPr/>
        </p:nvPicPr>
        <p:blipFill>
          <a:blip r:embed="rId3"/>
          <a:stretch>
            <a:fillRect/>
          </a:stretch>
        </p:blipFill>
        <p:spPr>
          <a:xfrm>
            <a:off x="-46037" y="-11112"/>
            <a:ext cx="12238037" cy="6880225"/>
          </a:xfrm>
          <a:prstGeom prst="rect">
            <a:avLst/>
          </a:prstGeom>
          <a:noFill/>
          <a:ln w="9525">
            <a:noFill/>
          </a:ln>
        </p:spPr>
      </p:pic>
      <p:pic>
        <p:nvPicPr>
          <p:cNvPr id="1027" name="Picture 26" descr="xiaobiao"/>
          <p:cNvPicPr>
            <a:picLocks noChangeAspect="1"/>
          </p:cNvPicPr>
          <p:nvPr/>
        </p:nvPicPr>
        <p:blipFill>
          <a:blip r:embed="rId4"/>
          <a:stretch>
            <a:fillRect/>
          </a:stretch>
        </p:blipFill>
        <p:spPr>
          <a:xfrm>
            <a:off x="0" y="260350"/>
            <a:ext cx="1266825" cy="1079500"/>
          </a:xfrm>
          <a:prstGeom prst="rect">
            <a:avLst/>
          </a:prstGeom>
          <a:noFill/>
          <a:ln w="9525">
            <a:noFill/>
          </a:ln>
        </p:spPr>
      </p:pic>
      <p:pic>
        <p:nvPicPr>
          <p:cNvPr id="1028" name="Picture 27" descr="hhitz"/>
          <p:cNvPicPr>
            <a:picLocks noChangeAspect="1"/>
          </p:cNvPicPr>
          <p:nvPr/>
        </p:nvPicPr>
        <p:blipFill>
          <a:blip r:embed="rId5"/>
          <a:stretch>
            <a:fillRect/>
          </a:stretch>
        </p:blipFill>
        <p:spPr>
          <a:xfrm>
            <a:off x="1127125" y="476250"/>
            <a:ext cx="2736850" cy="646113"/>
          </a:xfrm>
          <a:prstGeom prst="rect">
            <a:avLst/>
          </a:prstGeom>
          <a:noFill/>
          <a:ln w="9525">
            <a:noFill/>
          </a:ln>
        </p:spPr>
      </p:pic>
      <p:sp>
        <p:nvSpPr>
          <p:cNvPr id="1029" name="矩形 2"/>
          <p:cNvSpPr>
            <a:spLocks noChangeArrowheads="1"/>
          </p:cNvSpPr>
          <p:nvPr/>
        </p:nvSpPr>
        <p:spPr bwMode="auto">
          <a:xfrm>
            <a:off x="-46037" y="6669088"/>
            <a:ext cx="12238038" cy="188913"/>
          </a:xfrm>
          <a:prstGeom prst="rect">
            <a:avLst/>
          </a:prstGeom>
          <a:solidFill>
            <a:srgbClr val="1A2776"/>
          </a:solidFill>
          <a:ln>
            <a:noFill/>
          </a:ln>
        </p:spPr>
        <p:txBody>
          <a:bodyPr anchor="ctr"/>
          <a:lstStyle>
            <a:lvl1pPr>
              <a:defRPr>
                <a:solidFill>
                  <a:schemeClr val="tx1"/>
                </a:solidFill>
                <a:latin typeface="Arial" panose="020B0604020202020204" pitchFamily="34" charset="0"/>
                <a:ea typeface="宋体" pitchFamily="2" charset="-122"/>
              </a:defRPr>
            </a:lvl1pPr>
            <a:lvl2pPr marL="742950" indent="-285750">
              <a:defRPr>
                <a:solidFill>
                  <a:schemeClr val="tx1"/>
                </a:solidFill>
                <a:latin typeface="Arial" panose="020B0604020202020204" pitchFamily="34" charset="0"/>
                <a:ea typeface="宋体" pitchFamily="2" charset="-122"/>
              </a:defRPr>
            </a:lvl2pPr>
            <a:lvl3pPr marL="1143000" indent="-228600">
              <a:defRPr>
                <a:solidFill>
                  <a:schemeClr val="tx1"/>
                </a:solidFill>
                <a:latin typeface="Arial" panose="020B0604020202020204" pitchFamily="34" charset="0"/>
                <a:ea typeface="宋体" pitchFamily="2" charset="-122"/>
              </a:defRPr>
            </a:lvl3pPr>
            <a:lvl4pPr marL="1600200" indent="-228600">
              <a:defRPr>
                <a:solidFill>
                  <a:schemeClr val="tx1"/>
                </a:solidFill>
                <a:latin typeface="Arial" panose="020B0604020202020204" pitchFamily="34" charset="0"/>
                <a:ea typeface="宋体" pitchFamily="2" charset="-122"/>
              </a:defRPr>
            </a:lvl4pPr>
            <a:lvl5pPr marL="2057400" indent="-228600">
              <a:defRPr>
                <a:solidFill>
                  <a:schemeClr val="tx1"/>
                </a:solidFill>
                <a:latin typeface="Arial" panose="020B060402020202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Arial" panose="020B0604020202020204" pitchFamily="34" charset="0"/>
              <a:ea typeface="宋体" pitchFamily="2" charset="-122"/>
              <a:cs typeface="+mn-cs"/>
            </a:endParaRPr>
          </a:p>
        </p:txBody>
      </p:sp>
      <p:sp>
        <p:nvSpPr>
          <p:cNvPr id="1030" name="矩形 5"/>
          <p:cNvSpPr/>
          <p:nvPr userDrawn="1"/>
        </p:nvSpPr>
        <p:spPr>
          <a:xfrm>
            <a:off x="47625" y="260350"/>
            <a:ext cx="3960813" cy="1152525"/>
          </a:xfrm>
          <a:prstGeom prst="rect">
            <a:avLst/>
          </a:prstGeom>
          <a:solidFill>
            <a:schemeClr val="tx1"/>
          </a:solidFill>
          <a:ln w="9525" cap="flat" cmpd="sng">
            <a:solidFill>
              <a:schemeClr val="tx1"/>
            </a:solidFill>
            <a:prstDash val="solid"/>
            <a:miter/>
            <a:headEnd type="none" w="med" len="med"/>
            <a:tailEnd type="none" w="med" len="med"/>
          </a:ln>
        </p:spPr>
        <p:txBody>
          <a:bodyPr anchor="ctr"/>
          <a:p>
            <a:pPr lvl="0" indent="0" algn="ctr" eaLnBrk="0" hangingPunct="0"/>
            <a:endParaRPr lang="zh-CN" altLang="en-US" sz="2400" dirty="0">
              <a:latin typeface="Arial" panose="020B0604020202020204" pitchFamily="34" charset="0"/>
              <a:ea typeface="宋体" pitchFamily="2" charset="-122"/>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Lst>
  <p:transition>
    <p:strips dir="rd"/>
  </p:transition>
  <p:hf sldNum="0" hdr="0" ftr="0" dt="0"/>
  <p:txStyles>
    <p:titleStyle>
      <a:lvl1pPr algn="ctr" defTabSz="912495" rtl="0" eaLnBrk="0" fontAlgn="base" hangingPunct="0">
        <a:spcBef>
          <a:spcPct val="0"/>
        </a:spcBef>
        <a:spcAft>
          <a:spcPct val="0"/>
        </a:spcAft>
        <a:defRPr lang="zh-CN" altLang="zh-CN" sz="4400" b="1">
          <a:solidFill>
            <a:srgbClr val="660033"/>
          </a:solidFill>
          <a:effectLst>
            <a:outerShdw blurRad="38100" dist="38100" dir="2700000" algn="tl">
              <a:srgbClr val="C0C0C0"/>
            </a:outerShdw>
          </a:effectLst>
          <a:latin typeface="宋体" pitchFamily="2" charset="-122"/>
          <a:ea typeface="楷体_GB2312" pitchFamily="49" charset="-122"/>
          <a:cs typeface="+mj-cs"/>
        </a:defRPr>
      </a:lvl1pPr>
      <a:lvl2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2pPr>
      <a:lvl3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3pPr>
      <a:lvl4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4pPr>
      <a:lvl5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5pPr>
      <a:lvl6pPr marL="48387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6pPr>
      <a:lvl7pPr marL="96774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7pPr>
      <a:lvl8pPr marL="145161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8pPr>
      <a:lvl9pPr marL="193548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9pPr>
    </p:titleStyle>
    <p:bodyStyle>
      <a:lvl1pPr marL="341630" indent="-341630" algn="l" defTabSz="912495" rtl="0" eaLnBrk="0" fontAlgn="base" hangingPunct="0">
        <a:spcBef>
          <a:spcPct val="20000"/>
        </a:spcBef>
        <a:spcAft>
          <a:spcPct val="0"/>
        </a:spcAft>
        <a:buClr>
          <a:schemeClr val="hlink"/>
        </a:buClr>
        <a:buSzPct val="70000"/>
        <a:buChar char="n"/>
        <a:defRPr sz="3200">
          <a:solidFill>
            <a:schemeClr val="tx1"/>
          </a:solidFill>
          <a:effectLst>
            <a:outerShdw blurRad="38100" dist="38100" dir="2700000" algn="tl">
              <a:srgbClr val="C0C0C0"/>
            </a:outerShdw>
          </a:effectLst>
          <a:latin typeface="宋体" pitchFamily="2" charset="-122"/>
          <a:ea typeface="楷体_GB2312" pitchFamily="49" charset="-122"/>
          <a:cs typeface="+mn-cs"/>
        </a:defRPr>
      </a:lvl1pPr>
      <a:lvl2pPr marL="742950" indent="-285750" algn="l" defTabSz="912495" rtl="0" eaLnBrk="0" fontAlgn="base" hangingPunct="0">
        <a:spcBef>
          <a:spcPct val="20000"/>
        </a:spcBef>
        <a:spcAft>
          <a:spcPct val="0"/>
        </a:spcAft>
        <a:buClr>
          <a:schemeClr val="accent2"/>
        </a:buClr>
        <a:buSzPct val="70000"/>
        <a:buChar char="n"/>
        <a:defRPr sz="2900">
          <a:solidFill>
            <a:schemeClr val="tx1"/>
          </a:solidFill>
          <a:effectLst>
            <a:outerShdw blurRad="38100" dist="38100" dir="2700000" algn="tl">
              <a:srgbClr val="C0C0C0"/>
            </a:outerShdw>
          </a:effectLst>
          <a:latin typeface="宋体" pitchFamily="2" charset="-122"/>
          <a:ea typeface="楷体_GB2312" pitchFamily="49" charset="-122"/>
        </a:defRPr>
      </a:lvl2pPr>
      <a:lvl3pPr marL="1141730" indent="-227330" algn="l" defTabSz="912495" rtl="0" eaLnBrk="0" fontAlgn="base" hangingPunct="0">
        <a:spcBef>
          <a:spcPct val="20000"/>
        </a:spcBef>
        <a:spcAft>
          <a:spcPct val="0"/>
        </a:spcAft>
        <a:buClr>
          <a:schemeClr val="tx2"/>
        </a:buClr>
        <a:buSzPct val="70000"/>
        <a:buChar char="n"/>
        <a:defRPr sz="2400">
          <a:solidFill>
            <a:schemeClr val="tx1"/>
          </a:solidFill>
          <a:effectLst>
            <a:outerShdw blurRad="38100" dist="38100" dir="2700000" algn="tl">
              <a:srgbClr val="C0C0C0"/>
            </a:outerShdw>
          </a:effectLst>
          <a:latin typeface="宋体" pitchFamily="2" charset="-122"/>
          <a:ea typeface="楷体_GB2312" pitchFamily="49" charset="-122"/>
        </a:defRPr>
      </a:lvl3pPr>
      <a:lvl4pPr marL="1598930" indent="-230505" algn="l" defTabSz="912495" rtl="0" eaLnBrk="0" fontAlgn="base" hangingPunct="0">
        <a:spcBef>
          <a:spcPct val="20000"/>
        </a:spcBef>
        <a:spcAft>
          <a:spcPct val="0"/>
        </a:spcAft>
        <a:buClr>
          <a:schemeClr val="accent2"/>
        </a:buClr>
        <a:buSzPct val="70000"/>
        <a:buChar char="n"/>
        <a:defRPr sz="2000">
          <a:solidFill>
            <a:schemeClr val="tx1"/>
          </a:solidFill>
          <a:effectLst>
            <a:outerShdw blurRad="38100" dist="38100" dir="2700000" algn="tl">
              <a:srgbClr val="C0C0C0"/>
            </a:outerShdw>
          </a:effectLst>
          <a:latin typeface="宋体" pitchFamily="2" charset="-122"/>
          <a:ea typeface="楷体_GB2312" pitchFamily="49" charset="-122"/>
        </a:defRPr>
      </a:lvl4pPr>
      <a:lvl5pPr marL="2056130" indent="-227330" algn="l" defTabSz="912495" rtl="0" eaLnBrk="0" fontAlgn="base" hangingPunct="0">
        <a:spcBef>
          <a:spcPct val="20000"/>
        </a:spcBef>
        <a:spcAft>
          <a:spcPct val="0"/>
        </a:spcAft>
        <a:buClr>
          <a:schemeClr val="hlink"/>
        </a:buClr>
        <a:buSzPct val="70000"/>
        <a:buChar char="n"/>
        <a:defRPr sz="2000">
          <a:solidFill>
            <a:schemeClr val="tx1"/>
          </a:solidFill>
          <a:effectLst>
            <a:outerShdw blurRad="38100" dist="38100" dir="2700000" algn="tl">
              <a:srgbClr val="C0C0C0"/>
            </a:outerShdw>
          </a:effectLst>
          <a:latin typeface="宋体" pitchFamily="2" charset="-122"/>
          <a:ea typeface="楷体_GB2312" pitchFamily="49" charset="-122"/>
        </a:defRPr>
      </a:lvl5pPr>
      <a:lvl6pPr marL="254000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6pPr>
      <a:lvl7pPr marL="302387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7pPr>
      <a:lvl8pPr marL="350774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8pPr>
      <a:lvl9pPr marL="399161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9pPr>
    </p:bodyStyle>
    <p:otherStyle>
      <a:defPPr>
        <a:defRPr lang="zh-CN"/>
      </a:defPPr>
      <a:lvl1pPr marL="0" algn="l" defTabSz="967105" rtl="0" eaLnBrk="1" latinLnBrk="0" hangingPunct="1">
        <a:defRPr sz="1900" kern="1200">
          <a:solidFill>
            <a:schemeClr val="tx1"/>
          </a:solidFill>
          <a:latin typeface="+mn-lt"/>
          <a:ea typeface="+mn-ea"/>
          <a:cs typeface="+mn-cs"/>
        </a:defRPr>
      </a:lvl1pPr>
      <a:lvl2pPr marL="483870" algn="l" defTabSz="967105" rtl="0" eaLnBrk="1" latinLnBrk="0" hangingPunct="1">
        <a:defRPr sz="1900" kern="1200">
          <a:solidFill>
            <a:schemeClr val="tx1"/>
          </a:solidFill>
          <a:latin typeface="+mn-lt"/>
          <a:ea typeface="+mn-ea"/>
          <a:cs typeface="+mn-cs"/>
        </a:defRPr>
      </a:lvl2pPr>
      <a:lvl3pPr marL="967740" algn="l" defTabSz="967105" rtl="0" eaLnBrk="1" latinLnBrk="0" hangingPunct="1">
        <a:defRPr sz="1900" kern="1200">
          <a:solidFill>
            <a:schemeClr val="tx1"/>
          </a:solidFill>
          <a:latin typeface="+mn-lt"/>
          <a:ea typeface="+mn-ea"/>
          <a:cs typeface="+mn-cs"/>
        </a:defRPr>
      </a:lvl3pPr>
      <a:lvl4pPr marL="1451610" algn="l" defTabSz="967105" rtl="0" eaLnBrk="1" latinLnBrk="0" hangingPunct="1">
        <a:defRPr sz="1900" kern="1200">
          <a:solidFill>
            <a:schemeClr val="tx1"/>
          </a:solidFill>
          <a:latin typeface="+mn-lt"/>
          <a:ea typeface="+mn-ea"/>
          <a:cs typeface="+mn-cs"/>
        </a:defRPr>
      </a:lvl4pPr>
      <a:lvl5pPr marL="1935480" algn="l" defTabSz="967105" rtl="0" eaLnBrk="1" latinLnBrk="0" hangingPunct="1">
        <a:defRPr sz="1900" kern="1200">
          <a:solidFill>
            <a:schemeClr val="tx1"/>
          </a:solidFill>
          <a:latin typeface="+mn-lt"/>
          <a:ea typeface="+mn-ea"/>
          <a:cs typeface="+mn-cs"/>
        </a:defRPr>
      </a:lvl5pPr>
      <a:lvl6pPr marL="2419350" algn="l" defTabSz="967105" rtl="0" eaLnBrk="1" latinLnBrk="0" hangingPunct="1">
        <a:defRPr sz="1900" kern="1200">
          <a:solidFill>
            <a:schemeClr val="tx1"/>
          </a:solidFill>
          <a:latin typeface="+mn-lt"/>
          <a:ea typeface="+mn-ea"/>
          <a:cs typeface="+mn-cs"/>
        </a:defRPr>
      </a:lvl6pPr>
      <a:lvl7pPr marL="2902585" algn="l" defTabSz="967105" rtl="0" eaLnBrk="1" latinLnBrk="0" hangingPunct="1">
        <a:defRPr sz="1900" kern="1200">
          <a:solidFill>
            <a:schemeClr val="tx1"/>
          </a:solidFill>
          <a:latin typeface="+mn-lt"/>
          <a:ea typeface="+mn-ea"/>
          <a:cs typeface="+mn-cs"/>
        </a:defRPr>
      </a:lvl7pPr>
      <a:lvl8pPr marL="3386455" algn="l" defTabSz="967105" rtl="0" eaLnBrk="1" latinLnBrk="0" hangingPunct="1">
        <a:defRPr sz="1900" kern="1200">
          <a:solidFill>
            <a:schemeClr val="tx1"/>
          </a:solidFill>
          <a:latin typeface="+mn-lt"/>
          <a:ea typeface="+mn-ea"/>
          <a:cs typeface="+mn-cs"/>
        </a:defRPr>
      </a:lvl8pPr>
      <a:lvl9pPr marL="3870325" algn="l" defTabSz="96710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026795" y="2342515"/>
            <a:ext cx="7995920" cy="938530"/>
          </a:xfrm>
        </p:spPr>
        <p:txBody>
          <a:bodyPr/>
          <a:lstStyle/>
          <a:p>
            <a:pPr marL="0" marR="0" lvl="0" indent="0" algn="r" defTabSz="912495"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dirty="0" smtClean="0">
                <a:ln>
                  <a:noFill/>
                </a:ln>
                <a:solidFill>
                  <a:srgbClr val="1A2776"/>
                </a:solidFill>
                <a:effectLst>
                  <a:outerShdw blurRad="38100" dist="38100" dir="2700000" algn="tl">
                    <a:srgbClr val="C0C0C0"/>
                  </a:outerShdw>
                </a:effectLst>
                <a:uLnTx/>
                <a:uFillTx/>
                <a:latin typeface="+mn-lt"/>
                <a:ea typeface="+mn-ea"/>
                <a:cs typeface="+mn-ea"/>
                <a:sym typeface="+mn-lt"/>
              </a:rPr>
              <a:t>第</a:t>
            </a:r>
            <a:r>
              <a:rPr kumimoji="0" lang="zh-CN" altLang="en-US" sz="4400" b="1" i="0" u="none" strike="noStrike" kern="0" cap="none" spc="0" normalizeH="0" baseline="0" noProof="0" dirty="0">
                <a:ln>
                  <a:noFill/>
                </a:ln>
                <a:solidFill>
                  <a:srgbClr val="1A2776"/>
                </a:solidFill>
                <a:effectLst>
                  <a:outerShdw blurRad="38100" dist="38100" dir="2700000" algn="tl">
                    <a:srgbClr val="C0C0C0"/>
                  </a:outerShdw>
                </a:effectLst>
                <a:uLnTx/>
                <a:uFillTx/>
                <a:latin typeface="+mn-lt"/>
                <a:ea typeface="+mn-ea"/>
                <a:cs typeface="+mn-ea"/>
                <a:sym typeface="+mn-lt"/>
              </a:rPr>
              <a:t>十</a:t>
            </a:r>
            <a:r>
              <a:rPr kumimoji="0" lang="zh-CN" altLang="en-US" sz="4400" b="1" i="0" u="none" strike="noStrike" kern="0" cap="none" spc="0" normalizeH="0" baseline="0" noProof="0" dirty="0" smtClean="0">
                <a:ln>
                  <a:noFill/>
                </a:ln>
                <a:solidFill>
                  <a:srgbClr val="1A2776"/>
                </a:solidFill>
                <a:effectLst>
                  <a:outerShdw blurRad="38100" dist="38100" dir="2700000" algn="tl">
                    <a:srgbClr val="C0C0C0"/>
                  </a:outerShdw>
                </a:effectLst>
                <a:uLnTx/>
                <a:uFillTx/>
                <a:latin typeface="+mn-lt"/>
                <a:ea typeface="+mn-ea"/>
                <a:cs typeface="+mn-ea"/>
                <a:sym typeface="+mn-lt"/>
              </a:rPr>
              <a:t>章  职业生涯管理</a:t>
            </a:r>
            <a:endParaRPr kumimoji="0" lang="zh-CN" altLang="en-US" sz="4400" b="1" i="0" u="none" strike="noStrike" kern="0" cap="none" spc="0" normalizeH="0" baseline="0" noProof="0" dirty="0">
              <a:ln>
                <a:noFill/>
              </a:ln>
              <a:solidFill>
                <a:srgbClr val="1A2776"/>
              </a:solidFill>
              <a:effectLst>
                <a:outerShdw blurRad="38100" dist="38100" dir="2700000" algn="tl">
                  <a:srgbClr val="C0C0C0"/>
                </a:outerShdw>
              </a:effectLst>
              <a:uLnTx/>
              <a:uFillTx/>
              <a:latin typeface="+mn-lt"/>
              <a:ea typeface="+mn-ea"/>
              <a:cs typeface="+mn-ea"/>
              <a:sym typeface="+mn-lt"/>
            </a:endParaRPr>
          </a:p>
        </p:txBody>
      </p:sp>
      <p:sp>
        <p:nvSpPr>
          <p:cNvPr id="4" name="副标题 3"/>
          <p:cNvSpPr>
            <a:spLocks noGrp="1"/>
          </p:cNvSpPr>
          <p:nvPr>
            <p:ph type="subTitle" idx="1"/>
          </p:nvPr>
        </p:nvSpPr>
        <p:spPr>
          <a:xfrm>
            <a:off x="1827213" y="3886200"/>
            <a:ext cx="8537575" cy="1752600"/>
          </a:xfrm>
        </p:spPr>
        <p:txBody>
          <a:bodyPr/>
          <a:lstStyle/>
          <a:p>
            <a:pPr marL="0" marR="0" lvl="0" indent="0" algn="ctr" defTabSz="912495" rtl="0" eaLnBrk="0" fontAlgn="base" latinLnBrk="0" hangingPunct="0">
              <a:lnSpc>
                <a:spcPct val="100000"/>
              </a:lnSpc>
              <a:spcBef>
                <a:spcPct val="20000"/>
              </a:spcBef>
              <a:spcAft>
                <a:spcPct val="0"/>
              </a:spcAft>
              <a:buClr>
                <a:schemeClr val="hlink"/>
              </a:buClr>
              <a:buSzPct val="70000"/>
              <a:buFontTx/>
              <a:buNone/>
              <a:defRPr/>
            </a:pPr>
            <a:endParaRPr kumimoji="0" lang="zh-CN" altLang="en-US" sz="3200" b="0" i="0" u="none" strike="noStrike" kern="0" cap="none" spc="0" normalizeH="0" baseline="0" noProof="0">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Tree>
  </p:cSld>
  <p:clrMapOvr>
    <a:masterClrMapping/>
  </p:clrMapOvr>
  <p:transition>
    <p:strips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2663" y="148431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10.2.1  职业</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选择</a:t>
            </a: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理论</a:t>
            </a:r>
            <a:endPar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82980" y="2244725"/>
            <a:ext cx="10298430" cy="4403090"/>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1．</a:t>
            </a:r>
            <a:r>
              <a:rPr lang="zh-CN" altLang="en-US" sz="2400" b="1">
                <a:ln>
                  <a:noFill/>
                </a:ln>
                <a:solidFill>
                  <a:schemeClr val="bg1"/>
                </a:solidFill>
                <a:effectLst/>
                <a:uLnTx/>
                <a:uFillTx/>
                <a:latin typeface="楷体" pitchFamily="49" charset="-122"/>
                <a:ea typeface="楷体" pitchFamily="49" charset="-122"/>
                <a:sym typeface="+mn-lt"/>
              </a:rPr>
              <a:t>霍兰德的职业性向理论</a:t>
            </a:r>
            <a:endParaRPr lang="zh-CN" altLang="en-US" sz="2400" b="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决定个人选择职业的六种基本的“人格性向”，即现实型、调研型、社会型、常规型、企业型、艺术型六种。</a:t>
            </a:r>
            <a:endPar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2．沙因的“职业锚”理论</a:t>
            </a:r>
            <a:endPar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职业锚是职业生涯主线或主导价值取向</a:t>
            </a:r>
            <a:endPar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lang="zh-CN" altLang="en-US" sz="2400" b="1">
                <a:ln>
                  <a:noFill/>
                </a:ln>
                <a:solidFill>
                  <a:schemeClr val="bg1"/>
                </a:solidFill>
                <a:effectLst/>
                <a:uLnTx/>
                <a:uFillTx/>
                <a:latin typeface="楷体" pitchFamily="49" charset="-122"/>
                <a:ea typeface="楷体" pitchFamily="49" charset="-122"/>
                <a:sym typeface="+mn-lt"/>
              </a:rPr>
              <a:t>八类</a:t>
            </a: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职业锚：技术／职能型职业锚、管理型职业锚、自主／独立型职业锚、安全／稳定型职业锚、创造／创业型职业锚、服务／奉献型职业锚、挑战型职业锚、生活型职业锚。</a:t>
            </a:r>
            <a:endPar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sym typeface="+mn-ea"/>
            </a:endParaRPr>
          </a:p>
        </p:txBody>
      </p:sp>
    </p:spTree>
  </p:cSld>
  <p:clrMapOvr>
    <a:masterClrMapping/>
  </p:clrMapOvr>
  <p:transition>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982663" y="146399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10.2.2  职业</a:t>
            </a:r>
            <a:r>
              <a:rPr kumimoji="0" lang="zh-CN" altLang="en-US"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发展</a:t>
            </a:r>
            <a:r>
              <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rPr>
              <a:t>理论</a:t>
            </a:r>
            <a:endParaRPr kumimoji="0" lang="en-US" altLang="zh-CN" sz="3200" b="1" i="0" u="none" strike="noStrike" kern="1200" cap="none" spc="0" normalizeH="0" baseline="0" noProof="0" dirty="0">
              <a:ln>
                <a:noFill/>
              </a:ln>
              <a:solidFill>
                <a:schemeClr val="tx1"/>
              </a:solidFill>
              <a:effectLst/>
              <a:uLnTx/>
              <a:uFillTx/>
              <a:latin typeface="楷体" pitchFamily="49" charset="-122"/>
              <a:ea typeface="楷体" pitchFamily="49" charset="-122"/>
              <a:cs typeface="+mn-ea"/>
              <a:sym typeface="+mn-lt"/>
            </a:endParaRPr>
          </a:p>
        </p:txBody>
      </p:sp>
      <p:sp>
        <p:nvSpPr>
          <p:cNvPr id="7" name="矩形 6"/>
          <p:cNvSpPr/>
          <p:nvPr/>
        </p:nvSpPr>
        <p:spPr>
          <a:xfrm>
            <a:off x="982980" y="2252980"/>
            <a:ext cx="10298430" cy="4413885"/>
          </a:xfrm>
          <a:prstGeom prst="rect">
            <a:avLst/>
          </a:prstGeom>
          <a:solidFill>
            <a:schemeClr val="tx1">
              <a:lumMod val="85000"/>
            </a:schemeClr>
          </a:solidFill>
        </p:spPr>
        <p:txBody>
          <a:bodyPr anchor="ctr"/>
          <a:lstStyle/>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1．</a:t>
            </a:r>
            <a:r>
              <a:rPr lang="zh-CN" altLang="en-US" sz="2400" b="1">
                <a:ln>
                  <a:noFill/>
                </a:ln>
                <a:solidFill>
                  <a:schemeClr val="bg1"/>
                </a:solidFill>
                <a:effectLst/>
                <a:uLnTx/>
                <a:uFillTx/>
                <a:latin typeface="楷体" pitchFamily="49" charset="-122"/>
                <a:ea typeface="楷体" pitchFamily="49" charset="-122"/>
                <a:sym typeface="+mn-lt"/>
              </a:rPr>
              <a:t>萨帕的职业生涯阶段理论</a:t>
            </a:r>
            <a:endParaRPr lang="zh-CN" altLang="en-US" sz="2400" b="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lang="zh-CN" altLang="en-US" sz="2400" b="1">
                <a:ln>
                  <a:noFill/>
                </a:ln>
                <a:solidFill>
                  <a:schemeClr val="bg1"/>
                </a:solidFill>
                <a:effectLst/>
                <a:uLnTx/>
                <a:uFillTx/>
                <a:latin typeface="楷体" pitchFamily="49" charset="-122"/>
                <a:ea typeface="楷体" pitchFamily="49" charset="-122"/>
                <a:sym typeface="+mn-lt"/>
              </a:rPr>
              <a:t>将职业发展时期分为五个不同的阶段：成长阶段（0-14岁）、探索阶段（15-24岁）、确立阶段（25-44岁）、维持阶段（45-64岁）、衰退阶段（65岁以上）</a:t>
            </a:r>
            <a:endParaRPr lang="zh-CN" altLang="en-US" sz="2400" b="1">
              <a:ln>
                <a:noFill/>
              </a:ln>
              <a:solidFill>
                <a:schemeClr val="bg1"/>
              </a:solidFill>
              <a:effectLst/>
              <a:uLnTx/>
              <a:uFillTx/>
              <a:latin typeface="楷体" pitchFamily="49" charset="-122"/>
              <a:ea typeface="楷体" pitchFamily="49" charset="-122"/>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en-US" altLang="zh-CN"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2</a:t>
            </a:r>
            <a:r>
              <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rPr>
              <a:t>．施恩的职业生涯阶段理论</a:t>
            </a:r>
            <a:endParaRPr kumimoji="0" lang="zh-CN" altLang="en-US" sz="2400" b="1" i="0" u="none" strike="noStrike" kern="1200" cap="none" spc="0" normalizeH="0" baseline="0" noProof="1">
              <a:ln>
                <a:noFill/>
              </a:ln>
              <a:solidFill>
                <a:schemeClr val="bg1"/>
              </a:solidFill>
              <a:effectLst/>
              <a:uLnTx/>
              <a:uFillTx/>
              <a:latin typeface="楷体" pitchFamily="49" charset="-122"/>
              <a:ea typeface="楷体" pitchFamily="49"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kumimoji="0" lang="zh-CN" altLang="en-US" sz="2400" b="1" i="0" u="none" strike="noStrike" kern="1200" cap="none" spc="0" normalizeH="0" baseline="0">
                <a:ln>
                  <a:noFill/>
                </a:ln>
                <a:solidFill>
                  <a:schemeClr val="bg1"/>
                </a:solidFill>
                <a:effectLst/>
                <a:uLnTx/>
                <a:uFillTx/>
                <a:latin typeface="楷体" pitchFamily="49" charset="-122"/>
                <a:ea typeface="楷体" pitchFamily="49" charset="-122"/>
                <a:cs typeface="+mn-cs"/>
                <a:sym typeface="+mn-ea"/>
              </a:rPr>
              <a:t>根据生命周期特点及不同年龄阶段面临的问题和职业工作主要任务，将职业生涯分为九个阶段：</a:t>
            </a:r>
            <a:r>
              <a:rPr lang="zh-CN" altLang="en-US" sz="2400" kern="0">
                <a:ln>
                  <a:noFill/>
                </a:ln>
                <a:solidFill>
                  <a:srgbClr val="00009A"/>
                </a:solidFill>
                <a:effectLst>
                  <a:outerShdw blurRad="38100" dist="25400" dir="5400000" algn="ctr" rotWithShape="0">
                    <a:srgbClr val="6E747A">
                      <a:alpha val="43000"/>
                    </a:srgbClr>
                  </a:outerShdw>
                </a:effectLst>
                <a:uLnTx/>
                <a:uFillTx/>
                <a:latin typeface="楷体" pitchFamily="49" charset="-122"/>
                <a:ea typeface="楷体" pitchFamily="49" charset="-122"/>
                <a:sym typeface="+mn-ea"/>
              </a:rPr>
              <a:t>“成长和幻想探索阶段—进入工作世界—基础培训—早期职业的正式成员资格—职业中期—职业中期危险阶段—职业后期—衰退和离职阶段—退休”</a:t>
            </a:r>
            <a:endParaRPr kumimoji="0" lang="zh-CN" altLang="en-US" sz="2400" b="1" i="0" u="none" strike="noStrike" kern="1200" cap="none" spc="0" normalizeH="0" baseline="0">
              <a:ln>
                <a:noFill/>
              </a:ln>
              <a:solidFill>
                <a:schemeClr val="bg1"/>
              </a:solidFill>
              <a:effectLst/>
              <a:uLnTx/>
              <a:uFillTx/>
              <a:latin typeface="楷体" pitchFamily="49" charset="-122"/>
              <a:ea typeface="楷体" pitchFamily="49" charset="-122"/>
              <a:cs typeface="+mn-cs"/>
              <a:sym typeface="+mn-ea"/>
            </a:endParaRPr>
          </a:p>
        </p:txBody>
      </p:sp>
    </p:spTree>
  </p:cSld>
  <p:clrMapOvr>
    <a:masterClrMapping/>
  </p:clrMapOvr>
  <p:transition>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1590676"/>
            <a:ext cx="10972800" cy="452596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标题 1"/>
          <p:cNvSpPr>
            <a:spLocks noGrp="1"/>
          </p:cNvSpPr>
          <p:nvPr/>
        </p:nvSpPr>
        <p:spPr>
          <a:xfrm>
            <a:off x="695325" y="874394"/>
            <a:ext cx="10972800" cy="5242558"/>
          </a:xfrm>
          <a:prstGeom prst="rect">
            <a:avLst/>
          </a:prstGeom>
        </p:spPr>
        <p:txBody>
          <a:bodyPr/>
          <a:lstStyle>
            <a:lvl1pPr algn="ctr" defTabSz="912495" rtl="0" eaLnBrk="0" fontAlgn="base" hangingPunct="0">
              <a:spcBef>
                <a:spcPct val="0"/>
              </a:spcBef>
              <a:spcAft>
                <a:spcPct val="0"/>
              </a:spcAft>
              <a:defRPr lang="zh-CN" altLang="zh-CN" sz="4400" b="1">
                <a:solidFill>
                  <a:srgbClr val="660033"/>
                </a:solidFill>
                <a:effectLst>
                  <a:outerShdw blurRad="38100" dist="38100" dir="2700000" algn="tl">
                    <a:srgbClr val="C0C0C0"/>
                  </a:outerShdw>
                </a:effectLst>
                <a:latin typeface="宋体" pitchFamily="2" charset="-122"/>
                <a:ea typeface="楷体_GB2312" pitchFamily="49" charset="-122"/>
                <a:cs typeface="+mj-cs"/>
              </a:defRPr>
            </a:lvl1pPr>
            <a:lvl2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2pPr>
            <a:lvl3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3pPr>
            <a:lvl4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4pPr>
            <a:lvl5pPr algn="ctr" defTabSz="912495" rtl="0" eaLnBrk="0" fontAlgn="base" hangingPunct="0">
              <a:spcBef>
                <a:spcPct val="0"/>
              </a:spcBef>
              <a:spcAft>
                <a:spcPct val="0"/>
              </a:spcAft>
              <a:defRPr sz="4400" b="1">
                <a:solidFill>
                  <a:srgbClr val="660033"/>
                </a:solidFill>
                <a:effectLst>
                  <a:outerShdw blurRad="38100" dist="38100" dir="2700000" algn="tl">
                    <a:srgbClr val="C0C0C0"/>
                  </a:outerShdw>
                </a:effectLst>
                <a:latin typeface="宋体" pitchFamily="2" charset="-122"/>
                <a:ea typeface="楷体_GB2312" pitchFamily="49" charset="-122"/>
              </a:defRPr>
            </a:lvl5pPr>
            <a:lvl6pPr marL="48387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6pPr>
            <a:lvl7pPr marL="96774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7pPr>
            <a:lvl8pPr marL="145161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8pPr>
            <a:lvl9pPr marL="1935480" algn="ctr" defTabSz="913765" rtl="0" eaLnBrk="1" fontAlgn="base" hangingPunct="1">
              <a:spcBef>
                <a:spcPct val="0"/>
              </a:spcBef>
              <a:spcAft>
                <a:spcPct val="0"/>
              </a:spcAft>
              <a:defRPr sz="3400" b="1">
                <a:solidFill>
                  <a:srgbClr val="660033"/>
                </a:solidFill>
                <a:effectLst>
                  <a:outerShdw blurRad="38100" dist="38100" dir="2700000" algn="tl">
                    <a:srgbClr val="C0C0C0"/>
                  </a:outerShdw>
                </a:effectLst>
                <a:latin typeface="Garamond" pitchFamily="18" charset="0"/>
                <a:ea typeface="华文中宋" pitchFamily="2" charset="-122"/>
              </a:defRPr>
            </a:lvl9pPr>
          </a:lstStyle>
          <a:p>
            <a:pPr marL="0" marR="0" lvl="0" indent="0" algn="l" defTabSz="912495" rtl="0" eaLnBrk="0" fontAlgn="base" latinLnBrk="0" hangingPunct="0">
              <a:lnSpc>
                <a:spcPct val="100000"/>
              </a:lnSpc>
              <a:spcBef>
                <a:spcPct val="0"/>
              </a:spcBef>
              <a:spcAft>
                <a:spcPct val="0"/>
              </a:spcAft>
              <a:buClrTx/>
              <a:buSzTx/>
              <a:buFontTx/>
              <a:buNone/>
              <a:defRPr/>
            </a:pPr>
            <a:r>
              <a:rPr lang="en-US" sz="3200">
                <a:ln>
                  <a:noFill/>
                </a:ln>
                <a:solidFill>
                  <a:schemeClr val="bg1"/>
                </a:solidFill>
                <a:effectLst/>
                <a:uLnTx/>
                <a:uFillTx/>
                <a:latin typeface="楷体" pitchFamily="49" charset="-122"/>
                <a:ea typeface="楷体" pitchFamily="49" charset="-122"/>
                <a:cs typeface="+mn-cs"/>
                <a:sym typeface="+mn-lt"/>
              </a:rPr>
              <a:t>2. </a:t>
            </a:r>
            <a:r>
              <a:rPr altLang="en-US" sz="3200">
                <a:ln>
                  <a:noFill/>
                </a:ln>
                <a:solidFill>
                  <a:schemeClr val="bg1"/>
                </a:solidFill>
                <a:effectLst/>
                <a:uLnTx/>
                <a:uFillTx/>
                <a:latin typeface="楷体" pitchFamily="49" charset="-122"/>
                <a:ea typeface="楷体" pitchFamily="49" charset="-122"/>
                <a:cs typeface="+mn-cs"/>
                <a:sym typeface="+mn-lt"/>
              </a:rPr>
              <a:t>施恩</a:t>
            </a:r>
            <a:r>
              <a:rPr altLang="en-US" sz="3200">
                <a:ln>
                  <a:noFill/>
                </a:ln>
                <a:solidFill>
                  <a:schemeClr val="bg1"/>
                </a:solidFill>
                <a:effectLst/>
                <a:uLnTx/>
                <a:uFillTx/>
                <a:latin typeface="楷体" pitchFamily="49" charset="-122"/>
                <a:ea typeface="楷体" pitchFamily="49" charset="-122"/>
                <a:sym typeface="+mn-lt"/>
              </a:rPr>
              <a:t>的</a:t>
            </a:r>
            <a:r>
              <a:rPr kumimoji="0" lang="zh-CN" altLang="en-US" sz="3200" i="0" u="none" strike="noStrike" cap="none" spc="0" normalizeH="0" baseline="0">
                <a:ln>
                  <a:noFill/>
                </a:ln>
                <a:solidFill>
                  <a:schemeClr val="bg1"/>
                </a:solidFill>
                <a:effectLst/>
                <a:uLnTx/>
                <a:uFillTx/>
                <a:latin typeface="楷体" pitchFamily="49" charset="-122"/>
                <a:ea typeface="楷体" pitchFamily="49" charset="-122"/>
                <a:sym typeface="+mn-ea"/>
              </a:rPr>
              <a:t>职业生涯阶段理论</a:t>
            </a:r>
            <a:br>
              <a:rPr kumimoji="0" lang="zh-CN" altLang="en-US" sz="3200" i="0" u="none" strike="noStrike" cap="none" spc="0" normalizeH="0" baseline="0">
                <a:ln>
                  <a:noFill/>
                </a:ln>
                <a:solidFill>
                  <a:schemeClr val="bg1"/>
                </a:solidFill>
                <a:effectLst/>
                <a:uLnTx/>
                <a:uFillTx/>
                <a:latin typeface="楷体" pitchFamily="49" charset="-122"/>
                <a:ea typeface="楷体" pitchFamily="49" charset="-122"/>
              </a:rPr>
            </a:br>
            <a:r>
              <a:rPr kumimoji="0" lang="zh-CN" altLang="en-US" sz="3200" i="0" u="none" strike="noStrike" cap="none" spc="0" normalizeH="0" baseline="0">
                <a:ln>
                  <a:noFill/>
                </a:ln>
                <a:solidFill>
                  <a:schemeClr val="bg1"/>
                </a:solidFill>
                <a:effectLst/>
                <a:uLnTx/>
                <a:uFillTx/>
                <a:latin typeface="楷体" pitchFamily="49" charset="-122"/>
                <a:ea typeface="楷体" pitchFamily="49" charset="-122"/>
              </a:rPr>
              <a:t>美国著名心理学家和职业管理学家施恩教授，根据生命周期特点及不同年龄</a:t>
            </a:r>
            <a:r>
              <a:rPr kumimoji="0" lang="zh-CN" altLang="en-US" sz="3200" b="0" i="0" u="none" strike="noStrike" kern="0" cap="none" spc="0" normalizeH="0" baseline="0">
                <a:ln>
                  <a:noFill/>
                </a:ln>
                <a:solidFill>
                  <a:srgbClr val="00009A"/>
                </a:solidFill>
                <a:effectLst>
                  <a:outerShdw blurRad="38100" dist="25400" dir="5400000" algn="ctr" rotWithShape="0">
                    <a:srgbClr val="6E747A">
                      <a:alpha val="43000"/>
                    </a:srgbClr>
                  </a:outerShdw>
                </a:effectLst>
                <a:uLnTx/>
                <a:uFillTx/>
                <a:latin typeface="楷体" pitchFamily="49" charset="-122"/>
                <a:ea typeface="楷体" pitchFamily="49" charset="-122"/>
                <a:cs typeface="+mn-cs"/>
                <a:sym typeface="+mn-ea"/>
              </a:rPr>
              <a:t>阶段面临的问题和职业工作主要任务，将职业生涯分为九个阶段：“成长和幻想探索阶段—进入工作世界—基础培训—早期职业的正式成员资格—职业中期—职业中期危险阶段—职业后期—衰退和离职阶段—退休”</a:t>
            </a:r>
            <a:endParaRPr kumimoji="0" lang="zh-CN" altLang="en-US" sz="3200" b="0" i="0" u="none" strike="noStrike" kern="0" cap="none" spc="0" normalizeH="0" baseline="0">
              <a:ln>
                <a:noFill/>
              </a:ln>
              <a:solidFill>
                <a:srgbClr val="00009A"/>
              </a:solidFill>
              <a:effectLst>
                <a:outerShdw blurRad="38100" dist="25400" dir="5400000" algn="ctr" rotWithShape="0">
                  <a:srgbClr val="6E747A">
                    <a:alpha val="43000"/>
                  </a:srgbClr>
                </a:outerShdw>
              </a:effectLst>
              <a:uLnTx/>
              <a:uFillTx/>
              <a:latin typeface="楷体" pitchFamily="49" charset="-122"/>
              <a:ea typeface="楷体" pitchFamily="49" charset="-122"/>
              <a:cs typeface="+mn-cs"/>
              <a:sym typeface="+mn-ea"/>
            </a:endParaRPr>
          </a:p>
        </p:txBody>
      </p:sp>
    </p:spTree>
  </p:cSld>
  <p:clrMapOvr>
    <a:masterClrMapping/>
  </p:clrMapOvr>
  <p:transition>
    <p:strips dir="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5325" y="2276475"/>
            <a:ext cx="10972800" cy="1143000"/>
          </a:xfrm>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r>
              <a:rPr kumimoji="0" lang="en-US" altLang="zh-CN"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10.3 </a:t>
            </a:r>
            <a:r>
              <a:rPr kumimoji="0" lang="zh-CN" altLang="en-US"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组织的职业生涯管理</a:t>
            </a:r>
            <a:br>
              <a:rPr kumimoji="0" lang="en-US" altLang="zh-CN"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br>
            <a:endParaRPr kumimoji="0" lang="zh-CN" altLang="en-US"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Tree>
  </p:cSld>
  <p:clrMapOvr>
    <a:masterClrMapping/>
  </p:clrMapOvr>
  <p:transition>
    <p:strips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a:xfrm>
            <a:off x="609600" y="2279650"/>
            <a:ext cx="10972800" cy="3846513"/>
          </a:xfrm>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5" name="矩形 4"/>
          <p:cNvSpPr/>
          <p:nvPr/>
        </p:nvSpPr>
        <p:spPr>
          <a:xfrm>
            <a:off x="946150" y="1474788"/>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10.3.1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职业生涯发展通道设计</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7" name="矩形 6"/>
          <p:cNvSpPr/>
          <p:nvPr/>
        </p:nvSpPr>
        <p:spPr>
          <a:xfrm>
            <a:off x="946150" y="2219325"/>
            <a:ext cx="10352088" cy="4203700"/>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6" name="内容占位符 2"/>
          <p:cNvSpPr>
            <a:spLocks noGrp="1"/>
          </p:cNvSpPr>
          <p:nvPr/>
        </p:nvSpPr>
        <p:spPr bwMode="auto">
          <a:xfrm>
            <a:off x="1135698" y="2708910"/>
            <a:ext cx="9972675" cy="23050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630" indent="-341630" algn="l" defTabSz="912495" rtl="0" eaLnBrk="0" fontAlgn="base" hangingPunct="0">
              <a:spcBef>
                <a:spcPct val="20000"/>
              </a:spcBef>
              <a:spcAft>
                <a:spcPct val="0"/>
              </a:spcAft>
              <a:buClr>
                <a:schemeClr val="bg1">
                  <a:lumMod val="75000"/>
                </a:schemeClr>
              </a:buClr>
              <a:buSzPct val="70000"/>
              <a:buFont typeface="Wingdings" panose="05000000000000000000" pitchFamily="2" charset="2"/>
              <a:buChar char="p"/>
              <a:defRPr sz="3200">
                <a:solidFill>
                  <a:schemeClr val="tx1"/>
                </a:solidFill>
                <a:effectLst>
                  <a:outerShdw blurRad="38100" dist="38100" dir="2700000" algn="tl">
                    <a:srgbClr val="C0C0C0"/>
                  </a:outerShdw>
                </a:effectLst>
                <a:latin typeface="宋体" pitchFamily="2" charset="-122"/>
                <a:ea typeface="楷体_GB2312" pitchFamily="49" charset="-122"/>
                <a:cs typeface="+mn-cs"/>
              </a:defRPr>
            </a:lvl1pPr>
            <a:lvl2pPr marL="742950" indent="-285750" algn="l" defTabSz="912495" rtl="0" eaLnBrk="0" fontAlgn="base" hangingPunct="0">
              <a:spcBef>
                <a:spcPct val="20000"/>
              </a:spcBef>
              <a:spcAft>
                <a:spcPct val="0"/>
              </a:spcAft>
              <a:buClr>
                <a:schemeClr val="accent2">
                  <a:lumMod val="75000"/>
                </a:schemeClr>
              </a:buClr>
              <a:buSzPct val="70000"/>
              <a:buFont typeface="Wingdings" panose="05000000000000000000" pitchFamily="2" charset="2"/>
              <a:buChar char="u"/>
              <a:defRPr sz="2900">
                <a:solidFill>
                  <a:schemeClr val="tx1"/>
                </a:solidFill>
                <a:effectLst>
                  <a:outerShdw blurRad="38100" dist="38100" dir="2700000" algn="tl">
                    <a:srgbClr val="C0C0C0"/>
                  </a:outerShdw>
                </a:effectLst>
                <a:latin typeface="宋体" pitchFamily="2" charset="-122"/>
                <a:ea typeface="楷体_GB2312" pitchFamily="49" charset="-122"/>
              </a:defRPr>
            </a:lvl2pPr>
            <a:lvl3pPr marL="1141730" indent="-227330" algn="l" defTabSz="912495" rtl="0" eaLnBrk="0" fontAlgn="base" hangingPunct="0">
              <a:spcBef>
                <a:spcPct val="20000"/>
              </a:spcBef>
              <a:spcAft>
                <a:spcPct val="0"/>
              </a:spcAft>
              <a:buClr>
                <a:schemeClr val="accent2">
                  <a:lumMod val="75000"/>
                </a:schemeClr>
              </a:buClr>
              <a:buSzPct val="70000"/>
              <a:buFont typeface="Wingdings" panose="05000000000000000000" pitchFamily="2" charset="2"/>
              <a:buChar char="u"/>
              <a:defRPr sz="2400">
                <a:solidFill>
                  <a:schemeClr val="tx1"/>
                </a:solidFill>
                <a:effectLst>
                  <a:outerShdw blurRad="38100" dist="38100" dir="2700000" algn="tl">
                    <a:srgbClr val="C0C0C0"/>
                  </a:outerShdw>
                </a:effectLst>
                <a:latin typeface="宋体" pitchFamily="2" charset="-122"/>
                <a:ea typeface="楷体_GB2312" pitchFamily="49" charset="-122"/>
              </a:defRPr>
            </a:lvl3pPr>
            <a:lvl4pPr marL="1598930" indent="-230505" algn="l" defTabSz="912495" rtl="0" eaLnBrk="0" fontAlgn="base" hangingPunct="0">
              <a:spcBef>
                <a:spcPct val="20000"/>
              </a:spcBef>
              <a:spcAft>
                <a:spcPct val="0"/>
              </a:spcAft>
              <a:buClr>
                <a:schemeClr val="accent2">
                  <a:lumMod val="75000"/>
                </a:schemeClr>
              </a:buClr>
              <a:buSzPct val="70000"/>
              <a:buFont typeface="Wingdings" panose="05000000000000000000" pitchFamily="2" charset="2"/>
              <a:buChar char="u"/>
              <a:defRPr sz="2000">
                <a:solidFill>
                  <a:schemeClr val="tx1"/>
                </a:solidFill>
                <a:effectLst>
                  <a:outerShdw blurRad="38100" dist="38100" dir="2700000" algn="tl">
                    <a:srgbClr val="C0C0C0"/>
                  </a:outerShdw>
                </a:effectLst>
                <a:latin typeface="宋体" pitchFamily="2" charset="-122"/>
                <a:ea typeface="楷体_GB2312" pitchFamily="49" charset="-122"/>
              </a:defRPr>
            </a:lvl4pPr>
            <a:lvl5pPr marL="2056130" indent="-227330" algn="l" defTabSz="912495" rtl="0" eaLnBrk="0" fontAlgn="base" hangingPunct="0">
              <a:spcBef>
                <a:spcPct val="20000"/>
              </a:spcBef>
              <a:spcAft>
                <a:spcPct val="0"/>
              </a:spcAft>
              <a:buClr>
                <a:schemeClr val="accent2">
                  <a:lumMod val="75000"/>
                </a:schemeClr>
              </a:buClr>
              <a:buSzPct val="70000"/>
              <a:buFont typeface="Wingdings" panose="05000000000000000000" pitchFamily="2" charset="2"/>
              <a:buChar char="u"/>
              <a:defRPr sz="2000">
                <a:solidFill>
                  <a:schemeClr val="tx1"/>
                </a:solidFill>
                <a:effectLst>
                  <a:outerShdw blurRad="38100" dist="38100" dir="2700000" algn="tl">
                    <a:srgbClr val="C0C0C0"/>
                  </a:outerShdw>
                </a:effectLst>
                <a:latin typeface="宋体" pitchFamily="2" charset="-122"/>
                <a:ea typeface="楷体_GB2312" pitchFamily="49" charset="-122"/>
              </a:defRPr>
            </a:lvl5pPr>
            <a:lvl6pPr marL="254000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6pPr>
            <a:lvl7pPr marL="302387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7pPr>
            <a:lvl8pPr marL="350774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8pPr>
            <a:lvl9pPr marL="3991610" indent="-226695" algn="l" defTabSz="913765" rtl="0" eaLnBrk="1" fontAlgn="base" hangingPunct="1">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C0C0C0"/>
                  </a:outerShdw>
                </a:effectLst>
                <a:latin typeface="+mn-lt"/>
                <a:ea typeface="+mn-ea"/>
              </a:defRPr>
            </a:lvl9pPr>
          </a:lstStyle>
          <a:p>
            <a:pPr marR="0" lvl="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charset="0"/>
              <a:buChar char=""/>
              <a:defRPr/>
            </a:pPr>
            <a:r>
              <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rPr>
              <a:t>职业生涯发展通道是指组织为内部员工设计的自我认知、成长和晋升的管理方案。</a:t>
            </a:r>
            <a:endPar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endParaRPr>
          </a:p>
          <a:p>
            <a:pPr marR="0" lvl="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charset="0"/>
              <a:buChar char=""/>
              <a:defRPr/>
            </a:pPr>
            <a:r>
              <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rPr>
              <a:t>职业生涯发展通道设计通过帮助员工胜任工作，确立组织内晋升的不同条件和程序对员工职业发展施加影响，使员工的职业目标和计划有利于满足组织的需要。</a:t>
            </a:r>
            <a:endPar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endParaRPr>
          </a:p>
          <a:p>
            <a:pPr marR="0" lvl="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charset="0"/>
              <a:buChar char=""/>
              <a:defRPr/>
            </a:pPr>
            <a:r>
              <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rPr>
              <a:t>职业生涯发展通道设计指明了组织内员工可能的发展方向及发展机会，组织内每一个员工就可能沿着本组织的发展路径晋升工作岗位。</a:t>
            </a:r>
            <a:endParaRPr kumimoji="0" lang="zh-CN" altLang="en-US" sz="2000" b="1" i="0" u="none" strike="noStrike" kern="0" cap="none" spc="0" normalizeH="0" baseline="0" noProof="0" dirty="0">
              <a:ln>
                <a:noFill/>
              </a:ln>
              <a:solidFill>
                <a:schemeClr val="bg1"/>
              </a:solidFill>
              <a:effectLst/>
              <a:uLnTx/>
              <a:uFillTx/>
              <a:latin typeface="Arial" panose="020B0604020202020204" pitchFamily="34" charset="0"/>
              <a:ea typeface="微软雅黑" pitchFamily="34" charset="-122"/>
              <a:cs typeface="+mn-cs"/>
              <a:sym typeface="+mn-ea"/>
            </a:endParaRPr>
          </a:p>
        </p:txBody>
      </p:sp>
    </p:spTree>
  </p:cSld>
  <p:clrMapOvr>
    <a:masterClrMapping/>
  </p:clrMapOvr>
  <p:transition>
    <p:strips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algn="l">
              <a:defRPr/>
            </a:pPr>
            <a:r>
              <a:rPr lang="zh-CN" altLang="en-US" sz="2800" b="1" noProof="0" dirty="0">
                <a:ln>
                  <a:noFill/>
                </a:ln>
                <a:solidFill>
                  <a:schemeClr val="bg1"/>
                </a:solidFill>
                <a:effectLst/>
                <a:uLnTx/>
                <a:uFillTx/>
                <a:latin typeface="Arial" panose="020B0604020202020204" pitchFamily="34" charset="0"/>
                <a:ea typeface="微软雅黑" pitchFamily="34" charset="-122"/>
              </a:rPr>
              <a:t>（一）单一职业发展通道</a:t>
            </a:r>
            <a:endParaRPr lang="zh-CN" altLang="en-US" sz="2800" b="1" noProof="0" dirty="0">
              <a:ln>
                <a:noFill/>
              </a:ln>
              <a:solidFill>
                <a:schemeClr val="bg1"/>
              </a:solidFill>
              <a:effectLst/>
              <a:uLnTx/>
              <a:uFillTx/>
              <a:latin typeface="Arial" panose="020B0604020202020204" pitchFamily="34" charset="0"/>
              <a:ea typeface="微软雅黑" pitchFamily="34" charset="-122"/>
            </a:endParaRPr>
          </a:p>
          <a:p>
            <a:pPr marL="0" algn="l">
              <a:defRPr/>
            </a:pPr>
            <a:r>
              <a:rPr lang="zh-CN" altLang="en-US" sz="2800" b="1" noProof="0" dirty="0">
                <a:ln>
                  <a:noFill/>
                </a:ln>
                <a:solidFill>
                  <a:schemeClr val="bg1"/>
                </a:solidFill>
                <a:effectLst/>
                <a:uLnTx/>
                <a:uFillTx/>
                <a:latin typeface="Arial" panose="020B0604020202020204" pitchFamily="34" charset="0"/>
                <a:ea typeface="微软雅黑" pitchFamily="34" charset="-122"/>
              </a:rPr>
              <a:t>（二）双重职业发展通道</a:t>
            </a:r>
            <a:endParaRPr lang="zh-CN" altLang="en-US" sz="2800" b="1" noProof="0" dirty="0">
              <a:ln>
                <a:noFill/>
              </a:ln>
              <a:solidFill>
                <a:schemeClr val="bg1"/>
              </a:solidFill>
              <a:effectLst/>
              <a:uLnTx/>
              <a:uFillTx/>
              <a:latin typeface="Arial" panose="020B0604020202020204" pitchFamily="34" charset="0"/>
              <a:ea typeface="微软雅黑" pitchFamily="34" charset="-122"/>
            </a:endParaRPr>
          </a:p>
          <a:p>
            <a:pPr marL="0" algn="l">
              <a:defRPr/>
            </a:pPr>
            <a:r>
              <a:rPr lang="zh-CN" altLang="en-US" sz="2800" b="1" noProof="0" dirty="0">
                <a:ln>
                  <a:noFill/>
                </a:ln>
                <a:solidFill>
                  <a:schemeClr val="bg1"/>
                </a:solidFill>
                <a:effectLst/>
                <a:uLnTx/>
                <a:uFillTx/>
                <a:latin typeface="Arial" panose="020B0604020202020204" pitchFamily="34" charset="0"/>
                <a:ea typeface="微软雅黑" pitchFamily="34" charset="-122"/>
              </a:rPr>
              <a:t>（三）横向职业发展通道</a:t>
            </a:r>
            <a:endParaRPr lang="zh-CN" altLang="en-US" sz="2800" b="1" noProof="0" dirty="0">
              <a:ln>
                <a:noFill/>
              </a:ln>
              <a:solidFill>
                <a:schemeClr val="bg1"/>
              </a:solidFill>
              <a:effectLst/>
              <a:uLnTx/>
              <a:uFillTx/>
              <a:latin typeface="Arial" panose="020B0604020202020204" pitchFamily="34" charset="0"/>
              <a:ea typeface="微软雅黑" pitchFamily="34" charset="-122"/>
            </a:endParaRPr>
          </a:p>
          <a:p>
            <a:pPr marL="0" algn="l">
              <a:defRPr/>
            </a:pPr>
            <a:r>
              <a:rPr lang="zh-CN" altLang="en-US" sz="2800" b="1" noProof="0" dirty="0">
                <a:ln>
                  <a:noFill/>
                </a:ln>
                <a:solidFill>
                  <a:schemeClr val="bg1"/>
                </a:solidFill>
                <a:effectLst/>
                <a:uLnTx/>
                <a:uFillTx/>
                <a:latin typeface="Arial" panose="020B0604020202020204" pitchFamily="34" charset="0"/>
                <a:ea typeface="微软雅黑" pitchFamily="34" charset="-122"/>
              </a:rPr>
              <a:t>（四）网状职业发展通道</a:t>
            </a:r>
            <a:endParaRPr lang="zh-CN" altLang="en-US" sz="2800" b="1" noProof="0" dirty="0">
              <a:ln>
                <a:noFill/>
              </a:ln>
              <a:solidFill>
                <a:schemeClr val="bg1"/>
              </a:solidFill>
              <a:effectLst/>
              <a:uLnTx/>
              <a:uFillTx/>
              <a:latin typeface="Arial" panose="020B0604020202020204" pitchFamily="34" charset="0"/>
              <a:ea typeface="微软雅黑" pitchFamily="34" charset="-122"/>
            </a:endParaRPr>
          </a:p>
        </p:txBody>
      </p:sp>
    </p:spTree>
  </p:cSld>
  <p:clrMapOvr>
    <a:masterClrMapping/>
  </p:clrMapOvr>
  <p:transition>
    <p:strips dir="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p:txBody>
          <a:bodyPr/>
          <a:lstStyle/>
          <a:p>
            <a:pPr marL="0" marR="0" lvl="0" indent="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None/>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731838" y="1417638"/>
            <a:ext cx="10440988" cy="782638"/>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10.3.2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分阶段的</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职业生涯</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管理</a:t>
            </a:r>
            <a:endPar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7" name="矩形 6"/>
          <p:cNvSpPr/>
          <p:nvPr/>
        </p:nvSpPr>
        <p:spPr>
          <a:xfrm>
            <a:off x="731838" y="2219325"/>
            <a:ext cx="10440988" cy="4203700"/>
          </a:xfrm>
          <a:prstGeom prst="rect">
            <a:avLst/>
          </a:prstGeom>
          <a:solidFill>
            <a:schemeClr val="tx1">
              <a:lumMod val="85000"/>
            </a:schemeClr>
          </a:solidFill>
        </p:spPr>
        <p:txBody>
          <a:bodyPr anchor="ct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职业生涯管理是一种长期的、动态的管理过程，贯穿于员工职业生涯发展的</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全过程。</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（一）职业生涯早期管理</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（二）职业生涯中期管理</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（三）职业生涯后期管理</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p:txBody>
      </p:sp>
    </p:spTree>
  </p:cSld>
  <p:clrMapOvr>
    <a:masterClrMapping/>
  </p:clrMapOvr>
  <p:transition>
    <p:strips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lstStyle/>
          <a:p>
            <a:pPr marL="0" marR="0" lvl="0" indent="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None/>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矩形 3"/>
          <p:cNvSpPr/>
          <p:nvPr/>
        </p:nvSpPr>
        <p:spPr>
          <a:xfrm>
            <a:off x="709295" y="817880"/>
            <a:ext cx="10440670" cy="78232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10.3.3 职业生涯</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管理的开展步骤</a:t>
            </a:r>
            <a:endPar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7" name="矩形 6"/>
          <p:cNvSpPr/>
          <p:nvPr/>
        </p:nvSpPr>
        <p:spPr>
          <a:xfrm>
            <a:off x="732155" y="1600200"/>
            <a:ext cx="10394950" cy="4823460"/>
          </a:xfrm>
          <a:prstGeom prst="rect">
            <a:avLst/>
          </a:prstGeom>
          <a:solidFill>
            <a:schemeClr val="tx1">
              <a:lumMod val="85000"/>
            </a:schemeClr>
          </a:solidFill>
        </p:spPr>
        <p:txBody>
          <a:bodyPr anchor="ctr"/>
          <a:lstStyle/>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企业有关职业生涯管理的思路和规划必须通过实际的操作才能落到实处，而</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这种实际的操作层面就需要依靠组织一系列的人力资源实务来作为沟通规划和现实的桥梁。</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（一）详细的工作分析</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（二）员工基本素质测评</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（三）建立职业生涯相配套的培训与开发体系</a:t>
            </a:r>
            <a:endParaRPr kumimoji="0" lang="en-US" altLang="zh-CN"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zh-CN" altLang="en-US"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（四）制订较完备的人力资源规划</a:t>
            </a:r>
            <a:endParaRPr kumimoji="0" lang="zh-CN" altLang="en-US"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a:p>
            <a:pPr marL="0" marR="0" lvl="0" indent="0" algn="l" defTabSz="912495" rtl="0" eaLnBrk="1" fontAlgn="base" latinLnBrk="0" hangingPunct="1">
              <a:lnSpc>
                <a:spcPct val="100000"/>
              </a:lnSpc>
              <a:spcBef>
                <a:spcPts val="600"/>
              </a:spcBef>
              <a:spcAft>
                <a:spcPts val="600"/>
              </a:spcAft>
              <a:buClr>
                <a:schemeClr val="bg1">
                  <a:lumMod val="75000"/>
                </a:schemeClr>
              </a:buClr>
              <a:buSzPct val="70000"/>
              <a:buFont typeface="Wingdings" panose="05000000000000000000" pitchFamily="2" charset="2"/>
              <a:buNone/>
              <a:defRPr/>
            </a:pPr>
            <a:r>
              <a:rPr kumimoji="0" lang="zh-CN" altLang="en-US"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rPr>
              <a:t>（五）制定完整、有序的职业生涯管理制度与方法</a:t>
            </a:r>
            <a:endParaRPr kumimoji="0" lang="zh-CN" altLang="en-US" sz="2400" b="1" i="0" u="none" strike="noStrike" kern="1200" cap="none" spc="0" normalizeH="0" baseline="0" noProof="0" dirty="0">
              <a:ln>
                <a:noFill/>
              </a:ln>
              <a:solidFill>
                <a:schemeClr val="bg2">
                  <a:lumMod val="75000"/>
                  <a:lumOff val="25000"/>
                </a:schemeClr>
              </a:solidFill>
              <a:effectLst/>
              <a:uLnTx/>
              <a:uFillTx/>
              <a:latin typeface="+mn-lt"/>
              <a:ea typeface="+mn-ea"/>
              <a:cs typeface="+mn-ea"/>
              <a:sym typeface="+mn-lt"/>
            </a:endParaRPr>
          </a:p>
        </p:txBody>
      </p:sp>
    </p:spTree>
  </p:cSld>
  <p:clrMapOvr>
    <a:masterClrMapping/>
  </p:clrMapOvr>
  <p:transition>
    <p:strips dir="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矩形 1"/>
          <p:cNvSpPr/>
          <p:nvPr/>
        </p:nvSpPr>
        <p:spPr>
          <a:xfrm>
            <a:off x="0" y="2205038"/>
            <a:ext cx="12192000" cy="2736850"/>
          </a:xfrm>
          <a:prstGeom prst="rect">
            <a:avLst/>
          </a:prstGeom>
          <a:solidFill>
            <a:srgbClr val="1A2776"/>
          </a:solidFill>
          <a:ln w="9525">
            <a:noFill/>
          </a:ln>
        </p:spPr>
        <p:txBody>
          <a:bodyPr anchor="ctr"/>
          <a:p>
            <a:pPr indent="0" algn="ctr" eaLnBrk="0" hangingPunct="0">
              <a:buFont typeface="Arial" panose="020B0604020202020204" pitchFamily="34" charset="0"/>
              <a:buNone/>
            </a:pPr>
            <a:endParaRPr lang="zh-CN" altLang="en-US" sz="2400" dirty="0">
              <a:latin typeface="Arial" panose="020B0604020202020204" pitchFamily="34" charset="0"/>
              <a:ea typeface="宋体" pitchFamily="2" charset="-122"/>
            </a:endParaRPr>
          </a:p>
        </p:txBody>
      </p:sp>
      <p:sp>
        <p:nvSpPr>
          <p:cNvPr id="3" name="内容占位符 2"/>
          <p:cNvSpPr>
            <a:spLocks noGrp="1"/>
          </p:cNvSpPr>
          <p:nvPr>
            <p:ph idx="1"/>
          </p:nvPr>
        </p:nvSpPr>
        <p:spPr>
          <a:xfrm>
            <a:off x="4511675" y="3055938"/>
            <a:ext cx="3168650" cy="746125"/>
          </a:xfrm>
        </p:spPr>
        <p:txBody>
          <a:bodyPr/>
          <a:lstStyle/>
          <a:p>
            <a:pPr marL="341630" marR="0" lvl="0" indent="-341630" algn="ctr"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None/>
              <a:defRPr/>
            </a:pPr>
            <a:r>
              <a:rPr kumimoji="0" lang="zh-CN" altLang="en-US" sz="6600" b="0"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ea"/>
                <a:sym typeface="+mn-lt"/>
              </a:rPr>
              <a:t>谢谢！</a:t>
            </a:r>
            <a:endParaRPr kumimoji="0" lang="zh-CN" altLang="en-US" sz="6600" b="0"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ea"/>
              <a:sym typeface="+mn-lt"/>
            </a:endParaRPr>
          </a:p>
        </p:txBody>
      </p:sp>
    </p:spTree>
  </p:cSld>
  <p:clrMapOvr>
    <a:masterClrMapping/>
  </p:clrMapOvr>
  <p:transition>
    <p:strips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txBox="1"/>
          <p:nvPr/>
        </p:nvSpPr>
        <p:spPr>
          <a:xfrm>
            <a:off x="695325" y="1412875"/>
            <a:ext cx="10972800" cy="4679950"/>
          </a:xfrm>
          <a:prstGeom prst="rect">
            <a:avLst/>
          </a:prstGeom>
        </p:spPr>
        <p:txBody>
          <a:bodyPr/>
          <a:lstStyle>
            <a:lvl1pPr defTabSz="912495">
              <a:defRPr>
                <a:solidFill>
                  <a:schemeClr val="tx1"/>
                </a:solidFill>
                <a:latin typeface="Arial" panose="020B0604020202020204" pitchFamily="34" charset="0"/>
                <a:ea typeface="宋体" pitchFamily="2" charset="-122"/>
              </a:defRPr>
            </a:lvl1pPr>
            <a:lvl2pPr defTabSz="912495">
              <a:defRPr>
                <a:solidFill>
                  <a:schemeClr val="tx1"/>
                </a:solidFill>
                <a:latin typeface="Arial" panose="020B0604020202020204" pitchFamily="34" charset="0"/>
                <a:ea typeface="宋体" pitchFamily="2" charset="-122"/>
              </a:defRPr>
            </a:lvl2pPr>
            <a:lvl3pPr defTabSz="912495">
              <a:defRPr>
                <a:solidFill>
                  <a:schemeClr val="tx1"/>
                </a:solidFill>
                <a:latin typeface="Arial" panose="020B0604020202020204" pitchFamily="34" charset="0"/>
                <a:ea typeface="宋体" pitchFamily="2" charset="-122"/>
              </a:defRPr>
            </a:lvl3pPr>
            <a:lvl4pPr defTabSz="912495">
              <a:defRPr>
                <a:solidFill>
                  <a:schemeClr val="tx1"/>
                </a:solidFill>
                <a:latin typeface="Arial" panose="020B0604020202020204" pitchFamily="34" charset="0"/>
                <a:ea typeface="宋体" pitchFamily="2" charset="-122"/>
              </a:defRPr>
            </a:lvl4pPr>
            <a:lvl5pPr defTabSz="912495">
              <a:defRPr>
                <a:solidFill>
                  <a:schemeClr val="tx1"/>
                </a:solidFill>
                <a:latin typeface="Arial" panose="020B0604020202020204" pitchFamily="34" charset="0"/>
                <a:ea typeface="宋体" pitchFamily="2" charset="-122"/>
              </a:defRPr>
            </a:lvl5pPr>
            <a:lvl6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10.1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职业生涯管理概述</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10.2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职业生涯管理理论</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a:p>
            <a:pPr marL="0" marR="0" lvl="0" indent="0" algn="l" defTabSz="91249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10.3 </a:t>
            </a:r>
            <a:r>
              <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组织的职业生涯管理</a:t>
            </a:r>
            <a:endParaRPr kumimoji="0" lang="zh-CN" altLang="en-US" sz="40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p:txBody>
      </p:sp>
    </p:spTree>
  </p:cSld>
  <p:clrMapOvr>
    <a:masterClrMapping/>
  </p:clrMapOvr>
  <p:transition>
    <p:strips dir="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5325" y="2276475"/>
            <a:ext cx="10972800" cy="1143000"/>
          </a:xfrm>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r>
              <a:rPr kumimoji="0" lang="en-US" altLang="zh-CN" sz="4400" b="1" i="0" u="none" strike="noStrike" kern="0" cap="none" spc="0" normalizeH="0" baseline="0" noProof="0" dirty="0" smtClean="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rPr>
              <a:t>10.1 </a:t>
            </a:r>
            <a:r>
              <a:rPr altLang="en-US" kern="1200" noProof="0">
                <a:ln>
                  <a:noFill/>
                </a:ln>
                <a:uLnTx/>
                <a:uFillTx/>
                <a:cs typeface="+mn-cs"/>
                <a:sym typeface="+mn-ea"/>
              </a:rPr>
              <a:t>职业生涯管理概述</a:t>
            </a:r>
            <a:endParaRPr kumimoji="0" lang="zh-CN" altLang="en-US" sz="4400" b="1" i="0" u="none" strike="noStrike" kern="0" cap="none" spc="0" normalizeH="0" baseline="0" noProof="0" dirty="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Tree>
  </p:cSld>
  <p:clrMapOvr>
    <a:masterClrMapping/>
  </p:clrMapOvr>
  <p:transition>
    <p:strips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2600960"/>
            <a:ext cx="9972675" cy="2520950"/>
          </a:xfrm>
        </p:spPr>
        <p:txBody>
          <a:bodyPr/>
          <a:lstStyle/>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10.1.1.1</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职业一般是指人们为了谋生和发展而从事相对稳定的、有收入的，专门类别</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的社会劳动。</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职业是人类文明进步、经济发展以及社会劳动分工的结果。</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职业也是组织与个体的结合点。</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148431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10.1.1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职业生涯的概念</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65200"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63955" y="2022475"/>
            <a:ext cx="9972675" cy="3927475"/>
          </a:xfrm>
        </p:spPr>
        <p:txBody>
          <a:bodyPr/>
          <a:lstStyle/>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10.1.1.2</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职业生涯的概念</a:t>
            </a:r>
            <a:endParaRPr kumimoji="0" lang="en-US" altLang="zh-CN" sz="2000" b="1" i="0" u="none" strike="noStrike" kern="0" cap="none" spc="0" normalizeH="0" baseline="0" noProof="1" smtClean="0">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smtClean="0">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一个人与工作相关的整个人生历程，是一个人在一生中所经历的与工作、生活和学习有关的过程、经历和经验。</a:t>
            </a:r>
            <a:endParaRPr kumimoji="0" lang="zh-CN" altLang="en-US" sz="2000" b="1" i="0" u="none" strike="noStrike" kern="0" cap="none" spc="0" normalizeH="0" baseline="0" noProof="1" smtClean="0">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1" fontAlgn="base" latinLnBrk="0" hangingPunct="1">
              <a:lnSpc>
                <a:spcPts val="4000"/>
              </a:lnSpc>
              <a:spcBef>
                <a:spcPct val="0"/>
              </a:spcBef>
              <a:spcAft>
                <a:spcPct val="0"/>
              </a:spcAft>
              <a:buClr>
                <a:srgbClr val="002673"/>
              </a:buClr>
              <a:buSzPct val="70000"/>
              <a:buFont typeface="Wingdings" panose="05000000000000000000" pitchFamily="2" charset="2"/>
              <a:buNone/>
              <a:defRPr/>
            </a:pPr>
            <a:r>
              <a:rPr lang="en-US" altLang="zh-CN" sz="2000" b="1">
                <a:ln>
                  <a:noFill/>
                </a:ln>
                <a:solidFill>
                  <a:schemeClr val="bg1"/>
                </a:solidFill>
                <a:uLnTx/>
                <a:uFillTx/>
                <a:ea typeface="微软雅黑" pitchFamily="34" charset="-122"/>
                <a:sym typeface="+mn-lt"/>
              </a:rPr>
              <a:t>10.1.1.3</a:t>
            </a:r>
            <a:r>
              <a:rPr lang="zh-CN" altLang="en-US" sz="2000" b="1">
                <a:ln>
                  <a:noFill/>
                </a:ln>
                <a:solidFill>
                  <a:schemeClr val="bg1"/>
                </a:solidFill>
                <a:uLnTx/>
                <a:uFillTx/>
                <a:ea typeface="微软雅黑" pitchFamily="34" charset="-122"/>
                <a:sym typeface="+mn-lt"/>
              </a:rPr>
              <a:t>职业生涯的特点</a:t>
            </a:r>
            <a:endParaRPr kumimoji="0" lang="en-US" altLang="zh-CN" sz="2000" b="1" i="0" u="none" strike="noStrike" kern="0" cap="none" spc="0" normalizeH="0" baseline="0" noProof="1" smtClean="0">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342900" marR="0" lvl="0" indent="-342900" algn="just" defTabSz="912495" rtl="0" eaLnBrk="1" fontAlgn="base" latinLnBrk="0" hangingPunct="1">
              <a:lnSpc>
                <a:spcPts val="4000"/>
              </a:lnSpc>
              <a:spcBef>
                <a:spcPct val="0"/>
              </a:spcBef>
              <a:spcAft>
                <a:spcPct val="0"/>
              </a:spcAft>
              <a:buClr>
                <a:srgbClr val="002673"/>
              </a:buClr>
              <a:buSzPct val="70000"/>
              <a:buFont typeface="Wingdings" panose="05000000000000000000" charset="0"/>
              <a:buChar char=""/>
              <a:defRPr/>
            </a:pPr>
            <a:r>
              <a:rPr lang="zh-CN" altLang="en-US" sz="2000" b="1" kern="1200" noProof="0" dirty="0">
                <a:ln>
                  <a:noFill/>
                </a:ln>
                <a:solidFill>
                  <a:schemeClr val="tx2">
                    <a:lumMod val="25000"/>
                  </a:schemeClr>
                </a:solidFill>
                <a:effectLst/>
                <a:uLnTx/>
                <a:uFillTx/>
                <a:latin typeface="Arial" panose="020B0604020202020204" pitchFamily="34" charset="0"/>
                <a:ea typeface="宋体" pitchFamily="2" charset="-122"/>
                <a:sym typeface="+mn-ea"/>
              </a:rPr>
              <a:t>时间性</a:t>
            </a:r>
            <a:endParaRPr kumimoji="0" lang="zh-CN" altLang="en-US" sz="2000" b="1" i="0" u="none" strike="noStrike" kern="1200" cap="none" spc="0" normalizeH="0" baseline="0" noProof="0" dirty="0">
              <a:ln>
                <a:noFill/>
              </a:ln>
              <a:solidFill>
                <a:schemeClr val="tx2">
                  <a:lumMod val="25000"/>
                </a:schemeClr>
              </a:solidFill>
              <a:effectLst/>
              <a:uLnTx/>
              <a:uFillTx/>
              <a:latin typeface="Arial" panose="020B0604020202020204" pitchFamily="34" charset="0"/>
              <a:ea typeface="宋体" pitchFamily="2" charset="-122"/>
              <a:cs typeface="+mn-cs"/>
              <a:sym typeface="+mn-ea"/>
            </a:endParaRPr>
          </a:p>
          <a:p>
            <a:pPr marL="342900" marR="0" lvl="0" indent="-342900" algn="just" defTabSz="912495" rtl="0" eaLnBrk="1" fontAlgn="base" latinLnBrk="0" hangingPunct="1">
              <a:lnSpc>
                <a:spcPts val="4000"/>
              </a:lnSpc>
              <a:spcBef>
                <a:spcPct val="0"/>
              </a:spcBef>
              <a:spcAft>
                <a:spcPct val="0"/>
              </a:spcAft>
              <a:buClr>
                <a:srgbClr val="002673"/>
              </a:buClr>
              <a:buSzPct val="70000"/>
              <a:buFont typeface="Wingdings" panose="05000000000000000000" charset="0"/>
              <a:buChar char=""/>
              <a:defRPr/>
            </a:pPr>
            <a:r>
              <a:rPr lang="zh-CN" altLang="en-US" sz="2000" b="1" kern="1200" noProof="0" dirty="0">
                <a:ln>
                  <a:noFill/>
                </a:ln>
                <a:solidFill>
                  <a:schemeClr val="tx2">
                    <a:lumMod val="25000"/>
                  </a:schemeClr>
                </a:solidFill>
                <a:effectLst/>
                <a:uLnTx/>
                <a:uFillTx/>
                <a:latin typeface="Arial" panose="020B0604020202020204" pitchFamily="34" charset="0"/>
                <a:ea typeface="宋体" pitchFamily="2" charset="-122"/>
                <a:sym typeface="+mn-ea"/>
              </a:rPr>
              <a:t>独特性</a:t>
            </a:r>
            <a:endParaRPr kumimoji="0" lang="zh-CN" altLang="en-US" sz="2000" b="1" i="0" u="none" strike="noStrike" kern="1200" cap="none" spc="0" normalizeH="0" baseline="0" noProof="0" dirty="0">
              <a:ln>
                <a:noFill/>
              </a:ln>
              <a:solidFill>
                <a:schemeClr val="tx2">
                  <a:lumMod val="25000"/>
                </a:schemeClr>
              </a:solidFill>
              <a:effectLst/>
              <a:uLnTx/>
              <a:uFillTx/>
              <a:latin typeface="Arial" panose="020B0604020202020204" pitchFamily="34" charset="0"/>
              <a:ea typeface="宋体" pitchFamily="2" charset="-122"/>
              <a:cs typeface="+mn-cs"/>
              <a:sym typeface="+mn-ea"/>
            </a:endParaRPr>
          </a:p>
          <a:p>
            <a:pPr marL="342900" marR="0" lvl="0" indent="-342900" algn="just" defTabSz="912495" rtl="0" eaLnBrk="1" fontAlgn="base" latinLnBrk="0" hangingPunct="1">
              <a:lnSpc>
                <a:spcPts val="4000"/>
              </a:lnSpc>
              <a:spcBef>
                <a:spcPct val="0"/>
              </a:spcBef>
              <a:spcAft>
                <a:spcPct val="0"/>
              </a:spcAft>
              <a:buClr>
                <a:srgbClr val="002673"/>
              </a:buClr>
              <a:buSzPct val="70000"/>
              <a:buFont typeface="Wingdings" panose="05000000000000000000" charset="0"/>
              <a:buChar char=""/>
              <a:defRPr/>
            </a:pPr>
            <a:r>
              <a:rPr lang="zh-CN" altLang="en-US" sz="2000" b="1" kern="1200" noProof="0" dirty="0">
                <a:ln>
                  <a:noFill/>
                </a:ln>
                <a:solidFill>
                  <a:schemeClr val="tx2">
                    <a:lumMod val="25000"/>
                  </a:schemeClr>
                </a:solidFill>
                <a:effectLst/>
                <a:uLnTx/>
                <a:uFillTx/>
                <a:latin typeface="Arial" panose="020B0604020202020204" pitchFamily="34" charset="0"/>
                <a:ea typeface="宋体" pitchFamily="2" charset="-122"/>
                <a:sym typeface="+mn-ea"/>
              </a:rPr>
              <a:t>主动性</a:t>
            </a:r>
            <a:endParaRPr kumimoji="0" lang="zh-CN" altLang="en-US" sz="2000" b="1" i="0" u="none" strike="noStrike" kern="1200" cap="none" spc="0" normalizeH="0" baseline="0" noProof="0" dirty="0">
              <a:ln>
                <a:noFill/>
              </a:ln>
              <a:solidFill>
                <a:schemeClr val="tx2">
                  <a:lumMod val="25000"/>
                </a:schemeClr>
              </a:solidFill>
              <a:effectLst/>
              <a:uLnTx/>
              <a:uFillTx/>
              <a:latin typeface="Arial" panose="020B0604020202020204" pitchFamily="34" charset="0"/>
              <a:ea typeface="宋体" pitchFamily="2" charset="-122"/>
              <a:cs typeface="+mn-cs"/>
              <a:sym typeface="+mn-ea"/>
            </a:endParaRPr>
          </a:p>
          <a:p>
            <a:pPr marL="342900" marR="0" lvl="0" indent="-342900" algn="just" defTabSz="912495" rtl="0" eaLnBrk="1" fontAlgn="base" latinLnBrk="0" hangingPunct="1">
              <a:lnSpc>
                <a:spcPts val="4000"/>
              </a:lnSpc>
              <a:spcBef>
                <a:spcPct val="0"/>
              </a:spcBef>
              <a:spcAft>
                <a:spcPct val="0"/>
              </a:spcAft>
              <a:buClr>
                <a:srgbClr val="002673"/>
              </a:buClr>
              <a:buSzPct val="70000"/>
              <a:buFont typeface="Wingdings" panose="05000000000000000000" charset="0"/>
              <a:buChar char=""/>
              <a:defRPr/>
            </a:pPr>
            <a:r>
              <a:rPr lang="zh-CN" altLang="en-US" sz="2000" b="1" kern="1200" noProof="0" dirty="0">
                <a:ln>
                  <a:noFill/>
                </a:ln>
                <a:solidFill>
                  <a:schemeClr val="tx2">
                    <a:lumMod val="25000"/>
                  </a:schemeClr>
                </a:solidFill>
                <a:effectLst/>
                <a:uLnTx/>
                <a:uFillTx/>
                <a:latin typeface="Arial" panose="020B0604020202020204" pitchFamily="34" charset="0"/>
                <a:ea typeface="宋体" pitchFamily="2" charset="-122"/>
                <a:sym typeface="+mn-ea"/>
              </a:rPr>
              <a:t>不可逆转性</a:t>
            </a:r>
            <a:endParaRPr kumimoji="0" lang="zh-CN" altLang="en-US" sz="2000" b="1" i="0" u="none" strike="noStrike" kern="1200" cap="none" spc="0" normalizeH="0" baseline="0" noProof="0" dirty="0">
              <a:ln>
                <a:noFill/>
              </a:ln>
              <a:solidFill>
                <a:schemeClr val="tx2">
                  <a:lumMod val="25000"/>
                </a:schemeClr>
              </a:solidFill>
              <a:effectLst/>
              <a:uLnTx/>
              <a:uFillTx/>
              <a:latin typeface="Arial" panose="020B0604020202020204" pitchFamily="34" charset="0"/>
              <a:ea typeface="宋体" pitchFamily="2" charset="-122"/>
              <a:cs typeface="+mn-cs"/>
              <a:sym typeface="+mn-ea"/>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endParaRPr kumimoji="0" lang="zh-CN" altLang="en-US" sz="2000" b="1" i="0" u="none" strike="noStrike" kern="0" cap="none" spc="0" normalizeH="0" baseline="0" noProof="1" smtClean="0">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Tree>
  </p:cSld>
  <p:clrMapOvr>
    <a:masterClrMapping/>
  </p:clrMapOvr>
  <p:transition>
    <p:strips dir="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1677670"/>
            <a:ext cx="9972675" cy="2520950"/>
          </a:xfrm>
        </p:spPr>
        <p:txBody>
          <a:bodyPr/>
          <a:lstStyle/>
          <a:p>
            <a:pPr marL="342900" marR="0" lvl="0" indent="-34290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个体视角的职业生涯管理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职业生涯管理是指一个人有目的地对自己的技能、兴趣、知识、动机和其他特点进行认识，获取职业信息并进行职业选择，同时为实现自己的职业目标而积累知识、开发技能的过程。</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342900" marR="0" lvl="0" indent="-34290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组织视角的职业生涯管理</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719455" algn="just" defTabSz="912495" rtl="0" eaLnBrk="0" fontAlgn="base" latinLnBrk="0" hangingPunct="0">
              <a:lnSpc>
                <a:spcPts val="4000"/>
              </a:lnSpc>
              <a:spcBef>
                <a:spcPct val="0"/>
              </a:spcBef>
              <a:spcAft>
                <a:spcPct val="0"/>
              </a:spcAft>
              <a:buClr>
                <a:srgbClr val="002673"/>
              </a:buClr>
              <a:buSzPct val="70000"/>
              <a:buFont typeface="Wingdings" panose="05000000000000000000" pitchFamily="2" charset="2"/>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对员工的职业生涯进行管理，集中表现为帮助员工制订职业生涯规划，建立各种适合员工发展的职业通道，针对员工职业发展的需求进行适时的培训，给予员工必要的职业指导，以促使员工职业生涯的成功</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74136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10.1.2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职业生涯管理的概念</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2168525"/>
            <a:ext cx="9972675" cy="2520950"/>
          </a:xfrm>
        </p:spPr>
        <p:txBody>
          <a:bodyPr/>
          <a:lstStyle/>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优化人力资源配置，提高人力资源效率</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有效提高员工满意度，降低员工流动率</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促进组织个人共同发展，保持竞争优势</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创建优秀的企业文化，实现“以人为本”</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创建“学习型企业”，促进企业的发展</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74136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10.1.3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职业生涯管理的意义</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82663" y="1484313"/>
            <a:ext cx="10298113" cy="4752975"/>
          </a:xfrm>
          <a:prstGeom prst="rect">
            <a:avLst/>
          </a:prstGeom>
          <a:solidFill>
            <a:schemeClr val="tx1">
              <a:lumMod val="85000"/>
            </a:schemeClr>
          </a:solidFill>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itchFamily="2" charset="-122"/>
              <a:cs typeface="+mn-cs"/>
            </a:endParaRPr>
          </a:p>
        </p:txBody>
      </p:sp>
      <p:sp>
        <p:nvSpPr>
          <p:cNvPr id="7171" name="内容占位符 2"/>
          <p:cNvSpPr>
            <a:spLocks noGrp="1"/>
          </p:cNvSpPr>
          <p:nvPr>
            <p:ph idx="1"/>
          </p:nvPr>
        </p:nvSpPr>
        <p:spPr>
          <a:xfrm>
            <a:off x="1145223" y="2168525"/>
            <a:ext cx="9972675" cy="2520950"/>
          </a:xfrm>
        </p:spPr>
        <p:txBody>
          <a:bodyPr/>
          <a:lstStyle/>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无边界职业生涯</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     </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超越单个就业环境边界的一系列就业机会</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 </a:t>
            </a: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    </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与传统职业生涯的</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区别</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R="0" lvl="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Char char=""/>
              <a:defRPr/>
            </a:pP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易变性职业生涯</a:t>
            </a: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     不受到外在组织和特定职业生涯路径的约束，职业选择完全遵从内心的意愿</a:t>
            </a:r>
            <a:endPar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r>
              <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     </a:t>
            </a:r>
            <a:r>
              <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rPr>
              <a:t>与传统职业生涯的区别</a:t>
            </a:r>
            <a:endParaRPr kumimoji="0" lang="en-US" altLang="zh-CN"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a:p>
            <a:pPr marL="0" marR="0" lvl="0" indent="0" algn="just" defTabSz="912495" rtl="0" eaLnBrk="0" fontAlgn="base" latinLnBrk="0" hangingPunct="0">
              <a:lnSpc>
                <a:spcPts val="4000"/>
              </a:lnSpc>
              <a:spcBef>
                <a:spcPct val="0"/>
              </a:spcBef>
              <a:spcAft>
                <a:spcPct val="0"/>
              </a:spcAft>
              <a:buClr>
                <a:srgbClr val="002673"/>
              </a:buClr>
              <a:buSzPct val="70000"/>
              <a:buFont typeface="Wingdings" panose="05000000000000000000" charset="0"/>
              <a:buNone/>
              <a:defRPr/>
            </a:pPr>
            <a:endParaRPr kumimoji="0" lang="zh-CN" altLang="en-US" sz="2000" b="1" i="0" u="none" strike="noStrike" kern="0" cap="none" spc="0" normalizeH="0" baseline="0" noProof="1">
              <a:ln>
                <a:noFill/>
              </a:ln>
              <a:solidFill>
                <a:schemeClr val="bg1"/>
              </a:solidFill>
              <a:effectLst>
                <a:outerShdw blurRad="38100" dist="38100" dir="2700000" algn="tl">
                  <a:srgbClr val="C0C0C0"/>
                </a:outerShdw>
              </a:effectLst>
              <a:uLnTx/>
              <a:uFillTx/>
              <a:latin typeface="Arial" panose="020B0604020202020204" pitchFamily="34" charset="0"/>
              <a:ea typeface="微软雅黑" pitchFamily="34" charset="-122"/>
              <a:cs typeface="+mn-cs"/>
              <a:sym typeface="+mn-lt"/>
            </a:endParaRPr>
          </a:p>
        </p:txBody>
      </p:sp>
      <p:sp>
        <p:nvSpPr>
          <p:cNvPr id="2" name="矩形 1"/>
          <p:cNvSpPr/>
          <p:nvPr/>
        </p:nvSpPr>
        <p:spPr>
          <a:xfrm>
            <a:off x="982663" y="741363"/>
            <a:ext cx="10298113" cy="742950"/>
          </a:xfrm>
          <a:prstGeom prst="rect">
            <a:avLst/>
          </a:prstGeom>
          <a:solidFill>
            <a:srgbClr val="1A2776"/>
          </a:solidFill>
        </p:spPr>
        <p:txBody>
          <a:bodyPr/>
          <a:lstStyle/>
          <a:p>
            <a:pPr marL="0" marR="0" lvl="0" indent="0" algn="l" defTabSz="912495" rtl="0" eaLnBrk="1" fontAlgn="base" latinLnBrk="0" hangingPunct="1">
              <a:lnSpc>
                <a:spcPct val="150000"/>
              </a:lnSpc>
              <a:spcBef>
                <a:spcPts val="600"/>
              </a:spcBef>
              <a:spcAft>
                <a:spcPts val="600"/>
              </a:spcAft>
              <a:buClr>
                <a:schemeClr val="bg1">
                  <a:lumMod val="75000"/>
                </a:schemeClr>
              </a:buClr>
              <a:buSzPct val="70000"/>
              <a:buFont typeface="Wingdings" panose="05000000000000000000" pitchFamily="2" charset="2"/>
              <a:buNone/>
              <a:defRPr/>
            </a:pP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10.1.4  </a:t>
            </a:r>
            <a:r>
              <a:rPr kumimoji="0" lang="zh-CN" altLang="en-US" sz="3200" b="1" i="0" u="none" strike="noStrike" kern="1200" cap="none" spc="0" normalizeH="0" baseline="0" noProof="0" dirty="0">
                <a:ln>
                  <a:noFill/>
                </a:ln>
                <a:solidFill>
                  <a:schemeClr val="tx1"/>
                </a:solidFill>
                <a:effectLst/>
                <a:uLnTx/>
                <a:uFillTx/>
                <a:latin typeface="+mn-lt"/>
                <a:ea typeface="+mn-ea"/>
                <a:cs typeface="+mn-ea"/>
                <a:sym typeface="+mn-lt"/>
              </a:rPr>
              <a:t>职业生涯管理的趋势</a:t>
            </a:r>
            <a:r>
              <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rPr>
              <a:t> </a:t>
            </a:r>
            <a:endParaRPr kumimoji="0" lang="en-US" altLang="zh-CN" sz="3200" b="1"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lstStyle/>
          <a:p>
            <a:pPr marL="0" marR="0" lvl="0" indent="0" algn="ctr" defTabSz="912495"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1">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j-cs"/>
            </a:endParaRPr>
          </a:p>
        </p:txBody>
      </p:sp>
      <p:sp>
        <p:nvSpPr>
          <p:cNvPr id="3" name="内容占位符 2"/>
          <p:cNvSpPr>
            <a:spLocks noGrp="1"/>
          </p:cNvSpPr>
          <p:nvPr>
            <p:ph idx="1"/>
          </p:nvPr>
        </p:nvSpPr>
        <p:spPr/>
        <p:txBody>
          <a:bodyPr/>
          <a:lstStyle/>
          <a:p>
            <a:pPr marL="341630" marR="0" lvl="0" indent="-341630" algn="l" defTabSz="912495" rtl="0" eaLnBrk="0" fontAlgn="base" latinLnBrk="0" hangingPunct="0">
              <a:lnSpc>
                <a:spcPct val="100000"/>
              </a:lnSpc>
              <a:spcBef>
                <a:spcPct val="20000"/>
              </a:spcBef>
              <a:spcAft>
                <a:spcPct val="0"/>
              </a:spcAft>
              <a:buClr>
                <a:schemeClr val="bg1">
                  <a:lumMod val="75000"/>
                </a:schemeClr>
              </a:buClr>
              <a:buSzPct val="70000"/>
              <a:buFont typeface="Wingdings" panose="05000000000000000000" pitchFamily="2" charset="2"/>
              <a:buChar char="p"/>
              <a:defRPr/>
            </a:pPr>
            <a:endParaRPr kumimoji="0" lang="zh-CN" altLang="en-US" sz="3200" b="0" i="0" u="none" strike="noStrike" kern="0" cap="none" spc="0" normalizeH="0" baseline="0" noProof="1">
              <a:ln>
                <a:noFill/>
              </a:ln>
              <a:solidFill>
                <a:schemeClr val="tx1"/>
              </a:solidFill>
              <a:effectLst>
                <a:outerShdw blurRad="38100" dist="38100" dir="2700000" algn="tl">
                  <a:srgbClr val="C0C0C0"/>
                </a:outerShdw>
              </a:effectLst>
              <a:uLnTx/>
              <a:uFillTx/>
              <a:latin typeface="宋体" pitchFamily="2" charset="-122"/>
              <a:ea typeface="楷体_GB2312" pitchFamily="49" charset="-122"/>
              <a:cs typeface="+mn-cs"/>
            </a:endParaRPr>
          </a:p>
        </p:txBody>
      </p:sp>
      <p:sp>
        <p:nvSpPr>
          <p:cNvPr id="4" name="标题 1"/>
          <p:cNvSpPr>
            <a:spLocks noGrp="1"/>
          </p:cNvSpPr>
          <p:nvPr/>
        </p:nvSpPr>
        <p:spPr>
          <a:xfrm>
            <a:off x="695325" y="2276475"/>
            <a:ext cx="10972800" cy="1143000"/>
          </a:xfrm>
          <a:prstGeom prst="rect">
            <a:avLst/>
          </a:prstGeom>
        </p:spPr>
        <p:txBody>
          <a:bodyPr/>
          <a:lstStyle>
            <a:lvl1pPr defTabSz="912495">
              <a:defRPr>
                <a:solidFill>
                  <a:schemeClr val="tx1"/>
                </a:solidFill>
                <a:latin typeface="Arial" panose="020B0604020202020204" pitchFamily="34" charset="0"/>
                <a:ea typeface="宋体" pitchFamily="2" charset="-122"/>
              </a:defRPr>
            </a:lvl1pPr>
            <a:lvl2pPr defTabSz="912495">
              <a:defRPr>
                <a:solidFill>
                  <a:schemeClr val="tx1"/>
                </a:solidFill>
                <a:latin typeface="Arial" panose="020B0604020202020204" pitchFamily="34" charset="0"/>
                <a:ea typeface="宋体" pitchFamily="2" charset="-122"/>
              </a:defRPr>
            </a:lvl2pPr>
            <a:lvl3pPr defTabSz="912495">
              <a:defRPr>
                <a:solidFill>
                  <a:schemeClr val="tx1"/>
                </a:solidFill>
                <a:latin typeface="Arial" panose="020B0604020202020204" pitchFamily="34" charset="0"/>
                <a:ea typeface="宋体" pitchFamily="2" charset="-122"/>
              </a:defRPr>
            </a:lvl3pPr>
            <a:lvl4pPr defTabSz="912495">
              <a:defRPr>
                <a:solidFill>
                  <a:schemeClr val="tx1"/>
                </a:solidFill>
                <a:latin typeface="Arial" panose="020B0604020202020204" pitchFamily="34" charset="0"/>
                <a:ea typeface="宋体" pitchFamily="2" charset="-122"/>
              </a:defRPr>
            </a:lvl4pPr>
            <a:lvl5pPr defTabSz="912495">
              <a:defRPr>
                <a:solidFill>
                  <a:schemeClr val="tx1"/>
                </a:solidFill>
                <a:latin typeface="Arial" panose="020B0604020202020204" pitchFamily="34" charset="0"/>
                <a:ea typeface="宋体" pitchFamily="2" charset="-122"/>
              </a:defRPr>
            </a:lvl5pPr>
            <a:lvl6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6pPr>
            <a:lvl7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7pPr>
            <a:lvl8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8pPr>
            <a:lvl9pPr defTabSz="9124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itchFamily="2" charset="-122"/>
              </a:defRPr>
            </a:lvl9pPr>
          </a:lstStyle>
          <a:p>
            <a:pPr marL="0" marR="0" lvl="0" indent="0" algn="ctr" defTabSz="912495"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微软雅黑" pitchFamily="34" charset="-122"/>
              </a:rPr>
              <a:t>10.2 </a:t>
            </a:r>
            <a:r>
              <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微软雅黑" pitchFamily="34" charset="-122"/>
              </a:rPr>
              <a:t>职业生涯管理理论</a:t>
            </a:r>
            <a:br>
              <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rPr>
            </a:br>
            <a:r>
              <a:rPr kumimoji="0" lang="en-US" altLang="zh-CN"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rPr>
              <a:t> </a:t>
            </a:r>
            <a:endParaRPr kumimoji="0" lang="zh-CN" altLang="en-US" sz="4400" b="1" i="0" u="none" strike="noStrike" kern="1200" cap="none" spc="0" normalizeH="0" baseline="0" noProof="0">
              <a:ln>
                <a:noFill/>
              </a:ln>
              <a:solidFill>
                <a:srgbClr val="660033"/>
              </a:solidFill>
              <a:effectLst>
                <a:outerShdw blurRad="38100" dist="38100" dir="2700000" algn="tl">
                  <a:srgbClr val="C0C0C0"/>
                </a:outerShdw>
              </a:effectLst>
              <a:uLnTx/>
              <a:uFillTx/>
              <a:latin typeface="宋体" pitchFamily="2" charset="-122"/>
              <a:ea typeface="楷体_GB2312" pitchFamily="49" charset="-122"/>
              <a:cs typeface="+mn-cs"/>
              <a:sym typeface="+mn-ea"/>
            </a:endParaRPr>
          </a:p>
        </p:txBody>
      </p:sp>
    </p:spTree>
  </p:cSld>
  <p:clrMapOvr>
    <a:masterClrMapping/>
  </p:clrMapOvr>
  <p:transition>
    <p:strips dir="rd"/>
  </p:transition>
</p:sld>
</file>

<file path=ppt/theme/theme1.xml><?xml version="1.0" encoding="utf-8"?>
<a:theme xmlns:a="http://schemas.openxmlformats.org/drawingml/2006/main" name="淮工">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0000"/>
        </a:solidFill>
      </a:spPr>
      <a:bodyPr wrap="square">
        <a:noAutofit/>
      </a:bodyPr>
      <a:lstStyle>
        <a:defPPr>
          <a:defRPr sz="2400" dirty="0" smtClean="0">
            <a:solidFill>
              <a:schemeClr val="tx1"/>
            </a:solidFill>
          </a:defRPr>
        </a:defPPr>
      </a:lstStyle>
    </a:spDef>
    <a:lnDef>
      <a:spPr bwMode="auto">
        <a:xfrm>
          <a:off x="0" y="0"/>
          <a:ext cx="1" cy="1"/>
        </a:xfrm>
        <a:custGeom>
          <a:avLst/>
          <a:gdLst/>
          <a:ahLst/>
          <a:cxnLst/>
          <a:rect l="0" t="0" r="0" b="0"/>
          <a:pathLst/>
        </a:custGeom>
        <a:solidFill>
          <a:srgbClr val="333399">
            <a:alpha val="42999"/>
          </a:srgbClr>
        </a:solidFill>
        <a:ln w="9525" cap="flat" cmpd="sng" algn="ctr">
          <a:solidFill>
            <a:srgbClr val="000080"/>
          </a:solidFill>
          <a:prstDash val="solid"/>
          <a:round/>
          <a:headEnd type="none" w="med" len="med"/>
          <a:tailEnd type="none" w="med" len="med"/>
        </a:ln>
      </a:spPr>
      <a:bodyPr vert="horz" wrap="square" lIns="91440" tIns="45720" rIns="91440" bIns="45720" numCol="1" anchor="t" anchorCtr="0" compatLnSpc="1">
        <a:spAutoFit/>
      </a:bodyPr>
      <a:lstStyle>
        <a:defPPr marL="0" marR="0" indent="0" algn="l" defTabSz="863600" rtl="0" eaLnBrk="1" fontAlgn="base" latinLnBrk="0" hangingPunct="1">
          <a:lnSpc>
            <a:spcPct val="100000"/>
          </a:lnSpc>
          <a:spcBef>
            <a:spcPct val="50000"/>
          </a:spcBef>
          <a:spcAft>
            <a:spcPct val="0"/>
          </a:spcAft>
          <a:buClrTx/>
          <a:buSzTx/>
          <a:buFontTx/>
          <a:buNone/>
          <a:defRPr kumimoji="0" lang="zh-CN" altLang="en-US" sz="2800" b="1" i="0" u="none" strike="noStrike" cap="none" normalizeH="0" baseline="0" smtClean="0">
            <a:ln>
              <a:noFill/>
            </a:ln>
            <a:solidFill>
              <a:srgbClr val="FF3300"/>
            </a:solidFill>
            <a:effectLst/>
            <a:latin typeface="黑体" pitchFamily="2" charset="-122"/>
            <a:ea typeface="黑体" pitchFamily="2" charset="-122"/>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淮工</Template>
  <TotalTime>0</TotalTime>
  <Words>1764</Words>
  <Application>WPS 文字</Application>
  <PresentationFormat>自定义</PresentationFormat>
  <Paragraphs>106</Paragraphs>
  <Slides>18</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18</vt:i4>
      </vt:variant>
    </vt:vector>
  </HeadingPairs>
  <TitlesOfParts>
    <vt:vector size="39" baseType="lpstr">
      <vt:lpstr>Arial</vt:lpstr>
      <vt:lpstr>宋体</vt:lpstr>
      <vt:lpstr>Wingdings</vt:lpstr>
      <vt:lpstr>汉仪书宋二KW</vt:lpstr>
      <vt:lpstr>黑体</vt:lpstr>
      <vt:lpstr>汉仪中黑KW</vt:lpstr>
      <vt:lpstr>楷体_GB2312</vt:lpstr>
      <vt:lpstr>汉仪楷体简</vt:lpstr>
      <vt:lpstr>Garamond</vt:lpstr>
      <vt:lpstr>苹方-简</vt:lpstr>
      <vt:lpstr>华文中宋</vt:lpstr>
      <vt:lpstr>宋体</vt:lpstr>
      <vt:lpstr>Wingdings</vt:lpstr>
      <vt:lpstr>微软雅黑</vt:lpstr>
      <vt:lpstr>汉仪旗黑</vt:lpstr>
      <vt:lpstr>楷体</vt:lpstr>
      <vt:lpstr>汉仪楷体KW</vt:lpstr>
      <vt:lpstr>Arial Unicode MS</vt:lpstr>
      <vt:lpstr>Calibri</vt:lpstr>
      <vt:lpstr>Helvetica Neue</vt:lpstr>
      <vt:lpstr>淮工</vt:lpstr>
      <vt:lpstr>第十章  职业生涯管理</vt:lpstr>
      <vt:lpstr>PowerPoint 演示文稿</vt:lpstr>
      <vt:lpstr>10.1 职业生涯管理概述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10.3 组织的职业生涯管理 </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创业活动及其本质</dc:title>
  <dc:creator>User</dc:creator>
  <cp:lastModifiedBy>洁</cp:lastModifiedBy>
  <cp:revision>84</cp:revision>
  <dcterms:created xsi:type="dcterms:W3CDTF">2022-12-09T06:14:43Z</dcterms:created>
  <dcterms:modified xsi:type="dcterms:W3CDTF">2022-12-09T06:14:43Z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2052-5.1.0.7655</vt:lpwstr>
  </property>
  <property fmtid="{D5CDD505-2E9C-101B-9397-08002B2CF9AE}" pid="3" name="ICV">
    <vt:lpwstr>82D6554FB6AF76A42716C46281E3EB35</vt:lpwstr>
  </property>
</Properties>
</file>