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72" r:id="rId3"/>
    <p:sldId id="275" r:id="rId4"/>
    <p:sldId id="278" r:id="rId5"/>
    <p:sldId id="277" r:id="rId6"/>
    <p:sldId id="389" r:id="rId7"/>
    <p:sldId id="449" r:id="rId8"/>
    <p:sldId id="362" r:id="rId9"/>
    <p:sldId id="450" r:id="rId10"/>
    <p:sldId id="451" r:id="rId11"/>
    <p:sldId id="493" r:id="rId12"/>
    <p:sldId id="494" r:id="rId13"/>
    <p:sldId id="363" r:id="rId14"/>
    <p:sldId id="501" r:id="rId15"/>
    <p:sldId id="502" r:id="rId16"/>
    <p:sldId id="499" r:id="rId17"/>
    <p:sldId id="495" r:id="rId18"/>
    <p:sldId id="503" r:id="rId19"/>
    <p:sldId id="496" r:id="rId20"/>
    <p:sldId id="497" r:id="rId21"/>
    <p:sldId id="273" r:id="rId22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009A"/>
    <a:srgbClr val="1A27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8999"/>
    <p:restoredTop sz="94660"/>
  </p:normalViewPr>
  <p:slideViewPr>
    <p:cSldViewPr showGuides="1">
      <p:cViewPr>
        <p:scale>
          <a:sx n="80" d="100"/>
          <a:sy n="80" d="100"/>
        </p:scale>
        <p:origin x="-168" y="282"/>
      </p:cViewPr>
      <p:guideLst>
        <p:guide orient="horz" pos="2160"/>
        <p:guide pos="7084"/>
        <p:guide pos="52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3897" y="2130315"/>
            <a:ext cx="10364208" cy="1470052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7793" y="3885977"/>
            <a:ext cx="8536416" cy="1752301"/>
          </a:xfrm>
        </p:spPr>
        <p:txBody>
          <a:bodyPr/>
          <a:lstStyle>
            <a:lvl1pPr marL="0" indent="0" algn="ctr">
              <a:buNone/>
              <a:defRPr/>
            </a:lvl1pPr>
            <a:lvl2pPr marL="483870" indent="0" algn="ctr">
              <a:buNone/>
              <a:defRPr/>
            </a:lvl2pPr>
            <a:lvl3pPr marL="967740" indent="0" algn="ctr">
              <a:buNone/>
              <a:defRPr/>
            </a:lvl3pPr>
            <a:lvl4pPr marL="1451610" indent="0" algn="ctr">
              <a:buNone/>
              <a:defRPr/>
            </a:lvl4pPr>
            <a:lvl5pPr marL="1935480" indent="0" algn="ctr">
              <a:buNone/>
              <a:defRPr/>
            </a:lvl5pPr>
            <a:lvl6pPr marL="2419350" indent="0" algn="ctr">
              <a:buNone/>
              <a:defRPr/>
            </a:lvl6pPr>
            <a:lvl7pPr marL="2902585" indent="0" algn="ctr">
              <a:buNone/>
              <a:defRPr/>
            </a:lvl7pPr>
            <a:lvl8pPr marL="3386455" indent="0" algn="ctr">
              <a:buNone/>
              <a:defRPr/>
            </a:lvl8pPr>
            <a:lvl9pPr marL="3870325" indent="0" algn="ctr">
              <a:buNone/>
              <a:defRPr/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  <p:transition>
    <p:strips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淮工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5" name="矩形 6"/>
          <p:cNvSpPr/>
          <p:nvPr userDrawn="1"/>
        </p:nvSpPr>
        <p:spPr>
          <a:xfrm>
            <a:off x="47625" y="260350"/>
            <a:ext cx="3960813" cy="1152525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lvl="0" indent="0" algn="ctr" eaLnBrk="0" hangingPunct="0"/>
            <a:endParaRPr lang="zh-CN" altLang="en-US" sz="2400" dirty="0">
              <a:latin typeface="Arial" panose="020B0604020202020204" pitchFamily="34" charset="0"/>
              <a:ea typeface="宋体" pitchFamily="2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>
            <a:lvl1pPr>
              <a:buClr>
                <a:schemeClr val="bg1">
                  <a:lumMod val="75000"/>
                </a:schemeClr>
              </a:buClr>
              <a:buFont typeface="Wingdings" panose="05000000000000000000" pitchFamily="2" charset="2"/>
              <a:buChar char="p"/>
              <a:defRPr/>
            </a:lvl1pPr>
            <a:lvl2pPr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u"/>
              <a:defRPr/>
            </a:lvl2pPr>
            <a:lvl3pPr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u"/>
              <a:defRPr/>
            </a:lvl3pPr>
            <a:lvl4pPr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u"/>
              <a:defRPr/>
            </a:lvl4pPr>
            <a:lvl5pPr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u"/>
              <a:defRPr/>
            </a:lvl5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>
    <p:strips dir="rd"/>
  </p:transition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Picture 25" descr="背景图白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6037" y="-11112"/>
            <a:ext cx="12238037" cy="6880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" name="Picture 26" descr="xiaobiao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60350"/>
            <a:ext cx="1266825" cy="1079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8" name="Picture 27" descr="hhitz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27125" y="476250"/>
            <a:ext cx="2736850" cy="6461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9" name="矩形 2"/>
          <p:cNvSpPr>
            <a:spLocks noChangeArrowheads="1"/>
          </p:cNvSpPr>
          <p:nvPr/>
        </p:nvSpPr>
        <p:spPr bwMode="auto">
          <a:xfrm>
            <a:off x="-46037" y="6669088"/>
            <a:ext cx="12238038" cy="188913"/>
          </a:xfrm>
          <a:prstGeom prst="rect">
            <a:avLst/>
          </a:prstGeom>
          <a:solidFill>
            <a:srgbClr val="1A2776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1030" name="矩形 5"/>
          <p:cNvSpPr/>
          <p:nvPr userDrawn="1"/>
        </p:nvSpPr>
        <p:spPr>
          <a:xfrm>
            <a:off x="47625" y="260350"/>
            <a:ext cx="3960813" cy="1152525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lvl="0" indent="0" algn="ctr" eaLnBrk="0" hangingPunct="0"/>
            <a:endParaRPr lang="zh-CN" altLang="en-US" sz="2400" dirty="0">
              <a:latin typeface="Arial" panose="020B0604020202020204" pitchFamily="34" charset="0"/>
              <a:ea typeface="宋体" pitchFamily="2" charset="-122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>
    <p:strips dir="rd"/>
  </p:transition>
  <p:hf sldNum="0" hdr="0" ftr="0" dt="0"/>
  <p:txStyles>
    <p:titleStyle>
      <a:lvl1pPr algn="ctr" defTabSz="912495" rtl="0" eaLnBrk="0" fontAlgn="base" hangingPunct="0">
        <a:spcBef>
          <a:spcPct val="0"/>
        </a:spcBef>
        <a:spcAft>
          <a:spcPct val="0"/>
        </a:spcAft>
        <a:defRPr lang="zh-CN" altLang="zh-CN" sz="4400" b="1">
          <a:solidFill>
            <a:srgbClr val="660033"/>
          </a:solidFill>
          <a:effectLst>
            <a:outerShdw blurRad="38100" dist="38100" dir="2700000" algn="tl">
              <a:srgbClr val="C0C0C0"/>
            </a:outerShdw>
          </a:effectLst>
          <a:latin typeface="宋体" pitchFamily="2" charset="-122"/>
          <a:ea typeface="楷体_GB2312" pitchFamily="49" charset="-122"/>
          <a:cs typeface="+mj-cs"/>
        </a:defRPr>
      </a:lvl1pPr>
      <a:lvl2pPr algn="ctr" defTabSz="912495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660033"/>
          </a:solidFill>
          <a:effectLst>
            <a:outerShdw blurRad="38100" dist="38100" dir="2700000" algn="tl">
              <a:srgbClr val="C0C0C0"/>
            </a:outerShdw>
          </a:effectLst>
          <a:latin typeface="宋体" pitchFamily="2" charset="-122"/>
          <a:ea typeface="楷体_GB2312" pitchFamily="49" charset="-122"/>
        </a:defRPr>
      </a:lvl2pPr>
      <a:lvl3pPr algn="ctr" defTabSz="912495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660033"/>
          </a:solidFill>
          <a:effectLst>
            <a:outerShdw blurRad="38100" dist="38100" dir="2700000" algn="tl">
              <a:srgbClr val="C0C0C0"/>
            </a:outerShdw>
          </a:effectLst>
          <a:latin typeface="宋体" pitchFamily="2" charset="-122"/>
          <a:ea typeface="楷体_GB2312" pitchFamily="49" charset="-122"/>
        </a:defRPr>
      </a:lvl3pPr>
      <a:lvl4pPr algn="ctr" defTabSz="912495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660033"/>
          </a:solidFill>
          <a:effectLst>
            <a:outerShdw blurRad="38100" dist="38100" dir="2700000" algn="tl">
              <a:srgbClr val="C0C0C0"/>
            </a:outerShdw>
          </a:effectLst>
          <a:latin typeface="宋体" pitchFamily="2" charset="-122"/>
          <a:ea typeface="楷体_GB2312" pitchFamily="49" charset="-122"/>
        </a:defRPr>
      </a:lvl4pPr>
      <a:lvl5pPr algn="ctr" defTabSz="912495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660033"/>
          </a:solidFill>
          <a:effectLst>
            <a:outerShdw blurRad="38100" dist="38100" dir="2700000" algn="tl">
              <a:srgbClr val="C0C0C0"/>
            </a:outerShdw>
          </a:effectLst>
          <a:latin typeface="宋体" pitchFamily="2" charset="-122"/>
          <a:ea typeface="楷体_GB2312" pitchFamily="49" charset="-122"/>
        </a:defRPr>
      </a:lvl5pPr>
      <a:lvl6pPr marL="483870" algn="ctr" defTabSz="913765" rtl="0" eaLnBrk="1" fontAlgn="base" hangingPunct="1">
        <a:spcBef>
          <a:spcPct val="0"/>
        </a:spcBef>
        <a:spcAft>
          <a:spcPct val="0"/>
        </a:spcAft>
        <a:defRPr sz="3400" b="1">
          <a:solidFill>
            <a:srgbClr val="660033"/>
          </a:solidFill>
          <a:effectLst>
            <a:outerShdw blurRad="38100" dist="38100" dir="2700000" algn="tl">
              <a:srgbClr val="C0C0C0"/>
            </a:outerShdw>
          </a:effectLst>
          <a:latin typeface="Garamond" pitchFamily="18" charset="0"/>
          <a:ea typeface="华文中宋" pitchFamily="2" charset="-122"/>
        </a:defRPr>
      </a:lvl6pPr>
      <a:lvl7pPr marL="967740" algn="ctr" defTabSz="913765" rtl="0" eaLnBrk="1" fontAlgn="base" hangingPunct="1">
        <a:spcBef>
          <a:spcPct val="0"/>
        </a:spcBef>
        <a:spcAft>
          <a:spcPct val="0"/>
        </a:spcAft>
        <a:defRPr sz="3400" b="1">
          <a:solidFill>
            <a:srgbClr val="660033"/>
          </a:solidFill>
          <a:effectLst>
            <a:outerShdw blurRad="38100" dist="38100" dir="2700000" algn="tl">
              <a:srgbClr val="C0C0C0"/>
            </a:outerShdw>
          </a:effectLst>
          <a:latin typeface="Garamond" pitchFamily="18" charset="0"/>
          <a:ea typeface="华文中宋" pitchFamily="2" charset="-122"/>
        </a:defRPr>
      </a:lvl7pPr>
      <a:lvl8pPr marL="1451610" algn="ctr" defTabSz="913765" rtl="0" eaLnBrk="1" fontAlgn="base" hangingPunct="1">
        <a:spcBef>
          <a:spcPct val="0"/>
        </a:spcBef>
        <a:spcAft>
          <a:spcPct val="0"/>
        </a:spcAft>
        <a:defRPr sz="3400" b="1">
          <a:solidFill>
            <a:srgbClr val="660033"/>
          </a:solidFill>
          <a:effectLst>
            <a:outerShdw blurRad="38100" dist="38100" dir="2700000" algn="tl">
              <a:srgbClr val="C0C0C0"/>
            </a:outerShdw>
          </a:effectLst>
          <a:latin typeface="Garamond" pitchFamily="18" charset="0"/>
          <a:ea typeface="华文中宋" pitchFamily="2" charset="-122"/>
        </a:defRPr>
      </a:lvl8pPr>
      <a:lvl9pPr marL="1935480" algn="ctr" defTabSz="913765" rtl="0" eaLnBrk="1" fontAlgn="base" hangingPunct="1">
        <a:spcBef>
          <a:spcPct val="0"/>
        </a:spcBef>
        <a:spcAft>
          <a:spcPct val="0"/>
        </a:spcAft>
        <a:defRPr sz="3400" b="1">
          <a:solidFill>
            <a:srgbClr val="660033"/>
          </a:solidFill>
          <a:effectLst>
            <a:outerShdw blurRad="38100" dist="38100" dir="2700000" algn="tl">
              <a:srgbClr val="C0C0C0"/>
            </a:outerShdw>
          </a:effectLst>
          <a:latin typeface="Garamond" pitchFamily="18" charset="0"/>
          <a:ea typeface="华文中宋" pitchFamily="2" charset="-122"/>
        </a:defRPr>
      </a:lvl9pPr>
    </p:titleStyle>
    <p:bodyStyle>
      <a:lvl1pPr marL="341630" indent="-341630" algn="l" defTabSz="912495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宋体" pitchFamily="2" charset="-122"/>
          <a:ea typeface="楷体_GB2312" pitchFamily="49" charset="-122"/>
          <a:cs typeface="+mn-cs"/>
        </a:defRPr>
      </a:lvl1pPr>
      <a:lvl2pPr marL="742950" indent="-285750" algn="l" defTabSz="912495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Char char="n"/>
        <a:defRPr sz="29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宋体" pitchFamily="2" charset="-122"/>
          <a:ea typeface="楷体_GB2312" pitchFamily="49" charset="-122"/>
        </a:defRPr>
      </a:lvl2pPr>
      <a:lvl3pPr marL="1141730" indent="-227330" algn="l" defTabSz="912495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宋体" pitchFamily="2" charset="-122"/>
          <a:ea typeface="楷体_GB2312" pitchFamily="49" charset="-122"/>
        </a:defRPr>
      </a:lvl3pPr>
      <a:lvl4pPr marL="1598930" indent="-230505" algn="l" defTabSz="912495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宋体" pitchFamily="2" charset="-122"/>
          <a:ea typeface="楷体_GB2312" pitchFamily="49" charset="-122"/>
        </a:defRPr>
      </a:lvl4pPr>
      <a:lvl5pPr marL="2056130" indent="-227330" algn="l" defTabSz="912495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宋体" pitchFamily="2" charset="-122"/>
          <a:ea typeface="楷体_GB2312" pitchFamily="49" charset="-122"/>
        </a:defRPr>
      </a:lvl5pPr>
      <a:lvl6pPr marL="2540000" indent="-226695" algn="l" defTabSz="913765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</a:defRPr>
      </a:lvl6pPr>
      <a:lvl7pPr marL="3023870" indent="-226695" algn="l" defTabSz="913765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</a:defRPr>
      </a:lvl7pPr>
      <a:lvl8pPr marL="3507740" indent="-226695" algn="l" defTabSz="913765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</a:defRPr>
      </a:lvl8pPr>
      <a:lvl9pPr marL="3991610" indent="-226695" algn="l" defTabSz="913765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</a:defRPr>
      </a:lvl9pPr>
    </p:bodyStyle>
    <p:otherStyle>
      <a:defPPr>
        <a:defRPr lang="zh-CN"/>
      </a:defPPr>
      <a:lvl1pPr marL="0" algn="l" defTabSz="96710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83870" algn="l" defTabSz="96710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67740" algn="l" defTabSz="96710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451610" algn="l" defTabSz="96710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35480" algn="l" defTabSz="96710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419350" algn="l" defTabSz="96710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02585" algn="l" defTabSz="96710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386455" algn="l" defTabSz="96710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70325" algn="l" defTabSz="96710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26795" y="2342515"/>
            <a:ext cx="7995920" cy="938530"/>
          </a:xfrm>
        </p:spPr>
        <p:txBody>
          <a:bodyPr/>
          <a:lstStyle/>
          <a:p>
            <a:pPr marL="0" marR="0" lvl="0" indent="0" algn="r" defTabSz="912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1A277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ea"/>
                <a:sym typeface="+mn-lt"/>
              </a:rPr>
              <a:t>第</a:t>
            </a:r>
            <a:r>
              <a:rPr kumimoji="0" lang="zh-CN" altLang="en-US" sz="4400" b="1" i="0" u="none" strike="noStrike" kern="0" cap="none" spc="0" normalizeH="0" baseline="0" noProof="0" dirty="0">
                <a:ln>
                  <a:noFill/>
                </a:ln>
                <a:solidFill>
                  <a:srgbClr val="1A277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ea"/>
                <a:sym typeface="+mn-lt"/>
              </a:rPr>
              <a:t>十二</a:t>
            </a:r>
            <a:r>
              <a:rPr kumimoji="0" lang="zh-CN" alt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1A277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ea"/>
                <a:sym typeface="+mn-lt"/>
              </a:rPr>
              <a:t>章  数字化</a:t>
            </a:r>
            <a:r>
              <a:rPr kumimoji="0" lang="zh-CN" alt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1A277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ea"/>
                <a:sym typeface="+mn-lt"/>
              </a:rPr>
              <a:t>人力资源管理</a:t>
            </a:r>
            <a:endParaRPr kumimoji="0" lang="zh-CN" altLang="en-US" sz="4400" b="1" i="0" u="none" strike="noStrike" kern="0" cap="none" spc="0" normalizeH="0" baseline="0" noProof="0" dirty="0">
              <a:ln>
                <a:noFill/>
              </a:ln>
              <a:solidFill>
                <a:srgbClr val="1A2776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副标题 3"/>
          <p:cNvSpPr>
            <a:spLocks noGrp="1"/>
          </p:cNvSpPr>
          <p:nvPr>
            <p:ph type="subTitle" idx="1"/>
          </p:nvPr>
        </p:nvSpPr>
        <p:spPr>
          <a:xfrm>
            <a:off x="1827213" y="3860800"/>
            <a:ext cx="8537575" cy="1752600"/>
          </a:xfrm>
        </p:spPr>
        <p:txBody>
          <a:bodyPr/>
          <a:lstStyle/>
          <a:p>
            <a:pPr marL="0" marR="0" lvl="0" indent="0" algn="ctr" defTabSz="912495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宋体" pitchFamily="2" charset="-122"/>
              <a:ea typeface="楷体_GB2312" pitchFamily="49" charset="-122"/>
              <a:cs typeface="+mn-cs"/>
            </a:endParaRPr>
          </a:p>
        </p:txBody>
      </p:sp>
    </p:spTree>
  </p:cSld>
  <p:clrMapOvr>
    <a:masterClrMapping/>
  </p:clrMapOvr>
  <p:transition>
    <p:strips dir="rd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矩形 6"/>
          <p:cNvSpPr/>
          <p:nvPr/>
        </p:nvSpPr>
        <p:spPr>
          <a:xfrm>
            <a:off x="982980" y="980440"/>
            <a:ext cx="10298430" cy="5453380"/>
          </a:xfrm>
          <a:prstGeom prst="rect">
            <a:avLst/>
          </a:prstGeom>
          <a:solidFill>
            <a:schemeClr val="tx1">
              <a:lumMod val="85000"/>
            </a:schemeClr>
          </a:solidFill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7171" name="内容占位符 2"/>
          <p:cNvSpPr>
            <a:spLocks noGrp="1"/>
          </p:cNvSpPr>
          <p:nvPr>
            <p:ph idx="1"/>
          </p:nvPr>
        </p:nvSpPr>
        <p:spPr>
          <a:xfrm>
            <a:off x="1127443" y="1075690"/>
            <a:ext cx="9972675" cy="2520950"/>
          </a:xfrm>
        </p:spPr>
        <p:txBody>
          <a:bodyPr/>
          <a:lstStyle/>
          <a:p>
            <a:pPr marL="0" marR="0" lvl="0" indent="0" algn="just" defTabSz="912495" rtl="0" eaLnBrk="0" fontAlgn="base" latinLnBrk="0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charset="0"/>
              <a:buNone/>
              <a:defRPr/>
            </a:pPr>
            <a:r>
              <a:rPr kumimoji="0" lang="zh-CN" altLang="en-US" sz="2000" b="1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lt"/>
              </a:rPr>
              <a:t>（一）员工信息</a:t>
            </a:r>
            <a:r>
              <a:rPr kumimoji="0" lang="zh-CN" altLang="en-US" sz="2000" b="1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lt"/>
              </a:rPr>
              <a:t>管理</a:t>
            </a:r>
            <a:endParaRPr kumimoji="0" lang="zh-CN" altLang="en-US" sz="2000" b="1" i="0" u="none" strike="noStrike" kern="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微软雅黑" pitchFamily="34" charset="-122"/>
              <a:cs typeface="+mn-cs"/>
              <a:sym typeface="+mn-lt"/>
            </a:endParaRPr>
          </a:p>
          <a:p>
            <a:pPr marL="0" marR="0" lvl="0" indent="0" algn="just" defTabSz="912495" rtl="0" eaLnBrk="0" fontAlgn="base" latinLnBrk="0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charset="0"/>
              <a:buNone/>
              <a:defRPr/>
            </a:pPr>
            <a:r>
              <a:rPr kumimoji="0" lang="zh-CN" altLang="en-US" sz="2000" b="1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lt"/>
              </a:rPr>
              <a:t>（二）薪酬福利管理</a:t>
            </a:r>
            <a:endParaRPr kumimoji="0" lang="zh-CN" altLang="en-US" sz="2000" b="1" i="0" u="none" strike="noStrike" kern="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微软雅黑" pitchFamily="34" charset="-122"/>
              <a:cs typeface="+mn-cs"/>
              <a:sym typeface="+mn-lt"/>
            </a:endParaRPr>
          </a:p>
          <a:p>
            <a:pPr marL="0" marR="0" lvl="0" indent="0" algn="just" defTabSz="912495" rtl="0" eaLnBrk="0" fontAlgn="base" latinLnBrk="0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charset="0"/>
              <a:buNone/>
              <a:defRPr/>
            </a:pPr>
            <a:r>
              <a:rPr kumimoji="0" lang="zh-CN" altLang="en-US" sz="2000" b="1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lt"/>
              </a:rPr>
              <a:t>（三）人员招聘管理</a:t>
            </a:r>
            <a:endParaRPr kumimoji="0" lang="zh-CN" altLang="en-US" sz="2000" b="1" i="0" u="none" strike="noStrike" kern="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微软雅黑" pitchFamily="34" charset="-122"/>
              <a:cs typeface="+mn-cs"/>
              <a:sym typeface="+mn-lt"/>
            </a:endParaRPr>
          </a:p>
          <a:p>
            <a:pPr marL="0" marR="0" lvl="0" indent="0" algn="just" defTabSz="912495" rtl="0" eaLnBrk="0" fontAlgn="base" latinLnBrk="0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charset="0"/>
              <a:buNone/>
              <a:defRPr/>
            </a:pPr>
            <a:r>
              <a:rPr kumimoji="0" lang="zh-CN" altLang="en-US" sz="2000" b="1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lt"/>
              </a:rPr>
              <a:t>（四）学习与发展管理</a:t>
            </a:r>
            <a:endParaRPr kumimoji="0" lang="zh-CN" altLang="en-US" sz="2000" b="1" i="0" u="none" strike="noStrike" kern="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微软雅黑" pitchFamily="34" charset="-122"/>
              <a:cs typeface="+mn-cs"/>
              <a:sym typeface="+mn-lt"/>
            </a:endParaRPr>
          </a:p>
          <a:p>
            <a:pPr marL="0" marR="0" lvl="0" indent="0" algn="just" defTabSz="912495" rtl="0" eaLnBrk="0" fontAlgn="base" latinLnBrk="0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charset="0"/>
              <a:buNone/>
              <a:defRPr/>
            </a:pPr>
            <a:r>
              <a:rPr kumimoji="0" lang="zh-CN" altLang="en-US" sz="2000" b="1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lt"/>
              </a:rPr>
              <a:t>（五）绩效管理</a:t>
            </a:r>
            <a:endParaRPr kumimoji="0" lang="zh-CN" altLang="en-US" sz="2000" b="1" i="0" u="none" strike="noStrike" kern="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微软雅黑" pitchFamily="34" charset="-122"/>
              <a:cs typeface="+mn-cs"/>
              <a:sym typeface="+mn-lt"/>
            </a:endParaRPr>
          </a:p>
          <a:p>
            <a:pPr marL="0" marR="0" lvl="0" indent="0" algn="just" defTabSz="912495" rtl="0" eaLnBrk="0" fontAlgn="base" latinLnBrk="0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charset="0"/>
              <a:buNone/>
              <a:defRPr/>
            </a:pPr>
            <a:r>
              <a:rPr kumimoji="0" lang="zh-CN" altLang="en-US" sz="2000" b="1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lt"/>
              </a:rPr>
              <a:t>（六）休息休假及加班管理</a:t>
            </a:r>
            <a:endParaRPr kumimoji="0" lang="zh-CN" altLang="en-US" sz="2000" b="1" i="0" u="none" strike="noStrike" kern="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微软雅黑" pitchFamily="34" charset="-122"/>
              <a:cs typeface="+mn-cs"/>
              <a:sym typeface="+mn-lt"/>
            </a:endParaRPr>
          </a:p>
          <a:p>
            <a:pPr marL="0" marR="0" lvl="0" indent="0" algn="just" defTabSz="912495" rtl="0" eaLnBrk="0" fontAlgn="base" latinLnBrk="0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charset="0"/>
              <a:buNone/>
              <a:defRPr/>
            </a:pPr>
            <a:r>
              <a:rPr kumimoji="0" lang="zh-CN" altLang="en-US" sz="2000" b="1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lt"/>
              </a:rPr>
              <a:t>（七）员工自助服务平台</a:t>
            </a:r>
            <a:endParaRPr kumimoji="0" lang="zh-CN" altLang="en-US" sz="2000" b="1" i="0" u="none" strike="noStrike" kern="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微软雅黑" pitchFamily="34" charset="-122"/>
              <a:cs typeface="+mn-cs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82663" y="332423"/>
            <a:ext cx="10298113" cy="742950"/>
          </a:xfrm>
          <a:prstGeom prst="rect">
            <a:avLst/>
          </a:prstGeom>
          <a:solidFill>
            <a:srgbClr val="1A2776"/>
          </a:solidFill>
        </p:spPr>
        <p:txBody>
          <a:bodyPr/>
          <a:lstStyle/>
          <a:p>
            <a:pPr marL="0" marR="0" lvl="0" indent="0" algn="l" defTabSz="912495" rtl="0" eaLnBrk="1" fontAlgn="base" latinLnBrk="0" hangingPunct="1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bg1">
                  <a:lumMod val="75000"/>
                </a:schemeClr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12.2.3 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数字化人力资源管理系统的模块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 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>
    <p:strips dir="rd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5325" y="2276475"/>
            <a:ext cx="10972800" cy="1143000"/>
          </a:xfrm>
        </p:spPr>
        <p:txBody>
          <a:bodyPr/>
          <a:lstStyle/>
          <a:p>
            <a:pPr marL="0" marR="0" lvl="0" indent="0" algn="ctr" defTabSz="91249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kern="1200" noProof="0">
                <a:ln>
                  <a:noFill/>
                </a:ln>
                <a:uLnTx/>
                <a:uFillTx/>
                <a:cs typeface="+mn-cs"/>
                <a:sym typeface="+mn-ea"/>
              </a:rPr>
              <a:t>12.3 </a:t>
            </a:r>
            <a:r>
              <a:rPr altLang="en-US" kern="1200" noProof="0">
                <a:ln>
                  <a:noFill/>
                </a:ln>
                <a:uLnTx/>
                <a:uFillTx/>
                <a:cs typeface="+mn-cs"/>
                <a:sym typeface="+mn-ea"/>
              </a:rPr>
              <a:t>数字化人力资源管理系统的设计</a:t>
            </a:r>
            <a:r>
              <a:rPr lang="en-US" kern="1200" noProof="0">
                <a:ln>
                  <a:noFill/>
                </a:ln>
                <a:uLnTx/>
                <a:uFillTx/>
                <a:cs typeface="+mn-cs"/>
                <a:sym typeface="+mn-ea"/>
              </a:rPr>
              <a:t> </a:t>
            </a:r>
            <a:br>
              <a:rPr kumimoji="0" lang="en-US" altLang="zh-CN" b="1" i="0" u="none" strike="noStrike" kern="1200" cap="none" spc="0" normalizeH="0" baseline="0" noProof="0">
                <a:ln>
                  <a:noFill/>
                </a:ln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itchFamily="2" charset="-122"/>
                <a:ea typeface="楷体_GB2312" pitchFamily="49" charset="-122"/>
                <a:cs typeface="+mn-cs"/>
                <a:sym typeface="+mn-ea"/>
              </a:rPr>
            </a:br>
            <a:endParaRPr kumimoji="0" lang="zh-CN" altLang="en-US" sz="4400" b="1" i="0" u="none" strike="noStrike" kern="0" cap="none" spc="0" normalizeH="0" baseline="0" noProof="0" dirty="0">
              <a:ln>
                <a:noFill/>
              </a:ln>
              <a:solidFill>
                <a:srgbClr val="660033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宋体" pitchFamily="2" charset="-122"/>
              <a:ea typeface="楷体_GB2312" pitchFamily="49" charset="-122"/>
              <a:cs typeface="+mj-cs"/>
            </a:endParaRPr>
          </a:p>
        </p:txBody>
      </p:sp>
    </p:spTree>
  </p:cSld>
  <p:clrMapOvr>
    <a:masterClrMapping/>
  </p:clrMapOvr>
  <p:transition>
    <p:strips dir="rd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marR="0" lvl="0" indent="0" algn="ctr" defTabSz="91249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400" b="1" i="0" u="none" strike="noStrike" kern="0" cap="none" spc="0" normalizeH="0" baseline="0" noProof="1">
              <a:ln>
                <a:noFill/>
              </a:ln>
              <a:solidFill>
                <a:srgbClr val="660033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宋体" pitchFamily="2" charset="-122"/>
              <a:ea typeface="楷体_GB2312" pitchFamily="49" charset="-122"/>
              <a:cs typeface="+mj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28776"/>
            <a:ext cx="10972800" cy="4525963"/>
          </a:xfrm>
        </p:spPr>
        <p:txBody>
          <a:bodyPr/>
          <a:lstStyle/>
          <a:p>
            <a:pPr marL="341630" marR="0" lvl="0" indent="-341630" algn="l" defTabSz="912495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1">
                  <a:lumMod val="75000"/>
                </a:schemeClr>
              </a:buClr>
              <a:buSzPct val="70000"/>
              <a:buFont typeface="Wingdings" panose="05000000000000000000" pitchFamily="2" charset="2"/>
              <a:buChar char="p"/>
              <a:defRPr/>
            </a:pPr>
            <a:endParaRPr kumimoji="0" lang="zh-CN" altLang="en-US" sz="3200" b="0" i="0" u="none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宋体" pitchFamily="2" charset="-122"/>
              <a:ea typeface="楷体_GB2312" pitchFamily="49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83298" y="1124268"/>
            <a:ext cx="10298113" cy="742950"/>
          </a:xfrm>
          <a:prstGeom prst="rect">
            <a:avLst/>
          </a:prstGeom>
          <a:solidFill>
            <a:srgbClr val="1A2776"/>
          </a:solidFill>
        </p:spPr>
        <p:txBody>
          <a:bodyPr/>
          <a:lstStyle/>
          <a:p>
            <a:pPr marL="0" marR="0" lvl="0" indent="0" algn="l" defTabSz="912495" rtl="0" eaLnBrk="1" fontAlgn="base" latinLnBrk="0" hangingPunct="1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bg1">
                  <a:lumMod val="75000"/>
                </a:schemeClr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ea"/>
                <a:sym typeface="+mn-lt"/>
              </a:rPr>
              <a:t>12.3.1 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ea"/>
                <a:sym typeface="+mn-lt"/>
              </a:rPr>
              <a:t>数字化人力资源管理系统的用户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ea"/>
                <a:sym typeface="+mn-lt"/>
              </a:rPr>
              <a:t>体验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46785" y="1988820"/>
            <a:ext cx="10298430" cy="4690745"/>
          </a:xfrm>
          <a:prstGeom prst="rect">
            <a:avLst/>
          </a:prstGeom>
          <a:solidFill>
            <a:schemeClr val="tx1">
              <a:lumMod val="85000"/>
            </a:schemeClr>
          </a:solidFill>
        </p:spPr>
        <p:txBody>
          <a:bodyPr anchor="ctr"/>
          <a:lstStyle/>
          <a:p>
            <a:pPr marL="0" marR="0" lvl="0" indent="719455" algn="just" defTabSz="912495" rtl="0" eaLnBrk="1" fontAlgn="base" latinLnBrk="0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400" b="1" i="0" u="none" strike="noStrike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sym typeface="+mn-lt"/>
              </a:rPr>
              <a:t>（一）影响用户体验的因素</a:t>
            </a:r>
            <a:endParaRPr kumimoji="0" lang="zh-CN" altLang="en-US" sz="2400" b="1" i="0" u="none" strike="noStrike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itchFamily="49" charset="-122"/>
              <a:ea typeface="楷体" pitchFamily="49" charset="-122"/>
              <a:sym typeface="+mn-lt"/>
            </a:endParaRPr>
          </a:p>
          <a:p>
            <a:pPr marL="0" marR="0" lvl="0" indent="719455" algn="just" defTabSz="912495" rtl="0" eaLnBrk="1" fontAlgn="base" latinLnBrk="0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400" b="1" i="0" u="none" strike="noStrike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sym typeface="+mn-lt"/>
              </a:rPr>
              <a:t>人力资源管理系统一致性程度</a:t>
            </a:r>
            <a:endParaRPr kumimoji="0" lang="zh-CN" altLang="en-US" sz="2400" b="1" i="0" u="none" strike="noStrike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itchFamily="49" charset="-122"/>
              <a:ea typeface="楷体" pitchFamily="49" charset="-122"/>
              <a:sym typeface="+mn-lt"/>
            </a:endParaRPr>
          </a:p>
          <a:p>
            <a:pPr marL="0" marR="0" lvl="0" indent="719455" algn="just" defTabSz="912495" rtl="0" eaLnBrk="1" fontAlgn="base" latinLnBrk="0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400" b="1" i="0" u="none" strike="noStrike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sym typeface="+mn-lt"/>
              </a:rPr>
              <a:t>人力资源管理系统的一致性和标准化</a:t>
            </a:r>
            <a:endParaRPr kumimoji="0" lang="zh-CN" altLang="en-US" sz="2400" b="1" i="0" u="none" strike="noStrike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itchFamily="49" charset="-122"/>
              <a:ea typeface="楷体" pitchFamily="49" charset="-122"/>
              <a:sym typeface="+mn-lt"/>
            </a:endParaRPr>
          </a:p>
          <a:p>
            <a:pPr marL="0" marR="0" lvl="0" indent="719455" algn="just" defTabSz="912495" rtl="0" eaLnBrk="1" fontAlgn="base" latinLnBrk="0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400" b="1" i="0" u="none" strike="noStrike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sym typeface="+mn-lt"/>
              </a:rPr>
              <a:t>人力资源管理系统设计问题</a:t>
            </a:r>
            <a:endParaRPr kumimoji="0" lang="zh-CN" altLang="en-US" sz="2400" b="1" i="0" u="none" strike="noStrike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itchFamily="49" charset="-122"/>
              <a:ea typeface="楷体" pitchFamily="49" charset="-122"/>
              <a:sym typeface="+mn-lt"/>
            </a:endParaRPr>
          </a:p>
          <a:p>
            <a:pPr marL="0" marR="0" lvl="0" indent="719455" algn="just" defTabSz="912495" rtl="0" eaLnBrk="1" fontAlgn="base" latinLnBrk="0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400" b="1" i="0" u="none" strike="noStrike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sym typeface="+mn-lt"/>
              </a:rPr>
              <a:t>人力资源管理系统的用户界面</a:t>
            </a:r>
            <a:r>
              <a:rPr kumimoji="0" lang="zh-CN" altLang="en-US" sz="2400" b="1" i="0" u="none" strike="noStrike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sym typeface="+mn-lt"/>
              </a:rPr>
              <a:t>设置</a:t>
            </a:r>
            <a:endParaRPr kumimoji="0" lang="zh-CN" altLang="en-US" sz="2400" b="1" i="0" u="none" strike="noStrike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itchFamily="49" charset="-122"/>
              <a:ea typeface="楷体" pitchFamily="49" charset="-122"/>
              <a:sym typeface="+mn-lt"/>
            </a:endParaRPr>
          </a:p>
          <a:p>
            <a:pPr marL="0" marR="0" lvl="0" indent="719455" algn="just" defTabSz="912495" rtl="0" eaLnBrk="1" fontAlgn="base" latinLnBrk="0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400" b="1" i="0" u="none" strike="noStrike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sym typeface="+mn-lt"/>
              </a:rPr>
              <a:t>（二）友好的用户界面</a:t>
            </a:r>
            <a:endParaRPr kumimoji="0" lang="zh-CN" altLang="en-US" sz="2400" b="1" i="0" u="none" strike="noStrike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itchFamily="49" charset="-122"/>
              <a:ea typeface="楷体" pitchFamily="49" charset="-122"/>
              <a:sym typeface="+mn-lt"/>
            </a:endParaRPr>
          </a:p>
          <a:p>
            <a:pPr marL="0" marR="0" lvl="0" indent="719455" algn="just" defTabSz="912495" rtl="0" eaLnBrk="1" fontAlgn="base" latinLnBrk="0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400" b="1" i="0" u="none" strike="noStrike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sym typeface="+mn-lt"/>
              </a:rPr>
              <a:t>用户体验，简洁、可用性强、易学易用</a:t>
            </a:r>
            <a:endParaRPr kumimoji="0" lang="zh-CN" altLang="en-US" sz="2400" b="1" i="0" u="none" strike="noStrike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itchFamily="49" charset="-122"/>
              <a:ea typeface="楷体" pitchFamily="49" charset="-122"/>
              <a:sym typeface="+mn-lt"/>
            </a:endParaRPr>
          </a:p>
        </p:txBody>
      </p:sp>
    </p:spTree>
  </p:cSld>
  <p:clrMapOvr>
    <a:masterClrMapping/>
  </p:clrMapOvr>
  <p:transition>
    <p:strips dir="rd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marR="0" lvl="0" indent="0" algn="ctr" defTabSz="91249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400" b="1" i="0" u="none" strike="noStrike" kern="0" cap="none" spc="0" normalizeH="0" baseline="0" noProof="1">
              <a:ln>
                <a:noFill/>
              </a:ln>
              <a:solidFill>
                <a:srgbClr val="660033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宋体" pitchFamily="2" charset="-122"/>
              <a:ea typeface="楷体_GB2312" pitchFamily="49" charset="-122"/>
              <a:cs typeface="+mj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28776"/>
            <a:ext cx="10972800" cy="4525963"/>
          </a:xfrm>
        </p:spPr>
        <p:txBody>
          <a:bodyPr/>
          <a:lstStyle/>
          <a:p>
            <a:pPr marL="341630" marR="0" lvl="0" indent="-341630" algn="l" defTabSz="912495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1">
                  <a:lumMod val="75000"/>
                </a:schemeClr>
              </a:buClr>
              <a:buSzPct val="70000"/>
              <a:buFont typeface="Wingdings" panose="05000000000000000000" pitchFamily="2" charset="2"/>
              <a:buChar char="p"/>
              <a:defRPr/>
            </a:pPr>
            <a:endParaRPr kumimoji="0" lang="zh-CN" altLang="en-US" sz="3200" b="0" i="0" u="none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宋体" pitchFamily="2" charset="-122"/>
              <a:ea typeface="楷体_GB2312" pitchFamily="49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83298" y="885508"/>
            <a:ext cx="10298113" cy="742950"/>
          </a:xfrm>
          <a:prstGeom prst="rect">
            <a:avLst/>
          </a:prstGeom>
          <a:solidFill>
            <a:srgbClr val="1A2776"/>
          </a:solidFill>
        </p:spPr>
        <p:txBody>
          <a:bodyPr/>
          <a:lstStyle/>
          <a:p>
            <a:pPr marL="0" marR="0" lvl="0" indent="0" algn="l" defTabSz="912495" rtl="0" eaLnBrk="1" fontAlgn="base" latinLnBrk="0" hangingPunct="1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bg1">
                  <a:lumMod val="75000"/>
                </a:schemeClr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ea"/>
                <a:sym typeface="+mn-lt"/>
              </a:rPr>
              <a:t>12.3.2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ea"/>
                <a:sym typeface="+mn-lt"/>
              </a:rPr>
              <a:t>数字化人力资源管理系统的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ea"/>
                <a:sym typeface="+mn-lt"/>
              </a:rPr>
              <a:t>设计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83615" y="1673860"/>
            <a:ext cx="10298430" cy="4884420"/>
          </a:xfrm>
          <a:prstGeom prst="rect">
            <a:avLst/>
          </a:prstGeom>
          <a:solidFill>
            <a:schemeClr val="tx1">
              <a:lumMod val="85000"/>
            </a:schemeClr>
          </a:solidFill>
        </p:spPr>
        <p:txBody>
          <a:bodyPr anchor="ctr"/>
          <a:lstStyle/>
          <a:p>
            <a:pPr marL="0" marR="0" lvl="0" indent="719455" algn="just" defTabSz="912495" rtl="0" eaLnBrk="1" fontAlgn="base" latinLnBrk="0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400" b="1" i="0" u="none" strike="noStrike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sym typeface="+mn-lt"/>
              </a:rPr>
              <a:t>（一）数字化人力资源管理系统设计过程</a:t>
            </a:r>
            <a:endParaRPr kumimoji="0" lang="zh-CN" altLang="en-US" sz="2400" b="1" i="0" u="none" strike="noStrike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itchFamily="49" charset="-122"/>
              <a:ea typeface="楷体" pitchFamily="49" charset="-122"/>
              <a:sym typeface="+mn-lt"/>
            </a:endParaRPr>
          </a:p>
          <a:p>
            <a:pPr marL="0" marR="0" lvl="0" indent="719455" algn="just" defTabSz="912495" rtl="0" eaLnBrk="1" fontAlgn="base" latinLnBrk="0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400" b="1" i="0" u="none" strike="noStrike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sym typeface="+mn-lt"/>
              </a:rPr>
              <a:t>1、成立项目组</a:t>
            </a:r>
            <a:endParaRPr kumimoji="0" lang="zh-CN" altLang="en-US" sz="2400" b="1" i="0" u="none" strike="noStrike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itchFamily="49" charset="-122"/>
              <a:ea typeface="楷体" pitchFamily="49" charset="-122"/>
              <a:sym typeface="+mn-lt"/>
            </a:endParaRPr>
          </a:p>
          <a:p>
            <a:pPr marL="0" marR="0" lvl="0" indent="719455" algn="just" defTabSz="912495" rtl="0" eaLnBrk="1" fontAlgn="base" latinLnBrk="0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400" b="1" i="0" u="none" strike="noStrike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sym typeface="+mn-lt"/>
              </a:rPr>
              <a:t>2、编制客户需求分析报告</a:t>
            </a:r>
            <a:endParaRPr kumimoji="0" lang="zh-CN" altLang="en-US" sz="2400" b="1" i="0" u="none" strike="noStrike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itchFamily="49" charset="-122"/>
              <a:ea typeface="楷体" pitchFamily="49" charset="-122"/>
              <a:sym typeface="+mn-lt"/>
            </a:endParaRPr>
          </a:p>
          <a:p>
            <a:pPr marL="0" marR="0" lvl="0" indent="719455" algn="just" defTabSz="912495" rtl="0" eaLnBrk="1" fontAlgn="base" latinLnBrk="0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400" b="1" i="0" u="none" strike="noStrike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sym typeface="+mn-lt"/>
              </a:rPr>
              <a:t>3、分析用户职能职责</a:t>
            </a:r>
            <a:endParaRPr kumimoji="0" lang="zh-CN" altLang="en-US" sz="2400" b="1" i="0" u="none" strike="noStrike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itchFamily="49" charset="-122"/>
              <a:ea typeface="楷体" pitchFamily="49" charset="-122"/>
              <a:sym typeface="+mn-lt"/>
            </a:endParaRPr>
          </a:p>
          <a:p>
            <a:pPr marL="0" marR="0" lvl="0" indent="719455" algn="just" defTabSz="912495" rtl="0" eaLnBrk="1" fontAlgn="base" latinLnBrk="0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400" b="1" i="0" u="none" strike="noStrike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sym typeface="+mn-lt"/>
              </a:rPr>
              <a:t>4、设计系统流程</a:t>
            </a:r>
            <a:endParaRPr kumimoji="0" lang="zh-CN" altLang="en-US" sz="2400" b="1" i="0" u="none" strike="noStrike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itchFamily="49" charset="-122"/>
              <a:ea typeface="楷体" pitchFamily="49" charset="-122"/>
              <a:sym typeface="+mn-lt"/>
            </a:endParaRPr>
          </a:p>
          <a:p>
            <a:pPr marL="0" marR="0" lvl="0" indent="719455" algn="just" defTabSz="912495" rtl="0" eaLnBrk="1" fontAlgn="base" latinLnBrk="0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400" b="1" i="0" u="none" strike="noStrike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sym typeface="+mn-lt"/>
              </a:rPr>
              <a:t>5、设置系统参数</a:t>
            </a:r>
            <a:endParaRPr kumimoji="0" lang="zh-CN" altLang="en-US" sz="2400" b="1" i="0" u="none" strike="noStrike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itchFamily="49" charset="-122"/>
              <a:ea typeface="楷体" pitchFamily="49" charset="-122"/>
              <a:sym typeface="+mn-lt"/>
            </a:endParaRPr>
          </a:p>
          <a:p>
            <a:pPr marL="0" marR="0" lvl="0" indent="719455" algn="just" defTabSz="912495" rtl="0" eaLnBrk="1" fontAlgn="base" latinLnBrk="0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400" b="1" i="0" u="none" strike="noStrike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sym typeface="+mn-lt"/>
              </a:rPr>
              <a:t>6、系统调试及用户测试</a:t>
            </a:r>
            <a:endParaRPr kumimoji="0" lang="zh-CN" altLang="en-US" sz="2400" b="1" i="0" u="none" strike="noStrike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itchFamily="49" charset="-122"/>
              <a:ea typeface="楷体" pitchFamily="49" charset="-122"/>
              <a:sym typeface="+mn-lt"/>
            </a:endParaRPr>
          </a:p>
          <a:p>
            <a:pPr marL="0" marR="0" lvl="0" indent="719455" algn="just" defTabSz="912495" rtl="0" eaLnBrk="1" fontAlgn="base" latinLnBrk="0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400" b="1" i="0" u="none" strike="noStrike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sym typeface="+mn-lt"/>
              </a:rPr>
              <a:t>7、系统实施过程中的变革管理</a:t>
            </a:r>
            <a:endParaRPr kumimoji="0" lang="zh-CN" altLang="en-US" sz="2400" b="1" i="0" u="none" strike="noStrike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itchFamily="49" charset="-122"/>
              <a:ea typeface="楷体" pitchFamily="49" charset="-122"/>
              <a:sym typeface="+mn-lt"/>
            </a:endParaRPr>
          </a:p>
          <a:p>
            <a:pPr marL="0" marR="0" lvl="0" indent="719455" algn="just" defTabSz="912495" rtl="0" eaLnBrk="1" fontAlgn="base" latinLnBrk="0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400" b="1" i="0" u="none" strike="noStrike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sym typeface="+mn-lt"/>
              </a:rPr>
              <a:t>8、完善和更新系统流程</a:t>
            </a:r>
            <a:endParaRPr kumimoji="0" lang="zh-CN" altLang="en-US" sz="2400" b="1" i="0" u="none" strike="noStrike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itchFamily="49" charset="-122"/>
              <a:ea typeface="楷体" pitchFamily="49" charset="-122"/>
              <a:sym typeface="+mn-lt"/>
            </a:endParaRPr>
          </a:p>
          <a:p>
            <a:pPr marL="0" marR="0" lvl="0" indent="719455" algn="just" defTabSz="912495" rtl="0" eaLnBrk="1" fontAlgn="base" latinLnBrk="0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400" b="1" i="0" u="none" strike="noStrike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sym typeface="+mn-lt"/>
              </a:rPr>
              <a:t>9、建立流程文件和用户手册</a:t>
            </a:r>
            <a:endParaRPr kumimoji="0" lang="zh-CN" altLang="en-US" sz="2400" b="1" i="0" u="none" strike="noStrike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itchFamily="49" charset="-122"/>
              <a:ea typeface="楷体" pitchFamily="49" charset="-122"/>
              <a:sym typeface="+mn-lt"/>
            </a:endParaRPr>
          </a:p>
        </p:txBody>
      </p:sp>
    </p:spTree>
  </p:cSld>
  <p:clrMapOvr>
    <a:masterClrMapping/>
  </p:clrMapOvr>
  <p:transition>
    <p:strips dir="rd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marR="0" lvl="0" indent="0" algn="ctr" defTabSz="91249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400" b="1" i="0" u="none" strike="noStrike" kern="0" cap="none" spc="0" normalizeH="0" baseline="0" noProof="1">
              <a:ln>
                <a:noFill/>
              </a:ln>
              <a:solidFill>
                <a:srgbClr val="660033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宋体" pitchFamily="2" charset="-122"/>
              <a:ea typeface="楷体_GB2312" pitchFamily="49" charset="-122"/>
              <a:cs typeface="+mj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28776"/>
            <a:ext cx="10972800" cy="4525963"/>
          </a:xfrm>
        </p:spPr>
        <p:txBody>
          <a:bodyPr/>
          <a:lstStyle/>
          <a:p>
            <a:pPr marL="341630" marR="0" lvl="0" indent="-341630" algn="l" defTabSz="912495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1">
                  <a:lumMod val="75000"/>
                </a:schemeClr>
              </a:buClr>
              <a:buSzPct val="70000"/>
              <a:buFont typeface="Wingdings" panose="05000000000000000000" pitchFamily="2" charset="2"/>
              <a:buChar char="p"/>
              <a:defRPr/>
            </a:pPr>
            <a:endParaRPr kumimoji="0" lang="zh-CN" altLang="en-US" sz="3200" b="0" i="0" u="none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宋体" pitchFamily="2" charset="-122"/>
              <a:ea typeface="楷体_GB2312" pitchFamily="49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46785" y="1022985"/>
            <a:ext cx="10298430" cy="5490210"/>
          </a:xfrm>
          <a:prstGeom prst="rect">
            <a:avLst/>
          </a:prstGeom>
          <a:solidFill>
            <a:schemeClr val="tx1">
              <a:lumMod val="85000"/>
            </a:schemeClr>
          </a:solidFill>
        </p:spPr>
        <p:txBody>
          <a:bodyPr anchor="ctr"/>
          <a:lstStyle/>
          <a:p>
            <a:pPr marL="0" marR="0" lvl="0" indent="719455" algn="just" defTabSz="912495" rtl="0" eaLnBrk="1" fontAlgn="base" latinLnBrk="0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400" b="1" i="0" u="none" strike="noStrike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sym typeface="+mn-lt"/>
              </a:rPr>
              <a:t>（二）数字化人力资源管理系统设计的数据安全</a:t>
            </a:r>
            <a:endParaRPr kumimoji="0" lang="zh-CN" altLang="en-US" sz="2400" b="1" i="0" u="none" strike="noStrike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itchFamily="49" charset="-122"/>
              <a:ea typeface="楷体" pitchFamily="49" charset="-122"/>
              <a:sym typeface="+mn-lt"/>
            </a:endParaRPr>
          </a:p>
          <a:p>
            <a:pPr marL="0" marR="0" lvl="0" indent="719455" algn="just" defTabSz="912495" rtl="0" eaLnBrk="1" fontAlgn="base" latinLnBrk="0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400" b="1" i="0" u="none" strike="noStrike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sym typeface="+mn-lt"/>
              </a:rPr>
              <a:t>1、对人力资源管理系统造成威胁的安全隐患</a:t>
            </a:r>
            <a:endParaRPr kumimoji="0" lang="zh-CN" altLang="en-US" sz="2400" b="1" i="0" u="none" strike="noStrike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itchFamily="49" charset="-122"/>
              <a:ea typeface="楷体" pitchFamily="49" charset="-122"/>
              <a:sym typeface="+mn-lt"/>
            </a:endParaRPr>
          </a:p>
          <a:p>
            <a:pPr marR="0" lvl="0" algn="just" defTabSz="912495" rtl="0" eaLnBrk="1" fontAlgn="base" latinLnBrk="0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charset="0"/>
              <a:defRPr/>
            </a:pPr>
            <a:r>
              <a:rPr kumimoji="0" lang="en-US" altLang="zh-CN" sz="2400" b="1" i="0" u="none" strike="noStrike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sym typeface="+mn-lt"/>
              </a:rPr>
              <a:t>           </a:t>
            </a:r>
            <a:r>
              <a:rPr kumimoji="0" lang="zh-CN" altLang="en-US" sz="2400" b="1" i="0" u="none" strike="noStrike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sym typeface="+mn-lt"/>
              </a:rPr>
              <a:t>信息</a:t>
            </a:r>
            <a:r>
              <a:rPr kumimoji="0" lang="zh-CN" altLang="en-US" sz="2400" b="1" i="0" u="none" strike="noStrike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sym typeface="+mn-lt"/>
              </a:rPr>
              <a:t>泄露</a:t>
            </a:r>
            <a:endParaRPr kumimoji="0" lang="zh-CN" altLang="en-US" sz="2400" b="1" i="0" u="none" strike="noStrike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itchFamily="49" charset="-122"/>
              <a:ea typeface="楷体" pitchFamily="49" charset="-122"/>
              <a:sym typeface="+mn-lt"/>
            </a:endParaRPr>
          </a:p>
          <a:p>
            <a:pPr marR="0" lvl="0" algn="just" defTabSz="912495" rtl="0" eaLnBrk="1" fontAlgn="base" latinLnBrk="0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charset="0"/>
              <a:defRPr/>
            </a:pPr>
            <a:r>
              <a:rPr kumimoji="0" lang="en-US" altLang="zh-CN" sz="2400" b="1" i="0" u="none" strike="noStrike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sym typeface="+mn-lt"/>
              </a:rPr>
              <a:t>           </a:t>
            </a:r>
            <a:r>
              <a:rPr kumimoji="0" lang="zh-CN" altLang="en-US" sz="2400" b="1" i="0" u="none" strike="noStrike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sym typeface="+mn-lt"/>
              </a:rPr>
              <a:t>信息</a:t>
            </a:r>
            <a:r>
              <a:rPr kumimoji="0" lang="zh-CN" altLang="en-US" sz="2400" b="1" i="0" u="none" strike="noStrike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sym typeface="+mn-lt"/>
              </a:rPr>
              <a:t>毁损</a:t>
            </a:r>
            <a:endParaRPr kumimoji="0" lang="zh-CN" altLang="en-US" sz="2400" b="1" i="0" u="none" strike="noStrike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itchFamily="49" charset="-122"/>
              <a:ea typeface="楷体" pitchFamily="49" charset="-122"/>
              <a:sym typeface="+mn-lt"/>
            </a:endParaRPr>
          </a:p>
          <a:p>
            <a:pPr marL="0" marR="0" lvl="0" indent="719455" algn="just" defTabSz="912495" rtl="0" eaLnBrk="1" fontAlgn="base" latinLnBrk="0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400" b="1" i="0" u="none" strike="noStrike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sym typeface="+mn-lt"/>
              </a:rPr>
              <a:t>2、人力资源管理系统数据安全性设计及其预防</a:t>
            </a:r>
            <a:endParaRPr kumimoji="0" lang="zh-CN" altLang="en-US" sz="2400" b="1" i="0" u="none" strike="noStrike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itchFamily="49" charset="-122"/>
              <a:ea typeface="楷体" pitchFamily="49" charset="-122"/>
              <a:sym typeface="+mn-lt"/>
            </a:endParaRPr>
          </a:p>
          <a:p>
            <a:pPr marL="0" marR="0" lvl="0" indent="719455" algn="just" defTabSz="912495" rtl="0" eaLnBrk="1" fontAlgn="base" latinLnBrk="0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400" b="1" i="0" u="none" strike="noStrike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sym typeface="+mn-lt"/>
              </a:rPr>
              <a:t>员工个人数据收集</a:t>
            </a:r>
            <a:endParaRPr kumimoji="0" lang="zh-CN" altLang="en-US" sz="2400" b="1" i="0" u="none" strike="noStrike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itchFamily="49" charset="-122"/>
              <a:ea typeface="楷体" pitchFamily="49" charset="-122"/>
              <a:sym typeface="+mn-lt"/>
            </a:endParaRPr>
          </a:p>
          <a:p>
            <a:pPr marL="0" marR="0" lvl="0" indent="719455" algn="just" defTabSz="912495" rtl="0" eaLnBrk="1" fontAlgn="base" latinLnBrk="0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400" b="1" i="0" u="none" strike="noStrike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sym typeface="+mn-lt"/>
              </a:rPr>
              <a:t>员工数据的</a:t>
            </a:r>
            <a:r>
              <a:rPr kumimoji="0" lang="zh-CN" altLang="en-US" sz="2400" b="1" i="0" u="none" strike="noStrike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sym typeface="+mn-lt"/>
              </a:rPr>
              <a:t>访问</a:t>
            </a:r>
            <a:endParaRPr kumimoji="0" lang="zh-CN" altLang="en-US" sz="2400" b="1" i="0" u="none" strike="noStrike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itchFamily="49" charset="-122"/>
              <a:ea typeface="楷体" pitchFamily="49" charset="-122"/>
              <a:sym typeface="+mn-lt"/>
            </a:endParaRPr>
          </a:p>
          <a:p>
            <a:pPr marL="0" marR="0" lvl="0" indent="719455" algn="just" defTabSz="912495" rtl="0" eaLnBrk="1" fontAlgn="base" latinLnBrk="0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lang="zh-CN" altLang="en-US" sz="2400" b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sym typeface="+mn-lt"/>
              </a:rPr>
              <a:t>员工数据的</a:t>
            </a:r>
            <a:r>
              <a:rPr kumimoji="0" lang="zh-CN" altLang="en-US" sz="2400" b="1" i="0" u="none" strike="noStrike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sym typeface="+mn-lt"/>
              </a:rPr>
              <a:t>共享</a:t>
            </a:r>
            <a:endParaRPr kumimoji="0" lang="zh-CN" altLang="en-US" sz="2400" b="1" i="0" u="none" strike="noStrike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itchFamily="49" charset="-122"/>
              <a:ea typeface="楷体" pitchFamily="49" charset="-122"/>
              <a:sym typeface="+mn-lt"/>
            </a:endParaRPr>
          </a:p>
          <a:p>
            <a:pPr marL="0" marR="0" lvl="0" indent="719455" algn="just" defTabSz="912495" rtl="0" eaLnBrk="1" fontAlgn="base" latinLnBrk="0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lang="zh-CN" altLang="en-US" sz="2400" b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sym typeface="+mn-lt"/>
              </a:rPr>
              <a:t>员工数据的</a:t>
            </a:r>
            <a:r>
              <a:rPr kumimoji="0" lang="zh-CN" altLang="en-US" sz="2400" b="1" i="0" u="none" strike="noStrike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sym typeface="+mn-lt"/>
              </a:rPr>
              <a:t>存储</a:t>
            </a:r>
            <a:endParaRPr kumimoji="0" lang="zh-CN" altLang="en-US" sz="2400" b="1" i="0" u="none" strike="noStrike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itchFamily="49" charset="-122"/>
              <a:ea typeface="楷体" pitchFamily="49" charset="-122"/>
              <a:sym typeface="+mn-lt"/>
            </a:endParaRPr>
          </a:p>
          <a:p>
            <a:pPr marL="0" marR="0" lvl="0" indent="719455" algn="just" defTabSz="912495" rtl="0" eaLnBrk="1" fontAlgn="base" latinLnBrk="0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lang="zh-CN" altLang="en-US" sz="2400" b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sym typeface="+mn-lt"/>
              </a:rPr>
              <a:t>员工数据的</a:t>
            </a:r>
            <a:r>
              <a:rPr kumimoji="0" lang="zh-CN" altLang="en-US" sz="2400" b="1" i="0" u="none" strike="noStrike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sym typeface="+mn-lt"/>
              </a:rPr>
              <a:t>审计</a:t>
            </a:r>
            <a:endParaRPr kumimoji="0" lang="zh-CN" altLang="en-US" sz="2400" b="1" i="0" u="none" strike="noStrike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itchFamily="49" charset="-122"/>
              <a:ea typeface="楷体" pitchFamily="49" charset="-122"/>
              <a:sym typeface="+mn-lt"/>
            </a:endParaRPr>
          </a:p>
          <a:p>
            <a:pPr marL="0" marR="0" lvl="0" indent="719455" algn="just" defTabSz="912495" rtl="0" eaLnBrk="1" fontAlgn="base" latinLnBrk="0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pitchFamily="2" charset="2"/>
              <a:buNone/>
              <a:defRPr/>
            </a:pPr>
            <a:endParaRPr kumimoji="0" lang="zh-CN" altLang="en-US" sz="2400" b="1" i="0" u="none" strike="noStrike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itchFamily="49" charset="-122"/>
              <a:ea typeface="楷体" pitchFamily="49" charset="-122"/>
              <a:sym typeface="+mn-lt"/>
            </a:endParaRPr>
          </a:p>
        </p:txBody>
      </p:sp>
    </p:spTree>
  </p:cSld>
  <p:clrMapOvr>
    <a:masterClrMapping/>
  </p:clrMapOvr>
  <p:transition>
    <p:strips dir="rd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5325" y="2276475"/>
            <a:ext cx="10972800" cy="1143000"/>
          </a:xfrm>
        </p:spPr>
        <p:txBody>
          <a:bodyPr/>
          <a:lstStyle/>
          <a:p>
            <a:pPr marL="0" marR="0" lvl="0" indent="0" algn="ctr" defTabSz="91249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kern="1200" noProof="0">
                <a:ln>
                  <a:noFill/>
                </a:ln>
                <a:uLnTx/>
                <a:uFillTx/>
                <a:sym typeface="+mn-ea"/>
              </a:rPr>
              <a:t>12.4 </a:t>
            </a:r>
            <a:r>
              <a:rPr altLang="en-US" kern="1200" noProof="0">
                <a:ln>
                  <a:noFill/>
                </a:ln>
                <a:uLnTx/>
                <a:uFillTx/>
                <a:sym typeface="+mn-ea"/>
              </a:rPr>
              <a:t>打造智慧型数字化人力资源管理</a:t>
            </a:r>
            <a:br>
              <a: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itchFamily="2" charset="-122"/>
                <a:ea typeface="楷体_GB2312" pitchFamily="49" charset="-122"/>
                <a:cs typeface="+mn-cs"/>
                <a:sym typeface="+mn-ea"/>
              </a:rPr>
            </a:br>
            <a:br>
              <a:rPr kumimoji="0" lang="en-US" altLang="zh-CN" b="1" i="0" u="none" strike="noStrike" kern="1200" cap="none" spc="0" normalizeH="0" baseline="0" noProof="0">
                <a:ln>
                  <a:noFill/>
                </a:ln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itchFamily="2" charset="-122"/>
                <a:ea typeface="楷体_GB2312" pitchFamily="49" charset="-122"/>
                <a:cs typeface="+mn-cs"/>
                <a:sym typeface="+mn-ea"/>
              </a:rPr>
            </a:br>
            <a:endParaRPr kumimoji="0" lang="zh-CN" altLang="en-US" sz="4400" b="1" i="0" u="none" strike="noStrike" kern="0" cap="none" spc="0" normalizeH="0" baseline="0" noProof="0" dirty="0">
              <a:ln>
                <a:noFill/>
              </a:ln>
              <a:solidFill>
                <a:srgbClr val="660033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宋体" pitchFamily="2" charset="-122"/>
              <a:ea typeface="楷体_GB2312" pitchFamily="49" charset="-122"/>
              <a:cs typeface="+mj-cs"/>
            </a:endParaRPr>
          </a:p>
        </p:txBody>
      </p:sp>
    </p:spTree>
  </p:cSld>
  <p:clrMapOvr>
    <a:masterClrMapping/>
  </p:clrMapOvr>
  <p:transition>
    <p:strips dir="rd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marR="0" lvl="0" indent="0" algn="ctr" defTabSz="91249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400" b="1" i="0" u="none" strike="noStrike" kern="0" cap="none" spc="0" normalizeH="0" baseline="0" noProof="1">
              <a:ln>
                <a:noFill/>
              </a:ln>
              <a:solidFill>
                <a:srgbClr val="660033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宋体" pitchFamily="2" charset="-122"/>
              <a:ea typeface="楷体_GB2312" pitchFamily="49" charset="-122"/>
              <a:cs typeface="+mj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28776"/>
            <a:ext cx="10972800" cy="4525963"/>
          </a:xfrm>
        </p:spPr>
        <p:txBody>
          <a:bodyPr/>
          <a:lstStyle/>
          <a:p>
            <a:pPr marL="341630" marR="0" lvl="0" indent="-341630" algn="l" defTabSz="912495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1">
                  <a:lumMod val="75000"/>
                </a:schemeClr>
              </a:buClr>
              <a:buSzPct val="70000"/>
              <a:buFont typeface="Wingdings" panose="05000000000000000000" pitchFamily="2" charset="2"/>
              <a:buChar char="p"/>
              <a:defRPr/>
            </a:pPr>
            <a:endParaRPr kumimoji="0" lang="zh-CN" altLang="en-US" sz="3200" b="0" i="0" u="none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宋体" pitchFamily="2" charset="-122"/>
              <a:ea typeface="楷体_GB2312" pitchFamily="49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83298" y="1124268"/>
            <a:ext cx="10298113" cy="742950"/>
          </a:xfrm>
          <a:prstGeom prst="rect">
            <a:avLst/>
          </a:prstGeom>
          <a:solidFill>
            <a:srgbClr val="1A2776"/>
          </a:solidFill>
        </p:spPr>
        <p:txBody>
          <a:bodyPr/>
          <a:lstStyle/>
          <a:p>
            <a:pPr marL="0" marR="0" lvl="0" indent="0" algn="l" defTabSz="912495" rtl="0" eaLnBrk="1" fontAlgn="base" latinLnBrk="0" hangingPunct="1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bg1">
                  <a:lumMod val="75000"/>
                </a:schemeClr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ea"/>
                <a:sym typeface="+mn-lt"/>
              </a:rPr>
              <a:t>12.4.1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ea"/>
                <a:sym typeface="+mn-lt"/>
              </a:rPr>
              <a:t>真正的数字化人力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ea"/>
                <a:sym typeface="+mn-lt"/>
              </a:rPr>
              <a:t>资源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46785" y="1988820"/>
            <a:ext cx="10298430" cy="4690745"/>
          </a:xfrm>
          <a:prstGeom prst="rect">
            <a:avLst/>
          </a:prstGeom>
          <a:solidFill>
            <a:schemeClr val="tx1">
              <a:lumMod val="85000"/>
            </a:schemeClr>
          </a:solidFill>
        </p:spPr>
        <p:txBody>
          <a:bodyPr anchor="ctr"/>
          <a:lstStyle/>
          <a:p>
            <a:pPr marL="0" marR="0" lvl="0" indent="719455" algn="just" defTabSz="912495" rtl="0" eaLnBrk="1" fontAlgn="base" latinLnBrk="0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400" b="1" i="0" u="none" strike="noStrike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sym typeface="+mn-lt"/>
              </a:rPr>
              <a:t>（一）数字化人力资源管理模式</a:t>
            </a:r>
            <a:endParaRPr kumimoji="0" lang="zh-CN" altLang="en-US" sz="2400" b="1" i="0" u="none" strike="noStrike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itchFamily="49" charset="-122"/>
              <a:ea typeface="楷体" pitchFamily="49" charset="-122"/>
              <a:sym typeface="+mn-lt"/>
            </a:endParaRPr>
          </a:p>
          <a:p>
            <a:pPr marL="0" marR="0" lvl="0" indent="719455" algn="just" defTabSz="912495" rtl="0" eaLnBrk="1" fontAlgn="base" latinLnBrk="0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400" b="1" i="0" u="none" strike="noStrike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sym typeface="+mn-lt"/>
              </a:rPr>
              <a:t>在数字化时代，人力资源管理到底应该扮演什么样的角色、到底应该做些什么？</a:t>
            </a:r>
            <a:endParaRPr kumimoji="0" lang="zh-CN" altLang="en-US" sz="2400" b="1" i="0" u="none" strike="noStrike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itchFamily="49" charset="-122"/>
              <a:ea typeface="楷体" pitchFamily="49" charset="-122"/>
              <a:sym typeface="+mn-lt"/>
            </a:endParaRPr>
          </a:p>
          <a:p>
            <a:pPr marL="0" marR="0" lvl="0" indent="719455" algn="just" defTabSz="912495" rtl="0" eaLnBrk="1" fontAlgn="base" latinLnBrk="0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400" b="1" i="0" u="none" strike="noStrike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sym typeface="+mn-lt"/>
              </a:rPr>
              <a:t>（二）数字化人力资源运营模式</a:t>
            </a:r>
            <a:endParaRPr kumimoji="0" lang="zh-CN" altLang="en-US" sz="2400" b="1" i="0" u="none" strike="noStrike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itchFamily="49" charset="-122"/>
              <a:ea typeface="楷体" pitchFamily="49" charset="-122"/>
              <a:sym typeface="+mn-lt"/>
            </a:endParaRPr>
          </a:p>
          <a:p>
            <a:pPr marL="0" marR="0" lvl="0" indent="719455" algn="just" defTabSz="912495" rtl="0" eaLnBrk="1" fontAlgn="base" latinLnBrk="0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400" b="1" i="0" u="none" strike="noStrike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sym typeface="+mn-lt"/>
              </a:rPr>
              <a:t>在数字化时代，企业的人力资源管理应该如何做？</a:t>
            </a:r>
            <a:endParaRPr kumimoji="0" lang="zh-CN" altLang="en-US" sz="2400" b="1" i="0" u="none" strike="noStrike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itchFamily="49" charset="-122"/>
              <a:ea typeface="楷体" pitchFamily="49" charset="-122"/>
              <a:sym typeface="+mn-lt"/>
            </a:endParaRPr>
          </a:p>
          <a:p>
            <a:pPr marL="0" marR="0" lvl="0" indent="719455" algn="just" defTabSz="912495" rtl="0" eaLnBrk="1" fontAlgn="base" latinLnBrk="0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400" b="1" i="0" u="none" strike="noStrike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sym typeface="+mn-lt"/>
              </a:rPr>
              <a:t>（三）人力资源数字化人才与技能</a:t>
            </a:r>
            <a:endParaRPr kumimoji="0" lang="zh-CN" altLang="en-US" sz="2400" b="1" i="0" u="none" strike="noStrike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itchFamily="49" charset="-122"/>
              <a:ea typeface="楷体" pitchFamily="49" charset="-122"/>
              <a:sym typeface="+mn-lt"/>
            </a:endParaRPr>
          </a:p>
          <a:p>
            <a:pPr marL="0" marR="0" lvl="0" indent="719455" algn="just" defTabSz="912495" rtl="0" eaLnBrk="1" fontAlgn="base" latinLnBrk="0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400" b="1" i="0" u="none" strike="noStrike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sym typeface="+mn-lt"/>
              </a:rPr>
              <a:t>在数字化时代，需要与谁合作才能成功？</a:t>
            </a:r>
            <a:endParaRPr kumimoji="0" lang="zh-CN" altLang="en-US" sz="2400" b="1" i="0" u="none" strike="noStrike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itchFamily="49" charset="-122"/>
              <a:ea typeface="楷体" pitchFamily="49" charset="-122"/>
              <a:sym typeface="+mn-lt"/>
            </a:endParaRPr>
          </a:p>
        </p:txBody>
      </p:sp>
    </p:spTree>
  </p:cSld>
  <p:clrMapOvr>
    <a:masterClrMapping/>
  </p:clrMapOvr>
  <p:transition>
    <p:strips dir="rd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marR="0" lvl="0" indent="0" algn="ctr" defTabSz="91249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400" b="1" i="0" u="none" strike="noStrike" kern="0" cap="none" spc="0" normalizeH="0" baseline="0" noProof="1">
              <a:ln>
                <a:noFill/>
              </a:ln>
              <a:solidFill>
                <a:srgbClr val="660033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宋体" pitchFamily="2" charset="-122"/>
              <a:ea typeface="楷体_GB2312" pitchFamily="49" charset="-122"/>
              <a:cs typeface="+mj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28776"/>
            <a:ext cx="10972800" cy="4525963"/>
          </a:xfrm>
        </p:spPr>
        <p:txBody>
          <a:bodyPr/>
          <a:lstStyle/>
          <a:p>
            <a:pPr marL="341630" marR="0" lvl="0" indent="-341630" algn="l" defTabSz="912495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1">
                  <a:lumMod val="75000"/>
                </a:schemeClr>
              </a:buClr>
              <a:buSzPct val="70000"/>
              <a:buFont typeface="Wingdings" panose="05000000000000000000" pitchFamily="2" charset="2"/>
              <a:buChar char="p"/>
              <a:defRPr/>
            </a:pPr>
            <a:endParaRPr kumimoji="0" lang="zh-CN" altLang="en-US" sz="3200" b="0" i="0" u="none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宋体" pitchFamily="2" charset="-122"/>
              <a:ea typeface="楷体_GB2312" pitchFamily="49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83298" y="1124268"/>
            <a:ext cx="10298113" cy="742950"/>
          </a:xfrm>
          <a:prstGeom prst="rect">
            <a:avLst/>
          </a:prstGeom>
          <a:solidFill>
            <a:srgbClr val="1A2776"/>
          </a:solidFill>
        </p:spPr>
        <p:txBody>
          <a:bodyPr/>
          <a:lstStyle/>
          <a:p>
            <a:pPr marL="0" marR="0" lvl="0" indent="0" algn="l" defTabSz="912495" rtl="0" eaLnBrk="1" fontAlgn="base" latinLnBrk="0" hangingPunct="1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bg1">
                  <a:lumMod val="75000"/>
                </a:schemeClr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ea"/>
                <a:sym typeface="+mn-lt"/>
              </a:rPr>
              <a:t>12.4.2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ea"/>
                <a:sym typeface="+mn-lt"/>
              </a:rPr>
              <a:t>人力资源管理系统平台的运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ea"/>
                <a:sym typeface="+mn-lt"/>
              </a:rPr>
              <a:t>作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46785" y="1867535"/>
            <a:ext cx="10298430" cy="4690745"/>
          </a:xfrm>
          <a:prstGeom prst="rect">
            <a:avLst/>
          </a:prstGeom>
          <a:solidFill>
            <a:schemeClr val="tx1">
              <a:lumMod val="85000"/>
            </a:schemeClr>
          </a:solidFill>
        </p:spPr>
        <p:txBody>
          <a:bodyPr anchor="ctr"/>
          <a:lstStyle/>
          <a:p>
            <a:pPr marL="0" marR="0" lvl="0" indent="719455" algn="just" defTabSz="912495" rtl="0" eaLnBrk="1" fontAlgn="base" latinLnBrk="0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400" b="1" i="0" u="none" strike="noStrike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sym typeface="+mn-lt"/>
              </a:rPr>
              <a:t>（一）人力资源管理系统平台化的优势</a:t>
            </a:r>
            <a:endParaRPr kumimoji="0" lang="zh-CN" altLang="en-US" sz="2400" b="1" i="0" u="none" strike="noStrike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itchFamily="49" charset="-122"/>
              <a:ea typeface="楷体" pitchFamily="49" charset="-122"/>
              <a:sym typeface="+mn-lt"/>
            </a:endParaRPr>
          </a:p>
          <a:p>
            <a:pPr marL="0" marR="0" lvl="0" indent="719455" algn="just" defTabSz="912495" rtl="0" eaLnBrk="1" fontAlgn="base" latinLnBrk="0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400" b="1" i="0" u="none" strike="noStrike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sym typeface="+mn-lt"/>
              </a:rPr>
              <a:t>1、加强了人力资源管理权限的集中控制</a:t>
            </a:r>
            <a:endParaRPr kumimoji="0" lang="zh-CN" altLang="en-US" sz="2400" b="1" i="0" u="none" strike="noStrike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itchFamily="49" charset="-122"/>
              <a:ea typeface="楷体" pitchFamily="49" charset="-122"/>
              <a:sym typeface="+mn-lt"/>
            </a:endParaRPr>
          </a:p>
          <a:p>
            <a:pPr marL="0" marR="0" lvl="0" indent="719455" algn="just" defTabSz="912495" rtl="0" eaLnBrk="1" fontAlgn="base" latinLnBrk="0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400" b="1" i="0" u="none" strike="noStrike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sym typeface="+mn-lt"/>
              </a:rPr>
              <a:t>2、显著提升对人力资源的移动设备支持</a:t>
            </a:r>
            <a:endParaRPr kumimoji="0" lang="zh-CN" altLang="en-US" sz="2400" b="1" i="0" u="none" strike="noStrike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itchFamily="49" charset="-122"/>
              <a:ea typeface="楷体" pitchFamily="49" charset="-122"/>
              <a:sym typeface="+mn-lt"/>
            </a:endParaRPr>
          </a:p>
          <a:p>
            <a:pPr marL="0" marR="0" lvl="0" indent="719455" algn="just" defTabSz="912495" rtl="0" eaLnBrk="1" fontAlgn="base" latinLnBrk="0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400" b="1" i="0" u="none" strike="noStrike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sym typeface="+mn-lt"/>
              </a:rPr>
              <a:t>3、实现强大的数据分析和数据提取功能</a:t>
            </a:r>
            <a:endParaRPr kumimoji="0" lang="zh-CN" altLang="en-US" sz="2400" b="1" i="0" u="none" strike="noStrike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itchFamily="49" charset="-122"/>
              <a:ea typeface="楷体" pitchFamily="49" charset="-122"/>
              <a:sym typeface="+mn-lt"/>
            </a:endParaRPr>
          </a:p>
          <a:p>
            <a:pPr marL="0" marR="0" lvl="0" indent="719455" algn="just" defTabSz="912495" rtl="0" eaLnBrk="1" fontAlgn="base" latinLnBrk="0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400" b="1" i="0" u="none" strike="noStrike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sym typeface="+mn-lt"/>
              </a:rPr>
              <a:t>4、加快了数据更新速度提升数据精准性</a:t>
            </a:r>
            <a:endParaRPr kumimoji="0" lang="zh-CN" altLang="en-US" sz="2400" b="1" i="0" u="none" strike="noStrike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itchFamily="49" charset="-122"/>
              <a:ea typeface="楷体" pitchFamily="49" charset="-122"/>
              <a:sym typeface="+mn-lt"/>
            </a:endParaRPr>
          </a:p>
          <a:p>
            <a:pPr marL="0" marR="0" lvl="0" indent="719455" algn="just" defTabSz="912495" rtl="0" eaLnBrk="1" fontAlgn="base" latinLnBrk="0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400" b="1" i="0" u="none" strike="noStrike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sym typeface="+mn-lt"/>
              </a:rPr>
              <a:t>5、为智慧型人力资源管理奠定坚实基础</a:t>
            </a:r>
            <a:endParaRPr kumimoji="0" lang="zh-CN" altLang="en-US" sz="2400" b="1" i="0" u="none" strike="noStrike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itchFamily="49" charset="-122"/>
              <a:ea typeface="楷体" pitchFamily="49" charset="-122"/>
              <a:sym typeface="+mn-lt"/>
            </a:endParaRPr>
          </a:p>
        </p:txBody>
      </p:sp>
    </p:spTree>
  </p:cSld>
  <p:clrMapOvr>
    <a:masterClrMapping/>
  </p:clrMapOvr>
  <p:transition>
    <p:strips dir="rd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marR="0" lvl="0" indent="0" algn="ctr" defTabSz="91249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400" b="1" i="0" u="none" strike="noStrike" kern="0" cap="none" spc="0" normalizeH="0" baseline="0" noProof="1">
              <a:ln>
                <a:noFill/>
              </a:ln>
              <a:solidFill>
                <a:srgbClr val="660033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宋体" pitchFamily="2" charset="-122"/>
              <a:ea typeface="楷体_GB2312" pitchFamily="49" charset="-122"/>
              <a:cs typeface="+mj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28776"/>
            <a:ext cx="10972800" cy="4525963"/>
          </a:xfrm>
        </p:spPr>
        <p:txBody>
          <a:bodyPr/>
          <a:lstStyle/>
          <a:p>
            <a:pPr marL="341630" marR="0" lvl="0" indent="-341630" algn="l" defTabSz="912495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1">
                  <a:lumMod val="75000"/>
                </a:schemeClr>
              </a:buClr>
              <a:buSzPct val="70000"/>
              <a:buFont typeface="Wingdings" panose="05000000000000000000" pitchFamily="2" charset="2"/>
              <a:buChar char="p"/>
              <a:defRPr/>
            </a:pPr>
            <a:endParaRPr kumimoji="0" lang="zh-CN" altLang="en-US" sz="3200" b="0" i="0" u="none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宋体" pitchFamily="2" charset="-122"/>
              <a:ea typeface="楷体_GB2312" pitchFamily="49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46785" y="1859280"/>
            <a:ext cx="10298430" cy="4295775"/>
          </a:xfrm>
          <a:prstGeom prst="rect">
            <a:avLst/>
          </a:prstGeom>
          <a:solidFill>
            <a:schemeClr val="tx1">
              <a:lumMod val="85000"/>
            </a:schemeClr>
          </a:solidFill>
        </p:spPr>
        <p:txBody>
          <a:bodyPr anchor="ctr"/>
          <a:lstStyle/>
          <a:p>
            <a:pPr marL="0" marR="0" lvl="0" indent="719455" algn="just" defTabSz="912495" rtl="0" eaLnBrk="1" fontAlgn="base" latinLnBrk="0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400" b="1" i="0" u="none" strike="noStrike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sym typeface="+mn-lt"/>
              </a:rPr>
              <a:t>（二）打造智慧型人力资源服务自助平台</a:t>
            </a:r>
            <a:endParaRPr kumimoji="0" lang="zh-CN" altLang="en-US" sz="2400" b="1" i="0" u="none" strike="noStrike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itchFamily="49" charset="-122"/>
              <a:ea typeface="楷体" pitchFamily="49" charset="-122"/>
              <a:sym typeface="+mn-lt"/>
            </a:endParaRPr>
          </a:p>
          <a:p>
            <a:pPr marL="0" marR="0" lvl="0" indent="719455" algn="just" defTabSz="912495" rtl="0" eaLnBrk="1" fontAlgn="base" latinLnBrk="0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400" b="1" i="0" u="none" strike="noStrike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sym typeface="+mn-lt"/>
              </a:rPr>
              <a:t>1、智慧型员工自助服务平台</a:t>
            </a:r>
            <a:endParaRPr kumimoji="0" lang="zh-CN" altLang="en-US" sz="2400" b="1" i="0" u="none" strike="noStrike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itchFamily="49" charset="-122"/>
              <a:ea typeface="楷体" pitchFamily="49" charset="-122"/>
              <a:sym typeface="+mn-lt"/>
            </a:endParaRPr>
          </a:p>
          <a:p>
            <a:pPr marL="0" marR="0" lvl="0" indent="719455" algn="just" defTabSz="912495" rtl="0" eaLnBrk="1" fontAlgn="base" latinLnBrk="0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400" b="1" i="0" u="none" strike="noStrike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sym typeface="+mn-lt"/>
              </a:rPr>
              <a:t>2、智慧型经理自助服务平台</a:t>
            </a:r>
            <a:endParaRPr kumimoji="0" lang="zh-CN" altLang="en-US" sz="2400" b="1" i="0" u="none" strike="noStrike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itchFamily="49" charset="-122"/>
              <a:ea typeface="楷体" pitchFamily="49" charset="-122"/>
              <a:sym typeface="+mn-lt"/>
            </a:endParaRPr>
          </a:p>
          <a:p>
            <a:pPr marL="0" marR="0" lvl="0" indent="719455" algn="just" defTabSz="912495" rtl="0" eaLnBrk="1" fontAlgn="base" latinLnBrk="0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400" b="1" i="0" u="none" strike="noStrike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sym typeface="+mn-lt"/>
              </a:rPr>
              <a:t>3、智慧型人力资源部门内部自助服务平台</a:t>
            </a:r>
            <a:endParaRPr kumimoji="0" lang="zh-CN" altLang="en-US" sz="2400" b="1" i="0" u="none" strike="noStrike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itchFamily="49" charset="-122"/>
              <a:ea typeface="楷体" pitchFamily="49" charset="-122"/>
              <a:sym typeface="+mn-lt"/>
            </a:endParaRPr>
          </a:p>
        </p:txBody>
      </p:sp>
    </p:spTree>
  </p:cSld>
  <p:clrMapOvr>
    <a:masterClrMapping/>
  </p:clrMapOvr>
  <p:transition>
    <p:strips dir="rd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marR="0" lvl="0" indent="0" algn="ctr" defTabSz="91249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400" b="1" i="0" u="none" strike="noStrike" kern="0" cap="none" spc="0" normalizeH="0" baseline="0" noProof="1">
              <a:ln>
                <a:noFill/>
              </a:ln>
              <a:solidFill>
                <a:srgbClr val="660033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宋体" pitchFamily="2" charset="-122"/>
              <a:ea typeface="楷体_GB2312" pitchFamily="49" charset="-122"/>
              <a:cs typeface="+mj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28776"/>
            <a:ext cx="10972800" cy="4525963"/>
          </a:xfrm>
        </p:spPr>
        <p:txBody>
          <a:bodyPr/>
          <a:lstStyle/>
          <a:p>
            <a:pPr marL="341630" marR="0" lvl="0" indent="-341630" algn="l" defTabSz="912495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1">
                  <a:lumMod val="75000"/>
                </a:schemeClr>
              </a:buClr>
              <a:buSzPct val="70000"/>
              <a:buFont typeface="Wingdings" panose="05000000000000000000" pitchFamily="2" charset="2"/>
              <a:buChar char="p"/>
              <a:defRPr/>
            </a:pPr>
            <a:endParaRPr kumimoji="0" lang="zh-CN" altLang="en-US" sz="3200" b="0" i="0" u="none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宋体" pitchFamily="2" charset="-122"/>
              <a:ea typeface="楷体_GB2312" pitchFamily="49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83298" y="116523"/>
            <a:ext cx="10298113" cy="742950"/>
          </a:xfrm>
          <a:prstGeom prst="rect">
            <a:avLst/>
          </a:prstGeom>
          <a:solidFill>
            <a:srgbClr val="1A2776"/>
          </a:solidFill>
        </p:spPr>
        <p:txBody>
          <a:bodyPr/>
          <a:lstStyle/>
          <a:p>
            <a:pPr marL="0" marR="0" lvl="0" indent="0" algn="l" defTabSz="912495" rtl="0" eaLnBrk="1" fontAlgn="base" latinLnBrk="0" hangingPunct="1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bg1">
                  <a:lumMod val="75000"/>
                </a:schemeClr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ea"/>
                <a:sym typeface="+mn-lt"/>
              </a:rPr>
              <a:t>12.4.3 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ea"/>
                <a:sym typeface="+mn-lt"/>
              </a:rPr>
              <a:t>智慧数字化人力资源的未来发展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46785" y="836295"/>
            <a:ext cx="10298430" cy="5789295"/>
          </a:xfrm>
          <a:prstGeom prst="rect">
            <a:avLst/>
          </a:prstGeom>
          <a:solidFill>
            <a:schemeClr val="tx1">
              <a:lumMod val="85000"/>
            </a:schemeClr>
          </a:solidFill>
        </p:spPr>
        <p:txBody>
          <a:bodyPr anchor="ctr"/>
          <a:lstStyle/>
          <a:p>
            <a:pPr marL="0" marR="0" lvl="0" indent="719455" algn="just" defTabSz="912495" rtl="0" eaLnBrk="1" fontAlgn="base" latinLnBrk="0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400" b="1" i="0" u="none" strike="noStrike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sym typeface="+mn-lt"/>
              </a:rPr>
              <a:t>将“用户思维”和数字化有机结合起来的人力资源，真正实现以员工为中心，以员工的视角看问题，从员工的角度设计人力资源服务流程，以追求卓越服务和卓越体验为目标，为企业赢得竞争优势奠定坚实的基础。</a:t>
            </a:r>
            <a:endParaRPr kumimoji="0" lang="zh-CN" altLang="en-US" sz="2400" b="1" i="0" u="none" strike="noStrike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itchFamily="49" charset="-122"/>
              <a:ea typeface="楷体" pitchFamily="49" charset="-122"/>
              <a:sym typeface="+mn-lt"/>
            </a:endParaRPr>
          </a:p>
        </p:txBody>
      </p:sp>
    </p:spTree>
  </p:cSld>
  <p:clrMapOvr>
    <a:masterClrMapping/>
  </p:clrMapOvr>
  <p:transition>
    <p:strips dir="r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1"/>
          <p:cNvSpPr txBox="1"/>
          <p:nvPr/>
        </p:nvSpPr>
        <p:spPr>
          <a:xfrm>
            <a:off x="695325" y="1412875"/>
            <a:ext cx="10972800" cy="4679950"/>
          </a:xfrm>
          <a:prstGeom prst="rect">
            <a:avLst/>
          </a:prstGeom>
        </p:spPr>
        <p:txBody>
          <a:bodyPr/>
          <a:lstStyle>
            <a:lvl1pPr defTabSz="912495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1pPr>
            <a:lvl2pPr defTabSz="912495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2pPr>
            <a:lvl3pPr defTabSz="912495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3pPr>
            <a:lvl4pPr defTabSz="912495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4pPr>
            <a:lvl5pPr defTabSz="912495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5pPr>
            <a:lvl6pPr defTabSz="9124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6pPr>
            <a:lvl7pPr defTabSz="9124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7pPr>
            <a:lvl8pPr defTabSz="9124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8pPr>
            <a:lvl9pPr defTabSz="9124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9pPr>
          </a:lstStyle>
          <a:p>
            <a:pPr marL="0" marR="0" lvl="0" indent="0" algn="l" defTabSz="912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itchFamily="2" charset="-122"/>
                <a:ea typeface="楷体_GB2312" pitchFamily="49" charset="-122"/>
                <a:cs typeface="+mn-cs"/>
                <a:sym typeface="+mn-ea"/>
              </a:rPr>
              <a:t>12.1 </a:t>
            </a: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itchFamily="2" charset="-122"/>
                <a:ea typeface="楷体_GB2312" pitchFamily="49" charset="-122"/>
                <a:cs typeface="+mn-cs"/>
                <a:sym typeface="+mn-ea"/>
              </a:rPr>
              <a:t>人力资源管理的数字化</a:t>
            </a: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itchFamily="2" charset="-122"/>
                <a:ea typeface="楷体_GB2312" pitchFamily="49" charset="-122"/>
                <a:cs typeface="+mn-cs"/>
                <a:sym typeface="+mn-ea"/>
              </a:rPr>
              <a:t>转型</a:t>
            </a: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solidFill>
                <a:srgbClr val="660033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宋体" pitchFamily="2" charset="-122"/>
              <a:ea typeface="楷体_GB2312" pitchFamily="49" charset="-122"/>
              <a:cs typeface="+mn-cs"/>
              <a:sym typeface="+mn-ea"/>
            </a:endParaRPr>
          </a:p>
          <a:p>
            <a:pPr marL="0" marR="0" lvl="0" indent="0" algn="l" defTabSz="912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solidFill>
                <a:srgbClr val="660033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宋体" pitchFamily="2" charset="-122"/>
              <a:ea typeface="楷体_GB2312" pitchFamily="49" charset="-122"/>
              <a:cs typeface="+mn-cs"/>
              <a:sym typeface="+mn-ea"/>
            </a:endParaRPr>
          </a:p>
          <a:p>
            <a:pPr marL="0" marR="0" lvl="0" indent="0" algn="l" defTabSz="912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itchFamily="2" charset="-122"/>
                <a:ea typeface="楷体_GB2312" pitchFamily="49" charset="-122"/>
                <a:cs typeface="+mn-cs"/>
                <a:sym typeface="+mn-ea"/>
              </a:rPr>
              <a:t>12.2 </a:t>
            </a: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itchFamily="2" charset="-122"/>
                <a:ea typeface="楷体_GB2312" pitchFamily="49" charset="-122"/>
                <a:cs typeface="+mn-cs"/>
                <a:sym typeface="+mn-ea"/>
              </a:rPr>
              <a:t>数字化人力资源管理</a:t>
            </a: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itchFamily="2" charset="-122"/>
                <a:ea typeface="楷体_GB2312" pitchFamily="49" charset="-122"/>
                <a:cs typeface="+mn-cs"/>
                <a:sym typeface="+mn-ea"/>
              </a:rPr>
              <a:t>系统</a:t>
            </a: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solidFill>
                <a:srgbClr val="660033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宋体" pitchFamily="2" charset="-122"/>
              <a:ea typeface="楷体_GB2312" pitchFamily="49" charset="-122"/>
              <a:cs typeface="+mn-cs"/>
              <a:sym typeface="+mn-ea"/>
            </a:endParaRPr>
          </a:p>
          <a:p>
            <a:pPr marL="0" marR="0" lvl="0" indent="0" algn="l" defTabSz="912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solidFill>
                <a:srgbClr val="660033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宋体" pitchFamily="2" charset="-122"/>
              <a:ea typeface="楷体_GB2312" pitchFamily="49" charset="-122"/>
              <a:cs typeface="+mn-cs"/>
              <a:sym typeface="+mn-ea"/>
            </a:endParaRPr>
          </a:p>
          <a:p>
            <a:pPr marL="0" marR="0" lvl="0" indent="0" algn="l" defTabSz="912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itchFamily="2" charset="-122"/>
                <a:ea typeface="楷体_GB2312" pitchFamily="49" charset="-122"/>
                <a:cs typeface="+mn-cs"/>
                <a:sym typeface="+mn-ea"/>
              </a:rPr>
              <a:t>12.3 </a:t>
            </a: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itchFamily="2" charset="-122"/>
                <a:ea typeface="楷体_GB2312" pitchFamily="49" charset="-122"/>
                <a:cs typeface="+mn-cs"/>
                <a:sym typeface="+mn-ea"/>
              </a:rPr>
              <a:t>数字化人力资源管理系统的设计</a:t>
            </a:r>
            <a:r>
              <a:rPr kumimoji="0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itchFamily="2" charset="-122"/>
                <a:ea typeface="楷体_GB2312" pitchFamily="49" charset="-122"/>
                <a:cs typeface="+mn-cs"/>
                <a:sym typeface="+mn-ea"/>
              </a:rPr>
              <a:t> </a:t>
            </a:r>
            <a:endParaRPr kumimoji="0" lang="en-US" altLang="zh-CN" sz="4000" b="1" i="0" u="none" strike="noStrike" kern="1200" cap="none" spc="0" normalizeH="0" baseline="0" noProof="0">
              <a:ln>
                <a:noFill/>
              </a:ln>
              <a:solidFill>
                <a:srgbClr val="660033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宋体" pitchFamily="2" charset="-122"/>
              <a:ea typeface="楷体_GB2312" pitchFamily="49" charset="-122"/>
              <a:cs typeface="+mn-cs"/>
              <a:sym typeface="+mn-ea"/>
            </a:endParaRPr>
          </a:p>
          <a:p>
            <a:pPr marL="0" marR="0" lvl="0" indent="0" algn="l" defTabSz="912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solidFill>
                <a:srgbClr val="660033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宋体" pitchFamily="2" charset="-122"/>
              <a:ea typeface="楷体_GB2312" pitchFamily="49" charset="-122"/>
              <a:cs typeface="+mn-cs"/>
              <a:sym typeface="+mn-ea"/>
            </a:endParaRPr>
          </a:p>
          <a:p>
            <a:pPr marL="0" marR="0" lvl="0" indent="0" algn="l" defTabSz="912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itchFamily="2" charset="-122"/>
                <a:ea typeface="楷体_GB2312" pitchFamily="49" charset="-122"/>
                <a:cs typeface="+mn-cs"/>
                <a:sym typeface="+mn-ea"/>
              </a:rPr>
              <a:t>12.4 </a:t>
            </a: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itchFamily="2" charset="-122"/>
                <a:ea typeface="楷体_GB2312" pitchFamily="49" charset="-122"/>
                <a:cs typeface="+mn-cs"/>
                <a:sym typeface="+mn-ea"/>
              </a:rPr>
              <a:t>打造智慧型数字化人力资源</a:t>
            </a: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itchFamily="2" charset="-122"/>
                <a:ea typeface="楷体_GB2312" pitchFamily="49" charset="-122"/>
                <a:cs typeface="+mn-cs"/>
                <a:sym typeface="+mn-ea"/>
              </a:rPr>
              <a:t>管理</a:t>
            </a: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solidFill>
                <a:srgbClr val="660033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宋体" pitchFamily="2" charset="-122"/>
              <a:ea typeface="楷体_GB2312" pitchFamily="49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>
    <p:strips dir="rd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9633" name="矩形 1"/>
          <p:cNvSpPr/>
          <p:nvPr/>
        </p:nvSpPr>
        <p:spPr>
          <a:xfrm>
            <a:off x="0" y="2205038"/>
            <a:ext cx="12192000" cy="2736850"/>
          </a:xfrm>
          <a:prstGeom prst="rect">
            <a:avLst/>
          </a:prstGeom>
          <a:solidFill>
            <a:srgbClr val="1A2776"/>
          </a:solidFill>
          <a:ln w="9525">
            <a:noFill/>
          </a:ln>
        </p:spPr>
        <p:txBody>
          <a:bodyPr anchor="ctr"/>
          <a:p>
            <a:pPr indent="0" algn="ctr" eaLnBrk="0" hangingPunct="0">
              <a:buFont typeface="Arial" panose="020B0604020202020204" pitchFamily="34" charset="0"/>
              <a:buNone/>
            </a:pPr>
            <a:endParaRPr lang="zh-CN" altLang="en-US" sz="2400" dirty="0">
              <a:latin typeface="Arial" panose="020B0604020202020204" pitchFamily="34" charset="0"/>
              <a:ea typeface="宋体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11675" y="3055938"/>
            <a:ext cx="3168650" cy="746125"/>
          </a:xfrm>
        </p:spPr>
        <p:txBody>
          <a:bodyPr/>
          <a:lstStyle/>
          <a:p>
            <a:pPr marL="341630" marR="0" lvl="0" indent="-341630" algn="ctr" defTabSz="912495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1">
                  <a:lumMod val="75000"/>
                </a:schemeClr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66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ea"/>
                <a:sym typeface="+mn-lt"/>
              </a:rPr>
              <a:t>谢谢！</a:t>
            </a:r>
            <a:endParaRPr kumimoji="0" lang="zh-CN" altLang="en-US" sz="66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>
    <p:strips dir="r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5325" y="2276475"/>
            <a:ext cx="10972800" cy="1143000"/>
          </a:xfrm>
        </p:spPr>
        <p:txBody>
          <a:bodyPr/>
          <a:lstStyle/>
          <a:p>
            <a:pPr marL="0" marR="0" lvl="0" indent="0" algn="ctr" defTabSz="91249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kern="1200" noProof="0">
                <a:ln>
                  <a:noFill/>
                </a:ln>
                <a:uLnTx/>
                <a:uFillTx/>
                <a:cs typeface="+mn-cs"/>
                <a:sym typeface="+mn-ea"/>
              </a:rPr>
              <a:t>12.1 </a:t>
            </a:r>
            <a:r>
              <a:rPr altLang="en-US" kern="1200" noProof="0">
                <a:ln>
                  <a:noFill/>
                </a:ln>
                <a:uLnTx/>
                <a:uFillTx/>
                <a:cs typeface="+mn-cs"/>
                <a:sym typeface="+mn-ea"/>
              </a:rPr>
              <a:t>人力资源管理的数字化转型</a:t>
            </a:r>
            <a:endParaRPr kumimoji="0" lang="zh-CN" altLang="en-US" sz="4400" b="1" i="0" u="none" strike="noStrike" kern="0" cap="none" spc="0" normalizeH="0" baseline="0" noProof="0" dirty="0">
              <a:ln>
                <a:noFill/>
              </a:ln>
              <a:solidFill>
                <a:srgbClr val="660033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宋体" pitchFamily="2" charset="-122"/>
              <a:ea typeface="楷体_GB2312" pitchFamily="49" charset="-122"/>
              <a:cs typeface="+mj-cs"/>
            </a:endParaRPr>
          </a:p>
        </p:txBody>
      </p:sp>
    </p:spTree>
  </p:cSld>
  <p:clrMapOvr>
    <a:masterClrMapping/>
  </p:clrMapOvr>
  <p:transition>
    <p:strips dir="rd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矩形 6"/>
          <p:cNvSpPr/>
          <p:nvPr/>
        </p:nvSpPr>
        <p:spPr>
          <a:xfrm>
            <a:off x="982663" y="1484313"/>
            <a:ext cx="10298113" cy="4752975"/>
          </a:xfrm>
          <a:prstGeom prst="rect">
            <a:avLst/>
          </a:prstGeom>
          <a:solidFill>
            <a:schemeClr val="tx1">
              <a:lumMod val="85000"/>
            </a:schemeClr>
          </a:solidFill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7171" name="内容占位符 2"/>
          <p:cNvSpPr>
            <a:spLocks noGrp="1"/>
          </p:cNvSpPr>
          <p:nvPr>
            <p:ph idx="1"/>
          </p:nvPr>
        </p:nvSpPr>
        <p:spPr>
          <a:xfrm>
            <a:off x="1145223" y="2600960"/>
            <a:ext cx="9972675" cy="2520950"/>
          </a:xfrm>
        </p:spPr>
        <p:txBody>
          <a:bodyPr/>
          <a:lstStyle/>
          <a:p>
            <a:pPr marL="0" marR="0" lvl="0" indent="719455" algn="just" defTabSz="912495" rtl="0" eaLnBrk="0" fontAlgn="base" latinLnBrk="0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000" b="1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lt"/>
              </a:rPr>
              <a:t>随着互联网、大数据、云计算、人工智能等新技术的不断发展及其在人力资源管理中的应用，以员工为服务对象的人力资源部迎来了一个全新的时代——数字化人力资源服务时代。</a:t>
            </a:r>
            <a:endParaRPr kumimoji="0" lang="zh-CN" altLang="en-US" sz="2000" b="1" i="0" u="none" strike="noStrike" kern="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微软雅黑" pitchFamily="34" charset="-122"/>
              <a:cs typeface="+mn-cs"/>
              <a:sym typeface="+mn-lt"/>
            </a:endParaRPr>
          </a:p>
          <a:p>
            <a:pPr marL="0" marR="0" lvl="0" indent="719455" algn="just" defTabSz="912495" rtl="0" eaLnBrk="0" fontAlgn="base" latinLnBrk="0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000" b="1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lt"/>
              </a:rPr>
              <a:t>数字化技术使得组织活动变得更加高效快速，塑造了新的控制、协调和合作模式，也使AI、机器人等数字智能加入到组织内部的互动关系网络中，重新定义了人力资源管理的对象。人力资源管理在这种大背景下迎来了更大的机遇，也面临着更加严峻的挑战。</a:t>
            </a:r>
            <a:endParaRPr kumimoji="0" lang="zh-CN" altLang="en-US" sz="2000" b="1" i="0" u="none" strike="noStrike" kern="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微软雅黑" pitchFamily="34" charset="-122"/>
              <a:cs typeface="+mn-cs"/>
              <a:sym typeface="+mn-lt"/>
            </a:endParaRPr>
          </a:p>
          <a:p>
            <a:pPr marL="0" marR="0" lvl="0" indent="719455" algn="just" defTabSz="912495" rtl="0" eaLnBrk="0" fontAlgn="base" latinLnBrk="0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pitchFamily="2" charset="2"/>
              <a:buNone/>
              <a:defRPr/>
            </a:pPr>
            <a:endParaRPr kumimoji="0" lang="zh-CN" altLang="en-US" sz="2000" b="1" i="0" u="none" strike="noStrike" kern="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微软雅黑" pitchFamily="34" charset="-122"/>
              <a:cs typeface="+mn-cs"/>
              <a:sym typeface="+mn-lt"/>
            </a:endParaRPr>
          </a:p>
          <a:p>
            <a:pPr marL="0" marR="0" lvl="0" indent="719455" algn="just" defTabSz="912495" rtl="0" eaLnBrk="0" fontAlgn="base" latinLnBrk="0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pitchFamily="2" charset="2"/>
              <a:buNone/>
              <a:defRPr/>
            </a:pPr>
            <a:endParaRPr kumimoji="0" lang="zh-CN" altLang="en-US" sz="2000" b="1" i="0" u="none" strike="noStrike" kern="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微软雅黑" pitchFamily="34" charset="-122"/>
              <a:cs typeface="+mn-cs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82663" y="1484313"/>
            <a:ext cx="10298113" cy="742950"/>
          </a:xfrm>
          <a:prstGeom prst="rect">
            <a:avLst/>
          </a:prstGeom>
          <a:solidFill>
            <a:srgbClr val="1A2776"/>
          </a:solidFill>
        </p:spPr>
        <p:txBody>
          <a:bodyPr/>
          <a:lstStyle/>
          <a:p>
            <a:pPr marL="0" marR="0" lvl="0" indent="0" algn="l" defTabSz="912495" rtl="0" eaLnBrk="1" fontAlgn="base" latinLnBrk="0" hangingPunct="1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bg1">
                  <a:lumMod val="75000"/>
                </a:schemeClr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12.1.1 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数字化人力资源管理的出现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 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>
    <p:strips dir="rd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矩形 6"/>
          <p:cNvSpPr/>
          <p:nvPr/>
        </p:nvSpPr>
        <p:spPr>
          <a:xfrm>
            <a:off x="982980" y="1609725"/>
            <a:ext cx="10298430" cy="3993515"/>
          </a:xfrm>
          <a:prstGeom prst="rect">
            <a:avLst/>
          </a:prstGeom>
          <a:solidFill>
            <a:schemeClr val="tx1">
              <a:lumMod val="85000"/>
            </a:schemeClr>
          </a:solidFill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7171" name="内容占位符 2"/>
          <p:cNvSpPr>
            <a:spLocks noGrp="1"/>
          </p:cNvSpPr>
          <p:nvPr>
            <p:ph idx="1"/>
          </p:nvPr>
        </p:nvSpPr>
        <p:spPr>
          <a:xfrm>
            <a:off x="983615" y="2022475"/>
            <a:ext cx="10153015" cy="3927475"/>
          </a:xfrm>
        </p:spPr>
        <p:txBody>
          <a:bodyPr/>
          <a:lstStyle/>
          <a:p>
            <a:pPr marL="0" marR="0" lvl="0" indent="719455" algn="just" defTabSz="912495" rtl="0" eaLnBrk="0" fontAlgn="base" latinLnBrk="0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sz="2000" b="1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lt"/>
              </a:rPr>
              <a:t>移动技术、大数据、云计算技术和人工智能不仅改变着人们的生活方式，更影响着企业的数字化转型，它们成为了推进经济和社会发展的关键因素。</a:t>
            </a:r>
            <a:endParaRPr kumimoji="0" sz="2000" b="1" i="0" u="none" strike="noStrike" kern="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微软雅黑" pitchFamily="34" charset="-122"/>
              <a:cs typeface="+mn-cs"/>
              <a:sym typeface="+mn-lt"/>
            </a:endParaRPr>
          </a:p>
          <a:p>
            <a:pPr marL="0" marR="0" lvl="0" indent="719455" algn="just" defTabSz="912495" rtl="0" eaLnBrk="0" fontAlgn="base" latinLnBrk="0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sz="2000" b="1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lt"/>
              </a:rPr>
              <a:t>（一）大数据在人力资源管理中的应用与影响</a:t>
            </a:r>
            <a:endParaRPr kumimoji="0" sz="2000" b="1" i="0" u="none" strike="noStrike" kern="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微软雅黑" pitchFamily="34" charset="-122"/>
              <a:cs typeface="+mn-cs"/>
              <a:sym typeface="+mn-lt"/>
            </a:endParaRPr>
          </a:p>
          <a:p>
            <a:pPr marL="0" marR="0" lvl="0" indent="719455" algn="just" defTabSz="912495" rtl="0" eaLnBrk="0" fontAlgn="base" latinLnBrk="0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sz="2000" b="1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lt"/>
              </a:rPr>
              <a:t>（二）云计算技术在人力资源管理中的应用与影响</a:t>
            </a:r>
            <a:endParaRPr kumimoji="0" sz="2000" b="1" i="0" u="none" strike="noStrike" kern="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微软雅黑" pitchFamily="34" charset="-122"/>
              <a:cs typeface="+mn-cs"/>
              <a:sym typeface="+mn-lt"/>
            </a:endParaRPr>
          </a:p>
          <a:p>
            <a:pPr marL="0" marR="0" lvl="0" indent="719455" algn="just" defTabSz="912495" rtl="0" eaLnBrk="0" fontAlgn="base" latinLnBrk="0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sz="2000" b="1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lt"/>
              </a:rPr>
              <a:t>（三）人工智能在人力资源管理中的应用与影响</a:t>
            </a:r>
            <a:endParaRPr kumimoji="0" sz="2000" b="1" i="0" u="none" strike="noStrike" kern="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微软雅黑" pitchFamily="34" charset="-122"/>
              <a:cs typeface="+mn-cs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83298" y="1196023"/>
            <a:ext cx="10298113" cy="742950"/>
          </a:xfrm>
          <a:prstGeom prst="rect">
            <a:avLst/>
          </a:prstGeom>
          <a:solidFill>
            <a:srgbClr val="1A2776"/>
          </a:solidFill>
        </p:spPr>
        <p:txBody>
          <a:bodyPr/>
          <a:p>
            <a:pPr marL="0" marR="0" lvl="0" indent="0" algn="l" defTabSz="912495" rtl="0" eaLnBrk="1" fontAlgn="base" latinLnBrk="0" hangingPunct="1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bg1">
                  <a:lumMod val="75000"/>
                </a:schemeClr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12.1.2 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科技发展的助推作用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 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>
    <p:strips dir="rd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矩形 6"/>
          <p:cNvSpPr/>
          <p:nvPr/>
        </p:nvSpPr>
        <p:spPr>
          <a:xfrm>
            <a:off x="982980" y="1484630"/>
            <a:ext cx="10298430" cy="4046855"/>
          </a:xfrm>
          <a:prstGeom prst="rect">
            <a:avLst/>
          </a:prstGeom>
          <a:solidFill>
            <a:schemeClr val="tx1">
              <a:lumMod val="85000"/>
            </a:schemeClr>
          </a:solidFill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7171" name="内容占位符 2"/>
          <p:cNvSpPr>
            <a:spLocks noGrp="1"/>
          </p:cNvSpPr>
          <p:nvPr>
            <p:ph idx="1"/>
          </p:nvPr>
        </p:nvSpPr>
        <p:spPr>
          <a:xfrm>
            <a:off x="1145223" y="1677670"/>
            <a:ext cx="9972675" cy="2520950"/>
          </a:xfrm>
        </p:spPr>
        <p:txBody>
          <a:bodyPr/>
          <a:lstStyle/>
          <a:p>
            <a:pPr marL="342900" marR="0" lvl="0" indent="-342900" algn="just" defTabSz="912495" rtl="0" eaLnBrk="0" fontAlgn="base" latinLnBrk="0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charset="0"/>
              <a:buChar char=""/>
              <a:defRPr/>
            </a:pPr>
            <a:r>
              <a:rPr kumimoji="0" lang="zh-CN" altLang="en-US" sz="2000" b="1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lt"/>
              </a:rPr>
              <a:t>（一）构建人力资源管理平台</a:t>
            </a:r>
            <a:endParaRPr kumimoji="0" lang="zh-CN" altLang="en-US" sz="2000" b="1" i="0" u="none" strike="noStrike" kern="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微软雅黑" pitchFamily="34" charset="-122"/>
              <a:cs typeface="+mn-cs"/>
              <a:sym typeface="+mn-lt"/>
            </a:endParaRPr>
          </a:p>
          <a:p>
            <a:pPr marL="342900" marR="0" lvl="0" indent="-342900" algn="just" defTabSz="912495" rtl="0" eaLnBrk="0" fontAlgn="base" latinLnBrk="0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charset="0"/>
              <a:buChar char=""/>
              <a:defRPr/>
            </a:pPr>
            <a:r>
              <a:rPr kumimoji="0" lang="zh-CN" altLang="en-US" sz="2000" b="1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lt"/>
              </a:rPr>
              <a:t>（二）人力资源服务移动化</a:t>
            </a:r>
            <a:endParaRPr kumimoji="0" lang="zh-CN" altLang="en-US" sz="2000" b="1" i="0" u="none" strike="noStrike" kern="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微软雅黑" pitchFamily="34" charset="-122"/>
              <a:cs typeface="+mn-cs"/>
              <a:sym typeface="+mn-lt"/>
            </a:endParaRPr>
          </a:p>
          <a:p>
            <a:pPr marL="342900" marR="0" lvl="0" indent="-342900" algn="just" defTabSz="912495" rtl="0" eaLnBrk="0" fontAlgn="base" latinLnBrk="0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charset="0"/>
              <a:buChar char=""/>
              <a:defRPr/>
            </a:pPr>
            <a:r>
              <a:rPr kumimoji="0" lang="zh-CN" altLang="en-US" sz="2000" b="1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lt"/>
              </a:rPr>
              <a:t>（三）从“线下”到“线上”的工作模式变化</a:t>
            </a:r>
            <a:endParaRPr kumimoji="0" lang="zh-CN" altLang="en-US" sz="2000" b="1" i="0" u="none" strike="noStrike" kern="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微软雅黑" pitchFamily="34" charset="-122"/>
              <a:cs typeface="+mn-cs"/>
              <a:sym typeface="+mn-lt"/>
            </a:endParaRPr>
          </a:p>
          <a:p>
            <a:pPr marL="342900" marR="0" lvl="0" indent="-342900" algn="just" defTabSz="912495" rtl="0" eaLnBrk="0" fontAlgn="base" latinLnBrk="0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charset="0"/>
              <a:buChar char=""/>
              <a:defRPr/>
            </a:pPr>
            <a:r>
              <a:rPr kumimoji="0" lang="zh-CN" altLang="en-US" sz="2000" b="1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lt"/>
              </a:rPr>
              <a:t>（四）利用社交媒体拉近与员工的距离</a:t>
            </a:r>
            <a:endParaRPr kumimoji="0" lang="zh-CN" altLang="en-US" sz="2000" b="1" i="0" u="none" strike="noStrike" kern="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微软雅黑" pitchFamily="34" charset="-122"/>
              <a:cs typeface="+mn-cs"/>
              <a:sym typeface="+mn-lt"/>
            </a:endParaRPr>
          </a:p>
          <a:p>
            <a:pPr marL="342900" marR="0" lvl="0" indent="-342900" algn="just" defTabSz="912495" rtl="0" eaLnBrk="0" fontAlgn="base" latinLnBrk="0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charset="0"/>
              <a:buChar char=""/>
              <a:defRPr/>
            </a:pPr>
            <a:r>
              <a:rPr kumimoji="0" lang="zh-CN" altLang="en-US" sz="2000" b="1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lt"/>
              </a:rPr>
              <a:t>（五）利用AI技术和分析工具获取深入洞察力</a:t>
            </a:r>
            <a:endParaRPr kumimoji="0" lang="zh-CN" altLang="en-US" sz="2000" b="1" i="0" u="none" strike="noStrike" kern="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微软雅黑" pitchFamily="34" charset="-122"/>
              <a:cs typeface="+mn-cs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82663" y="741363"/>
            <a:ext cx="10298113" cy="742950"/>
          </a:xfrm>
          <a:prstGeom prst="rect">
            <a:avLst/>
          </a:prstGeom>
          <a:solidFill>
            <a:srgbClr val="1A2776"/>
          </a:solidFill>
        </p:spPr>
        <p:txBody>
          <a:bodyPr/>
          <a:lstStyle/>
          <a:p>
            <a:pPr marL="0" marR="0" lvl="0" indent="0" algn="l" defTabSz="912495" rtl="0" eaLnBrk="1" fontAlgn="base" latinLnBrk="0" hangingPunct="1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bg1">
                  <a:lumMod val="75000"/>
                </a:schemeClr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12.1.3 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人力资源管理的数字化转型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 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>
    <p:strips dir="rd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marR="0" lvl="0" indent="0" algn="ctr" defTabSz="91249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400" b="1" i="0" u="none" strike="noStrike" kern="0" cap="none" spc="0" normalizeH="0" baseline="0" noProof="1">
              <a:ln>
                <a:noFill/>
              </a:ln>
              <a:solidFill>
                <a:srgbClr val="660033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宋体" pitchFamily="2" charset="-122"/>
              <a:ea typeface="楷体_GB2312" pitchFamily="49" charset="-122"/>
              <a:cs typeface="+mj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630" marR="0" lvl="0" indent="-341630" algn="l" defTabSz="912495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1">
                  <a:lumMod val="75000"/>
                </a:schemeClr>
              </a:buClr>
              <a:buSzPct val="70000"/>
              <a:buFont typeface="Wingdings" panose="05000000000000000000" pitchFamily="2" charset="2"/>
              <a:buChar char="p"/>
              <a:defRPr/>
            </a:pPr>
            <a:endParaRPr kumimoji="0" lang="zh-CN" altLang="en-US" sz="3200" b="0" i="0" u="none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宋体" pitchFamily="2" charset="-122"/>
              <a:ea typeface="楷体_GB2312" pitchFamily="49" charset="-122"/>
              <a:cs typeface="+mn-cs"/>
            </a:endParaRPr>
          </a:p>
        </p:txBody>
      </p:sp>
      <p:sp>
        <p:nvSpPr>
          <p:cNvPr id="4" name="标题 1"/>
          <p:cNvSpPr>
            <a:spLocks noGrp="1"/>
          </p:cNvSpPr>
          <p:nvPr/>
        </p:nvSpPr>
        <p:spPr>
          <a:xfrm>
            <a:off x="695325" y="2276475"/>
            <a:ext cx="10972800" cy="1143000"/>
          </a:xfrm>
          <a:prstGeom prst="rect">
            <a:avLst/>
          </a:prstGeom>
        </p:spPr>
        <p:txBody>
          <a:bodyPr/>
          <a:lstStyle>
            <a:lvl1pPr defTabSz="912495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1pPr>
            <a:lvl2pPr defTabSz="912495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2pPr>
            <a:lvl3pPr defTabSz="912495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3pPr>
            <a:lvl4pPr defTabSz="912495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4pPr>
            <a:lvl5pPr defTabSz="912495"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5pPr>
            <a:lvl6pPr defTabSz="9124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6pPr>
            <a:lvl7pPr defTabSz="9124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7pPr>
            <a:lvl8pPr defTabSz="9124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8pPr>
            <a:lvl9pPr defTabSz="9124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</a:defRPr>
            </a:lvl9pPr>
          </a:lstStyle>
          <a:p>
            <a:pPr marL="0" marR="0" lvl="0" indent="0" algn="ctr" defTabSz="91249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4400" b="1" noProof="0">
                <a:ln>
                  <a:noFill/>
                </a:ln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itchFamily="2" charset="-122"/>
                <a:ea typeface="楷体_GB2312" pitchFamily="49" charset="-122"/>
                <a:sym typeface="+mn-ea"/>
              </a:rPr>
              <a:t>12.2 </a:t>
            </a:r>
            <a:r>
              <a:rPr lang="zh-CN" altLang="en-US" sz="4400" b="1" noProof="0">
                <a:ln>
                  <a:noFill/>
                </a:ln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itchFamily="2" charset="-122"/>
                <a:ea typeface="楷体_GB2312" pitchFamily="49" charset="-122"/>
                <a:sym typeface="+mn-ea"/>
              </a:rPr>
              <a:t>数字化人力资源管理系统</a:t>
            </a:r>
            <a:endParaRPr kumimoji="0" lang="zh-CN" altLang="en-US" sz="4400" b="1" i="0" u="none" strike="noStrike" kern="1200" cap="none" spc="0" normalizeH="0" baseline="0" noProof="0">
              <a:ln>
                <a:noFill/>
              </a:ln>
              <a:solidFill>
                <a:srgbClr val="660033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宋体" pitchFamily="2" charset="-122"/>
              <a:ea typeface="楷体_GB2312" pitchFamily="49" charset="-122"/>
              <a:cs typeface="+mn-cs"/>
              <a:sym typeface="+mn-ea"/>
            </a:endParaRPr>
          </a:p>
          <a:p>
            <a:pPr marL="0" marR="0" lvl="0" indent="0" algn="ctr" defTabSz="91249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400" b="1" i="0" u="none" strike="noStrike" kern="1200" cap="none" spc="0" normalizeH="0" baseline="0" noProof="0">
                <a:ln>
                  <a:noFill/>
                </a:ln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itchFamily="2" charset="-122"/>
                <a:ea typeface="楷体_GB2312" pitchFamily="49" charset="-122"/>
                <a:cs typeface="+mn-cs"/>
                <a:sym typeface="+mn-ea"/>
              </a:rPr>
              <a:t> </a:t>
            </a:r>
            <a:endParaRPr kumimoji="0" lang="zh-CN" altLang="en-US" sz="4400" b="1" i="0" u="none" strike="noStrike" kern="1200" cap="none" spc="0" normalizeH="0" baseline="0" noProof="0">
              <a:ln>
                <a:noFill/>
              </a:ln>
              <a:solidFill>
                <a:srgbClr val="660033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宋体" pitchFamily="2" charset="-122"/>
              <a:ea typeface="楷体_GB2312" pitchFamily="49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>
    <p:strips dir="rd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矩形 6"/>
          <p:cNvSpPr/>
          <p:nvPr/>
        </p:nvSpPr>
        <p:spPr>
          <a:xfrm>
            <a:off x="982980" y="1003935"/>
            <a:ext cx="10298430" cy="5593080"/>
          </a:xfrm>
          <a:prstGeom prst="rect">
            <a:avLst/>
          </a:prstGeom>
          <a:solidFill>
            <a:schemeClr val="tx1">
              <a:lumMod val="85000"/>
            </a:schemeClr>
          </a:solidFill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7171" name="内容占位符 2"/>
          <p:cNvSpPr>
            <a:spLocks noGrp="1"/>
          </p:cNvSpPr>
          <p:nvPr>
            <p:ph idx="1"/>
          </p:nvPr>
        </p:nvSpPr>
        <p:spPr>
          <a:xfrm>
            <a:off x="1109345" y="1003935"/>
            <a:ext cx="9972675" cy="3100705"/>
          </a:xfrm>
        </p:spPr>
        <p:txBody>
          <a:bodyPr/>
          <a:lstStyle/>
          <a:p>
            <a:pPr marL="0" marR="0" lvl="0" indent="0" algn="just" defTabSz="912495" rtl="0" eaLnBrk="0" fontAlgn="base" latinLnBrk="0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charset="0"/>
              <a:buNone/>
              <a:defRPr/>
            </a:pPr>
            <a:r>
              <a:rPr kumimoji="0" lang="zh-CN" altLang="en-US" sz="2000" b="1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lt"/>
              </a:rPr>
              <a:t>（一）</a:t>
            </a:r>
            <a:r>
              <a:rPr kumimoji="0" lang="zh-CN" altLang="en-US" sz="2000" b="1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lt"/>
              </a:rPr>
              <a:t>数据存储</a:t>
            </a:r>
            <a:endParaRPr kumimoji="0" lang="zh-CN" altLang="en-US" sz="2000" b="1" i="0" u="none" strike="noStrike" kern="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微软雅黑" pitchFamily="34" charset="-122"/>
              <a:cs typeface="+mn-cs"/>
              <a:sym typeface="+mn-lt"/>
            </a:endParaRPr>
          </a:p>
          <a:p>
            <a:pPr marR="0" lvl="0" algn="just" defTabSz="912495" rtl="0" eaLnBrk="0" fontAlgn="base" latinLnBrk="0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charset="0"/>
              <a:buChar char=""/>
              <a:defRPr/>
            </a:pPr>
            <a:r>
              <a:rPr kumimoji="0" lang="zh-CN" altLang="en-US" sz="2000" b="1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lt"/>
              </a:rPr>
              <a:t>云计算技术：把数据存储搬上云端，实现以云计算技术为依托的简单高效、安全可靠、高速处理的人力资源系统管理服务。</a:t>
            </a:r>
            <a:endParaRPr kumimoji="0" lang="zh-CN" altLang="en-US" sz="2000" b="1" i="0" u="none" strike="noStrike" kern="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微软雅黑" pitchFamily="34" charset="-122"/>
              <a:cs typeface="+mn-cs"/>
              <a:sym typeface="+mn-lt"/>
            </a:endParaRPr>
          </a:p>
          <a:p>
            <a:pPr marL="0" marR="0" lvl="0" indent="0" algn="just" defTabSz="912495" rtl="0" eaLnBrk="0" fontAlgn="base" latinLnBrk="0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charset="0"/>
              <a:buNone/>
              <a:defRPr/>
            </a:pPr>
            <a:r>
              <a:rPr kumimoji="0" lang="zh-CN" altLang="en-US" sz="2000" b="1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lt"/>
              </a:rPr>
              <a:t>（二）数字化人力资源管理系统结构</a:t>
            </a:r>
            <a:endParaRPr kumimoji="0" lang="zh-CN" altLang="en-US" sz="2000" b="1" i="0" u="none" strike="noStrike" kern="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微软雅黑" pitchFamily="34" charset="-122"/>
              <a:cs typeface="+mn-cs"/>
              <a:sym typeface="+mn-lt"/>
            </a:endParaRPr>
          </a:p>
          <a:p>
            <a:pPr marR="0" lvl="0" algn="just" defTabSz="912495" rtl="0" eaLnBrk="0" fontAlgn="base" latinLnBrk="0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charset="0"/>
              <a:buChar char=""/>
              <a:defRPr/>
            </a:pPr>
            <a:r>
              <a:rPr kumimoji="0" lang="zh-CN" altLang="en-US" sz="2000" b="1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lt"/>
              </a:rPr>
              <a:t>人员结构</a:t>
            </a:r>
            <a:endParaRPr kumimoji="0" lang="zh-CN" altLang="en-US" sz="2000" b="1" i="0" u="none" strike="noStrike" kern="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微软雅黑" pitchFamily="34" charset="-122"/>
              <a:cs typeface="+mn-cs"/>
              <a:sym typeface="+mn-lt"/>
            </a:endParaRPr>
          </a:p>
          <a:p>
            <a:pPr marR="0" lvl="0" algn="just" defTabSz="912495" rtl="0" eaLnBrk="0" fontAlgn="base" latinLnBrk="0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charset="0"/>
              <a:buChar char=""/>
              <a:defRPr/>
            </a:pPr>
            <a:r>
              <a:rPr kumimoji="0" lang="zh-CN" altLang="en-US" sz="2000" b="1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lt"/>
              </a:rPr>
              <a:t>组织结构</a:t>
            </a:r>
            <a:endParaRPr kumimoji="0" lang="zh-CN" altLang="en-US" sz="2000" b="1" i="0" u="none" strike="noStrike" kern="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微软雅黑" pitchFamily="34" charset="-122"/>
              <a:cs typeface="+mn-cs"/>
              <a:sym typeface="+mn-lt"/>
            </a:endParaRPr>
          </a:p>
          <a:p>
            <a:pPr marR="0" lvl="0" algn="just" defTabSz="912495" rtl="0" eaLnBrk="0" fontAlgn="base" latinLnBrk="0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charset="0"/>
              <a:buChar char=""/>
              <a:defRPr/>
            </a:pPr>
            <a:r>
              <a:rPr kumimoji="0" lang="zh-CN" altLang="en-US" sz="2000" b="1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lt"/>
              </a:rPr>
              <a:t>企业结构</a:t>
            </a:r>
            <a:endParaRPr kumimoji="0" lang="zh-CN" altLang="en-US" sz="2000" b="1" i="0" u="none" strike="noStrike" kern="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微软雅黑" pitchFamily="34" charset="-122"/>
              <a:cs typeface="+mn-cs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82663" y="260668"/>
            <a:ext cx="10298113" cy="742950"/>
          </a:xfrm>
          <a:prstGeom prst="rect">
            <a:avLst/>
          </a:prstGeom>
          <a:solidFill>
            <a:srgbClr val="1A2776"/>
          </a:solidFill>
        </p:spPr>
        <p:txBody>
          <a:bodyPr/>
          <a:lstStyle/>
          <a:p>
            <a:pPr marL="0" marR="0" lvl="0" indent="0" algn="l" defTabSz="912495" rtl="0" eaLnBrk="1" fontAlgn="base" latinLnBrk="0" hangingPunct="1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bg1">
                  <a:lumMod val="75000"/>
                </a:schemeClr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12.2.1 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数字化人力资源管理系统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 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49" name="图片 49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99965" y="3500755"/>
            <a:ext cx="6411595" cy="30073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strips dir="rd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矩形 6"/>
          <p:cNvSpPr/>
          <p:nvPr/>
        </p:nvSpPr>
        <p:spPr>
          <a:xfrm>
            <a:off x="982663" y="1484313"/>
            <a:ext cx="10298113" cy="4752975"/>
          </a:xfrm>
          <a:prstGeom prst="rect">
            <a:avLst/>
          </a:prstGeom>
          <a:solidFill>
            <a:schemeClr val="tx1">
              <a:lumMod val="85000"/>
            </a:schemeClr>
          </a:solidFill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7171" name="内容占位符 2"/>
          <p:cNvSpPr>
            <a:spLocks noGrp="1"/>
          </p:cNvSpPr>
          <p:nvPr>
            <p:ph idx="1"/>
          </p:nvPr>
        </p:nvSpPr>
        <p:spPr>
          <a:xfrm>
            <a:off x="1108075" y="1772920"/>
            <a:ext cx="9992360" cy="2520950"/>
          </a:xfrm>
        </p:spPr>
        <p:txBody>
          <a:bodyPr/>
          <a:lstStyle/>
          <a:p>
            <a:pPr marL="0" marR="0" lvl="0" indent="0" algn="just" defTabSz="912495" rtl="0" eaLnBrk="0" fontAlgn="base" latinLnBrk="0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charset="0"/>
              <a:buNone/>
              <a:defRPr/>
            </a:pPr>
            <a:r>
              <a:rPr kumimoji="0" lang="zh-CN" altLang="en-US" sz="2000" b="1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lt"/>
              </a:rPr>
              <a:t>（一）人力资源信息沟通系统</a:t>
            </a:r>
            <a:endParaRPr kumimoji="0" lang="zh-CN" altLang="en-US" sz="2000" b="1" i="0" u="none" strike="noStrike" kern="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微软雅黑" pitchFamily="34" charset="-122"/>
              <a:cs typeface="+mn-cs"/>
              <a:sym typeface="+mn-lt"/>
            </a:endParaRPr>
          </a:p>
          <a:p>
            <a:pPr marL="0" marR="0" lvl="0" indent="0" algn="just" defTabSz="912495" rtl="0" eaLnBrk="0" fontAlgn="base" latinLnBrk="0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charset="0"/>
              <a:buNone/>
              <a:defRPr/>
            </a:pPr>
            <a:r>
              <a:rPr kumimoji="0" lang="zh-CN" altLang="en-US" sz="2000" b="1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lt"/>
              </a:rPr>
              <a:t>（二）人力资源任务管理系统</a:t>
            </a:r>
            <a:endParaRPr kumimoji="0" lang="zh-CN" altLang="en-US" sz="2000" b="1" i="0" u="none" strike="noStrike" kern="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微软雅黑" pitchFamily="34" charset="-122"/>
              <a:cs typeface="+mn-cs"/>
              <a:sym typeface="+mn-lt"/>
            </a:endParaRPr>
          </a:p>
          <a:p>
            <a:pPr marL="0" marR="0" lvl="0" indent="0" algn="just" defTabSz="912495" rtl="0" eaLnBrk="0" fontAlgn="base" latinLnBrk="0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charset="0"/>
              <a:buNone/>
              <a:defRPr/>
            </a:pPr>
            <a:r>
              <a:rPr kumimoji="0" lang="zh-CN" altLang="en-US" sz="2000" b="1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+mn-lt"/>
              </a:rPr>
              <a:t>（三）员工客户关系管理系统</a:t>
            </a:r>
            <a:endParaRPr kumimoji="0" lang="zh-CN" altLang="en-US" sz="2000" b="1" i="0" u="none" strike="noStrike" kern="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微软雅黑" pitchFamily="34" charset="-122"/>
              <a:cs typeface="+mn-cs"/>
              <a:sym typeface="+mn-lt"/>
            </a:endParaRPr>
          </a:p>
          <a:p>
            <a:pPr marL="0" marR="0" lvl="0" indent="0" algn="just" defTabSz="912495" rtl="0" eaLnBrk="0" fontAlgn="base" latinLnBrk="0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002673"/>
              </a:buClr>
              <a:buSzPct val="70000"/>
              <a:buFont typeface="Wingdings" panose="05000000000000000000" charset="0"/>
              <a:buNone/>
              <a:defRPr/>
            </a:pPr>
            <a:endParaRPr kumimoji="0" lang="zh-CN" altLang="en-US" sz="2000" b="1" i="0" u="none" strike="noStrike" kern="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微软雅黑" pitchFamily="34" charset="-122"/>
              <a:cs typeface="+mn-cs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82663" y="764223"/>
            <a:ext cx="10298113" cy="742950"/>
          </a:xfrm>
          <a:prstGeom prst="rect">
            <a:avLst/>
          </a:prstGeom>
          <a:solidFill>
            <a:srgbClr val="1A2776"/>
          </a:solidFill>
        </p:spPr>
        <p:txBody>
          <a:bodyPr/>
          <a:lstStyle/>
          <a:p>
            <a:pPr marL="0" marR="0" lvl="0" indent="0" algn="l" defTabSz="912495" rtl="0" eaLnBrk="1" fontAlgn="base" latinLnBrk="0" hangingPunct="1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bg1">
                  <a:lumMod val="75000"/>
                </a:schemeClr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12.2.2 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数字化人力资源管理系统的类型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 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>
    <p:strips dir="rd"/>
  </p:transition>
</p:sld>
</file>

<file path=ppt/theme/theme1.xml><?xml version="1.0" encoding="utf-8"?>
<a:theme xmlns:a="http://schemas.openxmlformats.org/drawingml/2006/main" name="淮工">
  <a:themeElements>
    <a:clrScheme name="1_Stream 1">
      <a:dk1>
        <a:srgbClr val="000514"/>
      </a:dk1>
      <a:lt1>
        <a:srgbClr val="FFFFFF"/>
      </a:lt1>
      <a:dk2>
        <a:srgbClr val="003399"/>
      </a:dk2>
      <a:lt2>
        <a:srgbClr val="E5E5FF"/>
      </a:lt2>
      <a:accent1>
        <a:srgbClr val="0099CC"/>
      </a:accent1>
      <a:accent2>
        <a:srgbClr val="A886E0"/>
      </a:accent2>
      <a:accent3>
        <a:srgbClr val="AAADCA"/>
      </a:accent3>
      <a:accent4>
        <a:srgbClr val="DADADA"/>
      </a:accent4>
      <a:accent5>
        <a:srgbClr val="AACAE2"/>
      </a:accent5>
      <a:accent6>
        <a:srgbClr val="9879CB"/>
      </a:accent6>
      <a:hlink>
        <a:srgbClr val="FFCC00"/>
      </a:hlink>
      <a:folHlink>
        <a:srgbClr val="FFFFCC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800000"/>
        </a:solidFill>
      </a:spPr>
      <a:bodyPr wrap="square">
        <a:noAutofit/>
      </a:bodyPr>
      <a:lstStyle>
        <a:defPPr>
          <a:defRPr sz="2400" dirty="0" smtClean="0">
            <a:solidFill>
              <a:schemeClr val="tx1"/>
            </a:solidFill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333399">
            <a:alpha val="42999"/>
          </a:srgbClr>
        </a:solidFill>
        <a:ln w="9525" cap="flat" cmpd="sng" algn="ctr">
          <a:solidFill>
            <a:srgbClr val="00008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8636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defRPr kumimoji="0" lang="zh-CN" altLang="en-US" sz="2800" b="1" i="0" u="none" strike="noStrike" cap="none" normalizeH="0" baseline="0" smtClean="0">
            <a:ln>
              <a:noFill/>
            </a:ln>
            <a:solidFill>
              <a:srgbClr val="FF3300"/>
            </a:solidFill>
            <a:effectLst/>
            <a:latin typeface="黑体" pitchFamily="2" charset="-122"/>
            <a:ea typeface="黑体" pitchFamily="2" charset="-122"/>
          </a:defRPr>
        </a:defPPr>
      </a:lstStyle>
    </a:lnDef>
  </a:objectDefaults>
  <a:extraClrSchemeLst>
    <a:extraClrScheme>
      <a:clrScheme name="1_Stream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ream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淮工</Template>
  <TotalTime>0</TotalTime>
  <Words>1712</Words>
  <Application>WPS 文字</Application>
  <PresentationFormat>自定义</PresentationFormat>
  <Paragraphs>131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41" baseType="lpstr">
      <vt:lpstr>Arial</vt:lpstr>
      <vt:lpstr>宋体</vt:lpstr>
      <vt:lpstr>Wingdings</vt:lpstr>
      <vt:lpstr>汉仪书宋二KW</vt:lpstr>
      <vt:lpstr>黑体</vt:lpstr>
      <vt:lpstr>汉仪中黑KW</vt:lpstr>
      <vt:lpstr>楷体_GB2312</vt:lpstr>
      <vt:lpstr>汉仪楷体简</vt:lpstr>
      <vt:lpstr>Garamond</vt:lpstr>
      <vt:lpstr>苹方-简</vt:lpstr>
      <vt:lpstr>华文中宋</vt:lpstr>
      <vt:lpstr>宋体</vt:lpstr>
      <vt:lpstr>Wingdings</vt:lpstr>
      <vt:lpstr>微软雅黑</vt:lpstr>
      <vt:lpstr>汉仪旗黑</vt:lpstr>
      <vt:lpstr>楷体</vt:lpstr>
      <vt:lpstr>汉仪楷体KW</vt:lpstr>
      <vt:lpstr>Arial Unicode MS</vt:lpstr>
      <vt:lpstr>Calibri</vt:lpstr>
      <vt:lpstr>Helvetica Neue</vt:lpstr>
      <vt:lpstr>淮工</vt:lpstr>
      <vt:lpstr>第十二章  数字化人力资源管理</vt:lpstr>
      <vt:lpstr>PowerPoint 演示文稿</vt:lpstr>
      <vt:lpstr>12.1 人力资源管理的数字化转型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12.3 数字化人力资源管理系统的设计  </vt:lpstr>
      <vt:lpstr>PowerPoint 演示文稿</vt:lpstr>
      <vt:lpstr>PowerPoint 演示文稿</vt:lpstr>
      <vt:lpstr>PowerPoint 演示文稿</vt:lpstr>
      <vt:lpstr>12.4 打造智慧型数字化人力资源管理  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创业活动及其本质</dc:title>
  <dc:creator>User</dc:creator>
  <cp:lastModifiedBy>洁</cp:lastModifiedBy>
  <cp:revision>91</cp:revision>
  <dcterms:created xsi:type="dcterms:W3CDTF">2022-12-09T06:17:11Z</dcterms:created>
  <dcterms:modified xsi:type="dcterms:W3CDTF">2022-12-09T06:17:11Z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2052-5.1.0.7655</vt:lpwstr>
  </property>
  <property fmtid="{D5CDD505-2E9C-101B-9397-08002B2CF9AE}" pid="3" name="ICV">
    <vt:lpwstr>14051F1AB718FFD9AFA2C762521BDA9C</vt:lpwstr>
  </property>
</Properties>
</file>