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tiff" ContentType="image/tiff"/>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75" r:id="rId3"/>
    <p:sldId id="287" r:id="rId4"/>
    <p:sldId id="279" r:id="rId5"/>
    <p:sldId id="288" r:id="rId6"/>
    <p:sldId id="289" r:id="rId7"/>
    <p:sldId id="290" r:id="rId8"/>
    <p:sldId id="293" r:id="rId9"/>
    <p:sldId id="294" r:id="rId10"/>
    <p:sldId id="443" r:id="rId11"/>
    <p:sldId id="295" r:id="rId12"/>
    <p:sldId id="296" r:id="rId13"/>
    <p:sldId id="298" r:id="rId14"/>
    <p:sldId id="299" r:id="rId15"/>
    <p:sldId id="300" r:id="rId16"/>
    <p:sldId id="306" r:id="rId17"/>
    <p:sldId id="307" r:id="rId18"/>
    <p:sldId id="301" r:id="rId19"/>
    <p:sldId id="302" r:id="rId20"/>
    <p:sldId id="308" r:id="rId21"/>
    <p:sldId id="309" r:id="rId22"/>
    <p:sldId id="440" r:id="rId23"/>
    <p:sldId id="419"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289" autoAdjust="0"/>
  </p:normalViewPr>
  <p:slideViewPr>
    <p:cSldViewPr snapToGrid="0">
      <p:cViewPr varScale="1">
        <p:scale>
          <a:sx n="105" d="100"/>
          <a:sy n="105" d="100"/>
        </p:scale>
        <p:origin x="696" y="9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35.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B79B11B-899A-41B5-BA00-30DBF2C114B3}"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A06D66AF-22C2-4EFF-810B-2A75C97F4D86}">
      <dgm:prSet/>
      <dgm:spPr>
        <a:solidFill>
          <a:srgbClr val="00B050"/>
        </a:solidFill>
      </dgm:spPr>
      <dgm:t>
        <a:bodyPr/>
        <a:lstStyle/>
        <a:p>
          <a:pPr rtl="0"/>
          <a:r>
            <a:rPr lang="zh-CN" dirty="0" smtClean="0"/>
            <a:t>照明</a:t>
          </a:r>
          <a:endParaRPr lang="en-US" altLang="zh-CN" dirty="0" smtClean="0"/>
        </a:p>
        <a:p>
          <a:pPr rtl="0"/>
          <a:r>
            <a:rPr lang="zh-CN" dirty="0" smtClean="0"/>
            <a:t>实验</a:t>
          </a:r>
          <a:endParaRPr lang="en-US" dirty="0"/>
        </a:p>
      </dgm:t>
    </dgm:pt>
    <dgm:pt modelId="{AB7C516D-B3F4-40CE-B084-D2FA7D9AEB22}" cxnId="{17FDA51D-15A8-4A86-9C00-3053DA891187}" type="parTrans">
      <dgm:prSet/>
      <dgm:spPr/>
      <dgm:t>
        <a:bodyPr/>
        <a:lstStyle/>
        <a:p>
          <a:endParaRPr lang="zh-CN" altLang="en-US"/>
        </a:p>
      </dgm:t>
    </dgm:pt>
    <dgm:pt modelId="{A7FF9B6A-42D0-4FDD-93FB-BE10B396475D}" cxnId="{17FDA51D-15A8-4A86-9C00-3053DA891187}" type="sibTrans">
      <dgm:prSet/>
      <dgm:spPr/>
      <dgm:t>
        <a:bodyPr/>
        <a:lstStyle/>
        <a:p>
          <a:endParaRPr lang="zh-CN" altLang="en-US"/>
        </a:p>
      </dgm:t>
    </dgm:pt>
    <dgm:pt modelId="{15767A93-D011-4A9A-9620-7B06DB63E47B}">
      <dgm:prSet/>
      <dgm:spPr>
        <a:solidFill>
          <a:srgbClr val="C00000"/>
        </a:solidFill>
      </dgm:spPr>
      <dgm:t>
        <a:bodyPr/>
        <a:lstStyle/>
        <a:p>
          <a:pPr rtl="0"/>
          <a:r>
            <a:rPr lang="zh-CN" dirty="0" smtClean="0"/>
            <a:t>继电器装配实验</a:t>
          </a:r>
          <a:endParaRPr lang="en-US" dirty="0"/>
        </a:p>
      </dgm:t>
    </dgm:pt>
    <dgm:pt modelId="{110C1BFE-036B-4B00-B14B-6D06AA7444AD}" cxnId="{83ECA7E0-563E-4CB0-A4F1-13FB6D7D466D}" type="parTrans">
      <dgm:prSet/>
      <dgm:spPr/>
      <dgm:t>
        <a:bodyPr/>
        <a:lstStyle/>
        <a:p>
          <a:endParaRPr lang="zh-CN" altLang="en-US"/>
        </a:p>
      </dgm:t>
    </dgm:pt>
    <dgm:pt modelId="{333D6646-6FC3-494F-B93D-9B5104738841}" cxnId="{83ECA7E0-563E-4CB0-A4F1-13FB6D7D466D}" type="sibTrans">
      <dgm:prSet/>
      <dgm:spPr/>
      <dgm:t>
        <a:bodyPr/>
        <a:lstStyle/>
        <a:p>
          <a:endParaRPr lang="zh-CN" altLang="en-US"/>
        </a:p>
      </dgm:t>
    </dgm:pt>
    <dgm:pt modelId="{98D4D805-3246-45D5-9472-4A4D6A6ED363}">
      <dgm:prSet/>
      <dgm:spPr>
        <a:solidFill>
          <a:srgbClr val="FFC000"/>
        </a:solidFill>
      </dgm:spPr>
      <dgm:t>
        <a:bodyPr/>
        <a:lstStyle/>
        <a:p>
          <a:pPr rtl="0"/>
          <a:r>
            <a:rPr lang="zh-CN" dirty="0" smtClean="0"/>
            <a:t>访谈</a:t>
          </a:r>
          <a:endParaRPr lang="en-US" altLang="zh-CN" dirty="0" smtClean="0"/>
        </a:p>
        <a:p>
          <a:pPr rtl="0"/>
          <a:r>
            <a:rPr lang="zh-CN" dirty="0" smtClean="0"/>
            <a:t>实验</a:t>
          </a:r>
          <a:endParaRPr lang="en-US" dirty="0"/>
        </a:p>
      </dgm:t>
    </dgm:pt>
    <dgm:pt modelId="{29B7A690-A47B-4AEC-B2B9-8F5EC8ED8ADA}" cxnId="{24C9FCC8-4476-4847-9221-9A4F4E29F9AE}" type="parTrans">
      <dgm:prSet/>
      <dgm:spPr/>
      <dgm:t>
        <a:bodyPr/>
        <a:lstStyle/>
        <a:p>
          <a:endParaRPr lang="zh-CN" altLang="en-US"/>
        </a:p>
      </dgm:t>
    </dgm:pt>
    <dgm:pt modelId="{4D9E3F24-A8AF-486F-AD71-3F929694D431}" cxnId="{24C9FCC8-4476-4847-9221-9A4F4E29F9AE}" type="sibTrans">
      <dgm:prSet/>
      <dgm:spPr/>
      <dgm:t>
        <a:bodyPr/>
        <a:lstStyle/>
        <a:p>
          <a:endParaRPr lang="zh-CN" altLang="en-US"/>
        </a:p>
      </dgm:t>
    </dgm:pt>
    <dgm:pt modelId="{ECFBD165-24B3-4F91-B5BE-33F708A822BE}">
      <dgm:prSet/>
      <dgm:spPr/>
      <dgm:t>
        <a:bodyPr/>
        <a:lstStyle/>
        <a:p>
          <a:pPr rtl="0"/>
          <a:r>
            <a:rPr lang="zh-CN" dirty="0" smtClean="0"/>
            <a:t>电话线圈装配实验</a:t>
          </a:r>
          <a:endParaRPr lang="en-US" dirty="0"/>
        </a:p>
      </dgm:t>
    </dgm:pt>
    <dgm:pt modelId="{570482DE-A550-48F7-BBFC-9A86230F6400}" cxnId="{3C11EC7E-0920-46D3-8C2C-22EE6E15B98D}" type="parTrans">
      <dgm:prSet/>
      <dgm:spPr/>
      <dgm:t>
        <a:bodyPr/>
        <a:lstStyle/>
        <a:p>
          <a:endParaRPr lang="zh-CN" altLang="en-US"/>
        </a:p>
      </dgm:t>
    </dgm:pt>
    <dgm:pt modelId="{2F822663-3941-4B8A-85CC-9A57F212346C}" cxnId="{3C11EC7E-0920-46D3-8C2C-22EE6E15B98D}" type="sibTrans">
      <dgm:prSet/>
      <dgm:spPr/>
      <dgm:t>
        <a:bodyPr/>
        <a:lstStyle/>
        <a:p>
          <a:endParaRPr lang="zh-CN" altLang="en-US"/>
        </a:p>
      </dgm:t>
    </dgm:pt>
    <dgm:pt modelId="{3DABB334-75D4-4DAE-BB12-256AC305AB24}">
      <dgm:prSet/>
      <dgm:spPr/>
      <dgm:t>
        <a:bodyPr/>
        <a:lstStyle/>
        <a:p>
          <a:pPr rtl="0"/>
          <a:endParaRPr lang="zh-CN" dirty="0"/>
        </a:p>
      </dgm:t>
    </dgm:pt>
    <dgm:pt modelId="{92F0DC86-C845-442B-9F4D-F3826E38EDE0}" cxnId="{C1C1306B-2BDF-40BB-BEE9-EFDFBF2A2917}" type="parTrans">
      <dgm:prSet/>
      <dgm:spPr/>
      <dgm:t>
        <a:bodyPr/>
        <a:lstStyle/>
        <a:p>
          <a:endParaRPr lang="zh-CN" altLang="en-US"/>
        </a:p>
      </dgm:t>
    </dgm:pt>
    <dgm:pt modelId="{5E303E2F-721C-4C1B-9A40-BE237EA3F6D1}" cxnId="{C1C1306B-2BDF-40BB-BEE9-EFDFBF2A2917}" type="sibTrans">
      <dgm:prSet/>
      <dgm:spPr/>
      <dgm:t>
        <a:bodyPr/>
        <a:lstStyle/>
        <a:p>
          <a:endParaRPr lang="zh-CN" altLang="en-US"/>
        </a:p>
      </dgm:t>
    </dgm:pt>
    <dgm:pt modelId="{9A2C7C3B-6521-476A-9F54-323FBF021392}" type="pres">
      <dgm:prSet presAssocID="{FB79B11B-899A-41B5-BA00-30DBF2C114B3}" presName="matrix" presStyleCnt="0">
        <dgm:presLayoutVars>
          <dgm:chMax val="1"/>
          <dgm:dir/>
          <dgm:resizeHandles val="exact"/>
        </dgm:presLayoutVars>
      </dgm:prSet>
      <dgm:spPr/>
      <dgm:t>
        <a:bodyPr/>
        <a:lstStyle/>
        <a:p>
          <a:endParaRPr lang="zh-CN" altLang="en-US"/>
        </a:p>
      </dgm:t>
    </dgm:pt>
    <dgm:pt modelId="{3AB93B99-9007-4E2F-A9CF-514B2BD89422}" type="pres">
      <dgm:prSet presAssocID="{FB79B11B-899A-41B5-BA00-30DBF2C114B3}" presName="diamond" presStyleLbl="bgShp" presStyleIdx="0" presStyleCnt="1"/>
      <dgm:spPr/>
    </dgm:pt>
    <dgm:pt modelId="{F0D1F8D1-E39F-4398-8128-A83579CCBEA8}" type="pres">
      <dgm:prSet presAssocID="{FB79B11B-899A-41B5-BA00-30DBF2C114B3}" presName="quad1" presStyleLbl="node1" presStyleIdx="0" presStyleCnt="4">
        <dgm:presLayoutVars>
          <dgm:chMax val="0"/>
          <dgm:chPref val="0"/>
          <dgm:bulletEnabled val="1"/>
        </dgm:presLayoutVars>
      </dgm:prSet>
      <dgm:spPr/>
      <dgm:t>
        <a:bodyPr/>
        <a:lstStyle/>
        <a:p>
          <a:endParaRPr lang="zh-CN" altLang="en-US"/>
        </a:p>
      </dgm:t>
    </dgm:pt>
    <dgm:pt modelId="{D1FEAB1E-F0CF-40C0-A061-9302BAF20860}" type="pres">
      <dgm:prSet presAssocID="{FB79B11B-899A-41B5-BA00-30DBF2C114B3}" presName="quad2" presStyleLbl="node1" presStyleIdx="1" presStyleCnt="4">
        <dgm:presLayoutVars>
          <dgm:chMax val="0"/>
          <dgm:chPref val="0"/>
          <dgm:bulletEnabled val="1"/>
        </dgm:presLayoutVars>
      </dgm:prSet>
      <dgm:spPr/>
      <dgm:t>
        <a:bodyPr/>
        <a:lstStyle/>
        <a:p>
          <a:endParaRPr lang="zh-CN" altLang="en-US"/>
        </a:p>
      </dgm:t>
    </dgm:pt>
    <dgm:pt modelId="{9969228A-A829-47A1-BF23-04D66AB471F3}" type="pres">
      <dgm:prSet presAssocID="{FB79B11B-899A-41B5-BA00-30DBF2C114B3}" presName="quad3" presStyleLbl="node1" presStyleIdx="2" presStyleCnt="4">
        <dgm:presLayoutVars>
          <dgm:chMax val="0"/>
          <dgm:chPref val="0"/>
          <dgm:bulletEnabled val="1"/>
        </dgm:presLayoutVars>
      </dgm:prSet>
      <dgm:spPr/>
      <dgm:t>
        <a:bodyPr/>
        <a:lstStyle/>
        <a:p>
          <a:endParaRPr lang="zh-CN" altLang="en-US"/>
        </a:p>
      </dgm:t>
    </dgm:pt>
    <dgm:pt modelId="{3FCCA564-E24B-4DFE-BB53-4B9EDEC40FDA}" type="pres">
      <dgm:prSet presAssocID="{FB79B11B-899A-41B5-BA00-30DBF2C114B3}" presName="quad4" presStyleLbl="node1" presStyleIdx="3" presStyleCnt="4">
        <dgm:presLayoutVars>
          <dgm:chMax val="0"/>
          <dgm:chPref val="0"/>
          <dgm:bulletEnabled val="1"/>
        </dgm:presLayoutVars>
      </dgm:prSet>
      <dgm:spPr/>
      <dgm:t>
        <a:bodyPr/>
        <a:lstStyle/>
        <a:p>
          <a:endParaRPr lang="zh-CN" altLang="en-US"/>
        </a:p>
      </dgm:t>
    </dgm:pt>
  </dgm:ptLst>
  <dgm:cxnLst>
    <dgm:cxn modelId="{ABB08BD5-7A3D-4E5B-BBB1-7DA41059746A}" type="presOf" srcId="{ECFBD165-24B3-4F91-B5BE-33F708A822BE}" destId="{3FCCA564-E24B-4DFE-BB53-4B9EDEC40FDA}" srcOrd="0" destOrd="0" presId="urn:microsoft.com/office/officeart/2005/8/layout/matrix3"/>
    <dgm:cxn modelId="{8CA4B375-D168-486D-A691-A4BAE3E330D6}" type="presOf" srcId="{98D4D805-3246-45D5-9472-4A4D6A6ED363}" destId="{9969228A-A829-47A1-BF23-04D66AB471F3}" srcOrd="0" destOrd="0" presId="urn:microsoft.com/office/officeart/2005/8/layout/matrix3"/>
    <dgm:cxn modelId="{93A28645-F291-4FBA-8225-5E398B828746}" type="presOf" srcId="{FB79B11B-899A-41B5-BA00-30DBF2C114B3}" destId="{9A2C7C3B-6521-476A-9F54-323FBF021392}" srcOrd="0" destOrd="0" presId="urn:microsoft.com/office/officeart/2005/8/layout/matrix3"/>
    <dgm:cxn modelId="{17FDA51D-15A8-4A86-9C00-3053DA891187}" srcId="{FB79B11B-899A-41B5-BA00-30DBF2C114B3}" destId="{A06D66AF-22C2-4EFF-810B-2A75C97F4D86}" srcOrd="0" destOrd="0" parTransId="{AB7C516D-B3F4-40CE-B084-D2FA7D9AEB22}" sibTransId="{A7FF9B6A-42D0-4FDD-93FB-BE10B396475D}"/>
    <dgm:cxn modelId="{24C9FCC8-4476-4847-9221-9A4F4E29F9AE}" srcId="{FB79B11B-899A-41B5-BA00-30DBF2C114B3}" destId="{98D4D805-3246-45D5-9472-4A4D6A6ED363}" srcOrd="2" destOrd="0" parTransId="{29B7A690-A47B-4AEC-B2B9-8F5EC8ED8ADA}" sibTransId="{4D9E3F24-A8AF-486F-AD71-3F929694D431}"/>
    <dgm:cxn modelId="{2B2EDAE6-4167-47B5-B963-46C581984739}" type="presOf" srcId="{15767A93-D011-4A9A-9620-7B06DB63E47B}" destId="{D1FEAB1E-F0CF-40C0-A061-9302BAF20860}" srcOrd="0" destOrd="0" presId="urn:microsoft.com/office/officeart/2005/8/layout/matrix3"/>
    <dgm:cxn modelId="{3C11EC7E-0920-46D3-8C2C-22EE6E15B98D}" srcId="{FB79B11B-899A-41B5-BA00-30DBF2C114B3}" destId="{ECFBD165-24B3-4F91-B5BE-33F708A822BE}" srcOrd="3" destOrd="0" parTransId="{570482DE-A550-48F7-BBFC-9A86230F6400}" sibTransId="{2F822663-3941-4B8A-85CC-9A57F212346C}"/>
    <dgm:cxn modelId="{83ECA7E0-563E-4CB0-A4F1-13FB6D7D466D}" srcId="{FB79B11B-899A-41B5-BA00-30DBF2C114B3}" destId="{15767A93-D011-4A9A-9620-7B06DB63E47B}" srcOrd="1" destOrd="0" parTransId="{110C1BFE-036B-4B00-B14B-6D06AA7444AD}" sibTransId="{333D6646-6FC3-494F-B93D-9B5104738841}"/>
    <dgm:cxn modelId="{BF581BE3-7FF3-4D2D-8254-139DDACC5624}" type="presOf" srcId="{A06D66AF-22C2-4EFF-810B-2A75C97F4D86}" destId="{F0D1F8D1-E39F-4398-8128-A83579CCBEA8}" srcOrd="0" destOrd="0" presId="urn:microsoft.com/office/officeart/2005/8/layout/matrix3"/>
    <dgm:cxn modelId="{C1C1306B-2BDF-40BB-BEE9-EFDFBF2A2917}" srcId="{FB79B11B-899A-41B5-BA00-30DBF2C114B3}" destId="{3DABB334-75D4-4DAE-BB12-256AC305AB24}" srcOrd="4" destOrd="0" parTransId="{92F0DC86-C845-442B-9F4D-F3826E38EDE0}" sibTransId="{5E303E2F-721C-4C1B-9A40-BE237EA3F6D1}"/>
    <dgm:cxn modelId="{A34583C3-3E28-4379-B527-B4A94FDF183C}" type="presParOf" srcId="{9A2C7C3B-6521-476A-9F54-323FBF021392}" destId="{3AB93B99-9007-4E2F-A9CF-514B2BD89422}" srcOrd="0" destOrd="0" presId="urn:microsoft.com/office/officeart/2005/8/layout/matrix3"/>
    <dgm:cxn modelId="{19877752-F013-41D1-9A0A-FE3035714963}" type="presParOf" srcId="{9A2C7C3B-6521-476A-9F54-323FBF021392}" destId="{F0D1F8D1-E39F-4398-8128-A83579CCBEA8}" srcOrd="1" destOrd="0" presId="urn:microsoft.com/office/officeart/2005/8/layout/matrix3"/>
    <dgm:cxn modelId="{1F4D8850-5337-419E-87BE-FBA8855568D2}" type="presParOf" srcId="{9A2C7C3B-6521-476A-9F54-323FBF021392}" destId="{D1FEAB1E-F0CF-40C0-A061-9302BAF20860}" srcOrd="2" destOrd="0" presId="urn:microsoft.com/office/officeart/2005/8/layout/matrix3"/>
    <dgm:cxn modelId="{3C167F27-537C-4AD7-8EAF-7657AFB45123}" type="presParOf" srcId="{9A2C7C3B-6521-476A-9F54-323FBF021392}" destId="{9969228A-A829-47A1-BF23-04D66AB471F3}" srcOrd="3" destOrd="0" presId="urn:microsoft.com/office/officeart/2005/8/layout/matrix3"/>
    <dgm:cxn modelId="{D9C4C271-F94B-493F-9DF8-6E1F90022DBB}" type="presParOf" srcId="{9A2C7C3B-6521-476A-9F54-323FBF021392}" destId="{3FCCA564-E24B-4DFE-BB53-4B9EDEC40FDA}" srcOrd="4" destOrd="0" presId="urn:microsoft.com/office/officeart/2005/8/layout/matrix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6F9FBB-815C-994F-967F-8C6E60CAD45D}" type="doc">
      <dgm:prSet loTypeId="urn:microsoft.com/office/officeart/2005/8/layout/pyramid1" loCatId="" qsTypeId="urn:microsoft.com/office/officeart/2005/8/quickstyle/3d2" qsCatId="3D" csTypeId="urn:microsoft.com/office/officeart/2005/8/colors/accent1_2" csCatId="accent1" phldr="1"/>
      <dgm:spPr/>
    </dgm:pt>
    <dgm:pt modelId="{261A3188-7DFB-004C-B445-495808A0C691}">
      <dgm:prSet phldrT="[文本]"/>
      <dgm:spPr>
        <a:solidFill>
          <a:schemeClr val="accent6">
            <a:lumMod val="40000"/>
            <a:lumOff val="60000"/>
          </a:schemeClr>
        </a:solidFill>
      </dgm:spPr>
      <dgm:t>
        <a:bodyPr/>
        <a:lstStyle/>
        <a:p>
          <a:r>
            <a:rPr lang="en-US" altLang="zh-CN" dirty="0"/>
            <a:t>5.</a:t>
          </a:r>
          <a:r>
            <a:rPr lang="zh-CN" altLang="en-US" dirty="0"/>
            <a:t>自我实现需要</a:t>
          </a:r>
        </a:p>
      </dgm:t>
    </dgm:pt>
    <dgm:pt modelId="{5891A5DE-4CEE-7F4D-A4FD-D397AC6B7976}" cxnId="{5892FBAC-C13B-CF4F-95D1-4C60AC56D40A}" type="parTrans">
      <dgm:prSet/>
      <dgm:spPr/>
      <dgm:t>
        <a:bodyPr/>
        <a:lstStyle/>
        <a:p>
          <a:endParaRPr lang="zh-CN" altLang="en-US"/>
        </a:p>
      </dgm:t>
    </dgm:pt>
    <dgm:pt modelId="{6D4A2E62-DCDA-BA4B-9D81-8790AC5C78BF}" cxnId="{5892FBAC-C13B-CF4F-95D1-4C60AC56D40A}" type="sibTrans">
      <dgm:prSet/>
      <dgm:spPr/>
      <dgm:t>
        <a:bodyPr/>
        <a:lstStyle/>
        <a:p>
          <a:endParaRPr lang="zh-CN" altLang="en-US"/>
        </a:p>
      </dgm:t>
    </dgm:pt>
    <dgm:pt modelId="{FF39A8DF-888F-B048-B6F4-64D1F40D159A}">
      <dgm:prSet phldrT="[文本]"/>
      <dgm:spPr>
        <a:gradFill rotWithShape="0">
          <a:gsLst>
            <a:gs pos="100000">
              <a:srgbClr val="FFC000"/>
            </a:gs>
            <a:gs pos="10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gradFill>
      </dgm:spPr>
      <dgm:t>
        <a:bodyPr/>
        <a:lstStyle/>
        <a:p>
          <a:r>
            <a:rPr lang="en-US" altLang="zh-CN" dirty="0"/>
            <a:t>2.</a:t>
          </a:r>
          <a:r>
            <a:rPr lang="zh-CN" altLang="en-US" dirty="0"/>
            <a:t>安全需要</a:t>
          </a:r>
        </a:p>
      </dgm:t>
    </dgm:pt>
    <dgm:pt modelId="{175D6969-5789-BC4E-9371-DE02C70F25FE}" cxnId="{9BF56D48-5525-074D-BF40-4E0FDB3FCF2F}" type="parTrans">
      <dgm:prSet/>
      <dgm:spPr/>
      <dgm:t>
        <a:bodyPr/>
        <a:lstStyle/>
        <a:p>
          <a:endParaRPr lang="zh-CN" altLang="en-US"/>
        </a:p>
      </dgm:t>
    </dgm:pt>
    <dgm:pt modelId="{552CA9E4-7386-2745-9459-1EB16033D7AA}" cxnId="{9BF56D48-5525-074D-BF40-4E0FDB3FCF2F}" type="sibTrans">
      <dgm:prSet/>
      <dgm:spPr/>
      <dgm:t>
        <a:bodyPr/>
        <a:lstStyle/>
        <a:p>
          <a:endParaRPr lang="zh-CN" altLang="en-US"/>
        </a:p>
      </dgm:t>
    </dgm:pt>
    <dgm:pt modelId="{6793CD40-660A-5545-9D22-754D95945CC2}">
      <dgm:prSet phldrT="[文本]"/>
      <dgm:spPr>
        <a:gradFill rotWithShape="0">
          <a:gsLst>
            <a:gs pos="100000">
              <a:srgbClr val="DE7337"/>
            </a:gs>
            <a:gs pos="10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gradFill>
      </dgm:spPr>
      <dgm:t>
        <a:bodyPr/>
        <a:lstStyle/>
        <a:p>
          <a:r>
            <a:rPr lang="en-US" altLang="zh-CN" dirty="0"/>
            <a:t>1.</a:t>
          </a:r>
          <a:r>
            <a:rPr lang="zh-CN" altLang="en-US" dirty="0"/>
            <a:t>生理需要</a:t>
          </a:r>
        </a:p>
      </dgm:t>
    </dgm:pt>
    <dgm:pt modelId="{ED104B9D-1709-C04C-B49B-66C1E0D00442}" cxnId="{4FC60927-5776-8B46-9036-25D59631EABD}" type="parTrans">
      <dgm:prSet/>
      <dgm:spPr/>
      <dgm:t>
        <a:bodyPr/>
        <a:lstStyle/>
        <a:p>
          <a:endParaRPr lang="zh-CN" altLang="en-US"/>
        </a:p>
      </dgm:t>
    </dgm:pt>
    <dgm:pt modelId="{4773DF28-D891-6B4B-ABE3-22284BD206EE}" cxnId="{4FC60927-5776-8B46-9036-25D59631EABD}" type="sibTrans">
      <dgm:prSet/>
      <dgm:spPr/>
      <dgm:t>
        <a:bodyPr/>
        <a:lstStyle/>
        <a:p>
          <a:endParaRPr lang="zh-CN" altLang="en-US"/>
        </a:p>
      </dgm:t>
    </dgm:pt>
    <dgm:pt modelId="{A26DE4CD-82BE-A949-BA40-754C93F5C087}">
      <dgm:prSet/>
      <dgm:spPr/>
      <dgm:t>
        <a:bodyPr/>
        <a:lstStyle/>
        <a:p>
          <a:r>
            <a:rPr lang="en-US" altLang="zh-CN" dirty="0"/>
            <a:t>4.</a:t>
          </a:r>
          <a:r>
            <a:rPr lang="zh-CN" altLang="en-US" dirty="0"/>
            <a:t>尊重需要</a:t>
          </a:r>
        </a:p>
      </dgm:t>
    </dgm:pt>
    <dgm:pt modelId="{71775217-EBF0-994E-B045-C360696E4F9D}" cxnId="{2843520D-1A3C-4B42-AB01-2B3C78B4D529}" type="parTrans">
      <dgm:prSet/>
      <dgm:spPr/>
      <dgm:t>
        <a:bodyPr/>
        <a:lstStyle/>
        <a:p>
          <a:endParaRPr lang="zh-CN" altLang="en-US"/>
        </a:p>
      </dgm:t>
    </dgm:pt>
    <dgm:pt modelId="{4BB2D0AA-4509-FD4D-9818-6196E02BB789}" cxnId="{2843520D-1A3C-4B42-AB01-2B3C78B4D529}" type="sibTrans">
      <dgm:prSet/>
      <dgm:spPr/>
      <dgm:t>
        <a:bodyPr/>
        <a:lstStyle/>
        <a:p>
          <a:endParaRPr lang="zh-CN" altLang="en-US"/>
        </a:p>
      </dgm:t>
    </dgm:pt>
    <dgm:pt modelId="{0519FE15-B1A8-8D42-A7DA-0B910BB2EF85}">
      <dgm:prSet/>
      <dgm:spPr>
        <a:gradFill rotWithShape="0">
          <a:gsLst>
            <a:gs pos="0">
              <a:srgbClr val="00B050"/>
            </a:gs>
            <a:gs pos="100000">
              <a:schemeClr val="accent1">
                <a:hueOff val="0"/>
                <a:satOff val="0"/>
                <a:lumOff val="0"/>
                <a:alphaOff val="0"/>
                <a:satMod val="110000"/>
                <a:lumMod val="100000"/>
                <a:shade val="100000"/>
              </a:schemeClr>
            </a:gs>
            <a:gs pos="98000">
              <a:schemeClr val="accent1">
                <a:hueOff val="0"/>
                <a:satOff val="0"/>
                <a:lumOff val="0"/>
                <a:alphaOff val="0"/>
                <a:lumMod val="99000"/>
                <a:satMod val="120000"/>
                <a:shade val="78000"/>
              </a:schemeClr>
            </a:gs>
          </a:gsLst>
        </a:gradFill>
      </dgm:spPr>
      <dgm:t>
        <a:bodyPr/>
        <a:lstStyle/>
        <a:p>
          <a:r>
            <a:rPr lang="en-US" altLang="zh-CN" dirty="0"/>
            <a:t>3.</a:t>
          </a:r>
          <a:r>
            <a:rPr lang="zh-CN" altLang="en-US" dirty="0"/>
            <a:t>社交需要</a:t>
          </a:r>
        </a:p>
      </dgm:t>
    </dgm:pt>
    <dgm:pt modelId="{D4AB80D8-0780-A34F-B062-0AEAB4579EA2}" cxnId="{EBAB50F9-C2C5-5C45-A13A-F4784E7D7B64}" type="parTrans">
      <dgm:prSet/>
      <dgm:spPr/>
      <dgm:t>
        <a:bodyPr/>
        <a:lstStyle/>
        <a:p>
          <a:endParaRPr lang="zh-CN" altLang="en-US"/>
        </a:p>
      </dgm:t>
    </dgm:pt>
    <dgm:pt modelId="{0AB4F18C-2489-A34A-91D2-311BFF33A326}" cxnId="{EBAB50F9-C2C5-5C45-A13A-F4784E7D7B64}" type="sibTrans">
      <dgm:prSet/>
      <dgm:spPr/>
      <dgm:t>
        <a:bodyPr/>
        <a:lstStyle/>
        <a:p>
          <a:endParaRPr lang="zh-CN" altLang="en-US"/>
        </a:p>
      </dgm:t>
    </dgm:pt>
    <dgm:pt modelId="{AD5A84A3-2F3F-A24C-B1E9-26DCE3B73B52}" type="pres">
      <dgm:prSet presAssocID="{3C6F9FBB-815C-994F-967F-8C6E60CAD45D}" presName="Name0" presStyleCnt="0">
        <dgm:presLayoutVars>
          <dgm:dir/>
          <dgm:animLvl val="lvl"/>
          <dgm:resizeHandles val="exact"/>
        </dgm:presLayoutVars>
      </dgm:prSet>
      <dgm:spPr/>
    </dgm:pt>
    <dgm:pt modelId="{F1150847-467C-C54D-866E-20DF094144E4}" type="pres">
      <dgm:prSet presAssocID="{261A3188-7DFB-004C-B445-495808A0C691}" presName="Name8" presStyleCnt="0"/>
      <dgm:spPr/>
    </dgm:pt>
    <dgm:pt modelId="{E93A3AFD-D186-1F43-A5E6-D577E106228B}" type="pres">
      <dgm:prSet presAssocID="{261A3188-7DFB-004C-B445-495808A0C691}" presName="level" presStyleLbl="node1" presStyleIdx="0" presStyleCnt="5">
        <dgm:presLayoutVars>
          <dgm:chMax val="1"/>
          <dgm:bulletEnabled val="1"/>
        </dgm:presLayoutVars>
      </dgm:prSet>
      <dgm:spPr/>
      <dgm:t>
        <a:bodyPr/>
        <a:lstStyle/>
        <a:p>
          <a:endParaRPr lang="zh-CN" altLang="en-US"/>
        </a:p>
      </dgm:t>
    </dgm:pt>
    <dgm:pt modelId="{7BAF1B15-8D03-9341-8007-333ADA337EA0}" type="pres">
      <dgm:prSet presAssocID="{261A3188-7DFB-004C-B445-495808A0C691}" presName="levelTx" presStyleLbl="revTx" presStyleIdx="0" presStyleCnt="0">
        <dgm:presLayoutVars>
          <dgm:chMax val="1"/>
          <dgm:bulletEnabled val="1"/>
        </dgm:presLayoutVars>
      </dgm:prSet>
      <dgm:spPr/>
      <dgm:t>
        <a:bodyPr/>
        <a:lstStyle/>
        <a:p>
          <a:endParaRPr lang="zh-CN" altLang="en-US"/>
        </a:p>
      </dgm:t>
    </dgm:pt>
    <dgm:pt modelId="{09AE06C4-1851-614B-ACC7-9ED943380BC1}" type="pres">
      <dgm:prSet presAssocID="{A26DE4CD-82BE-A949-BA40-754C93F5C087}" presName="Name8" presStyleCnt="0"/>
      <dgm:spPr/>
    </dgm:pt>
    <dgm:pt modelId="{492578E5-62D2-9D42-9ADA-FFC0E620A9DC}" type="pres">
      <dgm:prSet presAssocID="{A26DE4CD-82BE-A949-BA40-754C93F5C087}" presName="level" presStyleLbl="node1" presStyleIdx="1" presStyleCnt="5">
        <dgm:presLayoutVars>
          <dgm:chMax val="1"/>
          <dgm:bulletEnabled val="1"/>
        </dgm:presLayoutVars>
      </dgm:prSet>
      <dgm:spPr/>
      <dgm:t>
        <a:bodyPr/>
        <a:lstStyle/>
        <a:p>
          <a:endParaRPr lang="zh-CN" altLang="en-US"/>
        </a:p>
      </dgm:t>
    </dgm:pt>
    <dgm:pt modelId="{560D4C9F-5193-DF4F-A23E-A82FEB21D91D}" type="pres">
      <dgm:prSet presAssocID="{A26DE4CD-82BE-A949-BA40-754C93F5C087}" presName="levelTx" presStyleLbl="revTx" presStyleIdx="0" presStyleCnt="0">
        <dgm:presLayoutVars>
          <dgm:chMax val="1"/>
          <dgm:bulletEnabled val="1"/>
        </dgm:presLayoutVars>
      </dgm:prSet>
      <dgm:spPr/>
      <dgm:t>
        <a:bodyPr/>
        <a:lstStyle/>
        <a:p>
          <a:endParaRPr lang="zh-CN" altLang="en-US"/>
        </a:p>
      </dgm:t>
    </dgm:pt>
    <dgm:pt modelId="{E86E0694-C616-B246-8860-5F1C8633376D}" type="pres">
      <dgm:prSet presAssocID="{0519FE15-B1A8-8D42-A7DA-0B910BB2EF85}" presName="Name8" presStyleCnt="0"/>
      <dgm:spPr/>
    </dgm:pt>
    <dgm:pt modelId="{791B2718-B9AF-BB45-9782-F0294AFD73EC}" type="pres">
      <dgm:prSet presAssocID="{0519FE15-B1A8-8D42-A7DA-0B910BB2EF85}" presName="level" presStyleLbl="node1" presStyleIdx="2" presStyleCnt="5">
        <dgm:presLayoutVars>
          <dgm:chMax val="1"/>
          <dgm:bulletEnabled val="1"/>
        </dgm:presLayoutVars>
      </dgm:prSet>
      <dgm:spPr/>
      <dgm:t>
        <a:bodyPr/>
        <a:lstStyle/>
        <a:p>
          <a:endParaRPr lang="zh-CN" altLang="en-US"/>
        </a:p>
      </dgm:t>
    </dgm:pt>
    <dgm:pt modelId="{ADE425A7-7085-1E42-9A51-4660D4C12ACC}" type="pres">
      <dgm:prSet presAssocID="{0519FE15-B1A8-8D42-A7DA-0B910BB2EF85}" presName="levelTx" presStyleLbl="revTx" presStyleIdx="0" presStyleCnt="0">
        <dgm:presLayoutVars>
          <dgm:chMax val="1"/>
          <dgm:bulletEnabled val="1"/>
        </dgm:presLayoutVars>
      </dgm:prSet>
      <dgm:spPr/>
      <dgm:t>
        <a:bodyPr/>
        <a:lstStyle/>
        <a:p>
          <a:endParaRPr lang="zh-CN" altLang="en-US"/>
        </a:p>
      </dgm:t>
    </dgm:pt>
    <dgm:pt modelId="{BFE92619-05BE-9C43-A526-9E1FF4769107}" type="pres">
      <dgm:prSet presAssocID="{FF39A8DF-888F-B048-B6F4-64D1F40D159A}" presName="Name8" presStyleCnt="0"/>
      <dgm:spPr/>
    </dgm:pt>
    <dgm:pt modelId="{1F1C72AD-79CE-7A4E-93A6-DFB1CF758C78}" type="pres">
      <dgm:prSet presAssocID="{FF39A8DF-888F-B048-B6F4-64D1F40D159A}" presName="level" presStyleLbl="node1" presStyleIdx="3" presStyleCnt="5">
        <dgm:presLayoutVars>
          <dgm:chMax val="1"/>
          <dgm:bulletEnabled val="1"/>
        </dgm:presLayoutVars>
      </dgm:prSet>
      <dgm:spPr/>
      <dgm:t>
        <a:bodyPr/>
        <a:lstStyle/>
        <a:p>
          <a:endParaRPr lang="zh-CN" altLang="en-US"/>
        </a:p>
      </dgm:t>
    </dgm:pt>
    <dgm:pt modelId="{B2FED819-7F20-C545-97A9-444AEE0B7DF0}" type="pres">
      <dgm:prSet presAssocID="{FF39A8DF-888F-B048-B6F4-64D1F40D159A}" presName="levelTx" presStyleLbl="revTx" presStyleIdx="0" presStyleCnt="0">
        <dgm:presLayoutVars>
          <dgm:chMax val="1"/>
          <dgm:bulletEnabled val="1"/>
        </dgm:presLayoutVars>
      </dgm:prSet>
      <dgm:spPr/>
      <dgm:t>
        <a:bodyPr/>
        <a:lstStyle/>
        <a:p>
          <a:endParaRPr lang="zh-CN" altLang="en-US"/>
        </a:p>
      </dgm:t>
    </dgm:pt>
    <dgm:pt modelId="{114AE849-08D1-5A42-8A0D-B510ABBFE96E}" type="pres">
      <dgm:prSet presAssocID="{6793CD40-660A-5545-9D22-754D95945CC2}" presName="Name8" presStyleCnt="0"/>
      <dgm:spPr/>
    </dgm:pt>
    <dgm:pt modelId="{077069A3-B8E0-9346-B6B2-AC009825BBE6}" type="pres">
      <dgm:prSet presAssocID="{6793CD40-660A-5545-9D22-754D95945CC2}" presName="level" presStyleLbl="node1" presStyleIdx="4" presStyleCnt="5" custLinFactNeighborX="-923" custLinFactNeighborY="-1118">
        <dgm:presLayoutVars>
          <dgm:chMax val="1"/>
          <dgm:bulletEnabled val="1"/>
        </dgm:presLayoutVars>
      </dgm:prSet>
      <dgm:spPr/>
      <dgm:t>
        <a:bodyPr/>
        <a:lstStyle/>
        <a:p>
          <a:endParaRPr lang="zh-CN" altLang="en-US"/>
        </a:p>
      </dgm:t>
    </dgm:pt>
    <dgm:pt modelId="{1700AA10-E4E1-7742-8F1E-191D8431C31A}" type="pres">
      <dgm:prSet presAssocID="{6793CD40-660A-5545-9D22-754D95945CC2}" presName="levelTx" presStyleLbl="revTx" presStyleIdx="0" presStyleCnt="0">
        <dgm:presLayoutVars>
          <dgm:chMax val="1"/>
          <dgm:bulletEnabled val="1"/>
        </dgm:presLayoutVars>
      </dgm:prSet>
      <dgm:spPr/>
      <dgm:t>
        <a:bodyPr/>
        <a:lstStyle/>
        <a:p>
          <a:endParaRPr lang="zh-CN" altLang="en-US"/>
        </a:p>
      </dgm:t>
    </dgm:pt>
  </dgm:ptLst>
  <dgm:cxnLst>
    <dgm:cxn modelId="{45B94808-CC36-FF4A-8C64-7D148B6495DA}" type="presOf" srcId="{0519FE15-B1A8-8D42-A7DA-0B910BB2EF85}" destId="{791B2718-B9AF-BB45-9782-F0294AFD73EC}" srcOrd="0" destOrd="0" presId="urn:microsoft.com/office/officeart/2005/8/layout/pyramid1"/>
    <dgm:cxn modelId="{4FC60927-5776-8B46-9036-25D59631EABD}" srcId="{3C6F9FBB-815C-994F-967F-8C6E60CAD45D}" destId="{6793CD40-660A-5545-9D22-754D95945CC2}" srcOrd="4" destOrd="0" parTransId="{ED104B9D-1709-C04C-B49B-66C1E0D00442}" sibTransId="{4773DF28-D891-6B4B-ABE3-22284BD206EE}"/>
    <dgm:cxn modelId="{EBAB50F9-C2C5-5C45-A13A-F4784E7D7B64}" srcId="{3C6F9FBB-815C-994F-967F-8C6E60CAD45D}" destId="{0519FE15-B1A8-8D42-A7DA-0B910BB2EF85}" srcOrd="2" destOrd="0" parTransId="{D4AB80D8-0780-A34F-B062-0AEAB4579EA2}" sibTransId="{0AB4F18C-2489-A34A-91D2-311BFF33A326}"/>
    <dgm:cxn modelId="{2843520D-1A3C-4B42-AB01-2B3C78B4D529}" srcId="{3C6F9FBB-815C-994F-967F-8C6E60CAD45D}" destId="{A26DE4CD-82BE-A949-BA40-754C93F5C087}" srcOrd="1" destOrd="0" parTransId="{71775217-EBF0-994E-B045-C360696E4F9D}" sibTransId="{4BB2D0AA-4509-FD4D-9818-6196E02BB789}"/>
    <dgm:cxn modelId="{EEE5CFD7-C89B-014E-9C29-F28B30EEACD3}" type="presOf" srcId="{261A3188-7DFB-004C-B445-495808A0C691}" destId="{7BAF1B15-8D03-9341-8007-333ADA337EA0}" srcOrd="1" destOrd="0" presId="urn:microsoft.com/office/officeart/2005/8/layout/pyramid1"/>
    <dgm:cxn modelId="{DC4DE073-2DD7-7547-AEBB-D9C477243795}" type="presOf" srcId="{6793CD40-660A-5545-9D22-754D95945CC2}" destId="{077069A3-B8E0-9346-B6B2-AC009825BBE6}" srcOrd="0" destOrd="0" presId="urn:microsoft.com/office/officeart/2005/8/layout/pyramid1"/>
    <dgm:cxn modelId="{5892FBAC-C13B-CF4F-95D1-4C60AC56D40A}" srcId="{3C6F9FBB-815C-994F-967F-8C6E60CAD45D}" destId="{261A3188-7DFB-004C-B445-495808A0C691}" srcOrd="0" destOrd="0" parTransId="{5891A5DE-4CEE-7F4D-A4FD-D397AC6B7976}" sibTransId="{6D4A2E62-DCDA-BA4B-9D81-8790AC5C78BF}"/>
    <dgm:cxn modelId="{9BF56D48-5525-074D-BF40-4E0FDB3FCF2F}" srcId="{3C6F9FBB-815C-994F-967F-8C6E60CAD45D}" destId="{FF39A8DF-888F-B048-B6F4-64D1F40D159A}" srcOrd="3" destOrd="0" parTransId="{175D6969-5789-BC4E-9371-DE02C70F25FE}" sibTransId="{552CA9E4-7386-2745-9459-1EB16033D7AA}"/>
    <dgm:cxn modelId="{496F8789-B1B4-8F46-8010-2C98887A4928}" type="presOf" srcId="{3C6F9FBB-815C-994F-967F-8C6E60CAD45D}" destId="{AD5A84A3-2F3F-A24C-B1E9-26DCE3B73B52}" srcOrd="0" destOrd="0" presId="urn:microsoft.com/office/officeart/2005/8/layout/pyramid1"/>
    <dgm:cxn modelId="{7E0F00A0-5C92-9242-AAF0-9223FDB31299}" type="presOf" srcId="{261A3188-7DFB-004C-B445-495808A0C691}" destId="{E93A3AFD-D186-1F43-A5E6-D577E106228B}" srcOrd="0" destOrd="0" presId="urn:microsoft.com/office/officeart/2005/8/layout/pyramid1"/>
    <dgm:cxn modelId="{10F55478-D4C7-3641-9B56-DAF5CDEA1D41}" type="presOf" srcId="{6793CD40-660A-5545-9D22-754D95945CC2}" destId="{1700AA10-E4E1-7742-8F1E-191D8431C31A}" srcOrd="1" destOrd="0" presId="urn:microsoft.com/office/officeart/2005/8/layout/pyramid1"/>
    <dgm:cxn modelId="{6C2096A7-D6AF-4D4A-96B9-EAE2FB75496E}" type="presOf" srcId="{FF39A8DF-888F-B048-B6F4-64D1F40D159A}" destId="{B2FED819-7F20-C545-97A9-444AEE0B7DF0}" srcOrd="1" destOrd="0" presId="urn:microsoft.com/office/officeart/2005/8/layout/pyramid1"/>
    <dgm:cxn modelId="{3E23F89C-1558-FC44-9521-E5F4F2068C9D}" type="presOf" srcId="{A26DE4CD-82BE-A949-BA40-754C93F5C087}" destId="{492578E5-62D2-9D42-9ADA-FFC0E620A9DC}" srcOrd="0" destOrd="0" presId="urn:microsoft.com/office/officeart/2005/8/layout/pyramid1"/>
    <dgm:cxn modelId="{7AED2BEE-04B5-EE43-8EDD-72FC310C9A2C}" type="presOf" srcId="{0519FE15-B1A8-8D42-A7DA-0B910BB2EF85}" destId="{ADE425A7-7085-1E42-9A51-4660D4C12ACC}" srcOrd="1" destOrd="0" presId="urn:microsoft.com/office/officeart/2005/8/layout/pyramid1"/>
    <dgm:cxn modelId="{0290C0A4-8276-174E-A534-2937615F2D93}" type="presOf" srcId="{A26DE4CD-82BE-A949-BA40-754C93F5C087}" destId="{560D4C9F-5193-DF4F-A23E-A82FEB21D91D}" srcOrd="1" destOrd="0" presId="urn:microsoft.com/office/officeart/2005/8/layout/pyramid1"/>
    <dgm:cxn modelId="{D2D3E126-DD27-F848-81D6-43E9F974D800}" type="presOf" srcId="{FF39A8DF-888F-B048-B6F4-64D1F40D159A}" destId="{1F1C72AD-79CE-7A4E-93A6-DFB1CF758C78}" srcOrd="0" destOrd="0" presId="urn:microsoft.com/office/officeart/2005/8/layout/pyramid1"/>
    <dgm:cxn modelId="{8A4FB9D3-4030-3743-A737-825A41E3218B}" type="presParOf" srcId="{AD5A84A3-2F3F-A24C-B1E9-26DCE3B73B52}" destId="{F1150847-467C-C54D-866E-20DF094144E4}" srcOrd="0" destOrd="0" presId="urn:microsoft.com/office/officeart/2005/8/layout/pyramid1"/>
    <dgm:cxn modelId="{36702097-0E57-6442-B677-29CD3E70924D}" type="presParOf" srcId="{F1150847-467C-C54D-866E-20DF094144E4}" destId="{E93A3AFD-D186-1F43-A5E6-D577E106228B}" srcOrd="0" destOrd="0" presId="urn:microsoft.com/office/officeart/2005/8/layout/pyramid1"/>
    <dgm:cxn modelId="{8A07138C-EFB0-1E41-A844-E971E5225A28}" type="presParOf" srcId="{F1150847-467C-C54D-866E-20DF094144E4}" destId="{7BAF1B15-8D03-9341-8007-333ADA337EA0}" srcOrd="1" destOrd="0" presId="urn:microsoft.com/office/officeart/2005/8/layout/pyramid1"/>
    <dgm:cxn modelId="{D4DCA4C7-4315-F840-BDAA-B310DC152727}" type="presParOf" srcId="{AD5A84A3-2F3F-A24C-B1E9-26DCE3B73B52}" destId="{09AE06C4-1851-614B-ACC7-9ED943380BC1}" srcOrd="1" destOrd="0" presId="urn:microsoft.com/office/officeart/2005/8/layout/pyramid1"/>
    <dgm:cxn modelId="{75EA57BC-2CB5-2647-B6B2-875DFFA34F25}" type="presParOf" srcId="{09AE06C4-1851-614B-ACC7-9ED943380BC1}" destId="{492578E5-62D2-9D42-9ADA-FFC0E620A9DC}" srcOrd="0" destOrd="0" presId="urn:microsoft.com/office/officeart/2005/8/layout/pyramid1"/>
    <dgm:cxn modelId="{2A287434-9F19-F643-847D-0E2EFD8C2E08}" type="presParOf" srcId="{09AE06C4-1851-614B-ACC7-9ED943380BC1}" destId="{560D4C9F-5193-DF4F-A23E-A82FEB21D91D}" srcOrd="1" destOrd="0" presId="urn:microsoft.com/office/officeart/2005/8/layout/pyramid1"/>
    <dgm:cxn modelId="{2ABE7340-3ED4-9F4B-B970-D690AF3E8FDB}" type="presParOf" srcId="{AD5A84A3-2F3F-A24C-B1E9-26DCE3B73B52}" destId="{E86E0694-C616-B246-8860-5F1C8633376D}" srcOrd="2" destOrd="0" presId="urn:microsoft.com/office/officeart/2005/8/layout/pyramid1"/>
    <dgm:cxn modelId="{B5E5F8AA-ABA2-1641-83C5-862C54E26F80}" type="presParOf" srcId="{E86E0694-C616-B246-8860-5F1C8633376D}" destId="{791B2718-B9AF-BB45-9782-F0294AFD73EC}" srcOrd="0" destOrd="0" presId="urn:microsoft.com/office/officeart/2005/8/layout/pyramid1"/>
    <dgm:cxn modelId="{B65BC981-9903-C742-B3EB-9F6F4517ADBA}" type="presParOf" srcId="{E86E0694-C616-B246-8860-5F1C8633376D}" destId="{ADE425A7-7085-1E42-9A51-4660D4C12ACC}" srcOrd="1" destOrd="0" presId="urn:microsoft.com/office/officeart/2005/8/layout/pyramid1"/>
    <dgm:cxn modelId="{B960C71E-46B3-964A-A66A-3773CE2240F8}" type="presParOf" srcId="{AD5A84A3-2F3F-A24C-B1E9-26DCE3B73B52}" destId="{BFE92619-05BE-9C43-A526-9E1FF4769107}" srcOrd="3" destOrd="0" presId="urn:microsoft.com/office/officeart/2005/8/layout/pyramid1"/>
    <dgm:cxn modelId="{1D0D1739-B57D-534D-8772-8F34793A46AC}" type="presParOf" srcId="{BFE92619-05BE-9C43-A526-9E1FF4769107}" destId="{1F1C72AD-79CE-7A4E-93A6-DFB1CF758C78}" srcOrd="0" destOrd="0" presId="urn:microsoft.com/office/officeart/2005/8/layout/pyramid1"/>
    <dgm:cxn modelId="{F513CF3F-EA1F-314C-866E-97CEC262A0D1}" type="presParOf" srcId="{BFE92619-05BE-9C43-A526-9E1FF4769107}" destId="{B2FED819-7F20-C545-97A9-444AEE0B7DF0}" srcOrd="1" destOrd="0" presId="urn:microsoft.com/office/officeart/2005/8/layout/pyramid1"/>
    <dgm:cxn modelId="{AE49C382-2808-494B-98E6-32C981BF750D}" type="presParOf" srcId="{AD5A84A3-2F3F-A24C-B1E9-26DCE3B73B52}" destId="{114AE849-08D1-5A42-8A0D-B510ABBFE96E}" srcOrd="4" destOrd="0" presId="urn:microsoft.com/office/officeart/2005/8/layout/pyramid1"/>
    <dgm:cxn modelId="{C542D684-A555-8143-A00A-EB46B68355B8}" type="presParOf" srcId="{114AE849-08D1-5A42-8A0D-B510ABBFE96E}" destId="{077069A3-B8E0-9346-B6B2-AC009825BBE6}" srcOrd="0" destOrd="0" presId="urn:microsoft.com/office/officeart/2005/8/layout/pyramid1"/>
    <dgm:cxn modelId="{FEA7B966-F049-3B4C-887B-233707C9E3BA}" type="presParOf" srcId="{114AE849-08D1-5A42-8A0D-B510ABBFE96E}" destId="{1700AA10-E4E1-7742-8F1E-191D8431C31A}" srcOrd="1" destOrd="0" presId="urn:microsoft.com/office/officeart/2005/8/layout/pyramid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979515" cy="3979515"/>
        <a:chOff x="0" y="0"/>
        <a:chExt cx="3979515" cy="3979515"/>
      </a:xfrm>
    </dsp:grpSpPr>
    <dsp:sp modelId="{3AB93B99-9007-4E2F-A9CF-514B2BD89422}">
      <dsp:nvSpPr>
        <dsp:cNvPr id="3" name="菱形 2"/>
        <dsp:cNvSpPr/>
      </dsp:nvSpPr>
      <dsp:spPr bwMode="white">
        <a:xfrm>
          <a:off x="283667" y="0"/>
          <a:ext cx="3979515" cy="3979515"/>
        </a:xfrm>
        <a:prstGeom prst="diamond">
          <a:avLst/>
        </a:prstGeom>
      </dsp:spPr>
      <dsp:style>
        <a:lnRef idx="0">
          <a:schemeClr val="accent1"/>
        </a:lnRef>
        <a:fillRef idx="1">
          <a:schemeClr val="accent1">
            <a:tint val="40000"/>
          </a:schemeClr>
        </a:fillRef>
        <a:effectRef idx="0">
          <a:scrgbClr r="0" g="0" b="0"/>
        </a:effectRef>
        <a:fontRef idx="minor"/>
      </dsp:style>
      <dsp:txXfrm>
        <a:off x="283667" y="0"/>
        <a:ext cx="3979515" cy="3979515"/>
      </dsp:txXfrm>
    </dsp:sp>
    <dsp:sp modelId="{F0D1F8D1-E39F-4398-8128-A83579CCBEA8}">
      <dsp:nvSpPr>
        <dsp:cNvPr id="4" name="圆角矩形 3"/>
        <dsp:cNvSpPr/>
      </dsp:nvSpPr>
      <dsp:spPr bwMode="white">
        <a:xfrm>
          <a:off x="661720" y="378054"/>
          <a:ext cx="1552011" cy="1552011"/>
        </a:xfrm>
        <a:prstGeom prst="roundRect">
          <a:avLst/>
        </a:prstGeom>
        <a:solidFill>
          <a:srgbClr val="00B050"/>
        </a:solidFill>
      </dsp:spPr>
      <dsp:style>
        <a:lnRef idx="2">
          <a:schemeClr val="lt1"/>
        </a:lnRef>
        <a:fillRef idx="1">
          <a:schemeClr val="accent1"/>
        </a:fillRef>
        <a:effectRef idx="0">
          <a:scrgbClr r="0" g="0" b="0"/>
        </a:effectRef>
        <a:fontRef idx="minor">
          <a:schemeClr val="lt1"/>
        </a:fontRef>
      </dsp:style>
      <dsp:txBody>
        <a:bodyPr lIns="99060" tIns="99060" rIns="99060"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rtl="0">
            <a:lnSpc>
              <a:spcPct val="100000"/>
            </a:lnSpc>
            <a:spcBef>
              <a:spcPct val="0"/>
            </a:spcBef>
            <a:spcAft>
              <a:spcPct val="35000"/>
            </a:spcAft>
          </a:pPr>
          <a:r>
            <a:rPr lang="zh-CN" dirty="0" smtClean="0"/>
            <a:t>照明</a:t>
          </a:r>
          <a:endParaRPr lang="en-US" altLang="zh-CN" dirty="0" smtClean="0"/>
        </a:p>
        <a:p>
          <a:pPr lvl="0" rtl="0">
            <a:lnSpc>
              <a:spcPct val="100000"/>
            </a:lnSpc>
            <a:spcBef>
              <a:spcPct val="0"/>
            </a:spcBef>
            <a:spcAft>
              <a:spcPct val="35000"/>
            </a:spcAft>
          </a:pPr>
          <a:r>
            <a:rPr lang="zh-CN" dirty="0" smtClean="0"/>
            <a:t>实验</a:t>
          </a:r>
          <a:endParaRPr lang="en-US" dirty="0"/>
        </a:p>
      </dsp:txBody>
      <dsp:txXfrm>
        <a:off x="661720" y="378054"/>
        <a:ext cx="1552011" cy="1552011"/>
      </dsp:txXfrm>
    </dsp:sp>
    <dsp:sp modelId="{D1FEAB1E-F0CF-40C0-A061-9302BAF20860}">
      <dsp:nvSpPr>
        <dsp:cNvPr id="5" name="圆角矩形 4"/>
        <dsp:cNvSpPr/>
      </dsp:nvSpPr>
      <dsp:spPr bwMode="white">
        <a:xfrm>
          <a:off x="2333117" y="378054"/>
          <a:ext cx="1552011" cy="1552011"/>
        </a:xfrm>
        <a:prstGeom prst="roundRect">
          <a:avLst/>
        </a:prstGeom>
        <a:solidFill>
          <a:srgbClr val="C00000"/>
        </a:solidFill>
      </dsp:spPr>
      <dsp:style>
        <a:lnRef idx="2">
          <a:schemeClr val="lt1"/>
        </a:lnRef>
        <a:fillRef idx="1">
          <a:schemeClr val="accent1"/>
        </a:fillRef>
        <a:effectRef idx="0">
          <a:scrgbClr r="0" g="0" b="0"/>
        </a:effectRef>
        <a:fontRef idx="minor">
          <a:schemeClr val="lt1"/>
        </a:fontRef>
      </dsp:style>
      <dsp:txBody>
        <a:bodyPr lIns="99060" tIns="99060" rIns="99060"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rtl="0">
            <a:lnSpc>
              <a:spcPct val="100000"/>
            </a:lnSpc>
            <a:spcBef>
              <a:spcPct val="0"/>
            </a:spcBef>
            <a:spcAft>
              <a:spcPct val="35000"/>
            </a:spcAft>
          </a:pPr>
          <a:r>
            <a:rPr lang="zh-CN" dirty="0" smtClean="0"/>
            <a:t>继电器装配实验</a:t>
          </a:r>
          <a:endParaRPr lang="en-US" dirty="0"/>
        </a:p>
      </dsp:txBody>
      <dsp:txXfrm>
        <a:off x="2333117" y="378054"/>
        <a:ext cx="1552011" cy="1552011"/>
      </dsp:txXfrm>
    </dsp:sp>
    <dsp:sp modelId="{9969228A-A829-47A1-BF23-04D66AB471F3}">
      <dsp:nvSpPr>
        <dsp:cNvPr id="6" name="圆角矩形 5"/>
        <dsp:cNvSpPr/>
      </dsp:nvSpPr>
      <dsp:spPr bwMode="white">
        <a:xfrm>
          <a:off x="661720" y="2049450"/>
          <a:ext cx="1552011" cy="1552011"/>
        </a:xfrm>
        <a:prstGeom prst="roundRect">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99060" tIns="99060" rIns="99060"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rtl="0">
            <a:lnSpc>
              <a:spcPct val="100000"/>
            </a:lnSpc>
            <a:spcBef>
              <a:spcPct val="0"/>
            </a:spcBef>
            <a:spcAft>
              <a:spcPct val="35000"/>
            </a:spcAft>
          </a:pPr>
          <a:r>
            <a:rPr lang="zh-CN" dirty="0" smtClean="0"/>
            <a:t>访谈</a:t>
          </a:r>
          <a:endParaRPr lang="en-US" altLang="zh-CN" dirty="0" smtClean="0"/>
        </a:p>
        <a:p>
          <a:pPr lvl="0" rtl="0">
            <a:lnSpc>
              <a:spcPct val="100000"/>
            </a:lnSpc>
            <a:spcBef>
              <a:spcPct val="0"/>
            </a:spcBef>
            <a:spcAft>
              <a:spcPct val="35000"/>
            </a:spcAft>
          </a:pPr>
          <a:r>
            <a:rPr lang="zh-CN" dirty="0" smtClean="0"/>
            <a:t>实验</a:t>
          </a:r>
          <a:endParaRPr lang="en-US" dirty="0"/>
        </a:p>
      </dsp:txBody>
      <dsp:txXfrm>
        <a:off x="661720" y="2049450"/>
        <a:ext cx="1552011" cy="1552011"/>
      </dsp:txXfrm>
    </dsp:sp>
    <dsp:sp modelId="{3FCCA564-E24B-4DFE-BB53-4B9EDEC40FDA}">
      <dsp:nvSpPr>
        <dsp:cNvPr id="7" name="圆角矩形 6"/>
        <dsp:cNvSpPr/>
      </dsp:nvSpPr>
      <dsp:spPr bwMode="white">
        <a:xfrm>
          <a:off x="2333117" y="2049450"/>
          <a:ext cx="1552011" cy="1552011"/>
        </a:xfrm>
        <a:prstGeom prst="roundRect">
          <a:avLst/>
        </a:prstGeom>
      </dsp:spPr>
      <dsp:style>
        <a:lnRef idx="2">
          <a:schemeClr val="lt1"/>
        </a:lnRef>
        <a:fillRef idx="1">
          <a:schemeClr val="accent1"/>
        </a:fillRef>
        <a:effectRef idx="0">
          <a:scrgbClr r="0" g="0" b="0"/>
        </a:effectRef>
        <a:fontRef idx="minor">
          <a:schemeClr val="lt1"/>
        </a:fontRef>
      </dsp:style>
      <dsp:txBody>
        <a:bodyPr lIns="99060" tIns="99060" rIns="99060" bIns="99060" anchor="ctr"/>
        <a:lstStyle>
          <a:lvl1pPr algn="ctr">
            <a:defRPr sz="2600"/>
          </a:lvl1pPr>
          <a:lvl2pPr marL="228600" indent="-228600" algn="ctr">
            <a:defRPr sz="2000"/>
          </a:lvl2pPr>
          <a:lvl3pPr marL="457200" indent="-228600" algn="ctr">
            <a:defRPr sz="2000"/>
          </a:lvl3pPr>
          <a:lvl4pPr marL="685800" indent="-228600" algn="ctr">
            <a:defRPr sz="2000"/>
          </a:lvl4pPr>
          <a:lvl5pPr marL="914400" indent="-228600" algn="ctr">
            <a:defRPr sz="2000"/>
          </a:lvl5pPr>
          <a:lvl6pPr marL="1143000" indent="-228600" algn="ctr">
            <a:defRPr sz="2000"/>
          </a:lvl6pPr>
          <a:lvl7pPr marL="1371600" indent="-228600" algn="ctr">
            <a:defRPr sz="2000"/>
          </a:lvl7pPr>
          <a:lvl8pPr marL="1600200" indent="-228600" algn="ctr">
            <a:defRPr sz="2000"/>
          </a:lvl8pPr>
          <a:lvl9pPr marL="1828800" indent="-228600" algn="ctr">
            <a:defRPr sz="2000"/>
          </a:lvl9pPr>
        </a:lstStyle>
        <a:p>
          <a:pPr lvl="0" rtl="0">
            <a:lnSpc>
              <a:spcPct val="100000"/>
            </a:lnSpc>
            <a:spcBef>
              <a:spcPct val="0"/>
            </a:spcBef>
            <a:spcAft>
              <a:spcPct val="35000"/>
            </a:spcAft>
          </a:pPr>
          <a:r>
            <a:rPr lang="zh-CN" dirty="0" smtClean="0"/>
            <a:t>电话线圈装配实验</a:t>
          </a:r>
          <a:endParaRPr lang="en-US" dirty="0"/>
        </a:p>
      </dsp:txBody>
      <dsp:txXfrm>
        <a:off x="2333117" y="2049450"/>
        <a:ext cx="1552011" cy="155201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406416" cy="3579817"/>
        <a:chOff x="0" y="0"/>
        <a:chExt cx="4406416" cy="3579817"/>
      </a:xfrm>
    </dsp:grpSpPr>
    <dsp:sp modelId="{E93A3AFD-D186-1F43-A5E6-D577E106228B}">
      <dsp:nvSpPr>
        <dsp:cNvPr id="3" name="梯形 2"/>
        <dsp:cNvSpPr/>
      </dsp:nvSpPr>
      <dsp:spPr bwMode="white">
        <a:xfrm>
          <a:off x="1762566" y="0"/>
          <a:ext cx="881283" cy="715963"/>
        </a:xfrm>
        <a:prstGeom prst="trapezoid">
          <a:avLst>
            <a:gd name="adj" fmla="val 61545"/>
          </a:avLst>
        </a:prstGeom>
        <a:solidFill>
          <a:schemeClr val="accent6">
            <a:lumMod val="40000"/>
            <a:lumOff val="60000"/>
          </a:schemeClr>
        </a:solidFill>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0320" tIns="20320" rIns="20320" bIns="2032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altLang="zh-CN" dirty="0">
              <a:solidFill>
                <a:schemeClr val="tx1"/>
              </a:solidFill>
            </a:rPr>
            <a:t>5.</a:t>
          </a:r>
          <a:r>
            <a:rPr lang="zh-CN" altLang="en-US" dirty="0">
              <a:solidFill>
                <a:schemeClr val="tx1"/>
              </a:solidFill>
            </a:rPr>
            <a:t>自我实现需要</a:t>
          </a:r>
          <a:endParaRPr>
            <a:solidFill>
              <a:schemeClr val="tx1"/>
            </a:solidFill>
          </a:endParaRPr>
        </a:p>
      </dsp:txBody>
      <dsp:txXfrm>
        <a:off x="1762566" y="0"/>
        <a:ext cx="881283" cy="715963"/>
      </dsp:txXfrm>
    </dsp:sp>
    <dsp:sp modelId="{492578E5-62D2-9D42-9ADA-FFC0E620A9DC}">
      <dsp:nvSpPr>
        <dsp:cNvPr id="4" name="梯形 3"/>
        <dsp:cNvSpPr/>
      </dsp:nvSpPr>
      <dsp:spPr bwMode="white">
        <a:xfrm>
          <a:off x="1321925" y="715963"/>
          <a:ext cx="1762566" cy="715963"/>
        </a:xfrm>
        <a:prstGeom prst="trapezoid">
          <a:avLst>
            <a:gd name="adj" fmla="val 61545"/>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0320" tIns="20320" rIns="20320" bIns="2032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altLang="zh-CN" dirty="0">
              <a:solidFill>
                <a:schemeClr val="tx1"/>
              </a:solidFill>
            </a:rPr>
            <a:t>4.</a:t>
          </a:r>
          <a:r>
            <a:rPr lang="zh-CN" altLang="en-US" dirty="0">
              <a:solidFill>
                <a:schemeClr val="tx1"/>
              </a:solidFill>
            </a:rPr>
            <a:t>尊重需要</a:t>
          </a:r>
          <a:endParaRPr>
            <a:solidFill>
              <a:schemeClr val="tx1"/>
            </a:solidFill>
          </a:endParaRPr>
        </a:p>
      </dsp:txBody>
      <dsp:txXfrm>
        <a:off x="1321925" y="715963"/>
        <a:ext cx="1762566" cy="715963"/>
      </dsp:txXfrm>
    </dsp:sp>
    <dsp:sp modelId="{791B2718-B9AF-BB45-9782-F0294AFD73EC}">
      <dsp:nvSpPr>
        <dsp:cNvPr id="5" name="梯形 4"/>
        <dsp:cNvSpPr/>
      </dsp:nvSpPr>
      <dsp:spPr bwMode="white">
        <a:xfrm>
          <a:off x="881283" y="1431927"/>
          <a:ext cx="2643850" cy="715963"/>
        </a:xfrm>
        <a:prstGeom prst="trapezoid">
          <a:avLst>
            <a:gd name="adj" fmla="val 61545"/>
          </a:avLst>
        </a:prstGeom>
        <a:gradFill rotWithShape="0">
          <a:gsLst>
            <a:gs pos="0">
              <a:srgbClr val="00B050"/>
            </a:gs>
            <a:gs pos="100000">
              <a:schemeClr val="accent1">
                <a:hueOff val="0"/>
                <a:satOff val="0"/>
                <a:lumOff val="0"/>
                <a:alphaOff val="0"/>
                <a:satMod val="110000"/>
                <a:lumMod val="100000"/>
                <a:shade val="100000"/>
              </a:schemeClr>
            </a:gs>
            <a:gs pos="98000">
              <a:schemeClr val="accent1">
                <a:hueOff val="0"/>
                <a:satOff val="0"/>
                <a:lumOff val="0"/>
                <a:alphaOff val="0"/>
                <a:lumMod val="99000"/>
                <a:satMod val="120000"/>
                <a:shade val="78000"/>
              </a:schemeClr>
            </a:gs>
          </a:gsLst>
        </a:gradFill>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0320" tIns="20320" rIns="20320" bIns="2032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altLang="zh-CN" dirty="0">
              <a:solidFill>
                <a:schemeClr val="tx1"/>
              </a:solidFill>
            </a:rPr>
            <a:t>3.</a:t>
          </a:r>
          <a:r>
            <a:rPr lang="zh-CN" altLang="en-US" dirty="0">
              <a:solidFill>
                <a:schemeClr val="tx1"/>
              </a:solidFill>
            </a:rPr>
            <a:t>社交需要</a:t>
          </a:r>
          <a:endParaRPr>
            <a:solidFill>
              <a:schemeClr val="tx1"/>
            </a:solidFill>
          </a:endParaRPr>
        </a:p>
      </dsp:txBody>
      <dsp:txXfrm>
        <a:off x="881283" y="1431927"/>
        <a:ext cx="2643850" cy="715963"/>
      </dsp:txXfrm>
    </dsp:sp>
    <dsp:sp modelId="{1F1C72AD-79CE-7A4E-93A6-DFB1CF758C78}">
      <dsp:nvSpPr>
        <dsp:cNvPr id="6" name="梯形 5"/>
        <dsp:cNvSpPr/>
      </dsp:nvSpPr>
      <dsp:spPr bwMode="white">
        <a:xfrm>
          <a:off x="440642" y="2147890"/>
          <a:ext cx="3525133" cy="715963"/>
        </a:xfrm>
        <a:prstGeom prst="trapezoid">
          <a:avLst>
            <a:gd name="adj" fmla="val 61545"/>
          </a:avLst>
        </a:prstGeom>
        <a:gradFill rotWithShape="0">
          <a:gsLst>
            <a:gs pos="100000">
              <a:srgbClr val="FFC000"/>
            </a:gs>
            <a:gs pos="10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gradFill>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0320" tIns="20320" rIns="20320" bIns="2032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altLang="zh-CN" dirty="0">
              <a:solidFill>
                <a:schemeClr val="tx1"/>
              </a:solidFill>
            </a:rPr>
            <a:t>2.</a:t>
          </a:r>
          <a:r>
            <a:rPr lang="zh-CN" altLang="en-US" dirty="0">
              <a:solidFill>
                <a:schemeClr val="tx1"/>
              </a:solidFill>
            </a:rPr>
            <a:t>安全需要</a:t>
          </a:r>
          <a:endParaRPr>
            <a:solidFill>
              <a:schemeClr val="tx1"/>
            </a:solidFill>
          </a:endParaRPr>
        </a:p>
      </dsp:txBody>
      <dsp:txXfrm>
        <a:off x="440642" y="2147890"/>
        <a:ext cx="3525133" cy="715963"/>
      </dsp:txXfrm>
    </dsp:sp>
    <dsp:sp modelId="{077069A3-B8E0-9346-B6B2-AC009825BBE6}">
      <dsp:nvSpPr>
        <dsp:cNvPr id="7" name="梯形 6"/>
        <dsp:cNvSpPr/>
      </dsp:nvSpPr>
      <dsp:spPr bwMode="white">
        <a:xfrm>
          <a:off x="0" y="2855849"/>
          <a:ext cx="4406416" cy="715963"/>
        </a:xfrm>
        <a:prstGeom prst="trapezoid">
          <a:avLst>
            <a:gd name="adj" fmla="val 61545"/>
          </a:avLst>
        </a:prstGeom>
        <a:gradFill rotWithShape="0">
          <a:gsLst>
            <a:gs pos="100000">
              <a:srgbClr val="DE7337"/>
            </a:gs>
            <a:gs pos="10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gradFill>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0320" tIns="20320" rIns="20320" bIns="2032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r>
            <a:rPr lang="en-US" altLang="zh-CN" dirty="0">
              <a:solidFill>
                <a:schemeClr val="tx1"/>
              </a:solidFill>
            </a:rPr>
            <a:t>1.</a:t>
          </a:r>
          <a:r>
            <a:rPr lang="zh-CN" altLang="en-US" dirty="0">
              <a:solidFill>
                <a:schemeClr val="tx1"/>
              </a:solidFill>
            </a:rPr>
            <a:t>生理需要</a:t>
          </a:r>
          <a:endParaRPr>
            <a:solidFill>
              <a:schemeClr val="tx1"/>
            </a:solidFill>
          </a:endParaRPr>
        </a:p>
      </dsp:txBody>
      <dsp:txXfrm>
        <a:off x="0" y="2855849"/>
        <a:ext cx="4406416" cy="715963"/>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pyraLvlNode" val="level"/>
          <dgm:param type="pyraAcctTxNode" val="acctTx"/>
          <dgm:param type="pyraAcctBkgdNode" val="acctBkgd"/>
          <dgm:param type="linDir" val="fromB"/>
          <dgm:param type="txDir" val="fromT"/>
          <dgm:param type="pyraAcctPos" val="aft"/>
          <dgm:param type="pyraAcctTxMar" val="step"/>
        </dgm:alg>
      </dgm:if>
      <dgm:else name="Name3">
        <dgm:alg type="pyra">
          <dgm:param type="pyraLvlNode" val="level"/>
          <dgm:param type="pyraAcctTxNode" val="acctTx"/>
          <dgm:param type="pyraAcctBkgdNode" val="acctBkgd"/>
          <dgm:param type="linDir" val="fromB"/>
          <dgm:param type="txDir" val="fromT"/>
          <dgm:param type="pyraAcctPos" val="bef"/>
          <dgm:param type="pyraAcctTxMar" val="step"/>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EE0FD9-B8A0-4A3A-A119-FFC7F1C5EA2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63AED3-24E0-4448-8107-16EA186ED2E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0E67D23-9412-4F26-869E-76D04668188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A6C263-EDA2-42B2-B13B-41B897340EA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E67D23-9412-4F26-869E-76D04668188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A6C263-EDA2-42B2-B13B-41B897340EA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tiff"/><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tiff"/><Relationship Id="rId1" Type="http://schemas.openxmlformats.org/officeDocument/2006/relationships/image" Target="../media/image2.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4.tiff"/><Relationship Id="rId2" Type="http://schemas.openxmlformats.org/officeDocument/2006/relationships/image" Target="../media/image8.wmf"/><Relationship Id="rId1"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wmf"/><Relationship Id="rId7" Type="http://schemas.openxmlformats.org/officeDocument/2006/relationships/oleObject" Target="../embeddings/oleObject4.bin"/><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9.wmf"/><Relationship Id="rId10" Type="http://schemas.openxmlformats.org/officeDocument/2006/relationships/vmlDrawing" Target="../drawings/vmlDrawing3.vml"/><Relationship Id="rId1"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5" Type="http://schemas.openxmlformats.org/officeDocument/2006/relationships/slideLayout" Target="../slideLayouts/slideLayout2.xml"/><Relationship Id="rId24" Type="http://schemas.openxmlformats.org/officeDocument/2006/relationships/tags" Target="../tags/tag34.xml"/><Relationship Id="rId23" Type="http://schemas.openxmlformats.org/officeDocument/2006/relationships/tags" Target="../tags/tag33.xml"/><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815340" y="1682433"/>
            <a:ext cx="10561066" cy="2852737"/>
          </a:xfrm>
        </p:spPr>
        <p:txBody>
          <a:bodyPr>
            <a:normAutofit/>
          </a:bodyPr>
          <a:lstStyle/>
          <a:p>
            <a:pPr algn="ctr"/>
            <a:r>
              <a:rPr lang="zh-CN" altLang="en-US" sz="4800" b="1" dirty="0" smtClean="0">
                <a:solidFill>
                  <a:srgbClr val="C00000"/>
                </a:solidFill>
                <a:latin typeface="微软雅黑" panose="020B0503020204020204" pitchFamily="34" charset="-122"/>
                <a:ea typeface="微软雅黑" panose="020B0503020204020204" pitchFamily="34" charset="-122"/>
              </a:rPr>
              <a:t>第二章</a:t>
            </a:r>
            <a:r>
              <a:rPr lang="en-US" altLang="zh-CN" sz="4800" b="1" dirty="0" smtClean="0">
                <a:solidFill>
                  <a:srgbClr val="C00000"/>
                </a:solidFill>
                <a:latin typeface="微软雅黑" panose="020B0503020204020204" pitchFamily="34" charset="-122"/>
                <a:ea typeface="微软雅黑" panose="020B0503020204020204" pitchFamily="34" charset="-122"/>
              </a:rPr>
              <a:t>  </a:t>
            </a:r>
            <a:r>
              <a:rPr lang="zh-CN" altLang="en-US" sz="4800" b="1" dirty="0" smtClean="0">
                <a:solidFill>
                  <a:srgbClr val="C00000"/>
                </a:solidFill>
                <a:latin typeface="微软雅黑" panose="020B0503020204020204" pitchFamily="34" charset="-122"/>
                <a:ea typeface="微软雅黑" panose="020B0503020204020204" pitchFamily="34" charset="-122"/>
              </a:rPr>
              <a:t>人力资源管理理论</a:t>
            </a:r>
            <a:br>
              <a:rPr lang="zh-CN" altLang="en-US" sz="4800" b="1" dirty="0" smtClean="0">
                <a:solidFill>
                  <a:srgbClr val="C00000"/>
                </a:solidFill>
                <a:latin typeface="微软雅黑" panose="020B0503020204020204" pitchFamily="34" charset="-122"/>
                <a:ea typeface="微软雅黑" panose="020B0503020204020204" pitchFamily="34" charset="-122"/>
              </a:rPr>
            </a:br>
            <a:br>
              <a:rPr lang="zh-CN" altLang="en-US" sz="4800" b="1" dirty="0" smtClean="0">
                <a:solidFill>
                  <a:srgbClr val="C00000"/>
                </a:solidFill>
                <a:latin typeface="微软雅黑" panose="020B0503020204020204" pitchFamily="34" charset="-122"/>
                <a:ea typeface="微软雅黑" panose="020B0503020204020204" pitchFamily="34" charset="-122"/>
              </a:rPr>
            </a:br>
            <a:br>
              <a:rPr lang="zh-CN" altLang="en-US" sz="4800" b="1" dirty="0" smtClean="0">
                <a:solidFill>
                  <a:srgbClr val="C00000"/>
                </a:solidFill>
                <a:latin typeface="微软雅黑" panose="020B0503020204020204" pitchFamily="34" charset="-122"/>
                <a:ea typeface="微软雅黑" panose="020B0503020204020204" pitchFamily="34" charset="-122"/>
              </a:rPr>
            </a:br>
            <a:r>
              <a:rPr lang="zh-CN" altLang="en-US" sz="4000" b="1" dirty="0" smtClean="0">
                <a:solidFill>
                  <a:srgbClr val="C00000"/>
                </a:solidFill>
                <a:latin typeface="微软雅黑" panose="020B0503020204020204" pitchFamily="34" charset="-122"/>
                <a:ea typeface="微软雅黑" panose="020B0503020204020204" pitchFamily="34" charset="-122"/>
              </a:rPr>
              <a:t>第一节“人因”管理理论</a:t>
            </a:r>
            <a:endParaRPr lang="zh-CN" altLang="en-US" sz="4000" b="1" dirty="0" smtClean="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6096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 name="组合 20"/>
          <p:cNvGrpSpPr/>
          <p:nvPr/>
        </p:nvGrpSpPr>
        <p:grpSpPr bwMode="auto">
          <a:xfrm>
            <a:off x="2008188" y="1196975"/>
            <a:ext cx="2079625" cy="2079625"/>
            <a:chOff x="2008239" y="2389239"/>
            <a:chExt cx="2079522" cy="2079522"/>
          </a:xfrm>
        </p:grpSpPr>
        <p:grpSp>
          <p:nvGrpSpPr>
            <p:cNvPr id="7" name="组合 41"/>
            <p:cNvGrpSpPr/>
            <p:nvPr/>
          </p:nvGrpSpPr>
          <p:grpSpPr>
            <a:xfrm>
              <a:off x="2008239" y="2389239"/>
              <a:ext cx="2079522" cy="2079522"/>
              <a:chOff x="7772400" y="3775587"/>
              <a:chExt cx="2079522" cy="2079522"/>
            </a:xfrm>
            <a:solidFill>
              <a:schemeClr val="bg1"/>
            </a:solidFill>
          </p:grpSpPr>
          <p:sp>
            <p:nvSpPr>
              <p:cNvPr id="9" name="空心弧 8"/>
              <p:cNvSpPr/>
              <p:nvPr/>
            </p:nvSpPr>
            <p:spPr>
              <a:xfrm>
                <a:off x="7875639" y="3878826"/>
                <a:ext cx="1873045" cy="1873045"/>
              </a:xfrm>
              <a:prstGeom prst="blockArc">
                <a:avLst>
                  <a:gd name="adj1" fmla="val 2593583"/>
                  <a:gd name="adj2" fmla="val 838475"/>
                  <a:gd name="adj3" fmla="val 4553"/>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 name="空心弧 9"/>
              <p:cNvSpPr/>
              <p:nvPr/>
            </p:nvSpPr>
            <p:spPr>
              <a:xfrm flipH="1">
                <a:off x="7812957" y="3816144"/>
                <a:ext cx="1998408" cy="1998408"/>
              </a:xfrm>
              <a:prstGeom prst="blockArc">
                <a:avLst>
                  <a:gd name="adj1" fmla="val 14449133"/>
                  <a:gd name="adj2" fmla="val 13621727"/>
                  <a:gd name="adj3" fmla="val 969"/>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 name="空心弧 10"/>
              <p:cNvSpPr/>
              <p:nvPr/>
            </p:nvSpPr>
            <p:spPr>
              <a:xfrm flipV="1">
                <a:off x="7772400" y="3775587"/>
                <a:ext cx="2079522" cy="2079522"/>
              </a:xfrm>
              <a:prstGeom prst="blockArc">
                <a:avLst>
                  <a:gd name="adj1" fmla="val 2201999"/>
                  <a:gd name="adj2" fmla="val 1076694"/>
                  <a:gd name="adj3" fmla="val 433"/>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8" name="文本框 42"/>
            <p:cNvSpPr txBox="1">
              <a:spLocks noChangeArrowheads="1"/>
            </p:cNvSpPr>
            <p:nvPr/>
          </p:nvSpPr>
          <p:spPr bwMode="auto">
            <a:xfrm>
              <a:off x="2394668" y="2771950"/>
              <a:ext cx="1450966" cy="132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9pPr>
            </a:lstStyle>
            <a:p>
              <a:pPr eaLnBrk="1" hangingPunct="1">
                <a:lnSpc>
                  <a:spcPct val="100000"/>
                </a:lnSpc>
                <a:spcBef>
                  <a:spcPct val="0"/>
                </a:spcBef>
                <a:buFont typeface="Arial" panose="020B0604020202020204" pitchFamily="34" charset="0"/>
                <a:buNone/>
              </a:pPr>
              <a:r>
                <a:rPr lang="en-US" altLang="zh-CN" sz="8000" b="1" dirty="0" smtClean="0">
                  <a:solidFill>
                    <a:schemeClr val="bg1"/>
                  </a:solidFill>
                  <a:latin typeface="微软雅黑" panose="020B0503020204020204" pitchFamily="34" charset="-122"/>
                  <a:ea typeface="微软雅黑" panose="020B0503020204020204" pitchFamily="34" charset="-122"/>
                </a:rPr>
                <a:t>02</a:t>
              </a:r>
              <a:endParaRPr lang="zh-CN" altLang="en-US" sz="8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文本框 11"/>
          <p:cNvSpPr txBox="1"/>
          <p:nvPr/>
        </p:nvSpPr>
        <p:spPr>
          <a:xfrm>
            <a:off x="0" y="4080681"/>
            <a:ext cx="6095999" cy="584775"/>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激励</a:t>
            </a:r>
            <a:r>
              <a:rPr lang="zh-CN" altLang="en-US" sz="3200" b="1" dirty="0" smtClean="0">
                <a:solidFill>
                  <a:schemeClr val="bg1"/>
                </a:solidFill>
                <a:latin typeface="微软雅黑" panose="020B0503020204020204" pitchFamily="34" charset="-122"/>
                <a:ea typeface="微软雅黑" panose="020B0503020204020204" pitchFamily="34" charset="-122"/>
              </a:rPr>
              <a:t>理论</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013449" y="1678672"/>
            <a:ext cx="4530284" cy="523220"/>
          </a:xfrm>
          <a:prstGeom prst="rect">
            <a:avLst/>
          </a:prstGeom>
          <a:noFill/>
        </p:spPr>
        <p:txBody>
          <a:bodyPr wrap="square" rtlCol="0">
            <a:spAutoFit/>
          </a:bodyPr>
          <a:lstStyle/>
          <a:p>
            <a:pPr marL="457200" indent="-457200">
              <a:buFont typeface="Wingdings" panose="05000000000000000000" pitchFamily="2" charset="2"/>
              <a:buChar char="p"/>
            </a:pPr>
            <a:r>
              <a:rPr lang="zh-CN" altLang="en-US" sz="2800" b="1" dirty="0" smtClean="0">
                <a:latin typeface="微软雅黑" panose="020B0503020204020204" pitchFamily="34" charset="-122"/>
                <a:ea typeface="微软雅黑" panose="020B0503020204020204" pitchFamily="34" charset="-122"/>
              </a:rPr>
              <a:t>内容激励理论</a:t>
            </a:r>
            <a:endParaRPr lang="zh-CN" altLang="en-US" sz="28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7013448" y="2552551"/>
            <a:ext cx="5047488" cy="523220"/>
          </a:xfrm>
          <a:prstGeom prst="rect">
            <a:avLst/>
          </a:prstGeom>
          <a:noFill/>
        </p:spPr>
        <p:txBody>
          <a:bodyPr wrap="square" rtlCol="0">
            <a:spAutoFit/>
          </a:bodyPr>
          <a:lstStyle/>
          <a:p>
            <a:pPr marL="457200" indent="-457200">
              <a:buFont typeface="Wingdings" panose="05000000000000000000" pitchFamily="2" charset="2"/>
              <a:buChar char="p"/>
            </a:pPr>
            <a:r>
              <a:rPr lang="zh-CN" altLang="en-US" sz="2800" b="1" dirty="0" smtClean="0">
                <a:latin typeface="微软雅黑" panose="020B0503020204020204" pitchFamily="34" charset="-122"/>
                <a:ea typeface="微软雅黑" panose="020B0503020204020204" pitchFamily="34" charset="-122"/>
              </a:rPr>
              <a:t>过程激励理论</a:t>
            </a:r>
            <a:endParaRPr lang="zh-CN" altLang="en-US" sz="2800" b="1"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7013448" y="3435822"/>
            <a:ext cx="5047488" cy="523220"/>
          </a:xfrm>
          <a:prstGeom prst="rect">
            <a:avLst/>
          </a:prstGeom>
          <a:noFill/>
        </p:spPr>
        <p:txBody>
          <a:bodyPr wrap="square" rtlCol="0">
            <a:spAutoFit/>
          </a:bodyPr>
          <a:lstStyle/>
          <a:p>
            <a:pPr marL="457200" indent="-457200">
              <a:buFont typeface="Wingdings" panose="05000000000000000000" pitchFamily="2" charset="2"/>
              <a:buChar char="p"/>
            </a:pPr>
            <a:r>
              <a:rPr lang="zh-CN" altLang="en-US" sz="2800" b="1" dirty="0" smtClean="0">
                <a:latin typeface="微软雅黑" panose="020B0503020204020204" pitchFamily="34" charset="-122"/>
                <a:ea typeface="微软雅黑" panose="020B0503020204020204" pitchFamily="34" charset="-122"/>
              </a:rPr>
              <a:t>行为改造型激励理论</a:t>
            </a:r>
            <a:endParaRPr lang="en-US" altLang="zh-CN" sz="2800" b="1"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627796"/>
            <a:ext cx="10515600" cy="709685"/>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838200" y="1353312"/>
            <a:ext cx="10515600" cy="2560320"/>
          </a:xfrm>
        </p:spPr>
        <p:txBody>
          <a:bodyPr>
            <a:normAutofit fontScale="85000" lnSpcReduction="20000"/>
          </a:bodyPr>
          <a:lstStyle/>
          <a:p>
            <a:pPr marL="0" indent="0">
              <a:lnSpc>
                <a:spcPct val="150000"/>
              </a:lnSpc>
              <a:spcBef>
                <a:spcPct val="0"/>
              </a:spcBef>
              <a:buNone/>
            </a:pPr>
            <a:r>
              <a:rPr lang="zh-CN" altLang="en-US" sz="1800" dirty="0" smtClean="0">
                <a:latin typeface="微软雅黑" panose="020B0503020204020204" pitchFamily="34" charset="-122"/>
                <a:ea typeface="微软雅黑" panose="020B0503020204020204" pitchFamily="34" charset="-122"/>
              </a:rPr>
              <a:t>激励是激发人</a:t>
            </a:r>
            <a:r>
              <a:rPr lang="zh-CN" altLang="en-US" sz="1800" b="1" dirty="0" smtClean="0">
                <a:latin typeface="微软雅黑" panose="020B0503020204020204" pitchFamily="34" charset="-122"/>
                <a:ea typeface="微软雅黑" panose="020B0503020204020204" pitchFamily="34" charset="-122"/>
              </a:rPr>
              <a:t>内在的行为动机</a:t>
            </a:r>
            <a:r>
              <a:rPr lang="zh-CN" altLang="en-US" sz="1800" dirty="0" smtClean="0">
                <a:latin typeface="微软雅黑" panose="020B0503020204020204" pitchFamily="34" charset="-122"/>
                <a:ea typeface="微软雅黑" panose="020B0503020204020204" pitchFamily="34" charset="-122"/>
              </a:rPr>
              <a:t>并使之朝向既定目标前进的整个过程。</a:t>
            </a:r>
            <a:endParaRPr lang="en-US" altLang="zh-CN" sz="1800" dirty="0" smtClean="0">
              <a:latin typeface="微软雅黑" panose="020B0503020204020204" pitchFamily="34" charset="-122"/>
              <a:ea typeface="微软雅黑" panose="020B0503020204020204" pitchFamily="34" charset="-122"/>
            </a:endParaRPr>
          </a:p>
          <a:p>
            <a:pPr>
              <a:lnSpc>
                <a:spcPct val="150000"/>
              </a:lnSpc>
              <a:spcBef>
                <a:spcPct val="0"/>
              </a:spcBef>
              <a:buFont typeface="Wingdings" panose="05000000000000000000" pitchFamily="2" charset="2"/>
              <a:buChar char="p"/>
            </a:pPr>
            <a:r>
              <a:rPr lang="zh-CN" altLang="en-US" sz="2000" b="1" dirty="0" smtClean="0">
                <a:latin typeface="微软雅黑" panose="020B0503020204020204" pitchFamily="34" charset="-122"/>
                <a:ea typeface="微软雅黑" panose="020B0503020204020204" pitchFamily="34" charset="-122"/>
              </a:rPr>
              <a:t>行为的形成过程</a:t>
            </a:r>
            <a:endParaRPr lang="en-US" altLang="zh-CN" sz="2000" b="1" dirty="0" smtClean="0">
              <a:latin typeface="微软雅黑" panose="020B0503020204020204" pitchFamily="34" charset="-122"/>
              <a:ea typeface="微软雅黑" panose="020B0503020204020204" pitchFamily="34" charset="-122"/>
            </a:endParaRPr>
          </a:p>
          <a:p>
            <a:pPr marL="0" indent="0">
              <a:lnSpc>
                <a:spcPct val="150000"/>
              </a:lnSpc>
              <a:spcBef>
                <a:spcPct val="0"/>
              </a:spcBef>
              <a:buNone/>
            </a:pPr>
            <a:endParaRPr lang="en-US" altLang="zh-CN" sz="2000" b="1" dirty="0" smtClean="0">
              <a:latin typeface="微软雅黑" panose="020B0503020204020204" pitchFamily="34" charset="-122"/>
              <a:ea typeface="微软雅黑" panose="020B0503020204020204" pitchFamily="34" charset="-122"/>
            </a:endParaRPr>
          </a:p>
          <a:p>
            <a:pPr marL="0" indent="0">
              <a:lnSpc>
                <a:spcPct val="150000"/>
              </a:lnSpc>
              <a:spcBef>
                <a:spcPct val="0"/>
              </a:spcBef>
              <a:buNone/>
            </a:pPr>
            <a:endParaRPr lang="en-US" altLang="zh-CN" sz="2000" b="1" dirty="0" smtClean="0">
              <a:latin typeface="微软雅黑" panose="020B0503020204020204" pitchFamily="34" charset="-122"/>
              <a:ea typeface="微软雅黑" panose="020B0503020204020204" pitchFamily="34" charset="-122"/>
            </a:endParaRPr>
          </a:p>
          <a:p>
            <a:pPr marL="0" indent="0">
              <a:lnSpc>
                <a:spcPct val="150000"/>
              </a:lnSpc>
              <a:spcBef>
                <a:spcPct val="0"/>
              </a:spcBef>
              <a:buNone/>
            </a:pPr>
            <a:endParaRPr lang="en-US" altLang="zh-CN" sz="2000" b="1" dirty="0" smtClean="0">
              <a:latin typeface="微软雅黑" panose="020B0503020204020204" pitchFamily="34" charset="-122"/>
              <a:ea typeface="微软雅黑" panose="020B0503020204020204" pitchFamily="34" charset="-122"/>
            </a:endParaRPr>
          </a:p>
          <a:p>
            <a:pPr marL="0" indent="0">
              <a:lnSpc>
                <a:spcPct val="150000"/>
              </a:lnSpc>
              <a:spcBef>
                <a:spcPct val="0"/>
              </a:spcBef>
              <a:buNone/>
            </a:pPr>
            <a:endParaRPr lang="en-US" altLang="zh-CN" sz="2000" b="1" dirty="0" smtClean="0">
              <a:latin typeface="微软雅黑" panose="020B0503020204020204" pitchFamily="34" charset="-122"/>
              <a:ea typeface="微软雅黑" panose="020B0503020204020204" pitchFamily="34" charset="-122"/>
            </a:endParaRPr>
          </a:p>
          <a:p>
            <a:pPr>
              <a:lnSpc>
                <a:spcPct val="150000"/>
              </a:lnSpc>
              <a:spcBef>
                <a:spcPct val="0"/>
              </a:spcBef>
              <a:buFont typeface="Wingdings" panose="05000000000000000000" pitchFamily="2" charset="2"/>
              <a:buChar char="p"/>
            </a:pPr>
            <a:r>
              <a:rPr lang="zh-CN" altLang="en-US" sz="2000" b="1" dirty="0" smtClean="0">
                <a:latin typeface="微软雅黑" panose="020B0503020204020204" pitchFamily="34" charset="-122"/>
                <a:ea typeface="微软雅黑" panose="020B0503020204020204" pitchFamily="34" charset="-122"/>
              </a:rPr>
              <a:t>激励的基本过程</a:t>
            </a:r>
            <a:endParaRPr lang="en-US" altLang="zh-CN" sz="1800" dirty="0" smtClean="0">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9218" name="Picture 2" descr="https://gimg2.baidu.com/image_search/src=http%3A%2F%2Fnimg.ws.126.net%2F%3Furl%3Dhttp%3A%2F%2Fdingyue.ws.126.net%2F2021%2F0410%2F84a98635j00qrbkse000vc000hs00akc.jpg%26thumbnail%3D650x2147483647%26quality%3D80%26type%3Djpg&amp;refer=http%3A%2F%2Fnimg.ws.126.net&amp;app=2002&amp;size=f9999,10000&amp;q=a80&amp;n=0&amp;g=0n&amp;fmt=jpeg?sec=1648621794&amp;t=954b29ad74c8b410e9ad5cc6581ef18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66049" y="4410930"/>
            <a:ext cx="3087751" cy="1833352"/>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p:nvPr/>
        </p:nvPicPr>
        <p:blipFill>
          <a:blip r:embed="rId2"/>
          <a:srcRect t="-677" b="-812"/>
          <a:stretch>
            <a:fillRect/>
          </a:stretch>
        </p:blipFill>
        <p:spPr>
          <a:xfrm>
            <a:off x="923494" y="2157222"/>
            <a:ext cx="4726679" cy="952500"/>
          </a:xfrm>
          <a:prstGeom prst="rect">
            <a:avLst/>
          </a:prstGeom>
          <a:noFill/>
          <a:ln w="9525">
            <a:noFill/>
          </a:ln>
        </p:spPr>
      </p:pic>
      <p:pic>
        <p:nvPicPr>
          <p:cNvPr id="10" name="图片 9"/>
          <p:cNvPicPr/>
          <p:nvPr/>
        </p:nvPicPr>
        <p:blipFill>
          <a:blip r:embed="rId3"/>
          <a:srcRect t="-267" r="-31" b="-294"/>
          <a:stretch>
            <a:fillRect/>
          </a:stretch>
        </p:blipFill>
        <p:spPr>
          <a:xfrm>
            <a:off x="1039064" y="3707253"/>
            <a:ext cx="5157020" cy="239141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38200" y="1390446"/>
            <a:ext cx="4896544" cy="45036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solidFill>
                  <a:schemeClr val="bg1"/>
                </a:solidFill>
              </a:rPr>
              <a:t>需</a:t>
            </a:r>
            <a:r>
              <a:rPr lang="zh-CN" altLang="en-US" dirty="0">
                <a:solidFill>
                  <a:schemeClr val="bg1"/>
                </a:solidFill>
              </a:rPr>
              <a:t>求</a:t>
            </a:r>
            <a:r>
              <a:rPr lang="zh-CN" altLang="en-US" dirty="0" smtClean="0">
                <a:solidFill>
                  <a:schemeClr val="bg1"/>
                </a:solidFill>
              </a:rPr>
              <a:t>层次</a:t>
            </a:r>
            <a:r>
              <a:rPr lang="zh-CN" altLang="en-US" dirty="0">
                <a:solidFill>
                  <a:schemeClr val="bg1"/>
                </a:solidFill>
              </a:rPr>
              <a:t>理论</a:t>
            </a:r>
            <a:r>
              <a:rPr lang="en-US" altLang="zh-CN" dirty="0">
                <a:solidFill>
                  <a:schemeClr val="bg1"/>
                </a:solidFill>
              </a:rPr>
              <a:t>——</a:t>
            </a:r>
            <a:r>
              <a:rPr lang="zh-CN" altLang="en-US" dirty="0">
                <a:solidFill>
                  <a:schemeClr val="bg1"/>
                </a:solidFill>
              </a:rPr>
              <a:t>亚伯拉罕·马斯洛</a:t>
            </a:r>
            <a:endParaRPr lang="zh-CN" altLang="en-US" dirty="0">
              <a:solidFill>
                <a:schemeClr val="bg1"/>
              </a:solidFill>
            </a:endParaRPr>
          </a:p>
        </p:txBody>
      </p:sp>
      <p:sp>
        <p:nvSpPr>
          <p:cNvPr id="3" name="内容占位符 2"/>
          <p:cNvSpPr>
            <a:spLocks noGrp="1"/>
          </p:cNvSpPr>
          <p:nvPr>
            <p:ph idx="1"/>
          </p:nvPr>
        </p:nvSpPr>
        <p:spPr>
          <a:xfrm>
            <a:off x="838200" y="1921886"/>
            <a:ext cx="9650288" cy="1060997"/>
          </a:xfrm>
        </p:spPr>
        <p:txBody>
          <a:bodyPr>
            <a:noAutofit/>
          </a:bodyPr>
          <a:lstStyle/>
          <a:p>
            <a:pPr marL="0" indent="-230505">
              <a:lnSpc>
                <a:spcPct val="150000"/>
              </a:lnSpc>
              <a:spcBef>
                <a:spcPts val="0"/>
              </a:spcBef>
            </a:pPr>
            <a:r>
              <a:rPr lang="zh-CN" altLang="en-US" sz="1800" dirty="0">
                <a:latin typeface="微软雅黑" panose="020B0503020204020204" pitchFamily="34" charset="-122"/>
                <a:ea typeface="微软雅黑" panose="020B0503020204020204" pitchFamily="34" charset="-122"/>
              </a:rPr>
              <a:t>人类需要从低到高可分为五种。</a:t>
            </a:r>
            <a:endParaRPr lang="zh-CN" altLang="en-US" sz="1800" dirty="0">
              <a:latin typeface="微软雅黑" panose="020B0503020204020204" pitchFamily="34" charset="-122"/>
              <a:ea typeface="微软雅黑" panose="020B0503020204020204" pitchFamily="34" charset="-122"/>
            </a:endParaRPr>
          </a:p>
          <a:p>
            <a:pPr marL="0" indent="-230505">
              <a:lnSpc>
                <a:spcPct val="150000"/>
              </a:lnSpc>
              <a:spcBef>
                <a:spcPts val="0"/>
              </a:spcBef>
            </a:pPr>
            <a:r>
              <a:rPr lang="zh-CN" altLang="en-US" sz="1800" dirty="0">
                <a:latin typeface="微软雅黑" panose="020B0503020204020204" pitchFamily="34" charset="-122"/>
                <a:ea typeface="微软雅黑" panose="020B0503020204020204" pitchFamily="34" charset="-122"/>
              </a:rPr>
              <a:t>其中生理需要、安全需要和社交需要都属于低层次的需要，通过外部条件就可以满足；尊重需要和自我实现需要是高层次的需要，是通过内部因素才能满足的。</a:t>
            </a:r>
            <a:endParaRPr lang="zh-CN" altLang="en-US" sz="1800" dirty="0">
              <a:latin typeface="微软雅黑" panose="020B0503020204020204" pitchFamily="34" charset="-122"/>
              <a:ea typeface="微软雅黑" panose="020B0503020204020204" pitchFamily="34" charset="-122"/>
            </a:endParaRPr>
          </a:p>
        </p:txBody>
      </p:sp>
      <p:graphicFrame>
        <p:nvGraphicFramePr>
          <p:cNvPr id="9" name="图示 8"/>
          <p:cNvGraphicFramePr/>
          <p:nvPr/>
        </p:nvGraphicFramePr>
        <p:xfrm>
          <a:off x="4975179" y="3033934"/>
          <a:ext cx="4406416" cy="357981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 name="矩形 9"/>
          <p:cNvSpPr/>
          <p:nvPr/>
        </p:nvSpPr>
        <p:spPr>
          <a:xfrm>
            <a:off x="768096" y="3757325"/>
            <a:ext cx="5475986" cy="216982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人的需要有一个从低层次向高层次发展的过程。</a:t>
            </a:r>
            <a:endParaRPr lang="zh-CN"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任何一种需要并不由于高一层次需要的出现而消失，各层次需要之间是相互依赖并以重叠波浪形式演进的。</a:t>
            </a:r>
            <a:endParaRPr lang="zh-CN"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未满足的需要才具有激励作用。</a:t>
            </a:r>
            <a:endParaRPr lang="zh-CN" altLang="zh-CN" dirty="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6"/>
          <a:srcRect l="67010" t="78985" r="6299" b="5125"/>
          <a:stretch>
            <a:fillRect/>
          </a:stretch>
        </p:blipFill>
        <p:spPr>
          <a:xfrm>
            <a:off x="9356165" y="5968982"/>
            <a:ext cx="1016947" cy="644768"/>
          </a:xfrm>
          <a:prstGeom prst="rect">
            <a:avLst/>
          </a:prstGeom>
        </p:spPr>
      </p:pic>
      <p:pic>
        <p:nvPicPr>
          <p:cNvPr id="13" name="图片 12"/>
          <p:cNvPicPr>
            <a:picLocks noChangeAspect="1"/>
          </p:cNvPicPr>
          <p:nvPr/>
        </p:nvPicPr>
        <p:blipFill rotWithShape="1">
          <a:blip r:embed="rId6"/>
          <a:srcRect l="64596" t="60333" r="8713" b="21921"/>
          <a:stretch>
            <a:fillRect/>
          </a:stretch>
        </p:blipFill>
        <p:spPr>
          <a:xfrm>
            <a:off x="8965249" y="5186183"/>
            <a:ext cx="1016947" cy="720080"/>
          </a:xfrm>
          <a:prstGeom prst="rect">
            <a:avLst/>
          </a:prstGeom>
        </p:spPr>
      </p:pic>
      <p:pic>
        <p:nvPicPr>
          <p:cNvPr id="14" name="图片 13"/>
          <p:cNvPicPr>
            <a:picLocks noChangeAspect="1"/>
          </p:cNvPicPr>
          <p:nvPr/>
        </p:nvPicPr>
        <p:blipFill rotWithShape="1">
          <a:blip r:embed="rId6"/>
          <a:srcRect l="67010" t="43202" r="6299" b="39052"/>
          <a:stretch>
            <a:fillRect/>
          </a:stretch>
        </p:blipFill>
        <p:spPr>
          <a:xfrm>
            <a:off x="8486979" y="4497075"/>
            <a:ext cx="1016947" cy="720080"/>
          </a:xfrm>
          <a:prstGeom prst="rect">
            <a:avLst/>
          </a:prstGeom>
        </p:spPr>
      </p:pic>
      <p:pic>
        <p:nvPicPr>
          <p:cNvPr id="15" name="图片 14"/>
          <p:cNvPicPr>
            <a:picLocks noChangeAspect="1"/>
          </p:cNvPicPr>
          <p:nvPr/>
        </p:nvPicPr>
        <p:blipFill rotWithShape="1">
          <a:blip r:embed="rId6"/>
          <a:srcRect l="67010" t="28063" r="6299" b="56963"/>
          <a:stretch>
            <a:fillRect/>
          </a:stretch>
        </p:blipFill>
        <p:spPr>
          <a:xfrm>
            <a:off x="8100816" y="3879817"/>
            <a:ext cx="1016947" cy="607573"/>
          </a:xfrm>
          <a:prstGeom prst="rect">
            <a:avLst/>
          </a:prstGeom>
        </p:spPr>
      </p:pic>
      <p:pic>
        <p:nvPicPr>
          <p:cNvPr id="16" name="图片 15"/>
          <p:cNvPicPr>
            <a:picLocks noChangeAspect="1"/>
          </p:cNvPicPr>
          <p:nvPr/>
        </p:nvPicPr>
        <p:blipFill rotWithShape="1">
          <a:blip r:embed="rId6"/>
          <a:srcRect l="67009" t="6653" r="-216" b="72306"/>
          <a:stretch>
            <a:fillRect/>
          </a:stretch>
        </p:blipFill>
        <p:spPr>
          <a:xfrm>
            <a:off x="7618945" y="3033933"/>
            <a:ext cx="1265189" cy="757708"/>
          </a:xfrm>
          <a:prstGeom prst="rect">
            <a:avLst/>
          </a:prstGeom>
        </p:spPr>
      </p:pic>
      <p:sp>
        <p:nvSpPr>
          <p:cNvPr id="12" name="标题 1"/>
          <p:cNvSpPr>
            <a:spLocks noGrp="1"/>
          </p:cNvSpPr>
          <p:nvPr>
            <p:ph type="title"/>
          </p:nvPr>
        </p:nvSpPr>
        <p:spPr>
          <a:xfrm>
            <a:off x="838200" y="264541"/>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a:solidFill>
                  <a:srgbClr val="C00000"/>
                </a:solidFill>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内容激励理论</a:t>
            </a:r>
            <a:endParaRPr lang="zh-CN" altLang="en-US" sz="2000" b="1"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838200" y="123689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38200" y="1390446"/>
            <a:ext cx="4896544" cy="45036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en-US" altLang="zh-CN" dirty="0" smtClean="0">
                <a:solidFill>
                  <a:schemeClr val="bg1"/>
                </a:solidFill>
              </a:rPr>
              <a:t>ERG</a:t>
            </a:r>
            <a:r>
              <a:rPr lang="zh-CN" altLang="en-US" dirty="0" smtClean="0">
                <a:solidFill>
                  <a:schemeClr val="bg1"/>
                </a:solidFill>
              </a:rPr>
              <a:t>理论</a:t>
            </a:r>
            <a:r>
              <a:rPr lang="en-US" altLang="zh-CN" dirty="0" smtClean="0">
                <a:solidFill>
                  <a:schemeClr val="bg1"/>
                </a:solidFill>
              </a:rPr>
              <a:t>——</a:t>
            </a:r>
            <a:r>
              <a:rPr lang="zh-CN" altLang="en-US" dirty="0" smtClean="0">
                <a:solidFill>
                  <a:schemeClr val="bg1"/>
                </a:solidFill>
              </a:rPr>
              <a:t>雷顿</a:t>
            </a:r>
            <a:r>
              <a:rPr lang="en-US" altLang="zh-CN" dirty="0" smtClean="0">
                <a:solidFill>
                  <a:schemeClr val="bg1"/>
                </a:solidFill>
              </a:rPr>
              <a:t>.</a:t>
            </a:r>
            <a:r>
              <a:rPr lang="zh-CN" altLang="en-US" dirty="0" smtClean="0">
                <a:solidFill>
                  <a:schemeClr val="bg1"/>
                </a:solidFill>
              </a:rPr>
              <a:t>阿尔德</a:t>
            </a:r>
            <a:r>
              <a:rPr lang="zh-CN" altLang="en-US" dirty="0">
                <a:solidFill>
                  <a:schemeClr val="bg1"/>
                </a:solidFill>
              </a:rPr>
              <a:t>弗</a:t>
            </a:r>
            <a:endParaRPr lang="zh-CN" altLang="en-US" dirty="0">
              <a:solidFill>
                <a:schemeClr val="bg1"/>
              </a:solidFill>
            </a:endParaRPr>
          </a:p>
        </p:txBody>
      </p:sp>
      <p:sp>
        <p:nvSpPr>
          <p:cNvPr id="3" name="内容占位符 2"/>
          <p:cNvSpPr>
            <a:spLocks noGrp="1"/>
          </p:cNvSpPr>
          <p:nvPr>
            <p:ph idx="1"/>
          </p:nvPr>
        </p:nvSpPr>
        <p:spPr>
          <a:xfrm>
            <a:off x="838200" y="1921886"/>
            <a:ext cx="9650288" cy="1060997"/>
          </a:xfrm>
        </p:spPr>
        <p:txBody>
          <a:bodyPr>
            <a:noAutofit/>
          </a:bodyPr>
          <a:lstStyle/>
          <a:p>
            <a:pPr marL="0" indent="-230505">
              <a:lnSpc>
                <a:spcPct val="150000"/>
              </a:lnSpc>
              <a:spcBef>
                <a:spcPts val="0"/>
              </a:spcBef>
            </a:pPr>
            <a:r>
              <a:rPr lang="en-US" altLang="zh-CN" sz="1800" dirty="0" smtClean="0">
                <a:latin typeface="微软雅黑" panose="020B0503020204020204" pitchFamily="34" charset="-122"/>
                <a:ea typeface="微软雅黑" panose="020B0503020204020204" pitchFamily="34" charset="-122"/>
              </a:rPr>
              <a:t>E: existence </a:t>
            </a:r>
            <a:r>
              <a:rPr lang="zh-CN" altLang="en-US" sz="1800" dirty="0" smtClean="0">
                <a:latin typeface="微软雅黑" panose="020B0503020204020204" pitchFamily="34" charset="-122"/>
                <a:ea typeface="微软雅黑" panose="020B0503020204020204" pitchFamily="34" charset="-122"/>
              </a:rPr>
              <a:t>生存</a:t>
            </a:r>
            <a:endParaRPr lang="en-US" altLang="zh-CN" sz="1800" dirty="0" smtClean="0">
              <a:latin typeface="微软雅黑" panose="020B0503020204020204" pitchFamily="34" charset="-122"/>
              <a:ea typeface="微软雅黑" panose="020B0503020204020204" pitchFamily="34" charset="-122"/>
            </a:endParaRPr>
          </a:p>
          <a:p>
            <a:pPr marL="0" indent="-230505">
              <a:lnSpc>
                <a:spcPct val="150000"/>
              </a:lnSpc>
              <a:spcBef>
                <a:spcPts val="0"/>
              </a:spcBef>
            </a:pPr>
            <a:r>
              <a:rPr lang="en-US" altLang="zh-CN" sz="1800" dirty="0" smtClean="0">
                <a:latin typeface="微软雅黑" panose="020B0503020204020204" pitchFamily="34" charset="-122"/>
                <a:ea typeface="微软雅黑" panose="020B0503020204020204" pitchFamily="34" charset="-122"/>
              </a:rPr>
              <a:t>R: relatedness </a:t>
            </a:r>
            <a:r>
              <a:rPr lang="zh-CN" altLang="en-US" sz="1800" dirty="0" smtClean="0">
                <a:latin typeface="微软雅黑" panose="020B0503020204020204" pitchFamily="34" charset="-122"/>
                <a:ea typeface="微软雅黑" panose="020B0503020204020204" pitchFamily="34" charset="-122"/>
              </a:rPr>
              <a:t>关系需要</a:t>
            </a:r>
            <a:endParaRPr lang="en-US" altLang="zh-CN" sz="1800" dirty="0" smtClean="0">
              <a:latin typeface="微软雅黑" panose="020B0503020204020204" pitchFamily="34" charset="-122"/>
              <a:ea typeface="微软雅黑" panose="020B0503020204020204" pitchFamily="34" charset="-122"/>
            </a:endParaRPr>
          </a:p>
          <a:p>
            <a:pPr marL="0" indent="-230505">
              <a:lnSpc>
                <a:spcPct val="150000"/>
              </a:lnSpc>
              <a:spcBef>
                <a:spcPts val="0"/>
              </a:spcBef>
            </a:pPr>
            <a:r>
              <a:rPr lang="en-US" altLang="zh-CN" sz="1800" dirty="0" smtClean="0">
                <a:latin typeface="微软雅黑" panose="020B0503020204020204" pitchFamily="34" charset="-122"/>
                <a:ea typeface="微软雅黑" panose="020B0503020204020204" pitchFamily="34" charset="-122"/>
              </a:rPr>
              <a:t>G: growth </a:t>
            </a:r>
            <a:r>
              <a:rPr lang="zh-CN" altLang="en-US" sz="1800" dirty="0" smtClean="0">
                <a:latin typeface="微软雅黑" panose="020B0503020204020204" pitchFamily="34" charset="-122"/>
                <a:ea typeface="微软雅黑" panose="020B0503020204020204" pitchFamily="34" charset="-122"/>
              </a:rPr>
              <a:t>成长需要</a:t>
            </a:r>
            <a:endParaRPr lang="zh-CN" altLang="en-US" sz="1800" dirty="0">
              <a:latin typeface="微软雅黑" panose="020B0503020204020204" pitchFamily="34" charset="-122"/>
              <a:ea typeface="微软雅黑" panose="020B0503020204020204" pitchFamily="34" charset="-122"/>
            </a:endParaRPr>
          </a:p>
        </p:txBody>
      </p:sp>
      <p:sp>
        <p:nvSpPr>
          <p:cNvPr id="12" name="标题 1"/>
          <p:cNvSpPr>
            <a:spLocks noGrp="1"/>
          </p:cNvSpPr>
          <p:nvPr>
            <p:ph type="title"/>
          </p:nvPr>
        </p:nvSpPr>
        <p:spPr>
          <a:xfrm>
            <a:off x="838200" y="264541"/>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a:solidFill>
                  <a:srgbClr val="C00000"/>
                </a:solidFill>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内容激励理论</a:t>
            </a:r>
            <a:endParaRPr lang="zh-CN" altLang="en-US" sz="2000" b="1"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838200" y="123689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14400" y="3346704"/>
            <a:ext cx="5181600" cy="369332"/>
          </a:xfrm>
          <a:prstGeom prst="rect">
            <a:avLst/>
          </a:prstGeom>
          <a:noFill/>
        </p:spPr>
        <p:txBody>
          <a:bodyPr wrap="square" rtlCol="0">
            <a:spAutoFit/>
          </a:bodyPr>
          <a:lstStyle/>
          <a:p>
            <a:r>
              <a:rPr lang="en-US" altLang="zh-CN" dirty="0" smtClean="0">
                <a:latin typeface="微软雅黑" panose="020B0503020204020204" pitchFamily="34" charset="-122"/>
                <a:ea typeface="微软雅黑" panose="020B0503020204020204" pitchFamily="34" charset="-122"/>
              </a:rPr>
              <a:t>EGR</a:t>
            </a:r>
            <a:r>
              <a:rPr lang="zh-CN" altLang="en-US" dirty="0" smtClean="0">
                <a:latin typeface="微软雅黑" panose="020B0503020204020204" pitchFamily="34" charset="-122"/>
                <a:ea typeface="微软雅黑" panose="020B0503020204020204" pitchFamily="34" charset="-122"/>
              </a:rPr>
              <a:t>理论在需求层次理论基础上进行修正</a:t>
            </a:r>
            <a:endParaRPr lang="zh-CN" altLang="en-US" dirty="0">
              <a:latin typeface="微软雅黑" panose="020B0503020204020204" pitchFamily="34" charset="-122"/>
              <a:ea typeface="微软雅黑" panose="020B0503020204020204" pitchFamily="34" charset="-122"/>
            </a:endParaRPr>
          </a:p>
        </p:txBody>
      </p:sp>
      <p:sp>
        <p:nvSpPr>
          <p:cNvPr id="18" name="圆角矩形 17"/>
          <p:cNvSpPr/>
          <p:nvPr/>
        </p:nvSpPr>
        <p:spPr>
          <a:xfrm>
            <a:off x="838200" y="3947718"/>
            <a:ext cx="4896544" cy="45036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solidFill>
                  <a:schemeClr val="bg1"/>
                </a:solidFill>
              </a:rPr>
              <a:t>双因素理论</a:t>
            </a:r>
            <a:r>
              <a:rPr lang="en-US" altLang="zh-CN" dirty="0" smtClean="0">
                <a:solidFill>
                  <a:schemeClr val="bg1"/>
                </a:solidFill>
              </a:rPr>
              <a:t>——</a:t>
            </a:r>
            <a:r>
              <a:rPr lang="zh-CN" altLang="en-US" dirty="0" smtClean="0"/>
              <a:t>赫茨伯格</a:t>
            </a:r>
            <a:endParaRPr lang="zh-CN" altLang="en-US" dirty="0"/>
          </a:p>
        </p:txBody>
      </p:sp>
      <p:pic>
        <p:nvPicPr>
          <p:cNvPr id="19" name="图片 83" descr="D:\tl\word\马工程-管理学0-图eps\eps\1006.tif"/>
          <p:cNvPicPr>
            <a:picLocks noChangeAspect="1" noChangeArrowheads="1"/>
          </p:cNvPicPr>
          <p:nvPr/>
        </p:nvPicPr>
        <p:blipFill>
          <a:blip r:embed="rId1" cstate="print"/>
          <a:srcRect l="-4216" t="-6422" r="-2491" b="-9174"/>
          <a:stretch>
            <a:fillRect/>
          </a:stretch>
        </p:blipFill>
        <p:spPr>
          <a:xfrm>
            <a:off x="914400" y="4595695"/>
            <a:ext cx="3660294" cy="1837712"/>
          </a:xfrm>
          <a:prstGeom prst="rect">
            <a:avLst/>
          </a:prstGeom>
          <a:noFill/>
          <a:ln w="9525">
            <a:noFill/>
            <a:miter lim="800000"/>
            <a:headEnd/>
            <a:tailEnd/>
          </a:ln>
        </p:spPr>
      </p:pic>
      <p:pic>
        <p:nvPicPr>
          <p:cNvPr id="20" name="图片 19"/>
          <p:cNvPicPr>
            <a:picLocks noChangeAspect="1"/>
          </p:cNvPicPr>
          <p:nvPr/>
        </p:nvPicPr>
        <p:blipFill rotWithShape="1">
          <a:blip r:embed="rId2"/>
          <a:srcRect t="8404" r="591" b="10819"/>
          <a:stretch>
            <a:fillRect/>
          </a:stretch>
        </p:blipFill>
        <p:spPr>
          <a:xfrm>
            <a:off x="7346354" y="1694256"/>
            <a:ext cx="4061248" cy="2192914"/>
          </a:xfrm>
          <a:prstGeom prst="rect">
            <a:avLst/>
          </a:prstGeom>
        </p:spPr>
      </p:pic>
      <p:sp>
        <p:nvSpPr>
          <p:cNvPr id="21" name="内容占位符 2"/>
          <p:cNvSpPr txBox="1"/>
          <p:nvPr/>
        </p:nvSpPr>
        <p:spPr>
          <a:xfrm>
            <a:off x="6096000" y="4732854"/>
            <a:ext cx="4727448" cy="18834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60000"/>
              </a:lnSpc>
              <a:spcBef>
                <a:spcPts val="0"/>
              </a:spcBef>
            </a:pPr>
            <a:r>
              <a:rPr lang="zh-CN" sz="1200" dirty="0" smtClean="0">
                <a:latin typeface="微软雅黑" panose="020B0503020204020204" pitchFamily="34" charset="-122"/>
                <a:ea typeface="微软雅黑" panose="020B0503020204020204" pitchFamily="34" charset="-122"/>
              </a:rPr>
              <a:t>使人们感到不满意的因素往往都是属于工作环境或外界因素方面的，被称为保健因素</a:t>
            </a:r>
            <a:r>
              <a:rPr lang="zh-CN" altLang="en-US" sz="1200" dirty="0" smtClean="0">
                <a:latin typeface="微软雅黑" panose="020B0503020204020204" pitchFamily="34" charset="-122"/>
                <a:ea typeface="微软雅黑" panose="020B0503020204020204" pitchFamily="34" charset="-122"/>
              </a:rPr>
              <a:t>。</a:t>
            </a:r>
            <a:endParaRPr lang="zh-CN" sz="1200" dirty="0" smtClean="0">
              <a:latin typeface="微软雅黑" panose="020B0503020204020204" pitchFamily="34" charset="-122"/>
              <a:ea typeface="微软雅黑" panose="020B0503020204020204" pitchFamily="34" charset="-122"/>
            </a:endParaRPr>
          </a:p>
          <a:p>
            <a:pPr marL="0" indent="-230505">
              <a:lnSpc>
                <a:spcPct val="160000"/>
              </a:lnSpc>
              <a:spcBef>
                <a:spcPts val="0"/>
              </a:spcBef>
            </a:pPr>
            <a:r>
              <a:rPr lang="zh-CN" sz="1200" dirty="0" smtClean="0">
                <a:latin typeface="微软雅黑" panose="020B0503020204020204" pitchFamily="34" charset="-122"/>
                <a:ea typeface="微软雅黑" panose="020B0503020204020204" pitchFamily="34" charset="-122"/>
              </a:rPr>
              <a:t>使人们感到满意的因素往往都是属于工作本身或工作内容方面的，被称为激励因素</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marL="0" indent="-230505">
              <a:lnSpc>
                <a:spcPct val="160000"/>
              </a:lnSpc>
              <a:spcBef>
                <a:spcPts val="0"/>
              </a:spcBef>
            </a:pPr>
            <a:r>
              <a:rPr lang="en-US" altLang="zh-CN" sz="1200" dirty="0" err="1" smtClean="0">
                <a:latin typeface="微软雅黑" panose="020B0503020204020204" pitchFamily="34" charset="-122"/>
                <a:ea typeface="微软雅黑" panose="020B0503020204020204" pitchFamily="34" charset="-122"/>
              </a:rPr>
              <a:t>保健因素只能消除不满意，激励因素才是调动人们积极性的关键</a:t>
            </a:r>
            <a:r>
              <a:rPr lang="en-US" altLang="zh-CN"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a:spLocks noGrp="1"/>
          </p:cNvSpPr>
          <p:nvPr>
            <p:ph type="title"/>
          </p:nvPr>
        </p:nvSpPr>
        <p:spPr>
          <a:xfrm>
            <a:off x="838200" y="264541"/>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内容激励理论</a:t>
            </a:r>
            <a:endParaRPr lang="zh-CN" altLang="en-US" sz="2000" b="1"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838200" y="123689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838200" y="1364921"/>
            <a:ext cx="4896544" cy="45036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solidFill>
                  <a:schemeClr val="bg1"/>
                </a:solidFill>
              </a:rPr>
              <a:t>成就激励理论</a:t>
            </a:r>
            <a:r>
              <a:rPr lang="en-US" altLang="zh-CN" dirty="0" smtClean="0">
                <a:solidFill>
                  <a:schemeClr val="bg1"/>
                </a:solidFill>
              </a:rPr>
              <a:t>-</a:t>
            </a:r>
            <a:r>
              <a:rPr lang="zh-CN" altLang="en-US" dirty="0" smtClean="0">
                <a:solidFill>
                  <a:schemeClr val="bg1"/>
                </a:solidFill>
              </a:rPr>
              <a:t>戴维</a:t>
            </a:r>
            <a:r>
              <a:rPr lang="en-US" altLang="zh-CN" dirty="0" smtClean="0">
                <a:solidFill>
                  <a:schemeClr val="bg1"/>
                </a:solidFill>
              </a:rPr>
              <a:t>.</a:t>
            </a:r>
            <a:r>
              <a:rPr lang="zh-CN" altLang="en-US" dirty="0" smtClean="0">
                <a:solidFill>
                  <a:schemeClr val="bg1"/>
                </a:solidFill>
              </a:rPr>
              <a:t>麦克利兰</a:t>
            </a:r>
            <a:endParaRPr lang="zh-CN" altLang="en-US" dirty="0">
              <a:solidFill>
                <a:schemeClr val="bg1"/>
              </a:solidFill>
            </a:endParaRPr>
          </a:p>
        </p:txBody>
      </p:sp>
      <p:sp>
        <p:nvSpPr>
          <p:cNvPr id="5" name="文本框 4"/>
          <p:cNvSpPr txBox="1"/>
          <p:nvPr/>
        </p:nvSpPr>
        <p:spPr>
          <a:xfrm>
            <a:off x="838200" y="2157984"/>
            <a:ext cx="10515600" cy="1477328"/>
          </a:xfrm>
          <a:prstGeom prst="rect">
            <a:avLst/>
          </a:prstGeom>
          <a:noFill/>
        </p:spPr>
        <p:txBody>
          <a:bodyPr wrap="square" rtlCol="0">
            <a:spAutoFit/>
          </a:bodyPr>
          <a:lstStyle/>
          <a:p>
            <a:pPr marL="285750" indent="-285750">
              <a:buFont typeface="Wingdings" panose="05000000000000000000" pitchFamily="2" charset="2"/>
              <a:buChar char="l"/>
            </a:pPr>
            <a:r>
              <a:rPr lang="zh-CN" altLang="en-US" b="1" dirty="0" smtClean="0">
                <a:latin typeface="微软雅黑" panose="020B0503020204020204" pitchFamily="34" charset="-122"/>
                <a:ea typeface="微软雅黑" panose="020B0503020204020204" pitchFamily="34" charset="-122"/>
              </a:rPr>
              <a:t>麦克利兰研究发现，人们在满足生理需要满足后，还有权力需要、归属需要、成就需要。</a:t>
            </a:r>
            <a:endParaRPr lang="en-US" altLang="zh-CN" b="1" dirty="0" smtClean="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endParaRPr lang="en-US" altLang="zh-CN"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b="1" dirty="0" smtClean="0">
                <a:latin typeface="微软雅黑" panose="020B0503020204020204" pitchFamily="34" charset="-122"/>
                <a:ea typeface="微软雅黑" panose="020B0503020204020204" pitchFamily="34" charset="-122"/>
              </a:rPr>
              <a:t>启示管理者应当充分发掘和培养员工的成就需要，给员工安排具有一定挑战性的工作和任务，从而使员工具有内在的工作动力。</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63552" y="2051627"/>
            <a:ext cx="8352928" cy="4751705"/>
          </a:xfrm>
        </p:spPr>
        <p:txBody>
          <a:bodyPr/>
          <a:lstStyle/>
          <a:p>
            <a:pPr marL="230505" indent="-230505"/>
            <a:r>
              <a:rPr lang="zh-CN" altLang="en-US" sz="2000" dirty="0"/>
              <a:t>人们在预期他们的行动会给个人带来既定的成果且该成果对个人具有吸引力时，才会被激励起来去做某些事情以达到组织设置的目标。</a:t>
            </a:r>
            <a:endParaRPr lang="zh-CN" altLang="en-US" sz="2000" dirty="0"/>
          </a:p>
        </p:txBody>
      </p:sp>
      <p:graphicFrame>
        <p:nvGraphicFramePr>
          <p:cNvPr id="5" name="对象 -2147482621"/>
          <p:cNvGraphicFramePr/>
          <p:nvPr/>
        </p:nvGraphicFramePr>
        <p:xfrm>
          <a:off x="4539313" y="2713842"/>
          <a:ext cx="2736304" cy="716799"/>
        </p:xfrm>
        <a:graphic>
          <a:graphicData uri="http://schemas.openxmlformats.org/presentationml/2006/ole">
            <mc:AlternateContent xmlns:mc="http://schemas.openxmlformats.org/markup-compatibility/2006">
              <mc:Choice xmlns:v="urn:schemas-microsoft-com:vml" Requires="v">
                <p:oleObj spid="_x0000_s3469" name="" r:id="rId1" imgW="16459200" imgH="4267200" progId="">
                  <p:embed/>
                </p:oleObj>
              </mc:Choice>
              <mc:Fallback>
                <p:oleObj name="" r:id="rId1" imgW="16459200" imgH="4267200" progId="">
                  <p:embed/>
                  <p:pic>
                    <p:nvPicPr>
                      <p:cNvPr id="0" name="对象 -21474826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9313" y="2713842"/>
                        <a:ext cx="2736304" cy="716799"/>
                      </a:xfrm>
                      <a:prstGeom prst="rect">
                        <a:avLst/>
                      </a:prstGeom>
                      <a:noFill/>
                      <a:ln>
                        <a:noFill/>
                      </a:ln>
                    </p:spPr>
                  </p:pic>
                </p:oleObj>
              </mc:Fallback>
            </mc:AlternateContent>
          </a:graphicData>
        </a:graphic>
      </p:graphicFrame>
      <p:sp>
        <p:nvSpPr>
          <p:cNvPr id="6" name="文本框 5"/>
          <p:cNvSpPr txBox="1"/>
          <p:nvPr/>
        </p:nvSpPr>
        <p:spPr>
          <a:xfrm>
            <a:off x="2063552" y="4358512"/>
            <a:ext cx="3271698" cy="1477328"/>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M：motivation，激励力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V：value，效价</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E：expectancy，期望值</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7"/>
          <p:cNvSpPr/>
          <p:nvPr/>
        </p:nvSpPr>
        <p:spPr>
          <a:xfrm>
            <a:off x="1847529" y="1337646"/>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t>期望理论</a:t>
            </a:r>
            <a:r>
              <a:rPr lang="en-US" altLang="zh-CN" dirty="0"/>
              <a:t>——</a:t>
            </a:r>
            <a:r>
              <a:rPr lang="zh-CN" altLang="en-US" dirty="0"/>
              <a:t>维克托</a:t>
            </a:r>
            <a:r>
              <a:rPr lang="en-US" altLang="zh-CN" dirty="0"/>
              <a:t>·</a:t>
            </a:r>
            <a:r>
              <a:rPr lang="zh-CN" altLang="en-US" dirty="0"/>
              <a:t>弗鲁姆</a:t>
            </a:r>
            <a:endParaRPr lang="zh-CN" altLang="en-US" dirty="0">
              <a:solidFill>
                <a:schemeClr val="bg1"/>
              </a:solidFill>
            </a:endParaRPr>
          </a:p>
        </p:txBody>
      </p:sp>
      <p:sp>
        <p:nvSpPr>
          <p:cNvPr id="11" name="文本框 10"/>
          <p:cNvSpPr txBox="1"/>
          <p:nvPr/>
        </p:nvSpPr>
        <p:spPr>
          <a:xfrm>
            <a:off x="5374824" y="4305662"/>
            <a:ext cx="5113664" cy="1938992"/>
          </a:xfrm>
          <a:prstGeom prst="rect">
            <a:avLst/>
          </a:prstGeom>
          <a:noFill/>
          <a:ln w="28575" cmpd="sng">
            <a:solidFill>
              <a:srgbClr val="D34721"/>
            </a:solidFill>
            <a:prstDash val="solid"/>
          </a:ln>
        </p:spPr>
        <p:txBody>
          <a:bodyPr wrap="square" rtlCol="0">
            <a:spAutoFit/>
          </a:bodyPr>
          <a:lstStyle/>
          <a:p>
            <a:pPr algn="ctr">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第一种结果：M（低）= V（低）× E（低）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第二种结果：M（低）= V（低）× E（高）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第三种结果：M（低）= V（高）× E（低）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第四种结果：M（高）= V（高）× E（高）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标题 1"/>
          <p:cNvSpPr>
            <a:spLocks noGrp="1"/>
          </p:cNvSpPr>
          <p:nvPr>
            <p:ph type="title"/>
          </p:nvPr>
        </p:nvSpPr>
        <p:spPr>
          <a:xfrm>
            <a:off x="838200" y="31940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过程激励理论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060848"/>
            <a:ext cx="9201150" cy="4209142"/>
          </a:xfrm>
        </p:spPr>
        <p:txBody>
          <a:bodyPr/>
          <a:lstStyle/>
          <a:p>
            <a:pPr marL="230505" indent="-230505"/>
            <a:r>
              <a:rPr lang="zh-CN" altLang="en-US" sz="2000" dirty="0"/>
              <a:t>激励的过程要处理好三方面的关系：</a:t>
            </a:r>
            <a:endParaRPr lang="zh-CN" altLang="en-US" sz="2000" dirty="0"/>
          </a:p>
        </p:txBody>
      </p:sp>
      <p:sp>
        <p:nvSpPr>
          <p:cNvPr id="39" name="文本框 38"/>
          <p:cNvSpPr txBox="1"/>
          <p:nvPr>
            <p:custDataLst>
              <p:tags r:id="rId1"/>
            </p:custDataLst>
          </p:nvPr>
        </p:nvSpPr>
        <p:spPr>
          <a:xfrm>
            <a:off x="1078865" y="2599055"/>
            <a:ext cx="9601200" cy="383540"/>
          </a:xfrm>
          <a:prstGeom prst="rect">
            <a:avLst/>
          </a:prstGeom>
          <a:noFill/>
        </p:spPr>
        <p:txBody>
          <a:bodyPr wrap="square" lIns="0" tIns="0" rIns="0" bIns="0" rtlCol="0" anchor="ctr" anchorCtr="0">
            <a:normAutofit/>
          </a:bodyPr>
          <a:lstStyle/>
          <a:p>
            <a:r>
              <a:rPr lang="zh-CN" altLang="en-US" b="1" dirty="0">
                <a:solidFill>
                  <a:srgbClr val="C00000"/>
                </a:solidFill>
                <a:latin typeface="+mj-lt"/>
                <a:ea typeface="+mj-ea"/>
                <a:cs typeface="+mj-cs"/>
                <a:sym typeface="Arial" panose="020B0604020202020204" pitchFamily="34" charset="0"/>
              </a:rPr>
              <a:t>努力与绩效的关系</a:t>
            </a:r>
            <a:endParaRPr lang="zh-CN" altLang="en-US" b="1" dirty="0">
              <a:solidFill>
                <a:srgbClr val="C00000"/>
              </a:solidFill>
              <a:latin typeface="+mj-lt"/>
              <a:ea typeface="+mj-ea"/>
              <a:cs typeface="+mj-cs"/>
              <a:sym typeface="Arial" panose="020B0604020202020204" pitchFamily="34" charset="0"/>
            </a:endParaRPr>
          </a:p>
        </p:txBody>
      </p:sp>
      <p:sp>
        <p:nvSpPr>
          <p:cNvPr id="40" name="文本框 39"/>
          <p:cNvSpPr txBox="1"/>
          <p:nvPr>
            <p:custDataLst>
              <p:tags r:id="rId2"/>
            </p:custDataLst>
          </p:nvPr>
        </p:nvSpPr>
        <p:spPr>
          <a:xfrm>
            <a:off x="1078865" y="3001010"/>
            <a:ext cx="9601200" cy="817245"/>
          </a:xfrm>
          <a:prstGeom prst="rect">
            <a:avLst/>
          </a:prstGeom>
          <a:noFill/>
        </p:spPr>
        <p:txBody>
          <a:bodyPr wrap="square" lIns="0" tIns="0" rIns="0" bIns="0" rtlCol="0" anchor="t" anchorCtr="0">
            <a:normAutofit/>
          </a:bodyPr>
          <a:lstStyle/>
          <a:p>
            <a:r>
              <a:rPr lang="zh-CN" altLang="en-US" dirty="0">
                <a:sym typeface="Arial" panose="020B0604020202020204" pitchFamily="34" charset="0"/>
              </a:rPr>
              <a:t>如果人们主观认为通过自身努力达成预期目标的概率较高，就会产生行为的信心。</a:t>
            </a:r>
            <a:endParaRPr lang="zh-CN" altLang="en-US" dirty="0">
              <a:sym typeface="Arial" panose="020B0604020202020204" pitchFamily="34" charset="0"/>
            </a:endParaRPr>
          </a:p>
        </p:txBody>
      </p:sp>
      <p:sp>
        <p:nvSpPr>
          <p:cNvPr id="77" name="文本框 76"/>
          <p:cNvSpPr txBox="1"/>
          <p:nvPr>
            <p:custDataLst>
              <p:tags r:id="rId3"/>
            </p:custDataLst>
          </p:nvPr>
        </p:nvSpPr>
        <p:spPr>
          <a:xfrm>
            <a:off x="1078865" y="3837305"/>
            <a:ext cx="7463790" cy="383540"/>
          </a:xfrm>
          <a:prstGeom prst="rect">
            <a:avLst/>
          </a:prstGeom>
          <a:noFill/>
        </p:spPr>
        <p:txBody>
          <a:bodyPr wrap="square" lIns="0" tIns="0" rIns="0" bIns="0" rtlCol="0" anchor="ctr" anchorCtr="0">
            <a:normAutofit/>
          </a:bodyPr>
          <a:lstStyle/>
          <a:p>
            <a:r>
              <a:rPr lang="zh-CN" altLang="en-US" b="1" dirty="0">
                <a:solidFill>
                  <a:srgbClr val="C00000"/>
                </a:solidFill>
                <a:latin typeface="+mj-lt"/>
                <a:ea typeface="+mj-ea"/>
                <a:cs typeface="+mj-cs"/>
                <a:sym typeface="Arial" panose="020B0604020202020204" pitchFamily="34" charset="0"/>
              </a:rPr>
              <a:t>绩效与奖励的关系</a:t>
            </a:r>
            <a:endParaRPr lang="zh-CN" altLang="en-US" b="1" dirty="0">
              <a:solidFill>
                <a:srgbClr val="C00000"/>
              </a:solidFill>
              <a:latin typeface="+mj-lt"/>
              <a:ea typeface="+mj-ea"/>
              <a:cs typeface="+mj-cs"/>
              <a:sym typeface="Arial" panose="020B0604020202020204" pitchFamily="34" charset="0"/>
            </a:endParaRPr>
          </a:p>
        </p:txBody>
      </p:sp>
      <p:sp>
        <p:nvSpPr>
          <p:cNvPr id="78" name="文本框 77"/>
          <p:cNvSpPr txBox="1"/>
          <p:nvPr>
            <p:custDataLst>
              <p:tags r:id="rId4"/>
            </p:custDataLst>
          </p:nvPr>
        </p:nvSpPr>
        <p:spPr>
          <a:xfrm>
            <a:off x="1078865" y="4239260"/>
            <a:ext cx="7463790" cy="817245"/>
          </a:xfrm>
          <a:prstGeom prst="rect">
            <a:avLst/>
          </a:prstGeom>
          <a:noFill/>
        </p:spPr>
        <p:txBody>
          <a:bodyPr wrap="square" lIns="0" tIns="0" rIns="0" bIns="0" rtlCol="0" anchor="t" anchorCtr="0">
            <a:normAutofit/>
          </a:bodyPr>
          <a:lstStyle/>
          <a:p>
            <a:r>
              <a:rPr lang="zh-CN" altLang="en-US" dirty="0">
                <a:sym typeface="Arial" panose="020B0604020202020204" pitchFamily="34" charset="0"/>
              </a:rPr>
              <a:t>如果人们认为取得绩效后能获得合理的奖励，就会产生行为的热情。</a:t>
            </a:r>
            <a:endParaRPr lang="zh-CN" altLang="en-US" dirty="0">
              <a:sym typeface="Arial" panose="020B0604020202020204" pitchFamily="34" charset="0"/>
            </a:endParaRPr>
          </a:p>
        </p:txBody>
      </p:sp>
      <p:sp>
        <p:nvSpPr>
          <p:cNvPr id="82" name="文本框 81"/>
          <p:cNvSpPr txBox="1"/>
          <p:nvPr>
            <p:custDataLst>
              <p:tags r:id="rId5"/>
            </p:custDataLst>
          </p:nvPr>
        </p:nvSpPr>
        <p:spPr>
          <a:xfrm>
            <a:off x="1078865" y="5075555"/>
            <a:ext cx="7818120" cy="383540"/>
          </a:xfrm>
          <a:prstGeom prst="rect">
            <a:avLst/>
          </a:prstGeom>
          <a:noFill/>
        </p:spPr>
        <p:txBody>
          <a:bodyPr wrap="square" lIns="0" tIns="0" rIns="0" bIns="0" rtlCol="0" anchor="ctr" anchorCtr="0">
            <a:normAutofit/>
          </a:bodyPr>
          <a:lstStyle/>
          <a:p>
            <a:r>
              <a:rPr lang="zh-CN" altLang="en-US" b="1" dirty="0">
                <a:solidFill>
                  <a:srgbClr val="C00000"/>
                </a:solidFill>
                <a:latin typeface="+mj-lt"/>
                <a:ea typeface="+mj-ea"/>
                <a:cs typeface="+mj-cs"/>
                <a:sym typeface="Arial" panose="020B0604020202020204" pitchFamily="34" charset="0"/>
              </a:rPr>
              <a:t>奖励与满足需要的关系</a:t>
            </a:r>
            <a:endParaRPr lang="zh-CN" altLang="en-US" b="1" dirty="0">
              <a:solidFill>
                <a:srgbClr val="C00000"/>
              </a:solidFill>
              <a:latin typeface="+mj-lt"/>
              <a:ea typeface="+mj-ea"/>
              <a:cs typeface="+mj-cs"/>
              <a:sym typeface="Arial" panose="020B0604020202020204" pitchFamily="34" charset="0"/>
            </a:endParaRPr>
          </a:p>
        </p:txBody>
      </p:sp>
      <p:sp>
        <p:nvSpPr>
          <p:cNvPr id="83" name="文本框 82"/>
          <p:cNvSpPr txBox="1"/>
          <p:nvPr>
            <p:custDataLst>
              <p:tags r:id="rId6"/>
            </p:custDataLst>
          </p:nvPr>
        </p:nvSpPr>
        <p:spPr>
          <a:xfrm>
            <a:off x="1078865" y="5477510"/>
            <a:ext cx="7818120" cy="817245"/>
          </a:xfrm>
          <a:prstGeom prst="rect">
            <a:avLst/>
          </a:prstGeom>
          <a:noFill/>
        </p:spPr>
        <p:txBody>
          <a:bodyPr wrap="square" lIns="0" tIns="0" rIns="0" bIns="0" rtlCol="0" anchor="t" anchorCtr="0">
            <a:normAutofit/>
          </a:bodyPr>
          <a:lstStyle/>
          <a:p>
            <a:r>
              <a:rPr lang="zh-CN" altLang="en-US" dirty="0">
                <a:sym typeface="Arial" panose="020B0604020202020204" pitchFamily="34" charset="0"/>
              </a:rPr>
              <a:t>采用同一种奖励办法能满足的需要程度不同，能激发出的工作动力也就不同。</a:t>
            </a:r>
            <a:endParaRPr lang="zh-CN" altLang="en-US" dirty="0">
              <a:sym typeface="Arial" panose="020B0604020202020204" pitchFamily="34" charset="0"/>
            </a:endParaRPr>
          </a:p>
        </p:txBody>
      </p:sp>
      <p:sp>
        <p:nvSpPr>
          <p:cNvPr id="22" name="圆角矩形 21"/>
          <p:cNvSpPr/>
          <p:nvPr/>
        </p:nvSpPr>
        <p:spPr>
          <a:xfrm>
            <a:off x="838200" y="1401174"/>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t>期望理论</a:t>
            </a:r>
            <a:r>
              <a:rPr lang="en-US" altLang="zh-CN" dirty="0"/>
              <a:t>——</a:t>
            </a:r>
            <a:r>
              <a:rPr lang="zh-CN" altLang="en-US" dirty="0"/>
              <a:t>维克托</a:t>
            </a:r>
            <a:r>
              <a:rPr lang="en-US" altLang="zh-CN" dirty="0"/>
              <a:t>·</a:t>
            </a:r>
            <a:r>
              <a:rPr lang="zh-CN" altLang="en-US" dirty="0"/>
              <a:t>弗鲁姆</a:t>
            </a:r>
            <a:endParaRPr lang="zh-CN" altLang="en-US" dirty="0">
              <a:solidFill>
                <a:schemeClr val="bg1"/>
              </a:solidFill>
            </a:endParaRPr>
          </a:p>
        </p:txBody>
      </p:sp>
      <p:sp>
        <p:nvSpPr>
          <p:cNvPr id="21" name="标题 1"/>
          <p:cNvSpPr>
            <a:spLocks noGrp="1"/>
          </p:cNvSpPr>
          <p:nvPr>
            <p:ph type="title"/>
          </p:nvPr>
        </p:nvSpPr>
        <p:spPr>
          <a:xfrm>
            <a:off x="838200" y="31940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过程激励理论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52650" y="1988841"/>
            <a:ext cx="7886700" cy="4267815"/>
          </a:xfrm>
        </p:spPr>
        <p:txBody>
          <a:bodyPr/>
          <a:lstStyle/>
          <a:p>
            <a:pPr marL="230505" indent="-230505"/>
            <a:r>
              <a:rPr lang="zh-CN" altLang="en-US" sz="2000" dirty="0"/>
              <a:t>人们对报酬是否满意是一个社会比较过程，满意的程度不仅取决于绝对报酬，更取决于</a:t>
            </a:r>
            <a:r>
              <a:rPr lang="zh-CN" altLang="en-US" sz="2000" b="1" dirty="0">
                <a:solidFill>
                  <a:srgbClr val="C00000"/>
                </a:solidFill>
              </a:rPr>
              <a:t>相对报酬</a:t>
            </a:r>
            <a:r>
              <a:rPr lang="zh-CN" altLang="en-US" sz="2000" dirty="0"/>
              <a:t>。</a:t>
            </a:r>
            <a:endParaRPr lang="zh-CN" altLang="en-US" sz="2000" dirty="0"/>
          </a:p>
        </p:txBody>
      </p:sp>
      <p:graphicFrame>
        <p:nvGraphicFramePr>
          <p:cNvPr id="5" name="对象 -2147482624"/>
          <p:cNvGraphicFramePr/>
          <p:nvPr/>
        </p:nvGraphicFramePr>
        <p:xfrm>
          <a:off x="2495600" y="3212976"/>
          <a:ext cx="6455410" cy="723900"/>
        </p:xfrm>
        <a:graphic>
          <a:graphicData uri="http://schemas.openxmlformats.org/presentationml/2006/ole">
            <mc:AlternateContent xmlns:mc="http://schemas.openxmlformats.org/markup-compatibility/2006">
              <mc:Choice xmlns:v="urn:schemas-microsoft-com:vml" Requires="v">
                <p:oleObj spid="_x0000_s1421" name="" r:id="rId1" imgW="92659200" imgH="10058400" progId="">
                  <p:embed/>
                </p:oleObj>
              </mc:Choice>
              <mc:Fallback>
                <p:oleObj name="" r:id="rId1" imgW="92659200" imgH="10058400" progId="">
                  <p:embed/>
                  <p:pic>
                    <p:nvPicPr>
                      <p:cNvPr id="0" name="对象 -214748262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600" y="3212976"/>
                        <a:ext cx="645541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圆角矩形 8"/>
          <p:cNvSpPr/>
          <p:nvPr/>
        </p:nvSpPr>
        <p:spPr>
          <a:xfrm>
            <a:off x="1847529" y="1337646"/>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solidFill>
                  <a:schemeClr val="bg1"/>
                </a:solidFill>
              </a:rPr>
              <a:t>公平理论</a:t>
            </a:r>
            <a:r>
              <a:rPr lang="en-US" altLang="zh-CN" dirty="0">
                <a:solidFill>
                  <a:schemeClr val="bg1"/>
                </a:solidFill>
              </a:rPr>
              <a:t>——</a:t>
            </a:r>
            <a:r>
              <a:rPr lang="zh-CN" altLang="en-US" dirty="0">
                <a:solidFill>
                  <a:schemeClr val="bg1"/>
                </a:solidFill>
              </a:rPr>
              <a:t>约翰·亚当斯</a:t>
            </a:r>
            <a:endParaRPr lang="zh-CN" altLang="en-US" dirty="0">
              <a:solidFill>
                <a:schemeClr val="bg1"/>
              </a:solidFill>
            </a:endParaRPr>
          </a:p>
        </p:txBody>
      </p:sp>
      <p:pic>
        <p:nvPicPr>
          <p:cNvPr id="11" name="图片 10"/>
          <p:cNvPicPr>
            <a:picLocks noChangeAspect="1"/>
          </p:cNvPicPr>
          <p:nvPr/>
        </p:nvPicPr>
        <p:blipFill>
          <a:blip r:embed="rId3"/>
          <a:stretch>
            <a:fillRect/>
          </a:stretch>
        </p:blipFill>
        <p:spPr>
          <a:xfrm>
            <a:off x="4583833" y="4401413"/>
            <a:ext cx="2877503" cy="2031517"/>
          </a:xfrm>
          <a:prstGeom prst="rect">
            <a:avLst/>
          </a:prstGeom>
        </p:spPr>
      </p:pic>
      <p:sp>
        <p:nvSpPr>
          <p:cNvPr id="7" name="标题 1"/>
          <p:cNvSpPr>
            <a:spLocks noGrp="1"/>
          </p:cNvSpPr>
          <p:nvPr>
            <p:ph type="title"/>
          </p:nvPr>
        </p:nvSpPr>
        <p:spPr>
          <a:xfrm>
            <a:off x="838200" y="31940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过程激励理论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57254" y="1798683"/>
            <a:ext cx="8515350" cy="4751705"/>
          </a:xfrm>
        </p:spPr>
        <p:txBody>
          <a:bodyPr/>
          <a:lstStyle/>
          <a:p>
            <a:pPr marL="230505" indent="-230505"/>
            <a:r>
              <a:rPr lang="zh-CN" altLang="en-US" sz="2000" dirty="0"/>
              <a:t>人们对相对报酬的比较体现在</a:t>
            </a:r>
            <a:r>
              <a:rPr lang="zh-CN" altLang="en-US" sz="2000" b="1" dirty="0">
                <a:solidFill>
                  <a:srgbClr val="C00000"/>
                </a:solidFill>
              </a:rPr>
              <a:t>横向比较和纵向比较</a:t>
            </a:r>
            <a:r>
              <a:rPr lang="zh-CN" altLang="en-US" sz="2000" dirty="0"/>
              <a:t>两个方面。</a:t>
            </a:r>
            <a:endParaRPr lang="en-US" altLang="zh-CN" sz="2000" dirty="0"/>
          </a:p>
          <a:p>
            <a:pPr marL="0" indent="0">
              <a:buNone/>
            </a:pPr>
            <a:endParaRPr lang="zh-CN" altLang="en-US" sz="2000" dirty="0"/>
          </a:p>
          <a:p>
            <a:pPr marL="228600" indent="0" algn="ctr">
              <a:buNone/>
              <a:extLst>
                <a:ext uri="{35155182-B16C-46BC-9424-99874614C6A1}">
                  <wpsdc:marlchars xmlns:wpsdc="http://www.wps.cn/officeDocument/2017/drawingmlCustomData" val="100" checksum="1487870873"/>
                </a:ext>
              </a:extLst>
            </a:pPr>
            <a:endParaRPr lang="zh-CN" altLang="en-US" sz="2000" dirty="0"/>
          </a:p>
          <a:p>
            <a:pPr marL="228600" indent="0" algn="ctr">
              <a:buNone/>
              <a:extLst>
                <a:ext uri="{35155182-B16C-46BC-9424-99874614C6A1}">
                  <wpsdc:marlchars xmlns:wpsdc="http://www.wps.cn/officeDocument/2017/drawingmlCustomData" val="100" checksum="1487870873"/>
                </a:ext>
              </a:extLst>
            </a:pPr>
            <a:endParaRPr lang="zh-CN" altLang="en-US" sz="2000" dirty="0"/>
          </a:p>
        </p:txBody>
      </p:sp>
      <p:graphicFrame>
        <p:nvGraphicFramePr>
          <p:cNvPr id="5" name="对象 -2147482623"/>
          <p:cNvGraphicFramePr/>
          <p:nvPr/>
        </p:nvGraphicFramePr>
        <p:xfrm>
          <a:off x="2489384" y="3418330"/>
          <a:ext cx="2599055" cy="1146810"/>
        </p:xfrm>
        <a:graphic>
          <a:graphicData uri="http://schemas.openxmlformats.org/presentationml/2006/ole">
            <mc:AlternateContent xmlns:mc="http://schemas.openxmlformats.org/markup-compatibility/2006">
              <mc:Choice xmlns:v="urn:schemas-microsoft-com:vml" Requires="v">
                <p:oleObj spid="_x0000_s2840" name="" r:id="rId1" imgW="20421600" imgH="9448800" progId="">
                  <p:embed/>
                </p:oleObj>
              </mc:Choice>
              <mc:Fallback>
                <p:oleObj name="" r:id="rId1" imgW="20421600" imgH="9448800" progId="">
                  <p:embed/>
                  <p:pic>
                    <p:nvPicPr>
                      <p:cNvPr id="0" name="对象 -21474826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384" y="3418330"/>
                        <a:ext cx="2599055" cy="114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文本框 7"/>
          <p:cNvSpPr txBox="1"/>
          <p:nvPr/>
        </p:nvSpPr>
        <p:spPr>
          <a:xfrm>
            <a:off x="1991545" y="4575810"/>
            <a:ext cx="3594735" cy="1566904"/>
          </a:xfrm>
          <a:prstGeom prst="rect">
            <a:avLst/>
          </a:prstGeom>
          <a:noFill/>
        </p:spPr>
        <p:txBody>
          <a:bodyPr wrap="square" rtlCol="0">
            <a:spAutoFit/>
          </a:bodyPr>
          <a:lstStyle/>
          <a:p>
            <a:pPr marL="228600" algn="just">
              <a:lnSpc>
                <a:spcPct val="150000"/>
              </a:lnSpc>
              <a:extLst>
                <a:ext uri="{35155182-B16C-46BC-9424-99874614C6A1}">
                  <wpsdc:marlchars xmlns:wpsdc="http://www.wps.cn/officeDocument/2017/drawingmlCustomData" val="100" checksum="1487870873"/>
                </a:ext>
              </a:extLst>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OP——</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对自己所获报酬的感觉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p>
            <a:pPr marL="228600" algn="just">
              <a:lnSpc>
                <a:spcPct val="150000"/>
              </a:lnSpc>
              <a:extLst>
                <a:ext uri="{35155182-B16C-46BC-9424-99874614C6A1}">
                  <wpsdc:marlchars xmlns:wpsdc="http://www.wps.cn/officeDocument/2017/drawingmlCustomData" val="100" checksum="1487870873"/>
                </a:ext>
              </a:extLst>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IP——</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对自己所做投入的感觉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p>
            <a:pPr marL="228600" algn="just">
              <a:lnSpc>
                <a:spcPct val="150000"/>
              </a:lnSpc>
              <a:extLst>
                <a:ext uri="{35155182-B16C-46BC-9424-99874614C6A1}">
                  <wpsdc:marlchars xmlns:wpsdc="http://www.wps.cn/officeDocument/2017/drawingmlCustomData" val="100" checksum="1487870873"/>
                </a:ext>
              </a:extLst>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OC——</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对他人所获报酬的感觉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p>
            <a:pPr marL="228600" algn="just">
              <a:lnSpc>
                <a:spcPct val="150000"/>
              </a:lnSpc>
              <a:extLst>
                <a:ext uri="{35155182-B16C-46BC-9424-99874614C6A1}">
                  <wpsdc:marlchars xmlns:wpsdc="http://www.wps.cn/officeDocument/2017/drawingmlCustomData" val="100" checksum="1487870873"/>
                </a:ext>
              </a:extLst>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IC——</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对他人所做投入的感觉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9"/>
          <p:cNvSpPr/>
          <p:nvPr/>
        </p:nvSpPr>
        <p:spPr>
          <a:xfrm>
            <a:off x="1847529" y="1337646"/>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solidFill>
                  <a:schemeClr val="bg1"/>
                </a:solidFill>
              </a:rPr>
              <a:t>公平理论</a:t>
            </a:r>
            <a:r>
              <a:rPr lang="en-US" altLang="zh-CN" dirty="0">
                <a:solidFill>
                  <a:schemeClr val="bg1"/>
                </a:solidFill>
              </a:rPr>
              <a:t>——</a:t>
            </a:r>
            <a:r>
              <a:rPr lang="zh-CN" altLang="en-US" dirty="0">
                <a:solidFill>
                  <a:schemeClr val="bg1"/>
                </a:solidFill>
              </a:rPr>
              <a:t>约翰·亚当斯</a:t>
            </a:r>
            <a:endParaRPr lang="zh-CN" altLang="en-US" dirty="0">
              <a:solidFill>
                <a:schemeClr val="bg1"/>
              </a:solidFill>
            </a:endParaRPr>
          </a:p>
        </p:txBody>
      </p:sp>
      <p:sp>
        <p:nvSpPr>
          <p:cNvPr id="12" name="Freeform 5"/>
          <p:cNvSpPr>
            <a:spLocks noEditPoints="1"/>
          </p:cNvSpPr>
          <p:nvPr>
            <p:custDataLst>
              <p:tags r:id="rId3"/>
            </p:custDataLst>
          </p:nvPr>
        </p:nvSpPr>
        <p:spPr bwMode="auto">
          <a:xfrm>
            <a:off x="1894840" y="2453640"/>
            <a:ext cx="593090" cy="43815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D10000"/>
          </a:solidFill>
          <a:ln>
            <a:noFill/>
          </a:ln>
          <a:effectLst>
            <a:reflection blurRad="6350" stA="52000" endA="300" endPos="35000" dir="5400000" sy="-100000" algn="bl" rotWithShape="0"/>
          </a:effectLst>
        </p:spPr>
        <p:txBody>
          <a:bodyPr vert="horz" wrap="square" lIns="91440" tIns="45720" rIns="91440" bIns="45720" numCol="1" anchor="t" anchorCtr="0" compatLnSpc="1"/>
          <a:lstStyle/>
          <a:p>
            <a:endParaRPr lang="zh-CN" altLang="en-US">
              <a:solidFill>
                <a:srgbClr val="D10000"/>
              </a:solidFill>
            </a:endParaRPr>
          </a:p>
        </p:txBody>
      </p:sp>
      <p:sp>
        <p:nvSpPr>
          <p:cNvPr id="13" name="矩形 12"/>
          <p:cNvSpPr/>
          <p:nvPr>
            <p:custDataLst>
              <p:tags r:id="rId4"/>
            </p:custDataLst>
          </p:nvPr>
        </p:nvSpPr>
        <p:spPr>
          <a:xfrm>
            <a:off x="2592070" y="2068195"/>
            <a:ext cx="3503930" cy="1476375"/>
          </a:xfrm>
          <a:prstGeom prst="rect">
            <a:avLst/>
          </a:prstGeom>
        </p:spPr>
        <p:txBody>
          <a:bodyPr lIns="0" tIns="0" rIns="0" bIns="0" anchor="ctr" anchorCtr="0">
            <a:normAutofit/>
          </a:bodyPr>
          <a:lstStyle/>
          <a:p>
            <a:pPr marL="230505" indent="-230505">
              <a:lnSpc>
                <a:spcPct val="120000"/>
              </a:lnSpc>
            </a:pPr>
            <a:r>
              <a:rPr lang="zh-CN" altLang="en-US" dirty="0">
                <a:solidFill>
                  <a:srgbClr val="D10000"/>
                </a:solidFill>
              </a:rPr>
              <a:t>横向比较是人们将自己的相对报酬与他人的相对报酬进行比较。</a:t>
            </a:r>
            <a:endParaRPr lang="zh-CN" altLang="en-US" dirty="0">
              <a:solidFill>
                <a:srgbClr val="D10000"/>
              </a:solidFill>
            </a:endParaRPr>
          </a:p>
        </p:txBody>
      </p:sp>
      <p:sp>
        <p:nvSpPr>
          <p:cNvPr id="15" name="Freeform 5"/>
          <p:cNvSpPr>
            <a:spLocks noEditPoints="1"/>
          </p:cNvSpPr>
          <p:nvPr>
            <p:custDataLst>
              <p:tags r:id="rId5"/>
            </p:custDataLst>
          </p:nvPr>
        </p:nvSpPr>
        <p:spPr bwMode="auto">
          <a:xfrm>
            <a:off x="6200140" y="2501265"/>
            <a:ext cx="731520" cy="43815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rgbClr val="FFC000"/>
          </a:solidFill>
          <a:ln>
            <a:noFill/>
          </a:ln>
          <a:effectLst>
            <a:reflection blurRad="6350" stA="52000" endA="300" endPos="35000" dir="5400000" sy="-100000" algn="bl" rotWithShape="0"/>
          </a:effectLst>
        </p:spPr>
        <p:txBody>
          <a:bodyPr vert="horz" wrap="square" lIns="91440" tIns="45720" rIns="91440" bIns="45720" numCol="1" anchor="t" anchorCtr="0" compatLnSpc="1"/>
          <a:lstStyle/>
          <a:p>
            <a:endParaRPr lang="zh-CN" altLang="en-US">
              <a:solidFill>
                <a:srgbClr val="FFC000"/>
              </a:solidFill>
            </a:endParaRPr>
          </a:p>
        </p:txBody>
      </p:sp>
      <p:sp>
        <p:nvSpPr>
          <p:cNvPr id="16" name="矩形 15"/>
          <p:cNvSpPr/>
          <p:nvPr>
            <p:custDataLst>
              <p:tags r:id="rId6"/>
            </p:custDataLst>
          </p:nvPr>
        </p:nvSpPr>
        <p:spPr>
          <a:xfrm>
            <a:off x="7145020" y="2444750"/>
            <a:ext cx="3331210" cy="845820"/>
          </a:xfrm>
          <a:prstGeom prst="rect">
            <a:avLst/>
          </a:prstGeom>
        </p:spPr>
        <p:txBody>
          <a:bodyPr lIns="0" tIns="0" rIns="0" bIns="0" anchor="ctr" anchorCtr="0">
            <a:normAutofit/>
          </a:bodyPr>
          <a:lstStyle/>
          <a:p>
            <a:pPr marL="230505" indent="-230505"/>
            <a:r>
              <a:rPr lang="zh-CN" altLang="zh-CN" dirty="0">
                <a:solidFill>
                  <a:srgbClr val="FFC000"/>
                </a:solidFill>
              </a:rPr>
              <a:t>纵向比较是人们将自己当前的相对报酬与自己过去的相对报酬进行比较</a:t>
            </a:r>
            <a:r>
              <a:rPr lang="zh-CN" altLang="en-US" dirty="0">
                <a:solidFill>
                  <a:srgbClr val="FFC000"/>
                </a:solidFill>
              </a:rPr>
              <a:t>。</a:t>
            </a:r>
            <a:endParaRPr lang="zh-CN" altLang="zh-CN" sz="2000" dirty="0"/>
          </a:p>
        </p:txBody>
      </p:sp>
      <p:sp>
        <p:nvSpPr>
          <p:cNvPr id="17" name="文本框 16"/>
          <p:cNvSpPr txBox="1"/>
          <p:nvPr/>
        </p:nvSpPr>
        <p:spPr>
          <a:xfrm>
            <a:off x="6565887" y="4569253"/>
            <a:ext cx="3594735" cy="1566904"/>
          </a:xfrm>
          <a:prstGeom prst="rect">
            <a:avLst/>
          </a:prstGeom>
          <a:noFill/>
        </p:spPr>
        <p:txBody>
          <a:bodyPr wrap="square" rtlCol="0">
            <a:spAutoFit/>
          </a:bodyPr>
          <a:lstStyle/>
          <a:p>
            <a:pPr marL="228600" algn="just">
              <a:lnSpc>
                <a:spcPct val="150000"/>
              </a:lnSpc>
              <a:extLst>
                <a:ext uri="{35155182-B16C-46BC-9424-99874614C6A1}">
                  <wpsdc:marlchars xmlns:wpsdc="http://www.wps.cn/officeDocument/2017/drawingmlCustomData" val="100" checksum="1487870873"/>
                </a:ext>
              </a:extLst>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OP——</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对自己所获报酬的感觉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p>
            <a:pPr marL="228600" algn="just">
              <a:lnSpc>
                <a:spcPct val="150000"/>
              </a:lnSpc>
              <a:extLst>
                <a:ext uri="{35155182-B16C-46BC-9424-99874614C6A1}">
                  <wpsdc:marlchars xmlns:wpsdc="http://www.wps.cn/officeDocument/2017/drawingmlCustomData" val="100" checksum="1487870873"/>
                </a:ext>
              </a:extLst>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IP——</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对自己所做投入的感觉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a:p>
            <a:pPr marL="228600" algn="just">
              <a:lnSpc>
                <a:spcPct val="150000"/>
              </a:lnSpc>
              <a:extLst>
                <a:ext uri="{35155182-B16C-46BC-9424-99874614C6A1}">
                  <wpsdc:marlchars xmlns:wpsdc="http://www.wps.cn/officeDocument/2017/drawingmlCustomData" val="100" checksum="1487870873"/>
                </a:ext>
              </a:extLst>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OH</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1600" dirty="0" err="1">
                <a:latin typeface="微软雅黑" panose="020B0503020204020204" pitchFamily="34" charset="-122"/>
                <a:ea typeface="微软雅黑" panose="020B0503020204020204" pitchFamily="34" charset="-122"/>
                <a:cs typeface="微软雅黑" panose="020B0503020204020204" pitchFamily="34" charset="-122"/>
                <a:sym typeface="+mn-ea"/>
              </a:rPr>
              <a:t>对自己过去报酬的感觉</a:t>
            </a:r>
            <a:endParaRPr sz="16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28600" algn="just">
              <a:lnSpc>
                <a:spcPct val="150000"/>
              </a:lnSpc>
              <a:extLst>
                <a:ext uri="{35155182-B16C-46BC-9424-99874614C6A1}">
                  <wpsdc:marlchars xmlns:wpsdc="http://www.wps.cn/officeDocument/2017/drawingmlCustomData" val="100" checksum="1487870873"/>
                </a:ext>
              </a:extLst>
            </a:pPr>
            <a:r>
              <a:rPr sz="1600" dirty="0">
                <a:latin typeface="微软雅黑" panose="020B0503020204020204" pitchFamily="34" charset="-122"/>
                <a:ea typeface="微软雅黑" panose="020B0503020204020204" pitchFamily="34" charset="-122"/>
                <a:cs typeface="微软雅黑" panose="020B0503020204020204" pitchFamily="34" charset="-122"/>
                <a:sym typeface="+mn-ea"/>
              </a:rPr>
              <a:t>IH</a:t>
            </a: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1600" dirty="0" err="1">
                <a:latin typeface="微软雅黑" panose="020B0503020204020204" pitchFamily="34" charset="-122"/>
                <a:ea typeface="微软雅黑" panose="020B0503020204020204" pitchFamily="34" charset="-122"/>
                <a:cs typeface="微软雅黑" panose="020B0503020204020204" pitchFamily="34" charset="-122"/>
                <a:sym typeface="+mn-ea"/>
              </a:rPr>
              <a:t>对自己过去投入的感觉</a:t>
            </a:r>
            <a:endParaRPr sz="16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18" name="对象 -2147482622"/>
          <p:cNvGraphicFramePr/>
          <p:nvPr/>
        </p:nvGraphicFramePr>
        <p:xfrm>
          <a:off x="6835534" y="3174610"/>
          <a:ext cx="2598420" cy="1146810"/>
        </p:xfrm>
        <a:graphic>
          <a:graphicData uri="http://schemas.openxmlformats.org/presentationml/2006/ole">
            <mc:AlternateContent xmlns:mc="http://schemas.openxmlformats.org/markup-compatibility/2006">
              <mc:Choice xmlns:v="urn:schemas-microsoft-com:vml" Requires="v">
                <p:oleObj spid="_x0000_s2841" name="" r:id="rId7" imgW="21031200" imgH="9448800" progId="">
                  <p:embed/>
                </p:oleObj>
              </mc:Choice>
              <mc:Fallback>
                <p:oleObj name="" r:id="rId7" imgW="21031200" imgH="9448800" progId="">
                  <p:embed/>
                  <p:pic>
                    <p:nvPicPr>
                      <p:cNvPr id="0" name="对象 -214748262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534" y="3174610"/>
                        <a:ext cx="2598420" cy="114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标题 1"/>
          <p:cNvSpPr>
            <a:spLocks noGrp="1"/>
          </p:cNvSpPr>
          <p:nvPr>
            <p:ph type="title"/>
          </p:nvPr>
        </p:nvSpPr>
        <p:spPr>
          <a:xfrm>
            <a:off x="838200" y="31940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过程激励理论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916155"/>
            <a:ext cx="10683240" cy="4751705"/>
          </a:xfrm>
        </p:spPr>
        <p:txBody>
          <a:bodyPr/>
          <a:lstStyle/>
          <a:p>
            <a:pPr marL="230505" indent="-230505"/>
            <a:r>
              <a:rPr lang="zh-CN" altLang="en-US" sz="2000" b="1" dirty="0">
                <a:solidFill>
                  <a:srgbClr val="C00000"/>
                </a:solidFill>
              </a:rPr>
              <a:t>基本观点</a:t>
            </a:r>
            <a:r>
              <a:rPr lang="zh-CN" altLang="en-US" sz="2000" dirty="0">
                <a:solidFill>
                  <a:srgbClr val="D34721"/>
                </a:solidFill>
              </a:rPr>
              <a:t>：</a:t>
            </a:r>
            <a:r>
              <a:rPr lang="zh-CN" altLang="en-US" sz="2000" dirty="0"/>
              <a:t>目标本身就具有激励作用，目标能把人的需要转变为动机，使人们的行为朝着一定的方向努力，并将自己的行为结果与既定的目标相对照，及时进行调整和修正，从而实现目标。</a:t>
            </a:r>
            <a:endParaRPr lang="zh-CN" altLang="en-US" sz="2000" dirty="0"/>
          </a:p>
        </p:txBody>
      </p:sp>
      <p:pic>
        <p:nvPicPr>
          <p:cNvPr id="110" name="图片 84" descr="D:\tl\word\马工程-管理学0-图eps\eps\1007.tif"/>
          <p:cNvPicPr>
            <a:picLocks noChangeAspect="1" noChangeArrowheads="1"/>
          </p:cNvPicPr>
          <p:nvPr/>
        </p:nvPicPr>
        <p:blipFill>
          <a:blip r:embed="rId1" cstate="print"/>
          <a:srcRect l="-3986" t="-7011" r="-2055" b="-5808"/>
          <a:stretch>
            <a:fillRect/>
          </a:stretch>
        </p:blipFill>
        <p:spPr>
          <a:xfrm>
            <a:off x="2712721" y="3465831"/>
            <a:ext cx="6767195" cy="2320925"/>
          </a:xfrm>
          <a:prstGeom prst="rect">
            <a:avLst/>
          </a:prstGeom>
          <a:noFill/>
          <a:ln w="9525">
            <a:noFill/>
            <a:miter lim="800000"/>
            <a:headEnd/>
            <a:tailEnd/>
          </a:ln>
        </p:spPr>
      </p:pic>
      <p:sp>
        <p:nvSpPr>
          <p:cNvPr id="7" name="圆角矩形 6"/>
          <p:cNvSpPr/>
          <p:nvPr/>
        </p:nvSpPr>
        <p:spPr>
          <a:xfrm>
            <a:off x="978849" y="1330196"/>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t>目标设置</a:t>
            </a:r>
            <a:r>
              <a:rPr lang="zh-CN" altLang="en-US" dirty="0"/>
              <a:t>理论</a:t>
            </a:r>
            <a:r>
              <a:rPr lang="en-US" altLang="zh-CN" dirty="0"/>
              <a:t>——</a:t>
            </a:r>
            <a:r>
              <a:rPr lang="zh-CN" altLang="en-US" dirty="0"/>
              <a:t>爱德温</a:t>
            </a:r>
            <a:r>
              <a:rPr lang="en-US" altLang="zh-CN" dirty="0"/>
              <a:t>·</a:t>
            </a:r>
            <a:r>
              <a:rPr lang="zh-CN" altLang="en-US" dirty="0"/>
              <a:t>洛克</a:t>
            </a:r>
            <a:endParaRPr lang="zh-CN" altLang="en-US" dirty="0">
              <a:solidFill>
                <a:schemeClr val="bg1"/>
              </a:solidFill>
            </a:endParaRPr>
          </a:p>
        </p:txBody>
      </p:sp>
      <p:sp>
        <p:nvSpPr>
          <p:cNvPr id="8" name="标题 1"/>
          <p:cNvSpPr>
            <a:spLocks noGrp="1"/>
          </p:cNvSpPr>
          <p:nvPr>
            <p:ph type="title"/>
          </p:nvPr>
        </p:nvSpPr>
        <p:spPr>
          <a:xfrm>
            <a:off x="838200" y="31940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过程激励理论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6096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 name="组合 20"/>
          <p:cNvGrpSpPr/>
          <p:nvPr/>
        </p:nvGrpSpPr>
        <p:grpSpPr bwMode="auto">
          <a:xfrm>
            <a:off x="2008188" y="1196975"/>
            <a:ext cx="2079625" cy="2079625"/>
            <a:chOff x="2008239" y="2389239"/>
            <a:chExt cx="2079522" cy="2079522"/>
          </a:xfrm>
        </p:grpSpPr>
        <p:grpSp>
          <p:nvGrpSpPr>
            <p:cNvPr id="7" name="组合 41"/>
            <p:cNvGrpSpPr/>
            <p:nvPr/>
          </p:nvGrpSpPr>
          <p:grpSpPr>
            <a:xfrm>
              <a:off x="2008239" y="2389239"/>
              <a:ext cx="2079522" cy="2079522"/>
              <a:chOff x="7772400" y="3775587"/>
              <a:chExt cx="2079522" cy="2079522"/>
            </a:xfrm>
            <a:solidFill>
              <a:schemeClr val="bg1"/>
            </a:solidFill>
          </p:grpSpPr>
          <p:sp>
            <p:nvSpPr>
              <p:cNvPr id="9" name="空心弧 8"/>
              <p:cNvSpPr/>
              <p:nvPr/>
            </p:nvSpPr>
            <p:spPr>
              <a:xfrm>
                <a:off x="7875639" y="3878826"/>
                <a:ext cx="1873045" cy="1873045"/>
              </a:xfrm>
              <a:prstGeom prst="blockArc">
                <a:avLst>
                  <a:gd name="adj1" fmla="val 2593583"/>
                  <a:gd name="adj2" fmla="val 838475"/>
                  <a:gd name="adj3" fmla="val 4553"/>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 name="空心弧 9"/>
              <p:cNvSpPr/>
              <p:nvPr/>
            </p:nvSpPr>
            <p:spPr>
              <a:xfrm flipH="1">
                <a:off x="7812957" y="3816144"/>
                <a:ext cx="1998408" cy="1998408"/>
              </a:xfrm>
              <a:prstGeom prst="blockArc">
                <a:avLst>
                  <a:gd name="adj1" fmla="val 14449133"/>
                  <a:gd name="adj2" fmla="val 13621727"/>
                  <a:gd name="adj3" fmla="val 969"/>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 name="空心弧 10"/>
              <p:cNvSpPr/>
              <p:nvPr/>
            </p:nvSpPr>
            <p:spPr>
              <a:xfrm flipV="1">
                <a:off x="7772400" y="3775587"/>
                <a:ext cx="2079522" cy="2079522"/>
              </a:xfrm>
              <a:prstGeom prst="blockArc">
                <a:avLst>
                  <a:gd name="adj1" fmla="val 2201999"/>
                  <a:gd name="adj2" fmla="val 1076694"/>
                  <a:gd name="adj3" fmla="val 433"/>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8" name="文本框 42"/>
            <p:cNvSpPr txBox="1">
              <a:spLocks noChangeArrowheads="1"/>
            </p:cNvSpPr>
            <p:nvPr/>
          </p:nvSpPr>
          <p:spPr bwMode="auto">
            <a:xfrm>
              <a:off x="2394668" y="2771950"/>
              <a:ext cx="1450966" cy="132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9pPr>
            </a:lstStyle>
            <a:p>
              <a:pPr eaLnBrk="1" hangingPunct="1">
                <a:lnSpc>
                  <a:spcPct val="100000"/>
                </a:lnSpc>
                <a:spcBef>
                  <a:spcPct val="0"/>
                </a:spcBef>
                <a:buFont typeface="Arial" panose="020B0604020202020204" pitchFamily="34" charset="0"/>
                <a:buNone/>
              </a:pPr>
              <a:r>
                <a:rPr lang="en-US" altLang="zh-CN" sz="8000" b="1" dirty="0" smtClean="0">
                  <a:solidFill>
                    <a:schemeClr val="bg1"/>
                  </a:solidFill>
                  <a:latin typeface="微软雅黑" panose="020B0503020204020204" pitchFamily="34" charset="-122"/>
                  <a:ea typeface="微软雅黑" panose="020B0503020204020204" pitchFamily="34" charset="-122"/>
                </a:rPr>
                <a:t>01</a:t>
              </a:r>
              <a:endParaRPr lang="zh-CN" altLang="en-US" sz="8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2" name="文本框 11"/>
          <p:cNvSpPr txBox="1"/>
          <p:nvPr/>
        </p:nvSpPr>
        <p:spPr>
          <a:xfrm>
            <a:off x="0" y="4080681"/>
            <a:ext cx="6095999" cy="584775"/>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“人因”管理理论</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013449" y="1214650"/>
            <a:ext cx="4530284" cy="523220"/>
          </a:xfrm>
          <a:prstGeom prst="rect">
            <a:avLst/>
          </a:prstGeom>
          <a:noFill/>
        </p:spPr>
        <p:txBody>
          <a:bodyPr wrap="square" rtlCol="0">
            <a:spAutoFit/>
          </a:bodyPr>
          <a:lstStyle/>
          <a:p>
            <a:pPr marL="457200" indent="-457200">
              <a:buFont typeface="Wingdings" panose="05000000000000000000" pitchFamily="2" charset="2"/>
              <a:buChar char="p"/>
            </a:pPr>
            <a:r>
              <a:rPr lang="en-US" altLang="zh-CN" sz="2800" b="1" dirty="0" smtClean="0">
                <a:latin typeface="微软雅黑" panose="020B0503020204020204" pitchFamily="34" charset="-122"/>
                <a:ea typeface="微软雅黑" panose="020B0503020204020204" pitchFamily="34" charset="-122"/>
              </a:rPr>
              <a:t>X</a:t>
            </a:r>
            <a:r>
              <a:rPr lang="zh-CN" altLang="en-US" sz="2800" b="1" dirty="0" smtClean="0">
                <a:latin typeface="微软雅黑" panose="020B0503020204020204" pitchFamily="34" charset="-122"/>
                <a:ea typeface="微软雅黑" panose="020B0503020204020204" pitchFamily="34" charset="-122"/>
              </a:rPr>
              <a:t>理论</a:t>
            </a:r>
            <a:endParaRPr lang="zh-CN" altLang="en-US" sz="28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7013448" y="2088529"/>
            <a:ext cx="5047488" cy="523220"/>
          </a:xfrm>
          <a:prstGeom prst="rect">
            <a:avLst/>
          </a:prstGeom>
          <a:noFill/>
        </p:spPr>
        <p:txBody>
          <a:bodyPr wrap="square" rtlCol="0">
            <a:spAutoFit/>
          </a:bodyPr>
          <a:lstStyle/>
          <a:p>
            <a:pPr marL="457200" indent="-457200">
              <a:buFont typeface="Wingdings" panose="05000000000000000000" pitchFamily="2" charset="2"/>
              <a:buChar char="p"/>
            </a:pPr>
            <a:r>
              <a:rPr lang="zh-CN" altLang="en-US" sz="2800" b="1" dirty="0" smtClean="0">
                <a:latin typeface="微软雅黑" panose="020B0503020204020204" pitchFamily="34" charset="-122"/>
                <a:ea typeface="微软雅黑" panose="020B0503020204020204" pitchFamily="34" charset="-122"/>
              </a:rPr>
              <a:t>行为科学理论</a:t>
            </a:r>
            <a:endParaRPr lang="zh-CN" altLang="en-US" sz="2800" b="1"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7013448" y="2971800"/>
            <a:ext cx="5047488" cy="523220"/>
          </a:xfrm>
          <a:prstGeom prst="rect">
            <a:avLst/>
          </a:prstGeom>
          <a:noFill/>
        </p:spPr>
        <p:txBody>
          <a:bodyPr wrap="square" rtlCol="0">
            <a:spAutoFit/>
          </a:bodyPr>
          <a:lstStyle/>
          <a:p>
            <a:pPr marL="457200" indent="-457200">
              <a:buFont typeface="Wingdings" panose="05000000000000000000" pitchFamily="2" charset="2"/>
              <a:buChar char="p"/>
            </a:pPr>
            <a:r>
              <a:rPr lang="en-US" altLang="zh-CN" sz="2800" b="1" dirty="0" smtClean="0">
                <a:latin typeface="微软雅黑" panose="020B0503020204020204" pitchFamily="34" charset="-122"/>
                <a:ea typeface="微软雅黑" panose="020B0503020204020204" pitchFamily="34" charset="-122"/>
              </a:rPr>
              <a:t>Y</a:t>
            </a:r>
            <a:r>
              <a:rPr lang="zh-CN" altLang="en-US" sz="2800" b="1" dirty="0" smtClean="0">
                <a:latin typeface="微软雅黑" panose="020B0503020204020204" pitchFamily="34" charset="-122"/>
                <a:ea typeface="微软雅黑" panose="020B0503020204020204" pitchFamily="34" charset="-122"/>
              </a:rPr>
              <a:t>理论</a:t>
            </a:r>
            <a:endParaRPr lang="en-US" altLang="zh-CN" sz="2800" b="1" dirty="0" smtClean="0">
              <a:latin typeface="微软雅黑" panose="020B0503020204020204" pitchFamily="34" charset="-122"/>
              <a:ea typeface="微软雅黑" panose="020B0503020204020204" pitchFamily="34" charset="-122"/>
            </a:endParaRPr>
          </a:p>
        </p:txBody>
      </p:sp>
      <p:sp>
        <p:nvSpPr>
          <p:cNvPr id="16" name="文本框 15"/>
          <p:cNvSpPr txBox="1"/>
          <p:nvPr/>
        </p:nvSpPr>
        <p:spPr>
          <a:xfrm>
            <a:off x="7013448" y="3798181"/>
            <a:ext cx="5047488" cy="523220"/>
          </a:xfrm>
          <a:prstGeom prst="rect">
            <a:avLst/>
          </a:prstGeom>
          <a:noFill/>
        </p:spPr>
        <p:txBody>
          <a:bodyPr wrap="square" rtlCol="0">
            <a:spAutoFit/>
          </a:bodyPr>
          <a:lstStyle/>
          <a:p>
            <a:pPr marL="457200" indent="-457200">
              <a:buFont typeface="Wingdings" panose="05000000000000000000" pitchFamily="2" charset="2"/>
              <a:buChar char="p"/>
            </a:pPr>
            <a:r>
              <a:rPr lang="zh-CN" altLang="en-US" sz="2800" b="1" dirty="0" smtClean="0">
                <a:latin typeface="微软雅黑" panose="020B0503020204020204" pitchFamily="34" charset="-122"/>
                <a:ea typeface="微软雅黑" panose="020B0503020204020204" pitchFamily="34" charset="-122"/>
              </a:rPr>
              <a:t>超</a:t>
            </a:r>
            <a:r>
              <a:rPr lang="en-US" altLang="zh-CN" sz="2800" b="1" dirty="0" smtClean="0">
                <a:latin typeface="微软雅黑" panose="020B0503020204020204" pitchFamily="34" charset="-122"/>
                <a:ea typeface="微软雅黑" panose="020B0503020204020204" pitchFamily="34" charset="-122"/>
              </a:rPr>
              <a:t>Y</a:t>
            </a:r>
            <a:r>
              <a:rPr lang="zh-CN" altLang="en-US" sz="2800" b="1" dirty="0" smtClean="0">
                <a:latin typeface="微软雅黑" panose="020B0503020204020204" pitchFamily="34" charset="-122"/>
                <a:ea typeface="微软雅黑" panose="020B0503020204020204" pitchFamily="34" charset="-122"/>
              </a:rPr>
              <a:t>理论</a:t>
            </a:r>
            <a:endParaRPr lang="en-US" altLang="zh-CN" sz="2800" b="1"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7013448" y="4664400"/>
            <a:ext cx="5047488" cy="523220"/>
          </a:xfrm>
          <a:prstGeom prst="rect">
            <a:avLst/>
          </a:prstGeom>
          <a:noFill/>
        </p:spPr>
        <p:txBody>
          <a:bodyPr wrap="square" rtlCol="0">
            <a:spAutoFit/>
          </a:bodyPr>
          <a:lstStyle/>
          <a:p>
            <a:pPr marL="457200" indent="-457200">
              <a:buFont typeface="Wingdings" panose="05000000000000000000" pitchFamily="2" charset="2"/>
              <a:buChar char="p"/>
            </a:pPr>
            <a:r>
              <a:rPr lang="en-US" altLang="zh-CN" sz="2800" b="1" dirty="0" smtClean="0">
                <a:latin typeface="微软雅黑" panose="020B0503020204020204" pitchFamily="34" charset="-122"/>
                <a:ea typeface="微软雅黑" panose="020B0503020204020204" pitchFamily="34" charset="-122"/>
              </a:rPr>
              <a:t>Z</a:t>
            </a:r>
            <a:r>
              <a:rPr lang="zh-CN" altLang="en-US" sz="2800" b="1" dirty="0" smtClean="0">
                <a:latin typeface="微软雅黑" panose="020B0503020204020204" pitchFamily="34" charset="-122"/>
                <a:ea typeface="微软雅黑" panose="020B0503020204020204" pitchFamily="34" charset="-122"/>
              </a:rPr>
              <a:t>理论</a:t>
            </a:r>
            <a:endParaRPr lang="en-US" altLang="zh-CN" sz="2800" b="1"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6954" y="2227979"/>
            <a:ext cx="7832581" cy="412349"/>
          </a:xfrm>
        </p:spPr>
        <p:txBody>
          <a:bodyPr/>
          <a:lstStyle/>
          <a:p>
            <a:pPr marL="230505" indent="-230505"/>
            <a:r>
              <a:rPr lang="zh-CN" altLang="en-US" sz="2000" dirty="0"/>
              <a:t>目标对人们努力程度的影响取决于四个方面：</a:t>
            </a:r>
            <a:endParaRPr lang="zh-CN" altLang="en-US" sz="2000" dirty="0"/>
          </a:p>
        </p:txBody>
      </p:sp>
      <p:grpSp>
        <p:nvGrpSpPr>
          <p:cNvPr id="10" name="组合 9"/>
          <p:cNvGrpSpPr/>
          <p:nvPr>
            <p:custDataLst>
              <p:tags r:id="rId1"/>
            </p:custDataLst>
          </p:nvPr>
        </p:nvGrpSpPr>
        <p:grpSpPr>
          <a:xfrm>
            <a:off x="1336954" y="3264093"/>
            <a:ext cx="1889964" cy="2401400"/>
            <a:chOff x="1066801" y="1131971"/>
            <a:chExt cx="1933575" cy="2456811"/>
          </a:xfrm>
        </p:grpSpPr>
        <p:sp>
          <p:nvSpPr>
            <p:cNvPr id="5" name="矩形 4"/>
            <p:cNvSpPr/>
            <p:nvPr>
              <p:custDataLst>
                <p:tags r:id="rId2"/>
              </p:custDataLst>
            </p:nvPr>
          </p:nvSpPr>
          <p:spPr>
            <a:xfrm>
              <a:off x="1066801" y="1559958"/>
              <a:ext cx="1933575" cy="2028824"/>
            </a:xfrm>
            <a:prstGeom prst="rect">
              <a:avLst/>
            </a:prstGeom>
            <a:solidFill>
              <a:srgbClr val="FFFFFF"/>
            </a:solidFill>
            <a:effectLst>
              <a:outerShdw blurRad="63500" sx="102000" sy="102000" algn="ctr" rotWithShape="0">
                <a:prstClr val="black">
                  <a:alpha val="40000"/>
                </a:prstClr>
              </a:outerShdw>
            </a:effectLst>
          </p:spPr>
          <p:txBody>
            <a:bodyPr rot="0" spcFirstLastPara="0" vertOverflow="overflow" horzOverflow="overflow" vert="horz" wrap="square" lIns="91440" tIns="432000" rIns="91440" bIns="144000" numCol="1" spcCol="0" rtlCol="0" fromWordArt="0" anchor="ctr" anchorCtr="0" forceAA="0" compatLnSpc="1">
              <a:normAutofit/>
            </a:bodyPr>
            <a:lstStyle/>
            <a:p>
              <a:pPr algn="just">
                <a:lnSpc>
                  <a:spcPct val="110000"/>
                </a:lnSpc>
              </a:pPr>
              <a:r>
                <a:rPr lang="en-US" altLang="zh-CN" sz="1600" dirty="0"/>
                <a:t>具体的目标要优于空泛的目标</a:t>
              </a:r>
              <a:r>
                <a:rPr lang="zh-CN" altLang="en-US" sz="1600" dirty="0"/>
                <a:t>。</a:t>
              </a:r>
              <a:endParaRPr lang="zh-CN" altLang="en-US" sz="1600" dirty="0"/>
            </a:p>
          </p:txBody>
        </p:sp>
        <p:sp>
          <p:nvSpPr>
            <p:cNvPr id="6" name="矩形 5"/>
            <p:cNvSpPr/>
            <p:nvPr>
              <p:custDataLst>
                <p:tags r:id="rId3"/>
              </p:custDataLst>
            </p:nvPr>
          </p:nvSpPr>
          <p:spPr>
            <a:xfrm>
              <a:off x="1457420" y="1131971"/>
              <a:ext cx="1152128" cy="333375"/>
            </a:xfrm>
            <a:prstGeom prst="rect">
              <a:avLst/>
            </a:prstGeom>
            <a:solidFill>
              <a:srgbClr val="DEAB81"/>
            </a:solidFill>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dirty="0">
                  <a:solidFill>
                    <a:srgbClr val="FFFFFF"/>
                  </a:solidFill>
                </a:rPr>
                <a:t>PART 1</a:t>
              </a:r>
              <a:endParaRPr lang="zh-CN" altLang="en-US" dirty="0" err="1">
                <a:solidFill>
                  <a:srgbClr val="FFFFFF"/>
                </a:solidFill>
              </a:endParaRPr>
            </a:p>
          </p:txBody>
        </p:sp>
        <p:sp>
          <p:nvSpPr>
            <p:cNvPr id="7" name="TextBox 3"/>
            <p:cNvSpPr txBox="1"/>
            <p:nvPr>
              <p:custDataLst>
                <p:tags r:id="rId4"/>
              </p:custDataLst>
            </p:nvPr>
          </p:nvSpPr>
          <p:spPr>
            <a:xfrm>
              <a:off x="1066801" y="1559958"/>
              <a:ext cx="1933366" cy="397587"/>
            </a:xfrm>
            <a:prstGeom prst="rect">
              <a:avLst/>
            </a:prstGeom>
            <a:noFill/>
          </p:spPr>
          <p:txBody>
            <a:bodyPr wrap="square" rtlCol="0" anchor="ctr" anchorCtr="0">
              <a:normAutofit/>
            </a:bodyPr>
            <a:lstStyle/>
            <a:p>
              <a:pPr algn="ctr"/>
              <a:r>
                <a:rPr lang="zh-CN" altLang="en-US" dirty="0">
                  <a:solidFill>
                    <a:srgbClr val="DEAB81">
                      <a:lumMod val="75000"/>
                    </a:srgbClr>
                  </a:solidFill>
                  <a:latin typeface="Arial" panose="020B0604020202020204" pitchFamily="34" charset="0"/>
                  <a:ea typeface="黑体" panose="02010609060101010101" charset="-122"/>
                  <a:cs typeface="+mn-ea"/>
                </a:rPr>
                <a:t>目标明确性</a:t>
              </a:r>
              <a:endParaRPr lang="zh-CN" altLang="en-US" dirty="0">
                <a:solidFill>
                  <a:srgbClr val="DEAB81">
                    <a:lumMod val="75000"/>
                  </a:srgbClr>
                </a:solidFill>
                <a:latin typeface="Arial" panose="020B0604020202020204" pitchFamily="34" charset="0"/>
                <a:ea typeface="黑体" panose="02010609060101010101" charset="-122"/>
                <a:cs typeface="+mn-ea"/>
              </a:endParaRPr>
            </a:p>
          </p:txBody>
        </p:sp>
        <p:cxnSp>
          <p:nvCxnSpPr>
            <p:cNvPr id="8" name="直接连接符 7"/>
            <p:cNvCxnSpPr/>
            <p:nvPr>
              <p:custDataLst>
                <p:tags r:id="rId5"/>
              </p:custDataLst>
            </p:nvPr>
          </p:nvCxnSpPr>
          <p:spPr>
            <a:xfrm>
              <a:off x="1147763" y="1957865"/>
              <a:ext cx="1771650" cy="0"/>
            </a:xfrm>
            <a:prstGeom prst="line">
              <a:avLst/>
            </a:prstGeom>
            <a:ln w="19050">
              <a:solidFill>
                <a:srgbClr val="FFFFFF">
                  <a:lumMod val="85000"/>
                </a:srgbClr>
              </a:solidFill>
            </a:ln>
          </p:spPr>
          <p:style>
            <a:lnRef idx="1">
              <a:srgbClr val="DEAB81"/>
            </a:lnRef>
            <a:fillRef idx="0">
              <a:srgbClr val="DEAB81"/>
            </a:fillRef>
            <a:effectRef idx="0">
              <a:srgbClr val="DEAB81"/>
            </a:effectRef>
            <a:fontRef idx="minor">
              <a:srgbClr val="5F5F5F"/>
            </a:fontRef>
          </p:style>
        </p:cxnSp>
        <p:cxnSp>
          <p:nvCxnSpPr>
            <p:cNvPr id="9" name="直接连接符 8"/>
            <p:cNvCxnSpPr/>
            <p:nvPr>
              <p:custDataLst>
                <p:tags r:id="rId6"/>
              </p:custDataLst>
            </p:nvPr>
          </p:nvCxnSpPr>
          <p:spPr>
            <a:xfrm>
              <a:off x="1785938" y="1957865"/>
              <a:ext cx="495300" cy="0"/>
            </a:xfrm>
            <a:prstGeom prst="line">
              <a:avLst/>
            </a:prstGeom>
            <a:ln w="38100">
              <a:solidFill>
                <a:srgbClr val="FFFFFF">
                  <a:lumMod val="65000"/>
                </a:srgbClr>
              </a:solidFill>
            </a:ln>
          </p:spPr>
          <p:style>
            <a:lnRef idx="1">
              <a:srgbClr val="DEAB81"/>
            </a:lnRef>
            <a:fillRef idx="0">
              <a:srgbClr val="DEAB81"/>
            </a:fillRef>
            <a:effectRef idx="0">
              <a:srgbClr val="DEAB81"/>
            </a:effectRef>
            <a:fontRef idx="minor">
              <a:srgbClr val="5F5F5F"/>
            </a:fontRef>
          </p:style>
        </p:cxnSp>
      </p:grpSp>
      <p:grpSp>
        <p:nvGrpSpPr>
          <p:cNvPr id="11" name="组合 10"/>
          <p:cNvGrpSpPr/>
          <p:nvPr>
            <p:custDataLst>
              <p:tags r:id="rId7"/>
            </p:custDataLst>
          </p:nvPr>
        </p:nvGrpSpPr>
        <p:grpSpPr>
          <a:xfrm>
            <a:off x="3819891" y="3256957"/>
            <a:ext cx="1889964" cy="2387306"/>
            <a:chOff x="4451351" y="1146390"/>
            <a:chExt cx="1933575" cy="2442392"/>
          </a:xfrm>
        </p:grpSpPr>
        <p:sp>
          <p:nvSpPr>
            <p:cNvPr id="14" name="矩形 13"/>
            <p:cNvSpPr/>
            <p:nvPr>
              <p:custDataLst>
                <p:tags r:id="rId8"/>
              </p:custDataLst>
            </p:nvPr>
          </p:nvSpPr>
          <p:spPr>
            <a:xfrm>
              <a:off x="4451351" y="1559958"/>
              <a:ext cx="1933575" cy="2028824"/>
            </a:xfrm>
            <a:prstGeom prst="rect">
              <a:avLst/>
            </a:prstGeom>
            <a:solidFill>
              <a:srgbClr val="FFFFFF"/>
            </a:solidFill>
            <a:effectLst>
              <a:outerShdw blurRad="63500" sx="102000" sy="102000" algn="ctr" rotWithShape="0">
                <a:prstClr val="black">
                  <a:alpha val="40000"/>
                </a:prstClr>
              </a:outerShdw>
            </a:effectLst>
          </p:spPr>
          <p:txBody>
            <a:bodyPr rot="0" spcFirstLastPara="0" vertOverflow="overflow" horzOverflow="overflow" vert="horz" wrap="square" lIns="91440" tIns="432000" rIns="91440" bIns="144000" numCol="1" spcCol="0" rtlCol="0" fromWordArt="0" anchor="ctr" anchorCtr="0" forceAA="0" compatLnSpc="1">
              <a:normAutofit/>
            </a:bodyPr>
            <a:lstStyle/>
            <a:p>
              <a:pPr algn="just">
                <a:lnSpc>
                  <a:spcPct val="110000"/>
                </a:lnSpc>
              </a:pPr>
              <a:r>
                <a:rPr lang="zh-CN" altLang="en-US" sz="1600">
                  <a:sym typeface="+mn-ea"/>
                </a:rPr>
                <a:t>有一定难度的目标比唾手可得的目标要好。</a:t>
              </a:r>
              <a:endParaRPr lang="en-US" altLang="zh-CN" sz="1600" dirty="0"/>
            </a:p>
          </p:txBody>
        </p:sp>
        <p:sp>
          <p:nvSpPr>
            <p:cNvPr id="15" name="矩形 14"/>
            <p:cNvSpPr/>
            <p:nvPr>
              <p:custDataLst>
                <p:tags r:id="rId9"/>
              </p:custDataLst>
            </p:nvPr>
          </p:nvSpPr>
          <p:spPr>
            <a:xfrm>
              <a:off x="4799755" y="1146390"/>
              <a:ext cx="1152128" cy="333375"/>
            </a:xfrm>
            <a:prstGeom prst="rect">
              <a:avLst/>
            </a:prstGeom>
            <a:solidFill>
              <a:srgbClr val="869ACD"/>
            </a:solidFill>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dirty="0">
                  <a:solidFill>
                    <a:srgbClr val="FFFFFF"/>
                  </a:solidFill>
                </a:rPr>
                <a:t>PART 2</a:t>
              </a:r>
              <a:endParaRPr lang="zh-CN" altLang="en-US" dirty="0" err="1">
                <a:solidFill>
                  <a:srgbClr val="FFFFFF"/>
                </a:solidFill>
              </a:endParaRPr>
            </a:p>
          </p:txBody>
        </p:sp>
        <p:sp>
          <p:nvSpPr>
            <p:cNvPr id="16" name="TextBox 15"/>
            <p:cNvSpPr txBox="1"/>
            <p:nvPr>
              <p:custDataLst>
                <p:tags r:id="rId10"/>
              </p:custDataLst>
            </p:nvPr>
          </p:nvSpPr>
          <p:spPr>
            <a:xfrm>
              <a:off x="4451351" y="1559958"/>
              <a:ext cx="1933366" cy="398887"/>
            </a:xfrm>
            <a:prstGeom prst="rect">
              <a:avLst/>
            </a:prstGeom>
            <a:noFill/>
          </p:spPr>
          <p:txBody>
            <a:bodyPr wrap="square" rtlCol="0" anchor="ctr" anchorCtr="0">
              <a:normAutofit/>
            </a:bodyPr>
            <a:lstStyle/>
            <a:p>
              <a:pPr algn="ctr"/>
              <a:r>
                <a:rPr lang="zh-CN" altLang="en-US" dirty="0">
                  <a:solidFill>
                    <a:srgbClr val="869ACD">
                      <a:lumMod val="75000"/>
                    </a:srgbClr>
                  </a:solidFill>
                  <a:latin typeface="Arial" panose="020B0604020202020204" pitchFamily="34" charset="0"/>
                  <a:ea typeface="黑体" panose="02010609060101010101" charset="-122"/>
                  <a:cs typeface="+mn-ea"/>
                </a:rPr>
                <a:t>目标难易性</a:t>
              </a:r>
              <a:endParaRPr lang="zh-CN" altLang="en-US" dirty="0">
                <a:solidFill>
                  <a:srgbClr val="869ACD">
                    <a:lumMod val="75000"/>
                  </a:srgbClr>
                </a:solidFill>
                <a:latin typeface="Arial" panose="020B0604020202020204" pitchFamily="34" charset="0"/>
                <a:ea typeface="黑体" panose="02010609060101010101" charset="-122"/>
                <a:cs typeface="+mn-ea"/>
              </a:endParaRPr>
            </a:p>
          </p:txBody>
        </p:sp>
        <p:cxnSp>
          <p:nvCxnSpPr>
            <p:cNvPr id="17" name="直接连接符 16"/>
            <p:cNvCxnSpPr/>
            <p:nvPr>
              <p:custDataLst>
                <p:tags r:id="rId11"/>
              </p:custDataLst>
            </p:nvPr>
          </p:nvCxnSpPr>
          <p:spPr>
            <a:xfrm>
              <a:off x="4532313" y="1957865"/>
              <a:ext cx="1771650" cy="0"/>
            </a:xfrm>
            <a:prstGeom prst="line">
              <a:avLst/>
            </a:prstGeom>
            <a:ln w="19050">
              <a:solidFill>
                <a:srgbClr val="FFFFFF">
                  <a:lumMod val="85000"/>
                </a:srgbClr>
              </a:solidFill>
            </a:ln>
          </p:spPr>
          <p:style>
            <a:lnRef idx="1">
              <a:srgbClr val="DEAB81"/>
            </a:lnRef>
            <a:fillRef idx="0">
              <a:srgbClr val="DEAB81"/>
            </a:fillRef>
            <a:effectRef idx="0">
              <a:srgbClr val="DEAB81"/>
            </a:effectRef>
            <a:fontRef idx="minor">
              <a:srgbClr val="5F5F5F"/>
            </a:fontRef>
          </p:style>
        </p:cxnSp>
        <p:cxnSp>
          <p:nvCxnSpPr>
            <p:cNvPr id="18" name="直接连接符 17"/>
            <p:cNvCxnSpPr/>
            <p:nvPr>
              <p:custDataLst>
                <p:tags r:id="rId12"/>
              </p:custDataLst>
            </p:nvPr>
          </p:nvCxnSpPr>
          <p:spPr>
            <a:xfrm>
              <a:off x="5170488" y="1957865"/>
              <a:ext cx="495300" cy="0"/>
            </a:xfrm>
            <a:prstGeom prst="line">
              <a:avLst/>
            </a:prstGeom>
            <a:ln w="38100">
              <a:solidFill>
                <a:srgbClr val="FFFFFF">
                  <a:lumMod val="65000"/>
                </a:srgbClr>
              </a:solidFill>
            </a:ln>
          </p:spPr>
          <p:style>
            <a:lnRef idx="1">
              <a:srgbClr val="DEAB81"/>
            </a:lnRef>
            <a:fillRef idx="0">
              <a:srgbClr val="DEAB81"/>
            </a:fillRef>
            <a:effectRef idx="0">
              <a:srgbClr val="DEAB81"/>
            </a:effectRef>
            <a:fontRef idx="minor">
              <a:srgbClr val="5F5F5F"/>
            </a:fontRef>
          </p:style>
        </p:cxnSp>
      </p:grpSp>
      <p:grpSp>
        <p:nvGrpSpPr>
          <p:cNvPr id="12" name="组合 11"/>
          <p:cNvGrpSpPr/>
          <p:nvPr>
            <p:custDataLst>
              <p:tags r:id="rId13"/>
            </p:custDataLst>
          </p:nvPr>
        </p:nvGrpSpPr>
        <p:grpSpPr>
          <a:xfrm>
            <a:off x="6395300" y="3277908"/>
            <a:ext cx="1889964" cy="2387584"/>
            <a:chOff x="2759076" y="3475690"/>
            <a:chExt cx="1933575" cy="2442677"/>
          </a:xfrm>
        </p:grpSpPr>
        <p:sp>
          <p:nvSpPr>
            <p:cNvPr id="20" name="矩形 19"/>
            <p:cNvSpPr/>
            <p:nvPr>
              <p:custDataLst>
                <p:tags r:id="rId14"/>
              </p:custDataLst>
            </p:nvPr>
          </p:nvSpPr>
          <p:spPr>
            <a:xfrm>
              <a:off x="2759076" y="3889543"/>
              <a:ext cx="1933575" cy="2028824"/>
            </a:xfrm>
            <a:prstGeom prst="rect">
              <a:avLst/>
            </a:prstGeom>
            <a:solidFill>
              <a:srgbClr val="FFFFFF"/>
            </a:solidFill>
            <a:effectLst>
              <a:outerShdw blurRad="63500" sx="102000" sy="102000" algn="ctr" rotWithShape="0">
                <a:prstClr val="black">
                  <a:alpha val="40000"/>
                </a:prstClr>
              </a:outerShdw>
            </a:effectLst>
          </p:spPr>
          <p:txBody>
            <a:bodyPr rot="0" spcFirstLastPara="0" vertOverflow="overflow" horzOverflow="overflow" vert="horz" wrap="square" lIns="91440" tIns="432000" rIns="91440" bIns="144000" numCol="1" spcCol="0" rtlCol="0" fromWordArt="0" anchor="ctr" anchorCtr="0" forceAA="0" compatLnSpc="1">
              <a:normAutofit/>
            </a:bodyPr>
            <a:lstStyle/>
            <a:p>
              <a:pPr algn="just">
                <a:lnSpc>
                  <a:spcPct val="110000"/>
                </a:lnSpc>
              </a:pPr>
              <a:r>
                <a:rPr lang="en-US" altLang="zh-CN" sz="1600" dirty="0"/>
                <a:t>责任清晰的目标比责任不明的目标好</a:t>
              </a:r>
              <a:r>
                <a:rPr lang="zh-CN" altLang="en-US" sz="1600" dirty="0"/>
                <a:t>。</a:t>
              </a:r>
              <a:endParaRPr lang="zh-CN" altLang="en-US" sz="1600" dirty="0"/>
            </a:p>
          </p:txBody>
        </p:sp>
        <p:sp>
          <p:nvSpPr>
            <p:cNvPr id="21" name="矩形 20"/>
            <p:cNvSpPr/>
            <p:nvPr>
              <p:custDataLst>
                <p:tags r:id="rId15"/>
              </p:custDataLst>
            </p:nvPr>
          </p:nvSpPr>
          <p:spPr>
            <a:xfrm>
              <a:off x="3112520" y="3475690"/>
              <a:ext cx="1152128" cy="333375"/>
            </a:xfrm>
            <a:prstGeom prst="rect">
              <a:avLst/>
            </a:prstGeom>
            <a:solidFill>
              <a:srgbClr val="D26078"/>
            </a:solidFill>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dirty="0">
                  <a:solidFill>
                    <a:srgbClr val="FFFFFF"/>
                  </a:solidFill>
                </a:rPr>
                <a:t>PART 3</a:t>
              </a:r>
              <a:endParaRPr lang="zh-CN" altLang="en-US" dirty="0" err="1">
                <a:solidFill>
                  <a:srgbClr val="FFFFFF"/>
                </a:solidFill>
              </a:endParaRPr>
            </a:p>
          </p:txBody>
        </p:sp>
        <p:sp>
          <p:nvSpPr>
            <p:cNvPr id="22" name="TextBox 21"/>
            <p:cNvSpPr txBox="1"/>
            <p:nvPr>
              <p:custDataLst>
                <p:tags r:id="rId16"/>
              </p:custDataLst>
            </p:nvPr>
          </p:nvSpPr>
          <p:spPr>
            <a:xfrm>
              <a:off x="2759076" y="3889543"/>
              <a:ext cx="1933366" cy="397587"/>
            </a:xfrm>
            <a:prstGeom prst="rect">
              <a:avLst/>
            </a:prstGeom>
            <a:noFill/>
          </p:spPr>
          <p:txBody>
            <a:bodyPr wrap="square" rtlCol="0" anchor="ctr" anchorCtr="0">
              <a:normAutofit/>
            </a:bodyPr>
            <a:lstStyle/>
            <a:p>
              <a:pPr algn="ctr"/>
              <a:r>
                <a:rPr lang="zh-CN" altLang="en-US" dirty="0">
                  <a:solidFill>
                    <a:srgbClr val="D26078">
                      <a:lumMod val="75000"/>
                    </a:srgbClr>
                  </a:solidFill>
                  <a:latin typeface="Arial" panose="020B0604020202020204" pitchFamily="34" charset="0"/>
                  <a:ea typeface="黑体" panose="02010609060101010101" charset="-122"/>
                  <a:cs typeface="+mn-ea"/>
                </a:rPr>
                <a:t>目标责任清晰度</a:t>
              </a:r>
              <a:endParaRPr lang="zh-CN" altLang="en-US" dirty="0">
                <a:solidFill>
                  <a:srgbClr val="D26078">
                    <a:lumMod val="75000"/>
                  </a:srgbClr>
                </a:solidFill>
                <a:latin typeface="Arial" panose="020B0604020202020204" pitchFamily="34" charset="0"/>
                <a:ea typeface="黑体" panose="02010609060101010101" charset="-122"/>
                <a:cs typeface="+mn-ea"/>
              </a:endParaRPr>
            </a:p>
          </p:txBody>
        </p:sp>
        <p:cxnSp>
          <p:nvCxnSpPr>
            <p:cNvPr id="23" name="直接连接符 22"/>
            <p:cNvCxnSpPr/>
            <p:nvPr>
              <p:custDataLst>
                <p:tags r:id="rId17"/>
              </p:custDataLst>
            </p:nvPr>
          </p:nvCxnSpPr>
          <p:spPr>
            <a:xfrm>
              <a:off x="2840038" y="4287450"/>
              <a:ext cx="1771650" cy="0"/>
            </a:xfrm>
            <a:prstGeom prst="line">
              <a:avLst/>
            </a:prstGeom>
            <a:ln w="19050">
              <a:solidFill>
                <a:srgbClr val="FFFFFF">
                  <a:lumMod val="85000"/>
                </a:srgbClr>
              </a:solidFill>
            </a:ln>
          </p:spPr>
          <p:style>
            <a:lnRef idx="1">
              <a:srgbClr val="DEAB81"/>
            </a:lnRef>
            <a:fillRef idx="0">
              <a:srgbClr val="DEAB81"/>
            </a:fillRef>
            <a:effectRef idx="0">
              <a:srgbClr val="DEAB81"/>
            </a:effectRef>
            <a:fontRef idx="minor">
              <a:srgbClr val="5F5F5F"/>
            </a:fontRef>
          </p:style>
        </p:cxnSp>
        <p:cxnSp>
          <p:nvCxnSpPr>
            <p:cNvPr id="24" name="直接连接符 23"/>
            <p:cNvCxnSpPr/>
            <p:nvPr>
              <p:custDataLst>
                <p:tags r:id="rId18"/>
              </p:custDataLst>
            </p:nvPr>
          </p:nvCxnSpPr>
          <p:spPr>
            <a:xfrm>
              <a:off x="3478213" y="4287450"/>
              <a:ext cx="495300" cy="0"/>
            </a:xfrm>
            <a:prstGeom prst="line">
              <a:avLst/>
            </a:prstGeom>
            <a:ln w="38100">
              <a:solidFill>
                <a:srgbClr val="FFFFFF">
                  <a:lumMod val="65000"/>
                </a:srgbClr>
              </a:solidFill>
            </a:ln>
          </p:spPr>
          <p:style>
            <a:lnRef idx="1">
              <a:srgbClr val="DEAB81"/>
            </a:lnRef>
            <a:fillRef idx="0">
              <a:srgbClr val="DEAB81"/>
            </a:fillRef>
            <a:effectRef idx="0">
              <a:srgbClr val="DEAB81"/>
            </a:effectRef>
            <a:fontRef idx="minor">
              <a:srgbClr val="5F5F5F"/>
            </a:fontRef>
          </p:style>
        </p:cxnSp>
      </p:grpSp>
      <p:grpSp>
        <p:nvGrpSpPr>
          <p:cNvPr id="13" name="组合 12"/>
          <p:cNvGrpSpPr/>
          <p:nvPr>
            <p:custDataLst>
              <p:tags r:id="rId19"/>
            </p:custDataLst>
          </p:nvPr>
        </p:nvGrpSpPr>
        <p:grpSpPr>
          <a:xfrm>
            <a:off x="9006615" y="3256957"/>
            <a:ext cx="1889964" cy="2385166"/>
            <a:chOff x="6143625" y="3478164"/>
            <a:chExt cx="1933575" cy="2440203"/>
          </a:xfrm>
        </p:grpSpPr>
        <p:sp>
          <p:nvSpPr>
            <p:cNvPr id="26" name="矩形 25"/>
            <p:cNvSpPr/>
            <p:nvPr>
              <p:custDataLst>
                <p:tags r:id="rId20"/>
              </p:custDataLst>
            </p:nvPr>
          </p:nvSpPr>
          <p:spPr>
            <a:xfrm>
              <a:off x="6143625" y="3889543"/>
              <a:ext cx="1933575" cy="2028824"/>
            </a:xfrm>
            <a:prstGeom prst="rect">
              <a:avLst/>
            </a:prstGeom>
            <a:solidFill>
              <a:srgbClr val="FFFFFF"/>
            </a:solidFill>
            <a:effectLst>
              <a:outerShdw blurRad="63500" sx="102000" sy="102000" algn="ctr" rotWithShape="0">
                <a:prstClr val="black">
                  <a:alpha val="40000"/>
                </a:prstClr>
              </a:outerShdw>
            </a:effectLst>
          </p:spPr>
          <p:txBody>
            <a:bodyPr rot="0" spcFirstLastPara="0" vertOverflow="overflow" horzOverflow="overflow" vert="horz" wrap="square" lIns="91440" tIns="432000" rIns="91440" bIns="144000" numCol="1" spcCol="0" rtlCol="0" fromWordArt="0" anchor="ctr" anchorCtr="0" forceAA="0" compatLnSpc="1">
              <a:normAutofit/>
            </a:bodyPr>
            <a:lstStyle/>
            <a:p>
              <a:pPr algn="just">
                <a:lnSpc>
                  <a:spcPct val="110000"/>
                </a:lnSpc>
              </a:pPr>
              <a:r>
                <a:rPr lang="en-US" altLang="zh-CN" sz="1600" dirty="0"/>
                <a:t>人们接受的目标将提高其实现目标过程中的自觉性与主动性</a:t>
              </a:r>
              <a:r>
                <a:rPr lang="zh-CN" altLang="en-US" sz="1600" dirty="0"/>
                <a:t>。</a:t>
              </a:r>
              <a:endParaRPr lang="zh-CN" altLang="en-US" sz="1600" dirty="0"/>
            </a:p>
          </p:txBody>
        </p:sp>
        <p:sp>
          <p:nvSpPr>
            <p:cNvPr id="27" name="矩形 26"/>
            <p:cNvSpPr/>
            <p:nvPr>
              <p:custDataLst>
                <p:tags r:id="rId21"/>
              </p:custDataLst>
            </p:nvPr>
          </p:nvSpPr>
          <p:spPr>
            <a:xfrm>
              <a:off x="6502969" y="3478164"/>
              <a:ext cx="1152128" cy="333375"/>
            </a:xfrm>
            <a:prstGeom prst="rect">
              <a:avLst/>
            </a:prstGeom>
            <a:solidFill>
              <a:srgbClr val="EDC51B"/>
            </a:solidFill>
          </p:spPr>
          <p:txBody>
            <a:bodyPr rot="0" spcFirstLastPara="0" vertOverflow="overflow" horzOverflow="overflow" vert="horz" wrap="square" lIns="0" tIns="0" rIns="0" bIns="0" numCol="1" spcCol="0" rtlCol="0" fromWordArt="0" anchor="ctr" anchorCtr="0" forceAA="0" compatLnSpc="1">
              <a:normAutofit/>
            </a:bodyPr>
            <a:lstStyle/>
            <a:p>
              <a:pPr algn="ctr"/>
              <a:r>
                <a:rPr lang="en-US" altLang="zh-CN" dirty="0">
                  <a:solidFill>
                    <a:srgbClr val="FFFFFF"/>
                  </a:solidFill>
                </a:rPr>
                <a:t>PART 4</a:t>
              </a:r>
              <a:endParaRPr lang="zh-CN" altLang="en-US" dirty="0" err="1">
                <a:solidFill>
                  <a:srgbClr val="FFFFFF"/>
                </a:solidFill>
              </a:endParaRPr>
            </a:p>
          </p:txBody>
        </p:sp>
        <p:sp>
          <p:nvSpPr>
            <p:cNvPr id="28" name="TextBox 27"/>
            <p:cNvSpPr txBox="1"/>
            <p:nvPr>
              <p:custDataLst>
                <p:tags r:id="rId22"/>
              </p:custDataLst>
            </p:nvPr>
          </p:nvSpPr>
          <p:spPr>
            <a:xfrm>
              <a:off x="6143625" y="3889543"/>
              <a:ext cx="1933366" cy="397587"/>
            </a:xfrm>
            <a:prstGeom prst="rect">
              <a:avLst/>
            </a:prstGeom>
            <a:noFill/>
          </p:spPr>
          <p:txBody>
            <a:bodyPr wrap="square" rtlCol="0" anchor="ctr" anchorCtr="0">
              <a:normAutofit/>
            </a:bodyPr>
            <a:lstStyle/>
            <a:p>
              <a:pPr algn="ctr"/>
              <a:r>
                <a:rPr lang="zh-CN" altLang="en-US" dirty="0">
                  <a:solidFill>
                    <a:srgbClr val="EDC51B">
                      <a:lumMod val="75000"/>
                    </a:srgbClr>
                  </a:solidFill>
                  <a:latin typeface="Arial" panose="020B0604020202020204" pitchFamily="34" charset="0"/>
                  <a:ea typeface="黑体" panose="02010609060101010101" charset="-122"/>
                  <a:cs typeface="+mn-ea"/>
                </a:rPr>
                <a:t>目标接受度</a:t>
              </a:r>
              <a:endParaRPr lang="zh-CN" altLang="en-US" dirty="0">
                <a:solidFill>
                  <a:srgbClr val="EDC51B">
                    <a:lumMod val="75000"/>
                  </a:srgbClr>
                </a:solidFill>
                <a:latin typeface="Arial" panose="020B0604020202020204" pitchFamily="34" charset="0"/>
                <a:ea typeface="黑体" panose="02010609060101010101" charset="-122"/>
                <a:cs typeface="+mn-ea"/>
              </a:endParaRPr>
            </a:p>
          </p:txBody>
        </p:sp>
        <p:cxnSp>
          <p:nvCxnSpPr>
            <p:cNvPr id="29" name="直接连接符 28"/>
            <p:cNvCxnSpPr/>
            <p:nvPr>
              <p:custDataLst>
                <p:tags r:id="rId23"/>
              </p:custDataLst>
            </p:nvPr>
          </p:nvCxnSpPr>
          <p:spPr>
            <a:xfrm>
              <a:off x="6224587" y="4287450"/>
              <a:ext cx="1771650" cy="0"/>
            </a:xfrm>
            <a:prstGeom prst="line">
              <a:avLst/>
            </a:prstGeom>
            <a:ln w="19050">
              <a:solidFill>
                <a:srgbClr val="FFFFFF">
                  <a:lumMod val="85000"/>
                </a:srgbClr>
              </a:solidFill>
            </a:ln>
          </p:spPr>
          <p:style>
            <a:lnRef idx="1">
              <a:srgbClr val="DEAB81"/>
            </a:lnRef>
            <a:fillRef idx="0">
              <a:srgbClr val="DEAB81"/>
            </a:fillRef>
            <a:effectRef idx="0">
              <a:srgbClr val="DEAB81"/>
            </a:effectRef>
            <a:fontRef idx="minor">
              <a:srgbClr val="5F5F5F"/>
            </a:fontRef>
          </p:style>
        </p:cxnSp>
        <p:cxnSp>
          <p:nvCxnSpPr>
            <p:cNvPr id="30" name="直接连接符 29"/>
            <p:cNvCxnSpPr/>
            <p:nvPr>
              <p:custDataLst>
                <p:tags r:id="rId24"/>
              </p:custDataLst>
            </p:nvPr>
          </p:nvCxnSpPr>
          <p:spPr>
            <a:xfrm>
              <a:off x="6862762" y="4287450"/>
              <a:ext cx="495300" cy="0"/>
            </a:xfrm>
            <a:prstGeom prst="line">
              <a:avLst/>
            </a:prstGeom>
            <a:ln w="38100">
              <a:solidFill>
                <a:srgbClr val="FFFFFF">
                  <a:lumMod val="65000"/>
                </a:srgbClr>
              </a:solidFill>
            </a:ln>
          </p:spPr>
          <p:style>
            <a:lnRef idx="1">
              <a:srgbClr val="DEAB81"/>
            </a:lnRef>
            <a:fillRef idx="0">
              <a:srgbClr val="DEAB81"/>
            </a:fillRef>
            <a:effectRef idx="0">
              <a:srgbClr val="DEAB81"/>
            </a:effectRef>
            <a:fontRef idx="minor">
              <a:srgbClr val="5F5F5F"/>
            </a:fontRef>
          </p:style>
        </p:cxnSp>
      </p:grpSp>
      <p:sp>
        <p:nvSpPr>
          <p:cNvPr id="32" name="圆角矩形 31"/>
          <p:cNvSpPr/>
          <p:nvPr/>
        </p:nvSpPr>
        <p:spPr>
          <a:xfrm>
            <a:off x="1164120" y="1378450"/>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t>目标设置</a:t>
            </a:r>
            <a:r>
              <a:rPr lang="zh-CN" altLang="en-US" dirty="0"/>
              <a:t>理论</a:t>
            </a:r>
            <a:r>
              <a:rPr lang="en-US" altLang="zh-CN" dirty="0"/>
              <a:t>——</a:t>
            </a:r>
            <a:r>
              <a:rPr lang="zh-CN" altLang="en-US" dirty="0"/>
              <a:t>爱德温</a:t>
            </a:r>
            <a:r>
              <a:rPr lang="en-US" altLang="zh-CN" dirty="0"/>
              <a:t>·</a:t>
            </a:r>
            <a:r>
              <a:rPr lang="zh-CN" altLang="en-US" dirty="0"/>
              <a:t>洛克</a:t>
            </a:r>
            <a:endParaRPr lang="zh-CN" altLang="en-US" dirty="0">
              <a:solidFill>
                <a:schemeClr val="bg1"/>
              </a:solidFill>
            </a:endParaRPr>
          </a:p>
        </p:txBody>
      </p:sp>
      <p:sp>
        <p:nvSpPr>
          <p:cNvPr id="33" name="标题 1"/>
          <p:cNvSpPr>
            <a:spLocks noGrp="1"/>
          </p:cNvSpPr>
          <p:nvPr>
            <p:ph type="title"/>
          </p:nvPr>
        </p:nvSpPr>
        <p:spPr>
          <a:xfrm>
            <a:off x="838200" y="31940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过程激励理论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765809" y="1350448"/>
            <a:ext cx="4482373" cy="45036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a:extLst>
                <a:ext uri="{35155182-B16C-46BC-9424-99874614C6A1}">
                  <wpsdc:marlchars xmlns:wpsdc="http://www.wps.cn/officeDocument/2017/drawingmlCustomData" val="100" checksum="1487870873"/>
                </a:ext>
              </a:extLst>
            </a:pPr>
            <a:r>
              <a:rPr lang="zh-CN" altLang="en-US" dirty="0" smtClean="0"/>
              <a:t>强化理论</a:t>
            </a:r>
            <a:endParaRPr lang="zh-CN" altLang="en-US" dirty="0">
              <a:solidFill>
                <a:schemeClr val="bg1"/>
              </a:solidFill>
            </a:endParaRPr>
          </a:p>
        </p:txBody>
      </p:sp>
      <p:sp>
        <p:nvSpPr>
          <p:cNvPr id="33" name="标题 1"/>
          <p:cNvSpPr>
            <a:spLocks noGrp="1"/>
          </p:cNvSpPr>
          <p:nvPr>
            <p:ph type="title"/>
          </p:nvPr>
        </p:nvSpPr>
        <p:spPr>
          <a:xfrm>
            <a:off x="838200" y="551097"/>
            <a:ext cx="10515600" cy="717480"/>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激励理论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行为改造型激励理论</a:t>
            </a:r>
            <a:endParaRPr lang="zh-CN" altLang="en-US" sz="2000" b="1" dirty="0">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838200" y="1282617"/>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内容占位符 2"/>
          <p:cNvSpPr>
            <a:spLocks noGrp="1"/>
          </p:cNvSpPr>
          <p:nvPr>
            <p:ph idx="1"/>
          </p:nvPr>
        </p:nvSpPr>
        <p:spPr>
          <a:xfrm>
            <a:off x="765808" y="1861960"/>
            <a:ext cx="10755631" cy="2865020"/>
          </a:xfrm>
        </p:spPr>
        <p:txBody>
          <a:bodyPr>
            <a:normAutofit fontScale="85000" lnSpcReduction="10000"/>
          </a:bodyPr>
          <a:lstStyle/>
          <a:p>
            <a:pPr marL="0" indent="0" fontAlgn="auto">
              <a:lnSpc>
                <a:spcPct val="150000"/>
              </a:lnSpc>
              <a:spcBef>
                <a:spcPts val="0"/>
              </a:spcBef>
              <a:buNone/>
            </a:pPr>
            <a:r>
              <a:rPr lang="zh-CN" sz="2000" b="1" dirty="0">
                <a:solidFill>
                  <a:srgbClr val="C00000"/>
                </a:solidFill>
                <a:latin typeface="微软雅黑" panose="020B0503020204020204" pitchFamily="34" charset="-122"/>
                <a:ea typeface="微软雅黑" panose="020B0503020204020204" pitchFamily="34" charset="-122"/>
              </a:rPr>
              <a:t>基本</a:t>
            </a:r>
            <a:r>
              <a:rPr lang="zh-CN" sz="2000" b="1" dirty="0" smtClean="0">
                <a:solidFill>
                  <a:srgbClr val="C00000"/>
                </a:solidFill>
                <a:latin typeface="微软雅黑" panose="020B0503020204020204" pitchFamily="34" charset="-122"/>
                <a:ea typeface="微软雅黑" panose="020B0503020204020204" pitchFamily="34" charset="-122"/>
              </a:rPr>
              <a:t>观点</a:t>
            </a:r>
            <a:endParaRPr lang="en-US" altLang="zh-CN" sz="2000" b="1" dirty="0" smtClean="0">
              <a:solidFill>
                <a:srgbClr val="C00000"/>
              </a:solidFill>
              <a:latin typeface="微软雅黑" panose="020B0503020204020204" pitchFamily="34" charset="-122"/>
              <a:ea typeface="微软雅黑" panose="020B0503020204020204" pitchFamily="34" charset="-122"/>
            </a:endParaRPr>
          </a:p>
          <a:p>
            <a:pPr marL="0" indent="0" fontAlgn="auto">
              <a:lnSpc>
                <a:spcPct val="150000"/>
              </a:lnSpc>
              <a:spcBef>
                <a:spcPts val="0"/>
              </a:spcBef>
              <a:buNone/>
            </a:pPr>
            <a:r>
              <a:rPr lang="zh-CN" sz="1800" dirty="0" smtClean="0">
                <a:latin typeface="微软雅黑" panose="020B0503020204020204" pitchFamily="34" charset="-122"/>
                <a:ea typeface="微软雅黑" panose="020B0503020204020204" pitchFamily="34" charset="-122"/>
              </a:rPr>
              <a:t>人们</a:t>
            </a:r>
            <a:r>
              <a:rPr lang="zh-CN" sz="1800" dirty="0">
                <a:latin typeface="微软雅黑" panose="020B0503020204020204" pitchFamily="34" charset="-122"/>
                <a:ea typeface="微软雅黑" panose="020B0503020204020204" pitchFamily="34" charset="-122"/>
              </a:rPr>
              <a:t>出于某种动机，会采取一定的行为作用于环境；当这种行为的后果对人们有利时，这种行为就会在以后重复出现；反之，当这种行为的结果对人们不利时，这种行为就会减少或消失</a:t>
            </a:r>
            <a:r>
              <a:rPr lang="zh-CN" sz="1800" dirty="0" smtClean="0">
                <a:latin typeface="微软雅黑" panose="020B0503020204020204" pitchFamily="34" charset="-122"/>
                <a:ea typeface="微软雅黑" panose="020B0503020204020204" pitchFamily="34" charset="-122"/>
              </a:rPr>
              <a:t>。</a:t>
            </a:r>
            <a:endParaRPr lang="en-US" altLang="zh-CN" sz="1800" dirty="0" smtClean="0">
              <a:latin typeface="微软雅黑" panose="020B0503020204020204" pitchFamily="34" charset="-122"/>
              <a:ea typeface="微软雅黑" panose="020B0503020204020204" pitchFamily="34" charset="-122"/>
            </a:endParaRPr>
          </a:p>
          <a:p>
            <a:pPr marL="0" indent="0">
              <a:lnSpc>
                <a:spcPct val="150000"/>
              </a:lnSpc>
              <a:spcBef>
                <a:spcPts val="0"/>
              </a:spcBef>
              <a:buNone/>
            </a:pPr>
            <a:r>
              <a:rPr lang="zh-CN" altLang="zh-CN" sz="2000" b="1" dirty="0" smtClean="0">
                <a:solidFill>
                  <a:srgbClr val="C00000"/>
                </a:solidFill>
                <a:latin typeface="微软雅黑" panose="020B0503020204020204" pitchFamily="34" charset="-122"/>
                <a:ea typeface="微软雅黑" panose="020B0503020204020204" pitchFamily="34" charset="-122"/>
                <a:sym typeface="+mn-ea"/>
              </a:rPr>
              <a:t>强化</a:t>
            </a:r>
            <a:endParaRPr lang="en-US" altLang="zh-CN" sz="2000" b="1" dirty="0" smtClean="0">
              <a:solidFill>
                <a:srgbClr val="C00000"/>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zh-CN" altLang="zh-CN" sz="1800" dirty="0" smtClean="0">
                <a:latin typeface="微软雅黑" panose="020B0503020204020204" pitchFamily="34" charset="-122"/>
                <a:ea typeface="微软雅黑" panose="020B0503020204020204" pitchFamily="34" charset="-122"/>
                <a:sym typeface="+mn-ea"/>
              </a:rPr>
              <a:t>在</a:t>
            </a:r>
            <a:r>
              <a:rPr lang="zh-CN" altLang="zh-CN" sz="1800" dirty="0">
                <a:latin typeface="微软雅黑" panose="020B0503020204020204" pitchFamily="34" charset="-122"/>
                <a:ea typeface="微软雅黑" panose="020B0503020204020204" pitchFamily="34" charset="-122"/>
                <a:sym typeface="+mn-ea"/>
              </a:rPr>
              <a:t>本质上讲是对某一行为的肯定或否定的结果，其在一定程度上会决定该行为在今后是否重复发生</a:t>
            </a:r>
            <a:r>
              <a:rPr lang="zh-CN" altLang="zh-CN" sz="1800" dirty="0" smtClean="0">
                <a:latin typeface="微软雅黑" panose="020B0503020204020204" pitchFamily="34" charset="-122"/>
                <a:ea typeface="微软雅黑" panose="020B0503020204020204" pitchFamily="34" charset="-122"/>
                <a:sym typeface="+mn-ea"/>
              </a:rPr>
              <a:t>。</a:t>
            </a:r>
            <a:endParaRPr lang="en-US" altLang="zh-CN" sz="1800" dirty="0" smtClean="0">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zh-CN" altLang="en-US" sz="2000" b="1" dirty="0">
                <a:solidFill>
                  <a:srgbClr val="C00000"/>
                </a:solidFill>
                <a:latin typeface="微软雅黑" panose="020B0503020204020204" pitchFamily="34" charset="-122"/>
                <a:ea typeface="微软雅黑" panose="020B0503020204020204" pitchFamily="34" charset="-122"/>
                <a:sym typeface="+mn-ea"/>
              </a:rPr>
              <a:t>强化的</a:t>
            </a:r>
            <a:r>
              <a:rPr lang="zh-CN" altLang="en-US" sz="2000" b="1" dirty="0" smtClean="0">
                <a:solidFill>
                  <a:srgbClr val="C00000"/>
                </a:solidFill>
                <a:latin typeface="微软雅黑" panose="020B0503020204020204" pitchFamily="34" charset="-122"/>
                <a:ea typeface="微软雅黑" panose="020B0503020204020204" pitchFamily="34" charset="-122"/>
                <a:sym typeface="+mn-ea"/>
              </a:rPr>
              <a:t>方式</a:t>
            </a:r>
            <a:endParaRPr lang="en-US" altLang="zh-CN" sz="2000" b="1" dirty="0" smtClean="0">
              <a:solidFill>
                <a:srgbClr val="C00000"/>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zh-CN" altLang="en-US" sz="1800" dirty="0">
                <a:latin typeface="微软雅黑" panose="020B0503020204020204" pitchFamily="34" charset="-122"/>
                <a:ea typeface="微软雅黑" panose="020B0503020204020204" pitchFamily="34" charset="-122"/>
                <a:sym typeface="+mn-ea"/>
              </a:rPr>
              <a:t>连续强化：对每个行为都给予强化。</a:t>
            </a:r>
            <a:endParaRPr lang="zh-CN" altLang="en-US" sz="1800" dirty="0">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zh-CN" altLang="en-US" sz="1800" dirty="0">
                <a:latin typeface="微软雅黑" panose="020B0503020204020204" pitchFamily="34" charset="-122"/>
                <a:ea typeface="微软雅黑" panose="020B0503020204020204" pitchFamily="34" charset="-122"/>
                <a:sym typeface="+mn-ea"/>
              </a:rPr>
              <a:t>间断强化：并非对所有行为都进行强化：固定比率的强化、可变比率的强化、固定时间间隔的强化、可变时间间隔的强化等。</a:t>
            </a:r>
            <a:endParaRPr lang="zh-CN" altLang="en-US" sz="1800" dirty="0">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endParaRPr lang="en-US" altLang="zh-CN" sz="2000" b="1" dirty="0" smtClean="0">
              <a:solidFill>
                <a:srgbClr val="C00000"/>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endParaRPr lang="en-US" altLang="zh-CN" sz="2000" b="1" dirty="0">
              <a:solidFill>
                <a:srgbClr val="C00000"/>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endParaRPr lang="zh-CN" altLang="en-US" sz="1800" dirty="0">
              <a:latin typeface="微软雅黑" panose="020B0503020204020204" pitchFamily="34" charset="-122"/>
              <a:ea typeface="微软雅黑" panose="020B0503020204020204" pitchFamily="34" charset="-122"/>
              <a:sym typeface="+mn-ea"/>
            </a:endParaRPr>
          </a:p>
          <a:p>
            <a:pPr marL="0" indent="-230505" fontAlgn="auto">
              <a:lnSpc>
                <a:spcPct val="150000"/>
              </a:lnSpc>
              <a:spcBef>
                <a:spcPts val="0"/>
              </a:spcBef>
            </a:pPr>
            <a:endParaRPr lang="zh-CN" sz="1800" dirty="0">
              <a:latin typeface="微软雅黑" panose="020B0503020204020204" pitchFamily="34" charset="-122"/>
              <a:ea typeface="微软雅黑" panose="020B0503020204020204" pitchFamily="34" charset="-122"/>
            </a:endParaRPr>
          </a:p>
          <a:p>
            <a:pPr marL="0" indent="0" fontAlgn="auto">
              <a:lnSpc>
                <a:spcPct val="150000"/>
              </a:lnSpc>
              <a:spcBef>
                <a:spcPts val="0"/>
              </a:spcBef>
              <a:buNone/>
            </a:pPr>
            <a:endParaRPr lang="zh-CN" sz="1600" dirty="0">
              <a:latin typeface="微软雅黑" panose="020B0503020204020204" pitchFamily="34" charset="-122"/>
              <a:ea typeface="微软雅黑" panose="020B0503020204020204" pitchFamily="34" charset="-122"/>
            </a:endParaRPr>
          </a:p>
        </p:txBody>
      </p:sp>
      <p:graphicFrame>
        <p:nvGraphicFramePr>
          <p:cNvPr id="41" name="表格 40"/>
          <p:cNvGraphicFramePr>
            <a:graphicFrameLocks noGrp="1"/>
          </p:cNvGraphicFramePr>
          <p:nvPr/>
        </p:nvGraphicFramePr>
        <p:xfrm>
          <a:off x="3502153" y="4593385"/>
          <a:ext cx="4718304" cy="2172314"/>
        </p:xfrm>
        <a:graphic>
          <a:graphicData uri="http://schemas.openxmlformats.org/drawingml/2006/table">
            <a:tbl>
              <a:tblPr firstRow="1" firstCol="1" bandRow="1">
                <a:tableStyleId>{21E4AEA4-8DFA-4A89-87EB-49C32662AFE0}</a:tableStyleId>
              </a:tblPr>
              <a:tblGrid>
                <a:gridCol w="1016176"/>
                <a:gridCol w="1652924"/>
                <a:gridCol w="2049204"/>
              </a:tblGrid>
              <a:tr h="883306">
                <a:tc>
                  <a:txBody>
                    <a:bodyPr/>
                    <a:lstStyle/>
                    <a:p>
                      <a:pPr algn="r">
                        <a:lnSpc>
                          <a:spcPts val="2500"/>
                        </a:lnSpc>
                        <a:spcAft>
                          <a:spcPts val="0"/>
                        </a:spcAft>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行为</a:t>
                      </a:r>
                      <a:endParaRPr lang="en-US" alt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p>
                      <a:pPr algn="r">
                        <a:lnSpc>
                          <a:spcPts val="2500"/>
                        </a:lnSpc>
                        <a:spcAft>
                          <a:spcPts val="0"/>
                        </a:spcAft>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对象</a:t>
                      </a:r>
                      <a:endPar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p>
                      <a:pPr algn="l">
                        <a:lnSpc>
                          <a:spcPts val="2500"/>
                        </a:lnSpc>
                        <a:spcAft>
                          <a:spcPts val="0"/>
                        </a:spcAft>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时机</a:t>
                      </a:r>
                      <a:endPar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lnTlToBr w="12700">
                      <a:solidFill>
                        <a:schemeClr val="tx1"/>
                      </a:solidFill>
                      <a:prstDash val="solid"/>
                    </a:lnTlToBr>
                    <a:solidFill>
                      <a:schemeClr val="bg1">
                        <a:lumMod val="85000"/>
                      </a:schemeClr>
                    </a:solidFill>
                  </a:tcPr>
                </a:tc>
                <a:tc>
                  <a:txBody>
                    <a:bodyPr/>
                    <a:lstStyle/>
                    <a:p>
                      <a:pPr algn="ctr">
                        <a:lnSpc>
                          <a:spcPts val="2500"/>
                        </a:lnSpc>
                        <a:spcAft>
                          <a:spcPts val="0"/>
                        </a:spcAft>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令人愉快或希望的事件</a:t>
                      </a:r>
                      <a:endPar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solidFill>
                      <a:schemeClr val="bg1">
                        <a:lumMod val="85000"/>
                      </a:schemeClr>
                    </a:solidFill>
                  </a:tcPr>
                </a:tc>
                <a:tc>
                  <a:txBody>
                    <a:bodyPr/>
                    <a:lstStyle/>
                    <a:p>
                      <a:pPr algn="ctr">
                        <a:lnSpc>
                          <a:spcPts val="2500"/>
                        </a:lnSpc>
                        <a:spcAft>
                          <a:spcPts val="0"/>
                        </a:spcAft>
                        <a:buNone/>
                      </a:pPr>
                      <a:r>
                        <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令人不快或不希望的事件</a:t>
                      </a:r>
                      <a:endPar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solidFill>
                      <a:schemeClr val="bg1">
                        <a:lumMod val="85000"/>
                      </a:schemeClr>
                    </a:solidFill>
                  </a:tcPr>
                </a:tc>
              </a:tr>
              <a:tr h="641968">
                <a:tc>
                  <a:txBody>
                    <a:bodyPr/>
                    <a:lstStyle/>
                    <a:p>
                      <a:pPr algn="ctr">
                        <a:lnSpc>
                          <a:spcPts val="2500"/>
                        </a:lnSpc>
                        <a:spcAft>
                          <a:spcPts val="0"/>
                        </a:spcAft>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sym typeface="+mn-ea"/>
                        </a:rPr>
                        <a:t>事件的出现</a:t>
                      </a:r>
                      <a:endPar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sym typeface="+mn-ea"/>
                      </a:endParaRPr>
                    </a:p>
                  </a:txBody>
                  <a:tcPr marL="46254" marR="46254" marT="0" marB="0" anchor="ctr">
                    <a:solidFill>
                      <a:schemeClr val="bg1">
                        <a:lumMod val="85000"/>
                      </a:schemeClr>
                    </a:solidFill>
                  </a:tcPr>
                </a:tc>
                <a:tc>
                  <a:txBody>
                    <a:bodyPr/>
                    <a:lstStyle/>
                    <a:p>
                      <a:pPr algn="ctr">
                        <a:lnSpc>
                          <a:spcPct val="15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宋体" pitchFamily="2" charset="-122"/>
                        </a:rPr>
                        <a:t>正强化</a:t>
                      </a:r>
                      <a:endParaRPr lang="zh-CN" sz="1000" b="1"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p>
                      <a:pPr algn="ctr">
                        <a:lnSpc>
                          <a:spcPct val="150000"/>
                        </a:lnSpc>
                        <a:spcAft>
                          <a:spcPts val="0"/>
                        </a:spcAft>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（行为变得更加可能发生）</a:t>
                      </a:r>
                      <a:endPar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solidFill>
                      <a:schemeClr val="bg1">
                        <a:lumMod val="85000"/>
                      </a:schemeClr>
                    </a:solidFill>
                  </a:tcPr>
                </a:tc>
                <a:tc>
                  <a:txBody>
                    <a:bodyPr/>
                    <a:lstStyle/>
                    <a:p>
                      <a:pPr algn="ctr">
                        <a:lnSpc>
                          <a:spcPct val="150000"/>
                        </a:lnSpc>
                        <a:spcAft>
                          <a:spcPts val="0"/>
                        </a:spcAft>
                        <a:buNone/>
                      </a:pPr>
                      <a:r>
                        <a:rPr lang="zh-CN" altLang="en-US" sz="1000" b="1" kern="100" dirty="0">
                          <a:solidFill>
                            <a:schemeClr val="tx1"/>
                          </a:solidFill>
                          <a:effectLst/>
                          <a:latin typeface="微软雅黑" panose="020B0503020204020204" pitchFamily="34" charset="-122"/>
                          <a:ea typeface="微软雅黑" panose="020B0503020204020204" pitchFamily="34" charset="-122"/>
                          <a:cs typeface="宋体" pitchFamily="2" charset="-122"/>
                        </a:rPr>
                        <a:t>惩罚</a:t>
                      </a:r>
                      <a:endParaRPr lang="zh-CN" altLang="en-US" sz="1000" b="1"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p>
                      <a:pPr algn="ctr">
                        <a:lnSpc>
                          <a:spcPct val="150000"/>
                        </a:lnSpc>
                        <a:spcAft>
                          <a:spcPts val="0"/>
                        </a:spcAft>
                        <a:buNone/>
                      </a:pPr>
                      <a:r>
                        <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（行为变得更不可能发生）</a:t>
                      </a:r>
                      <a:endPar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solidFill>
                      <a:schemeClr val="bg1">
                        <a:lumMod val="85000"/>
                      </a:schemeClr>
                    </a:solidFill>
                  </a:tcPr>
                </a:tc>
              </a:tr>
              <a:tr h="577846">
                <a:tc>
                  <a:txBody>
                    <a:bodyPr/>
                    <a:lstStyle/>
                    <a:p>
                      <a:pPr algn="ctr">
                        <a:lnSpc>
                          <a:spcPts val="2500"/>
                        </a:lnSpc>
                        <a:spcAft>
                          <a:spcPts val="0"/>
                        </a:spcAft>
                        <a:buNone/>
                      </a:pPr>
                      <a:r>
                        <a:rPr lang="zh-CN" sz="1000" kern="100" dirty="0">
                          <a:solidFill>
                            <a:schemeClr val="tx1"/>
                          </a:solidFill>
                          <a:effectLst/>
                          <a:latin typeface="微软雅黑" panose="020B0503020204020204" pitchFamily="34" charset="-122"/>
                          <a:ea typeface="微软雅黑" panose="020B0503020204020204" pitchFamily="34" charset="-122"/>
                          <a:cs typeface="宋体" pitchFamily="2" charset="-122"/>
                          <a:sym typeface="+mn-ea"/>
                        </a:rPr>
                        <a:t>事件的取消</a:t>
                      </a:r>
                      <a:endPar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sym typeface="+mn-ea"/>
                      </a:endParaRPr>
                    </a:p>
                  </a:txBody>
                  <a:tcPr marL="46254" marR="46254" marT="0" marB="0" anchor="ctr">
                    <a:solidFill>
                      <a:schemeClr val="bg1">
                        <a:lumMod val="85000"/>
                      </a:schemeClr>
                    </a:solidFill>
                  </a:tcPr>
                </a:tc>
                <a:tc>
                  <a:txBody>
                    <a:bodyPr/>
                    <a:lstStyle/>
                    <a:p>
                      <a:pPr algn="ctr">
                        <a:lnSpc>
                          <a:spcPct val="150000"/>
                        </a:lnSpc>
                        <a:spcAft>
                          <a:spcPts val="0"/>
                        </a:spcAft>
                        <a:buNone/>
                      </a:pPr>
                      <a:r>
                        <a:rPr lang="zh-CN" altLang="en-US" sz="1000" b="1" kern="100" dirty="0">
                          <a:solidFill>
                            <a:schemeClr val="tx1"/>
                          </a:solidFill>
                          <a:effectLst/>
                          <a:latin typeface="微软雅黑" panose="020B0503020204020204" pitchFamily="34" charset="-122"/>
                          <a:ea typeface="微软雅黑" panose="020B0503020204020204" pitchFamily="34" charset="-122"/>
                          <a:cs typeface="宋体" pitchFamily="2" charset="-122"/>
                        </a:rPr>
                        <a:t>自然消退</a:t>
                      </a:r>
                      <a:endParaRPr lang="zh-CN" altLang="en-US" sz="1000" b="1"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p>
                      <a:pPr algn="ctr">
                        <a:lnSpc>
                          <a:spcPct val="150000"/>
                        </a:lnSpc>
                        <a:spcAft>
                          <a:spcPts val="0"/>
                        </a:spcAft>
                        <a:buNone/>
                      </a:pPr>
                      <a:r>
                        <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（行为变得不可能发生）</a:t>
                      </a:r>
                      <a:endPar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solidFill>
                      <a:schemeClr val="bg1">
                        <a:lumMod val="85000"/>
                      </a:schemeClr>
                    </a:solidFill>
                  </a:tcPr>
                </a:tc>
                <a:tc>
                  <a:txBody>
                    <a:bodyPr/>
                    <a:lstStyle/>
                    <a:p>
                      <a:pPr algn="ctr">
                        <a:lnSpc>
                          <a:spcPct val="150000"/>
                        </a:lnSpc>
                        <a:spcAft>
                          <a:spcPts val="0"/>
                        </a:spcAft>
                        <a:buNone/>
                      </a:pPr>
                      <a:r>
                        <a:rPr lang="zh-CN" altLang="en-US" sz="1000" b="1" kern="100" dirty="0">
                          <a:solidFill>
                            <a:schemeClr val="tx1"/>
                          </a:solidFill>
                          <a:effectLst/>
                          <a:latin typeface="微软雅黑" panose="020B0503020204020204" pitchFamily="34" charset="-122"/>
                          <a:ea typeface="微软雅黑" panose="020B0503020204020204" pitchFamily="34" charset="-122"/>
                          <a:cs typeface="宋体" pitchFamily="2" charset="-122"/>
                        </a:rPr>
                        <a:t>负强化</a:t>
                      </a:r>
                      <a:endParaRPr lang="zh-CN" altLang="en-US" sz="1000" b="1"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p>
                      <a:pPr algn="ctr">
                        <a:lnSpc>
                          <a:spcPct val="150000"/>
                        </a:lnSpc>
                        <a:spcAft>
                          <a:spcPts val="0"/>
                        </a:spcAft>
                        <a:buNone/>
                      </a:pPr>
                      <a:r>
                        <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rPr>
                        <a:t>（行为变得更加可能发生）</a:t>
                      </a:r>
                      <a:endParaRPr lang="zh-CN" altLang="en-US" sz="1000" kern="100" dirty="0">
                        <a:solidFill>
                          <a:schemeClr val="tx1"/>
                        </a:solidFill>
                        <a:effectLst/>
                        <a:latin typeface="微软雅黑" panose="020B0503020204020204" pitchFamily="34" charset="-122"/>
                        <a:ea typeface="微软雅黑" panose="020B0503020204020204" pitchFamily="34" charset="-122"/>
                        <a:cs typeface="宋体" pitchFamily="2" charset="-122"/>
                      </a:endParaRPr>
                    </a:p>
                  </a:txBody>
                  <a:tcPr marL="46254" marR="46254" marT="0" marB="0" anchor="ctr">
                    <a:solidFill>
                      <a:schemeClr val="bg1">
                        <a:lumMod val="85000"/>
                      </a:schemeClr>
                    </a:solidFill>
                  </a:tcPr>
                </a:tc>
              </a:tr>
            </a:tbl>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p:nvSpPr>
        <p:spPr>
          <a:xfrm>
            <a:off x="6096000" y="2441275"/>
            <a:ext cx="6096000" cy="1106805"/>
          </a:xfrm>
          <a:prstGeom prst="rect">
            <a:avLst/>
          </a:prstGeom>
          <a:noFill/>
        </p:spPr>
        <p:txBody>
          <a:bodyPr wrap="square" rtlCol="0">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谢谢！</a:t>
            </a:r>
            <a:endParaRPr lang="zh-CN" altLang="en-US" sz="6600" b="1" dirty="0" smtClean="0">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0" y="0"/>
            <a:ext cx="6096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smtClean="0"/>
              <a:t> </a:t>
            </a:r>
            <a:endParaRPr lang="zh-CN" altLang="en-US" dirty="0"/>
          </a:p>
        </p:txBody>
      </p:sp>
      <p:sp>
        <p:nvSpPr>
          <p:cNvPr id="7" name="空心弧 6"/>
          <p:cNvSpPr/>
          <p:nvPr/>
        </p:nvSpPr>
        <p:spPr>
          <a:xfrm>
            <a:off x="2112010" y="1300480"/>
            <a:ext cx="1873250" cy="1873250"/>
          </a:xfrm>
          <a:prstGeom prst="blockArc">
            <a:avLst>
              <a:gd name="adj1" fmla="val 2593583"/>
              <a:gd name="adj2" fmla="val 838475"/>
              <a:gd name="adj3" fmla="val 4553"/>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空心弧 7"/>
          <p:cNvSpPr/>
          <p:nvPr/>
        </p:nvSpPr>
        <p:spPr>
          <a:xfrm flipH="1">
            <a:off x="2049145" y="1237615"/>
            <a:ext cx="1998345" cy="1998345"/>
          </a:xfrm>
          <a:prstGeom prst="blockArc">
            <a:avLst>
              <a:gd name="adj1" fmla="val 14449133"/>
              <a:gd name="adj2" fmla="val 13621727"/>
              <a:gd name="adj3" fmla="val 969"/>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空心弧 8"/>
          <p:cNvSpPr/>
          <p:nvPr/>
        </p:nvSpPr>
        <p:spPr>
          <a:xfrm flipV="1">
            <a:off x="2008505" y="1196975"/>
            <a:ext cx="2079625" cy="2079625"/>
          </a:xfrm>
          <a:prstGeom prst="blockArc">
            <a:avLst>
              <a:gd name="adj1" fmla="val 2201999"/>
              <a:gd name="adj2" fmla="val 1076694"/>
              <a:gd name="adj3" fmla="val 433"/>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文本框 42"/>
          <p:cNvSpPr txBox="1">
            <a:spLocks noChangeArrowheads="1"/>
          </p:cNvSpPr>
          <p:nvPr/>
        </p:nvSpPr>
        <p:spPr bwMode="auto">
          <a:xfrm>
            <a:off x="2158365" y="1682750"/>
            <a:ext cx="177990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itchFamily="2" charset="-122"/>
              </a:defRPr>
            </a:lvl9pPr>
          </a:lstStyle>
          <a:p>
            <a:pPr eaLnBrk="1" hangingPunct="1">
              <a:lnSpc>
                <a:spcPct val="100000"/>
              </a:lnSpc>
              <a:spcBef>
                <a:spcPct val="0"/>
              </a:spcBef>
              <a:buFont typeface="Arial" panose="020B0604020202020204" pitchFamily="34" charset="0"/>
              <a:buNone/>
            </a:pPr>
            <a:r>
              <a:rPr lang="en-US" altLang="zh-CN" sz="6600" b="1" dirty="0" smtClean="0">
                <a:solidFill>
                  <a:schemeClr val="bg1"/>
                </a:solidFill>
                <a:latin typeface="微软雅黑" panose="020B0503020204020204" pitchFamily="34" charset="-122"/>
                <a:ea typeface="微软雅黑" panose="020B0503020204020204" pitchFamily="34" charset="-122"/>
              </a:rPr>
              <a:t>End</a:t>
            </a:r>
            <a:endParaRPr lang="zh-CN" altLang="en-US" sz="6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文本框 9"/>
          <p:cNvSpPr txBox="1"/>
          <p:nvPr/>
        </p:nvSpPr>
        <p:spPr>
          <a:xfrm>
            <a:off x="0" y="4080681"/>
            <a:ext cx="6095999" cy="830997"/>
          </a:xfrm>
          <a:prstGeom prst="rect">
            <a:avLst/>
          </a:prstGeom>
          <a:noFill/>
        </p:spPr>
        <p:txBody>
          <a:bodyPr wrap="square" rtlCol="0">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rPr>
              <a:t>人力资源管理</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smtClean="0">
                <a:solidFill>
                  <a:srgbClr val="C00000"/>
                </a:solidFill>
                <a:latin typeface="微软雅黑" panose="020B0503020204020204" pitchFamily="34" charset="-122"/>
                <a:ea typeface="微软雅黑" panose="020B0503020204020204" pitchFamily="34" charset="-122"/>
              </a:rPr>
              <a:t>X </a:t>
            </a:r>
            <a:r>
              <a:rPr lang="zh-CN" altLang="en-US" sz="2800" b="1" dirty="0" smtClean="0">
                <a:solidFill>
                  <a:srgbClr val="C00000"/>
                </a:solidFill>
                <a:latin typeface="微软雅黑" panose="020B0503020204020204" pitchFamily="34" charset="-122"/>
                <a:ea typeface="微软雅黑" panose="020B0503020204020204" pitchFamily="34" charset="-122"/>
              </a:rPr>
              <a:t>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rPr>
              <a:t>“经济人”</a:t>
            </a:r>
            <a:endParaRPr lang="zh-CN" altLang="en-US" sz="2800" dirty="0"/>
          </a:p>
        </p:txBody>
      </p:sp>
      <p:cxnSp>
        <p:nvCxnSpPr>
          <p:cNvPr id="5" name="直接连接符 4"/>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661198" y="843240"/>
            <a:ext cx="6692602" cy="369332"/>
          </a:xfrm>
          <a:prstGeom prst="rect">
            <a:avLst/>
          </a:prstGeom>
        </p:spPr>
        <p:txBody>
          <a:bodyPr wrap="square">
            <a:spAutoFit/>
          </a:bodyPr>
          <a:lstStyle/>
          <a:p>
            <a:pPr marL="285750" indent="-285750">
              <a:buFont typeface="Arial" panose="020B0604020202020204" pitchFamily="34" charset="0"/>
              <a:buChar char="•"/>
            </a:pPr>
            <a:r>
              <a:rPr lang="zh-CN" altLang="en-US" dirty="0"/>
              <a:t>麦格雷戈提出的</a:t>
            </a:r>
            <a:r>
              <a:rPr lang="en-US" altLang="zh-CN" dirty="0">
                <a:solidFill>
                  <a:srgbClr val="D34721"/>
                </a:solidFill>
              </a:rPr>
              <a:t>X</a:t>
            </a:r>
            <a:r>
              <a:rPr lang="zh-CN" altLang="en-US" dirty="0">
                <a:solidFill>
                  <a:srgbClr val="D34721"/>
                </a:solidFill>
              </a:rPr>
              <a:t>理论</a:t>
            </a:r>
            <a:r>
              <a:rPr lang="zh-CN" altLang="en-US" dirty="0"/>
              <a:t>对经济人假设做出</a:t>
            </a:r>
            <a:r>
              <a:rPr lang="zh-CN" altLang="en-US" dirty="0" smtClean="0"/>
              <a:t>了详细</a:t>
            </a:r>
            <a:r>
              <a:rPr lang="zh-CN" altLang="en-US" dirty="0"/>
              <a:t>的</a:t>
            </a:r>
            <a:r>
              <a:rPr lang="zh-CN" altLang="en-US" dirty="0" smtClean="0"/>
              <a:t>解释</a:t>
            </a:r>
            <a:endParaRPr lang="zh-CN" altLang="en-US" dirty="0"/>
          </a:p>
        </p:txBody>
      </p:sp>
      <p:sp>
        <p:nvSpPr>
          <p:cNvPr id="12" name="文本框 11"/>
          <p:cNvSpPr txBox="1"/>
          <p:nvPr/>
        </p:nvSpPr>
        <p:spPr>
          <a:xfrm>
            <a:off x="838200" y="1516914"/>
            <a:ext cx="10683240" cy="4601260"/>
          </a:xfrm>
          <a:prstGeom prst="rect">
            <a:avLst/>
          </a:prstGeom>
          <a:noFill/>
        </p:spPr>
        <p:txBody>
          <a:bodyPr wrap="square" rtlCol="0">
            <a:spAutoFit/>
          </a:bodyPr>
          <a:lstStyle/>
          <a:p>
            <a:pPr marL="342900" indent="-342900">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主要观点</a:t>
            </a:r>
            <a:endParaRPr lang="en-US" altLang="zh-CN" dirty="0" smtClean="0"/>
          </a:p>
          <a:p>
            <a:pPr marL="342900" indent="-342900">
              <a:lnSpc>
                <a:spcPct val="150000"/>
              </a:lnSpc>
              <a:buFont typeface="+mj-ea"/>
              <a:buAutoNum type="circleNumDbPlain"/>
            </a:pPr>
            <a:r>
              <a:rPr lang="zh-CN" altLang="en-US" dirty="0"/>
              <a:t>一般</a:t>
            </a:r>
            <a:r>
              <a:rPr lang="zh-CN" altLang="en-US" dirty="0" smtClean="0"/>
              <a:t>人天生好逸恶劳，逃避劳动；</a:t>
            </a:r>
            <a:endParaRPr lang="en-US" altLang="zh-CN" dirty="0" smtClean="0"/>
          </a:p>
          <a:p>
            <a:pPr marL="342900" indent="-342900">
              <a:lnSpc>
                <a:spcPct val="150000"/>
              </a:lnSpc>
              <a:buFont typeface="+mj-ea"/>
              <a:buAutoNum type="circleNumDbPlain"/>
            </a:pPr>
            <a:r>
              <a:rPr lang="zh-CN" altLang="en-US" dirty="0" smtClean="0"/>
              <a:t>由于天生懒惰，多数人缺乏进取心、责任心，不愿意对人和事负责；</a:t>
            </a:r>
            <a:endParaRPr lang="en-US" altLang="zh-CN" dirty="0" smtClean="0"/>
          </a:p>
          <a:p>
            <a:pPr marL="342900" indent="-342900">
              <a:lnSpc>
                <a:spcPct val="150000"/>
              </a:lnSpc>
              <a:buFont typeface="+mj-ea"/>
              <a:buAutoNum type="circleNumDbPlain"/>
            </a:pPr>
            <a:r>
              <a:rPr lang="zh-CN" altLang="en-US" dirty="0" smtClean="0"/>
              <a:t>多数人工作是为了满足自己的生理需要和安全需要；金钱与地位是刺激人努力工作的最大诱因</a:t>
            </a:r>
            <a:endParaRPr lang="en-US" altLang="zh-CN" dirty="0" smtClean="0"/>
          </a:p>
          <a:p>
            <a:pPr marL="342900" indent="-342900">
              <a:lnSpc>
                <a:spcPct val="150000"/>
              </a:lnSpc>
              <a:buFont typeface="+mj-ea"/>
              <a:buAutoNum type="circleNumDbPlain"/>
            </a:pPr>
            <a:r>
              <a:rPr lang="zh-CN" altLang="en-US" dirty="0"/>
              <a:t>一般</a:t>
            </a:r>
            <a:r>
              <a:rPr lang="zh-CN" altLang="en-US" dirty="0" smtClean="0"/>
              <a:t>人都缺乏理性，自我约束和控制力差，容易盲从；</a:t>
            </a:r>
            <a:endParaRPr lang="en-US" altLang="zh-CN" dirty="0" smtClean="0"/>
          </a:p>
          <a:p>
            <a:pPr marL="342900" indent="-342900">
              <a:lnSpc>
                <a:spcPct val="150000"/>
              </a:lnSpc>
              <a:buFont typeface="+mj-ea"/>
              <a:buAutoNum type="circleNumDbPlain"/>
            </a:pPr>
            <a:r>
              <a:rPr lang="zh-CN" altLang="en-US" dirty="0" smtClean="0"/>
              <a:t>人的行为活动在本质上是被动的，需要通过经济刺激和强制手段使其劳动。</a:t>
            </a:r>
            <a:endParaRPr lang="en-US" altLang="zh-CN" dirty="0" smtClean="0"/>
          </a:p>
          <a:p>
            <a:pPr marL="342900" indent="-342900">
              <a:lnSpc>
                <a:spcPct val="150000"/>
              </a:lnSpc>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相应的管理方法</a:t>
            </a:r>
            <a:endParaRPr lang="en-US" altLang="zh-CN" sz="20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任务管理</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强制劳动</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物质刺激</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严肃纪律</a:t>
            </a:r>
            <a:endParaRPr lang="en-US" altLang="zh-CN" dirty="0" smtClean="0">
              <a:latin typeface="微软雅黑" panose="020B0503020204020204" pitchFamily="34" charset="-122"/>
              <a:ea typeface="微软雅黑" panose="020B0503020204020204" pitchFamily="34" charset="-122"/>
            </a:endParaRPr>
          </a:p>
        </p:txBody>
      </p:sp>
      <p:pic>
        <p:nvPicPr>
          <p:cNvPr id="6" name="Picture 2" descr="https://gimg2.baidu.com/image_search/src=http%3A%2F%2Fgss0.baidu.com%2F94o3dSag_xI4khGko9WTAnF6hhy%2Fzhidao%2Fpic%2Fitem%2F6c224f4a20a44623a18c16179522720e0cf3d705.jpg&amp;refer=http%3A%2F%2Fgss0.baidu.com&amp;app=2002&amp;size=f9999,10000&amp;q=a80&amp;n=0&amp;g=0n&amp;fmt=jpeg?sec=1648621062&amp;t=2e1f8965100c5747a4dfd5088f7fa95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25970" y="4063008"/>
            <a:ext cx="3727830" cy="23153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行为科学理论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rPr>
              <a:t>“社会人”</a:t>
            </a:r>
            <a:endParaRPr lang="zh-CN" altLang="en-US" sz="2800" dirty="0"/>
          </a:p>
        </p:txBody>
      </p:sp>
      <p:cxnSp>
        <p:nvCxnSpPr>
          <p:cNvPr id="5" name="直接连接符 4"/>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8200" y="1434618"/>
            <a:ext cx="10683240" cy="4185761"/>
          </a:xfrm>
          <a:prstGeom prst="rect">
            <a:avLst/>
          </a:prstGeom>
          <a:noFill/>
        </p:spPr>
        <p:txBody>
          <a:bodyPr wrap="square" rtlCol="0">
            <a:spAutoFit/>
          </a:bodyPr>
          <a:lstStyle/>
          <a:p>
            <a:pPr marL="342900" indent="-342900">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主要观点</a:t>
            </a:r>
            <a:endParaRPr lang="en-US" altLang="zh-CN" dirty="0" smtClean="0"/>
          </a:p>
          <a:p>
            <a:pPr marL="342900" indent="-342900">
              <a:lnSpc>
                <a:spcPct val="150000"/>
              </a:lnSpc>
              <a:buFont typeface="+mj-ea"/>
              <a:buAutoNum type="circleNumDbPlain"/>
            </a:pPr>
            <a:r>
              <a:rPr lang="zh-CN" altLang="en-US" dirty="0" smtClean="0"/>
              <a:t>社会需要激发人的工作积极性</a:t>
            </a:r>
            <a:endParaRPr lang="en-US" altLang="zh-CN" dirty="0" smtClean="0"/>
          </a:p>
          <a:p>
            <a:pPr marL="342900" indent="-342900">
              <a:lnSpc>
                <a:spcPct val="150000"/>
              </a:lnSpc>
              <a:buFont typeface="+mj-ea"/>
              <a:buAutoNum type="circleNumDbPlain"/>
            </a:pPr>
            <a:r>
              <a:rPr lang="zh-CN" altLang="en-US" dirty="0" smtClean="0"/>
              <a:t>影响员工工作效率的最主要的因素是人际关系；</a:t>
            </a:r>
            <a:endParaRPr lang="en-US" altLang="zh-CN" dirty="0" smtClean="0"/>
          </a:p>
          <a:p>
            <a:pPr marL="342900" indent="-342900">
              <a:lnSpc>
                <a:spcPct val="150000"/>
              </a:lnSpc>
              <a:buFont typeface="+mj-ea"/>
              <a:buAutoNum type="circleNumDbPlain"/>
            </a:pPr>
            <a:r>
              <a:rPr lang="zh-CN" altLang="en-US" dirty="0" smtClean="0"/>
              <a:t>非正式组织是影响组织成员行为的潜在力量；</a:t>
            </a:r>
            <a:endParaRPr lang="en-US" altLang="zh-CN" dirty="0" smtClean="0"/>
          </a:p>
          <a:p>
            <a:pPr marL="342900" indent="-342900">
              <a:lnSpc>
                <a:spcPct val="150000"/>
              </a:lnSpc>
              <a:buFont typeface="+mj-ea"/>
              <a:buAutoNum type="circleNumDbPlain"/>
            </a:pPr>
            <a:r>
              <a:rPr lang="zh-CN" altLang="en-US" dirty="0"/>
              <a:t>管理</a:t>
            </a:r>
            <a:r>
              <a:rPr lang="zh-CN" altLang="en-US" dirty="0" smtClean="0"/>
              <a:t>者的领导方式与领导作风对激励组织成员有着不可忽视的影响。</a:t>
            </a:r>
            <a:endParaRPr lang="en-US" altLang="zh-CN" dirty="0" smtClean="0"/>
          </a:p>
          <a:p>
            <a:pPr marL="342900" indent="-342900">
              <a:lnSpc>
                <a:spcPct val="150000"/>
              </a:lnSpc>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相应的管理方法</a:t>
            </a:r>
            <a:endParaRPr lang="en-US" altLang="zh-CN" sz="20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满足组织成员的社会性需要</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建立融洽的人际关系</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因势利导做好非正式组织工作</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提高组织管理者的素质</a:t>
            </a:r>
            <a:endParaRPr lang="en-US" altLang="zh-CN"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6196084" y="928048"/>
            <a:ext cx="5157716" cy="369332"/>
          </a:xfrm>
          <a:prstGeom prst="rect">
            <a:avLst/>
          </a:prstGeom>
          <a:noFill/>
        </p:spPr>
        <p:txBody>
          <a:bodyPr wrap="square" rtlCol="0">
            <a:spAutoFit/>
          </a:bodyPr>
          <a:lstStyle/>
          <a:p>
            <a:r>
              <a:rPr lang="zh-CN" altLang="en-US" dirty="0" smtClean="0"/>
              <a:t>梅奥通过霍桑实验的基础上提出了“社会人”</a:t>
            </a:r>
            <a:endParaRPr lang="zh-CN" altLang="en-US" dirty="0"/>
          </a:p>
        </p:txBody>
      </p:sp>
      <p:pic>
        <p:nvPicPr>
          <p:cNvPr id="6148" name="Picture 4" descr="https://ss2.baidu.com/-vo3dSag_xI4khGko9WTAnF6hhy/baike/pic/item/f9198618367adab4176e8de085d4b31c8601e4d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07224" y="3788528"/>
            <a:ext cx="3689604" cy="25901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941578" y="1587735"/>
          <a:ext cx="4546848" cy="397951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5603" name="矩形 3"/>
          <p:cNvSpPr>
            <a:spLocks noChangeArrowheads="1"/>
          </p:cNvSpPr>
          <p:nvPr/>
        </p:nvSpPr>
        <p:spPr bwMode="auto">
          <a:xfrm>
            <a:off x="1583786" y="5651143"/>
            <a:ext cx="32624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itchFamily="2" charset="-122"/>
              </a:defRPr>
            </a:lvl1pPr>
            <a:lvl2pPr marL="742950" indent="-285750" eaLnBrk="0" hangingPunct="0">
              <a:defRPr>
                <a:solidFill>
                  <a:schemeClr val="tx1"/>
                </a:solidFill>
                <a:latin typeface="Calibri" panose="020F0502020204030204" pitchFamily="34" charset="0"/>
                <a:ea typeface="宋体" pitchFamily="2" charset="-122"/>
              </a:defRPr>
            </a:lvl2pPr>
            <a:lvl3pPr marL="1143000" indent="-228600" eaLnBrk="0" hangingPunct="0">
              <a:defRPr>
                <a:solidFill>
                  <a:schemeClr val="tx1"/>
                </a:solidFill>
                <a:latin typeface="Calibri" panose="020F0502020204030204" pitchFamily="34" charset="0"/>
                <a:ea typeface="宋体" pitchFamily="2" charset="-122"/>
              </a:defRPr>
            </a:lvl3pPr>
            <a:lvl4pPr marL="1600200" indent="-228600" eaLnBrk="0" hangingPunct="0">
              <a:defRPr>
                <a:solidFill>
                  <a:schemeClr val="tx1"/>
                </a:solidFill>
                <a:latin typeface="Calibri" panose="020F0502020204030204" pitchFamily="34" charset="0"/>
                <a:ea typeface="宋体" pitchFamily="2" charset="-122"/>
              </a:defRPr>
            </a:lvl4pPr>
            <a:lvl5pPr marL="2057400" indent="-228600" eaLnBrk="0" hangingPunct="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r>
              <a:rPr lang="zh-CN" altLang="en-US" sz="2000" b="1" dirty="0" smtClean="0">
                <a:latin typeface="微软雅黑" panose="020B0503020204020204" pitchFamily="34" charset="-122"/>
                <a:ea typeface="微软雅黑" panose="020B0503020204020204" pitchFamily="34" charset="-122"/>
              </a:rPr>
              <a:t>（一）梅奥</a:t>
            </a:r>
            <a:r>
              <a:rPr lang="zh-CN" altLang="en-US" sz="2000" b="1" dirty="0">
                <a:latin typeface="微软雅黑" panose="020B0503020204020204" pitchFamily="34" charset="-122"/>
                <a:ea typeface="微软雅黑" panose="020B0503020204020204" pitchFamily="34" charset="-122"/>
              </a:rPr>
              <a:t>的霍桑实验内容</a:t>
            </a:r>
            <a:endParaRPr lang="en-US" altLang="zh-CN" sz="2000" b="1" dirty="0">
              <a:latin typeface="微软雅黑" panose="020B0503020204020204" pitchFamily="34" charset="-122"/>
              <a:ea typeface="微软雅黑" panose="020B0503020204020204" pitchFamily="34" charset="-122"/>
            </a:endParaRPr>
          </a:p>
        </p:txBody>
      </p:sp>
      <p:sp>
        <p:nvSpPr>
          <p:cNvPr id="25604" name="TextBox 5"/>
          <p:cNvSpPr txBox="1">
            <a:spLocks noChangeArrowheads="1"/>
          </p:cNvSpPr>
          <p:nvPr/>
        </p:nvSpPr>
        <p:spPr bwMode="auto">
          <a:xfrm>
            <a:off x="6388267" y="1689956"/>
            <a:ext cx="4176712" cy="188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Calibri" panose="020F0502020204030204" pitchFamily="34" charset="0"/>
                <a:ea typeface="宋体" pitchFamily="2" charset="-122"/>
              </a:defRPr>
            </a:lvl1pPr>
            <a:lvl2pPr marL="742950" indent="-285750" eaLnBrk="0" hangingPunct="0">
              <a:defRPr>
                <a:solidFill>
                  <a:schemeClr val="tx1"/>
                </a:solidFill>
                <a:latin typeface="Calibri" panose="020F0502020204030204" pitchFamily="34" charset="0"/>
                <a:ea typeface="宋体" pitchFamily="2" charset="-122"/>
              </a:defRPr>
            </a:lvl2pPr>
            <a:lvl3pPr marL="1143000" indent="-228600" eaLnBrk="0" hangingPunct="0">
              <a:defRPr>
                <a:solidFill>
                  <a:schemeClr val="tx1"/>
                </a:solidFill>
                <a:latin typeface="Calibri" panose="020F0502020204030204" pitchFamily="34" charset="0"/>
                <a:ea typeface="宋体" pitchFamily="2" charset="-122"/>
              </a:defRPr>
            </a:lvl3pPr>
            <a:lvl4pPr marL="1600200" indent="-228600" eaLnBrk="0" hangingPunct="0">
              <a:defRPr>
                <a:solidFill>
                  <a:schemeClr val="tx1"/>
                </a:solidFill>
                <a:latin typeface="Calibri" panose="020F0502020204030204" pitchFamily="34" charset="0"/>
                <a:ea typeface="宋体" pitchFamily="2" charset="-122"/>
              </a:defRPr>
            </a:lvl4pPr>
            <a:lvl5pPr marL="2057400" indent="-228600" eaLnBrk="0" hangingPunct="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lnSpc>
                <a:spcPts val="2800"/>
              </a:lnSpc>
              <a:buClr>
                <a:srgbClr val="FF0000"/>
              </a:buClr>
            </a:pPr>
            <a:r>
              <a:rPr lang="zh-CN" altLang="en-US" sz="2000"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二）霍桑实验结论</a:t>
            </a:r>
            <a:endParaRPr lang="en-US" altLang="zh-CN" sz="2000" b="1" dirty="0">
              <a:latin typeface="微软雅黑" panose="020B0503020204020204" pitchFamily="34" charset="-122"/>
              <a:ea typeface="微软雅黑" panose="020B0503020204020204" pitchFamily="34" charset="-122"/>
            </a:endParaRPr>
          </a:p>
          <a:p>
            <a:pPr eaLnBrk="1" hangingPunct="1">
              <a:lnSpc>
                <a:spcPts val="2800"/>
              </a:lnSpc>
              <a:buClr>
                <a:srgbClr val="FF0000"/>
              </a:buClr>
              <a:buFont typeface="Trebuchet MS" panose="020B0603020202020204" pitchFamily="34" charset="0"/>
              <a:buAutoNum type="arabicPeriod"/>
            </a:pPr>
            <a:r>
              <a:rPr lang="zh-CN" altLang="en-US" sz="2400" dirty="0">
                <a:latin typeface="楷体" panose="02010609060101010101" pitchFamily="49" charset="-122"/>
                <a:ea typeface="楷体" panose="02010609060101010101" pitchFamily="49" charset="-122"/>
              </a:rPr>
              <a:t>“社会人”假说</a:t>
            </a:r>
            <a:endParaRPr lang="en-US" altLang="zh-CN" sz="2400" dirty="0">
              <a:latin typeface="楷体" panose="02010609060101010101" pitchFamily="49" charset="-122"/>
              <a:ea typeface="楷体" panose="02010609060101010101" pitchFamily="49" charset="-122"/>
            </a:endParaRPr>
          </a:p>
          <a:p>
            <a:pPr eaLnBrk="1" hangingPunct="1">
              <a:lnSpc>
                <a:spcPts val="2800"/>
              </a:lnSpc>
              <a:buClr>
                <a:srgbClr val="FF0000"/>
              </a:buClr>
              <a:buFont typeface="Trebuchet MS" panose="020B0603020202020204" pitchFamily="34" charset="0"/>
              <a:buAutoNum type="arabicPeriod"/>
            </a:pPr>
            <a:r>
              <a:rPr lang="zh-CN" altLang="en-US" sz="2400" dirty="0">
                <a:latin typeface="楷体" panose="02010609060101010101" pitchFamily="49" charset="-122"/>
                <a:ea typeface="楷体" panose="02010609060101010101" pitchFamily="49" charset="-122"/>
              </a:rPr>
              <a:t>企业中存在非正式组织</a:t>
            </a:r>
            <a:endParaRPr lang="en-US" altLang="zh-CN" sz="2400" dirty="0">
              <a:latin typeface="楷体" panose="02010609060101010101" pitchFamily="49" charset="-122"/>
              <a:ea typeface="楷体" panose="02010609060101010101" pitchFamily="49" charset="-122"/>
            </a:endParaRPr>
          </a:p>
          <a:p>
            <a:pPr eaLnBrk="1" hangingPunct="1">
              <a:lnSpc>
                <a:spcPts val="2800"/>
              </a:lnSpc>
              <a:buClr>
                <a:srgbClr val="FF0000"/>
              </a:buClr>
              <a:buFont typeface="Trebuchet MS" panose="020B0603020202020204" pitchFamily="34" charset="0"/>
              <a:buAutoNum type="arabicPeriod"/>
            </a:pPr>
            <a:r>
              <a:rPr lang="zh-CN" altLang="en-US" sz="2400" dirty="0">
                <a:latin typeface="楷体" panose="02010609060101010101" pitchFamily="49" charset="-122"/>
                <a:ea typeface="楷体" panose="02010609060101010101" pitchFamily="49" charset="-122"/>
              </a:rPr>
              <a:t>新型的领导能力在于提高工人的满意程度</a:t>
            </a:r>
            <a:endParaRPr lang="zh-CN" altLang="en-US" sz="2400" dirty="0">
              <a:latin typeface="楷体" panose="02010609060101010101" pitchFamily="49" charset="-122"/>
              <a:ea typeface="楷体" panose="02010609060101010101" pitchFamily="49" charset="-122"/>
            </a:endParaRPr>
          </a:p>
        </p:txBody>
      </p:sp>
      <p:sp>
        <p:nvSpPr>
          <p:cNvPr id="7" name="TextBox 6"/>
          <p:cNvSpPr txBox="1"/>
          <p:nvPr/>
        </p:nvSpPr>
        <p:spPr>
          <a:xfrm>
            <a:off x="6388267" y="4112915"/>
            <a:ext cx="4176712" cy="1938338"/>
          </a:xfrm>
          <a:prstGeom prst="rect">
            <a:avLst/>
          </a:prstGeom>
          <a:noFill/>
        </p:spPr>
        <p:txBody>
          <a:bodyPr>
            <a:spAutoFit/>
          </a:bodyPr>
          <a:lstStyle/>
          <a:p>
            <a:pPr>
              <a:defRPr/>
            </a:pPr>
            <a:r>
              <a:rPr lang="zh-CN" altLang="en-US" sz="2000" b="1" dirty="0">
                <a:latin typeface="微软雅黑" panose="020B0503020204020204" pitchFamily="34" charset="-122"/>
                <a:ea typeface="微软雅黑" panose="020B0503020204020204" pitchFamily="34" charset="-122"/>
              </a:rPr>
              <a:t>（三）霍桑实验贡献</a:t>
            </a:r>
            <a:endParaRPr lang="en-US" altLang="zh-CN" sz="2000" b="1" dirty="0">
              <a:latin typeface="微软雅黑" panose="020B0503020204020204" pitchFamily="34" charset="-122"/>
              <a:ea typeface="微软雅黑" panose="020B0503020204020204" pitchFamily="34" charset="-122"/>
            </a:endParaRPr>
          </a:p>
          <a:p>
            <a:pPr marL="342900" indent="-342900">
              <a:buClr>
                <a:srgbClr val="FF0000"/>
              </a:buClr>
              <a:buFont typeface="+mj-lt"/>
              <a:buAutoNum type="arabicPeriod"/>
              <a:defRPr/>
            </a:pPr>
            <a:r>
              <a:rPr lang="zh-CN" altLang="en-US" sz="2400" dirty="0">
                <a:latin typeface="楷体" panose="02010609060101010101" pitchFamily="49" charset="-122"/>
                <a:ea typeface="楷体" panose="02010609060101010101" pitchFamily="49" charset="-122"/>
              </a:rPr>
              <a:t>对事和物的管理转向对人的管理</a:t>
            </a:r>
            <a:endParaRPr lang="en-US" altLang="zh-CN" sz="2400" dirty="0">
              <a:latin typeface="楷体" panose="02010609060101010101" pitchFamily="49" charset="-122"/>
              <a:ea typeface="楷体" panose="02010609060101010101" pitchFamily="49" charset="-122"/>
            </a:endParaRPr>
          </a:p>
          <a:p>
            <a:pPr marL="342900" indent="-342900">
              <a:buClr>
                <a:srgbClr val="FF0000"/>
              </a:buClr>
              <a:buFont typeface="+mj-lt"/>
              <a:buAutoNum type="arabicPeriod"/>
              <a:defRPr/>
            </a:pPr>
            <a:r>
              <a:rPr lang="zh-CN" altLang="en-US" sz="2400" dirty="0">
                <a:latin typeface="楷体" panose="02010609060101010101" pitchFamily="49" charset="-122"/>
                <a:ea typeface="楷体" panose="02010609060101010101" pitchFamily="49" charset="-122"/>
              </a:rPr>
              <a:t>管理方法由监督管理转变为人性化管理</a:t>
            </a:r>
            <a:endParaRPr lang="zh-CN" altLang="en-US" sz="2400" dirty="0">
              <a:latin typeface="楷体" panose="02010609060101010101" pitchFamily="49" charset="-122"/>
              <a:ea typeface="楷体" panose="02010609060101010101" pitchFamily="49" charset="-122"/>
            </a:endParaRPr>
          </a:p>
        </p:txBody>
      </p:sp>
      <p:sp>
        <p:nvSpPr>
          <p:cNvPr id="11" name="标题 1"/>
          <p:cNvSpPr>
            <a:spLocks noGrp="1"/>
          </p:cNvSpPr>
          <p:nvPr>
            <p:ph type="title"/>
          </p:nvPr>
        </p:nvSpPr>
        <p:spPr>
          <a:xfrm>
            <a:off x="838200" y="365125"/>
            <a:ext cx="10515600" cy="1325563"/>
          </a:xfrm>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行为科学理论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rPr>
              <a:t>“社会人”</a:t>
            </a:r>
            <a:endParaRPr lang="zh-CN" altLang="en-US" sz="2800" dirty="0"/>
          </a:p>
        </p:txBody>
      </p:sp>
      <p:cxnSp>
        <p:nvCxnSpPr>
          <p:cNvPr id="12" name="直接连接符 11"/>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196084" y="928048"/>
            <a:ext cx="5157716" cy="369332"/>
          </a:xfrm>
          <a:prstGeom prst="rect">
            <a:avLst/>
          </a:prstGeom>
          <a:noFill/>
        </p:spPr>
        <p:txBody>
          <a:bodyPr wrap="square" rtlCol="0">
            <a:spAutoFit/>
          </a:bodyPr>
          <a:lstStyle/>
          <a:p>
            <a:r>
              <a:rPr lang="zh-CN" altLang="en-US" dirty="0" smtClean="0"/>
              <a:t>梅奥通过霍桑实验的基础上提出了“社会人”</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smtClean="0">
                <a:solidFill>
                  <a:srgbClr val="C00000"/>
                </a:solidFill>
                <a:latin typeface="微软雅黑" panose="020B0503020204020204" pitchFamily="34" charset="-122"/>
                <a:ea typeface="微软雅黑" panose="020B0503020204020204" pitchFamily="34" charset="-122"/>
              </a:rPr>
              <a:t>Y</a:t>
            </a:r>
            <a:r>
              <a:rPr lang="zh-CN" altLang="en-US" sz="2800" b="1" dirty="0" smtClean="0">
                <a:solidFill>
                  <a:srgbClr val="C00000"/>
                </a:solidFill>
                <a:latin typeface="微软雅黑" panose="020B0503020204020204" pitchFamily="34" charset="-122"/>
                <a:ea typeface="微软雅黑" panose="020B0503020204020204" pitchFamily="34" charset="-122"/>
              </a:rPr>
              <a:t>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rPr>
              <a:t>自我实现人“</a:t>
            </a:r>
            <a:endParaRPr lang="zh-CN" altLang="en-US" sz="2800" dirty="0"/>
          </a:p>
        </p:txBody>
      </p:sp>
      <p:cxnSp>
        <p:nvCxnSpPr>
          <p:cNvPr id="5" name="直接连接符 4"/>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8200" y="1521962"/>
            <a:ext cx="10683240" cy="5016758"/>
          </a:xfrm>
          <a:prstGeom prst="rect">
            <a:avLst/>
          </a:prstGeom>
          <a:noFill/>
        </p:spPr>
        <p:txBody>
          <a:bodyPr wrap="square" rtlCol="0">
            <a:spAutoFit/>
          </a:bodyPr>
          <a:lstStyle/>
          <a:p>
            <a:pPr marL="342900" indent="-342900">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主要观点</a:t>
            </a:r>
            <a:endParaRPr lang="en-US" altLang="zh-CN" dirty="0" smtClean="0"/>
          </a:p>
          <a:p>
            <a:pPr indent="20955" fontAlgn="ctr">
              <a:lnSpc>
                <a:spcPct val="150000"/>
              </a:lnSpc>
              <a:buFont typeface="+mj-ea"/>
              <a:buAutoNum type="circleNumDbPlain"/>
              <a:defRPr/>
            </a:pPr>
            <a:r>
              <a:rPr lang="zh-CN" altLang="zh-CN" dirty="0">
                <a:latin typeface="微软雅黑" panose="020B0503020204020204" pitchFamily="34" charset="-122"/>
                <a:ea typeface="微软雅黑" panose="020B0503020204020204" pitchFamily="34" charset="-122"/>
              </a:rPr>
              <a:t>大多数人都是勤奋的，只要环境允许，人是乐于工作的</a:t>
            </a:r>
            <a:r>
              <a:rPr lang="zh-CN" altLang="zh-CN"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indent="20955" fontAlgn="ctr">
              <a:lnSpc>
                <a:spcPct val="150000"/>
              </a:lnSpc>
              <a:buFont typeface="+mj-ea"/>
              <a:buAutoNum type="circleNumDbPlain"/>
              <a:defRPr/>
            </a:pPr>
            <a:r>
              <a:rPr lang="zh-CN" altLang="zh-CN" dirty="0">
                <a:latin typeface="微软雅黑" panose="020B0503020204020204" pitchFamily="34" charset="-122"/>
                <a:ea typeface="微软雅黑" panose="020B0503020204020204" pitchFamily="34" charset="-122"/>
              </a:rPr>
              <a:t>人体之中蕴藏着极大的潜力，但在现代工业条件下，一般人只能发挥少部分潜力；</a:t>
            </a:r>
            <a:endParaRPr lang="zh-CN" altLang="zh-CN" dirty="0">
              <a:latin typeface="微软雅黑" panose="020B0503020204020204" pitchFamily="34" charset="-122"/>
              <a:ea typeface="微软雅黑" panose="020B0503020204020204" pitchFamily="34" charset="-122"/>
            </a:endParaRPr>
          </a:p>
          <a:p>
            <a:pPr indent="20955" fontAlgn="ctr">
              <a:lnSpc>
                <a:spcPct val="150000"/>
              </a:lnSpc>
              <a:buFont typeface="+mj-ea"/>
              <a:buAutoNum type="circleNumDbPlain"/>
              <a:defRPr/>
            </a:pPr>
            <a:r>
              <a:rPr lang="zh-CN" altLang="zh-CN" dirty="0">
                <a:latin typeface="微软雅黑" panose="020B0503020204020204" pitchFamily="34" charset="-122"/>
                <a:ea typeface="微软雅黑" panose="020B0503020204020204" pitchFamily="34" charset="-122"/>
              </a:rPr>
              <a:t>在正常情况下，大多数人不仅会接受任务，而且会主动寻求责任，逃避责任、缺乏抱负以及强调安全感通常是经验的结果，而不是人的本性；</a:t>
            </a:r>
            <a:endParaRPr lang="zh-CN" altLang="zh-CN" dirty="0">
              <a:latin typeface="微软雅黑" panose="020B0503020204020204" pitchFamily="34" charset="-122"/>
              <a:ea typeface="微软雅黑" panose="020B0503020204020204" pitchFamily="34" charset="-122"/>
            </a:endParaRPr>
          </a:p>
          <a:p>
            <a:pPr indent="20955" fontAlgn="ctr">
              <a:lnSpc>
                <a:spcPct val="150000"/>
              </a:lnSpc>
              <a:buFont typeface="+mj-ea"/>
              <a:buAutoNum type="circleNumDbPlain"/>
              <a:defRPr/>
            </a:pPr>
            <a:r>
              <a:rPr lang="zh-CN" altLang="en-US" dirty="0">
                <a:latin typeface="微软雅黑" panose="020B0503020204020204" pitchFamily="34" charset="-122"/>
                <a:ea typeface="微软雅黑" panose="020B0503020204020204" pitchFamily="34" charset="-122"/>
              </a:rPr>
              <a:t>当基本需求得到满足后会追求更高层次的</a:t>
            </a:r>
            <a:r>
              <a:rPr lang="zh-CN" altLang="en-US" dirty="0" smtClean="0">
                <a:latin typeface="微软雅黑" panose="020B0503020204020204" pitchFamily="34" charset="-122"/>
                <a:ea typeface="微软雅黑" panose="020B0503020204020204" pitchFamily="34" charset="-122"/>
              </a:rPr>
              <a:t>需求；</a:t>
            </a:r>
            <a:endParaRPr lang="en-US" altLang="zh-CN" dirty="0">
              <a:latin typeface="微软雅黑" panose="020B0503020204020204" pitchFamily="34" charset="-122"/>
              <a:ea typeface="微软雅黑" panose="020B0503020204020204" pitchFamily="34" charset="-122"/>
            </a:endParaRPr>
          </a:p>
          <a:p>
            <a:pPr indent="20955" fontAlgn="ctr">
              <a:lnSpc>
                <a:spcPct val="150000"/>
              </a:lnSpc>
              <a:buFont typeface="+mj-ea"/>
              <a:buAutoNum type="circleNumDbPlain"/>
              <a:defRPr/>
            </a:pPr>
            <a:r>
              <a:rPr lang="zh-CN" altLang="en-US" dirty="0">
                <a:latin typeface="微软雅黑" panose="020B0503020204020204" pitchFamily="34" charset="-122"/>
                <a:ea typeface="微软雅黑" panose="020B0503020204020204" pitchFamily="34" charset="-122"/>
              </a:rPr>
              <a:t>人具有自主性，</a:t>
            </a:r>
            <a:r>
              <a:rPr lang="zh-CN" altLang="zh-CN" dirty="0">
                <a:latin typeface="微软雅黑" panose="020B0503020204020204" pitchFamily="34" charset="-122"/>
                <a:ea typeface="微软雅黑" panose="020B0503020204020204" pitchFamily="34" charset="-122"/>
              </a:rPr>
              <a:t>在执行任务的过程中能够自我指导和</a:t>
            </a:r>
            <a:r>
              <a:rPr lang="zh-CN" altLang="zh-CN" dirty="0" smtClean="0">
                <a:latin typeface="微软雅黑" panose="020B0503020204020204" pitchFamily="34" charset="-122"/>
                <a:ea typeface="微软雅黑" panose="020B0503020204020204" pitchFamily="34" charset="-122"/>
              </a:rPr>
              <a:t>自我控制</a:t>
            </a:r>
            <a:r>
              <a:rPr lang="zh-CN" altLang="en-US" dirty="0" smtClean="0">
                <a:latin typeface="微软雅黑" panose="020B0503020204020204" pitchFamily="34" charset="-122"/>
                <a:ea typeface="微软雅黑" panose="020B0503020204020204" pitchFamily="34" charset="-122"/>
              </a:rPr>
              <a:t>。</a:t>
            </a:r>
            <a:endParaRPr lang="en-US" altLang="zh-CN" sz="2000" b="1"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相应的管理方法</a:t>
            </a:r>
            <a:endParaRPr lang="en-US" altLang="zh-CN" sz="2000" b="1"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创造适宜的工作环境；</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促进组织成员自我实现；</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充分运用内在激励的方式；</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建立能够满足员工自我实现需要的管理制度。</a:t>
            </a:r>
            <a:endParaRPr lang="en-US" altLang="zh-CN"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6196084" y="928048"/>
            <a:ext cx="5157716" cy="369332"/>
          </a:xfrm>
          <a:prstGeom prst="rect">
            <a:avLst/>
          </a:prstGeom>
          <a:noFill/>
        </p:spPr>
        <p:txBody>
          <a:bodyPr wrap="square" rtlCol="0">
            <a:spAutoFit/>
          </a:bodyPr>
          <a:lstStyle/>
          <a:p>
            <a:r>
              <a:rPr lang="zh-CN" altLang="en-US" dirty="0" smtClean="0"/>
              <a:t>麦格雷戈在马斯洛的需要层次理论基础上发展</a:t>
            </a:r>
            <a:endParaRPr lang="zh-CN" altLang="en-US" dirty="0"/>
          </a:p>
        </p:txBody>
      </p:sp>
      <p:pic>
        <p:nvPicPr>
          <p:cNvPr id="8194" name="Picture 2" descr="https://gimg2.baidu.com/image_search/src=http%3A%2F%2Fwww.wdxuexi.com%2FUpload%2FImages%2Froot%2FNewsImgIcon%2F201508%2F2015081110235324192758bfc7f3fe472ea7%2F2015081110171111968507ca014634bf4833.png&amp;refer=http%3A%2F%2Fwww.wdxuexi.com&amp;app=2002&amp;size=f9999,10000&amp;q=a80&amp;n=0&amp;g=0n&amp;fmt=jpeg?sec=1648621297&amp;t=1cb99960d50c535298a7ce4afe8534a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7695" y="3521500"/>
            <a:ext cx="2171065" cy="27286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solidFill>
                  <a:srgbClr val="C00000"/>
                </a:solidFill>
                <a:latin typeface="微软雅黑" panose="020B0503020204020204" pitchFamily="34" charset="-122"/>
                <a:ea typeface="微软雅黑" panose="020B0503020204020204" pitchFamily="34" charset="-122"/>
              </a:rPr>
              <a:t>超</a:t>
            </a:r>
            <a:r>
              <a:rPr lang="en-US" altLang="zh-CN" sz="2800" b="1" dirty="0" smtClean="0">
                <a:solidFill>
                  <a:srgbClr val="C00000"/>
                </a:solidFill>
                <a:latin typeface="微软雅黑" panose="020B0503020204020204" pitchFamily="34" charset="-122"/>
                <a:ea typeface="微软雅黑" panose="020B0503020204020204" pitchFamily="34" charset="-122"/>
              </a:rPr>
              <a:t>Y</a:t>
            </a:r>
            <a:r>
              <a:rPr lang="zh-CN" altLang="en-US" sz="2800" b="1" dirty="0" smtClean="0">
                <a:solidFill>
                  <a:srgbClr val="C00000"/>
                </a:solidFill>
                <a:latin typeface="微软雅黑" panose="020B0503020204020204" pitchFamily="34" charset="-122"/>
                <a:ea typeface="微软雅黑" panose="020B0503020204020204" pitchFamily="34" charset="-122"/>
              </a:rPr>
              <a:t>理论（权变理论）</a:t>
            </a:r>
            <a:r>
              <a:rPr lang="en-US" altLang="zh-CN" sz="2800" b="1" dirty="0" smtClean="0">
                <a:solidFill>
                  <a:srgbClr val="C00000"/>
                </a:solidFill>
                <a:latin typeface="微软雅黑" panose="020B0503020204020204" pitchFamily="34" charset="-122"/>
                <a:ea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rPr>
              <a:t>“</a:t>
            </a:r>
            <a:r>
              <a:rPr lang="zh-CN" altLang="en-US" sz="2800" b="1" dirty="0">
                <a:solidFill>
                  <a:srgbClr val="C00000"/>
                </a:solidFill>
                <a:latin typeface="微软雅黑" panose="020B0503020204020204" pitchFamily="34" charset="-122"/>
                <a:ea typeface="微软雅黑" panose="020B0503020204020204" pitchFamily="34" charset="-122"/>
              </a:rPr>
              <a:t>复杂</a:t>
            </a:r>
            <a:r>
              <a:rPr lang="zh-CN" altLang="en-US" sz="2800" b="1" dirty="0" smtClean="0">
                <a:solidFill>
                  <a:srgbClr val="C00000"/>
                </a:solidFill>
                <a:latin typeface="微软雅黑" panose="020B0503020204020204" pitchFamily="34" charset="-122"/>
                <a:ea typeface="微软雅黑" panose="020B0503020204020204" pitchFamily="34" charset="-122"/>
              </a:rPr>
              <a:t>人”</a:t>
            </a:r>
            <a:endParaRPr lang="zh-CN" altLang="en-US" sz="2800" dirty="0">
              <a:solidFill>
                <a:srgbClr val="C00000"/>
              </a:solidFill>
            </a:endParaRPr>
          </a:p>
        </p:txBody>
      </p:sp>
      <p:cxnSp>
        <p:nvCxnSpPr>
          <p:cNvPr id="5" name="直接连接符 4"/>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8200" y="1617498"/>
            <a:ext cx="10683240" cy="3770263"/>
          </a:xfrm>
          <a:prstGeom prst="rect">
            <a:avLst/>
          </a:prstGeom>
          <a:noFill/>
        </p:spPr>
        <p:txBody>
          <a:bodyPr wrap="square" rtlCol="0">
            <a:spAutoFit/>
          </a:bodyPr>
          <a:lstStyle/>
          <a:p>
            <a:pPr marL="342900" indent="-342900">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主要观点</a:t>
            </a:r>
            <a:endParaRPr lang="en-US" altLang="zh-CN" dirty="0" smtClean="0"/>
          </a:p>
          <a:p>
            <a:pPr marL="342900" indent="-342900">
              <a:lnSpc>
                <a:spcPct val="150000"/>
              </a:lnSpc>
              <a:buFont typeface="+mj-ea"/>
              <a:buAutoNum type="circleNumDbPlain"/>
            </a:pPr>
            <a:r>
              <a:rPr lang="zh-CN" altLang="en-US" dirty="0" smtClean="0"/>
              <a:t>人的能力与需要是复杂的；</a:t>
            </a:r>
            <a:endParaRPr lang="en-US" altLang="zh-CN" dirty="0" smtClean="0"/>
          </a:p>
          <a:p>
            <a:pPr marL="342900" indent="-342900">
              <a:lnSpc>
                <a:spcPct val="150000"/>
              </a:lnSpc>
              <a:buFont typeface="+mj-ea"/>
              <a:buAutoNum type="circleNumDbPlain"/>
            </a:pPr>
            <a:r>
              <a:rPr lang="zh-CN" altLang="en-US" dirty="0" smtClean="0"/>
              <a:t>人在同一时间内的需要与动机是复杂的；</a:t>
            </a:r>
            <a:endParaRPr lang="en-US" altLang="zh-CN" dirty="0" smtClean="0"/>
          </a:p>
          <a:p>
            <a:pPr marL="342900" indent="-342900">
              <a:lnSpc>
                <a:spcPct val="150000"/>
              </a:lnSpc>
              <a:buFont typeface="+mj-ea"/>
              <a:buAutoNum type="circleNumDbPlain"/>
            </a:pPr>
            <a:r>
              <a:rPr lang="zh-CN" altLang="en-US" dirty="0" smtClean="0"/>
              <a:t>人的需要的表现形式是复杂的；</a:t>
            </a:r>
            <a:endParaRPr lang="en-US" altLang="zh-CN" dirty="0" smtClean="0"/>
          </a:p>
          <a:p>
            <a:pPr marL="342900" indent="-342900">
              <a:lnSpc>
                <a:spcPct val="150000"/>
              </a:lnSpc>
              <a:buFont typeface="+mj-ea"/>
              <a:buAutoNum type="circleNumDbPlain"/>
            </a:pPr>
            <a:r>
              <a:rPr lang="zh-CN" altLang="en-US" dirty="0" smtClean="0"/>
              <a:t>人具有对各种管理模式的适应性。</a:t>
            </a:r>
            <a:endParaRPr lang="en-US" altLang="zh-CN" dirty="0" smtClean="0"/>
          </a:p>
          <a:p>
            <a:pPr marL="342900" indent="-342900">
              <a:lnSpc>
                <a:spcPct val="150000"/>
              </a:lnSpc>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相应的管理方法</a:t>
            </a:r>
            <a:endParaRPr lang="en-US" altLang="zh-CN" sz="20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树立</a:t>
            </a:r>
            <a:r>
              <a:rPr lang="zh-CN" altLang="en-US" b="1" dirty="0" smtClean="0">
                <a:latin typeface="微软雅黑" panose="020B0503020204020204" pitchFamily="34" charset="-122"/>
                <a:ea typeface="微软雅黑" panose="020B0503020204020204" pitchFamily="34" charset="-122"/>
              </a:rPr>
              <a:t>权变</a:t>
            </a:r>
            <a:r>
              <a:rPr lang="zh-CN" altLang="en-US" dirty="0" smtClean="0">
                <a:latin typeface="微软雅黑" panose="020B0503020204020204" pitchFamily="34" charset="-122"/>
                <a:ea typeface="微软雅黑" panose="020B0503020204020204" pitchFamily="34" charset="-122"/>
              </a:rPr>
              <a:t>的管理观念；</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采用</a:t>
            </a:r>
            <a:r>
              <a:rPr lang="zh-CN" altLang="en-US" b="1" dirty="0" smtClean="0">
                <a:latin typeface="微软雅黑" panose="020B0503020204020204" pitchFamily="34" charset="-122"/>
                <a:ea typeface="微软雅黑" panose="020B0503020204020204" pitchFamily="34" charset="-122"/>
              </a:rPr>
              <a:t>权变</a:t>
            </a:r>
            <a:r>
              <a:rPr lang="zh-CN" altLang="en-US" dirty="0" smtClean="0">
                <a:latin typeface="微软雅黑" panose="020B0503020204020204" pitchFamily="34" charset="-122"/>
                <a:ea typeface="微软雅黑" panose="020B0503020204020204" pitchFamily="34" charset="-122"/>
              </a:rPr>
              <a:t>的管理模式；</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运用</a:t>
            </a:r>
            <a:r>
              <a:rPr lang="zh-CN" altLang="en-US" b="1" dirty="0" smtClean="0">
                <a:latin typeface="微软雅黑" panose="020B0503020204020204" pitchFamily="34" charset="-122"/>
                <a:ea typeface="微软雅黑" panose="020B0503020204020204" pitchFamily="34" charset="-122"/>
              </a:rPr>
              <a:t>权变</a:t>
            </a:r>
            <a:r>
              <a:rPr lang="zh-CN" altLang="en-US" dirty="0" smtClean="0">
                <a:latin typeface="微软雅黑" panose="020B0503020204020204" pitchFamily="34" charset="-122"/>
                <a:ea typeface="微软雅黑" panose="020B0503020204020204" pitchFamily="34" charset="-122"/>
              </a:rPr>
              <a:t>的管理模式。</a:t>
            </a:r>
            <a:endParaRPr lang="en-US" altLang="zh-CN"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6591868" y="691150"/>
            <a:ext cx="5167952" cy="646331"/>
          </a:xfrm>
          <a:prstGeom prst="rect">
            <a:avLst/>
          </a:prstGeom>
          <a:noFill/>
        </p:spPr>
        <p:txBody>
          <a:bodyPr wrap="square" rtlCol="0">
            <a:spAutoFit/>
          </a:bodyPr>
          <a:lstStyle/>
          <a:p>
            <a:r>
              <a:rPr lang="zh-CN" altLang="en-US" dirty="0" smtClean="0"/>
              <a:t>沙恩在对“经济人”、“社会人”与“自我实现人”的基础上提出了“复杂人”</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smtClean="0">
                <a:solidFill>
                  <a:srgbClr val="C00000"/>
                </a:solidFill>
                <a:latin typeface="微软雅黑" panose="020B0503020204020204" pitchFamily="34" charset="-122"/>
                <a:ea typeface="微软雅黑" panose="020B0503020204020204" pitchFamily="34" charset="-122"/>
              </a:rPr>
              <a:t>Z</a:t>
            </a:r>
            <a:r>
              <a:rPr lang="zh-CN" altLang="en-US" sz="2800" b="1" dirty="0" smtClean="0">
                <a:solidFill>
                  <a:srgbClr val="C00000"/>
                </a:solidFill>
                <a:latin typeface="微软雅黑" panose="020B0503020204020204" pitchFamily="34" charset="-122"/>
                <a:ea typeface="微软雅黑" panose="020B0503020204020204" pitchFamily="34" charset="-122"/>
              </a:rPr>
              <a:t>理论</a:t>
            </a:r>
            <a:endParaRPr lang="zh-CN" altLang="en-US" sz="2800" dirty="0">
              <a:solidFill>
                <a:srgbClr val="C00000"/>
              </a:solidFill>
            </a:endParaRPr>
          </a:p>
        </p:txBody>
      </p:sp>
      <p:cxnSp>
        <p:nvCxnSpPr>
          <p:cNvPr id="5" name="直接连接符 4"/>
          <p:cNvCxnSpPr/>
          <p:nvPr/>
        </p:nvCxnSpPr>
        <p:spPr>
          <a:xfrm>
            <a:off x="838200" y="1337481"/>
            <a:ext cx="10683240" cy="158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8200" y="1617498"/>
            <a:ext cx="10683240" cy="3816429"/>
          </a:xfrm>
          <a:prstGeom prst="rect">
            <a:avLst/>
          </a:prstGeom>
          <a:noFill/>
        </p:spPr>
        <p:txBody>
          <a:bodyPr wrap="square" rtlCol="0">
            <a:spAutoFit/>
          </a:bodyPr>
          <a:lstStyle/>
          <a:p>
            <a:pPr marL="342900" indent="-342900">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主要观点</a:t>
            </a:r>
            <a:endParaRPr lang="en-US" altLang="zh-CN" dirty="0" smtClean="0"/>
          </a:p>
          <a:p>
            <a:pPr>
              <a:lnSpc>
                <a:spcPct val="150000"/>
              </a:lnSpc>
            </a:pPr>
            <a:r>
              <a:rPr lang="zh-CN" altLang="en-US" dirty="0" smtClean="0">
                <a:latin typeface="微软雅黑" panose="020B0503020204020204" pitchFamily="34" charset="-122"/>
                <a:ea typeface="微软雅黑" panose="020B0503020204020204" pitchFamily="34" charset="-122"/>
              </a:rPr>
              <a:t>人能够相互信任；</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人与</a:t>
            </a:r>
            <a:r>
              <a:rPr lang="zh-CN" altLang="en-US" dirty="0" smtClean="0">
                <a:latin typeface="微软雅黑" panose="020B0503020204020204" pitchFamily="34" charset="-122"/>
                <a:ea typeface="微软雅黑" panose="020B0503020204020204" pitchFamily="34" charset="-122"/>
              </a:rPr>
              <a:t>人之间具有亲密性；</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人与人之间具有微妙性。</a:t>
            </a:r>
            <a:endParaRPr lang="en-US" altLang="zh-CN" dirty="0" smtClean="0">
              <a:latin typeface="微软雅黑" panose="020B0503020204020204" pitchFamily="34" charset="-122"/>
              <a:ea typeface="微软雅黑" panose="020B0503020204020204" pitchFamily="34" charset="-122"/>
            </a:endParaRPr>
          </a:p>
          <a:p>
            <a:pPr>
              <a:lnSpc>
                <a:spcPct val="150000"/>
              </a:lnSpc>
            </a:pPr>
            <a:endParaRPr lang="en-US" altLang="zh-CN" sz="2000" b="1" dirty="0" smtClean="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2000" b="1" dirty="0" smtClean="0">
                <a:latin typeface="微软雅黑" panose="020B0503020204020204" pitchFamily="34" charset="-122"/>
                <a:ea typeface="微软雅黑" panose="020B0503020204020204" pitchFamily="34" charset="-122"/>
              </a:rPr>
              <a:t>相应的管理方法</a:t>
            </a:r>
            <a:endParaRPr lang="en-US" altLang="zh-CN" sz="20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注重目标沟通</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力求整体评价</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en-US" dirty="0" smtClean="0">
                <a:latin typeface="微软雅黑" panose="020B0503020204020204" pitchFamily="34" charset="-122"/>
                <a:ea typeface="微软雅黑" panose="020B0503020204020204" pitchFamily="34" charset="-122"/>
              </a:rPr>
              <a:t>协调人际关系</a:t>
            </a:r>
            <a:endParaRPr lang="en-US" altLang="zh-CN" dirty="0" smtClean="0">
              <a:latin typeface="微软雅黑" panose="020B0503020204020204" pitchFamily="34" charset="-122"/>
              <a:ea typeface="微软雅黑" panose="020B0503020204020204" pitchFamily="34" charset="-122"/>
            </a:endParaRPr>
          </a:p>
        </p:txBody>
      </p:sp>
      <p:sp>
        <p:nvSpPr>
          <p:cNvPr id="3" name="椭圆形标注 2"/>
          <p:cNvSpPr/>
          <p:nvPr/>
        </p:nvSpPr>
        <p:spPr>
          <a:xfrm>
            <a:off x="5516880" y="1955165"/>
            <a:ext cx="6004560" cy="3209290"/>
          </a:xfrm>
          <a:prstGeom prst="wedgeEllipseCallo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6141720" y="2502535"/>
            <a:ext cx="4754880" cy="2308225"/>
          </a:xfrm>
          <a:prstGeom prst="rect">
            <a:avLst/>
          </a:prstGeom>
          <a:noFill/>
        </p:spPr>
        <p:txBody>
          <a:bodyPr wrap="square" rtlCol="0">
            <a:spAutoFit/>
          </a:bodyPr>
          <a:lstStyle/>
          <a:p>
            <a:pPr algn="ctr">
              <a:lnSpc>
                <a:spcPct val="150000"/>
              </a:lnSpc>
            </a:pPr>
            <a:r>
              <a:rPr lang="zh-CN" altLang="en-US" sz="2400" b="1" dirty="0" smtClean="0">
                <a:solidFill>
                  <a:schemeClr val="bg1"/>
                </a:solidFill>
                <a:latin typeface="微软雅黑" panose="020B0503020204020204" pitchFamily="34" charset="-122"/>
                <a:ea typeface="微软雅黑" panose="020B0503020204020204" pitchFamily="34" charset="-122"/>
              </a:rPr>
              <a:t>讨论</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342900" indent="-342900" algn="ctr">
              <a:lnSpc>
                <a:spcPct val="150000"/>
              </a:lnSpc>
              <a:buFont typeface="Wingdings" panose="05000000000000000000" pitchFamily="2" charset="2"/>
              <a:buChar char="l"/>
            </a:pPr>
            <a:r>
              <a:rPr lang="zh-CN" altLang="en-US" sz="2400" b="1" dirty="0" smtClean="0">
                <a:solidFill>
                  <a:schemeClr val="bg1"/>
                </a:solidFill>
                <a:latin typeface="微软雅黑" panose="020B0503020204020204" pitchFamily="34" charset="-122"/>
                <a:ea typeface="微软雅黑" panose="020B0503020204020204" pitchFamily="34" charset="-122"/>
              </a:rPr>
              <a:t>你怎么看待人性的分类？</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marL="342900" indent="-342900" algn="ctr">
              <a:lnSpc>
                <a:spcPct val="150000"/>
              </a:lnSpc>
              <a:buFont typeface="Wingdings" panose="05000000000000000000" pitchFamily="2" charset="2"/>
              <a:buChar char="l"/>
            </a:pPr>
            <a:r>
              <a:rPr lang="zh-CN" altLang="en-US" sz="2400" b="1" dirty="0" smtClean="0">
                <a:solidFill>
                  <a:schemeClr val="bg1"/>
                </a:solidFill>
                <a:latin typeface="微软雅黑" panose="020B0503020204020204" pitchFamily="34" charset="-122"/>
                <a:ea typeface="微软雅黑" panose="020B0503020204020204" pitchFamily="34" charset="-122"/>
              </a:rPr>
              <a:t>试试选择身边的某</a:t>
            </a:r>
            <a:r>
              <a:rPr lang="zh-CN" altLang="en-US" sz="2400" b="1" smtClean="0">
                <a:solidFill>
                  <a:schemeClr val="bg1"/>
                </a:solidFill>
                <a:latin typeface="微软雅黑" panose="020B0503020204020204" pitchFamily="34" charset="-122"/>
                <a:ea typeface="微软雅黑" panose="020B0503020204020204" pitchFamily="34" charset="-122"/>
              </a:rPr>
              <a:t>位</a:t>
            </a:r>
            <a:r>
              <a:rPr lang="zh-CN" altLang="en-US" sz="2400" b="1" smtClean="0">
                <a:solidFill>
                  <a:schemeClr val="bg1"/>
                </a:solidFill>
                <a:latin typeface="微软雅黑" panose="020B0503020204020204" pitchFamily="34" charset="-122"/>
                <a:ea typeface="微软雅黑" panose="020B0503020204020204" pitchFamily="34" charset="-122"/>
              </a:rPr>
              <a:t>人，</a:t>
            </a:r>
            <a:r>
              <a:rPr lang="zh-CN" altLang="en-US" sz="2400" b="1" dirty="0" smtClean="0">
                <a:solidFill>
                  <a:schemeClr val="bg1"/>
                </a:solidFill>
                <a:latin typeface="微软雅黑" panose="020B0503020204020204" pitchFamily="34" charset="-122"/>
                <a:ea typeface="微软雅黑" panose="020B0503020204020204" pitchFamily="34" charset="-122"/>
              </a:rPr>
              <a:t>分析其属于哪一类型？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685800" y="429578"/>
            <a:ext cx="10561066" cy="2852737"/>
          </a:xfrm>
        </p:spPr>
        <p:txBody>
          <a:bodyPr>
            <a:normAutofit/>
          </a:bodyPr>
          <a:lstStyle/>
          <a:p>
            <a:pPr algn="ctr"/>
            <a:r>
              <a:rPr lang="zh-CN" altLang="en-US" sz="4800" b="1" dirty="0" smtClean="0">
                <a:solidFill>
                  <a:srgbClr val="C00000"/>
                </a:solidFill>
                <a:latin typeface="微软雅黑" panose="020B0503020204020204" pitchFamily="34" charset="-122"/>
                <a:ea typeface="微软雅黑" panose="020B0503020204020204" pitchFamily="34" charset="-122"/>
              </a:rPr>
              <a:t>第</a:t>
            </a:r>
            <a:r>
              <a:rPr lang="zh-CN" altLang="en-US" sz="4800" b="1" dirty="0" smtClean="0">
                <a:solidFill>
                  <a:srgbClr val="C00000"/>
                </a:solidFill>
                <a:latin typeface="微软雅黑" panose="020B0503020204020204" pitchFamily="34" charset="-122"/>
                <a:ea typeface="微软雅黑" panose="020B0503020204020204" pitchFamily="34" charset="-122"/>
              </a:rPr>
              <a:t>二节</a:t>
            </a:r>
            <a:r>
              <a:rPr lang="zh-CN" altLang="en-US" sz="4800" b="1" dirty="0" smtClean="0">
                <a:solidFill>
                  <a:srgbClr val="C00000"/>
                </a:solidFill>
                <a:latin typeface="微软雅黑" panose="020B0503020204020204" pitchFamily="34" charset="-122"/>
                <a:ea typeface="微软雅黑" panose="020B0503020204020204" pitchFamily="34" charset="-122"/>
              </a:rPr>
              <a:t>激励理论</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TEMPLATE_CATEGORY" val="diagram"/>
  <p:tag name="KSO_WM_TEMPLATE_INDEX" val="390"/>
  <p:tag name="KSO_WM_UNIT_TYPE" val="l_h_a"/>
  <p:tag name="KSO_WM_UNIT_INDEX" val="1_1_1"/>
  <p:tag name="KSO_WM_UNIT_ID" val="diagram390_3*l_h_a*1_1_1"/>
  <p:tag name="KSO_WM_UNIT_CLEAR" val="1"/>
  <p:tag name="KSO_WM_UNIT_LAYERLEVEL" val="1_1_1"/>
  <p:tag name="KSO_WM_UNIT_VALUE" val="21"/>
  <p:tag name="KSO_WM_UNIT_HIGHLIGHT" val="0"/>
  <p:tag name="KSO_WM_UNIT_COMPATIBLE" val="0"/>
  <p:tag name="KSO_WM_BEAUTIFY_FLAG" val="#wm#"/>
  <p:tag name="KSO_WM_UNIT_PRESET_TEXT_INDEX" val="3"/>
  <p:tag name="KSO_WM_UNIT_PRESET_TEXT_LEN" val="12"/>
  <p:tag name="KSO_WM_TAG_VERSION" val="1.0"/>
  <p:tag name="KSO_WM_DIAGRAM_GROUP_CODE" val="l1-1"/>
  <p:tag name="KSO_WM_UNIT_TEXT_FILL_FORE_SCHEMECOLOR_INDEX" val="5"/>
  <p:tag name="KSO_WM_UNIT_TEXT_FILL_TYPE" val="1"/>
</p:tagLst>
</file>

<file path=ppt/tags/tag10.xml><?xml version="1.0" encoding="utf-8"?>
<p:tagLst xmlns:p="http://schemas.openxmlformats.org/presentationml/2006/main">
  <p:tag name="KSO_WM_TAG_VERSION" val="1.0"/>
  <p:tag name="KSO_WM_TEMPLATE_CATEGORY" val="diagram"/>
  <p:tag name="KSO_WM_TEMPLATE_INDEX" val="244"/>
  <p:tag name="KSO_WM_UNIT_TYPE" val="l_h_f"/>
  <p:tag name="KSO_WM_UNIT_INDEX" val="1_2_1"/>
  <p:tag name="KSO_WM_UNIT_ID" val="259*l_h_f*1_2_1"/>
  <p:tag name="KSO_WM_UNIT_CLEAR" val="1"/>
  <p:tag name="KSO_WM_UNIT_LAYERLEVEL" val="1_1_1"/>
  <p:tag name="KSO_WM_UNIT_VALUE" val="54"/>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6"/>
  <p:tag name="KSO_WM_UNIT_TEXT_FILL_TYPE" val="1"/>
</p:tagLst>
</file>

<file path=ppt/tags/tag11.xml><?xml version="1.0" encoding="utf-8"?>
<p:tagLst xmlns:p="http://schemas.openxmlformats.org/presentationml/2006/main">
  <p:tag name="KSO_WM_TAG_VERSION" val="1.0"/>
  <p:tag name="KSO_WM_BEAUTIFY_FLAG" val="#wm#"/>
  <p:tag name="KSO_WM_UNIT_TYPE" val="i"/>
  <p:tag name="KSO_WM_UNIT_ID" val="diagram211_3*i*1"/>
  <p:tag name="KSO_WM_TEMPLATE_CATEGORY" val="diagram"/>
  <p:tag name="KSO_WM_TEMPLATE_INDEX" val="211"/>
  <p:tag name="KSO_WM_UNIT_INDEX" val="1"/>
</p:tagLst>
</file>

<file path=ppt/tags/tag12.xml><?xml version="1.0" encoding="utf-8"?>
<p:tagLst xmlns:p="http://schemas.openxmlformats.org/presentationml/2006/main">
  <p:tag name="KSO_WM_TAG_VERSION" val="1.0"/>
  <p:tag name="KSO_WM_TEMPLATE_CATEGORY" val="diagram"/>
  <p:tag name="KSO_WM_TEMPLATE_INDEX" val="211"/>
  <p:tag name="KSO_WM_UNIT_TYPE" val="l_h_f"/>
  <p:tag name="KSO_WM_UNIT_INDEX" val="1_1_1"/>
  <p:tag name="KSO_WM_UNIT_ID" val="258*l_h_f*1_1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56"/>
  <p:tag name="KSO_WM_DIAGRAM_GROUP_CODE" val="l1-1"/>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TEMPLATE_CATEGORY" val="diagram"/>
  <p:tag name="KSO_WM_TEMPLATE_INDEX" val="211"/>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211"/>
  <p:tag name="KSO_WM_UNIT_TYPE" val="l_h_a"/>
  <p:tag name="KSO_WM_UNIT_INDEX" val="1_1_1"/>
  <p:tag name="KSO_WM_UNIT_ID" val="258*l_h_a*1_1_1"/>
  <p:tag name="KSO_WM_UNIT_CLEAR" val="1"/>
  <p:tag name="KSO_WM_UNIT_LAYERLEVEL" val="1_1_1"/>
  <p:tag name="KSO_WM_UNIT_VALUE" val="7"/>
  <p:tag name="KSO_WM_UNIT_HIGHLIGHT" val="0"/>
  <p:tag name="KSO_WM_UNIT_COMPATIBLE" val="0"/>
  <p:tag name="KSO_WM_BEAUTIFY_FLAG" val="#wm#"/>
  <p:tag name="KSO_WM_UNIT_PRESET_TEXT_INDEX" val="3"/>
  <p:tag name="KSO_WM_UNIT_PRESET_TEXT_LEN" val="12"/>
  <p:tag name="KSO_WM_DIAGRAM_GROUP_CODE" val="l1-1"/>
  <p:tag name="KSO_WM_UNIT_TEXT_FILL_FORE_SCHEMECOLOR_INDEX" val="5"/>
  <p:tag name="KSO_WM_UNIT_TEXT_FILL_TYPE" val="1"/>
</p:tagLst>
</file>

<file path=ppt/tags/tag15.xml><?xml version="1.0" encoding="utf-8"?>
<p:tagLst xmlns:p="http://schemas.openxmlformats.org/presentationml/2006/main">
  <p:tag name="KSO_WM_TAG_VERSION" val="1.0"/>
  <p:tag name="KSO_WM_TEMPLATE_CATEGORY" val="diagram"/>
  <p:tag name="KSO_WM_TEMPLATE_INDEX" val="211"/>
  <p:tag name="KSO_WM_UNIT_TYPE" val="l_i"/>
  <p:tag name="KSO_WM_UNIT_INDEX" val="1_2"/>
  <p:tag name="KSO_WM_UNIT_ID" val="258*l_i*1_2"/>
  <p:tag name="KSO_WM_UNIT_CLEAR" val="1"/>
  <p:tag name="KSO_WM_UNIT_LAYERLEVEL" val="1_1"/>
  <p:tag name="KSO_WM_BEAUTIFY_FLAG" val="#wm#"/>
  <p:tag name="KSO_WM_DIAGRAM_GROUP_CODE" val="l1-1"/>
  <p:tag name="KSO_WM_UNIT_LINE_FORE_SCHEMECOLOR_INDEX" val="14"/>
  <p:tag name="KSO_WM_UNIT_LINE_FILL_TYPE" val="2"/>
</p:tagLst>
</file>

<file path=ppt/tags/tag16.xml><?xml version="1.0" encoding="utf-8"?>
<p:tagLst xmlns:p="http://schemas.openxmlformats.org/presentationml/2006/main">
  <p:tag name="KSO_WM_TAG_VERSION" val="1.0"/>
  <p:tag name="KSO_WM_TEMPLATE_CATEGORY" val="diagram"/>
  <p:tag name="KSO_WM_TEMPLATE_INDEX" val="211"/>
  <p:tag name="KSO_WM_UNIT_TYPE" val="l_i"/>
  <p:tag name="KSO_WM_UNIT_INDEX" val="1_3"/>
  <p:tag name="KSO_WM_UNIT_ID" val="258*l_i*1_3"/>
  <p:tag name="KSO_WM_UNIT_CLEAR" val="1"/>
  <p:tag name="KSO_WM_UNIT_LAYERLEVEL" val="1_1"/>
  <p:tag name="KSO_WM_BEAUTIFY_FLAG" val="#wm#"/>
  <p:tag name="KSO_WM_DIAGRAM_GROUP_CODE" val="l1-1"/>
  <p:tag name="KSO_WM_UNIT_LINE_FORE_SCHEMECOLOR_INDEX" val="14"/>
  <p:tag name="KSO_WM_UNIT_LINE_FILL_TYPE" val="2"/>
</p:tagLst>
</file>

<file path=ppt/tags/tag17.xml><?xml version="1.0" encoding="utf-8"?>
<p:tagLst xmlns:p="http://schemas.openxmlformats.org/presentationml/2006/main">
  <p:tag name="KSO_WM_TAG_VERSION" val="1.0"/>
  <p:tag name="KSO_WM_BEAUTIFY_FLAG" val="#wm#"/>
  <p:tag name="KSO_WM_UNIT_TYPE" val="i"/>
  <p:tag name="KSO_WM_UNIT_ID" val="diagram211_3*i*12"/>
  <p:tag name="KSO_WM_TEMPLATE_CATEGORY" val="diagram"/>
  <p:tag name="KSO_WM_TEMPLATE_INDEX" val="211"/>
  <p:tag name="KSO_WM_UNIT_INDEX" val="12"/>
</p:tagLst>
</file>

<file path=ppt/tags/tag18.xml><?xml version="1.0" encoding="utf-8"?>
<p:tagLst xmlns:p="http://schemas.openxmlformats.org/presentationml/2006/main">
  <p:tag name="KSO_WM_TAG_VERSION" val="1.0"/>
  <p:tag name="KSO_WM_TEMPLATE_CATEGORY" val="diagram"/>
  <p:tag name="KSO_WM_TEMPLATE_INDEX" val="211"/>
  <p:tag name="KSO_WM_UNIT_TYPE" val="l_h_f"/>
  <p:tag name="KSO_WM_UNIT_INDEX" val="1_2_1"/>
  <p:tag name="KSO_WM_UNIT_ID" val="258*l_h_f*1_2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56"/>
  <p:tag name="KSO_WM_DIAGRAM_GROUP_CODE" val="l1-1"/>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TEMPLATE_CATEGORY" val="diagram"/>
  <p:tag name="KSO_WM_TEMPLATE_INDEX" val="211"/>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TEMPLATE_CATEGORY" val="diagram"/>
  <p:tag name="KSO_WM_TEMPLATE_INDEX" val="390"/>
  <p:tag name="KSO_WM_UNIT_TYPE" val="l_h_f"/>
  <p:tag name="KSO_WM_UNIT_INDEX" val="1_1_1"/>
  <p:tag name="KSO_WM_UNIT_ID" val="diagram390_3*l_h_f*1_1_1"/>
  <p:tag name="KSO_WM_UNIT_CLEAR" val="1"/>
  <p:tag name="KSO_WM_UNIT_LAYERLEVEL" val="1_1_1"/>
  <p:tag name="KSO_WM_UNIT_VALUE" val="63"/>
  <p:tag name="KSO_WM_UNIT_HIGHLIGHT" val="0"/>
  <p:tag name="KSO_WM_UNIT_COMPATIBLE" val="0"/>
  <p:tag name="KSO_WM_BEAUTIFY_FLAG" val="#wm#"/>
  <p:tag name="KSO_WM_UNIT_PRESET_TEXT_INDEX" val="4"/>
  <p:tag name="KSO_WM_UNIT_PRESET_TEXT_LEN" val="131"/>
  <p:tag name="KSO_WM_TAG_VERSION" val="1.0"/>
  <p:tag name="KSO_WM_DIAGRAM_GROUP_CODE" val="l1-1"/>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TEMPLATE_CATEGORY" val="diagram"/>
  <p:tag name="KSO_WM_TEMPLATE_INDEX" val="211"/>
  <p:tag name="KSO_WM_UNIT_TYPE" val="l_h_a"/>
  <p:tag name="KSO_WM_UNIT_INDEX" val="1_2_1"/>
  <p:tag name="KSO_WM_UNIT_ID" val="258*l_h_a*1_2_1"/>
  <p:tag name="KSO_WM_UNIT_CLEAR" val="1"/>
  <p:tag name="KSO_WM_UNIT_LAYERLEVEL" val="1_1_1"/>
  <p:tag name="KSO_WM_UNIT_VALUE" val="7"/>
  <p:tag name="KSO_WM_UNIT_HIGHLIGHT" val="0"/>
  <p:tag name="KSO_WM_UNIT_COMPATIBLE" val="0"/>
  <p:tag name="KSO_WM_BEAUTIFY_FLAG" val="#wm#"/>
  <p:tag name="KSO_WM_UNIT_PRESET_TEXT_INDEX" val="3"/>
  <p:tag name="KSO_WM_UNIT_PRESET_TEXT_LEN" val="12"/>
  <p:tag name="KSO_WM_DIAGRAM_GROUP_CODE" val="l1-1"/>
  <p:tag name="KSO_WM_UNIT_TEXT_FILL_FORE_SCHEMECOLOR_INDEX" val="6"/>
  <p:tag name="KSO_WM_UNIT_TEXT_FILL_TYPE" val="1"/>
</p:tagLst>
</file>

<file path=ppt/tags/tag21.xml><?xml version="1.0" encoding="utf-8"?>
<p:tagLst xmlns:p="http://schemas.openxmlformats.org/presentationml/2006/main">
  <p:tag name="KSO_WM_TAG_VERSION" val="1.0"/>
  <p:tag name="KSO_WM_TEMPLATE_CATEGORY" val="diagram"/>
  <p:tag name="KSO_WM_TEMPLATE_INDEX" val="211"/>
  <p:tag name="KSO_WM_UNIT_TYPE" val="l_i"/>
  <p:tag name="KSO_WM_UNIT_INDEX" val="1_5"/>
  <p:tag name="KSO_WM_UNIT_ID" val="258*l_i*1_5"/>
  <p:tag name="KSO_WM_UNIT_CLEAR" val="1"/>
  <p:tag name="KSO_WM_UNIT_LAYERLEVEL" val="1_1"/>
  <p:tag name="KSO_WM_BEAUTIFY_FLAG" val="#wm#"/>
  <p:tag name="KSO_WM_DIAGRAM_GROUP_CODE" val="l1-1"/>
  <p:tag name="KSO_WM_UNIT_LINE_FORE_SCHEMECOLOR_INDEX" val="14"/>
  <p:tag name="KSO_WM_UNIT_LINE_FILL_TYPE" val="2"/>
</p:tagLst>
</file>

<file path=ppt/tags/tag22.xml><?xml version="1.0" encoding="utf-8"?>
<p:tagLst xmlns:p="http://schemas.openxmlformats.org/presentationml/2006/main">
  <p:tag name="KSO_WM_TAG_VERSION" val="1.0"/>
  <p:tag name="KSO_WM_TEMPLATE_CATEGORY" val="diagram"/>
  <p:tag name="KSO_WM_TEMPLATE_INDEX" val="211"/>
  <p:tag name="KSO_WM_UNIT_TYPE" val="l_i"/>
  <p:tag name="KSO_WM_UNIT_INDEX" val="1_6"/>
  <p:tag name="KSO_WM_UNIT_ID" val="258*l_i*1_6"/>
  <p:tag name="KSO_WM_UNIT_CLEAR" val="1"/>
  <p:tag name="KSO_WM_UNIT_LAYERLEVEL" val="1_1"/>
  <p:tag name="KSO_WM_BEAUTIFY_FLAG" val="#wm#"/>
  <p:tag name="KSO_WM_DIAGRAM_GROUP_CODE" val="l1-1"/>
  <p:tag name="KSO_WM_UNIT_LINE_FORE_SCHEMECOLOR_INDEX" val="14"/>
  <p:tag name="KSO_WM_UNIT_LINE_FILL_TYPE" val="2"/>
</p:tagLst>
</file>

<file path=ppt/tags/tag23.xml><?xml version="1.0" encoding="utf-8"?>
<p:tagLst xmlns:p="http://schemas.openxmlformats.org/presentationml/2006/main">
  <p:tag name="KSO_WM_TAG_VERSION" val="1.0"/>
  <p:tag name="KSO_WM_BEAUTIFY_FLAG" val="#wm#"/>
  <p:tag name="KSO_WM_UNIT_TYPE" val="i"/>
  <p:tag name="KSO_WM_UNIT_ID" val="diagram211_3*i*23"/>
  <p:tag name="KSO_WM_TEMPLATE_CATEGORY" val="diagram"/>
  <p:tag name="KSO_WM_TEMPLATE_INDEX" val="211"/>
  <p:tag name="KSO_WM_UNIT_INDEX" val="23"/>
</p:tagLst>
</file>

<file path=ppt/tags/tag24.xml><?xml version="1.0" encoding="utf-8"?>
<p:tagLst xmlns:p="http://schemas.openxmlformats.org/presentationml/2006/main">
  <p:tag name="KSO_WM_TAG_VERSION" val="1.0"/>
  <p:tag name="KSO_WM_TEMPLATE_CATEGORY" val="diagram"/>
  <p:tag name="KSO_WM_TEMPLATE_INDEX" val="211"/>
  <p:tag name="KSO_WM_UNIT_TYPE" val="l_h_f"/>
  <p:tag name="KSO_WM_UNIT_INDEX" val="1_3_1"/>
  <p:tag name="KSO_WM_UNIT_ID" val="258*l_h_f*1_3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56"/>
  <p:tag name="KSO_WM_DIAGRAM_GROUP_CODE" val="l1-1"/>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TEMPLATE_CATEGORY" val="diagram"/>
  <p:tag name="KSO_WM_TEMPLATE_INDEX" val="211"/>
  <p:tag name="KSO_WM_UNIT_TYPE" val="l_i"/>
  <p:tag name="KSO_WM_UNIT_INDEX" val="1_7"/>
  <p:tag name="KSO_WM_UNIT_ID" val="258*l_i*1_7"/>
  <p:tag name="KSO_WM_UNIT_CLEAR" val="1"/>
  <p:tag name="KSO_WM_UNIT_LAYERLEVEL" val="1_1"/>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26.xml><?xml version="1.0" encoding="utf-8"?>
<p:tagLst xmlns:p="http://schemas.openxmlformats.org/presentationml/2006/main">
  <p:tag name="KSO_WM_TAG_VERSION" val="1.0"/>
  <p:tag name="KSO_WM_TEMPLATE_CATEGORY" val="diagram"/>
  <p:tag name="KSO_WM_TEMPLATE_INDEX" val="211"/>
  <p:tag name="KSO_WM_UNIT_TYPE" val="l_h_a"/>
  <p:tag name="KSO_WM_UNIT_INDEX" val="1_3_1"/>
  <p:tag name="KSO_WM_UNIT_ID" val="258*l_h_a*1_3_1"/>
  <p:tag name="KSO_WM_UNIT_CLEAR" val="1"/>
  <p:tag name="KSO_WM_UNIT_LAYERLEVEL" val="1_1_1"/>
  <p:tag name="KSO_WM_UNIT_VALUE" val="7"/>
  <p:tag name="KSO_WM_UNIT_HIGHLIGHT" val="0"/>
  <p:tag name="KSO_WM_UNIT_COMPATIBLE" val="0"/>
  <p:tag name="KSO_WM_BEAUTIFY_FLAG" val="#wm#"/>
  <p:tag name="KSO_WM_UNIT_PRESET_TEXT_INDEX" val="3"/>
  <p:tag name="KSO_WM_UNIT_PRESET_TEXT_LEN" val="12"/>
  <p:tag name="KSO_WM_DIAGRAM_GROUP_CODE" val="l1-1"/>
  <p:tag name="KSO_WM_UNIT_TEXT_FILL_FORE_SCHEMECOLOR_INDEX" val="7"/>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211"/>
  <p:tag name="KSO_WM_UNIT_TYPE" val="l_i"/>
  <p:tag name="KSO_WM_UNIT_INDEX" val="1_8"/>
  <p:tag name="KSO_WM_UNIT_ID" val="258*l_i*1_8"/>
  <p:tag name="KSO_WM_UNIT_CLEAR" val="1"/>
  <p:tag name="KSO_WM_UNIT_LAYERLEVEL" val="1_1"/>
  <p:tag name="KSO_WM_BEAUTIFY_FLAG" val="#wm#"/>
  <p:tag name="KSO_WM_DIAGRAM_GROUP_CODE" val="l1-1"/>
  <p:tag name="KSO_WM_UNIT_LINE_FORE_SCHEMECOLOR_INDEX" val="14"/>
  <p:tag name="KSO_WM_UNIT_LINE_FILL_TYPE" val="2"/>
</p:tagLst>
</file>

<file path=ppt/tags/tag28.xml><?xml version="1.0" encoding="utf-8"?>
<p:tagLst xmlns:p="http://schemas.openxmlformats.org/presentationml/2006/main">
  <p:tag name="KSO_WM_TAG_VERSION" val="1.0"/>
  <p:tag name="KSO_WM_TEMPLATE_CATEGORY" val="diagram"/>
  <p:tag name="KSO_WM_TEMPLATE_INDEX" val="211"/>
  <p:tag name="KSO_WM_UNIT_TYPE" val="l_i"/>
  <p:tag name="KSO_WM_UNIT_INDEX" val="1_9"/>
  <p:tag name="KSO_WM_UNIT_ID" val="258*l_i*1_9"/>
  <p:tag name="KSO_WM_UNIT_CLEAR" val="1"/>
  <p:tag name="KSO_WM_UNIT_LAYERLEVEL" val="1_1"/>
  <p:tag name="KSO_WM_BEAUTIFY_FLAG" val="#wm#"/>
  <p:tag name="KSO_WM_DIAGRAM_GROUP_CODE" val="l1-1"/>
  <p:tag name="KSO_WM_UNIT_LINE_FORE_SCHEMECOLOR_INDEX" val="14"/>
  <p:tag name="KSO_WM_UNIT_LINE_FILL_TYPE" val="2"/>
</p:tagLst>
</file>

<file path=ppt/tags/tag29.xml><?xml version="1.0" encoding="utf-8"?>
<p:tagLst xmlns:p="http://schemas.openxmlformats.org/presentationml/2006/main">
  <p:tag name="KSO_WM_TAG_VERSION" val="1.0"/>
  <p:tag name="KSO_WM_BEAUTIFY_FLAG" val="#wm#"/>
  <p:tag name="KSO_WM_UNIT_TYPE" val="i"/>
  <p:tag name="KSO_WM_UNIT_ID" val="diagram211_3*i*34"/>
  <p:tag name="KSO_WM_TEMPLATE_CATEGORY" val="diagram"/>
  <p:tag name="KSO_WM_TEMPLATE_INDEX" val="211"/>
  <p:tag name="KSO_WM_UNIT_INDEX" val="34"/>
</p:tagLst>
</file>

<file path=ppt/tags/tag3.xml><?xml version="1.0" encoding="utf-8"?>
<p:tagLst xmlns:p="http://schemas.openxmlformats.org/presentationml/2006/main">
  <p:tag name="KSO_WM_TEMPLATE_CATEGORY" val="diagram"/>
  <p:tag name="KSO_WM_TEMPLATE_INDEX" val="390"/>
  <p:tag name="KSO_WM_UNIT_TYPE" val="l_h_a"/>
  <p:tag name="KSO_WM_UNIT_INDEX" val="1_2_1"/>
  <p:tag name="KSO_WM_UNIT_ID" val="diagram390_3*l_h_a*1_2_1"/>
  <p:tag name="KSO_WM_UNIT_CLEAR" val="1"/>
  <p:tag name="KSO_WM_UNIT_LAYERLEVEL" val="1_1_1"/>
  <p:tag name="KSO_WM_UNIT_VALUE" val="21"/>
  <p:tag name="KSO_WM_UNIT_HIGHLIGHT" val="0"/>
  <p:tag name="KSO_WM_UNIT_COMPATIBLE" val="0"/>
  <p:tag name="KSO_WM_BEAUTIFY_FLAG" val="#wm#"/>
  <p:tag name="KSO_WM_UNIT_PRESET_TEXT_INDEX" val="3"/>
  <p:tag name="KSO_WM_UNIT_PRESET_TEXT_LEN" val="12"/>
  <p:tag name="KSO_WM_TAG_VERSION" val="1.0"/>
  <p:tag name="KSO_WM_DIAGRAM_GROUP_CODE" val="l1-1"/>
  <p:tag name="KSO_WM_UNIT_TEXT_FILL_FORE_SCHEMECOLOR_INDEX" val="6"/>
  <p:tag name="KSO_WM_UNIT_TEXT_FILL_TYPE" val="1"/>
</p:tagLst>
</file>

<file path=ppt/tags/tag30.xml><?xml version="1.0" encoding="utf-8"?>
<p:tagLst xmlns:p="http://schemas.openxmlformats.org/presentationml/2006/main">
  <p:tag name="KSO_WM_TAG_VERSION" val="1.0"/>
  <p:tag name="KSO_WM_TEMPLATE_CATEGORY" val="diagram"/>
  <p:tag name="KSO_WM_TEMPLATE_INDEX" val="211"/>
  <p:tag name="KSO_WM_UNIT_TYPE" val="l_h_f"/>
  <p:tag name="KSO_WM_UNIT_INDEX" val="1_4_1"/>
  <p:tag name="KSO_WM_UNIT_ID" val="258*l_h_f*1_4_1"/>
  <p:tag name="KSO_WM_UNIT_CLEAR" val="1"/>
  <p:tag name="KSO_WM_UNIT_LAYERLEVEL" val="1_1_1"/>
  <p:tag name="KSO_WM_UNIT_VALUE" val="35"/>
  <p:tag name="KSO_WM_UNIT_HIGHLIGHT" val="0"/>
  <p:tag name="KSO_WM_UNIT_COMPATIBLE" val="0"/>
  <p:tag name="KSO_WM_BEAUTIFY_FLAG" val="#wm#"/>
  <p:tag name="KSO_WM_UNIT_PRESET_TEXT_INDEX" val="4"/>
  <p:tag name="KSO_WM_UNIT_PRESET_TEXT_LEN" val="56"/>
  <p:tag name="KSO_WM_DIAGRAM_GROUP_CODE" val="l1-1"/>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211"/>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8"/>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211"/>
  <p:tag name="KSO_WM_UNIT_TYPE" val="l_h_a"/>
  <p:tag name="KSO_WM_UNIT_INDEX" val="1_4_1"/>
  <p:tag name="KSO_WM_UNIT_ID" val="258*l_h_a*1_4_1"/>
  <p:tag name="KSO_WM_UNIT_CLEAR" val="1"/>
  <p:tag name="KSO_WM_UNIT_LAYERLEVEL" val="1_1_1"/>
  <p:tag name="KSO_WM_UNIT_VALUE" val="7"/>
  <p:tag name="KSO_WM_UNIT_HIGHLIGHT" val="0"/>
  <p:tag name="KSO_WM_UNIT_COMPATIBLE" val="0"/>
  <p:tag name="KSO_WM_BEAUTIFY_FLAG" val="#wm#"/>
  <p:tag name="KSO_WM_UNIT_PRESET_TEXT_INDEX" val="3"/>
  <p:tag name="KSO_WM_UNIT_PRESET_TEXT_LEN" val="12"/>
  <p:tag name="KSO_WM_DIAGRAM_GROUP_CODE" val="l1-1"/>
  <p:tag name="KSO_WM_UNIT_TEXT_FILL_FORE_SCHEMECOLOR_INDEX" val="8"/>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211"/>
  <p:tag name="KSO_WM_UNIT_TYPE" val="l_i"/>
  <p:tag name="KSO_WM_UNIT_INDEX" val="1_11"/>
  <p:tag name="KSO_WM_UNIT_ID" val="258*l_i*1_11"/>
  <p:tag name="KSO_WM_UNIT_CLEAR" val="1"/>
  <p:tag name="KSO_WM_UNIT_LAYERLEVEL" val="1_1"/>
  <p:tag name="KSO_WM_BEAUTIFY_FLAG" val="#wm#"/>
  <p:tag name="KSO_WM_DIAGRAM_GROUP_CODE" val="l1-1"/>
  <p:tag name="KSO_WM_UNIT_LINE_FORE_SCHEMECOLOR_INDEX" val="14"/>
  <p:tag name="KSO_WM_UNIT_LINE_FILL_TYPE" val="2"/>
</p:tagLst>
</file>

<file path=ppt/tags/tag34.xml><?xml version="1.0" encoding="utf-8"?>
<p:tagLst xmlns:p="http://schemas.openxmlformats.org/presentationml/2006/main">
  <p:tag name="KSO_WM_TAG_VERSION" val="1.0"/>
  <p:tag name="KSO_WM_TEMPLATE_CATEGORY" val="diagram"/>
  <p:tag name="KSO_WM_TEMPLATE_INDEX" val="211"/>
  <p:tag name="KSO_WM_UNIT_TYPE" val="l_i"/>
  <p:tag name="KSO_WM_UNIT_INDEX" val="1_12"/>
  <p:tag name="KSO_WM_UNIT_ID" val="258*l_i*1_12"/>
  <p:tag name="KSO_WM_UNIT_CLEAR" val="1"/>
  <p:tag name="KSO_WM_UNIT_LAYERLEVEL" val="1_1"/>
  <p:tag name="KSO_WM_BEAUTIFY_FLAG" val="#wm#"/>
  <p:tag name="KSO_WM_DIAGRAM_GROUP_CODE" val="l1-1"/>
  <p:tag name="KSO_WM_UNIT_LINE_FORE_SCHEMECOLOR_INDEX" val="14"/>
  <p:tag name="KSO_WM_UNIT_LINE_FILL_TYPE" val="2"/>
</p:tagLst>
</file>

<file path=ppt/tags/tag35.xml><?xml version="1.0" encoding="utf-8"?>
<p:tagLst xmlns:p="http://schemas.openxmlformats.org/presentationml/2006/main">
  <p:tag name="COMMONDATA" val="eyJoZGlkIjoiMzRiMzIxMDc3NGI5MWIyYmU1NGM3MTQ3ZTBmMTA2ZDcifQ=="/>
</p:tagLst>
</file>

<file path=ppt/tags/tag4.xml><?xml version="1.0" encoding="utf-8"?>
<p:tagLst xmlns:p="http://schemas.openxmlformats.org/presentationml/2006/main">
  <p:tag name="KSO_WM_TEMPLATE_CATEGORY" val="diagram"/>
  <p:tag name="KSO_WM_TEMPLATE_INDEX" val="390"/>
  <p:tag name="KSO_WM_UNIT_TYPE" val="l_h_f"/>
  <p:tag name="KSO_WM_UNIT_INDEX" val="1_2_1"/>
  <p:tag name="KSO_WM_UNIT_ID" val="diagram390_3*l_h_f*1_2_1"/>
  <p:tag name="KSO_WM_UNIT_CLEAR" val="1"/>
  <p:tag name="KSO_WM_UNIT_LAYERLEVEL" val="1_1_1"/>
  <p:tag name="KSO_WM_UNIT_VALUE" val="63"/>
  <p:tag name="KSO_WM_UNIT_HIGHLIGHT" val="0"/>
  <p:tag name="KSO_WM_UNIT_COMPATIBLE" val="0"/>
  <p:tag name="KSO_WM_BEAUTIFY_FLAG" val="#wm#"/>
  <p:tag name="KSO_WM_UNIT_PRESET_TEXT_INDEX" val="4"/>
  <p:tag name="KSO_WM_UNIT_PRESET_TEXT_LEN" val="131"/>
  <p:tag name="KSO_WM_TAG_VERSION" val="1.0"/>
  <p:tag name="KSO_WM_DIAGRAM_GROUP_CODE" val="l1-1"/>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390"/>
  <p:tag name="KSO_WM_UNIT_TYPE" val="l_h_a"/>
  <p:tag name="KSO_WM_UNIT_INDEX" val="1_3_1"/>
  <p:tag name="KSO_WM_UNIT_ID" val="diagram390_3*l_h_a*1_3_1"/>
  <p:tag name="KSO_WM_UNIT_CLEAR" val="1"/>
  <p:tag name="KSO_WM_UNIT_LAYERLEVEL" val="1_1_1"/>
  <p:tag name="KSO_WM_UNIT_VALUE" val="21"/>
  <p:tag name="KSO_WM_UNIT_HIGHLIGHT" val="0"/>
  <p:tag name="KSO_WM_UNIT_COMPATIBLE" val="0"/>
  <p:tag name="KSO_WM_BEAUTIFY_FLAG" val="#wm#"/>
  <p:tag name="KSO_WM_UNIT_PRESET_TEXT_INDEX" val="3"/>
  <p:tag name="KSO_WM_UNIT_PRESET_TEXT_LEN" val="12"/>
  <p:tag name="KSO_WM_TAG_VERSION" val="1.0"/>
  <p:tag name="KSO_WM_DIAGRAM_GROUP_CODE" val="l1-1"/>
  <p:tag name="KSO_WM_UNIT_TEXT_FILL_FORE_SCHEMECOLOR_INDEX" val="7"/>
  <p:tag name="KSO_WM_UNIT_TEXT_FILL_TYPE" val="1"/>
</p:tagLst>
</file>

<file path=ppt/tags/tag6.xml><?xml version="1.0" encoding="utf-8"?>
<p:tagLst xmlns:p="http://schemas.openxmlformats.org/presentationml/2006/main">
  <p:tag name="KSO_WM_TEMPLATE_CATEGORY" val="diagram"/>
  <p:tag name="KSO_WM_TEMPLATE_INDEX" val="390"/>
  <p:tag name="KSO_WM_UNIT_TYPE" val="l_h_f"/>
  <p:tag name="KSO_WM_UNIT_INDEX" val="1_3_1"/>
  <p:tag name="KSO_WM_UNIT_ID" val="diagram390_3*l_h_f*1_3_1"/>
  <p:tag name="KSO_WM_UNIT_CLEAR" val="1"/>
  <p:tag name="KSO_WM_UNIT_LAYERLEVEL" val="1_1_1"/>
  <p:tag name="KSO_WM_UNIT_VALUE" val="63"/>
  <p:tag name="KSO_WM_UNIT_HIGHLIGHT" val="0"/>
  <p:tag name="KSO_WM_UNIT_COMPATIBLE" val="0"/>
  <p:tag name="KSO_WM_BEAUTIFY_FLAG" val="#wm#"/>
  <p:tag name="KSO_WM_UNIT_PRESET_TEXT_INDEX" val="4"/>
  <p:tag name="KSO_WM_UNIT_PRESET_TEXT_LEN" val="131"/>
  <p:tag name="KSO_WM_TAG_VERSION" val="1.0"/>
  <p:tag name="KSO_WM_DIAGRAM_GROUP_CODE" val="l1-1"/>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TEMPLATE_CATEGORY" val="diagram"/>
  <p:tag name="KSO_WM_TEMPLATE_INDEX" val="244"/>
  <p:tag name="KSO_WM_UNIT_TYPE" val="l_i"/>
  <p:tag name="KSO_WM_UNIT_INDEX" val="1_1"/>
  <p:tag name="KSO_WM_UNIT_ID" val="259*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5"/>
  <p:tag name="KSO_WM_UNIT_TEXT_FILL_TYPE" val="1"/>
</p:tagLst>
</file>

<file path=ppt/tags/tag8.xml><?xml version="1.0" encoding="utf-8"?>
<p:tagLst xmlns:p="http://schemas.openxmlformats.org/presentationml/2006/main">
  <p:tag name="KSO_WM_TAG_VERSION" val="1.0"/>
  <p:tag name="KSO_WM_TEMPLATE_CATEGORY" val="diagram"/>
  <p:tag name="KSO_WM_TEMPLATE_INDEX" val="244"/>
  <p:tag name="KSO_WM_UNIT_TYPE" val="l_h_f"/>
  <p:tag name="KSO_WM_UNIT_INDEX" val="1_1_1"/>
  <p:tag name="KSO_WM_UNIT_ID" val="259*l_h_f*1_1_1"/>
  <p:tag name="KSO_WM_UNIT_CLEAR" val="1"/>
  <p:tag name="KSO_WM_UNIT_LAYERLEVEL" val="1_1_1"/>
  <p:tag name="KSO_WM_UNIT_VALUE" val="54"/>
  <p:tag name="KSO_WM_UNIT_HIGHLIGHT" val="0"/>
  <p:tag name="KSO_WM_UNIT_COMPATIBLE" val="0"/>
  <p:tag name="KSO_WM_BEAUTIFY_FLAG" val="#wm#"/>
  <p:tag name="KSO_WM_UNIT_PRESET_TEXT_INDEX" val="4"/>
  <p:tag name="KSO_WM_UNIT_PRESET_TEXT_LEN" val="80"/>
  <p:tag name="KSO_WM_DIAGRAM_GROUP_CODE" val="l1-1"/>
  <p:tag name="KSO_WM_UNIT_TEXT_FILL_FORE_SCHEMECOLOR_INDEX" val="5"/>
  <p:tag name="KSO_WM_UNIT_TEXT_FILL_TYPE" val="1"/>
</p:tagLst>
</file>

<file path=ppt/tags/tag9.xml><?xml version="1.0" encoding="utf-8"?>
<p:tagLst xmlns:p="http://schemas.openxmlformats.org/presentationml/2006/main">
  <p:tag name="KSO_WM_TAG_VERSION" val="1.0"/>
  <p:tag name="KSO_WM_TEMPLATE_CATEGORY" val="diagram"/>
  <p:tag name="KSO_WM_TEMPLATE_INDEX" val="244"/>
  <p:tag name="KSO_WM_UNIT_TYPE" val="l_i"/>
  <p:tag name="KSO_WM_UNIT_INDEX" val="1_2"/>
  <p:tag name="KSO_WM_UNIT_ID" val="259*l_i*1_2"/>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2953</Words>
  <Application>WPS 文字</Application>
  <PresentationFormat>宽屏</PresentationFormat>
  <Paragraphs>312</Paragraphs>
  <Slides>22</Slides>
  <Notes>0</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0</vt:i4>
      </vt:variant>
      <vt:variant>
        <vt:lpstr>幻灯片标题</vt:lpstr>
      </vt:variant>
      <vt:variant>
        <vt:i4>22</vt:i4>
      </vt:variant>
    </vt:vector>
  </HeadingPairs>
  <TitlesOfParts>
    <vt:vector size="42" baseType="lpstr">
      <vt:lpstr>Arial</vt:lpstr>
      <vt:lpstr>宋体</vt:lpstr>
      <vt:lpstr>Wingdings</vt:lpstr>
      <vt:lpstr>微软雅黑</vt:lpstr>
      <vt:lpstr>汉仪旗黑</vt:lpstr>
      <vt:lpstr>Calibri</vt:lpstr>
      <vt:lpstr>Helvetica Neue</vt:lpstr>
      <vt:lpstr>汉仪书宋二KW</vt:lpstr>
      <vt:lpstr>Times New Roman</vt:lpstr>
      <vt:lpstr>Trebuchet MS</vt:lpstr>
      <vt:lpstr>楷体</vt:lpstr>
      <vt:lpstr>黑体</vt:lpstr>
      <vt:lpstr>汉仪中黑KW</vt:lpstr>
      <vt:lpstr>宋体</vt:lpstr>
      <vt:lpstr>Arial Unicode MS</vt:lpstr>
      <vt:lpstr>等线</vt:lpstr>
      <vt:lpstr>汉仪中等线KW</vt:lpstr>
      <vt:lpstr>等线 Light</vt:lpstr>
      <vt:lpstr>汉仪楷体KW</vt:lpstr>
      <vt:lpstr>Office 主题​​</vt:lpstr>
      <vt:lpstr>第二章  人力资源管理理论  第一节“人因”管理理论</vt:lpstr>
      <vt:lpstr>PowerPoint 演示文稿</vt:lpstr>
      <vt:lpstr>X 理论-“经济人”</vt:lpstr>
      <vt:lpstr>行为科学理论-“社会人”</vt:lpstr>
      <vt:lpstr>行为科学理论-“社会人”</vt:lpstr>
      <vt:lpstr>Y理论-”自我实现人“</vt:lpstr>
      <vt:lpstr>超Y理论（权变理论）-“复杂人”</vt:lpstr>
      <vt:lpstr>Z理论</vt:lpstr>
      <vt:lpstr>第二节激励理论</vt:lpstr>
      <vt:lpstr>PowerPoint 演示文稿</vt:lpstr>
      <vt:lpstr>激励理论</vt:lpstr>
      <vt:lpstr>激励理论-内容激励理论</vt:lpstr>
      <vt:lpstr>激励理论-内容激励理论</vt:lpstr>
      <vt:lpstr>激励理论-内容激励理论</vt:lpstr>
      <vt:lpstr>激励理论-过程激励理论</vt:lpstr>
      <vt:lpstr>激励理论-过程激励理论</vt:lpstr>
      <vt:lpstr>激励理论-过程激励理论</vt:lpstr>
      <vt:lpstr>激励理论-过程激励理论</vt:lpstr>
      <vt:lpstr>激励理论-过程激励理论</vt:lpstr>
      <vt:lpstr>激励理论-过程激励理论</vt:lpstr>
      <vt:lpstr>激励理论-行为改造型激励理论</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人力资源管理</dc:title>
  <dc:creator>admin</dc:creator>
  <cp:lastModifiedBy>洁</cp:lastModifiedBy>
  <cp:revision>484</cp:revision>
  <dcterms:created xsi:type="dcterms:W3CDTF">2022-12-09T05:42:28Z</dcterms:created>
  <dcterms:modified xsi:type="dcterms:W3CDTF">2022-12-09T05:42:28Z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B64E5E230BF441C590DB2C71B044351C</vt:lpwstr>
  </property>
  <property fmtid="{D5CDD505-2E9C-101B-9397-08002B2CF9AE}" pid="3" name="KSOProductBuildVer">
    <vt:lpwstr>2052-5.1.0.7655</vt:lpwstr>
  </property>
</Properties>
</file>