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27" r:id="rId3"/>
    <p:sldId id="328" r:id="rId5"/>
    <p:sldId id="329" r:id="rId6"/>
    <p:sldId id="330" r:id="rId7"/>
    <p:sldId id="331" r:id="rId8"/>
    <p:sldId id="332" r:id="rId9"/>
    <p:sldId id="333" r:id="rId10"/>
    <p:sldId id="334" r:id="rId11"/>
    <p:sldId id="335" r:id="rId12"/>
    <p:sldId id="336" r:id="rId13"/>
    <p:sldId id="337" r:id="rId14"/>
    <p:sldId id="338" r:id="rId15"/>
    <p:sldId id="339" r:id="rId16"/>
    <p:sldId id="340" r:id="rId17"/>
    <p:sldId id="342" r:id="rId18"/>
    <p:sldId id="343" r:id="rId19"/>
    <p:sldId id="344" r:id="rId20"/>
    <p:sldId id="345" r:id="rId21"/>
    <p:sldId id="346" r:id="rId22"/>
    <p:sldId id="347" r:id="rId23"/>
    <p:sldId id="349" r:id="rId24"/>
    <p:sldId id="350" r:id="rId25"/>
    <p:sldId id="351" r:id="rId26"/>
    <p:sldId id="352" r:id="rId27"/>
    <p:sldId id="353" r:id="rId28"/>
    <p:sldId id="355" r:id="rId29"/>
    <p:sldId id="356" r:id="rId30"/>
    <p:sldId id="357" r:id="rId31"/>
    <p:sldId id="358" r:id="rId32"/>
    <p:sldId id="359" r:id="rId33"/>
    <p:sldId id="360" r:id="rId34"/>
    <p:sldId id="363" r:id="rId35"/>
    <p:sldId id="362"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9509" autoAdjust="0"/>
  </p:normalViewPr>
  <p:slideViewPr>
    <p:cSldViewPr snapToGrid="0">
      <p:cViewPr varScale="1">
        <p:scale>
          <a:sx n="58" d="100"/>
          <a:sy n="58" d="100"/>
        </p:scale>
        <p:origin x="1478"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545DC2-22F2-459E-88DD-5DCD543FFA3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21FD68-2088-47CF-A383-D730DB1C225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大家好  这堂课我们进行第三章战略性人力资源管理的讲解。</a:t>
            </a:r>
            <a:endParaRPr lang="zh-CN" altLang="en-US" dirty="0"/>
          </a:p>
        </p:txBody>
      </p:sp>
      <p:sp>
        <p:nvSpPr>
          <p:cNvPr id="4" name="灯片编号占位符 3"/>
          <p:cNvSpPr>
            <a:spLocks noGrp="1"/>
          </p:cNvSpPr>
          <p:nvPr>
            <p:ph type="sldNum" sz="quarter" idx="5"/>
          </p:nvPr>
        </p:nvSpPr>
        <p:spPr/>
        <p:txBody>
          <a:bodyPr/>
          <a:lstStyle/>
          <a:p>
            <a:fld id="{8221FD68-2088-47CF-A383-D730DB1C225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最后，我们需要了解资源基础理论。</a:t>
            </a:r>
            <a:r>
              <a:rPr lang="zh-CN" altLang="zh-CN" dirty="0">
                <a:effectLst/>
                <a:ea typeface="宋体" pitchFamily="2" charset="-122"/>
                <a:cs typeface="宋体" pitchFamily="2" charset="-122"/>
              </a:rPr>
              <a:t>企业资源基础理论强调，企业资源具有异质性，且难以转移，具有</a:t>
            </a:r>
            <a:r>
              <a:rPr lang="zh-CN" altLang="zh-CN" b="1" dirty="0">
                <a:solidFill>
                  <a:srgbClr val="FF0000"/>
                </a:solidFill>
                <a:effectLst/>
                <a:ea typeface="宋体" pitchFamily="2" charset="-122"/>
                <a:cs typeface="宋体" pitchFamily="2" charset="-122"/>
              </a:rPr>
              <a:t>价值性、稀缺性、难以模仿和无法替代</a:t>
            </a:r>
            <a:r>
              <a:rPr lang="zh-CN" altLang="zh-CN" dirty="0">
                <a:effectLst/>
                <a:ea typeface="宋体" pitchFamily="2" charset="-122"/>
                <a:cs typeface="宋体" pitchFamily="2" charset="-122"/>
              </a:rPr>
              <a:t>的资源是企业可持续竞争优势的来源</a:t>
            </a:r>
            <a:r>
              <a:rPr lang="zh-CN" altLang="en-US" dirty="0">
                <a:effectLst/>
                <a:ea typeface="宋体" pitchFamily="2" charset="-122"/>
                <a:cs typeface="宋体" pitchFamily="2" charset="-122"/>
              </a:rPr>
              <a:t>。</a:t>
            </a:r>
            <a:r>
              <a:rPr lang="zh-CN" altLang="zh-CN" dirty="0">
                <a:effectLst/>
                <a:ea typeface="宋体" pitchFamily="2" charset="-122"/>
                <a:cs typeface="宋体" pitchFamily="2" charset="-122"/>
              </a:rPr>
              <a:t>从长期来看，企业生产的其他要素都可以变化或替代，只有人力资源这个要素是别的企业无法复制的，因此</a:t>
            </a:r>
            <a:r>
              <a:rPr lang="zh-CN" altLang="zh-CN" b="1" dirty="0">
                <a:solidFill>
                  <a:srgbClr val="FF0000"/>
                </a:solidFill>
                <a:effectLst/>
                <a:ea typeface="宋体" pitchFamily="2" charset="-122"/>
                <a:cs typeface="宋体" pitchFamily="2" charset="-122"/>
              </a:rPr>
              <a:t>人力资源就成为了体现和形成企业的核心竞争力的重要源泉，成为了企业战略成功制定和实施的核心要素</a:t>
            </a:r>
            <a:r>
              <a:rPr lang="zh-CN" altLang="zh-CN" dirty="0">
                <a:effectLst/>
                <a:ea typeface="宋体" pitchFamily="2" charset="-122"/>
                <a:cs typeface="宋体" pitchFamily="2" charset="-122"/>
              </a:rPr>
              <a:t>。</a:t>
            </a:r>
            <a:endParaRPr lang="en-US" altLang="zh-CN" dirty="0">
              <a:effectLst/>
              <a:ea typeface="微软雅黑" panose="020B0503020204020204" pitchFamily="34"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dirty="0">
              <a:effectLst/>
              <a:ea typeface="宋体" pitchFamily="2" charset="-122"/>
              <a:cs typeface="宋体" pitchFamily="2" charset="-122"/>
            </a:endParaRPr>
          </a:p>
          <a:p>
            <a:endParaRPr lang="zh-CN" altLang="en-US" dirty="0"/>
          </a:p>
        </p:txBody>
      </p:sp>
      <p:sp>
        <p:nvSpPr>
          <p:cNvPr id="4" name="灯片编号占位符 3"/>
          <p:cNvSpPr>
            <a:spLocks noGrp="1"/>
          </p:cNvSpPr>
          <p:nvPr>
            <p:ph type="sldNum" sz="quarter" idx="5"/>
          </p:nvPr>
        </p:nvSpPr>
        <p:spPr/>
        <p:txBody>
          <a:bodyPr/>
          <a:lstStyle/>
          <a:p>
            <a:fld id="{8221FD68-2088-47CF-A383-D730DB1C225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概括而言，如图所示，这四方面的企业战略理论对人力资源管理都具有一定的影响力。愿景和战略目标是人力资源管理</a:t>
            </a:r>
            <a:r>
              <a:rPr lang="zh-CN" altLang="zh-CN" b="1" dirty="0">
                <a:solidFill>
                  <a:srgbClr val="FF0000"/>
                </a:solidFill>
                <a:effectLst/>
                <a:ea typeface="宋体" pitchFamily="2" charset="-122"/>
                <a:cs typeface="宋体" pitchFamily="2" charset="-122"/>
              </a:rPr>
              <a:t>工作设计和实施的依据</a:t>
            </a:r>
            <a:r>
              <a:rPr lang="zh-CN" altLang="en-US" b="1" dirty="0">
                <a:solidFill>
                  <a:srgbClr val="FF0000"/>
                </a:solidFill>
                <a:effectLst/>
                <a:ea typeface="宋体" pitchFamily="2" charset="-122"/>
                <a:cs typeface="宋体" pitchFamily="2" charset="-122"/>
              </a:rPr>
              <a:t>。</a:t>
            </a:r>
            <a:r>
              <a:rPr lang="zh-CN" altLang="zh-CN" sz="1200" b="1" dirty="0">
                <a:effectLst/>
                <a:latin typeface="Times New Roman" panose="02020603050405020304" pitchFamily="18" charset="0"/>
                <a:ea typeface="微软雅黑" panose="020B0503020204020204" pitchFamily="34" charset="-122"/>
              </a:rPr>
              <a:t>企业生命周期假设</a:t>
            </a:r>
            <a:r>
              <a:rPr lang="zh-CN" altLang="en-US" sz="1200" b="1" dirty="0">
                <a:effectLst/>
                <a:latin typeface="Times New Roman" panose="02020603050405020304" pitchFamily="18" charset="0"/>
                <a:ea typeface="微软雅黑" panose="020B0503020204020204" pitchFamily="34" charset="-122"/>
              </a:rPr>
              <a:t>说明人力资源管理的</a:t>
            </a:r>
            <a:r>
              <a:rPr lang="zh-CN" altLang="zh-CN" sz="1200" b="1" dirty="0">
                <a:solidFill>
                  <a:srgbClr val="FF0000"/>
                </a:solidFill>
                <a:effectLst/>
                <a:ea typeface="宋体" pitchFamily="2" charset="-122"/>
                <a:cs typeface="宋体" pitchFamily="2" charset="-122"/>
              </a:rPr>
              <a:t>最佳适用时期是企业成长期和成熟期</a:t>
            </a:r>
            <a:r>
              <a:rPr lang="zh-CN" altLang="en-US" sz="1200" b="1" dirty="0">
                <a:solidFill>
                  <a:srgbClr val="FF0000"/>
                </a:solidFill>
                <a:effectLst/>
                <a:ea typeface="宋体" pitchFamily="2" charset="-122"/>
                <a:cs typeface="宋体" pitchFamily="2" charset="-122"/>
              </a:rPr>
              <a:t>；</a:t>
            </a:r>
            <a:r>
              <a:rPr lang="zh-CN" altLang="zh-CN" sz="1200" b="1" dirty="0">
                <a:effectLst/>
                <a:ea typeface="微软雅黑" panose="020B0503020204020204" pitchFamily="34" charset="-122"/>
                <a:cs typeface="Times New Roman" panose="02020603050405020304" pitchFamily="18" charset="0"/>
              </a:rPr>
              <a:t>企业核心竞争力</a:t>
            </a:r>
            <a:r>
              <a:rPr lang="zh-CN" altLang="en-US" sz="1200" b="1" dirty="0">
                <a:effectLst/>
                <a:ea typeface="微软雅黑" panose="020B0503020204020204" pitchFamily="34" charset="-122"/>
                <a:cs typeface="Times New Roman" panose="02020603050405020304" pitchFamily="18" charset="0"/>
              </a:rPr>
              <a:t>认为人力资源管理是</a:t>
            </a:r>
            <a:r>
              <a:rPr lang="zh-CN" altLang="zh-CN" b="1" dirty="0">
                <a:solidFill>
                  <a:srgbClr val="FF0000"/>
                </a:solidFill>
                <a:effectLst/>
                <a:ea typeface="宋体" pitchFamily="2" charset="-122"/>
                <a:cs typeface="宋体" pitchFamily="2" charset="-122"/>
              </a:rPr>
              <a:t>组成</a:t>
            </a:r>
            <a:r>
              <a:rPr lang="zh-CN" altLang="en-US" b="1" dirty="0">
                <a:solidFill>
                  <a:srgbClr val="FF0000"/>
                </a:solidFill>
                <a:effectLst/>
                <a:ea typeface="宋体" pitchFamily="2" charset="-122"/>
                <a:cs typeface="宋体" pitchFamily="2" charset="-122"/>
              </a:rPr>
              <a:t>企业</a:t>
            </a:r>
            <a:r>
              <a:rPr lang="zh-CN" altLang="zh-CN" b="1" dirty="0">
                <a:solidFill>
                  <a:srgbClr val="FF0000"/>
                </a:solidFill>
                <a:effectLst/>
                <a:ea typeface="宋体" pitchFamily="2" charset="-122"/>
                <a:cs typeface="宋体" pitchFamily="2" charset="-122"/>
              </a:rPr>
              <a:t>核心竞争力</a:t>
            </a:r>
            <a:r>
              <a:rPr lang="zh-CN" altLang="en-US" b="1" dirty="0">
                <a:solidFill>
                  <a:srgbClr val="FF0000"/>
                </a:solidFill>
                <a:effectLst/>
                <a:ea typeface="宋体" pitchFamily="2" charset="-122"/>
                <a:cs typeface="宋体" pitchFamily="2" charset="-122"/>
              </a:rPr>
              <a:t>的支持系统；资源基础理论则认为人力资源管理是</a:t>
            </a:r>
            <a:r>
              <a:rPr lang="zh-CN" altLang="zh-CN" b="1" dirty="0">
                <a:solidFill>
                  <a:srgbClr val="FF0000"/>
                </a:solidFill>
                <a:effectLst/>
                <a:ea typeface="宋体" pitchFamily="2" charset="-122"/>
                <a:cs typeface="宋体" pitchFamily="2" charset="-122"/>
              </a:rPr>
              <a:t>核心竞争</a:t>
            </a:r>
            <a:r>
              <a:rPr lang="zh-CN" altLang="en-US" b="1" dirty="0">
                <a:solidFill>
                  <a:srgbClr val="FF0000"/>
                </a:solidFill>
                <a:effectLst/>
                <a:ea typeface="宋体" pitchFamily="2" charset="-122"/>
                <a:cs typeface="宋体" pitchFamily="2" charset="-122"/>
              </a:rPr>
              <a:t>力</a:t>
            </a:r>
            <a:r>
              <a:rPr lang="zh-CN" altLang="zh-CN" b="1" dirty="0">
                <a:solidFill>
                  <a:srgbClr val="FF0000"/>
                </a:solidFill>
                <a:effectLst/>
                <a:ea typeface="宋体" pitchFamily="2" charset="-122"/>
                <a:cs typeface="宋体" pitchFamily="2" charset="-122"/>
              </a:rPr>
              <a:t>的重要源泉，企业战略制定和实施的核心要素</a:t>
            </a:r>
            <a:r>
              <a:rPr lang="zh-CN" altLang="en-US" b="1" dirty="0">
                <a:solidFill>
                  <a:srgbClr val="FF0000"/>
                </a:solidFill>
                <a:effectLst/>
                <a:ea typeface="宋体" pitchFamily="2" charset="-122"/>
                <a:cs typeface="宋体" pitchFamily="2" charset="-122"/>
              </a:rPr>
              <a:t>。总体而言，这些</a:t>
            </a:r>
            <a:r>
              <a:rPr lang="zh-CN" altLang="zh-CN" sz="1200" dirty="0">
                <a:effectLst/>
                <a:ea typeface="宋体" pitchFamily="2" charset="-122"/>
                <a:cs typeface="宋体" pitchFamily="2" charset="-122"/>
              </a:rPr>
              <a:t>企业战略理论</a:t>
            </a:r>
            <a:r>
              <a:rPr lang="zh-CN" altLang="en-US" sz="1200" dirty="0">
                <a:effectLst/>
                <a:ea typeface="宋体" pitchFamily="2" charset="-122"/>
                <a:cs typeface="宋体" pitchFamily="2" charset="-122"/>
              </a:rPr>
              <a:t>指导</a:t>
            </a:r>
            <a:r>
              <a:rPr lang="zh-CN" altLang="zh-CN" sz="1200" dirty="0">
                <a:effectLst/>
                <a:ea typeface="宋体" pitchFamily="2" charset="-122"/>
                <a:cs typeface="宋体" pitchFamily="2" charset="-122"/>
              </a:rPr>
              <a:t>企业</a:t>
            </a:r>
            <a:r>
              <a:rPr lang="zh-CN" altLang="en-US" sz="1200" dirty="0">
                <a:effectLst/>
                <a:ea typeface="宋体" pitchFamily="2" charset="-122"/>
                <a:cs typeface="宋体" pitchFamily="2" charset="-122"/>
              </a:rPr>
              <a:t>将</a:t>
            </a:r>
            <a:r>
              <a:rPr lang="zh-CN" altLang="zh-CN" sz="1200" dirty="0">
                <a:effectLst/>
                <a:ea typeface="宋体" pitchFamily="2" charset="-122"/>
                <a:cs typeface="宋体" pitchFamily="2" charset="-122"/>
              </a:rPr>
              <a:t>战略总目标层层分解成各工作岗位的工作职责与任务，这不仅有利于人力资源管理工作对各部门的人事关系统筹协调，还有利于企业人力资源体系的科学创建</a:t>
            </a:r>
            <a:r>
              <a:rPr lang="zh-CN" altLang="zh-CN" sz="1050" dirty="0">
                <a:effectLst/>
                <a:ea typeface="宋体" pitchFamily="2" charset="-122"/>
                <a:cs typeface="宋体" pitchFamily="2" charset="-122"/>
              </a:rPr>
              <a:t>。</a:t>
            </a:r>
            <a:endParaRPr lang="zh-CN" altLang="en-US" dirty="0"/>
          </a:p>
          <a:p>
            <a:pPr marL="0" marR="0" lvl="0" indent="0" algn="l" defTabSz="914400" rtl="0" eaLnBrk="1" fontAlgn="auto" latinLnBrk="0" hangingPunct="1">
              <a:lnSpc>
                <a:spcPct val="100000"/>
              </a:lnSpc>
              <a:spcBef>
                <a:spcPts val="0"/>
              </a:spcBef>
              <a:spcAft>
                <a:spcPts val="0"/>
              </a:spcAft>
              <a:buClrTx/>
              <a:buSzTx/>
              <a:buFontTx/>
              <a:buNone/>
              <a:defRPr/>
            </a:pPr>
            <a:endParaRPr lang="zh-CN" altLang="en-US" dirty="0"/>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sz="1200" b="1" dirty="0">
              <a:effectLst/>
              <a:ea typeface="微软雅黑" panose="020B0503020204020204" pitchFamily="34"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endParaRPr lang="zh-CN" altLang="en-US" dirty="0"/>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sz="1200" b="1" dirty="0">
              <a:effectLst/>
              <a:latin typeface="Times New Roman" panose="02020603050405020304" pitchFamily="18" charset="0"/>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defRPr/>
            </a:pPr>
            <a:endParaRPr lang="zh-CN" altLang="en-US" dirty="0"/>
          </a:p>
          <a:p>
            <a:endParaRPr lang="zh-CN" altLang="en-US" dirty="0"/>
          </a:p>
        </p:txBody>
      </p:sp>
      <p:sp>
        <p:nvSpPr>
          <p:cNvPr id="4" name="灯片编号占位符 3"/>
          <p:cNvSpPr>
            <a:spLocks noGrp="1"/>
          </p:cNvSpPr>
          <p:nvPr>
            <p:ph type="sldNum" sz="quarter" idx="5"/>
          </p:nvPr>
        </p:nvSpPr>
        <p:spPr/>
        <p:txBody>
          <a:bodyPr/>
          <a:lstStyle/>
          <a:p>
            <a:fld id="{8221FD68-2088-47CF-A383-D730DB1C225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好，接下来我们说一下</a:t>
            </a:r>
            <a:r>
              <a:rPr lang="zh-CN" altLang="zh-CN" sz="1200" b="1" dirty="0">
                <a:effectLst/>
                <a:ea typeface="微软雅黑" panose="020B0503020204020204" pitchFamily="34" charset="-122"/>
                <a:cs typeface="微软雅黑" panose="020B0503020204020204" pitchFamily="34" charset="-122"/>
              </a:rPr>
              <a:t>第二节 战略性人力资源管理概述</a:t>
            </a:r>
            <a:r>
              <a:rPr lang="zh-CN" altLang="en-US" sz="1200" b="1" dirty="0">
                <a:effectLst/>
                <a:ea typeface="微软雅黑" panose="020B0503020204020204" pitchFamily="34" charset="-122"/>
                <a:cs typeface="微软雅黑" panose="020B0503020204020204" pitchFamily="34" charset="-122"/>
              </a:rPr>
              <a:t>，主要包括战略性人力资源管理的内涵、特征、主要模式和理论学派。</a:t>
            </a:r>
            <a:endParaRPr lang="zh-CN" altLang="en-US" dirty="0"/>
          </a:p>
        </p:txBody>
      </p:sp>
      <p:sp>
        <p:nvSpPr>
          <p:cNvPr id="4" name="灯片编号占位符 3"/>
          <p:cNvSpPr>
            <a:spLocks noGrp="1"/>
          </p:cNvSpPr>
          <p:nvPr>
            <p:ph type="sldNum" sz="quarter" idx="5"/>
          </p:nvPr>
        </p:nvSpPr>
        <p:spPr/>
        <p:txBody>
          <a:bodyPr/>
          <a:lstStyle/>
          <a:p>
            <a:fld id="{8221FD68-2088-47CF-A383-D730DB1C225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b="1" dirty="0">
                <a:effectLst/>
                <a:latin typeface="Times New Roman" panose="02020603050405020304" pitchFamily="18" charset="0"/>
                <a:ea typeface="微软雅黑" panose="020B0503020204020204" pitchFamily="34" charset="-122"/>
                <a:cs typeface="微软雅黑" panose="020B0503020204020204" pitchFamily="34" charset="-122"/>
              </a:rPr>
              <a:t>战略性人力资源管理的内涵</a:t>
            </a:r>
            <a:r>
              <a:rPr lang="zh-CN" altLang="en-US" sz="1200" b="1" dirty="0">
                <a:effectLst/>
                <a:latin typeface="Times New Roman" panose="02020603050405020304" pitchFamily="18" charset="0"/>
                <a:ea typeface="微软雅黑" panose="020B0503020204020204" pitchFamily="34" charset="-122"/>
                <a:cs typeface="微软雅黑" panose="020B0503020204020204" pitchFamily="34" charset="-122"/>
              </a:rPr>
              <a:t>从</a:t>
            </a:r>
            <a:r>
              <a:rPr lang="en-US" altLang="zh-CN" sz="1200" b="1" dirty="0">
                <a:effectLst/>
                <a:latin typeface="Times New Roman" panose="02020603050405020304" pitchFamily="18" charset="0"/>
                <a:ea typeface="微软雅黑" panose="020B0503020204020204" pitchFamily="34" charset="-122"/>
                <a:cs typeface="微软雅黑" panose="020B0503020204020204" pitchFamily="34" charset="-122"/>
              </a:rPr>
              <a:t>1980</a:t>
            </a:r>
            <a:r>
              <a:rPr lang="zh-CN" altLang="en-US" sz="1200" b="1" dirty="0">
                <a:effectLst/>
                <a:latin typeface="Times New Roman" panose="02020603050405020304" pitchFamily="18" charset="0"/>
                <a:ea typeface="微软雅黑" panose="020B0503020204020204" pitchFamily="34" charset="-122"/>
                <a:cs typeface="微软雅黑" panose="020B0503020204020204" pitchFamily="34" charset="-122"/>
              </a:rPr>
              <a:t>年代开始得到发展。例如，</a:t>
            </a:r>
            <a:r>
              <a:rPr lang="en-US" altLang="zh-CN" sz="2400" dirty="0">
                <a:effectLst/>
                <a:latin typeface="宋体" pitchFamily="2" charset="-122"/>
                <a:cs typeface="宋体" pitchFamily="2" charset="-122"/>
              </a:rPr>
              <a:t>1980</a:t>
            </a:r>
            <a:r>
              <a:rPr lang="zh-CN" altLang="zh-CN" sz="2400" dirty="0">
                <a:effectLst/>
                <a:ea typeface="宋体" pitchFamily="2" charset="-122"/>
                <a:cs typeface="宋体" pitchFamily="2" charset="-122"/>
              </a:rPr>
              <a:t>年代</a:t>
            </a:r>
            <a:r>
              <a:rPr lang="zh-CN" altLang="en-US" sz="2400" dirty="0">
                <a:ea typeface="宋体" pitchFamily="2" charset="-122"/>
                <a:cs typeface="宋体" pitchFamily="2" charset="-122"/>
              </a:rPr>
              <a:t>开始</a:t>
            </a:r>
            <a:r>
              <a:rPr lang="zh-CN" altLang="zh-CN" sz="2400" dirty="0">
                <a:effectLst/>
                <a:ea typeface="宋体" pitchFamily="2" charset="-122"/>
                <a:cs typeface="宋体" pitchFamily="2" charset="-122"/>
              </a:rPr>
              <a:t>，人力资源管理研究由微观导向转为宏观或战略导向</a:t>
            </a:r>
            <a:r>
              <a:rPr lang="zh-CN" altLang="en-US" sz="2400" dirty="0">
                <a:effectLst/>
                <a:ea typeface="宋体" pitchFamily="2" charset="-122"/>
                <a:cs typeface="宋体" pitchFamily="2" charset="-122"/>
              </a:rPr>
              <a:t>；</a:t>
            </a:r>
            <a:r>
              <a:rPr lang="en-US" altLang="zh-CN" sz="2400" dirty="0">
                <a:effectLst/>
                <a:latin typeface="宋体" pitchFamily="2" charset="-122"/>
                <a:cs typeface="宋体" pitchFamily="2" charset="-122"/>
              </a:rPr>
              <a:t>1981</a:t>
            </a:r>
            <a:r>
              <a:rPr lang="zh-CN" altLang="zh-CN" sz="2400" dirty="0">
                <a:effectLst/>
                <a:ea typeface="宋体" pitchFamily="2" charset="-122"/>
                <a:cs typeface="宋体" pitchFamily="2" charset="-122"/>
              </a:rPr>
              <a:t>年，</a:t>
            </a:r>
            <a:r>
              <a:rPr lang="en-US" altLang="zh-CN" sz="2400" dirty="0" err="1">
                <a:effectLst/>
                <a:ea typeface="宋体" pitchFamily="2" charset="-122"/>
                <a:cs typeface="宋体" pitchFamily="2" charset="-122"/>
              </a:rPr>
              <a:t>Devanna</a:t>
            </a:r>
            <a:r>
              <a:rPr lang="zh-CN" altLang="zh-CN" sz="2400" dirty="0">
                <a:effectLst/>
                <a:ea typeface="宋体" pitchFamily="2" charset="-122"/>
                <a:cs typeface="宋体" pitchFamily="2" charset="-122"/>
              </a:rPr>
              <a:t>等深刻分析了企业战略和人力资源的关系，标志着战略人力资源管理的产生。他们明确地提出了战略人力资源管理的概念，把人力资源管理划分为三个层次：战略层、管理层、操作层。舒勒</a:t>
            </a:r>
            <a:r>
              <a:rPr lang="en-US" altLang="zh-CN" sz="2400" dirty="0">
                <a:effectLst/>
                <a:ea typeface="宋体" pitchFamily="2" charset="-122"/>
                <a:cs typeface="宋体" pitchFamily="2" charset="-122"/>
              </a:rPr>
              <a:t>(Schuler</a:t>
            </a:r>
            <a:r>
              <a:rPr lang="zh-CN" altLang="zh-CN" sz="2400" dirty="0">
                <a:effectLst/>
                <a:ea typeface="宋体" pitchFamily="2" charset="-122"/>
                <a:cs typeface="宋体" pitchFamily="2" charset="-122"/>
              </a:rPr>
              <a:t>，</a:t>
            </a:r>
            <a:r>
              <a:rPr lang="en-US" altLang="zh-CN" sz="2400" dirty="0">
                <a:effectLst/>
                <a:ea typeface="宋体" pitchFamily="2" charset="-122"/>
                <a:cs typeface="宋体" pitchFamily="2" charset="-122"/>
              </a:rPr>
              <a:t>1992)</a:t>
            </a:r>
            <a:r>
              <a:rPr lang="zh-CN" altLang="zh-CN" sz="2400" dirty="0">
                <a:effectLst/>
                <a:ea typeface="宋体" pitchFamily="2" charset="-122"/>
                <a:cs typeface="宋体" pitchFamily="2" charset="-122"/>
              </a:rPr>
              <a:t>认为，</a:t>
            </a:r>
            <a:r>
              <a:rPr lang="zh-CN" altLang="zh-CN" sz="2400" b="1" dirty="0">
                <a:effectLst/>
                <a:ea typeface="宋体" pitchFamily="2" charset="-122"/>
                <a:cs typeface="宋体" pitchFamily="2" charset="-122"/>
              </a:rPr>
              <a:t>战略人力资源管理就是使员工具备实现组织战略所必需行为的一切管理活动。</a:t>
            </a:r>
            <a:r>
              <a:rPr lang="zh-CN" altLang="zh-CN" sz="2400" dirty="0">
                <a:effectLst/>
                <a:ea typeface="宋体" pitchFamily="2" charset="-122"/>
                <a:cs typeface="宋体" pitchFamily="2" charset="-122"/>
              </a:rPr>
              <a:t>舒勒还对战略人力资源管理的层面进行了划分，认为它包括哲学</a:t>
            </a:r>
            <a:r>
              <a:rPr lang="en-US" altLang="zh-CN" sz="2400" dirty="0">
                <a:effectLst/>
                <a:ea typeface="宋体" pitchFamily="2" charset="-122"/>
                <a:cs typeface="宋体" pitchFamily="2" charset="-122"/>
              </a:rPr>
              <a:t>(Philosophy)</a:t>
            </a:r>
            <a:r>
              <a:rPr lang="zh-CN" altLang="zh-CN" sz="2400" dirty="0">
                <a:effectLst/>
                <a:ea typeface="宋体" pitchFamily="2" charset="-122"/>
                <a:cs typeface="宋体" pitchFamily="2" charset="-122"/>
              </a:rPr>
              <a:t>、政策</a:t>
            </a:r>
            <a:r>
              <a:rPr lang="en-US" altLang="zh-CN" sz="2400" dirty="0">
                <a:effectLst/>
                <a:ea typeface="宋体" pitchFamily="2" charset="-122"/>
                <a:cs typeface="宋体" pitchFamily="2" charset="-122"/>
              </a:rPr>
              <a:t>(Policies)</a:t>
            </a:r>
            <a:r>
              <a:rPr lang="zh-CN" altLang="zh-CN" sz="2400" dirty="0">
                <a:effectLst/>
                <a:ea typeface="宋体" pitchFamily="2" charset="-122"/>
                <a:cs typeface="宋体" pitchFamily="2" charset="-122"/>
              </a:rPr>
              <a:t>、程序</a:t>
            </a:r>
            <a:r>
              <a:rPr lang="en-US" altLang="zh-CN" sz="2400" dirty="0">
                <a:effectLst/>
                <a:ea typeface="宋体" pitchFamily="2" charset="-122"/>
                <a:cs typeface="宋体" pitchFamily="2" charset="-122"/>
              </a:rPr>
              <a:t>(Program)</a:t>
            </a:r>
            <a:r>
              <a:rPr lang="zh-CN" altLang="zh-CN" sz="2400" dirty="0">
                <a:effectLst/>
                <a:ea typeface="宋体" pitchFamily="2" charset="-122"/>
                <a:cs typeface="宋体" pitchFamily="2" charset="-122"/>
              </a:rPr>
              <a:t>、实务</a:t>
            </a:r>
            <a:r>
              <a:rPr lang="en-US" altLang="zh-CN" sz="2400" dirty="0">
                <a:effectLst/>
                <a:ea typeface="宋体" pitchFamily="2" charset="-122"/>
                <a:cs typeface="宋体" pitchFamily="2" charset="-122"/>
              </a:rPr>
              <a:t>(Practices)</a:t>
            </a:r>
            <a:r>
              <a:rPr lang="zh-CN" altLang="zh-CN" sz="2400" dirty="0">
                <a:effectLst/>
                <a:ea typeface="宋体" pitchFamily="2" charset="-122"/>
                <a:cs typeface="宋体" pitchFamily="2" charset="-122"/>
              </a:rPr>
              <a:t>和流程</a:t>
            </a:r>
            <a:r>
              <a:rPr lang="en-US" altLang="zh-CN" sz="2400" dirty="0">
                <a:effectLst/>
                <a:ea typeface="宋体" pitchFamily="2" charset="-122"/>
                <a:cs typeface="宋体" pitchFamily="2" charset="-122"/>
              </a:rPr>
              <a:t>(Processes)</a:t>
            </a:r>
            <a:r>
              <a:rPr lang="zh-CN" altLang="zh-CN" sz="2400" dirty="0">
                <a:effectLst/>
                <a:ea typeface="宋体" pitchFamily="2" charset="-122"/>
                <a:cs typeface="宋体" pitchFamily="2" charset="-122"/>
              </a:rPr>
              <a:t>五方面构成的</a:t>
            </a:r>
            <a:r>
              <a:rPr lang="en-US" altLang="zh-CN" sz="2400" dirty="0">
                <a:effectLst/>
                <a:ea typeface="宋体" pitchFamily="2" charset="-122"/>
                <a:cs typeface="宋体" pitchFamily="2" charset="-122"/>
              </a:rPr>
              <a:t>5P</a:t>
            </a:r>
            <a:r>
              <a:rPr lang="zh-CN" altLang="zh-CN" sz="2400" dirty="0">
                <a:effectLst/>
                <a:ea typeface="宋体" pitchFamily="2" charset="-122"/>
                <a:cs typeface="宋体" pitchFamily="2" charset="-122"/>
              </a:rPr>
              <a:t>模型</a:t>
            </a:r>
            <a:r>
              <a:rPr lang="zh-CN" altLang="en-US" sz="2400" dirty="0">
                <a:effectLst/>
                <a:ea typeface="宋体" pitchFamily="2" charset="-122"/>
                <a:cs typeface="宋体" pitchFamily="2" charset="-122"/>
              </a:rPr>
              <a:t>。</a:t>
            </a:r>
            <a:r>
              <a:rPr lang="zh-CN" altLang="zh-CN" sz="2400" dirty="0">
                <a:effectLst/>
                <a:ea typeface="宋体" pitchFamily="2" charset="-122"/>
                <a:cs typeface="宋体" pitchFamily="2" charset="-122"/>
              </a:rPr>
              <a:t>现今广泛被接受的是</a:t>
            </a:r>
            <a:r>
              <a:rPr lang="en-US" altLang="zh-CN" sz="2400" dirty="0">
                <a:effectLst/>
                <a:ea typeface="宋体" pitchFamily="2" charset="-122"/>
                <a:cs typeface="宋体" pitchFamily="2" charset="-122"/>
              </a:rPr>
              <a:t>Wright</a:t>
            </a:r>
            <a:r>
              <a:rPr lang="zh-CN" altLang="zh-CN" sz="2400" dirty="0">
                <a:effectLst/>
                <a:ea typeface="宋体" pitchFamily="2" charset="-122"/>
                <a:cs typeface="宋体" pitchFamily="2" charset="-122"/>
              </a:rPr>
              <a:t>等</a:t>
            </a:r>
            <a:r>
              <a:rPr lang="en-US" altLang="zh-CN" sz="2400" dirty="0">
                <a:effectLst/>
                <a:ea typeface="宋体" pitchFamily="2" charset="-122"/>
                <a:cs typeface="宋体" pitchFamily="2" charset="-122"/>
              </a:rPr>
              <a:t>(1992)</a:t>
            </a:r>
            <a:r>
              <a:rPr lang="zh-CN" altLang="zh-CN" sz="2400" dirty="0">
                <a:effectLst/>
                <a:ea typeface="宋体" pitchFamily="2" charset="-122"/>
                <a:cs typeface="宋体" pitchFamily="2" charset="-122"/>
              </a:rPr>
              <a:t>对战略人力资源管理的界定：“</a:t>
            </a:r>
            <a:r>
              <a:rPr lang="zh-CN" altLang="zh-CN" sz="2400" b="1" dirty="0">
                <a:effectLst/>
                <a:ea typeface="宋体" pitchFamily="2" charset="-122"/>
                <a:cs typeface="宋体" pitchFamily="2" charset="-122"/>
              </a:rPr>
              <a:t>为使企业达成目标所进行的一系列有计划的、具有战略性意义的人力资源部署和管理行为。</a:t>
            </a:r>
            <a:r>
              <a:rPr lang="zh-CN" altLang="zh-CN" sz="2400" dirty="0">
                <a:effectLst/>
                <a:ea typeface="宋体" pitchFamily="2" charset="-122"/>
                <a:cs typeface="宋体" pitchFamily="2" charset="-122"/>
              </a:rPr>
              <a:t>”</a:t>
            </a:r>
            <a:r>
              <a:rPr lang="en-US" altLang="zh-CN" sz="2400" dirty="0">
                <a:effectLst/>
                <a:ea typeface="宋体" pitchFamily="2" charset="-122"/>
                <a:cs typeface="宋体" pitchFamily="2" charset="-122"/>
              </a:rPr>
              <a:t> </a:t>
            </a:r>
            <a:r>
              <a:rPr lang="zh-CN" altLang="en-US" sz="2400" dirty="0">
                <a:effectLst/>
                <a:ea typeface="宋体" pitchFamily="2" charset="-122"/>
                <a:cs typeface="宋体" pitchFamily="2" charset="-122"/>
              </a:rPr>
              <a:t>根据</a:t>
            </a:r>
            <a:r>
              <a:rPr lang="zh-CN" altLang="zh-CN" sz="2400" dirty="0">
                <a:effectLst/>
                <a:ea typeface="宋体" pitchFamily="2" charset="-122"/>
                <a:cs typeface="宋体" pitchFamily="2" charset="-122"/>
              </a:rPr>
              <a:t>国内外学者的定义，可以将企业战略人力资源管理定义为</a:t>
            </a:r>
            <a:r>
              <a:rPr lang="zh-CN" altLang="en-US" sz="2400" dirty="0">
                <a:effectLst/>
                <a:ea typeface="宋体" pitchFamily="2" charset="-122"/>
                <a:cs typeface="宋体" pitchFamily="2" charset="-122"/>
              </a:rPr>
              <a:t>：</a:t>
            </a:r>
            <a:r>
              <a:rPr lang="zh-CN" altLang="zh-CN" b="1" dirty="0">
                <a:solidFill>
                  <a:srgbClr val="FF0000"/>
                </a:solidFill>
                <a:effectLst/>
                <a:ea typeface="宋体" pitchFamily="2" charset="-122"/>
                <a:cs typeface="宋体" pitchFamily="2" charset="-122"/>
              </a:rPr>
              <a:t>战略人力资源管理就是企业为实现企业战略总目标而对企业各级各类员工使用规划、考核和培训等各方面进行的一系列综合性的长远谋划方略及其管理实践活动。</a:t>
            </a:r>
            <a:endParaRPr lang="zh-CN" altLang="en-US" b="1" dirty="0">
              <a:solidFill>
                <a:srgbClr val="FF0000"/>
              </a:solidFill>
            </a:endParaRPr>
          </a:p>
          <a:p>
            <a:endParaRPr lang="zh-CN" altLang="en-US" dirty="0"/>
          </a:p>
        </p:txBody>
      </p:sp>
      <p:sp>
        <p:nvSpPr>
          <p:cNvPr id="4" name="灯片编号占位符 3"/>
          <p:cNvSpPr>
            <a:spLocks noGrp="1"/>
          </p:cNvSpPr>
          <p:nvPr>
            <p:ph type="sldNum" sz="quarter" idx="5"/>
          </p:nvPr>
        </p:nvSpPr>
        <p:spPr/>
        <p:txBody>
          <a:bodyPr/>
          <a:lstStyle/>
          <a:p>
            <a:fld id="{8221FD68-2088-47CF-A383-D730DB1C225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由战略人力资源的定义，我们可以发现</a:t>
            </a:r>
            <a:r>
              <a:rPr lang="zh-CN" altLang="en-US" sz="1200" kern="1200" dirty="0">
                <a:solidFill>
                  <a:schemeClr val="tx1"/>
                </a:solidFill>
                <a:effectLst/>
                <a:latin typeface="+mn-lt"/>
                <a:ea typeface="+mn-ea"/>
                <a:cs typeface="+mn-cs"/>
              </a:rPr>
              <a:t>战略人力资源管理与传统的人事管理相比具有不同的工作重点。如表格所示，例如，传统人力资源管理侧重日常事务管理，侧重技术和交流技能，主要是被动地适应企业改革。而战略人力资源管理侧重各岗位人员长远而整体的统筹安排与考核，侧重概念性地技能与人际交流地能力，往往主动引导企业改革创新。两者有明显的差别。</a:t>
            </a:r>
            <a:endParaRPr lang="zh-CN" altLang="en-US" dirty="0"/>
          </a:p>
        </p:txBody>
      </p:sp>
      <p:sp>
        <p:nvSpPr>
          <p:cNvPr id="4" name="灯片编号占位符 3"/>
          <p:cNvSpPr>
            <a:spLocks noGrp="1"/>
          </p:cNvSpPr>
          <p:nvPr>
            <p:ph type="sldNum" sz="quarter" idx="5"/>
          </p:nvPr>
        </p:nvSpPr>
        <p:spPr/>
        <p:txBody>
          <a:bodyPr/>
          <a:lstStyle/>
          <a:p>
            <a:fld id="{8221FD68-2088-47CF-A383-D730DB1C225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buNone/>
            </a:pPr>
            <a:r>
              <a:rPr lang="zh-CN" altLang="zh-CN" sz="1200" b="1" dirty="0">
                <a:effectLst/>
                <a:ea typeface="宋体" pitchFamily="2" charset="-122"/>
                <a:cs typeface="微软雅黑" panose="020B0503020204020204" pitchFamily="34" charset="-122"/>
              </a:rPr>
              <a:t>战略性人力资源管理的特征</a:t>
            </a:r>
            <a:r>
              <a:rPr lang="zh-CN" altLang="en-US" sz="1200" b="1" dirty="0">
                <a:effectLst/>
                <a:ea typeface="宋体" pitchFamily="2" charset="-122"/>
                <a:cs typeface="微软雅黑" panose="020B0503020204020204" pitchFamily="34" charset="-122"/>
              </a:rPr>
              <a:t>主要包括以下四点，</a:t>
            </a:r>
            <a:r>
              <a:rPr lang="zh-CN" altLang="zh-CN" sz="1200" b="1" dirty="0">
                <a:effectLst/>
                <a:latin typeface="Times New Roman" panose="02020603050405020304" pitchFamily="18" charset="0"/>
                <a:ea typeface="宋体" pitchFamily="2" charset="-122"/>
                <a:cs typeface="Times New Roman" panose="02020603050405020304" pitchFamily="18" charset="0"/>
              </a:rPr>
              <a:t>战略性</a:t>
            </a:r>
            <a:r>
              <a:rPr lang="zh-CN" altLang="en-US" sz="1200" dirty="0">
                <a:effectLst/>
                <a:latin typeface="Times New Roman" panose="02020603050405020304" pitchFamily="18" charset="0"/>
                <a:ea typeface="宋体" pitchFamily="2" charset="-122"/>
                <a:cs typeface="Times New Roman" panose="02020603050405020304" pitchFamily="18" charset="0"/>
              </a:rPr>
              <a:t>，指</a:t>
            </a:r>
            <a:r>
              <a:rPr lang="zh-CN" altLang="zh-CN" sz="1200" dirty="0">
                <a:effectLst/>
                <a:latin typeface="Times New Roman" panose="02020603050405020304" pitchFamily="18" charset="0"/>
                <a:ea typeface="宋体" pitchFamily="2" charset="-122"/>
                <a:cs typeface="Times New Roman" panose="02020603050405020304" pitchFamily="18" charset="0"/>
              </a:rPr>
              <a:t>战略性的人力资源具有某种程度的专用性和不可替代性。</a:t>
            </a:r>
            <a:r>
              <a:rPr lang="zh-CN" altLang="zh-CN" sz="1200" b="1" dirty="0">
                <a:effectLst/>
                <a:latin typeface="Times New Roman" panose="02020603050405020304" pitchFamily="18" charset="0"/>
                <a:ea typeface="宋体" pitchFamily="2" charset="-122"/>
                <a:cs typeface="Times New Roman" panose="02020603050405020304" pitchFamily="18" charset="0"/>
              </a:rPr>
              <a:t>系统性</a:t>
            </a:r>
            <a:r>
              <a:rPr lang="zh-CN" altLang="en-US" sz="1200" dirty="0">
                <a:effectLst/>
                <a:latin typeface="Times New Roman" panose="02020603050405020304" pitchFamily="18" charset="0"/>
                <a:ea typeface="宋体" pitchFamily="2" charset="-122"/>
                <a:cs typeface="Times New Roman" panose="02020603050405020304" pitchFamily="18" charset="0"/>
              </a:rPr>
              <a:t>指</a:t>
            </a:r>
            <a:r>
              <a:rPr lang="zh-CN" altLang="zh-CN" sz="1200" dirty="0">
                <a:effectLst/>
                <a:latin typeface="Times New Roman" panose="02020603050405020304" pitchFamily="18" charset="0"/>
                <a:ea typeface="宋体" pitchFamily="2" charset="-122"/>
                <a:cs typeface="Times New Roman" panose="02020603050405020304" pitchFamily="18" charset="0"/>
              </a:rPr>
              <a:t>企业为了获得可持续竞争优势而部署的人力资源管理政策、实践及方法、手段等构成的一种战略系统</a:t>
            </a:r>
            <a:r>
              <a:rPr lang="zh-CN" altLang="en-US" sz="1200" dirty="0">
                <a:effectLst/>
                <a:latin typeface="Times New Roman" panose="02020603050405020304" pitchFamily="18" charset="0"/>
                <a:ea typeface="宋体" pitchFamily="2" charset="-122"/>
                <a:cs typeface="Times New Roman" panose="02020603050405020304" pitchFamily="18" charset="0"/>
              </a:rPr>
              <a:t>。</a:t>
            </a:r>
            <a:r>
              <a:rPr lang="zh-CN" altLang="zh-CN" sz="1200" b="1" dirty="0">
                <a:effectLst/>
                <a:latin typeface="Times New Roman" panose="02020603050405020304" pitchFamily="18" charset="0"/>
                <a:ea typeface="宋体" pitchFamily="2" charset="-122"/>
                <a:cs typeface="Times New Roman" panose="02020603050405020304" pitchFamily="18" charset="0"/>
              </a:rPr>
              <a:t>匹配性</a:t>
            </a:r>
            <a:r>
              <a:rPr lang="zh-CN" altLang="en-US" sz="1200" dirty="0">
                <a:effectLst/>
                <a:latin typeface="Times New Roman" panose="02020603050405020304" pitchFamily="18" charset="0"/>
                <a:ea typeface="宋体" pitchFamily="2" charset="-122"/>
                <a:cs typeface="Times New Roman" panose="02020603050405020304" pitchFamily="18" charset="0"/>
              </a:rPr>
              <a:t>指</a:t>
            </a:r>
            <a:r>
              <a:rPr lang="zh-CN" altLang="zh-CN" sz="1200" dirty="0">
                <a:effectLst/>
                <a:latin typeface="Times New Roman" panose="02020603050405020304" pitchFamily="18" charset="0"/>
                <a:ea typeface="宋体" pitchFamily="2" charset="-122"/>
                <a:cs typeface="Times New Roman" panose="02020603050405020304" pitchFamily="18" charset="0"/>
              </a:rPr>
              <a:t>即人力资源管理必须与企业的发展战略契合</a:t>
            </a:r>
            <a:r>
              <a:rPr lang="zh-CN" altLang="en-US" sz="1200" dirty="0">
                <a:effectLst/>
                <a:latin typeface="Times New Roman" panose="02020603050405020304" pitchFamily="18" charset="0"/>
                <a:ea typeface="宋体" pitchFamily="2" charset="-122"/>
                <a:cs typeface="Times New Roman" panose="02020603050405020304" pitchFamily="18" charset="0"/>
              </a:rPr>
              <a:t>，同时，</a:t>
            </a:r>
            <a:r>
              <a:rPr lang="zh-CN" altLang="zh-CN" sz="1200" dirty="0">
                <a:effectLst/>
                <a:latin typeface="Times New Roman" panose="02020603050405020304" pitchFamily="18" charset="0"/>
                <a:ea typeface="宋体" pitchFamily="2" charset="-122"/>
                <a:cs typeface="Times New Roman" panose="02020603050405020304" pitchFamily="18" charset="0"/>
              </a:rPr>
              <a:t>整个人力资源管理系统各组成部分或要素相互之间的契合。</a:t>
            </a:r>
            <a:r>
              <a:rPr lang="zh-CN" altLang="zh-CN" sz="1200" b="1" dirty="0">
                <a:effectLst/>
                <a:latin typeface="Times New Roman" panose="02020603050405020304" pitchFamily="18" charset="0"/>
                <a:ea typeface="宋体" pitchFamily="2" charset="-122"/>
                <a:cs typeface="Times New Roman" panose="02020603050405020304" pitchFamily="18" charset="0"/>
              </a:rPr>
              <a:t>目标导向性</a:t>
            </a:r>
            <a:r>
              <a:rPr lang="zh-CN" altLang="en-US" sz="1200" dirty="0">
                <a:effectLst/>
                <a:latin typeface="Times New Roman" panose="02020603050405020304" pitchFamily="18" charset="0"/>
                <a:ea typeface="宋体" pitchFamily="2" charset="-122"/>
                <a:cs typeface="Times New Roman" panose="02020603050405020304" pitchFamily="18" charset="0"/>
              </a:rPr>
              <a:t>，</a:t>
            </a:r>
            <a:r>
              <a:rPr lang="zh-CN" altLang="zh-CN" sz="1200" dirty="0">
                <a:effectLst/>
                <a:latin typeface="Times New Roman" panose="02020603050405020304" pitchFamily="18" charset="0"/>
                <a:ea typeface="宋体" pitchFamily="2" charset="-122"/>
                <a:cs typeface="Times New Roman" panose="02020603050405020304" pitchFamily="18" charset="0"/>
              </a:rPr>
              <a:t>指战略人力资源管理通过组织架构，将人力资源管理置于组织经营系统，以促进组织绩效最大化。</a:t>
            </a:r>
            <a:endParaRPr lang="zh-CN" altLang="en-US" sz="1200" dirty="0"/>
          </a:p>
          <a:p>
            <a:endParaRPr lang="zh-CN" altLang="en-US" dirty="0"/>
          </a:p>
        </p:txBody>
      </p:sp>
      <p:sp>
        <p:nvSpPr>
          <p:cNvPr id="4" name="灯片编号占位符 3"/>
          <p:cNvSpPr>
            <a:spLocks noGrp="1"/>
          </p:cNvSpPr>
          <p:nvPr>
            <p:ph type="sldNum" sz="quarter" idx="5"/>
          </p:nvPr>
        </p:nvSpPr>
        <p:spPr/>
        <p:txBody>
          <a:bodyPr/>
          <a:lstStyle/>
          <a:p>
            <a:fld id="{8221FD68-2088-47CF-A383-D730DB1C225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zh-CN" sz="1200" b="1" dirty="0">
                <a:effectLst/>
                <a:latin typeface="Times New Roman" panose="02020603050405020304" pitchFamily="18" charset="0"/>
                <a:ea typeface="宋体" pitchFamily="2" charset="-122"/>
                <a:cs typeface="Times New Roman" panose="02020603050405020304" pitchFamily="18" charset="0"/>
              </a:rPr>
              <a:t>战略性人力资源管理的</a:t>
            </a:r>
            <a:r>
              <a:rPr lang="zh-CN" altLang="en-US" sz="1200" b="1" dirty="0">
                <a:effectLst/>
                <a:latin typeface="Times New Roman" panose="02020603050405020304" pitchFamily="18" charset="0"/>
                <a:ea typeface="宋体" pitchFamily="2" charset="-122"/>
                <a:cs typeface="Times New Roman" panose="02020603050405020304" pitchFamily="18" charset="0"/>
              </a:rPr>
              <a:t>主要有五种模式。第一为</a:t>
            </a:r>
            <a:r>
              <a:rPr lang="zh-CN" altLang="zh-CN" sz="1200" dirty="0">
                <a:effectLst/>
                <a:latin typeface="Times New Roman" panose="02020603050405020304" pitchFamily="18" charset="0"/>
                <a:ea typeface="宋体" pitchFamily="2" charset="-122"/>
                <a:cs typeface="Times New Roman" panose="02020603050405020304" pitchFamily="18" charset="0"/>
              </a:rPr>
              <a:t>哈佛的</a:t>
            </a:r>
            <a:r>
              <a:rPr lang="en-US" altLang="zh-CN" sz="1200" dirty="0">
                <a:effectLst/>
                <a:latin typeface="Times New Roman" panose="02020603050405020304" pitchFamily="18" charset="0"/>
                <a:ea typeface="宋体" pitchFamily="2" charset="-122"/>
                <a:cs typeface="Times New Roman" panose="02020603050405020304" pitchFamily="18" charset="0"/>
              </a:rPr>
              <a:t>SHRM</a:t>
            </a:r>
            <a:r>
              <a:rPr lang="zh-CN" altLang="zh-CN" sz="1200" dirty="0">
                <a:effectLst/>
                <a:latin typeface="Times New Roman" panose="02020603050405020304" pitchFamily="18" charset="0"/>
                <a:ea typeface="宋体" pitchFamily="2" charset="-122"/>
                <a:cs typeface="Times New Roman" panose="02020603050405020304" pitchFamily="18" charset="0"/>
              </a:rPr>
              <a:t>模式</a:t>
            </a:r>
            <a:r>
              <a:rPr lang="zh-CN" altLang="en-US" sz="1200" dirty="0">
                <a:effectLst/>
                <a:latin typeface="Times New Roman" panose="02020603050405020304" pitchFamily="18" charset="0"/>
                <a:ea typeface="宋体" pitchFamily="2" charset="-122"/>
                <a:cs typeface="Times New Roman" panose="02020603050405020304" pitchFamily="18" charset="0"/>
              </a:rPr>
              <a:t>。</a:t>
            </a:r>
            <a:r>
              <a:rPr lang="zh-CN" altLang="zh-CN" sz="1200" dirty="0">
                <a:effectLst/>
                <a:latin typeface="Times New Roman" panose="02020603050405020304" pitchFamily="18" charset="0"/>
                <a:ea typeface="宋体" pitchFamily="2" charset="-122"/>
                <a:cs typeface="Times New Roman" panose="02020603050405020304" pitchFamily="18" charset="0"/>
              </a:rPr>
              <a:t>哈佛模式</a:t>
            </a:r>
            <a:r>
              <a:rPr lang="zh-CN" altLang="en-US" sz="1200" dirty="0">
                <a:latin typeface="Times New Roman" panose="02020603050405020304" pitchFamily="18" charset="0"/>
                <a:ea typeface="宋体" pitchFamily="2" charset="-122"/>
                <a:cs typeface="Times New Roman" panose="02020603050405020304" pitchFamily="18" charset="0"/>
              </a:rPr>
              <a:t>的</a:t>
            </a:r>
            <a:r>
              <a:rPr lang="zh-CN" altLang="zh-CN" sz="1200" dirty="0">
                <a:effectLst/>
                <a:latin typeface="Times New Roman" panose="02020603050405020304" pitchFamily="18" charset="0"/>
                <a:ea typeface="宋体" pitchFamily="2" charset="-122"/>
                <a:cs typeface="Times New Roman" panose="02020603050405020304" pitchFamily="18" charset="0"/>
              </a:rPr>
              <a:t>六个基本要素</a:t>
            </a:r>
            <a:r>
              <a:rPr lang="zh-CN" altLang="en-US" sz="1200" dirty="0">
                <a:effectLst/>
                <a:latin typeface="Times New Roman" panose="02020603050405020304" pitchFamily="18" charset="0"/>
                <a:ea typeface="宋体" pitchFamily="2" charset="-122"/>
                <a:cs typeface="Times New Roman" panose="02020603050405020304" pitchFamily="18" charset="0"/>
              </a:rPr>
              <a:t>包括</a:t>
            </a:r>
            <a:r>
              <a:rPr lang="zh-CN" altLang="zh-CN" sz="1200" dirty="0">
                <a:effectLst/>
                <a:latin typeface="Times New Roman" panose="02020603050405020304" pitchFamily="18" charset="0"/>
                <a:ea typeface="宋体" pitchFamily="2" charset="-122"/>
                <a:cs typeface="Times New Roman" panose="02020603050405020304" pitchFamily="18" charset="0"/>
              </a:rPr>
              <a:t>：</a:t>
            </a:r>
            <a:r>
              <a:rPr lang="zh-CN" altLang="zh-CN" sz="1200" b="1" dirty="0">
                <a:effectLst/>
                <a:latin typeface="Times New Roman" panose="02020603050405020304" pitchFamily="18" charset="0"/>
                <a:ea typeface="宋体" pitchFamily="2" charset="-122"/>
                <a:cs typeface="Times New Roman" panose="02020603050405020304" pitchFamily="18" charset="0"/>
              </a:rPr>
              <a:t>情境因素；利害关系人的利益；人力资源管理政策的选择；人力资源产出；长期的形势；影响组织与利害关系人的产出所成立的反馈圈。</a:t>
            </a:r>
            <a:r>
              <a:rPr lang="zh-CN" altLang="en-US" sz="1200" b="1" dirty="0">
                <a:effectLst/>
                <a:latin typeface="Times New Roman" panose="02020603050405020304" pitchFamily="18" charset="0"/>
                <a:ea typeface="宋体" pitchFamily="2" charset="-122"/>
                <a:cs typeface="Times New Roman" panose="02020603050405020304" pitchFamily="18" charset="0"/>
              </a:rPr>
              <a:t>它是</a:t>
            </a:r>
            <a:r>
              <a:rPr lang="zh-CN" altLang="zh-CN" sz="1200" dirty="0">
                <a:effectLst/>
                <a:latin typeface="Times New Roman" panose="02020603050405020304" pitchFamily="18" charset="0"/>
                <a:ea typeface="宋体" pitchFamily="2" charset="-122"/>
                <a:cs typeface="Times New Roman" panose="02020603050405020304" pitchFamily="18" charset="0"/>
              </a:rPr>
              <a:t>一个政策选择模式</a:t>
            </a:r>
            <a:r>
              <a:rPr lang="zh-CN" altLang="en-US" sz="1200" dirty="0">
                <a:effectLst/>
                <a:latin typeface="Times New Roman" panose="02020603050405020304" pitchFamily="18" charset="0"/>
                <a:ea typeface="宋体" pitchFamily="2" charset="-122"/>
                <a:cs typeface="Times New Roman" panose="02020603050405020304" pitchFamily="18" charset="0"/>
              </a:rPr>
              <a:t>，其</a:t>
            </a:r>
            <a:r>
              <a:rPr lang="zh-CN" altLang="zh-CN" sz="1200" dirty="0">
                <a:effectLst/>
                <a:latin typeface="Times New Roman" panose="02020603050405020304" pitchFamily="18" charset="0"/>
                <a:ea typeface="宋体" pitchFamily="2" charset="-122"/>
                <a:cs typeface="Times New Roman" panose="02020603050405020304" pitchFamily="18" charset="0"/>
              </a:rPr>
              <a:t>优点特别强调了最高管理层和劳动力市场对人力资源管理的影响，除了股东外，员工也被视为核心的利益群体。</a:t>
            </a:r>
            <a:endParaRPr lang="zh-CN" altLang="zh-CN" sz="1200" b="1" dirty="0">
              <a:effectLst/>
              <a:latin typeface="Times New Roman" panose="02020603050405020304" pitchFamily="18" charset="0"/>
              <a:ea typeface="宋体"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sz="1200" b="1" dirty="0">
              <a:effectLst/>
              <a:latin typeface="Times New Roman" panose="02020603050405020304" pitchFamily="18" charset="0"/>
              <a:ea typeface="宋体"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5"/>
          </p:nvPr>
        </p:nvSpPr>
        <p:spPr/>
        <p:txBody>
          <a:bodyPr/>
          <a:lstStyle/>
          <a:p>
            <a:fld id="{8221FD68-2088-47CF-A383-D730DB1C225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第二是</a:t>
            </a:r>
            <a:r>
              <a:rPr lang="zh-CN" altLang="zh-CN" sz="1200" dirty="0">
                <a:effectLst/>
                <a:ea typeface="宋体" pitchFamily="2" charset="-122"/>
                <a:cs typeface="宋体" pitchFamily="2" charset="-122"/>
              </a:rPr>
              <a:t>密歇根</a:t>
            </a:r>
            <a:r>
              <a:rPr lang="zh-CN" altLang="zh-CN" sz="1200" dirty="0">
                <a:effectLst/>
                <a:latin typeface="Times New Roman" panose="02020603050405020304" pitchFamily="18" charset="0"/>
                <a:ea typeface="宋体" pitchFamily="2" charset="-122"/>
                <a:cs typeface="Times New Roman" panose="02020603050405020304" pitchFamily="18" charset="0"/>
              </a:rPr>
              <a:t>的模式</a:t>
            </a:r>
            <a:r>
              <a:rPr lang="zh-CN" altLang="en-US" sz="1200" dirty="0">
                <a:effectLst/>
                <a:latin typeface="Times New Roman" panose="02020603050405020304" pitchFamily="18" charset="0"/>
                <a:ea typeface="宋体" pitchFamily="2" charset="-122"/>
                <a:cs typeface="Times New Roman" panose="02020603050405020304" pitchFamily="18" charset="0"/>
              </a:rPr>
              <a:t>。</a:t>
            </a:r>
            <a:r>
              <a:rPr lang="zh-CN" altLang="zh-CN" sz="1200" dirty="0">
                <a:effectLst/>
                <a:latin typeface="Times New Roman" panose="02020603050405020304" pitchFamily="18" charset="0"/>
                <a:ea typeface="宋体" pitchFamily="2" charset="-122"/>
                <a:cs typeface="Times New Roman" panose="02020603050405020304" pitchFamily="18" charset="0"/>
              </a:rPr>
              <a:t>该模式指出当企业外部环境如</a:t>
            </a:r>
            <a:r>
              <a:rPr lang="zh-CN" altLang="zh-CN" sz="1200" b="1" dirty="0">
                <a:effectLst/>
                <a:latin typeface="Times New Roman" panose="02020603050405020304" pitchFamily="18" charset="0"/>
                <a:ea typeface="宋体" pitchFamily="2" charset="-122"/>
                <a:cs typeface="Times New Roman" panose="02020603050405020304" pitchFamily="18" charset="0"/>
              </a:rPr>
              <a:t>政治、经济、文化与科学环境因素</a:t>
            </a:r>
            <a:r>
              <a:rPr lang="zh-CN" altLang="zh-CN" sz="1200" dirty="0">
                <a:effectLst/>
                <a:latin typeface="Times New Roman" panose="02020603050405020304" pitchFamily="18" charset="0"/>
                <a:ea typeface="宋体" pitchFamily="2" charset="-122"/>
                <a:cs typeface="Times New Roman" panose="02020603050405020304" pitchFamily="18" charset="0"/>
              </a:rPr>
              <a:t>改变时，都会影响到组织内部的</a:t>
            </a:r>
            <a:r>
              <a:rPr lang="zh-CN" altLang="zh-CN" sz="1200" b="1" dirty="0">
                <a:effectLst/>
                <a:latin typeface="Times New Roman" panose="02020603050405020304" pitchFamily="18" charset="0"/>
                <a:ea typeface="宋体" pitchFamily="2" charset="-122"/>
                <a:cs typeface="Times New Roman" panose="02020603050405020304" pitchFamily="18" charset="0"/>
              </a:rPr>
              <a:t>竞争策略、组织结构与人力资源管理</a:t>
            </a:r>
            <a:r>
              <a:rPr lang="zh-CN" altLang="zh-CN" sz="1200" dirty="0">
                <a:effectLst/>
                <a:latin typeface="Times New Roman" panose="02020603050405020304" pitchFamily="18" charset="0"/>
                <a:ea typeface="宋体" pitchFamily="2" charset="-122"/>
                <a:cs typeface="Times New Roman" panose="02020603050405020304" pitchFamily="18" charset="0"/>
              </a:rPr>
              <a:t>方式，只有通过组织内部之间彼此的相互协调运作，才能使组织适应环境的挑战，达到永续经营的组织目标。</a:t>
            </a:r>
            <a:r>
              <a:rPr lang="zh-CN" altLang="en-US" sz="1200" dirty="0">
                <a:effectLst/>
                <a:latin typeface="Times New Roman" panose="02020603050405020304" pitchFamily="18" charset="0"/>
                <a:ea typeface="宋体" pitchFamily="2" charset="-122"/>
                <a:cs typeface="Times New Roman" panose="02020603050405020304" pitchFamily="18" charset="0"/>
              </a:rPr>
              <a:t>其特点是</a:t>
            </a:r>
            <a:r>
              <a:rPr lang="zh-CN" altLang="zh-CN" sz="1200" dirty="0">
                <a:effectLst/>
                <a:latin typeface="Times New Roman" panose="02020603050405020304" pitchFamily="18" charset="0"/>
                <a:ea typeface="宋体" pitchFamily="2" charset="-122"/>
                <a:cs typeface="Times New Roman" panose="02020603050405020304" pitchFamily="18" charset="0"/>
              </a:rPr>
              <a:t>模型简约，使得跨文化人力资源管理成为可能</a:t>
            </a:r>
            <a:r>
              <a:rPr lang="zh-CN" altLang="zh-CN" sz="1050" dirty="0">
                <a:effectLst/>
                <a:latin typeface="Times New Roman" panose="02020603050405020304" pitchFamily="18" charset="0"/>
                <a:ea typeface="宋体" pitchFamily="2" charset="-122"/>
                <a:cs typeface="Times New Roman" panose="02020603050405020304" pitchFamily="18" charset="0"/>
              </a:rPr>
              <a:t>。</a:t>
            </a:r>
            <a:endParaRPr lang="en-US" altLang="zh-CN" sz="1200" dirty="0">
              <a:effectLst/>
              <a:latin typeface="Times New Roman" panose="02020603050405020304" pitchFamily="18" charset="0"/>
              <a:ea typeface="宋体"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5"/>
          </p:nvPr>
        </p:nvSpPr>
        <p:spPr/>
        <p:txBody>
          <a:bodyPr/>
          <a:lstStyle/>
          <a:p>
            <a:fld id="{8221FD68-2088-47CF-A383-D730DB1C225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buNone/>
            </a:pPr>
            <a:r>
              <a:rPr lang="zh-CN" altLang="en-US" dirty="0"/>
              <a:t>第三是克雷曼的</a:t>
            </a:r>
            <a:r>
              <a:rPr lang="zh-CN" altLang="en-US" sz="1200" dirty="0">
                <a:effectLst/>
                <a:latin typeface="Times New Roman" panose="02020603050405020304" pitchFamily="18" charset="0"/>
                <a:ea typeface="宋体" pitchFamily="2" charset="-122"/>
              </a:rPr>
              <a:t>竞争优势模式，</a:t>
            </a:r>
            <a:r>
              <a:rPr lang="zh-CN" altLang="en-US" sz="1200" dirty="0">
                <a:effectLst/>
                <a:latin typeface="Times New Roman" panose="02020603050405020304" pitchFamily="18" charset="0"/>
                <a:ea typeface="宋体" pitchFamily="2" charset="-122"/>
                <a:cs typeface="Times New Roman" panose="02020603050405020304" pitchFamily="18" charset="0"/>
              </a:rPr>
              <a:t>他</a:t>
            </a:r>
            <a:r>
              <a:rPr lang="zh-CN" altLang="zh-CN" sz="1200" dirty="0">
                <a:effectLst/>
                <a:latin typeface="Times New Roman" panose="02020603050405020304" pitchFamily="18" charset="0"/>
                <a:ea typeface="宋体" pitchFamily="2" charset="-122"/>
                <a:cs typeface="Times New Roman" panose="02020603050405020304" pitchFamily="18" charset="0"/>
              </a:rPr>
              <a:t>将人力资源管理实务区分为三类：</a:t>
            </a:r>
            <a:r>
              <a:rPr lang="zh-CN" altLang="en-US" sz="1200" dirty="0">
                <a:effectLst/>
                <a:latin typeface="Times New Roman" panose="02020603050405020304" pitchFamily="18" charset="0"/>
                <a:ea typeface="宋体" pitchFamily="2" charset="-122"/>
                <a:cs typeface="Times New Roman" panose="02020603050405020304" pitchFamily="18" charset="0"/>
              </a:rPr>
              <a:t>第</a:t>
            </a:r>
            <a:r>
              <a:rPr lang="zh-CN" altLang="zh-CN" sz="1200" dirty="0">
                <a:effectLst/>
                <a:latin typeface="Times New Roman" panose="02020603050405020304" pitchFamily="18" charset="0"/>
                <a:ea typeface="宋体" pitchFamily="2" charset="-122"/>
                <a:cs typeface="Times New Roman" panose="02020603050405020304" pitchFamily="18" charset="0"/>
              </a:rPr>
              <a:t>一类</a:t>
            </a:r>
            <a:r>
              <a:rPr lang="zh-CN" altLang="en-US" sz="1200" dirty="0">
                <a:effectLst/>
                <a:latin typeface="Times New Roman" panose="02020603050405020304" pitchFamily="18" charset="0"/>
                <a:ea typeface="宋体" pitchFamily="2" charset="-122"/>
                <a:cs typeface="Times New Roman" panose="02020603050405020304" pitchFamily="18" charset="0"/>
              </a:rPr>
              <a:t>是</a:t>
            </a:r>
            <a:r>
              <a:rPr lang="zh-CN" altLang="zh-CN" sz="1200" dirty="0">
                <a:effectLst/>
                <a:latin typeface="Times New Roman" panose="02020603050405020304" pitchFamily="18" charset="0"/>
                <a:ea typeface="宋体" pitchFamily="2" charset="-122"/>
                <a:cs typeface="Times New Roman" panose="02020603050405020304" pitchFamily="18" charset="0"/>
              </a:rPr>
              <a:t>甄选前的实务</a:t>
            </a:r>
            <a:r>
              <a:rPr lang="zh-CN" altLang="en-US" sz="1200" dirty="0">
                <a:effectLst/>
                <a:latin typeface="Times New Roman" panose="02020603050405020304" pitchFamily="18" charset="0"/>
                <a:ea typeface="宋体" pitchFamily="2" charset="-122"/>
                <a:cs typeface="Times New Roman" panose="02020603050405020304" pitchFamily="18" charset="0"/>
              </a:rPr>
              <a:t>，</a:t>
            </a:r>
            <a:r>
              <a:rPr lang="zh-CN" altLang="zh-CN" sz="1200" dirty="0">
                <a:effectLst/>
                <a:latin typeface="Times New Roman" panose="02020603050405020304" pitchFamily="18" charset="0"/>
                <a:ea typeface="宋体" pitchFamily="2" charset="-122"/>
                <a:cs typeface="Times New Roman" panose="02020603050405020304" pitchFamily="18" charset="0"/>
              </a:rPr>
              <a:t>包括人力资源规划和工作分析</a:t>
            </a:r>
            <a:r>
              <a:rPr lang="zh-CN" altLang="en-US" sz="1200" dirty="0">
                <a:effectLst/>
                <a:latin typeface="Times New Roman" panose="02020603050405020304" pitchFamily="18" charset="0"/>
                <a:ea typeface="宋体" pitchFamily="2" charset="-122"/>
                <a:cs typeface="Times New Roman" panose="02020603050405020304" pitchFamily="18" charset="0"/>
              </a:rPr>
              <a:t>。</a:t>
            </a:r>
            <a:r>
              <a:rPr lang="zh-CN" altLang="zh-CN" sz="1200" dirty="0">
                <a:effectLst/>
                <a:latin typeface="Times New Roman" panose="02020603050405020304" pitchFamily="18" charset="0"/>
                <a:ea typeface="宋体" pitchFamily="2" charset="-122"/>
                <a:cs typeface="Times New Roman" panose="02020603050405020304" pitchFamily="18" charset="0"/>
              </a:rPr>
              <a:t>第二类，甄选的实务</a:t>
            </a:r>
            <a:r>
              <a:rPr lang="zh-CN" altLang="en-US" sz="1200" dirty="0">
                <a:effectLst/>
                <a:latin typeface="Times New Roman" panose="02020603050405020304" pitchFamily="18" charset="0"/>
                <a:ea typeface="宋体" pitchFamily="2" charset="-122"/>
                <a:cs typeface="Times New Roman" panose="02020603050405020304" pitchFamily="18" charset="0"/>
              </a:rPr>
              <a:t>，</a:t>
            </a:r>
            <a:r>
              <a:rPr lang="zh-CN" altLang="zh-CN" sz="1200" dirty="0">
                <a:effectLst/>
                <a:latin typeface="Times New Roman" panose="02020603050405020304" pitchFamily="18" charset="0"/>
                <a:ea typeface="宋体" pitchFamily="2" charset="-122"/>
                <a:cs typeface="Times New Roman" panose="02020603050405020304" pitchFamily="18" charset="0"/>
              </a:rPr>
              <a:t>包括招募新进的员工及评量他们的工作条件，并且选择适合该工作的员工</a:t>
            </a:r>
            <a:r>
              <a:rPr lang="zh-CN" altLang="en-US" sz="1200" dirty="0">
                <a:effectLst/>
                <a:latin typeface="Times New Roman" panose="02020603050405020304" pitchFamily="18" charset="0"/>
                <a:ea typeface="宋体" pitchFamily="2" charset="-122"/>
                <a:cs typeface="Times New Roman" panose="02020603050405020304" pitchFamily="18" charset="0"/>
              </a:rPr>
              <a:t>。</a:t>
            </a:r>
            <a:r>
              <a:rPr lang="zh-CN" altLang="zh-CN" sz="1200" dirty="0">
                <a:effectLst/>
                <a:latin typeface="Times New Roman" panose="02020603050405020304" pitchFamily="18" charset="0"/>
                <a:ea typeface="宋体" pitchFamily="2" charset="-122"/>
                <a:cs typeface="Times New Roman" panose="02020603050405020304" pitchFamily="18" charset="0"/>
              </a:rPr>
              <a:t>第三类，选择后的实务</a:t>
            </a:r>
            <a:r>
              <a:rPr lang="zh-CN" altLang="en-US" sz="1200" dirty="0">
                <a:effectLst/>
                <a:latin typeface="Times New Roman" panose="02020603050405020304" pitchFamily="18" charset="0"/>
                <a:ea typeface="宋体" pitchFamily="2" charset="-122"/>
                <a:cs typeface="Times New Roman" panose="02020603050405020304" pitchFamily="18" charset="0"/>
              </a:rPr>
              <a:t>，</a:t>
            </a:r>
            <a:r>
              <a:rPr lang="zh-CN" altLang="zh-CN" sz="1200" dirty="0">
                <a:effectLst/>
                <a:latin typeface="Times New Roman" panose="02020603050405020304" pitchFamily="18" charset="0"/>
                <a:ea typeface="宋体" pitchFamily="2" charset="-122"/>
                <a:cs typeface="Times New Roman" panose="02020603050405020304" pitchFamily="18" charset="0"/>
              </a:rPr>
              <a:t>包括训练、绩效评估、奖赏计划等。</a:t>
            </a:r>
            <a:endParaRPr lang="en-US" altLang="zh-CN" sz="1200" dirty="0">
              <a:effectLst/>
              <a:latin typeface="Times New Roman" panose="02020603050405020304" pitchFamily="18" charset="0"/>
              <a:ea typeface="宋体"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5"/>
          </p:nvPr>
        </p:nvSpPr>
        <p:spPr/>
        <p:txBody>
          <a:bodyPr/>
          <a:lstStyle/>
          <a:p>
            <a:fld id="{8221FD68-2088-47CF-A383-D730DB1C225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第四是</a:t>
            </a:r>
            <a:r>
              <a:rPr lang="zh-CN" altLang="zh-CN" sz="1200" dirty="0">
                <a:effectLst/>
                <a:latin typeface="Times New Roman" panose="02020603050405020304" pitchFamily="18" charset="0"/>
                <a:ea typeface="宋体" pitchFamily="2" charset="-122"/>
              </a:rPr>
              <a:t>程序调整与整体变革</a:t>
            </a:r>
            <a:r>
              <a:rPr lang="zh-CN" altLang="en-US" sz="1200" dirty="0">
                <a:effectLst/>
                <a:latin typeface="Times New Roman" panose="02020603050405020304" pitchFamily="18" charset="0"/>
                <a:ea typeface="宋体" pitchFamily="2" charset="-122"/>
              </a:rPr>
              <a:t>的</a:t>
            </a:r>
            <a:r>
              <a:rPr lang="en-US" altLang="zh-CN" sz="1200" dirty="0">
                <a:effectLst/>
                <a:latin typeface="Times New Roman" panose="02020603050405020304" pitchFamily="18" charset="0"/>
                <a:ea typeface="宋体" pitchFamily="2" charset="-122"/>
              </a:rPr>
              <a:t>SHRM</a:t>
            </a:r>
            <a:r>
              <a:rPr lang="zh-CN" altLang="en-US" sz="1200" dirty="0">
                <a:effectLst/>
                <a:latin typeface="Times New Roman" panose="02020603050405020304" pitchFamily="18" charset="0"/>
                <a:ea typeface="宋体" pitchFamily="2" charset="-122"/>
              </a:rPr>
              <a:t>模式，其</a:t>
            </a:r>
            <a:r>
              <a:rPr lang="zh-CN" altLang="zh-CN" sz="1200" dirty="0">
                <a:effectLst/>
                <a:latin typeface="Times New Roman" panose="02020603050405020304" pitchFamily="18" charset="0"/>
                <a:ea typeface="宋体" pitchFamily="2" charset="-122"/>
                <a:cs typeface="Times New Roman" panose="02020603050405020304" pitchFamily="18" charset="0"/>
              </a:rPr>
              <a:t>提出程序调整与整体变革模式</a:t>
            </a:r>
            <a:r>
              <a:rPr lang="zh-CN" altLang="en-US" sz="1200" dirty="0">
                <a:effectLst/>
                <a:latin typeface="Times New Roman" panose="02020603050405020304" pitchFamily="18" charset="0"/>
                <a:ea typeface="宋体" pitchFamily="2" charset="-122"/>
                <a:cs typeface="Times New Roman" panose="02020603050405020304" pitchFamily="18" charset="0"/>
              </a:rPr>
              <a:t>，包括六个步骤，分别是，</a:t>
            </a:r>
            <a:r>
              <a:rPr lang="zh-CN" altLang="zh-CN" sz="1200" dirty="0">
                <a:effectLst/>
                <a:latin typeface="Times New Roman" panose="02020603050405020304" pitchFamily="18" charset="0"/>
                <a:ea typeface="宋体" pitchFamily="2" charset="-122"/>
                <a:cs typeface="Times New Roman" panose="02020603050405020304" pitchFamily="18" charset="0"/>
              </a:rPr>
              <a:t>界定组织战略条件</a:t>
            </a:r>
            <a:r>
              <a:rPr lang="zh-CN" altLang="en-US" sz="1200" dirty="0">
                <a:effectLst/>
                <a:latin typeface="Times New Roman" panose="02020603050405020304" pitchFamily="18" charset="0"/>
                <a:ea typeface="宋体" pitchFamily="2" charset="-122"/>
                <a:cs typeface="Times New Roman" panose="02020603050405020304" pitchFamily="18" charset="0"/>
              </a:rPr>
              <a:t>、</a:t>
            </a:r>
            <a:r>
              <a:rPr lang="zh-CN" altLang="zh-CN" sz="1200" dirty="0">
                <a:effectLst/>
                <a:latin typeface="Times New Roman" panose="02020603050405020304" pitchFamily="18" charset="0"/>
                <a:ea typeface="宋体" pitchFamily="2" charset="-122"/>
                <a:cs typeface="Times New Roman" panose="02020603050405020304" pitchFamily="18" charset="0"/>
              </a:rPr>
              <a:t>评量工作负担</a:t>
            </a:r>
            <a:r>
              <a:rPr lang="zh-CN" altLang="en-US" sz="1200" dirty="0">
                <a:effectLst/>
                <a:latin typeface="Times New Roman" panose="02020603050405020304" pitchFamily="18" charset="0"/>
                <a:ea typeface="宋体" pitchFamily="2" charset="-122"/>
                <a:cs typeface="Times New Roman" panose="02020603050405020304" pitchFamily="18" charset="0"/>
              </a:rPr>
              <a:t>、</a:t>
            </a:r>
            <a:r>
              <a:rPr lang="zh-CN" altLang="zh-CN" sz="1200" dirty="0">
                <a:effectLst/>
                <a:latin typeface="Times New Roman" panose="02020603050405020304" pitchFamily="18" charset="0"/>
                <a:ea typeface="宋体" pitchFamily="2" charset="-122"/>
                <a:cs typeface="Times New Roman" panose="02020603050405020304" pitchFamily="18" charset="0"/>
              </a:rPr>
              <a:t>测评能力</a:t>
            </a:r>
            <a:r>
              <a:rPr lang="zh-CN" altLang="en-US" sz="1200" dirty="0">
                <a:effectLst/>
                <a:latin typeface="Times New Roman" panose="02020603050405020304" pitchFamily="18" charset="0"/>
                <a:ea typeface="宋体" pitchFamily="2" charset="-122"/>
                <a:cs typeface="Times New Roman" panose="02020603050405020304" pitchFamily="18" charset="0"/>
              </a:rPr>
              <a:t>、</a:t>
            </a:r>
            <a:r>
              <a:rPr lang="zh-CN" altLang="zh-CN" sz="1200" dirty="0">
                <a:effectLst/>
                <a:latin typeface="Times New Roman" panose="02020603050405020304" pitchFamily="18" charset="0"/>
                <a:ea typeface="宋体" pitchFamily="2" charset="-122"/>
                <a:cs typeface="Times New Roman" panose="02020603050405020304" pitchFamily="18" charset="0"/>
              </a:rPr>
              <a:t>人力组合评量</a:t>
            </a:r>
            <a:r>
              <a:rPr lang="zh-CN" altLang="en-US" sz="1200" dirty="0">
                <a:effectLst/>
                <a:latin typeface="Times New Roman" panose="02020603050405020304" pitchFamily="18" charset="0"/>
                <a:ea typeface="宋体" pitchFamily="2" charset="-122"/>
                <a:cs typeface="Times New Roman" panose="02020603050405020304" pitchFamily="18" charset="0"/>
              </a:rPr>
              <a:t>、</a:t>
            </a:r>
            <a:r>
              <a:rPr lang="zh-CN" altLang="zh-CN" sz="1200" dirty="0">
                <a:effectLst/>
                <a:latin typeface="Times New Roman" panose="02020603050405020304" pitchFamily="18" charset="0"/>
                <a:ea typeface="宋体" pitchFamily="2" charset="-122"/>
                <a:cs typeface="Times New Roman" panose="02020603050405020304" pitchFamily="18" charset="0"/>
              </a:rPr>
              <a:t>落差分析</a:t>
            </a:r>
            <a:r>
              <a:rPr lang="zh-CN" altLang="en-US" sz="1200" dirty="0">
                <a:effectLst/>
                <a:latin typeface="Times New Roman" panose="02020603050405020304" pitchFamily="18" charset="0"/>
                <a:ea typeface="宋体" pitchFamily="2" charset="-122"/>
                <a:cs typeface="Times New Roman" panose="02020603050405020304" pitchFamily="18" charset="0"/>
              </a:rPr>
              <a:t>以及</a:t>
            </a:r>
            <a:r>
              <a:rPr lang="zh-CN" altLang="zh-CN" sz="1200" dirty="0">
                <a:effectLst/>
                <a:latin typeface="Times New Roman" panose="02020603050405020304" pitchFamily="18" charset="0"/>
                <a:ea typeface="宋体" pitchFamily="2" charset="-122"/>
                <a:cs typeface="Times New Roman" panose="02020603050405020304" pitchFamily="18" charset="0"/>
              </a:rPr>
              <a:t>提出解决方法与未来发展途径</a:t>
            </a:r>
            <a:r>
              <a:rPr lang="zh-CN" altLang="en-US" sz="1200" dirty="0">
                <a:effectLst/>
                <a:latin typeface="Times New Roman" panose="02020603050405020304" pitchFamily="18" charset="0"/>
                <a:ea typeface="宋体" pitchFamily="2" charset="-122"/>
                <a:cs typeface="Times New Roman" panose="02020603050405020304" pitchFamily="18" charset="0"/>
              </a:rPr>
              <a:t>。</a:t>
            </a:r>
            <a:endParaRPr lang="zh-CN" altLang="en-US" dirty="0"/>
          </a:p>
        </p:txBody>
      </p:sp>
      <p:sp>
        <p:nvSpPr>
          <p:cNvPr id="4" name="灯片编号占位符 3"/>
          <p:cNvSpPr>
            <a:spLocks noGrp="1"/>
          </p:cNvSpPr>
          <p:nvPr>
            <p:ph type="sldNum" sz="quarter" idx="5"/>
          </p:nvPr>
        </p:nvSpPr>
        <p:spPr/>
        <p:txBody>
          <a:bodyPr/>
          <a:lstStyle/>
          <a:p>
            <a:fld id="{8221FD68-2088-47CF-A383-D730DB1C225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本章主要有四个学习目的：</a:t>
            </a:r>
            <a:r>
              <a:rPr lang="zh-CN" altLang="en-US" sz="1200" dirty="0">
                <a:effectLst/>
                <a:latin typeface="Times New Roman" panose="02020603050405020304" pitchFamily="18" charset="0"/>
                <a:ea typeface="宋体" pitchFamily="2" charset="-122"/>
              </a:rPr>
              <a:t>第一、</a:t>
            </a:r>
            <a:r>
              <a:rPr lang="zh-CN" altLang="zh-CN" sz="1200" dirty="0">
                <a:effectLst/>
                <a:latin typeface="Times New Roman" panose="02020603050405020304" pitchFamily="18" charset="0"/>
                <a:ea typeface="宋体" pitchFamily="2" charset="-122"/>
              </a:rPr>
              <a:t>认识战略人力资源管理的内涵与特征；</a:t>
            </a:r>
            <a:r>
              <a:rPr lang="zh-CN" altLang="en-US" sz="1200" dirty="0">
                <a:effectLst/>
                <a:latin typeface="Times New Roman" panose="02020603050405020304" pitchFamily="18" charset="0"/>
                <a:ea typeface="宋体" pitchFamily="2" charset="-122"/>
              </a:rPr>
              <a:t>第二、</a:t>
            </a:r>
            <a:r>
              <a:rPr lang="zh-CN" altLang="zh-CN" sz="1200" dirty="0">
                <a:effectLst/>
                <a:latin typeface="Times New Roman" panose="02020603050405020304" pitchFamily="18" charset="0"/>
                <a:ea typeface="宋体" pitchFamily="2" charset="-122"/>
              </a:rPr>
              <a:t>了解战略人力资源管理的主要模式及理论学派；</a:t>
            </a:r>
            <a:r>
              <a:rPr lang="zh-CN" altLang="en-US" sz="1200" dirty="0">
                <a:effectLst/>
                <a:latin typeface="Times New Roman" panose="02020603050405020304" pitchFamily="18" charset="0"/>
                <a:ea typeface="宋体" pitchFamily="2" charset="-122"/>
              </a:rPr>
              <a:t>第三、</a:t>
            </a:r>
            <a:r>
              <a:rPr lang="zh-CN" altLang="zh-CN" sz="1200" dirty="0">
                <a:effectLst/>
                <a:latin typeface="Times New Roman" panose="02020603050405020304" pitchFamily="18" charset="0"/>
                <a:ea typeface="宋体" pitchFamily="2" charset="-122"/>
              </a:rPr>
              <a:t>熟悉战略人力资源管理的职能角色及模型；</a:t>
            </a:r>
            <a:r>
              <a:rPr lang="zh-CN" altLang="en-US" sz="1200" dirty="0">
                <a:effectLst/>
                <a:latin typeface="Times New Roman" panose="02020603050405020304" pitchFamily="18" charset="0"/>
                <a:ea typeface="宋体" pitchFamily="2" charset="-122"/>
              </a:rPr>
              <a:t>和第四 </a:t>
            </a:r>
            <a:r>
              <a:rPr lang="zh-CN" altLang="zh-CN" sz="1200" dirty="0">
                <a:effectLst/>
                <a:latin typeface="Times New Roman" panose="02020603050405020304" pitchFamily="18" charset="0"/>
                <a:ea typeface="宋体" pitchFamily="2" charset="-122"/>
              </a:rPr>
              <a:t>掌握人力资源战略与企业整体战略之间的关系。</a:t>
            </a:r>
            <a:endParaRPr lang="zh-CN" altLang="zh-CN" sz="1200" dirty="0">
              <a:effectLst/>
              <a:latin typeface="Times New Roman" panose="02020603050405020304" pitchFamily="18" charset="0"/>
              <a:ea typeface="宋体" pitchFamily="2" charset="-122"/>
            </a:endParaRPr>
          </a:p>
          <a:p>
            <a:endParaRPr lang="zh-CN" altLang="en-US" dirty="0"/>
          </a:p>
        </p:txBody>
      </p:sp>
      <p:sp>
        <p:nvSpPr>
          <p:cNvPr id="4" name="灯片编号占位符 3"/>
          <p:cNvSpPr>
            <a:spLocks noGrp="1"/>
          </p:cNvSpPr>
          <p:nvPr>
            <p:ph type="sldNum" sz="quarter" idx="5"/>
          </p:nvPr>
        </p:nvSpPr>
        <p:spPr/>
        <p:txBody>
          <a:bodyPr/>
          <a:lstStyle/>
          <a:p>
            <a:fld id="{8221FD68-2088-47CF-A383-D730DB1C225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第五是</a:t>
            </a:r>
            <a:r>
              <a:rPr lang="zh-CN" altLang="zh-CN" sz="1200" dirty="0">
                <a:effectLst/>
                <a:latin typeface="Times New Roman" panose="02020603050405020304" pitchFamily="18" charset="0"/>
                <a:ea typeface="宋体" pitchFamily="2" charset="-122"/>
                <a:cs typeface="Times New Roman" panose="02020603050405020304" pitchFamily="18" charset="0"/>
              </a:rPr>
              <a:t>瓦立克的</a:t>
            </a:r>
            <a:r>
              <a:rPr lang="en-US" altLang="zh-CN" sz="1200" dirty="0">
                <a:effectLst/>
                <a:latin typeface="Times New Roman" panose="02020603050405020304" pitchFamily="18" charset="0"/>
                <a:ea typeface="宋体" pitchFamily="2" charset="-122"/>
              </a:rPr>
              <a:t>SHRM</a:t>
            </a:r>
            <a:r>
              <a:rPr lang="zh-CN" altLang="zh-CN" sz="1200" dirty="0">
                <a:effectLst/>
                <a:latin typeface="Times New Roman" panose="02020603050405020304" pitchFamily="18" charset="0"/>
                <a:ea typeface="宋体" pitchFamily="2" charset="-122"/>
                <a:cs typeface="Times New Roman" panose="02020603050405020304" pitchFamily="18" charset="0"/>
              </a:rPr>
              <a:t>模式</a:t>
            </a:r>
            <a:r>
              <a:rPr lang="zh-CN" altLang="en-US" sz="1200" dirty="0">
                <a:effectLst/>
                <a:latin typeface="Times New Roman" panose="02020603050405020304" pitchFamily="18" charset="0"/>
                <a:ea typeface="宋体" pitchFamily="2" charset="-122"/>
                <a:cs typeface="Times New Roman" panose="02020603050405020304" pitchFamily="18" charset="0"/>
              </a:rPr>
              <a:t>，该模式提出人力资源管理的五个要素分别为</a:t>
            </a:r>
            <a:r>
              <a:rPr lang="zh-CN" altLang="en-US" sz="1200" b="1" dirty="0">
                <a:effectLst/>
                <a:latin typeface="Times New Roman" panose="02020603050405020304" pitchFamily="18" charset="0"/>
                <a:ea typeface="宋体" pitchFamily="2" charset="-122"/>
                <a:cs typeface="Times New Roman" panose="02020603050405020304" pitchFamily="18" charset="0"/>
              </a:rPr>
              <a:t>人力资源管理的含义、企业与外界的关系网、内部人力资源管理的系统网络、企业的战略部署、企业内部管理框架系统</a:t>
            </a:r>
            <a:r>
              <a:rPr lang="zh-CN" altLang="en-US" sz="1200" dirty="0">
                <a:effectLst/>
                <a:latin typeface="Times New Roman" panose="02020603050405020304" pitchFamily="18" charset="0"/>
                <a:ea typeface="宋体" pitchFamily="2" charset="-122"/>
                <a:cs typeface="Times New Roman" panose="02020603050405020304" pitchFamily="18" charset="0"/>
              </a:rPr>
              <a:t>。</a:t>
            </a:r>
            <a:r>
              <a:rPr lang="zh-CN" altLang="zh-CN" sz="1200" dirty="0">
                <a:effectLst/>
                <a:latin typeface="Times New Roman" panose="02020603050405020304" pitchFamily="18" charset="0"/>
                <a:ea typeface="宋体" pitchFamily="2" charset="-122"/>
                <a:cs typeface="Times New Roman" panose="02020603050405020304" pitchFamily="18" charset="0"/>
              </a:rPr>
              <a:t>该模式</a:t>
            </a:r>
            <a:r>
              <a:rPr lang="zh-CN" altLang="en-US" sz="1200" dirty="0">
                <a:effectLst/>
                <a:latin typeface="Times New Roman" panose="02020603050405020304" pitchFamily="18" charset="0"/>
                <a:ea typeface="宋体" pitchFamily="2" charset="-122"/>
                <a:cs typeface="Times New Roman" panose="02020603050405020304" pitchFamily="18" charset="0"/>
              </a:rPr>
              <a:t>的</a:t>
            </a:r>
            <a:r>
              <a:rPr lang="zh-CN" altLang="zh-CN" sz="1200" dirty="0">
                <a:effectLst/>
                <a:latin typeface="Times New Roman" panose="02020603050405020304" pitchFamily="18" charset="0"/>
                <a:ea typeface="宋体" pitchFamily="2" charset="-122"/>
                <a:cs typeface="Times New Roman" panose="02020603050405020304" pitchFamily="18" charset="0"/>
              </a:rPr>
              <a:t>优点在于提出影响人力资源管理的重要环境影响。</a:t>
            </a:r>
            <a:endParaRPr lang="en-US" altLang="zh-CN" sz="1200" dirty="0">
              <a:effectLst/>
              <a:latin typeface="Times New Roman" panose="02020603050405020304" pitchFamily="18" charset="0"/>
              <a:ea typeface="宋体"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5"/>
          </p:nvPr>
        </p:nvSpPr>
        <p:spPr/>
        <p:txBody>
          <a:bodyPr/>
          <a:lstStyle/>
          <a:p>
            <a:fld id="{8221FD68-2088-47CF-A383-D730DB1C225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buNone/>
            </a:pPr>
            <a:r>
              <a:rPr lang="zh-CN" altLang="en-US" dirty="0"/>
              <a:t>主要包括</a:t>
            </a:r>
            <a:r>
              <a:rPr lang="zh-CN" altLang="zh-CN" sz="1200" dirty="0">
                <a:effectLst/>
                <a:latin typeface="Times New Roman" panose="02020603050405020304" pitchFamily="18" charset="0"/>
                <a:ea typeface="宋体" pitchFamily="2" charset="-122"/>
              </a:rPr>
              <a:t>角色理论</a:t>
            </a:r>
            <a:r>
              <a:rPr lang="zh-CN" altLang="en-US" sz="1200" dirty="0">
                <a:effectLst/>
                <a:latin typeface="Times New Roman" panose="02020603050405020304" pitchFamily="18" charset="0"/>
                <a:ea typeface="宋体" pitchFamily="2" charset="-122"/>
              </a:rPr>
              <a:t>、</a:t>
            </a:r>
            <a:r>
              <a:rPr lang="zh-CN" altLang="zh-CN" sz="1200" dirty="0">
                <a:effectLst/>
                <a:latin typeface="Times New Roman" panose="02020603050405020304" pitchFamily="18" charset="0"/>
                <a:ea typeface="宋体" pitchFamily="2" charset="-122"/>
              </a:rPr>
              <a:t>人力资本理论</a:t>
            </a:r>
            <a:r>
              <a:rPr lang="zh-CN" altLang="en-US" sz="1200" dirty="0">
                <a:effectLst/>
                <a:latin typeface="Times New Roman" panose="02020603050405020304" pitchFamily="18" charset="0"/>
                <a:ea typeface="宋体" pitchFamily="2" charset="-122"/>
              </a:rPr>
              <a:t>、</a:t>
            </a:r>
            <a:r>
              <a:rPr lang="zh-CN" altLang="zh-CN" sz="1200" dirty="0">
                <a:effectLst/>
                <a:latin typeface="Times New Roman" panose="02020603050405020304" pitchFamily="18" charset="0"/>
                <a:ea typeface="宋体" pitchFamily="2" charset="-122"/>
              </a:rPr>
              <a:t>管理职能理论</a:t>
            </a:r>
            <a:r>
              <a:rPr lang="zh-CN" altLang="en-US" sz="1200" dirty="0">
                <a:effectLst/>
                <a:latin typeface="Times New Roman" panose="02020603050405020304" pitchFamily="18" charset="0"/>
                <a:ea typeface="宋体" pitchFamily="2" charset="-122"/>
              </a:rPr>
              <a:t>和</a:t>
            </a:r>
            <a:r>
              <a:rPr lang="zh-CN" altLang="zh-CN" sz="1200" dirty="0">
                <a:effectLst/>
                <a:latin typeface="Times New Roman" panose="02020603050405020304" pitchFamily="18" charset="0"/>
                <a:ea typeface="宋体" pitchFamily="2" charset="-122"/>
              </a:rPr>
              <a:t>交易成本理论</a:t>
            </a:r>
            <a:r>
              <a:rPr lang="zh-CN" altLang="en-US" sz="1200" dirty="0">
                <a:effectLst/>
                <a:latin typeface="Times New Roman" panose="02020603050405020304" pitchFamily="18" charset="0"/>
                <a:ea typeface="宋体" pitchFamily="2" charset="-122"/>
              </a:rPr>
              <a:t>。</a:t>
            </a:r>
            <a:endParaRPr lang="zh-CN" altLang="zh-CN" sz="1200" dirty="0">
              <a:effectLst/>
              <a:latin typeface="Times New Roman" panose="02020603050405020304" pitchFamily="18" charset="0"/>
              <a:ea typeface="宋体" pitchFamily="2" charset="-122"/>
            </a:endParaRPr>
          </a:p>
          <a:p>
            <a:endParaRPr lang="zh-CN" altLang="en-US" dirty="0"/>
          </a:p>
        </p:txBody>
      </p:sp>
      <p:sp>
        <p:nvSpPr>
          <p:cNvPr id="4" name="灯片编号占位符 3"/>
          <p:cNvSpPr>
            <a:spLocks noGrp="1"/>
          </p:cNvSpPr>
          <p:nvPr>
            <p:ph type="sldNum" sz="quarter" idx="5"/>
          </p:nvPr>
        </p:nvSpPr>
        <p:spPr/>
        <p:txBody>
          <a:bodyPr/>
          <a:lstStyle/>
          <a:p>
            <a:fld id="{8221FD68-2088-47CF-A383-D730DB1C225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buNone/>
            </a:pPr>
            <a:r>
              <a:rPr lang="zh-CN" altLang="en-US" sz="1200" dirty="0">
                <a:effectLst/>
                <a:latin typeface="Times New Roman" panose="02020603050405020304" pitchFamily="18" charset="0"/>
                <a:ea typeface="宋体" pitchFamily="2" charset="-122"/>
              </a:rPr>
              <a:t>首先，角色理论认为一个人的行为是受其担任的相关角色决定的，任何人发生某种角色行为与别人发生关联时，就会产生</a:t>
            </a:r>
            <a:r>
              <a:rPr lang="zh-CN" altLang="en-US" sz="1200" b="1" dirty="0">
                <a:effectLst/>
                <a:latin typeface="Times New Roman" panose="02020603050405020304" pitchFamily="18" charset="0"/>
                <a:ea typeface="宋体" pitchFamily="2" charset="-122"/>
              </a:rPr>
              <a:t>角色期望</a:t>
            </a:r>
            <a:r>
              <a:rPr lang="zh-CN" altLang="en-US" sz="1200" dirty="0">
                <a:effectLst/>
                <a:latin typeface="Times New Roman" panose="02020603050405020304" pitchFamily="18" charset="0"/>
                <a:ea typeface="宋体" pitchFamily="2" charset="-122"/>
              </a:rPr>
              <a:t>。因此，企业通过战略人力资源管理赋予职工在企业中担任一定的角色，并让其角色的责权利与企业战略保持一致，职工就会满足企业内各种角色伙伴</a:t>
            </a:r>
            <a:r>
              <a:rPr lang="en-US" altLang="zh-CN" sz="1200" dirty="0">
                <a:effectLst/>
                <a:latin typeface="Times New Roman" panose="02020603050405020304" pitchFamily="18" charset="0"/>
                <a:ea typeface="宋体" pitchFamily="2" charset="-122"/>
              </a:rPr>
              <a:t>(</a:t>
            </a:r>
            <a:r>
              <a:rPr lang="zh-CN" altLang="en-US" sz="1200" dirty="0">
                <a:effectLst/>
                <a:latin typeface="Times New Roman" panose="02020603050405020304" pitchFamily="18" charset="0"/>
                <a:ea typeface="宋体" pitchFamily="2" charset="-122"/>
              </a:rPr>
              <a:t>例如上下级</a:t>
            </a:r>
            <a:r>
              <a:rPr lang="en-US" altLang="zh-CN" sz="1200" dirty="0">
                <a:effectLst/>
                <a:latin typeface="Times New Roman" panose="02020603050405020304" pitchFamily="18" charset="0"/>
                <a:ea typeface="宋体" pitchFamily="2" charset="-122"/>
              </a:rPr>
              <a:t>)</a:t>
            </a:r>
            <a:r>
              <a:rPr lang="zh-CN" altLang="en-US" sz="1200" dirty="0">
                <a:effectLst/>
                <a:latin typeface="Times New Roman" panose="02020603050405020304" pitchFamily="18" charset="0"/>
                <a:ea typeface="宋体" pitchFamily="2" charset="-122"/>
              </a:rPr>
              <a:t>、组织边界</a:t>
            </a:r>
            <a:r>
              <a:rPr lang="en-US" altLang="zh-CN" sz="1200" dirty="0">
                <a:effectLst/>
                <a:latin typeface="Times New Roman" panose="02020603050405020304" pitchFamily="18" charset="0"/>
                <a:ea typeface="宋体" pitchFamily="2" charset="-122"/>
              </a:rPr>
              <a:t>(</a:t>
            </a:r>
            <a:r>
              <a:rPr lang="zh-CN" altLang="en-US" sz="1200" dirty="0">
                <a:effectLst/>
                <a:latin typeface="Times New Roman" panose="02020603050405020304" pitchFamily="18" charset="0"/>
                <a:ea typeface="宋体" pitchFamily="2" charset="-122"/>
              </a:rPr>
              <a:t>例如客户</a:t>
            </a:r>
            <a:r>
              <a:rPr lang="en-US" altLang="zh-CN" sz="1200" dirty="0">
                <a:effectLst/>
                <a:latin typeface="Times New Roman" panose="02020603050405020304" pitchFamily="18" charset="0"/>
                <a:ea typeface="宋体" pitchFamily="2" charset="-122"/>
              </a:rPr>
              <a:t>)</a:t>
            </a:r>
            <a:r>
              <a:rPr lang="zh-CN" altLang="en-US" sz="1200" dirty="0">
                <a:effectLst/>
                <a:latin typeface="Times New Roman" panose="02020603050405020304" pitchFamily="18" charset="0"/>
                <a:ea typeface="宋体" pitchFamily="2" charset="-122"/>
              </a:rPr>
              <a:t>、组织边界外</a:t>
            </a:r>
            <a:r>
              <a:rPr lang="en-US" altLang="zh-CN" sz="1200" dirty="0">
                <a:effectLst/>
                <a:latin typeface="Times New Roman" panose="02020603050405020304" pitchFamily="18" charset="0"/>
                <a:ea typeface="宋体" pitchFamily="2" charset="-122"/>
              </a:rPr>
              <a:t>(</a:t>
            </a:r>
            <a:r>
              <a:rPr lang="zh-CN" altLang="en-US" sz="1200" dirty="0">
                <a:effectLst/>
                <a:latin typeface="Times New Roman" panose="02020603050405020304" pitchFamily="18" charset="0"/>
                <a:ea typeface="宋体" pitchFamily="2" charset="-122"/>
              </a:rPr>
              <a:t>例如社会和家庭</a:t>
            </a:r>
            <a:r>
              <a:rPr lang="en-US" altLang="zh-CN" sz="1200" dirty="0">
                <a:effectLst/>
                <a:latin typeface="Times New Roman" panose="02020603050405020304" pitchFamily="18" charset="0"/>
                <a:ea typeface="宋体" pitchFamily="2" charset="-122"/>
              </a:rPr>
              <a:t>)</a:t>
            </a:r>
            <a:r>
              <a:rPr lang="zh-CN" altLang="en-US" sz="1200" dirty="0">
                <a:effectLst/>
                <a:latin typeface="Times New Roman" panose="02020603050405020304" pitchFamily="18" charset="0"/>
                <a:ea typeface="宋体" pitchFamily="2" charset="-122"/>
              </a:rPr>
              <a:t>的各种期望。此过程中，战略人力资源管理工作仅仅是传递各职员的角色信息，引导和监督期望变成实践行为，以实现企业的战略目标。</a:t>
            </a:r>
            <a:endParaRPr lang="en-US" altLang="zh-CN" sz="1200" dirty="0">
              <a:effectLst/>
              <a:latin typeface="Times New Roman" panose="02020603050405020304" pitchFamily="18" charset="0"/>
              <a:ea typeface="宋体" pitchFamily="2" charset="-122"/>
            </a:endParaRPr>
          </a:p>
          <a:p>
            <a:endParaRPr lang="zh-CN" altLang="en-US" dirty="0"/>
          </a:p>
        </p:txBody>
      </p:sp>
      <p:sp>
        <p:nvSpPr>
          <p:cNvPr id="4" name="灯片编号占位符 3"/>
          <p:cNvSpPr>
            <a:spLocks noGrp="1"/>
          </p:cNvSpPr>
          <p:nvPr>
            <p:ph type="sldNum" sz="quarter" idx="5"/>
          </p:nvPr>
        </p:nvSpPr>
        <p:spPr/>
        <p:txBody>
          <a:bodyPr/>
          <a:lstStyle/>
          <a:p>
            <a:fld id="{8221FD68-2088-47CF-A383-D730DB1C225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rPr>
              <a:t>人力资本理论认为员工的技能、知识和人力是属于企业资本的一种形态。人力资本价值就是体现在员工个人身上可以获得收益的价值。对人力资本的投资提高了企业员工的劳动生产效率，在相同条件下，能为企业创造更多的财富。</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5"/>
          </p:nvPr>
        </p:nvSpPr>
        <p:spPr/>
        <p:txBody>
          <a:bodyPr/>
          <a:lstStyle/>
          <a:p>
            <a:fld id="{8221FD68-2088-47CF-A383-D730DB1C225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zh-CN" sz="1200" dirty="0">
                <a:effectLst/>
                <a:latin typeface="Times New Roman" panose="02020603050405020304" pitchFamily="18" charset="0"/>
                <a:ea typeface="宋体" pitchFamily="2" charset="-122"/>
              </a:rPr>
              <a:t>管理职能理论</a:t>
            </a:r>
            <a:r>
              <a:rPr lang="zh-CN" altLang="zh-CN" sz="1200" dirty="0">
                <a:effectLst/>
                <a:latin typeface="Times New Roman" panose="02020603050405020304" pitchFamily="18" charset="0"/>
                <a:ea typeface="宋体" pitchFamily="2" charset="-122"/>
                <a:cs typeface="Times New Roman" panose="02020603050405020304" pitchFamily="18" charset="0"/>
              </a:rPr>
              <a:t>将企业管理中</a:t>
            </a:r>
            <a:r>
              <a:rPr lang="zh-CN" altLang="en-US" sz="1200" dirty="0">
                <a:effectLst/>
                <a:latin typeface="Times New Roman" panose="02020603050405020304" pitchFamily="18" charset="0"/>
                <a:ea typeface="宋体" pitchFamily="2" charset="-122"/>
                <a:cs typeface="Times New Roman" panose="02020603050405020304" pitchFamily="18" charset="0"/>
              </a:rPr>
              <a:t>每</a:t>
            </a:r>
            <a:r>
              <a:rPr lang="zh-CN" altLang="zh-CN" sz="1200" dirty="0">
                <a:effectLst/>
                <a:latin typeface="Times New Roman" panose="02020603050405020304" pitchFamily="18" charset="0"/>
                <a:ea typeface="宋体" pitchFamily="2" charset="-122"/>
                <a:cs typeface="Times New Roman" panose="02020603050405020304" pitchFamily="18" charset="0"/>
              </a:rPr>
              <a:t>一项管理过程都概括为由具体几项职能分别完成的过程</a:t>
            </a:r>
            <a:r>
              <a:rPr lang="zh-CN" altLang="en-US" sz="1200" dirty="0">
                <a:effectLst/>
                <a:latin typeface="Times New Roman" panose="02020603050405020304" pitchFamily="18" charset="0"/>
                <a:ea typeface="宋体" pitchFamily="2" charset="-122"/>
                <a:cs typeface="Times New Roman" panose="02020603050405020304" pitchFamily="18" charset="0"/>
              </a:rPr>
              <a:t>，</a:t>
            </a:r>
            <a:r>
              <a:rPr lang="zh-CN" altLang="en-US" sz="1200" dirty="0">
                <a:latin typeface="Times New Roman" panose="02020603050405020304" pitchFamily="18" charset="0"/>
                <a:ea typeface="宋体" pitchFamily="2" charset="-122"/>
                <a:cs typeface="Times New Roman" panose="02020603050405020304" pitchFamily="18" charset="0"/>
              </a:rPr>
              <a:t>并认为</a:t>
            </a:r>
            <a:r>
              <a:rPr lang="zh-CN" altLang="zh-CN" sz="1200" dirty="0">
                <a:latin typeface="Times New Roman" panose="02020603050405020304" pitchFamily="18" charset="0"/>
                <a:ea typeface="宋体" pitchFamily="2" charset="-122"/>
                <a:cs typeface="Times New Roman" panose="02020603050405020304" pitchFamily="18" charset="0"/>
              </a:rPr>
              <a:t>企业若能有效地利用企业管理中人力资源，就能提高企业的战略核心竞争力。</a:t>
            </a:r>
            <a:r>
              <a:rPr lang="zh-CN" altLang="en-US" sz="1200" dirty="0">
                <a:latin typeface="Times New Roman" panose="02020603050405020304" pitchFamily="18" charset="0"/>
                <a:ea typeface="宋体" pitchFamily="2" charset="-122"/>
                <a:cs typeface="Times New Roman" panose="02020603050405020304" pitchFamily="18" charset="0"/>
              </a:rPr>
              <a:t>其中对人力资源的两种主流分法是</a:t>
            </a:r>
            <a:r>
              <a:rPr lang="zh-CN" altLang="zh-CN" sz="1200" dirty="0">
                <a:effectLst/>
                <a:latin typeface="Times New Roman" panose="02020603050405020304" pitchFamily="18" charset="0"/>
                <a:ea typeface="宋体" pitchFamily="2" charset="-122"/>
                <a:cs typeface="Times New Roman" panose="02020603050405020304" pitchFamily="18" charset="0"/>
              </a:rPr>
              <a:t>“</a:t>
            </a:r>
            <a:r>
              <a:rPr lang="en-US" altLang="zh-CN" sz="1200" dirty="0">
                <a:effectLst/>
                <a:latin typeface="Times New Roman" panose="02020603050405020304" pitchFamily="18" charset="0"/>
                <a:ea typeface="宋体" pitchFamily="2" charset="-122"/>
              </a:rPr>
              <a:t>3P</a:t>
            </a:r>
            <a:r>
              <a:rPr lang="zh-CN" altLang="zh-CN" sz="1200" dirty="0">
                <a:effectLst/>
                <a:latin typeface="Times New Roman" panose="02020603050405020304" pitchFamily="18" charset="0"/>
                <a:ea typeface="宋体" pitchFamily="2" charset="-122"/>
                <a:cs typeface="Times New Roman" panose="02020603050405020304" pitchFamily="18" charset="0"/>
              </a:rPr>
              <a:t>管理”</a:t>
            </a:r>
            <a:r>
              <a:rPr lang="zh-CN" altLang="en-US" sz="1200" dirty="0">
                <a:effectLst/>
                <a:latin typeface="Times New Roman" panose="02020603050405020304" pitchFamily="18" charset="0"/>
                <a:ea typeface="宋体" pitchFamily="2" charset="-122"/>
                <a:cs typeface="Times New Roman" panose="02020603050405020304" pitchFamily="18" charset="0"/>
              </a:rPr>
              <a:t>或</a:t>
            </a:r>
            <a:r>
              <a:rPr lang="zh-CN" altLang="zh-CN" sz="1200" dirty="0">
                <a:effectLst/>
                <a:latin typeface="Times New Roman" panose="02020603050405020304" pitchFamily="18" charset="0"/>
                <a:ea typeface="宋体" pitchFamily="2" charset="-122"/>
                <a:cs typeface="Times New Roman" panose="02020603050405020304" pitchFamily="18" charset="0"/>
              </a:rPr>
              <a:t>“四模块管理”</a:t>
            </a:r>
            <a:r>
              <a:rPr lang="zh-CN" altLang="en-US" sz="1200" dirty="0">
                <a:effectLst/>
                <a:latin typeface="Times New Roman" panose="02020603050405020304" pitchFamily="18" charset="0"/>
                <a:ea typeface="宋体" pitchFamily="2" charset="-122"/>
                <a:cs typeface="Times New Roman" panose="02020603050405020304" pitchFamily="18" charset="0"/>
              </a:rPr>
              <a:t>。</a:t>
            </a:r>
            <a:endParaRPr lang="en-US" altLang="zh-CN" sz="1200" dirty="0">
              <a:effectLst/>
              <a:latin typeface="Times New Roman" panose="02020603050405020304" pitchFamily="18" charset="0"/>
              <a:ea typeface="宋体"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5"/>
          </p:nvPr>
        </p:nvSpPr>
        <p:spPr/>
        <p:txBody>
          <a:bodyPr/>
          <a:lstStyle/>
          <a:p>
            <a:fld id="{8221FD68-2088-47CF-A383-D730DB1C225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交易成本理论</a:t>
            </a:r>
            <a:r>
              <a:rPr lang="zh-CN" altLang="en-US" sz="1200" dirty="0">
                <a:effectLst/>
                <a:latin typeface="Times New Roman" panose="02020603050405020304" pitchFamily="18" charset="0"/>
                <a:ea typeface="宋体" pitchFamily="2" charset="-122"/>
                <a:cs typeface="Times New Roman" panose="02020603050405020304" pitchFamily="18" charset="0"/>
              </a:rPr>
              <a:t>应用在人力资源领域，可以认为，</a:t>
            </a:r>
            <a:r>
              <a:rPr lang="zh-CN" altLang="zh-CN" sz="1200" dirty="0">
                <a:effectLst/>
                <a:latin typeface="Times New Roman" panose="02020603050405020304" pitchFamily="18" charset="0"/>
                <a:ea typeface="宋体" pitchFamily="2" charset="-122"/>
                <a:cs typeface="Times New Roman" panose="02020603050405020304" pitchFamily="18" charset="0"/>
              </a:rPr>
              <a:t>战略人力资源管理让员工有很强的“主人翁”意识，让员工不再感觉自己是企业的“外人”，而是“内部的自己人”，就能调整员工的工作积极性</a:t>
            </a:r>
            <a:r>
              <a:rPr lang="zh-CN" altLang="en-US" sz="1200" dirty="0">
                <a:effectLst/>
                <a:latin typeface="Times New Roman" panose="02020603050405020304" pitchFamily="18" charset="0"/>
                <a:ea typeface="宋体" pitchFamily="2" charset="-122"/>
                <a:cs typeface="Times New Roman" panose="02020603050405020304" pitchFamily="18" charset="0"/>
              </a:rPr>
              <a:t>，从而降低监督成本，并提高工作效益。</a:t>
            </a:r>
            <a:endParaRPr lang="zh-CN" altLang="en-US" dirty="0"/>
          </a:p>
        </p:txBody>
      </p:sp>
      <p:sp>
        <p:nvSpPr>
          <p:cNvPr id="4" name="灯片编号占位符 3"/>
          <p:cNvSpPr>
            <a:spLocks noGrp="1"/>
          </p:cNvSpPr>
          <p:nvPr>
            <p:ph type="sldNum" sz="quarter" idx="5"/>
          </p:nvPr>
        </p:nvSpPr>
        <p:spPr/>
        <p:txBody>
          <a:bodyPr/>
          <a:lstStyle/>
          <a:p>
            <a:fld id="{8221FD68-2088-47CF-A383-D730DB1C225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最后一节，我们说一下</a:t>
            </a:r>
            <a:r>
              <a:rPr lang="zh-CN" altLang="zh-CN" sz="1200" b="1" dirty="0">
                <a:effectLst/>
                <a:latin typeface="Arial" panose="020B0604020202020204" pitchFamily="34" charset="0"/>
                <a:ea typeface="微软雅黑" panose="020B0503020204020204" pitchFamily="34" charset="-122"/>
                <a:cs typeface="微软雅黑" panose="020B0503020204020204" pitchFamily="34" charset="-122"/>
              </a:rPr>
              <a:t>战略性人力资源管理</a:t>
            </a:r>
            <a:r>
              <a:rPr lang="zh-CN" altLang="en-US" sz="1200" b="1" dirty="0">
                <a:effectLst/>
                <a:latin typeface="Arial" panose="020B0604020202020204" pitchFamily="34" charset="0"/>
                <a:ea typeface="微软雅黑" panose="020B0503020204020204" pitchFamily="34" charset="-122"/>
                <a:cs typeface="微软雅黑" panose="020B0503020204020204" pitchFamily="34" charset="-122"/>
              </a:rPr>
              <a:t>的</a:t>
            </a:r>
            <a:r>
              <a:rPr lang="zh-CN" altLang="zh-CN" sz="1200" b="1" dirty="0">
                <a:effectLst/>
                <a:latin typeface="Arial" panose="020B0604020202020204" pitchFamily="34" charset="0"/>
                <a:ea typeface="微软雅黑" panose="020B0503020204020204" pitchFamily="34" charset="-122"/>
                <a:cs typeface="微软雅黑" panose="020B0503020204020204" pitchFamily="34" charset="-122"/>
              </a:rPr>
              <a:t>模型</a:t>
            </a:r>
            <a:r>
              <a:rPr lang="zh-CN" altLang="en-US" sz="1200" b="1" dirty="0">
                <a:effectLst/>
                <a:latin typeface="Arial" panose="020B0604020202020204" pitchFamily="34" charset="0"/>
                <a:ea typeface="微软雅黑" panose="020B0503020204020204" pitchFamily="34" charset="-122"/>
                <a:cs typeface="微软雅黑" panose="020B0503020204020204" pitchFamily="34" charset="-122"/>
              </a:rPr>
              <a:t>，主要包括人力资源管理的</a:t>
            </a:r>
            <a:r>
              <a:rPr lang="zh-CN" altLang="zh-CN" sz="1200" b="1" dirty="0">
                <a:latin typeface="Times New Roman" panose="02020603050405020304" pitchFamily="18" charset="0"/>
                <a:ea typeface="微软雅黑" panose="020B0503020204020204" pitchFamily="34" charset="-122"/>
              </a:rPr>
              <a:t>职能角色</a:t>
            </a:r>
            <a:r>
              <a:rPr lang="zh-CN" altLang="en-US" sz="1200" b="1" dirty="0">
                <a:latin typeface="Times New Roman" panose="02020603050405020304" pitchFamily="18" charset="0"/>
                <a:ea typeface="微软雅黑" panose="020B0503020204020204" pitchFamily="34" charset="-122"/>
              </a:rPr>
              <a:t>、模型、以及与公司战略的关系。</a:t>
            </a:r>
            <a:endParaRPr lang="zh-CN" altLang="en-US" dirty="0"/>
          </a:p>
        </p:txBody>
      </p:sp>
      <p:sp>
        <p:nvSpPr>
          <p:cNvPr id="4" name="灯片编号占位符 3"/>
          <p:cNvSpPr>
            <a:spLocks noGrp="1"/>
          </p:cNvSpPr>
          <p:nvPr>
            <p:ph type="sldNum" sz="quarter" idx="5"/>
          </p:nvPr>
        </p:nvSpPr>
        <p:spPr/>
        <p:txBody>
          <a:bodyPr/>
          <a:lstStyle/>
          <a:p>
            <a:fld id="{8221FD68-2088-47CF-A383-D730DB1C2251}"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zh-CN" sz="1200" dirty="0">
                <a:effectLst/>
                <a:latin typeface="Times New Roman" panose="02020603050405020304" pitchFamily="18" charset="0"/>
                <a:ea typeface="宋体" pitchFamily="2" charset="-122"/>
                <a:cs typeface="Times New Roman" panose="02020603050405020304" pitchFamily="18" charset="0"/>
              </a:rPr>
              <a:t>企业的人力资源管理不仅是一种人事管理的专业性活动，更重要的它必须与经营相联系，是在战略指导下的一种专业性的管理活动</a:t>
            </a:r>
            <a:r>
              <a:rPr lang="zh-CN" altLang="en-US" sz="1200" dirty="0">
                <a:effectLst/>
                <a:latin typeface="Times New Roman" panose="02020603050405020304" pitchFamily="18" charset="0"/>
                <a:ea typeface="宋体" pitchFamily="2" charset="-122"/>
                <a:cs typeface="Times New Roman" panose="02020603050405020304" pitchFamily="18" charset="0"/>
              </a:rPr>
              <a:t>。</a:t>
            </a:r>
            <a:r>
              <a:rPr lang="zh-CN" altLang="zh-CN" sz="1200" b="1" dirty="0">
                <a:effectLst/>
                <a:latin typeface="Times New Roman" panose="02020603050405020304" pitchFamily="18" charset="0"/>
                <a:ea typeface="宋体" pitchFamily="2" charset="-122"/>
                <a:cs typeface="Times New Roman" panose="02020603050405020304" pitchFamily="18" charset="0"/>
              </a:rPr>
              <a:t>战略性与经营性的人力资源管理</a:t>
            </a:r>
            <a:r>
              <a:rPr lang="zh-CN" altLang="en-US" sz="1200" b="1" dirty="0">
                <a:effectLst/>
                <a:latin typeface="Times New Roman" panose="02020603050405020304" pitchFamily="18" charset="0"/>
                <a:ea typeface="宋体" pitchFamily="2" charset="-122"/>
                <a:cs typeface="Times New Roman" panose="02020603050405020304" pitchFamily="18" charset="0"/>
              </a:rPr>
              <a:t>有很大的差异。例如，战略性人力资源管理侧重</a:t>
            </a:r>
            <a:r>
              <a:rPr lang="zh-CN" altLang="zh-CN" sz="1200" kern="100" dirty="0">
                <a:effectLst/>
                <a:latin typeface="Times New Roman" panose="02020603050405020304" pitchFamily="18" charset="0"/>
                <a:cs typeface="Times New Roman" panose="02020603050405020304" pitchFamily="18" charset="0"/>
              </a:rPr>
              <a:t>全球性任务，长期性目标，创新</a:t>
            </a:r>
            <a:r>
              <a:rPr lang="zh-CN" altLang="en-US" sz="1200" kern="100" dirty="0">
                <a:effectLst/>
                <a:latin typeface="Times New Roman" panose="02020603050405020304" pitchFamily="18" charset="0"/>
                <a:cs typeface="Times New Roman" panose="02020603050405020304" pitchFamily="18" charset="0"/>
              </a:rPr>
              <a:t>，主要工作包括</a:t>
            </a:r>
            <a:r>
              <a:rPr lang="zh-CN" altLang="zh-CN" sz="1200" kern="100" dirty="0">
                <a:effectLst/>
                <a:latin typeface="Times New Roman" panose="02020603050405020304" pitchFamily="18" charset="0"/>
                <a:cs typeface="Times New Roman" panose="02020603050405020304" pitchFamily="18" charset="0"/>
              </a:rPr>
              <a:t>制定人力资源规划</a:t>
            </a:r>
            <a:r>
              <a:rPr lang="zh-CN" altLang="en-US" sz="1200" kern="100" dirty="0">
                <a:effectLst/>
                <a:latin typeface="Times New Roman" panose="02020603050405020304" pitchFamily="18" charset="0"/>
                <a:cs typeface="Times New Roman" panose="02020603050405020304" pitchFamily="18" charset="0"/>
              </a:rPr>
              <a:t>、</a:t>
            </a:r>
            <a:r>
              <a:rPr lang="zh-CN" altLang="zh-CN" sz="1200" kern="100" dirty="0">
                <a:effectLst/>
                <a:latin typeface="Times New Roman" panose="02020603050405020304" pitchFamily="18" charset="0"/>
                <a:cs typeface="Times New Roman" panose="02020603050405020304" pitchFamily="18" charset="0"/>
              </a:rPr>
              <a:t>制定报酬计划和实施战略</a:t>
            </a:r>
            <a:r>
              <a:rPr lang="zh-CN" altLang="en-US" sz="1200" kern="100" dirty="0">
                <a:effectLst/>
                <a:latin typeface="Times New Roman" panose="02020603050405020304" pitchFamily="18" charset="0"/>
                <a:cs typeface="Times New Roman" panose="02020603050405020304" pitchFamily="18" charset="0"/>
              </a:rPr>
              <a:t>等，而经营性人力资源管理侧重</a:t>
            </a:r>
            <a:r>
              <a:rPr lang="zh-CN" altLang="zh-CN" sz="1200" kern="100" dirty="0">
                <a:effectLst/>
                <a:latin typeface="Times New Roman" panose="02020603050405020304" pitchFamily="18" charset="0"/>
                <a:cs typeface="Times New Roman" panose="02020603050405020304" pitchFamily="18" charset="0"/>
              </a:rPr>
              <a:t>行政短期工作目标，</a:t>
            </a:r>
            <a:r>
              <a:rPr lang="zh-CN" altLang="en-US" sz="1200" kern="100" dirty="0">
                <a:effectLst/>
                <a:latin typeface="Times New Roman" panose="02020603050405020304" pitchFamily="18" charset="0"/>
                <a:cs typeface="Times New Roman" panose="02020603050405020304" pitchFamily="18" charset="0"/>
              </a:rPr>
              <a:t>和日常工作，主要包括</a:t>
            </a:r>
            <a:r>
              <a:rPr lang="zh-CN" altLang="zh-CN" sz="1200" kern="100" dirty="0">
                <a:effectLst/>
                <a:latin typeface="Times New Roman" panose="02020603050405020304" pitchFamily="18" charset="0"/>
                <a:cs typeface="Times New Roman" panose="02020603050405020304" pitchFamily="18" charset="0"/>
              </a:rPr>
              <a:t>招聘或选拔人员填补当前空缺</a:t>
            </a:r>
            <a:r>
              <a:rPr lang="zh-CN" altLang="en-US" sz="1200" kern="100" dirty="0">
                <a:effectLst/>
                <a:latin typeface="Times New Roman" panose="02020603050405020304" pitchFamily="18" charset="0"/>
                <a:ea typeface="宋体" pitchFamily="2" charset="-122"/>
                <a:cs typeface="Times New Roman" panose="02020603050405020304" pitchFamily="18" charset="0"/>
              </a:rPr>
              <a:t>、</a:t>
            </a:r>
            <a:r>
              <a:rPr lang="zh-CN" altLang="zh-CN" sz="1200" kern="100" dirty="0">
                <a:effectLst/>
                <a:latin typeface="Times New Roman" panose="02020603050405020304" pitchFamily="18" charset="0"/>
                <a:cs typeface="Times New Roman" panose="02020603050405020304" pitchFamily="18" charset="0"/>
              </a:rPr>
              <a:t>向新员工进行情况介绍</a:t>
            </a:r>
            <a:r>
              <a:rPr lang="zh-CN" altLang="en-US" sz="1200" kern="100" dirty="0">
                <a:effectLst/>
                <a:latin typeface="Times New Roman" panose="02020603050405020304" pitchFamily="18" charset="0"/>
                <a:cs typeface="Times New Roman" panose="02020603050405020304" pitchFamily="18" charset="0"/>
              </a:rPr>
              <a:t>等。</a:t>
            </a:r>
            <a:endParaRPr lang="zh-CN" altLang="zh-CN" sz="1200" kern="100" dirty="0">
              <a:effectLst/>
              <a:latin typeface="Times New Roman" panose="02020603050405020304" pitchFamily="18" charset="0"/>
              <a:ea typeface="宋体"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endParaRPr lang="zh-CN" altLang="zh-CN" sz="1200" kern="100" dirty="0">
              <a:effectLst/>
              <a:latin typeface="Times New Roman" panose="02020603050405020304" pitchFamily="18" charset="0"/>
              <a:ea typeface="宋体"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endParaRPr lang="zh-CN" altLang="zh-CN" sz="1200" kern="100" dirty="0">
              <a:effectLst/>
              <a:latin typeface="Times New Roman" panose="02020603050405020304" pitchFamily="18" charset="0"/>
              <a:ea typeface="宋体"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endParaRPr lang="zh-CN" altLang="zh-CN" sz="1200" kern="100" dirty="0">
              <a:effectLst/>
              <a:latin typeface="Times New Roman" panose="02020603050405020304" pitchFamily="18" charset="0"/>
              <a:ea typeface="宋体"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00" dirty="0">
                <a:effectLst/>
                <a:latin typeface="Times New Roman" panose="02020603050405020304" pitchFamily="18" charset="0"/>
                <a:ea typeface="宋体" pitchFamily="2" charset="-122"/>
                <a:cs typeface="Times New Roman" panose="02020603050405020304" pitchFamily="18" charset="0"/>
              </a:rPr>
              <a:t>、</a:t>
            </a:r>
            <a:endParaRPr lang="zh-CN" altLang="zh-CN" sz="1200" kern="100" dirty="0">
              <a:effectLst/>
              <a:latin typeface="Times New Roman" panose="02020603050405020304" pitchFamily="18" charset="0"/>
              <a:ea typeface="宋体"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endParaRPr lang="zh-CN" altLang="en-US" b="1" dirty="0"/>
          </a:p>
          <a:p>
            <a:pPr marL="0" marR="0" lvl="0" indent="0" algn="l" defTabSz="914400" rtl="0" eaLnBrk="1" fontAlgn="auto" latinLnBrk="0" hangingPunct="1">
              <a:lnSpc>
                <a:spcPct val="100000"/>
              </a:lnSpc>
              <a:spcBef>
                <a:spcPts val="0"/>
              </a:spcBef>
              <a:spcAft>
                <a:spcPts val="0"/>
              </a:spcAft>
              <a:buClrTx/>
              <a:buSzTx/>
              <a:buFontTx/>
              <a:buNone/>
              <a:defRPr/>
            </a:pPr>
            <a:endParaRPr lang="zh-CN" altLang="en-US" dirty="0"/>
          </a:p>
          <a:p>
            <a:endParaRPr lang="zh-CN" altLang="en-US" dirty="0"/>
          </a:p>
        </p:txBody>
      </p:sp>
      <p:sp>
        <p:nvSpPr>
          <p:cNvPr id="4" name="灯片编号占位符 3"/>
          <p:cNvSpPr>
            <a:spLocks noGrp="1"/>
          </p:cNvSpPr>
          <p:nvPr>
            <p:ph type="sldNum" sz="quarter" idx="5"/>
          </p:nvPr>
        </p:nvSpPr>
        <p:spPr/>
        <p:txBody>
          <a:bodyPr/>
          <a:lstStyle/>
          <a:p>
            <a:fld id="{8221FD68-2088-47CF-A383-D730DB1C2251}"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zh-CN" sz="1200" dirty="0">
                <a:effectLst/>
                <a:latin typeface="Times New Roman" panose="02020603050405020304" pitchFamily="18" charset="0"/>
                <a:ea typeface="宋体" pitchFamily="2" charset="-122"/>
                <a:cs typeface="Times New Roman" panose="02020603050405020304" pitchFamily="18" charset="0"/>
              </a:rPr>
              <a:t>学者</a:t>
            </a:r>
            <a:r>
              <a:rPr lang="en-US" altLang="zh-CN" sz="1200" dirty="0">
                <a:effectLst/>
                <a:latin typeface="Times New Roman" panose="02020603050405020304" pitchFamily="18" charset="0"/>
                <a:ea typeface="宋体" pitchFamily="2" charset="-122"/>
              </a:rPr>
              <a:t>Dave Ulrich</a:t>
            </a:r>
            <a:r>
              <a:rPr lang="zh-CN" altLang="en-US" sz="1200" dirty="0">
                <a:effectLst/>
                <a:latin typeface="Times New Roman" panose="02020603050405020304" pitchFamily="18" charset="0"/>
                <a:ea typeface="宋体" pitchFamily="2" charset="-122"/>
              </a:rPr>
              <a:t>进一步</a:t>
            </a:r>
            <a:r>
              <a:rPr lang="zh-CN" altLang="en-US" sz="1200" dirty="0">
                <a:effectLst/>
                <a:latin typeface="Times New Roman" panose="02020603050405020304" pitchFamily="18" charset="0"/>
                <a:ea typeface="宋体" pitchFamily="2" charset="-122"/>
                <a:cs typeface="Times New Roman" panose="02020603050405020304" pitchFamily="18" charset="0"/>
              </a:rPr>
              <a:t>指出</a:t>
            </a:r>
            <a:r>
              <a:rPr lang="zh-CN" altLang="zh-CN" sz="1200" dirty="0">
                <a:effectLst/>
                <a:latin typeface="Times New Roman" panose="02020603050405020304" pitchFamily="18" charset="0"/>
                <a:ea typeface="宋体" pitchFamily="2" charset="-122"/>
                <a:cs typeface="Times New Roman" panose="02020603050405020304" pitchFamily="18" charset="0"/>
              </a:rPr>
              <a:t>企业人力资源管理职能在构建企业竞争优势方面扮演的角色主要表现在四个方面：战略性人力资源管理</a:t>
            </a:r>
            <a:r>
              <a:rPr lang="en-US" altLang="zh-CN" sz="1200" dirty="0">
                <a:effectLst/>
                <a:latin typeface="Times New Roman" panose="02020603050405020304" pitchFamily="18" charset="0"/>
                <a:ea typeface="宋体" pitchFamily="2" charset="-122"/>
              </a:rPr>
              <a:t>(</a:t>
            </a:r>
            <a:r>
              <a:rPr lang="zh-CN" altLang="zh-CN" sz="1200" dirty="0">
                <a:effectLst/>
                <a:latin typeface="Times New Roman" panose="02020603050405020304" pitchFamily="18" charset="0"/>
                <a:ea typeface="宋体" pitchFamily="2" charset="-122"/>
                <a:cs typeface="Times New Roman" panose="02020603050405020304" pitchFamily="18" charset="0"/>
              </a:rPr>
              <a:t>战略伙伴</a:t>
            </a:r>
            <a:r>
              <a:rPr lang="en-US" altLang="zh-CN" sz="1200" dirty="0">
                <a:effectLst/>
                <a:latin typeface="Times New Roman" panose="02020603050405020304" pitchFamily="18" charset="0"/>
                <a:ea typeface="宋体" pitchFamily="2" charset="-122"/>
              </a:rPr>
              <a:t>)</a:t>
            </a:r>
            <a:r>
              <a:rPr lang="zh-CN" altLang="en-US" sz="1200" dirty="0">
                <a:effectLst/>
                <a:latin typeface="Times New Roman" panose="02020603050405020304" pitchFamily="18" charset="0"/>
                <a:ea typeface="宋体" pitchFamily="2" charset="-122"/>
              </a:rPr>
              <a:t>、</a:t>
            </a:r>
            <a:r>
              <a:rPr lang="zh-CN" altLang="zh-CN" sz="1200" dirty="0">
                <a:effectLst/>
                <a:latin typeface="Times New Roman" panose="02020603050405020304" pitchFamily="18" charset="0"/>
                <a:ea typeface="宋体" pitchFamily="2" charset="-122"/>
                <a:cs typeface="Times New Roman" panose="02020603050405020304" pitchFamily="18" charset="0"/>
              </a:rPr>
              <a:t>企业基础设施管理</a:t>
            </a:r>
            <a:r>
              <a:rPr lang="en-US" altLang="zh-CN" sz="1200" dirty="0">
                <a:effectLst/>
                <a:latin typeface="Times New Roman" panose="02020603050405020304" pitchFamily="18" charset="0"/>
                <a:ea typeface="宋体" pitchFamily="2" charset="-122"/>
              </a:rPr>
              <a:t>(</a:t>
            </a:r>
            <a:r>
              <a:rPr lang="zh-CN" altLang="zh-CN" sz="1200" dirty="0">
                <a:effectLst/>
                <a:latin typeface="Times New Roman" panose="02020603050405020304" pitchFamily="18" charset="0"/>
                <a:ea typeface="宋体" pitchFamily="2" charset="-122"/>
                <a:cs typeface="Times New Roman" panose="02020603050405020304" pitchFamily="18" charset="0"/>
              </a:rPr>
              <a:t>管理专家</a:t>
            </a:r>
            <a:r>
              <a:rPr lang="en-US" altLang="zh-CN" sz="1200" dirty="0">
                <a:effectLst/>
                <a:latin typeface="Times New Roman" panose="02020603050405020304" pitchFamily="18" charset="0"/>
                <a:ea typeface="宋体" pitchFamily="2" charset="-122"/>
              </a:rPr>
              <a:t>)</a:t>
            </a:r>
            <a:r>
              <a:rPr lang="zh-CN" altLang="en-US" sz="1200" dirty="0">
                <a:effectLst/>
                <a:latin typeface="Times New Roman" panose="02020603050405020304" pitchFamily="18" charset="0"/>
                <a:ea typeface="宋体" pitchFamily="2" charset="-122"/>
              </a:rPr>
              <a:t>：</a:t>
            </a:r>
            <a:r>
              <a:rPr lang="zh-CN" altLang="zh-CN" sz="1200" dirty="0">
                <a:effectLst/>
                <a:latin typeface="Times New Roman" panose="02020603050405020304" pitchFamily="18" charset="0"/>
                <a:ea typeface="宋体" pitchFamily="2" charset="-122"/>
                <a:cs typeface="Times New Roman" panose="02020603050405020304" pitchFamily="18" charset="0"/>
              </a:rPr>
              <a:t>转型与变革管理</a:t>
            </a:r>
            <a:r>
              <a:rPr lang="en-US" altLang="zh-CN" sz="1200" dirty="0">
                <a:effectLst/>
                <a:latin typeface="Times New Roman" panose="02020603050405020304" pitchFamily="18" charset="0"/>
                <a:ea typeface="宋体" pitchFamily="2" charset="-122"/>
              </a:rPr>
              <a:t>(</a:t>
            </a:r>
            <a:r>
              <a:rPr lang="zh-CN" altLang="zh-CN" sz="1200" dirty="0">
                <a:effectLst/>
                <a:latin typeface="Times New Roman" panose="02020603050405020304" pitchFamily="18" charset="0"/>
                <a:ea typeface="宋体" pitchFamily="2" charset="-122"/>
                <a:cs typeface="Times New Roman" panose="02020603050405020304" pitchFamily="18" charset="0"/>
              </a:rPr>
              <a:t>变革推动者</a:t>
            </a:r>
            <a:r>
              <a:rPr lang="en-US" altLang="zh-CN" sz="1200" dirty="0">
                <a:effectLst/>
                <a:latin typeface="Times New Roman" panose="02020603050405020304" pitchFamily="18" charset="0"/>
                <a:ea typeface="宋体" pitchFamily="2" charset="-122"/>
              </a:rPr>
              <a:t>)</a:t>
            </a:r>
            <a:r>
              <a:rPr lang="zh-CN" altLang="en-US" sz="1200" dirty="0">
                <a:effectLst/>
                <a:latin typeface="Times New Roman" panose="02020603050405020304" pitchFamily="18" charset="0"/>
                <a:ea typeface="宋体" pitchFamily="2" charset="-122"/>
              </a:rPr>
              <a:t>、以及</a:t>
            </a:r>
            <a:r>
              <a:rPr lang="zh-CN" altLang="zh-CN" sz="1200" dirty="0">
                <a:effectLst/>
                <a:latin typeface="Times New Roman" panose="02020603050405020304" pitchFamily="18" charset="0"/>
                <a:ea typeface="宋体" pitchFamily="2" charset="-122"/>
                <a:cs typeface="Times New Roman" panose="02020603050405020304" pitchFamily="18" charset="0"/>
              </a:rPr>
              <a:t>雇员贡献管理</a:t>
            </a:r>
            <a:r>
              <a:rPr lang="en-US" altLang="zh-CN" sz="1200" dirty="0">
                <a:effectLst/>
                <a:latin typeface="Times New Roman" panose="02020603050405020304" pitchFamily="18" charset="0"/>
                <a:ea typeface="宋体" pitchFamily="2" charset="-122"/>
              </a:rPr>
              <a:t>(</a:t>
            </a:r>
            <a:r>
              <a:rPr lang="zh-CN" altLang="zh-CN" sz="1200" dirty="0">
                <a:effectLst/>
                <a:latin typeface="Times New Roman" panose="02020603050405020304" pitchFamily="18" charset="0"/>
                <a:ea typeface="宋体" pitchFamily="2" charset="-122"/>
                <a:cs typeface="Times New Roman" panose="02020603050405020304" pitchFamily="18" charset="0"/>
              </a:rPr>
              <a:t>员工激励者</a:t>
            </a:r>
            <a:r>
              <a:rPr lang="en-US" altLang="zh-CN" sz="1200" dirty="0">
                <a:effectLst/>
                <a:latin typeface="Times New Roman" panose="02020603050405020304" pitchFamily="18" charset="0"/>
                <a:ea typeface="宋体" pitchFamily="2" charset="-122"/>
              </a:rPr>
              <a:t>)</a:t>
            </a:r>
            <a:r>
              <a:rPr lang="zh-CN" altLang="en-US" sz="1200" dirty="0">
                <a:effectLst/>
                <a:latin typeface="Times New Roman" panose="02020603050405020304" pitchFamily="18" charset="0"/>
                <a:ea typeface="宋体" pitchFamily="2" charset="-122"/>
              </a:rPr>
              <a:t>。</a:t>
            </a:r>
            <a:endParaRPr lang="zh-CN" altLang="en-US" dirty="0"/>
          </a:p>
        </p:txBody>
      </p:sp>
      <p:sp>
        <p:nvSpPr>
          <p:cNvPr id="4" name="灯片编号占位符 3"/>
          <p:cNvSpPr>
            <a:spLocks noGrp="1"/>
          </p:cNvSpPr>
          <p:nvPr>
            <p:ph type="sldNum" sz="quarter" idx="5"/>
          </p:nvPr>
        </p:nvSpPr>
        <p:spPr/>
        <p:txBody>
          <a:bodyPr/>
          <a:lstStyle/>
          <a:p>
            <a:fld id="{8221FD68-2088-47CF-A383-D730DB1C2251}"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r>
              <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rPr>
              <a:t>根据对战略性人力资源管理的界定，可以提出一个战略性人力资源管理模型，以更清晰地显示战略人力资源管理内容与公司目标、战略、外部环境的关系。该模型是按四个层次来划分，轴心是企业目标。最外层是开放的企业外部环境，外部环境既影响企业战略的制定。第二层是公司战略层面，它决定了企业的目标，是决定企业直接参与市场竞争方式的层次。第三层是影响公司战略能否成功的关键部分，对战略实施起支持作用，如人员、文化、结构和领导等。第四层是具体的人力资源战略，也可以说是传统人力资源管理工作的重点区域。这四个层次既要为公司战略提供支撑，也要彼此间互相配合。</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8221FD68-2088-47CF-A383-D730DB1C225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342900" indent="-342900">
              <a:buAutoNum type="arabicPeriod"/>
            </a:pPr>
            <a:r>
              <a:rPr lang="zh-CN" altLang="en-US" dirty="0"/>
              <a:t>本章分为三节课。</a:t>
            </a:r>
            <a:r>
              <a:rPr lang="zh-CN" altLang="zh-CN" sz="1200" b="1" dirty="0">
                <a:effectLst/>
                <a:latin typeface="Arial" panose="020B0604020202020204" pitchFamily="34" charset="0"/>
                <a:ea typeface="微软雅黑" panose="020B0503020204020204" pitchFamily="34" charset="-122"/>
                <a:cs typeface="Times New Roman" panose="02020603050405020304" pitchFamily="18" charset="0"/>
              </a:rPr>
              <a:t>第一节 企业战略理论</a:t>
            </a:r>
            <a:r>
              <a:rPr lang="zh-CN" altLang="en-US" sz="1200" b="1" dirty="0">
                <a:effectLst/>
                <a:latin typeface="Arial" panose="020B0604020202020204" pitchFamily="34" charset="0"/>
                <a:ea typeface="微软雅黑" panose="020B0503020204020204" pitchFamily="34" charset="-122"/>
                <a:cs typeface="Times New Roman" panose="02020603050405020304" pitchFamily="18" charset="0"/>
              </a:rPr>
              <a:t>、</a:t>
            </a:r>
            <a:r>
              <a:rPr lang="zh-CN" altLang="zh-CN" sz="1200" b="1" dirty="0">
                <a:effectLst/>
                <a:ea typeface="微软雅黑" panose="020B0503020204020204" pitchFamily="34" charset="-122"/>
                <a:cs typeface="微软雅黑" panose="020B0503020204020204" pitchFamily="34" charset="-122"/>
              </a:rPr>
              <a:t>第二节 战略性人力资源管理概述</a:t>
            </a:r>
            <a:r>
              <a:rPr lang="zh-CN" altLang="en-US" sz="1200" b="1" dirty="0">
                <a:effectLst/>
                <a:ea typeface="微软雅黑" panose="020B0503020204020204" pitchFamily="34" charset="-122"/>
                <a:cs typeface="微软雅黑" panose="020B0503020204020204" pitchFamily="34" charset="-122"/>
              </a:rPr>
              <a:t>、</a:t>
            </a:r>
            <a:r>
              <a:rPr lang="zh-CN" altLang="en-US" sz="1200" b="1" dirty="0">
                <a:effectLst/>
                <a:latin typeface="Arial" panose="020B0604020202020204" pitchFamily="34" charset="0"/>
                <a:ea typeface="微软雅黑" panose="020B0503020204020204" pitchFamily="34" charset="-122"/>
                <a:cs typeface="微软雅黑" panose="020B0503020204020204" pitchFamily="34" charset="-122"/>
              </a:rPr>
              <a:t>第三节 </a:t>
            </a:r>
            <a:r>
              <a:rPr lang="zh-CN" altLang="zh-CN" sz="1200" b="1" dirty="0">
                <a:effectLst/>
                <a:latin typeface="Arial" panose="020B0604020202020204" pitchFamily="34" charset="0"/>
                <a:ea typeface="微软雅黑" panose="020B0503020204020204" pitchFamily="34" charset="-122"/>
                <a:cs typeface="微软雅黑" panose="020B0503020204020204" pitchFamily="34" charset="-122"/>
              </a:rPr>
              <a:t>战略性人力资源管理模型</a:t>
            </a:r>
            <a:r>
              <a:rPr lang="zh-CN" altLang="en-US" sz="1200" b="1" dirty="0">
                <a:effectLst/>
                <a:latin typeface="Arial" panose="020B0604020202020204" pitchFamily="34" charset="0"/>
                <a:ea typeface="微软雅黑" panose="020B0503020204020204" pitchFamily="34" charset="-122"/>
                <a:cs typeface="微软雅黑" panose="020B0503020204020204" pitchFamily="34" charset="-122"/>
              </a:rPr>
              <a:t>。其中企业战略理论部分为大家介绍总体企业战略的概念和人力资源相关的理论；第二节概述为大家介绍在企业战略指导下，</a:t>
            </a:r>
            <a:r>
              <a:rPr lang="zh-CN" altLang="zh-CN" sz="1200" b="1" dirty="0">
                <a:effectLst/>
                <a:latin typeface="Times New Roman" panose="02020603050405020304" pitchFamily="18" charset="0"/>
                <a:ea typeface="微软雅黑" panose="020B0503020204020204" pitchFamily="34" charset="-122"/>
                <a:cs typeface="微软雅黑" panose="020B0503020204020204" pitchFamily="34" charset="-122"/>
              </a:rPr>
              <a:t>战略性人力资源管理的内涵</a:t>
            </a:r>
            <a:r>
              <a:rPr lang="zh-CN" altLang="en-US" sz="1200" b="1" dirty="0">
                <a:effectLst/>
                <a:latin typeface="Times New Roman" panose="02020603050405020304" pitchFamily="18" charset="0"/>
                <a:ea typeface="微软雅黑" panose="020B0503020204020204" pitchFamily="34" charset="-122"/>
                <a:cs typeface="微软雅黑" panose="020B0503020204020204" pitchFamily="34" charset="-122"/>
              </a:rPr>
              <a:t>、</a:t>
            </a:r>
            <a:r>
              <a:rPr lang="zh-CN" altLang="zh-CN" sz="1200" b="1" dirty="0">
                <a:effectLst/>
                <a:ea typeface="微软雅黑" panose="020B0503020204020204" pitchFamily="34" charset="-122"/>
                <a:cs typeface="微软雅黑" panose="020B0503020204020204" pitchFamily="34" charset="-122"/>
              </a:rPr>
              <a:t>特征</a:t>
            </a:r>
            <a:r>
              <a:rPr lang="zh-CN" altLang="en-US" sz="1200" b="1" dirty="0">
                <a:effectLst/>
                <a:ea typeface="微软雅黑" panose="020B0503020204020204" pitchFamily="34" charset="-122"/>
                <a:cs typeface="微软雅黑" panose="020B0503020204020204" pitchFamily="34" charset="-122"/>
              </a:rPr>
              <a:t>、</a:t>
            </a:r>
            <a:r>
              <a:rPr lang="zh-CN" altLang="zh-CN" sz="1200" b="1" dirty="0">
                <a:effectLst/>
                <a:ea typeface="微软雅黑" panose="020B0503020204020204" pitchFamily="34" charset="-122"/>
                <a:cs typeface="微软雅黑" panose="020B0503020204020204" pitchFamily="34" charset="-122"/>
              </a:rPr>
              <a:t>主要模式</a:t>
            </a:r>
            <a:r>
              <a:rPr lang="zh-CN" altLang="en-US" sz="1200" b="1" dirty="0">
                <a:effectLst/>
                <a:ea typeface="微软雅黑" panose="020B0503020204020204" pitchFamily="34" charset="-122"/>
                <a:cs typeface="微软雅黑" panose="020B0503020204020204" pitchFamily="34" charset="-122"/>
              </a:rPr>
              <a:t>、和</a:t>
            </a:r>
            <a:r>
              <a:rPr lang="zh-CN" altLang="zh-CN" sz="1200" b="1" dirty="0">
                <a:effectLst/>
                <a:ea typeface="微软雅黑" panose="020B0503020204020204" pitchFamily="34" charset="-122"/>
                <a:cs typeface="Times New Roman" panose="02020603050405020304" pitchFamily="18" charset="0"/>
              </a:rPr>
              <a:t>理论学派</a:t>
            </a:r>
            <a:r>
              <a:rPr lang="zh-CN" altLang="en-US" sz="1200" b="1" dirty="0">
                <a:effectLst/>
                <a:ea typeface="微软雅黑" panose="020B0503020204020204" pitchFamily="34" charset="-122"/>
                <a:cs typeface="Times New Roman" panose="02020603050405020304" pitchFamily="18" charset="0"/>
              </a:rPr>
              <a:t>；第三节</a:t>
            </a:r>
            <a:r>
              <a:rPr lang="zh-CN" altLang="zh-CN" sz="1200" b="1" dirty="0">
                <a:effectLst/>
                <a:latin typeface="Arial" panose="020B0604020202020204" pitchFamily="34" charset="0"/>
                <a:ea typeface="微软雅黑" panose="020B0503020204020204" pitchFamily="34" charset="-122"/>
                <a:cs typeface="微软雅黑" panose="020B0503020204020204" pitchFamily="34" charset="-122"/>
              </a:rPr>
              <a:t>战略性人力资源管理模型</a:t>
            </a:r>
            <a:r>
              <a:rPr lang="zh-CN" altLang="en-US" sz="1200" b="1" dirty="0">
                <a:effectLst/>
                <a:latin typeface="Arial" panose="020B0604020202020204" pitchFamily="34" charset="0"/>
                <a:ea typeface="微软雅黑" panose="020B0503020204020204" pitchFamily="34" charset="-122"/>
                <a:cs typeface="微软雅黑" panose="020B0503020204020204" pitchFamily="34" charset="-122"/>
              </a:rPr>
              <a:t>；介绍</a:t>
            </a:r>
            <a:r>
              <a:rPr lang="zh-CN" altLang="zh-CN" sz="1200" b="1" dirty="0">
                <a:latin typeface="Times New Roman" panose="02020603050405020304" pitchFamily="18" charset="0"/>
                <a:ea typeface="微软雅黑" panose="020B0503020204020204" pitchFamily="34" charset="-122"/>
              </a:rPr>
              <a:t>人力资源管理职能角色</a:t>
            </a:r>
            <a:r>
              <a:rPr lang="zh-CN" altLang="en-US" sz="1200" b="1" dirty="0">
                <a:latin typeface="Times New Roman" panose="02020603050405020304" pitchFamily="18" charset="0"/>
                <a:ea typeface="微软雅黑" panose="020B0503020204020204" pitchFamily="34" charset="-122"/>
              </a:rPr>
              <a:t>、战略性人力资源管理模型和</a:t>
            </a:r>
            <a:r>
              <a:rPr lang="zh-CN" altLang="zh-CN" sz="1200" b="1" dirty="0">
                <a:latin typeface="Times New Roman" panose="02020603050405020304" pitchFamily="18" charset="0"/>
                <a:ea typeface="微软雅黑" panose="020B0503020204020204" pitchFamily="34" charset="-122"/>
              </a:rPr>
              <a:t>战略人力资源管理与公司战略的关系</a:t>
            </a:r>
            <a:r>
              <a:rPr lang="zh-CN" altLang="en-US" sz="1200" b="1" dirty="0">
                <a:latin typeface="Times New Roman" panose="02020603050405020304" pitchFamily="18" charset="0"/>
                <a:ea typeface="微软雅黑" panose="020B0503020204020204" pitchFamily="34" charset="-122"/>
              </a:rPr>
              <a:t>。</a:t>
            </a:r>
            <a:endParaRPr lang="zh-CN" altLang="zh-CN" sz="1200" b="1" dirty="0">
              <a:latin typeface="Times New Roman" panose="02020603050405020304" pitchFamily="18" charset="0"/>
              <a:ea typeface="微软雅黑" panose="020B0503020204020204" pitchFamily="34" charset="-122"/>
            </a:endParaRPr>
          </a:p>
          <a:p>
            <a:pPr marL="342900" indent="-342900">
              <a:buFont typeface="+mj-lt"/>
              <a:buAutoNum type="arabicPeriod"/>
            </a:pPr>
            <a:endParaRPr lang="zh-CN" altLang="en-US" sz="1200" b="1" dirty="0"/>
          </a:p>
          <a:p>
            <a:endParaRPr lang="zh-CN" altLang="en-US" dirty="0"/>
          </a:p>
          <a:p>
            <a:endParaRPr lang="zh-CN" altLang="en-US" dirty="0"/>
          </a:p>
        </p:txBody>
      </p:sp>
      <p:sp>
        <p:nvSpPr>
          <p:cNvPr id="4" name="灯片编号占位符 3"/>
          <p:cNvSpPr>
            <a:spLocks noGrp="1"/>
          </p:cNvSpPr>
          <p:nvPr>
            <p:ph type="sldNum" sz="quarter" idx="5"/>
          </p:nvPr>
        </p:nvSpPr>
        <p:spPr/>
        <p:txBody>
          <a:bodyPr/>
          <a:lstStyle/>
          <a:p>
            <a:fld id="{8221FD68-2088-47CF-A383-D730DB1C2251}"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进一步来看，</a:t>
            </a:r>
            <a:r>
              <a:rPr lang="zh-CN" altLang="en-US" sz="1200" dirty="0">
                <a:effectLst/>
                <a:latin typeface="Times New Roman" panose="02020603050405020304" pitchFamily="18" charset="0"/>
                <a:ea typeface="宋体" pitchFamily="2" charset="-122"/>
                <a:cs typeface="Times New Roman" panose="02020603050405020304" pitchFamily="18" charset="0"/>
              </a:rPr>
              <a:t>人力资源管理系统分为五大职能模块，分别是</a:t>
            </a:r>
            <a:r>
              <a:rPr lang="zh-CN" altLang="en-US" sz="1200" b="1" dirty="0">
                <a:effectLst/>
                <a:latin typeface="Times New Roman" panose="02020603050405020304" pitchFamily="18" charset="0"/>
                <a:ea typeface="宋体" pitchFamily="2" charset="-122"/>
                <a:cs typeface="Times New Roman" panose="02020603050405020304" pitchFamily="18" charset="0"/>
              </a:rPr>
              <a:t>战略性人力资源规划、战略性人力资源获取与配置体系、战略性人力资源培训开发体系、战略性人力资源薪酬体系以及关键绩效指标为核心的绩效管理体系。</a:t>
            </a:r>
            <a:endParaRPr lang="zh-CN" altLang="en-US" dirty="0"/>
          </a:p>
        </p:txBody>
      </p:sp>
      <p:sp>
        <p:nvSpPr>
          <p:cNvPr id="4" name="灯片编号占位符 3"/>
          <p:cNvSpPr>
            <a:spLocks noGrp="1"/>
          </p:cNvSpPr>
          <p:nvPr>
            <p:ph type="sldNum" sz="quarter" idx="5"/>
          </p:nvPr>
        </p:nvSpPr>
        <p:spPr/>
        <p:txBody>
          <a:bodyPr/>
          <a:lstStyle/>
          <a:p>
            <a:fld id="{8221FD68-2088-47CF-A383-D730DB1C2251}"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800" dirty="0">
                <a:effectLst/>
                <a:latin typeface="Times New Roman" panose="02020603050405020304" pitchFamily="18" charset="0"/>
                <a:ea typeface="宋体" pitchFamily="2" charset="-122"/>
              </a:rPr>
              <a:t>最后，这张图概括了</a:t>
            </a:r>
            <a:r>
              <a:rPr lang="zh-CN" altLang="zh-CN" sz="1800" b="1" dirty="0">
                <a:effectLst/>
                <a:ea typeface="微软雅黑" panose="020B0503020204020204" pitchFamily="34" charset="-122"/>
                <a:cs typeface="微软雅黑" panose="020B0503020204020204" pitchFamily="34" charset="-122"/>
              </a:rPr>
              <a:t>战略人力资源管理与公司战略的关系</a:t>
            </a:r>
            <a:r>
              <a:rPr lang="zh-CN" altLang="en-US" sz="1800" b="1" dirty="0">
                <a:effectLst/>
                <a:ea typeface="微软雅黑" panose="020B0503020204020204" pitchFamily="34" charset="-122"/>
                <a:cs typeface="微软雅黑" panose="020B0503020204020204" pitchFamily="34" charset="-122"/>
              </a:rPr>
              <a:t>。如图所示，公司战略会受到宏观环境、产业环境、竞争对手、内部资源、核心能力和股东期望的影响。</a:t>
            </a:r>
            <a:r>
              <a:rPr lang="zh-CN" altLang="zh-CN" sz="1800" dirty="0">
                <a:effectLst/>
                <a:latin typeface="Times New Roman" panose="02020603050405020304" pitchFamily="18" charset="0"/>
                <a:ea typeface="宋体" pitchFamily="2" charset="-122"/>
              </a:rPr>
              <a:t>企业战略的关键在于经营好自己的客户，实现企业的可持续发展。</a:t>
            </a:r>
            <a:r>
              <a:rPr lang="zh-CN" altLang="en-US" sz="1800" dirty="0">
                <a:effectLst/>
                <a:latin typeface="Times New Roman" panose="02020603050405020304" pitchFamily="18" charset="0"/>
                <a:ea typeface="宋体" pitchFamily="2" charset="-122"/>
              </a:rPr>
              <a:t>因此，</a:t>
            </a:r>
            <a:r>
              <a:rPr lang="zh-CN" altLang="zh-CN" sz="1800" dirty="0">
                <a:effectLst/>
                <a:latin typeface="Times New Roman" panose="02020603050405020304" pitchFamily="18" charset="0"/>
                <a:ea typeface="宋体" pitchFamily="2" charset="-122"/>
              </a:rPr>
              <a:t>企业</a:t>
            </a:r>
            <a:r>
              <a:rPr lang="zh-CN" altLang="en-US" sz="1800" dirty="0">
                <a:effectLst/>
                <a:latin typeface="Times New Roman" panose="02020603050405020304" pitchFamily="18" charset="0"/>
                <a:ea typeface="宋体" pitchFamily="2" charset="-122"/>
              </a:rPr>
              <a:t>需要员工来提供</a:t>
            </a:r>
            <a:r>
              <a:rPr lang="zh-CN" altLang="zh-CN" sz="1800" dirty="0">
                <a:effectLst/>
                <a:latin typeface="Times New Roman" panose="02020603050405020304" pitchFamily="18" charset="0"/>
                <a:ea typeface="宋体" pitchFamily="2" charset="-122"/>
              </a:rPr>
              <a:t>优良的产品与服务</a:t>
            </a:r>
            <a:r>
              <a:rPr lang="zh-CN" altLang="en-US" sz="1800" dirty="0">
                <a:effectLst/>
                <a:latin typeface="Times New Roman" panose="02020603050405020304" pitchFamily="18" charset="0"/>
                <a:ea typeface="宋体" pitchFamily="2" charset="-122"/>
              </a:rPr>
              <a:t>，为</a:t>
            </a:r>
            <a:r>
              <a:rPr lang="zh-CN" altLang="zh-CN" sz="1800" dirty="0">
                <a:effectLst/>
                <a:latin typeface="Times New Roman" panose="02020603050405020304" pitchFamily="18" charset="0"/>
                <a:ea typeface="宋体" pitchFamily="2" charset="-122"/>
              </a:rPr>
              <a:t>客户创造价值</a:t>
            </a:r>
            <a:r>
              <a:rPr lang="zh-CN" altLang="en-US" sz="1800" dirty="0">
                <a:effectLst/>
                <a:latin typeface="Times New Roman" panose="02020603050405020304" pitchFamily="18" charset="0"/>
                <a:ea typeface="宋体" pitchFamily="2" charset="-122"/>
              </a:rPr>
              <a:t>。因此，</a:t>
            </a:r>
            <a:r>
              <a:rPr lang="zh-CN" altLang="zh-CN" sz="1800" dirty="0">
                <a:effectLst/>
                <a:latin typeface="Times New Roman" panose="02020603050405020304" pitchFamily="18" charset="0"/>
                <a:ea typeface="宋体" pitchFamily="2" charset="-122"/>
              </a:rPr>
              <a:t>人力资源是企业获取竞争优势的首要资源，是企业战略得以实现的</a:t>
            </a:r>
            <a:r>
              <a:rPr lang="zh-CN" altLang="en-US" sz="1800" dirty="0">
                <a:effectLst/>
                <a:latin typeface="Times New Roman" panose="02020603050405020304" pitchFamily="18" charset="0"/>
                <a:ea typeface="宋体" pitchFamily="2" charset="-122"/>
              </a:rPr>
              <a:t>竞争力的</a:t>
            </a:r>
            <a:r>
              <a:rPr lang="zh-CN" altLang="zh-CN" sz="1800" dirty="0">
                <a:effectLst/>
                <a:latin typeface="Times New Roman" panose="02020603050405020304" pitchFamily="18" charset="0"/>
                <a:ea typeface="宋体" pitchFamily="2" charset="-122"/>
              </a:rPr>
              <a:t>保证。</a:t>
            </a:r>
            <a:r>
              <a:rPr lang="zh-CN" altLang="en-US" sz="1800" dirty="0">
                <a:effectLst/>
                <a:latin typeface="Times New Roman" panose="02020603050405020304" pitchFamily="18" charset="0"/>
                <a:ea typeface="宋体" pitchFamily="2" charset="-122"/>
                <a:cs typeface="Times New Roman" panose="02020603050405020304" pitchFamily="18" charset="0"/>
              </a:rPr>
              <a:t>同时，</a:t>
            </a:r>
            <a:r>
              <a:rPr lang="zh-CN" altLang="zh-CN" sz="1800" dirty="0">
                <a:effectLst/>
                <a:latin typeface="Times New Roman" panose="02020603050405020304" pitchFamily="18" charset="0"/>
                <a:ea typeface="宋体" pitchFamily="2" charset="-122"/>
                <a:cs typeface="Times New Roman" panose="02020603050405020304" pitchFamily="18" charset="0"/>
              </a:rPr>
              <a:t>战略人力资源管理</a:t>
            </a:r>
            <a:r>
              <a:rPr lang="zh-CN" altLang="en-US" sz="1800" dirty="0">
                <a:effectLst/>
                <a:latin typeface="Times New Roman" panose="02020603050405020304" pitchFamily="18" charset="0"/>
                <a:ea typeface="宋体" pitchFamily="2" charset="-122"/>
                <a:cs typeface="Times New Roman" panose="02020603050405020304" pitchFamily="18" charset="0"/>
              </a:rPr>
              <a:t>受到外部环境、战略要求、人力资源现状和管理现状影响，</a:t>
            </a:r>
            <a:r>
              <a:rPr lang="zh-CN" altLang="zh-CN" sz="1800" dirty="0">
                <a:effectLst/>
                <a:latin typeface="Times New Roman" panose="02020603050405020304" pitchFamily="18" charset="0"/>
                <a:ea typeface="宋体" pitchFamily="2" charset="-122"/>
                <a:cs typeface="Times New Roman" panose="02020603050405020304" pitchFamily="18" charset="0"/>
              </a:rPr>
              <a:t>强调通过人力资源管理活动实现组织战略的灵活性，</a:t>
            </a:r>
            <a:r>
              <a:rPr lang="zh-CN" altLang="en-US" sz="1800" dirty="0">
                <a:effectLst/>
                <a:latin typeface="Times New Roman" panose="02020603050405020304" pitchFamily="18" charset="0"/>
                <a:ea typeface="宋体" pitchFamily="2" charset="-122"/>
                <a:cs typeface="Times New Roman" panose="02020603050405020304" pitchFamily="18" charset="0"/>
              </a:rPr>
              <a:t>从而</a:t>
            </a:r>
            <a:r>
              <a:rPr lang="zh-CN" altLang="zh-CN" sz="1800" dirty="0">
                <a:effectLst/>
                <a:latin typeface="Times New Roman" panose="02020603050405020304" pitchFamily="18" charset="0"/>
                <a:ea typeface="宋体" pitchFamily="2" charset="-122"/>
                <a:cs typeface="Times New Roman" panose="02020603050405020304" pitchFamily="18" charset="0"/>
              </a:rPr>
              <a:t>实现组织目标。战略人力资源管理把人力资源管理提升到战略的地位，系统地将人与组织联系起来，建立统一性与适应性相结合的人力资源管理。</a:t>
            </a:r>
            <a:r>
              <a:rPr lang="zh-CN" altLang="en-US" sz="1800" dirty="0">
                <a:effectLst/>
                <a:latin typeface="Times New Roman" panose="02020603050405020304" pitchFamily="18" charset="0"/>
                <a:ea typeface="宋体" pitchFamily="2" charset="-122"/>
                <a:cs typeface="Times New Roman" panose="02020603050405020304" pitchFamily="18" charset="0"/>
              </a:rPr>
              <a:t>小结一下，</a:t>
            </a: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本节课中，我们介绍了战略性人力资源管理的模型，主要包括人力资源管理的职能角色、模型、以及其与公司战略的关系。</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endParaRPr lang="zh-CN" altLang="zh-CN" sz="1800" dirty="0">
              <a:effectLst/>
              <a:latin typeface="Times New Roman" panose="02020603050405020304" pitchFamily="18" charset="0"/>
              <a:ea typeface="宋体" pitchFamily="2" charset="-122"/>
            </a:endParaRPr>
          </a:p>
          <a:p>
            <a:endParaRPr lang="zh-CN" altLang="en-US" dirty="0"/>
          </a:p>
        </p:txBody>
      </p:sp>
      <p:sp>
        <p:nvSpPr>
          <p:cNvPr id="4" name="灯片编号占位符 3"/>
          <p:cNvSpPr>
            <a:spLocks noGrp="1"/>
          </p:cNvSpPr>
          <p:nvPr>
            <p:ph type="sldNum" sz="quarter" idx="5"/>
          </p:nvPr>
        </p:nvSpPr>
        <p:spPr/>
        <p:txBody>
          <a:bodyPr/>
          <a:lstStyle/>
          <a:p>
            <a:fld id="{8221FD68-2088-47CF-A383-D730DB1C2251}"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dirty="0">
                <a:effectLst/>
                <a:latin typeface="Times New Roman" panose="02020603050405020304" pitchFamily="18" charset="0"/>
                <a:ea typeface="宋体" pitchFamily="2" charset="-122"/>
                <a:cs typeface="宋体" pitchFamily="2" charset="-122"/>
              </a:rPr>
              <a:t>以下，对本章进行简单的小结，主要由以下五点。第一、</a:t>
            </a:r>
            <a:r>
              <a:rPr lang="zh-CN" altLang="zh-CN" sz="1200" dirty="0">
                <a:effectLst/>
                <a:latin typeface="Times New Roman" panose="02020603050405020304" pitchFamily="18" charset="0"/>
                <a:ea typeface="宋体" pitchFamily="2" charset="-122"/>
                <a:cs typeface="宋体" pitchFamily="2" charset="-122"/>
              </a:rPr>
              <a:t>企业战略理论与企业人力资源管理息息相关，主要体现在以下</a:t>
            </a:r>
            <a:r>
              <a:rPr lang="zh-CN" altLang="en-US" sz="1200" dirty="0">
                <a:effectLst/>
                <a:latin typeface="Times New Roman" panose="02020603050405020304" pitchFamily="18" charset="0"/>
                <a:ea typeface="宋体" pitchFamily="2" charset="-122"/>
                <a:cs typeface="宋体" pitchFamily="2" charset="-122"/>
              </a:rPr>
              <a:t>四</a:t>
            </a:r>
            <a:r>
              <a:rPr lang="zh-CN" altLang="zh-CN" sz="1200" dirty="0">
                <a:effectLst/>
                <a:latin typeface="Times New Roman" panose="02020603050405020304" pitchFamily="18" charset="0"/>
                <a:ea typeface="宋体" pitchFamily="2" charset="-122"/>
                <a:cs typeface="宋体" pitchFamily="2" charset="-122"/>
              </a:rPr>
              <a:t>个方面：愿景和战略目标、企业生命周期假设、企业核心竞争力和资源基础理论</a:t>
            </a:r>
            <a:r>
              <a:rPr lang="zh-CN" altLang="zh-CN" sz="1200" dirty="0">
                <a:effectLst/>
                <a:latin typeface="Times New Roman" panose="02020603050405020304" pitchFamily="18" charset="0"/>
                <a:ea typeface="宋体" pitchFamily="2" charset="-122"/>
              </a:rPr>
              <a:t>。</a:t>
            </a:r>
            <a:r>
              <a:rPr lang="zh-CN" altLang="en-US" sz="1200" dirty="0">
                <a:effectLst/>
                <a:latin typeface="Times New Roman" panose="02020603050405020304" pitchFamily="18" charset="0"/>
                <a:ea typeface="宋体" pitchFamily="2" charset="-122"/>
              </a:rPr>
              <a:t>第二、</a:t>
            </a:r>
            <a:r>
              <a:rPr lang="zh-CN" altLang="zh-CN" sz="1200" dirty="0">
                <a:effectLst/>
                <a:ea typeface="宋体" pitchFamily="2" charset="-122"/>
                <a:cs typeface="宋体" pitchFamily="2" charset="-122"/>
              </a:rPr>
              <a:t>战略人力资源管理是指企业为实现企业战略总目标而对企业各级各类员工使用规划、考核和培训等各方面进行的一系列综合性的长远谋划方略及其管理实践活动。它是人力资源管理理论发展的高级阶段，具有战略性、系统性、契合性和目标导向性的特征。</a:t>
            </a:r>
            <a:r>
              <a:rPr lang="zh-CN" altLang="en-US" sz="1200" dirty="0">
                <a:effectLst/>
                <a:ea typeface="宋体" pitchFamily="2" charset="-122"/>
                <a:cs typeface="宋体" pitchFamily="2" charset="-122"/>
              </a:rPr>
              <a:t>第三、</a:t>
            </a:r>
            <a:r>
              <a:rPr lang="zh-CN" altLang="zh-CN" sz="1200" dirty="0">
                <a:effectLst/>
                <a:latin typeface="Times New Roman" panose="02020603050405020304" pitchFamily="18" charset="0"/>
                <a:ea typeface="宋体" pitchFamily="2" charset="-122"/>
                <a:cs typeface="宋体" pitchFamily="2" charset="-122"/>
              </a:rPr>
              <a:t>战略性人力资源管理主要模式有哈佛模式、密歇根模式、竞争优势模式、程序调整与整体变革模式、瓦立克模式等。</a:t>
            </a:r>
            <a:r>
              <a:rPr lang="zh-CN" altLang="zh-CN" sz="1200" dirty="0">
                <a:effectLst/>
                <a:latin typeface="Times New Roman" panose="02020603050405020304" pitchFamily="18" charset="0"/>
                <a:ea typeface="宋体" pitchFamily="2" charset="-122"/>
              </a:rPr>
              <a:t>战略性人力资源管理相关学派有角色理论、人力资本理论、管理职能理论和交易成本理论等，从不同角度阐述了企业战略人力资源管理的工作重心。</a:t>
            </a:r>
            <a:r>
              <a:rPr lang="zh-CN" altLang="en-US" sz="1200" dirty="0">
                <a:effectLst/>
                <a:latin typeface="Times New Roman" panose="02020603050405020304" pitchFamily="18" charset="0"/>
                <a:ea typeface="宋体" pitchFamily="2" charset="-122"/>
              </a:rPr>
              <a:t>第四、</a:t>
            </a:r>
            <a:r>
              <a:rPr lang="zh-CN" altLang="zh-CN" sz="1200" dirty="0">
                <a:effectLst/>
                <a:latin typeface="Times New Roman" panose="02020603050405020304" pitchFamily="18" charset="0"/>
                <a:ea typeface="宋体" pitchFamily="2" charset="-122"/>
              </a:rPr>
              <a:t>企业人力资源管理促进企业竞争优势构建体现在四方面：战略性人力资源管理（战略伙伴）、企业基础设施管理（管理专家）、转型与变革管理（变革推动者）以及雇员贡献管理（员工激励者）。</a:t>
            </a:r>
            <a:r>
              <a:rPr lang="zh-CN" altLang="en-US" sz="1200" dirty="0">
                <a:effectLst/>
                <a:latin typeface="Times New Roman" panose="02020603050405020304" pitchFamily="18" charset="0"/>
                <a:ea typeface="宋体" pitchFamily="2" charset="-122"/>
              </a:rPr>
              <a:t>第五、</a:t>
            </a:r>
            <a:r>
              <a:rPr lang="zh-CN" altLang="zh-CN" sz="1200" dirty="0">
                <a:effectLst/>
                <a:latin typeface="Times New Roman" panose="02020603050405020304" pitchFamily="18" charset="0"/>
                <a:ea typeface="宋体" pitchFamily="2" charset="-122"/>
                <a:cs typeface="Times New Roman" panose="02020603050405020304" pitchFamily="18" charset="0"/>
              </a:rPr>
              <a:t>战略性人力资源管理是一个有机的体系。根据现代企业的人力资源管理理论和实践，可以将基于战略的人力资源管理系统分为五大职能模块：战略性人力资源规划、战略性人力资源获取与配置体系、战略性人力资源培训开发体系、战略性人力资源薪酬体系、以关键绩效指标为核心的绩效管理体系。</a:t>
            </a:r>
            <a:endParaRPr lang="zh-CN" altLang="en-US" sz="1200" dirty="0"/>
          </a:p>
          <a:p>
            <a:endParaRPr lang="zh-CN" altLang="en-US" dirty="0"/>
          </a:p>
        </p:txBody>
      </p:sp>
      <p:sp>
        <p:nvSpPr>
          <p:cNvPr id="4" name="灯片编号占位符 3"/>
          <p:cNvSpPr>
            <a:spLocks noGrp="1"/>
          </p:cNvSpPr>
          <p:nvPr>
            <p:ph type="sldNum" sz="quarter" idx="5"/>
          </p:nvPr>
        </p:nvSpPr>
        <p:spPr/>
        <p:txBody>
          <a:bodyPr/>
          <a:lstStyle/>
          <a:p>
            <a:fld id="{8221FD68-2088-47CF-A383-D730DB1C2251}"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342900" indent="-342900">
              <a:buFont typeface="+mj-lt"/>
              <a:buAutoNum type="arabicPeriod"/>
            </a:pPr>
            <a:endParaRPr lang="zh-CN" altLang="en-US" sz="1200" b="1" dirty="0"/>
          </a:p>
          <a:p>
            <a:endParaRPr lang="zh-CN" altLang="en-US" dirty="0"/>
          </a:p>
          <a:p>
            <a:endParaRPr lang="zh-CN" altLang="en-US" dirty="0"/>
          </a:p>
        </p:txBody>
      </p:sp>
      <p:sp>
        <p:nvSpPr>
          <p:cNvPr id="4" name="灯片编号占位符 3"/>
          <p:cNvSpPr>
            <a:spLocks noGrp="1"/>
          </p:cNvSpPr>
          <p:nvPr>
            <p:ph type="sldNum" sz="quarter" idx="5"/>
          </p:nvPr>
        </p:nvSpPr>
        <p:spPr/>
        <p:txBody>
          <a:bodyPr/>
          <a:lstStyle/>
          <a:p>
            <a:fld id="{8221FD68-2088-47CF-A383-D730DB1C225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首先我们介绍一下企业战略理论，分别从战略的含义和相关的四个方面的企业战略理论阐述。</a:t>
            </a:r>
            <a:endParaRPr lang="zh-CN" altLang="en-US" dirty="0"/>
          </a:p>
        </p:txBody>
      </p:sp>
      <p:sp>
        <p:nvSpPr>
          <p:cNvPr id="4" name="灯片编号占位符 3"/>
          <p:cNvSpPr>
            <a:spLocks noGrp="1"/>
          </p:cNvSpPr>
          <p:nvPr>
            <p:ph type="sldNum" sz="quarter" idx="5"/>
          </p:nvPr>
        </p:nvSpPr>
        <p:spPr/>
        <p:txBody>
          <a:bodyPr/>
          <a:lstStyle/>
          <a:p>
            <a:fld id="{8221FD68-2088-47CF-A383-D730DB1C225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dirty="0">
                <a:effectLst/>
                <a:ea typeface="宋体" pitchFamily="2" charset="-122"/>
                <a:cs typeface="宋体" pitchFamily="2" charset="-122"/>
              </a:rPr>
              <a:t>战略的原始含义是指军事谋划</a:t>
            </a:r>
            <a:r>
              <a:rPr lang="zh-CN" altLang="en-US" sz="1200" dirty="0">
                <a:effectLst/>
                <a:ea typeface="宋体" pitchFamily="2" charset="-122"/>
                <a:cs typeface="宋体" pitchFamily="2" charset="-122"/>
              </a:rPr>
              <a:t>。在现代，</a:t>
            </a:r>
            <a:r>
              <a:rPr lang="zh-CN" altLang="zh-CN" sz="1200" b="1" dirty="0">
                <a:effectLst/>
                <a:ea typeface="宋体" pitchFamily="2" charset="-122"/>
                <a:cs typeface="宋体" pitchFamily="2" charset="-122"/>
              </a:rPr>
              <a:t>企业战略管理</a:t>
            </a:r>
            <a:r>
              <a:rPr lang="zh-CN" altLang="zh-CN" sz="1200" dirty="0">
                <a:effectLst/>
                <a:ea typeface="宋体" pitchFamily="2" charset="-122"/>
                <a:cs typeface="宋体" pitchFamily="2" charset="-122"/>
              </a:rPr>
              <a:t>也就是指企业家们根据企业所处环境，为企业将来发展做出的整体性规划及管理的一系列活动。</a:t>
            </a:r>
            <a:endParaRPr lang="en-US" altLang="zh-CN" sz="1200" dirty="0">
              <a:effectLst/>
              <a:ea typeface="宋体" pitchFamily="2" charset="-122"/>
              <a:cs typeface="宋体" pitchFamily="2" charset="-122"/>
            </a:endParaRPr>
          </a:p>
          <a:p>
            <a:r>
              <a:rPr lang="zh-CN" altLang="en-US" sz="1200" dirty="0">
                <a:ea typeface="宋体" pitchFamily="2" charset="-122"/>
              </a:rPr>
              <a:t>不同学者对战略有不同的看法。例如，</a:t>
            </a:r>
            <a:r>
              <a:rPr lang="zh-CN" altLang="zh-CN" sz="1200" dirty="0">
                <a:effectLst/>
                <a:ea typeface="宋体" pitchFamily="2" charset="-122"/>
                <a:cs typeface="宋体" pitchFamily="2" charset="-122"/>
              </a:rPr>
              <a:t>企业战略管理专家安索夫</a:t>
            </a:r>
            <a:r>
              <a:rPr lang="zh-CN" altLang="en-US" sz="1200" dirty="0">
                <a:effectLst/>
                <a:ea typeface="宋体" pitchFamily="2" charset="-122"/>
                <a:cs typeface="宋体" pitchFamily="2" charset="-122"/>
              </a:rPr>
              <a:t>认为</a:t>
            </a:r>
            <a:r>
              <a:rPr lang="zh-CN" altLang="zh-CN" sz="1200" dirty="0">
                <a:effectLst/>
                <a:ea typeface="宋体" pitchFamily="2" charset="-122"/>
                <a:cs typeface="宋体" pitchFamily="2" charset="-122"/>
              </a:rPr>
              <a:t>企业战略四大要素</a:t>
            </a:r>
            <a:r>
              <a:rPr lang="zh-CN" altLang="en-US" sz="1200" dirty="0">
                <a:effectLst/>
                <a:ea typeface="宋体" pitchFamily="2" charset="-122"/>
                <a:cs typeface="宋体" pitchFamily="2" charset="-122"/>
              </a:rPr>
              <a:t>包括产品、核心竞争力、企业间协同和企业所影响的市场。</a:t>
            </a:r>
            <a:r>
              <a:rPr lang="zh-CN" altLang="zh-CN" sz="1200" dirty="0">
                <a:effectLst/>
                <a:ea typeface="宋体" pitchFamily="2" charset="-122"/>
                <a:cs typeface="宋体" pitchFamily="2" charset="-122"/>
              </a:rPr>
              <a:t>战略管理专家安德鲁斯</a:t>
            </a:r>
            <a:r>
              <a:rPr lang="zh-CN" altLang="en-US" sz="1200" dirty="0">
                <a:effectLst/>
                <a:ea typeface="宋体" pitchFamily="2" charset="-122"/>
                <a:cs typeface="宋体" pitchFamily="2" charset="-122"/>
              </a:rPr>
              <a:t>认为</a:t>
            </a:r>
            <a:r>
              <a:rPr lang="zh-CN" altLang="zh-CN" sz="1200" dirty="0">
                <a:effectLst/>
                <a:ea typeface="宋体" pitchFamily="2" charset="-122"/>
                <a:cs typeface="宋体" pitchFamily="2" charset="-122"/>
              </a:rPr>
              <a:t>战略等同于决策模式</a:t>
            </a:r>
            <a:r>
              <a:rPr lang="zh-CN" altLang="en-US" sz="1200" dirty="0">
                <a:effectLst/>
                <a:ea typeface="宋体" pitchFamily="2" charset="-122"/>
                <a:cs typeface="宋体" pitchFamily="2" charset="-122"/>
              </a:rPr>
              <a:t>。</a:t>
            </a:r>
            <a:r>
              <a:rPr lang="zh-CN" altLang="zh-CN" sz="1200" dirty="0">
                <a:effectLst/>
                <a:ea typeface="宋体" pitchFamily="2" charset="-122"/>
                <a:cs typeface="宋体" pitchFamily="2" charset="-122"/>
              </a:rPr>
              <a:t>学者申德等</a:t>
            </a:r>
            <a:r>
              <a:rPr lang="zh-CN" altLang="en-US" sz="1200" dirty="0">
                <a:effectLst/>
                <a:ea typeface="宋体" pitchFamily="2" charset="-122"/>
                <a:cs typeface="宋体" pitchFamily="2" charset="-122"/>
              </a:rPr>
              <a:t>提出，制订</a:t>
            </a:r>
            <a:r>
              <a:rPr lang="zh-CN" altLang="zh-CN" sz="1200" dirty="0">
                <a:effectLst/>
                <a:ea typeface="宋体" pitchFamily="2" charset="-122"/>
                <a:cs typeface="宋体" pitchFamily="2" charset="-122"/>
              </a:rPr>
              <a:t>战略时，应该考虑企业的外部环境与企业自身的资源配置的相互影响问题</a:t>
            </a:r>
            <a:r>
              <a:rPr lang="zh-CN" altLang="en-US" sz="1200" dirty="0">
                <a:effectLst/>
                <a:ea typeface="宋体" pitchFamily="2" charset="-122"/>
                <a:cs typeface="宋体" pitchFamily="2" charset="-122"/>
              </a:rPr>
              <a:t>。</a:t>
            </a:r>
            <a:endParaRPr lang="zh-CN" altLang="en-US" sz="1200" dirty="0"/>
          </a:p>
          <a:p>
            <a:endParaRPr lang="zh-CN" altLang="en-US" dirty="0"/>
          </a:p>
        </p:txBody>
      </p:sp>
      <p:sp>
        <p:nvSpPr>
          <p:cNvPr id="4" name="灯片编号占位符 3"/>
          <p:cNvSpPr>
            <a:spLocks noGrp="1"/>
          </p:cNvSpPr>
          <p:nvPr>
            <p:ph type="sldNum" sz="quarter" idx="5"/>
          </p:nvPr>
        </p:nvSpPr>
        <p:spPr/>
        <p:txBody>
          <a:bodyPr/>
          <a:lstStyle/>
          <a:p>
            <a:fld id="{8221FD68-2088-47CF-A383-D730DB1C225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和</a:t>
            </a:r>
            <a:r>
              <a:rPr lang="zh-CN" altLang="zh-CN" sz="1200" b="1" dirty="0">
                <a:effectLst/>
                <a:latin typeface="Times New Roman" panose="02020603050405020304" pitchFamily="18" charset="0"/>
                <a:ea typeface="宋体" pitchFamily="2" charset="-122"/>
                <a:cs typeface="Times New Roman" panose="02020603050405020304" pitchFamily="18" charset="0"/>
              </a:rPr>
              <a:t>人力资源管理</a:t>
            </a:r>
            <a:r>
              <a:rPr lang="zh-CN" altLang="en-US" sz="1200" b="1" dirty="0">
                <a:effectLst/>
                <a:latin typeface="Times New Roman" panose="02020603050405020304" pitchFamily="18" charset="0"/>
                <a:ea typeface="宋体" pitchFamily="2" charset="-122"/>
                <a:cs typeface="Times New Roman" panose="02020603050405020304" pitchFamily="18" charset="0"/>
              </a:rPr>
              <a:t>相关的</a:t>
            </a:r>
            <a:r>
              <a:rPr lang="zh-CN" altLang="zh-CN" sz="1200" b="1" dirty="0">
                <a:effectLst/>
                <a:latin typeface="Times New Roman" panose="02020603050405020304" pitchFamily="18" charset="0"/>
                <a:ea typeface="宋体" pitchFamily="2" charset="-122"/>
                <a:cs typeface="Times New Roman" panose="02020603050405020304" pitchFamily="18" charset="0"/>
              </a:rPr>
              <a:t>企业战略理论</a:t>
            </a:r>
            <a:r>
              <a:rPr lang="zh-CN" altLang="en-US" sz="1200" b="1" dirty="0">
                <a:effectLst/>
                <a:latin typeface="Times New Roman" panose="02020603050405020304" pitchFamily="18" charset="0"/>
                <a:ea typeface="宋体" pitchFamily="2" charset="-122"/>
                <a:cs typeface="Times New Roman" panose="02020603050405020304" pitchFamily="18" charset="0"/>
              </a:rPr>
              <a:t>，主要体现在四个方面，</a:t>
            </a:r>
            <a:r>
              <a:rPr lang="zh-CN" altLang="zh-CN" sz="1200" b="1" dirty="0">
                <a:effectLst/>
                <a:ea typeface="微软雅黑" panose="020B0503020204020204" pitchFamily="34" charset="-122"/>
                <a:cs typeface="Times New Roman" panose="02020603050405020304" pitchFamily="18" charset="0"/>
              </a:rPr>
              <a:t>愿景和战略目标</a:t>
            </a:r>
            <a:r>
              <a:rPr lang="zh-CN" altLang="en-US" sz="1200" b="1" dirty="0">
                <a:effectLst/>
                <a:ea typeface="微软雅黑" panose="020B0503020204020204" pitchFamily="34" charset="-122"/>
                <a:cs typeface="Times New Roman" panose="02020603050405020304" pitchFamily="18" charset="0"/>
              </a:rPr>
              <a:t>、</a:t>
            </a:r>
            <a:r>
              <a:rPr lang="zh-CN" altLang="zh-CN" sz="1200" b="1" dirty="0">
                <a:effectLst/>
                <a:latin typeface="Times New Roman" panose="02020603050405020304" pitchFamily="18" charset="0"/>
                <a:ea typeface="微软雅黑" panose="020B0503020204020204" pitchFamily="34" charset="-122"/>
              </a:rPr>
              <a:t>企业生命周期假设</a:t>
            </a:r>
            <a:r>
              <a:rPr lang="zh-CN" altLang="en-US" sz="1200" b="1" dirty="0">
                <a:effectLst/>
                <a:latin typeface="Times New Roman" panose="02020603050405020304" pitchFamily="18" charset="0"/>
                <a:ea typeface="微软雅黑" panose="020B0503020204020204" pitchFamily="34" charset="-122"/>
              </a:rPr>
              <a:t>、</a:t>
            </a:r>
            <a:r>
              <a:rPr lang="zh-CN" altLang="zh-CN" sz="1200" b="1" dirty="0">
                <a:effectLst/>
                <a:ea typeface="微软雅黑" panose="020B0503020204020204" pitchFamily="34" charset="-122"/>
                <a:cs typeface="Times New Roman" panose="02020603050405020304" pitchFamily="18" charset="0"/>
              </a:rPr>
              <a:t>企业核心竞争力</a:t>
            </a:r>
            <a:r>
              <a:rPr lang="zh-CN" altLang="en-US" sz="1200" b="1" dirty="0">
                <a:effectLst/>
                <a:ea typeface="微软雅黑" panose="020B0503020204020204" pitchFamily="34" charset="-122"/>
                <a:cs typeface="Times New Roman" panose="02020603050405020304" pitchFamily="18" charset="0"/>
              </a:rPr>
              <a:t>和</a:t>
            </a:r>
            <a:r>
              <a:rPr lang="zh-CN" altLang="zh-CN" sz="1200" b="1" dirty="0">
                <a:effectLst/>
                <a:ea typeface="微软雅黑" panose="020B0503020204020204" pitchFamily="34" charset="-122"/>
                <a:cs typeface="Times New Roman" panose="02020603050405020304" pitchFamily="18" charset="0"/>
              </a:rPr>
              <a:t>资源基础理论</a:t>
            </a:r>
            <a:r>
              <a:rPr lang="zh-CN" altLang="en-US" sz="1200" b="1" dirty="0">
                <a:effectLst/>
                <a:ea typeface="微软雅黑" panose="020B0503020204020204" pitchFamily="34" charset="-122"/>
                <a:cs typeface="Times New Roman" panose="02020603050405020304" pitchFamily="18" charset="0"/>
              </a:rPr>
              <a:t>。下面我们逐一介绍。</a:t>
            </a:r>
            <a:endParaRPr lang="zh-CN" altLang="zh-CN" sz="1200" b="1" dirty="0">
              <a:effectLst/>
              <a:latin typeface="Times New Roman" panose="02020603050405020304" pitchFamily="18" charset="0"/>
            </a:endParaRPr>
          </a:p>
          <a:p>
            <a:endParaRPr lang="zh-CN" altLang="en-US" dirty="0"/>
          </a:p>
        </p:txBody>
      </p:sp>
      <p:sp>
        <p:nvSpPr>
          <p:cNvPr id="4" name="灯片编号占位符 3"/>
          <p:cNvSpPr>
            <a:spLocks noGrp="1"/>
          </p:cNvSpPr>
          <p:nvPr>
            <p:ph type="sldNum" sz="quarter" idx="5"/>
          </p:nvPr>
        </p:nvSpPr>
        <p:spPr/>
        <p:txBody>
          <a:bodyPr/>
          <a:lstStyle/>
          <a:p>
            <a:fld id="{8221FD68-2088-47CF-A383-D730DB1C225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457200" marR="0" lvl="1" indent="0" algn="l" defTabSz="914400" rtl="0" eaLnBrk="1" fontAlgn="auto" latinLnBrk="0" hangingPunct="1">
              <a:lnSpc>
                <a:spcPct val="100000"/>
              </a:lnSpc>
              <a:spcBef>
                <a:spcPts val="0"/>
              </a:spcBef>
              <a:spcAft>
                <a:spcPts val="0"/>
              </a:spcAft>
              <a:buClrTx/>
              <a:buSzTx/>
              <a:buFontTx/>
              <a:buNone/>
              <a:defRPr/>
            </a:pPr>
            <a:r>
              <a:rPr lang="zh-CN" altLang="en-US" dirty="0"/>
              <a:t>我们首先需要了解的是愿景和战略目标的含义。</a:t>
            </a:r>
            <a:r>
              <a:rPr lang="zh-CN" altLang="zh-CN" b="1" dirty="0">
                <a:effectLst/>
                <a:ea typeface="宋体" pitchFamily="2" charset="-122"/>
                <a:cs typeface="宋体" pitchFamily="2" charset="-122"/>
              </a:rPr>
              <a:t>愿景</a:t>
            </a:r>
            <a:r>
              <a:rPr lang="en-US" altLang="zh-CN" b="1" dirty="0">
                <a:effectLst/>
                <a:ea typeface="宋体" pitchFamily="2" charset="-122"/>
                <a:cs typeface="宋体" pitchFamily="2" charset="-122"/>
              </a:rPr>
              <a:t>(Vision)</a:t>
            </a:r>
            <a:r>
              <a:rPr lang="zh-CN" altLang="zh-CN" dirty="0">
                <a:effectLst/>
                <a:ea typeface="宋体" pitchFamily="2" charset="-122"/>
                <a:cs typeface="宋体" pitchFamily="2" charset="-122"/>
              </a:rPr>
              <a:t>是战略家对前景和发展方向的一个高度概括的描述，这种描述在情感上能激起人们的热情</a:t>
            </a:r>
            <a:r>
              <a:rPr lang="zh-CN" altLang="en-US" dirty="0">
                <a:effectLst/>
                <a:ea typeface="宋体" pitchFamily="2" charset="-122"/>
                <a:cs typeface="宋体" pitchFamily="2" charset="-122"/>
              </a:rPr>
              <a:t>。</a:t>
            </a:r>
            <a:r>
              <a:rPr lang="zh-CN" altLang="zh-CN" b="1" dirty="0">
                <a:effectLst/>
                <a:ea typeface="宋体" pitchFamily="2" charset="-122"/>
                <a:cs typeface="宋体" pitchFamily="2" charset="-122"/>
              </a:rPr>
              <a:t>战略目标</a:t>
            </a:r>
            <a:r>
              <a:rPr lang="zh-CN" altLang="zh-CN" dirty="0">
                <a:effectLst/>
                <a:ea typeface="宋体" pitchFamily="2" charset="-122"/>
                <a:cs typeface="宋体" pitchFamily="2" charset="-122"/>
              </a:rPr>
              <a:t>则是构成企业战略的基本内容，是在一些最重要的领域对企业使命的进一步具体、明确的阐释</a:t>
            </a:r>
            <a:r>
              <a:rPr lang="zh-CN" altLang="en-US" dirty="0">
                <a:effectLst/>
                <a:ea typeface="宋体" pitchFamily="2" charset="-122"/>
                <a:cs typeface="宋体" pitchFamily="2" charset="-122"/>
              </a:rPr>
              <a:t>，</a:t>
            </a:r>
            <a:r>
              <a:rPr lang="zh-CN" altLang="zh-CN" dirty="0">
                <a:effectLst/>
                <a:ea typeface="宋体" pitchFamily="2" charset="-122"/>
                <a:cs typeface="宋体" pitchFamily="2" charset="-122"/>
              </a:rPr>
              <a:t>既可以是定性的，也可以是定量的，比如竞争地位、业绩水平、发展速度等等</a:t>
            </a:r>
            <a:r>
              <a:rPr lang="zh-CN" altLang="en-US" dirty="0">
                <a:effectLst/>
                <a:ea typeface="宋体" pitchFamily="2" charset="-122"/>
                <a:cs typeface="宋体" pitchFamily="2" charset="-122"/>
              </a:rPr>
              <a:t>。战略目标</a:t>
            </a:r>
            <a:r>
              <a:rPr lang="zh-CN" altLang="zh-CN" dirty="0">
                <a:effectLst/>
                <a:ea typeface="宋体" pitchFamily="2" charset="-122"/>
                <a:cs typeface="宋体" pitchFamily="2" charset="-122"/>
              </a:rPr>
              <a:t>是企业今后长期奋斗的目标，也是全部战略管理工作的核心。</a:t>
            </a:r>
            <a:r>
              <a:rPr lang="zh-CN" altLang="en-US" dirty="0">
                <a:effectLst/>
                <a:ea typeface="宋体" pitchFamily="2" charset="-122"/>
                <a:cs typeface="宋体" pitchFamily="2" charset="-122"/>
              </a:rPr>
              <a:t>企业的愿景和战略目标对人力资源管理非常重要。具体而言，</a:t>
            </a:r>
            <a:r>
              <a:rPr lang="zh-CN" altLang="en-US" b="1" dirty="0">
                <a:solidFill>
                  <a:srgbClr val="FF0000"/>
                </a:solidFill>
                <a:effectLst/>
                <a:ea typeface="宋体" pitchFamily="2" charset="-122"/>
                <a:cs typeface="宋体" pitchFamily="2" charset="-122"/>
              </a:rPr>
              <a:t>愿景</a:t>
            </a:r>
            <a:r>
              <a:rPr lang="zh-CN" altLang="zh-CN" b="1" dirty="0">
                <a:solidFill>
                  <a:srgbClr val="FF0000"/>
                </a:solidFill>
                <a:effectLst/>
                <a:ea typeface="宋体" pitchFamily="2" charset="-122"/>
                <a:cs typeface="宋体" pitchFamily="2" charset="-122"/>
              </a:rPr>
              <a:t>与战略目标是战略视角下人力资源管理具体工作设计和实施的依据</a:t>
            </a:r>
            <a:r>
              <a:rPr lang="zh-CN" altLang="zh-CN" dirty="0">
                <a:solidFill>
                  <a:srgbClr val="FF0000"/>
                </a:solidFill>
                <a:effectLst/>
                <a:ea typeface="宋体" pitchFamily="2" charset="-122"/>
                <a:cs typeface="宋体" pitchFamily="2" charset="-122"/>
              </a:rPr>
              <a:t>；</a:t>
            </a:r>
            <a:r>
              <a:rPr lang="zh-CN" altLang="zh-CN" b="1" dirty="0">
                <a:solidFill>
                  <a:srgbClr val="FF0000"/>
                </a:solidFill>
                <a:effectLst/>
                <a:ea typeface="宋体" pitchFamily="2" charset="-122"/>
                <a:cs typeface="宋体" pitchFamily="2" charset="-122"/>
              </a:rPr>
              <a:t>是构建战略性人力资源职能体系的出发点和前提。</a:t>
            </a:r>
            <a:endParaRPr lang="en-US" altLang="zh-CN" b="1" dirty="0">
              <a:solidFill>
                <a:srgbClr val="FF0000"/>
              </a:solidFill>
              <a:ea typeface="微软雅黑" panose="020B0503020204020204" pitchFamily="34" charset="-122"/>
              <a:cs typeface="Times New Roman" panose="02020603050405020304" pitchFamily="18" charset="0"/>
            </a:endParaRPr>
          </a:p>
          <a:p>
            <a:pPr lvl="1"/>
            <a:endParaRPr lang="en-US" altLang="zh-CN" dirty="0">
              <a:effectLst/>
              <a:ea typeface="宋体" pitchFamily="2" charset="-122"/>
              <a:cs typeface="宋体" pitchFamily="2" charset="-122"/>
            </a:endParaRPr>
          </a:p>
          <a:p>
            <a:endParaRPr lang="zh-CN" altLang="en-US" dirty="0"/>
          </a:p>
        </p:txBody>
      </p:sp>
      <p:sp>
        <p:nvSpPr>
          <p:cNvPr id="4" name="灯片编号占位符 3"/>
          <p:cNvSpPr>
            <a:spLocks noGrp="1"/>
          </p:cNvSpPr>
          <p:nvPr>
            <p:ph type="sldNum" sz="quarter" idx="5"/>
          </p:nvPr>
        </p:nvSpPr>
        <p:spPr/>
        <p:txBody>
          <a:bodyPr/>
          <a:lstStyle/>
          <a:p>
            <a:fld id="{8221FD68-2088-47CF-A383-D730DB1C225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2"/>
            <a:r>
              <a:rPr lang="zh-CN" altLang="en-US" dirty="0"/>
              <a:t>其次，我们需要了解的是企业生命周期假设。如图中所示，</a:t>
            </a:r>
            <a:r>
              <a:rPr lang="zh-CN" altLang="zh-CN" b="1" dirty="0">
                <a:effectLst/>
                <a:ea typeface="宋体" pitchFamily="2" charset="-122"/>
                <a:cs typeface="宋体" pitchFamily="2" charset="-122"/>
              </a:rPr>
              <a:t>企业生命周期</a:t>
            </a:r>
            <a:r>
              <a:rPr lang="zh-CN" altLang="zh-CN" dirty="0">
                <a:effectLst/>
                <a:ea typeface="宋体" pitchFamily="2" charset="-122"/>
                <a:cs typeface="宋体" pitchFamily="2" charset="-122"/>
              </a:rPr>
              <a:t>可以分为创业期</a:t>
            </a:r>
            <a:r>
              <a:rPr lang="en-US" altLang="zh-CN" dirty="0">
                <a:effectLst/>
                <a:ea typeface="宋体" pitchFamily="2" charset="-122"/>
                <a:cs typeface="宋体" pitchFamily="2" charset="-122"/>
              </a:rPr>
              <a:t>/</a:t>
            </a:r>
            <a:r>
              <a:rPr lang="zh-CN" altLang="en-US" dirty="0">
                <a:effectLst/>
                <a:ea typeface="宋体" pitchFamily="2" charset="-122"/>
                <a:cs typeface="宋体" pitchFamily="2" charset="-122"/>
              </a:rPr>
              <a:t>初创期</a:t>
            </a:r>
            <a:r>
              <a:rPr lang="zh-CN" altLang="zh-CN" dirty="0">
                <a:effectLst/>
                <a:ea typeface="宋体" pitchFamily="2" charset="-122"/>
                <a:cs typeface="宋体" pitchFamily="2" charset="-122"/>
              </a:rPr>
              <a:t>、成长期、成熟期</a:t>
            </a:r>
            <a:r>
              <a:rPr lang="zh-CN" altLang="en-US" dirty="0">
                <a:effectLst/>
                <a:ea typeface="宋体" pitchFamily="2" charset="-122"/>
                <a:cs typeface="宋体" pitchFamily="2" charset="-122"/>
              </a:rPr>
              <a:t>和</a:t>
            </a:r>
            <a:r>
              <a:rPr lang="zh-CN" altLang="zh-CN" dirty="0">
                <a:effectLst/>
                <a:ea typeface="宋体" pitchFamily="2" charset="-122"/>
                <a:cs typeface="宋体" pitchFamily="2" charset="-122"/>
              </a:rPr>
              <a:t>衰退期。人力资源管理在企业不同的发展时期有不同的功能与工作内容。</a:t>
            </a:r>
            <a:r>
              <a:rPr lang="zh-CN" altLang="en-US" dirty="0">
                <a:effectLst/>
                <a:ea typeface="宋体" pitchFamily="2" charset="-122"/>
                <a:cs typeface="宋体" pitchFamily="2" charset="-122"/>
              </a:rPr>
              <a:t>具体而言，</a:t>
            </a:r>
            <a:r>
              <a:rPr lang="zh-CN" altLang="zh-CN" sz="1200" dirty="0">
                <a:effectLst/>
                <a:ea typeface="宋体" pitchFamily="2" charset="-122"/>
                <a:cs typeface="宋体" pitchFamily="2" charset="-122"/>
              </a:rPr>
              <a:t>当企业达到一定规模时，人力资源管理</a:t>
            </a:r>
            <a:r>
              <a:rPr lang="zh-CN" altLang="en-US" sz="1200" dirty="0">
                <a:ea typeface="宋体" pitchFamily="2" charset="-122"/>
                <a:cs typeface="宋体" pitchFamily="2" charset="-122"/>
              </a:rPr>
              <a:t>开始</a:t>
            </a:r>
            <a:r>
              <a:rPr lang="zh-CN" altLang="zh-CN" sz="1200" dirty="0">
                <a:effectLst/>
                <a:ea typeface="宋体" pitchFamily="2" charset="-122"/>
                <a:cs typeface="宋体" pitchFamily="2" charset="-122"/>
              </a:rPr>
              <a:t>承担特别重要的战略作用。从战略人力资源运行的特征上</a:t>
            </a:r>
            <a:r>
              <a:rPr lang="zh-CN" altLang="zh-CN" sz="1200" dirty="0">
                <a:ea typeface="宋体" pitchFamily="2" charset="-122"/>
              </a:rPr>
              <a:t>看，</a:t>
            </a:r>
            <a:r>
              <a:rPr lang="zh-CN" altLang="zh-CN" sz="1200" b="1" dirty="0">
                <a:solidFill>
                  <a:srgbClr val="FF0000"/>
                </a:solidFill>
                <a:effectLst/>
                <a:ea typeface="宋体" pitchFamily="2" charset="-122"/>
                <a:cs typeface="宋体" pitchFamily="2" charset="-122"/>
              </a:rPr>
              <a:t>战略视角下人力资源管理的最佳适用时期是企业成长期和成熟期阶段。</a:t>
            </a:r>
            <a:r>
              <a:rPr lang="en-US" altLang="zh-CN" sz="1200" b="1" dirty="0">
                <a:solidFill>
                  <a:srgbClr val="FF0000"/>
                </a:solidFill>
                <a:effectLst/>
                <a:ea typeface="宋体" pitchFamily="2" charset="-122"/>
                <a:cs typeface="宋体" pitchFamily="2" charset="-122"/>
              </a:rPr>
              <a:t> </a:t>
            </a:r>
            <a:endParaRPr lang="en-US" altLang="zh-CN" sz="1200" b="1" dirty="0">
              <a:solidFill>
                <a:srgbClr val="FF0000"/>
              </a:solidFill>
              <a:effectLst/>
              <a:ea typeface="微软雅黑" panose="020B0503020204020204" pitchFamily="34"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dirty="0">
              <a:ea typeface="宋体" pitchFamily="2" charset="-122"/>
              <a:cs typeface="宋体" pitchFamily="2" charset="-122"/>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dirty="0">
              <a:effectLst/>
              <a:ea typeface="宋体" pitchFamily="2" charset="-122"/>
              <a:cs typeface="宋体" pitchFamily="2" charset="-122"/>
            </a:endParaRPr>
          </a:p>
          <a:p>
            <a:endParaRPr lang="zh-CN" altLang="en-US" dirty="0"/>
          </a:p>
        </p:txBody>
      </p:sp>
      <p:sp>
        <p:nvSpPr>
          <p:cNvPr id="4" name="灯片编号占位符 3"/>
          <p:cNvSpPr>
            <a:spLocks noGrp="1"/>
          </p:cNvSpPr>
          <p:nvPr>
            <p:ph type="sldNum" sz="quarter" idx="5"/>
          </p:nvPr>
        </p:nvSpPr>
        <p:spPr/>
        <p:txBody>
          <a:bodyPr/>
          <a:lstStyle/>
          <a:p>
            <a:fld id="{8221FD68-2088-47CF-A383-D730DB1C225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1"/>
            <a:r>
              <a:rPr lang="zh-CN" altLang="en-US" dirty="0"/>
              <a:t>接着，我们需要了解企业核心竞争力。</a:t>
            </a:r>
            <a:r>
              <a:rPr lang="zh-CN" altLang="zh-CN" dirty="0">
                <a:effectLst/>
                <a:ea typeface="宋体" pitchFamily="2" charset="-122"/>
                <a:cs typeface="宋体" pitchFamily="2" charset="-122"/>
              </a:rPr>
              <a:t>核心竞争力理论</a:t>
            </a:r>
            <a:r>
              <a:rPr lang="zh-CN" altLang="en-US" dirty="0">
                <a:effectLst/>
                <a:ea typeface="宋体" pitchFamily="2" charset="-122"/>
                <a:cs typeface="宋体" pitchFamily="2" charset="-122"/>
              </a:rPr>
              <a:t>指出，</a:t>
            </a:r>
            <a:r>
              <a:rPr lang="zh-CN" altLang="zh-CN" dirty="0">
                <a:effectLst/>
                <a:ea typeface="宋体" pitchFamily="2" charset="-122"/>
                <a:cs typeface="宋体" pitchFamily="2" charset="-122"/>
              </a:rPr>
              <a:t>任何企业的发展必须要有其核心竞争力</a:t>
            </a:r>
            <a:r>
              <a:rPr lang="zh-CN" altLang="en-US" dirty="0">
                <a:ea typeface="宋体" pitchFamily="2" charset="-122"/>
                <a:cs typeface="宋体" pitchFamily="2" charset="-122"/>
              </a:rPr>
              <a:t>。</a:t>
            </a:r>
            <a:r>
              <a:rPr lang="zh-CN" altLang="en-US" dirty="0">
                <a:effectLst/>
                <a:ea typeface="宋体" pitchFamily="2" charset="-122"/>
                <a:cs typeface="Times New Roman" panose="02020603050405020304" pitchFamily="18" charset="0"/>
              </a:rPr>
              <a:t>随着</a:t>
            </a:r>
            <a:r>
              <a:rPr lang="zh-CN" altLang="zh-CN" dirty="0">
                <a:effectLst/>
                <a:ea typeface="宋体" pitchFamily="2" charset="-122"/>
                <a:cs typeface="宋体" pitchFamily="2" charset="-122"/>
              </a:rPr>
              <a:t>企业的人力资源管理从事务性走向战略性</a:t>
            </a:r>
            <a:r>
              <a:rPr lang="zh-CN" altLang="en-US" dirty="0">
                <a:effectLst/>
                <a:ea typeface="宋体" pitchFamily="2" charset="-122"/>
                <a:cs typeface="宋体" pitchFamily="2" charset="-122"/>
              </a:rPr>
              <a:t>，</a:t>
            </a:r>
            <a:r>
              <a:rPr lang="zh-CN" altLang="zh-CN" dirty="0">
                <a:effectLst/>
                <a:ea typeface="宋体" pitchFamily="2" charset="-122"/>
                <a:cs typeface="宋体" pitchFamily="2" charset="-122"/>
              </a:rPr>
              <a:t>人力资源管理</a:t>
            </a:r>
            <a:r>
              <a:rPr lang="zh-CN" altLang="en-US" dirty="0">
                <a:effectLst/>
                <a:ea typeface="宋体" pitchFamily="2" charset="-122"/>
                <a:cs typeface="宋体" pitchFamily="2" charset="-122"/>
              </a:rPr>
              <a:t>成为</a:t>
            </a:r>
            <a:r>
              <a:rPr lang="zh-CN" altLang="zh-CN" dirty="0">
                <a:effectLst/>
                <a:ea typeface="宋体" pitchFamily="2" charset="-122"/>
                <a:cs typeface="宋体" pitchFamily="2" charset="-122"/>
              </a:rPr>
              <a:t>获取企业竞争优势的重要途径</a:t>
            </a:r>
            <a:r>
              <a:rPr lang="zh-CN" altLang="en-US" dirty="0">
                <a:effectLst/>
                <a:ea typeface="宋体" pitchFamily="2" charset="-122"/>
                <a:cs typeface="宋体" pitchFamily="2" charset="-122"/>
              </a:rPr>
              <a:t>。</a:t>
            </a:r>
            <a:r>
              <a:rPr lang="zh-CN" altLang="zh-CN" dirty="0">
                <a:effectLst/>
                <a:ea typeface="宋体" pitchFamily="2" charset="-122"/>
                <a:cs typeface="宋体" pitchFamily="2" charset="-122"/>
              </a:rPr>
              <a:t>战略视角下的人力资源管理正是</a:t>
            </a:r>
            <a:r>
              <a:rPr lang="zh-CN" altLang="zh-CN" b="1" dirty="0">
                <a:solidFill>
                  <a:srgbClr val="FF0000"/>
                </a:solidFill>
                <a:effectLst/>
                <a:ea typeface="宋体" pitchFamily="2" charset="-122"/>
                <a:cs typeface="宋体" pitchFamily="2" charset="-122"/>
              </a:rPr>
              <a:t>通过综合考虑企业战略与支持企业战略的相应人力资源管理来组成企业在市场竞争中的核心竞争力</a:t>
            </a:r>
            <a:r>
              <a:rPr lang="zh-CN" altLang="zh-CN" dirty="0">
                <a:effectLst/>
                <a:ea typeface="宋体" pitchFamily="2" charset="-122"/>
                <a:cs typeface="宋体" pitchFamily="2" charset="-122"/>
              </a:rPr>
              <a:t>，并保持优势地位。</a:t>
            </a:r>
            <a:r>
              <a:rPr lang="zh-CN" altLang="en-US" dirty="0">
                <a:effectLst/>
                <a:ea typeface="宋体" pitchFamily="2" charset="-122"/>
                <a:cs typeface="宋体" pitchFamily="2" charset="-122"/>
              </a:rPr>
              <a:t>因此，人力资源管理对构建企业核心竞争力非常重要。</a:t>
            </a:r>
            <a:endParaRPr lang="en-US" altLang="zh-CN" dirty="0">
              <a:effectLst/>
              <a:ea typeface="微软雅黑" panose="020B0503020204020204" pitchFamily="34"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5"/>
          </p:nvPr>
        </p:nvSpPr>
        <p:spPr/>
        <p:txBody>
          <a:bodyPr/>
          <a:lstStyle/>
          <a:p>
            <a:fld id="{8221FD68-2088-47CF-A383-D730DB1C225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png"/><Relationship Id="rId2" Type="http://schemas.openxmlformats.org/officeDocument/2006/relationships/tags" Target="../tags/tag1.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image" Target="../media/image1.png"/><Relationship Id="rId22" Type="http://schemas.openxmlformats.org/officeDocument/2006/relationships/tags" Target="../tags/tag89.xml"/><Relationship Id="rId21" Type="http://schemas.openxmlformats.org/officeDocument/2006/relationships/tags" Target="../tags/tag88.xml"/><Relationship Id="rId20" Type="http://schemas.openxmlformats.org/officeDocument/2006/relationships/tags" Target="../tags/tag87.xml"/><Relationship Id="rId2" Type="http://schemas.openxmlformats.org/officeDocument/2006/relationships/tags" Target="../tags/tag70.xml"/><Relationship Id="rId19" Type="http://schemas.openxmlformats.org/officeDocument/2006/relationships/tags" Target="../tags/tag86.xml"/><Relationship Id="rId18" Type="http://schemas.openxmlformats.org/officeDocument/2006/relationships/tags" Target="../tags/tag85.xml"/><Relationship Id="rId17" Type="http://schemas.openxmlformats.org/officeDocument/2006/relationships/tags" Target="../tags/tag84.xml"/><Relationship Id="rId16" Type="http://schemas.openxmlformats.org/officeDocument/2006/relationships/tags" Target="../tags/tag83.xml"/><Relationship Id="rId15" Type="http://schemas.openxmlformats.org/officeDocument/2006/relationships/tags" Target="../tags/tag82.xml"/><Relationship Id="rId14" Type="http://schemas.openxmlformats.org/officeDocument/2006/relationships/tags" Target="../tags/tag81.xml"/><Relationship Id="rId13" Type="http://schemas.openxmlformats.org/officeDocument/2006/relationships/tags" Target="../tags/tag80.xml"/><Relationship Id="rId12" Type="http://schemas.openxmlformats.org/officeDocument/2006/relationships/tags" Target="../tags/tag79.xml"/><Relationship Id="rId11" Type="http://schemas.openxmlformats.org/officeDocument/2006/relationships/tags" Target="../tags/tag78.xml"/><Relationship Id="rId10" Type="http://schemas.openxmlformats.org/officeDocument/2006/relationships/tags" Target="../tags/tag77.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image" Target="../media/image2.png"/><Relationship Id="rId3" Type="http://schemas.openxmlformats.org/officeDocument/2006/relationships/tags" Target="../tags/tag16.xml"/><Relationship Id="rId2" Type="http://schemas.openxmlformats.org/officeDocument/2006/relationships/tags" Target="../tags/tag15.xml"/><Relationship Id="rId18" Type="http://schemas.openxmlformats.org/officeDocument/2006/relationships/tags" Target="../tags/tag30.xml"/><Relationship Id="rId17" Type="http://schemas.openxmlformats.org/officeDocument/2006/relationships/tags" Target="../tags/tag29.xml"/><Relationship Id="rId16" Type="http://schemas.openxmlformats.org/officeDocument/2006/relationships/tags" Target="../tags/tag28.xml"/><Relationship Id="rId15" Type="http://schemas.openxmlformats.org/officeDocument/2006/relationships/tags" Target="../tags/tag27.xml"/><Relationship Id="rId14" Type="http://schemas.openxmlformats.org/officeDocument/2006/relationships/tags" Target="../tags/tag26.xml"/><Relationship Id="rId13" Type="http://schemas.openxmlformats.org/officeDocument/2006/relationships/tags" Target="../tags/tag25.xml"/><Relationship Id="rId12" Type="http://schemas.openxmlformats.org/officeDocument/2006/relationships/tags" Target="../tags/tag24.xml"/><Relationship Id="rId11" Type="http://schemas.openxmlformats.org/officeDocument/2006/relationships/tags" Target="../tags/tag23.xml"/><Relationship Id="rId10" Type="http://schemas.openxmlformats.org/officeDocument/2006/relationships/tags" Target="../tags/tag2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tags" Target="../tags/tag51.xml"/><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60.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图片 11"/>
          <p:cNvPicPr>
            <a:picLocks noChangeAspect="1" noChangeArrowheads="1"/>
          </p:cNvPicPr>
          <p:nvPr>
            <p:custDataLst>
              <p:tags r:id="rId2"/>
            </p:custDataLst>
          </p:nvPr>
        </p:nvPicPr>
        <p:blipFill>
          <a:blip r:embed="rId3">
            <a:extLst>
              <a:ext uri="{28A0092B-C50C-407E-A947-70E740481C1C}">
                <a14:useLocalDpi xmlns:a14="http://schemas.microsoft.com/office/drawing/2010/main" val="0"/>
              </a:ext>
            </a:extLst>
          </a:blip>
          <a:srcRect/>
          <a:stretch>
            <a:fillRect/>
          </a:stretch>
        </p:blipFill>
        <p:spPr bwMode="auto">
          <a:xfrm>
            <a:off x="0" y="3938588"/>
            <a:ext cx="12192000" cy="291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直接连接符 4"/>
          <p:cNvCxnSpPr/>
          <p:nvPr>
            <p:custDataLst>
              <p:tags r:id="rId4"/>
            </p:custDataLst>
          </p:nvPr>
        </p:nvCxnSpPr>
        <p:spPr>
          <a:xfrm flipH="1">
            <a:off x="0" y="2298700"/>
            <a:ext cx="2587625"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custDataLst>
              <p:tags r:id="rId5"/>
            </p:custDataLst>
          </p:nvPr>
        </p:nvCxnSpPr>
        <p:spPr>
          <a:xfrm flipH="1" flipV="1">
            <a:off x="9605963" y="2298700"/>
            <a:ext cx="2587625"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7" name="矩形: 圆角 6"/>
          <p:cNvSpPr/>
          <p:nvPr>
            <p:custDataLst>
              <p:tags r:id="rId6"/>
            </p:custDataLst>
          </p:nvPr>
        </p:nvSpPr>
        <p:spPr>
          <a:xfrm>
            <a:off x="4900613" y="752475"/>
            <a:ext cx="2390775" cy="755650"/>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2" name="标题 1"/>
          <p:cNvSpPr>
            <a:spLocks noGrp="1"/>
          </p:cNvSpPr>
          <p:nvPr>
            <p:ph type="ctrTitle" hasCustomPrompt="1"/>
            <p:custDataLst>
              <p:tags r:id="rId7"/>
            </p:custDataLst>
          </p:nvPr>
        </p:nvSpPr>
        <p:spPr>
          <a:xfrm>
            <a:off x="2495600" y="1826578"/>
            <a:ext cx="7200800" cy="949878"/>
          </a:xfrm>
        </p:spPr>
        <p:txBody>
          <a:bodyPr>
            <a:normAutofit/>
          </a:bodyPr>
          <a:lstStyle>
            <a:lvl1pPr algn="ctr">
              <a:defRPr sz="4800" b="0">
                <a:solidFill>
                  <a:schemeClr val="tx2"/>
                </a:solidFill>
                <a:effectLst/>
              </a:defRPr>
            </a:lvl1pPr>
          </a:lstStyle>
          <a:p>
            <a:r>
              <a:rPr lang="zh-CN" altLang="en-US" noProof="1"/>
              <a:t>单击此处编辑标题</a:t>
            </a:r>
            <a:endParaRPr lang="zh-CN" altLang="en-US" noProof="1"/>
          </a:p>
        </p:txBody>
      </p:sp>
      <p:sp>
        <p:nvSpPr>
          <p:cNvPr id="3" name="副标题 2"/>
          <p:cNvSpPr>
            <a:spLocks noGrp="1"/>
          </p:cNvSpPr>
          <p:nvPr>
            <p:ph type="subTitle" idx="1"/>
            <p:custDataLst>
              <p:tags r:id="rId8"/>
            </p:custDataLst>
          </p:nvPr>
        </p:nvSpPr>
        <p:spPr>
          <a:xfrm>
            <a:off x="2495600" y="2826092"/>
            <a:ext cx="7200800" cy="465746"/>
          </a:xfrm>
        </p:spPr>
        <p:txBody>
          <a:bodyPr anchor="t">
            <a:normAutofit/>
          </a:bodyPr>
          <a:lstStyle>
            <a:lvl1pPr marL="0" indent="0" algn="ctr">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endParaRPr lang="zh-CN" altLang="en-US" noProof="1"/>
          </a:p>
        </p:txBody>
      </p:sp>
      <p:sp>
        <p:nvSpPr>
          <p:cNvPr id="8" name="日期占位符 3"/>
          <p:cNvSpPr>
            <a:spLocks noGrp="1"/>
          </p:cNvSpPr>
          <p:nvPr>
            <p:ph type="dt" sz="half" idx="10"/>
            <p:custDataLst>
              <p:tags r:id="rId9"/>
            </p:custDataLst>
          </p:nvPr>
        </p:nvSpPr>
        <p:spPr/>
        <p:txBody>
          <a:bodyPr/>
          <a:lstStyle>
            <a:lvl1pPr>
              <a:defRPr/>
            </a:lvl1pPr>
          </a:lstStyle>
          <a:p>
            <a:fld id="{CC1002BE-88CC-407A-9276-99F9F779F690}" type="datetimeFigureOut">
              <a:rPr lang="zh-CN" altLang="en-US"/>
            </a:fld>
            <a:endParaRPr lang="zh-CN" altLang="en-US"/>
          </a:p>
        </p:txBody>
      </p:sp>
      <p:sp>
        <p:nvSpPr>
          <p:cNvPr id="9" name="页脚占位符 4"/>
          <p:cNvSpPr>
            <a:spLocks noGrp="1"/>
          </p:cNvSpPr>
          <p:nvPr>
            <p:ph type="ftr" sz="quarter" idx="11"/>
            <p:custDataLst>
              <p:tags r:id="rId10"/>
            </p:custDataLst>
          </p:nvPr>
        </p:nvSpPr>
        <p:spPr/>
        <p:txBody>
          <a:bodyPr/>
          <a:lstStyle>
            <a:lvl1pPr>
              <a:defRPr/>
            </a:lvl1pPr>
          </a:lstStyle>
          <a:p>
            <a:endParaRPr lang="zh-CN" altLang="en-US"/>
          </a:p>
        </p:txBody>
      </p:sp>
      <p:sp>
        <p:nvSpPr>
          <p:cNvPr id="10" name="灯片编号占位符 5"/>
          <p:cNvSpPr>
            <a:spLocks noGrp="1"/>
          </p:cNvSpPr>
          <p:nvPr>
            <p:ph type="sldNum" sz="quarter" idx="12"/>
            <p:custDataLst>
              <p:tags r:id="rId11"/>
            </p:custDataLst>
          </p:nvPr>
        </p:nvSpPr>
        <p:spPr/>
        <p:txBody>
          <a:bodyPr/>
          <a:lstStyle>
            <a:lvl1pPr>
              <a:defRPr/>
            </a:lvl1pPr>
          </a:lstStyle>
          <a:p>
            <a:fld id="{B5B6ECB5-325D-4CF4-B9BA-EBEAD9FE7E71}" type="slidenum">
              <a:rPr lang="zh-CN" altLang="en-US"/>
            </a:fld>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custDataLst>
              <p:tags r:id="rId2"/>
            </p:custDataLst>
          </p:nvPr>
        </p:nvSpPr>
        <p:spPr>
          <a:xfrm>
            <a:off x="669930" y="952508"/>
            <a:ext cx="10852237" cy="5388907"/>
          </a:xfrm>
        </p:spPr>
        <p:txBody>
          <a:bodyPr/>
          <a:lstStyle>
            <a:lvl1pPr>
              <a:defRPr/>
            </a:lvl1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3" name="日期占位符 3"/>
          <p:cNvSpPr>
            <a:spLocks noGrp="1"/>
          </p:cNvSpPr>
          <p:nvPr>
            <p:ph type="dt" sz="half" idx="14"/>
            <p:custDataLst>
              <p:tags r:id="rId3"/>
            </p:custDataLst>
          </p:nvPr>
        </p:nvSpPr>
        <p:spPr/>
        <p:txBody>
          <a:bodyPr/>
          <a:lstStyle>
            <a:lvl1pPr>
              <a:defRPr/>
            </a:lvl1pPr>
          </a:lstStyle>
          <a:p>
            <a:fld id="{760FBDFE-C587-4B4C-A407-44438C67B59E}" type="datetimeFigureOut">
              <a:rPr lang="zh-CN" altLang="en-US" smtClean="0"/>
            </a:fld>
            <a:endParaRPr lang="zh-CN" altLang="en-US"/>
          </a:p>
        </p:txBody>
      </p:sp>
      <p:sp>
        <p:nvSpPr>
          <p:cNvPr id="4" name="页脚占位符 4"/>
          <p:cNvSpPr>
            <a:spLocks noGrp="1"/>
          </p:cNvSpPr>
          <p:nvPr>
            <p:ph type="ftr" sz="quarter" idx="15"/>
            <p:custDataLst>
              <p:tags r:id="rId4"/>
            </p:custDataLst>
          </p:nvPr>
        </p:nvSpPr>
        <p:spPr/>
        <p:txBody>
          <a:bodyPr/>
          <a:lstStyle>
            <a:lvl1pPr>
              <a:defRPr/>
            </a:lvl1pPr>
          </a:lstStyle>
          <a:p>
            <a:endParaRPr lang="zh-CN" altLang="en-US"/>
          </a:p>
        </p:txBody>
      </p:sp>
      <p:sp>
        <p:nvSpPr>
          <p:cNvPr id="5" name="灯片编号占位符 5"/>
          <p:cNvSpPr>
            <a:spLocks noGrp="1"/>
          </p:cNvSpPr>
          <p:nvPr>
            <p:ph type="sldNum" sz="quarter" idx="16"/>
            <p:custDataLst>
              <p:tags r:id="rId5"/>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3" name="图片 9"/>
          <p:cNvPicPr>
            <a:picLocks noChangeAspect="1" noChangeArrowheads="1"/>
          </p:cNvPicPr>
          <p:nvPr>
            <p:custDataLst>
              <p:tags r:id="rId2"/>
            </p:custDataLst>
          </p:nvPr>
        </p:nvPicPr>
        <p:blipFill>
          <a:blip r:embed="rId3">
            <a:extLst>
              <a:ext uri="{28A0092B-C50C-407E-A947-70E740481C1C}">
                <a14:useLocalDpi xmlns:a14="http://schemas.microsoft.com/office/drawing/2010/main" val="0"/>
              </a:ext>
            </a:extLst>
          </a:blip>
          <a:srcRect/>
          <a:stretch>
            <a:fillRect/>
          </a:stretch>
        </p:blipFill>
        <p:spPr bwMode="auto">
          <a:xfrm>
            <a:off x="0" y="3938588"/>
            <a:ext cx="12192000" cy="291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custDataLst>
              <p:tags r:id="rId4"/>
            </p:custDataLst>
          </p:nvPr>
        </p:nvCxnSpPr>
        <p:spPr>
          <a:xfrm flipH="1">
            <a:off x="0" y="2995613"/>
            <a:ext cx="2587625"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custDataLst>
              <p:tags r:id="rId5"/>
            </p:custDataLst>
          </p:nvPr>
        </p:nvCxnSpPr>
        <p:spPr>
          <a:xfrm flipH="1" flipV="1">
            <a:off x="9605963" y="2995613"/>
            <a:ext cx="2587625"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custDataLst>
              <p:tags r:id="rId6"/>
            </p:custDataLst>
          </p:nvPr>
        </p:nvSpPr>
        <p:spPr>
          <a:xfrm>
            <a:off x="2726808" y="2313806"/>
            <a:ext cx="6738385" cy="1448117"/>
          </a:xfrm>
        </p:spPr>
        <p:txBody>
          <a:bodyPr rIns="25400" rtlCol="0" anchor="ctr">
            <a:noAutofit/>
          </a:bodyPr>
          <a:lstStyle>
            <a:lvl1pPr marL="0" marR="0" algn="ctr" defTabSz="914400" rtl="0" eaLnBrk="1" fontAlgn="auto" latinLnBrk="0" hangingPunct="1">
              <a:lnSpc>
                <a:spcPct val="100000"/>
              </a:lnSpc>
              <a:buNone/>
              <a:defRPr kumimoji="0" lang="zh-CN" altLang="en-US" sz="6000" b="0" i="0" u="none" strike="noStrike" kern="1200" cap="none" spc="600" normalizeH="0" baseline="0" noProof="1" dirty="0">
                <a:solidFill>
                  <a:schemeClr val="tx2"/>
                </a:solidFill>
                <a:uFillTx/>
                <a:latin typeface="微软雅黑" panose="020B0503020204020204" pitchFamily="34" charset="-122"/>
                <a:ea typeface="微软雅黑" panose="020B0503020204020204" pitchFamily="34" charset="-122"/>
                <a:cs typeface="+mj-cs"/>
                <a:sym typeface="+mn-ea"/>
              </a:defRPr>
            </a:lvl1pPr>
          </a:lstStyle>
          <a:p>
            <a:pPr lvl="0"/>
            <a:r>
              <a:rPr noProof="1">
                <a:sym typeface="+mn-ea"/>
              </a:rPr>
              <a:t>编辑标题</a:t>
            </a:r>
            <a:endParaRPr noProof="1">
              <a:sym typeface="+mn-ea"/>
            </a:endParaRPr>
          </a:p>
        </p:txBody>
      </p:sp>
      <p:sp>
        <p:nvSpPr>
          <p:cNvPr id="6" name="日期占位符 2"/>
          <p:cNvSpPr>
            <a:spLocks noGrp="1"/>
          </p:cNvSpPr>
          <p:nvPr>
            <p:ph type="dt" sz="half" idx="10"/>
            <p:custDataLst>
              <p:tags r:id="rId7"/>
            </p:custDataLst>
          </p:nvPr>
        </p:nvSpPr>
        <p:spPr/>
        <p:txBody>
          <a:bodyPr/>
          <a:lstStyle>
            <a:lvl1pPr>
              <a:defRPr/>
            </a:lvl1pPr>
          </a:lstStyle>
          <a:p>
            <a:fld id="{760FBDFE-C587-4B4C-A407-44438C67B59E}" type="datetimeFigureOut">
              <a:rPr lang="zh-CN" altLang="en-US" smtClean="0"/>
            </a:fld>
            <a:endParaRPr lang="zh-CN" altLang="en-US"/>
          </a:p>
        </p:txBody>
      </p:sp>
      <p:sp>
        <p:nvSpPr>
          <p:cNvPr id="7" name="页脚占位符 3"/>
          <p:cNvSpPr>
            <a:spLocks noGrp="1"/>
          </p:cNvSpPr>
          <p:nvPr>
            <p:ph type="ftr" sz="quarter" idx="11"/>
            <p:custDataLst>
              <p:tags r:id="rId8"/>
            </p:custDataLst>
          </p:nvPr>
        </p:nvSpPr>
        <p:spPr/>
        <p:txBody>
          <a:bodyPr/>
          <a:lstStyle>
            <a:lvl1pPr>
              <a:defRPr/>
            </a:lvl1pPr>
          </a:lstStyle>
          <a:p>
            <a:endParaRPr lang="zh-CN" altLang="en-US" dirty="0"/>
          </a:p>
        </p:txBody>
      </p:sp>
      <p:sp>
        <p:nvSpPr>
          <p:cNvPr id="8" name="灯片编号占位符 4"/>
          <p:cNvSpPr>
            <a:spLocks noGrp="1"/>
          </p:cNvSpPr>
          <p:nvPr>
            <p:ph type="sldNum" sz="quarter" idx="12"/>
            <p:custDataLst>
              <p:tags r:id="rId9"/>
            </p:custDataLst>
          </p:nvPr>
        </p:nvSpPr>
        <p:spPr/>
        <p:txBody>
          <a:bodyPr/>
          <a:lstStyle>
            <a:lvl1pPr>
              <a:defRPr/>
            </a:lvl1pPr>
          </a:lstStyle>
          <a:p>
            <a:fld id="{49AE70B2-8BF9-45C0-BB95-33D1B9D3A854}" type="slidenum">
              <a:rPr lang="zh-CN" altLang="en-US" smtClean="0"/>
            </a:fld>
            <a:endParaRPr lang="zh-CN" altLang="en-US" dirty="0"/>
          </a:p>
        </p:txBody>
      </p:sp>
      <p:grpSp>
        <p:nvGrpSpPr>
          <p:cNvPr id="16" name="组合 15"/>
          <p:cNvGrpSpPr/>
          <p:nvPr userDrawn="1">
            <p:custDataLst>
              <p:tags r:id="rId10"/>
            </p:custDataLst>
          </p:nvPr>
        </p:nvGrpSpPr>
        <p:grpSpPr>
          <a:xfrm flipH="1">
            <a:off x="8603626" y="3112882"/>
            <a:ext cx="436739" cy="542227"/>
            <a:chOff x="10608342" y="5053054"/>
            <a:chExt cx="1583658" cy="1966165"/>
          </a:xfrm>
        </p:grpSpPr>
        <p:sp>
          <p:nvSpPr>
            <p:cNvPr id="17" name="任意多边形: 形状 6"/>
            <p:cNvSpPr/>
            <p:nvPr>
              <p:custDataLst>
                <p:tags r:id="rId11"/>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a:bodyPr>
            <a:p>
              <a:pPr algn="ctr"/>
              <a:endParaRPr lang="zh-CN" altLang="en-US" dirty="0"/>
            </a:p>
          </p:txBody>
        </p:sp>
        <p:sp>
          <p:nvSpPr>
            <p:cNvPr id="18" name="等腰三角形 17"/>
            <p:cNvSpPr/>
            <p:nvPr>
              <p:custDataLst>
                <p:tags r:id="rId12"/>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fontScale="55000" lnSpcReduction="20000"/>
            </a:bodyPr>
            <a:p>
              <a:pPr algn="ctr"/>
              <a:endParaRPr lang="zh-CN" altLang="en-US" dirty="0"/>
            </a:p>
          </p:txBody>
        </p:sp>
      </p:grpSp>
      <p:grpSp>
        <p:nvGrpSpPr>
          <p:cNvPr id="19" name="组合 18"/>
          <p:cNvGrpSpPr/>
          <p:nvPr userDrawn="1">
            <p:custDataLst>
              <p:tags r:id="rId13"/>
            </p:custDataLst>
          </p:nvPr>
        </p:nvGrpSpPr>
        <p:grpSpPr>
          <a:xfrm>
            <a:off x="3151635" y="3119499"/>
            <a:ext cx="436739" cy="542227"/>
            <a:chOff x="10608342" y="5053054"/>
            <a:chExt cx="1583658" cy="1966165"/>
          </a:xfrm>
        </p:grpSpPr>
        <p:sp>
          <p:nvSpPr>
            <p:cNvPr id="20" name="任意多边形: 形状 9"/>
            <p:cNvSpPr/>
            <p:nvPr>
              <p:custDataLst>
                <p:tags r:id="rId14"/>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a:bodyPr>
            <a:p>
              <a:pPr algn="ctr"/>
              <a:endParaRPr lang="zh-CN" altLang="en-US">
                <a:solidFill>
                  <a:schemeClr val="bg1"/>
                </a:solidFill>
              </a:endParaRPr>
            </a:p>
          </p:txBody>
        </p:sp>
        <p:sp>
          <p:nvSpPr>
            <p:cNvPr id="21" name="等腰三角形 20"/>
            <p:cNvSpPr/>
            <p:nvPr>
              <p:custDataLst>
                <p:tags r:id="rId15"/>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fontScale="55000" lnSpcReduction="20000"/>
            </a:bodyPr>
            <a:p>
              <a:pPr algn="ctr"/>
              <a:endParaRPr lang="zh-CN" altLang="en-US" dirty="0"/>
            </a:p>
          </p:txBody>
        </p:sp>
      </p:grpSp>
      <p:grpSp>
        <p:nvGrpSpPr>
          <p:cNvPr id="22" name="组合 21"/>
          <p:cNvGrpSpPr/>
          <p:nvPr userDrawn="1">
            <p:custDataLst>
              <p:tags r:id="rId16"/>
            </p:custDataLst>
          </p:nvPr>
        </p:nvGrpSpPr>
        <p:grpSpPr>
          <a:xfrm>
            <a:off x="4001597" y="6045200"/>
            <a:ext cx="8190403" cy="812800"/>
            <a:chOff x="4001597" y="5613400"/>
            <a:chExt cx="8190403" cy="1244600"/>
          </a:xfrm>
        </p:grpSpPr>
        <p:sp>
          <p:nvSpPr>
            <p:cNvPr id="23" name="任意多边形: 形状 8"/>
            <p:cNvSpPr/>
            <p:nvPr>
              <p:custDataLst>
                <p:tags r:id="rId17"/>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custDataLst>
                <p:tags r:id="rId18"/>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标题 1"/>
          <p:cNvSpPr>
            <a:spLocks noGrp="1"/>
          </p:cNvSpPr>
          <p:nvPr userDrawn="1">
            <p:custDataLst>
              <p:tags r:id="rId19"/>
            </p:custDataLst>
          </p:nvPr>
        </p:nvSpPr>
        <p:spPr>
          <a:xfrm>
            <a:off x="838200" y="794326"/>
            <a:ext cx="10515600" cy="540484"/>
          </a:xfrm>
          <a:prstGeom prst="rect">
            <a:avLst/>
          </a:prstGeom>
        </p:spPr>
        <p:txBody>
          <a:bodyPr vert="horz" lIns="101600" tIns="38100" rIns="76200" bIns="38100" rtlCol="0" anchor="t" anchorCtr="0">
            <a:normAutofit/>
          </a:bodyPr>
          <a:lstStyle>
            <a:lvl1pPr>
              <a:defRPr sz="2200" b="1" spc="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单击此处添加标题</a:t>
            </a:r>
            <a:endParaRPr lang="zh-CN" altLang="en-US" dirty="0"/>
          </a:p>
        </p:txBody>
      </p:sp>
      <p:sp>
        <p:nvSpPr>
          <p:cNvPr id="26" name="日期占位符 2"/>
          <p:cNvSpPr>
            <a:spLocks noGrp="1"/>
          </p:cNvSpPr>
          <p:nvPr userDrawn="1">
            <p:custDataLst>
              <p:tags r:id="rId20"/>
            </p:custDataLst>
          </p:nvPr>
        </p:nvSpPr>
        <p:spPr>
          <a:xfrm>
            <a:off x="879742" y="6349833"/>
            <a:ext cx="2700000" cy="316800"/>
          </a:xfrm>
          <a:prstGeom prst="rect">
            <a:avLst/>
          </a:prstGeom>
        </p:spPr>
        <p:txBody>
          <a:bodyPr vert="horz" lIns="91440" tIns="45720" rIns="91440" bIns="45720" rtlCol="0" anchor="ctr">
            <a:normAutofit/>
          </a:bodyPr>
          <a:lstStyle>
            <a:lvl1pPr>
              <a:defRPr baseline="0">
                <a:latin typeface="微软雅黑" panose="020B0503020204020204" pitchFamily="34" charset="-122"/>
              </a:defRPr>
            </a:lvl1pPr>
          </a:lstStyle>
          <a:p>
            <a:fld id="{760FBDFE-C587-4B4C-A407-44438C67B59E}" type="datetimeFigureOut">
              <a:rPr lang="zh-CN" altLang="en-US" smtClean="0"/>
            </a:fld>
            <a:endParaRPr lang="zh-CN" altLang="en-US"/>
          </a:p>
        </p:txBody>
      </p:sp>
      <p:sp>
        <p:nvSpPr>
          <p:cNvPr id="27" name="页脚占位符 3"/>
          <p:cNvSpPr>
            <a:spLocks noGrp="1"/>
          </p:cNvSpPr>
          <p:nvPr userDrawn="1">
            <p:custDataLst>
              <p:tags r:id="rId21"/>
            </p:custDataLst>
          </p:nvPr>
        </p:nvSpPr>
        <p:spPr>
          <a:xfrm>
            <a:off x="4116000" y="6349833"/>
            <a:ext cx="3960000" cy="316800"/>
          </a:xfrm>
          <a:prstGeom prst="rect">
            <a:avLst/>
          </a:prstGeom>
        </p:spPr>
        <p:txBody>
          <a:bodyPr vert="horz" lIns="91440" tIns="45720" rIns="91440" bIns="45720" rtlCol="0" anchor="ctr">
            <a:normAutofit/>
          </a:bodyPr>
          <a:lstStyle>
            <a:lvl1pPr>
              <a:defRPr baseline="0">
                <a:latin typeface="微软雅黑" panose="020B0503020204020204" pitchFamily="34" charset="-122"/>
              </a:defRPr>
            </a:lvl1pPr>
          </a:lstStyle>
          <a:p>
            <a:endParaRPr lang="zh-CN" altLang="en-US" dirty="0"/>
          </a:p>
        </p:txBody>
      </p:sp>
      <p:sp>
        <p:nvSpPr>
          <p:cNvPr id="28" name="灯片编号占位符 4"/>
          <p:cNvSpPr>
            <a:spLocks noGrp="1"/>
          </p:cNvSpPr>
          <p:nvPr userDrawn="1">
            <p:custDataLst>
              <p:tags r:id="rId22"/>
            </p:custDataLst>
          </p:nvPr>
        </p:nvSpPr>
        <p:spPr>
          <a:xfrm>
            <a:off x="8610600" y="6349833"/>
            <a:ext cx="2700000" cy="316800"/>
          </a:xfrm>
          <a:prstGeom prst="rect">
            <a:avLst/>
          </a:prstGeom>
        </p:spPr>
        <p:txBody>
          <a:bodyPr vert="horz" lIns="91440" tIns="45720" rIns="91440" bIns="45720" rtlCol="0" anchor="ctr">
            <a:normAutofit/>
          </a:bodyPr>
          <a:lstStyle>
            <a:lvl1pPr>
              <a:defRPr baseline="0">
                <a:latin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rtlCol="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日期占位符 3"/>
          <p:cNvSpPr>
            <a:spLocks noGrp="1"/>
          </p:cNvSpPr>
          <p:nvPr>
            <p:ph type="dt" sz="half" idx="10"/>
            <p:custDataLst>
              <p:tags r:id="rId4"/>
            </p:custDataLst>
          </p:nvPr>
        </p:nvSpPr>
        <p:spPr/>
        <p:txBody>
          <a:bodyPr/>
          <a:lstStyle>
            <a:lvl1pPr>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lvl1pPr>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矩形 3"/>
          <p:cNvSpPr/>
          <p:nvPr>
            <p:custDataLst>
              <p:tags r:id="rId2"/>
            </p:custDataLst>
          </p:nvPr>
        </p:nvSpPr>
        <p:spPr>
          <a:xfrm>
            <a:off x="3038475" y="2284413"/>
            <a:ext cx="6115050" cy="76676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pic>
        <p:nvPicPr>
          <p:cNvPr id="5" name="Picture 3" descr="D:\Desktop\素材\素描城市.png"/>
          <p:cNvPicPr>
            <a:picLocks noChangeAspect="1" noChangeArrowheads="1"/>
          </p:cNvPicPr>
          <p:nvPr>
            <p:custDataLst>
              <p:tags r:id="rId3"/>
            </p:custDataLst>
          </p:nvPr>
        </p:nvPicPr>
        <p:blipFill>
          <a:blip r:embed="rId4">
            <a:biLevel thresh="50000"/>
            <a:extLst>
              <a:ext uri="{28A0092B-C50C-407E-A947-70E740481C1C}">
                <a14:useLocalDpi xmlns:a14="http://schemas.microsoft.com/office/drawing/2010/main" val="0"/>
              </a:ext>
            </a:extLst>
          </a:blip>
          <a:srcRect/>
          <a:stretch>
            <a:fillRect/>
          </a:stretch>
        </p:blipFill>
        <p:spPr bwMode="auto">
          <a:xfrm>
            <a:off x="0" y="0"/>
            <a:ext cx="12192000" cy="228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hasCustomPrompt="1"/>
            <p:custDataLst>
              <p:tags r:id="rId5"/>
            </p:custDataLst>
          </p:nvPr>
        </p:nvSpPr>
        <p:spPr>
          <a:xfrm>
            <a:off x="831850" y="3373606"/>
            <a:ext cx="10515600" cy="1061467"/>
          </a:xfrm>
        </p:spPr>
        <p:txBody>
          <a:bodyPr>
            <a:normAutofit/>
          </a:bodyPr>
          <a:lstStyle>
            <a:lvl1pPr algn="ctr">
              <a:defRPr sz="4800" b="0">
                <a:solidFill>
                  <a:schemeClr val="tx2"/>
                </a:solidFill>
                <a:effectLst/>
              </a:defRPr>
            </a:lvl1pPr>
          </a:lstStyle>
          <a:p>
            <a:r>
              <a:rPr lang="zh-CN" altLang="en-US" noProof="1"/>
              <a:t>单击此处编辑标题</a:t>
            </a:r>
            <a:endParaRPr lang="zh-CN" altLang="en-US" noProof="1"/>
          </a:p>
        </p:txBody>
      </p:sp>
      <p:sp>
        <p:nvSpPr>
          <p:cNvPr id="3" name="文本占位符 2"/>
          <p:cNvSpPr>
            <a:spLocks noGrp="1"/>
          </p:cNvSpPr>
          <p:nvPr>
            <p:ph type="body" idx="1" hasCustomPrompt="1"/>
            <p:custDataLst>
              <p:tags r:id="rId6"/>
            </p:custDataLst>
          </p:nvPr>
        </p:nvSpPr>
        <p:spPr>
          <a:xfrm>
            <a:off x="2207568" y="4527773"/>
            <a:ext cx="7776864" cy="1061467"/>
          </a:xfrm>
        </p:spPr>
        <p:txBody>
          <a:bodyPr>
            <a:normAutofit/>
          </a:bodyPr>
          <a:lstStyle>
            <a:lvl1pPr marL="0" indent="0" algn="ctr">
              <a:buNone/>
              <a:defRPr sz="20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单击此处编辑文本</a:t>
            </a:r>
            <a:endParaRPr lang="zh-CN" altLang="en-US" noProof="1"/>
          </a:p>
        </p:txBody>
      </p:sp>
      <p:sp>
        <p:nvSpPr>
          <p:cNvPr id="6" name="日期占位符 3"/>
          <p:cNvSpPr>
            <a:spLocks noGrp="1"/>
          </p:cNvSpPr>
          <p:nvPr>
            <p:ph type="dt" sz="half" idx="10"/>
            <p:custDataLst>
              <p:tags r:id="rId7"/>
            </p:custDataLst>
          </p:nvPr>
        </p:nvSpPr>
        <p:spPr/>
        <p:txBody>
          <a:bodyPr/>
          <a:lstStyle>
            <a:lvl1pPr>
              <a:defRPr/>
            </a:lvl1pPr>
          </a:lstStyle>
          <a:p>
            <a:fld id="{760FBDFE-C587-4B4C-A407-44438C67B59E}" type="datetimeFigureOut">
              <a:rPr lang="zh-CN" altLang="en-US" smtClean="0"/>
            </a:fld>
            <a:endParaRPr lang="zh-CN" altLang="en-US"/>
          </a:p>
        </p:txBody>
      </p:sp>
      <p:sp>
        <p:nvSpPr>
          <p:cNvPr id="7" name="页脚占位符 4"/>
          <p:cNvSpPr>
            <a:spLocks noGrp="1"/>
          </p:cNvSpPr>
          <p:nvPr>
            <p:ph type="ftr" sz="quarter" idx="11"/>
            <p:custDataLst>
              <p:tags r:id="rId8"/>
            </p:custDataLst>
          </p:nvPr>
        </p:nvSpPr>
        <p:spPr/>
        <p:txBody>
          <a:bodyPr/>
          <a:lstStyle>
            <a:lvl1pPr>
              <a:defRPr/>
            </a:lvl1pPr>
          </a:lstStyle>
          <a:p>
            <a:endParaRPr lang="zh-CN" altLang="en-US"/>
          </a:p>
        </p:txBody>
      </p:sp>
      <p:sp>
        <p:nvSpPr>
          <p:cNvPr id="8" name="灯片编号占位符 5"/>
          <p:cNvSpPr>
            <a:spLocks noGrp="1"/>
          </p:cNvSpPr>
          <p:nvPr>
            <p:ph type="sldNum" sz="quarter" idx="12"/>
            <p:custDataLst>
              <p:tags r:id="rId9"/>
            </p:custDataLst>
          </p:nvPr>
        </p:nvSpPr>
        <p:spPr/>
        <p:txBody>
          <a:bodyPr/>
          <a:lstStyle>
            <a:lvl1pPr>
              <a:defRPr/>
            </a:lvl1pPr>
          </a:lstStyle>
          <a:p>
            <a:fld id="{49AE70B2-8BF9-45C0-BB95-33D1B9D3A854}" type="slidenum">
              <a:rPr lang="zh-CN" altLang="en-US" smtClean="0"/>
            </a:fld>
            <a:endParaRPr lang="zh-CN" altLang="en-US"/>
          </a:p>
        </p:txBody>
      </p:sp>
      <p:grpSp>
        <p:nvGrpSpPr>
          <p:cNvPr id="22" name="组合 21"/>
          <p:cNvGrpSpPr/>
          <p:nvPr userDrawn="1">
            <p:custDataLst>
              <p:tags r:id="rId10"/>
            </p:custDataLst>
          </p:nvPr>
        </p:nvGrpSpPr>
        <p:grpSpPr>
          <a:xfrm>
            <a:off x="4001597" y="5613400"/>
            <a:ext cx="8190403" cy="1244600"/>
            <a:chOff x="4001597" y="5613400"/>
            <a:chExt cx="8190403" cy="1244600"/>
          </a:xfrm>
        </p:grpSpPr>
        <p:sp>
          <p:nvSpPr>
            <p:cNvPr id="23" name="任意多边形: 形状 7"/>
            <p:cNvSpPr/>
            <p:nvPr>
              <p:custDataLst>
                <p:tags r:id="rId11"/>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dirty="0"/>
            </a:p>
          </p:txBody>
        </p:sp>
        <p:sp>
          <p:nvSpPr>
            <p:cNvPr id="24" name="等腰三角形 23"/>
            <p:cNvSpPr/>
            <p:nvPr>
              <p:custDataLst>
                <p:tags r:id="rId12"/>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p>
          </p:txBody>
        </p:sp>
      </p:grpSp>
      <p:grpSp>
        <p:nvGrpSpPr>
          <p:cNvPr id="25" name="组合 24"/>
          <p:cNvGrpSpPr/>
          <p:nvPr userDrawn="1">
            <p:custDataLst>
              <p:tags r:id="rId13"/>
            </p:custDataLst>
          </p:nvPr>
        </p:nvGrpSpPr>
        <p:grpSpPr>
          <a:xfrm>
            <a:off x="5187002" y="2377388"/>
            <a:ext cx="570170" cy="707886"/>
            <a:chOff x="10608342" y="5053054"/>
            <a:chExt cx="1583658" cy="1966165"/>
          </a:xfrm>
        </p:grpSpPr>
        <p:sp>
          <p:nvSpPr>
            <p:cNvPr id="26" name="任意多边形: 形状 10"/>
            <p:cNvSpPr/>
            <p:nvPr>
              <p:custDataLst>
                <p:tags r:id="rId14"/>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p>
          </p:txBody>
        </p:sp>
        <p:sp>
          <p:nvSpPr>
            <p:cNvPr id="27" name="等腰三角形 26"/>
            <p:cNvSpPr/>
            <p:nvPr>
              <p:custDataLst>
                <p:tags r:id="rId15"/>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10000"/>
            </a:bodyPr>
            <a:p>
              <a:pPr algn="ctr"/>
              <a:endParaRPr lang="zh-CN" altLang="en-US"/>
            </a:p>
          </p:txBody>
        </p:sp>
      </p:grpSp>
      <p:grpSp>
        <p:nvGrpSpPr>
          <p:cNvPr id="28" name="组合 27"/>
          <p:cNvGrpSpPr/>
          <p:nvPr userDrawn="1">
            <p:custDataLst>
              <p:tags r:id="rId16"/>
            </p:custDataLst>
          </p:nvPr>
        </p:nvGrpSpPr>
        <p:grpSpPr>
          <a:xfrm rot="10800000">
            <a:off x="-1" y="0"/>
            <a:ext cx="12192000" cy="1244600"/>
            <a:chOff x="4001597" y="5613400"/>
            <a:chExt cx="8190403" cy="1244600"/>
          </a:xfrm>
        </p:grpSpPr>
        <p:sp>
          <p:nvSpPr>
            <p:cNvPr id="29" name="任意多边形: 形状 14"/>
            <p:cNvSpPr/>
            <p:nvPr>
              <p:custDataLst>
                <p:tags r:id="rId17"/>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p>
          </p:txBody>
        </p:sp>
        <p:sp>
          <p:nvSpPr>
            <p:cNvPr id="30" name="等腰三角形 29"/>
            <p:cNvSpPr/>
            <p:nvPr>
              <p:custDataLst>
                <p:tags r:id="rId18"/>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p>
          </p:txBody>
        </p:sp>
      </p:gr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a:latin typeface="微软雅黑" panose="020B0503020204020204" pitchFamily="34" charset="-122"/>
                <a:ea typeface="微软雅黑" panose="020B0503020204020204" pitchFamily="34" charset="-122"/>
              </a:defRPr>
            </a:lvl1pPr>
            <a:lvl2pPr>
              <a:defRPr sz="16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600">
                <a:latin typeface="微软雅黑" panose="020B0503020204020204" pitchFamily="34" charset="-122"/>
                <a:ea typeface="微软雅黑" panose="020B0503020204020204" pitchFamily="34" charset="-122"/>
              </a:defRPr>
            </a:lvl4pPr>
            <a:lvl5pPr>
              <a:defRPr sz="1600">
                <a:latin typeface="微软雅黑" panose="020B0503020204020204" pitchFamily="34" charset="-122"/>
                <a:ea typeface="微软雅黑" panose="020B0503020204020204" pitchFamily="34" charset="-122"/>
              </a:defRPr>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3"/>
          <p:cNvSpPr>
            <a:spLocks noGrp="1"/>
          </p:cNvSpPr>
          <p:nvPr>
            <p:ph type="dt" sz="half" idx="10"/>
            <p:custDataLst>
              <p:tags r:id="rId5"/>
            </p:custDataLst>
          </p:nvPr>
        </p:nvSpPr>
        <p:spPr/>
        <p:txBody>
          <a:bodyPr/>
          <a:lstStyle>
            <a:lvl1pPr>
              <a:defRPr/>
            </a:lvl1pPr>
          </a:lstStyle>
          <a:p>
            <a:fld id="{760FBDFE-C587-4B4C-A407-44438C67B59E}" type="datetimeFigureOut">
              <a:rPr lang="zh-CN" altLang="en-US" smtClean="0"/>
            </a:fld>
            <a:endParaRPr lang="zh-CN" altLang="en-US"/>
          </a:p>
        </p:txBody>
      </p:sp>
      <p:sp>
        <p:nvSpPr>
          <p:cNvPr id="6" name="页脚占位符 4"/>
          <p:cNvSpPr>
            <a:spLocks noGrp="1"/>
          </p:cNvSpPr>
          <p:nvPr>
            <p:ph type="ftr" sz="quarter" idx="11"/>
            <p:custDataLst>
              <p:tags r:id="rId6"/>
            </p:custDataLst>
          </p:nvPr>
        </p:nvSpPr>
        <p:spPr/>
        <p:txBody>
          <a:bodyPr/>
          <a:lstStyle>
            <a:lvl1pPr>
              <a:defRPr/>
            </a:lvl1pPr>
          </a:lstStyle>
          <a:p>
            <a:endParaRPr lang="zh-CN" altLang="en-US"/>
          </a:p>
        </p:txBody>
      </p:sp>
      <p:sp>
        <p:nvSpPr>
          <p:cNvPr id="7" name="灯片编号占位符 5"/>
          <p:cNvSpPr>
            <a:spLocks noGrp="1"/>
          </p:cNvSpPr>
          <p:nvPr>
            <p:ph type="sldNum" sz="quarter" idx="12"/>
            <p:custDataLst>
              <p:tags r:id="rId7"/>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tIns="38100" rIns="76200" bIns="3810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单击此处编辑文本</a:t>
            </a:r>
            <a:endParaRPr lang="zh-CN" altLang="en-US" noProof="1"/>
          </a:p>
        </p:txBody>
      </p:sp>
      <p:sp>
        <p:nvSpPr>
          <p:cNvPr id="4" name="内容占位符 3"/>
          <p:cNvSpPr>
            <a:spLocks noGrp="1"/>
          </p:cNvSpPr>
          <p:nvPr>
            <p:ph sz="half" idx="2"/>
            <p:custDataLst>
              <p:tags r:id="rId4"/>
            </p:custDataLst>
          </p:nvPr>
        </p:nvSpPr>
        <p:spPr>
          <a:xfrm>
            <a:off x="669925" y="1406525"/>
            <a:ext cx="5283200" cy="4934752"/>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tIns="38100" rIns="76200" bIns="38100" rtlCol="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noProof="1">
                <a:sym typeface="+mn-ea"/>
              </a:rPr>
              <a:t>单击此处编辑文本</a:t>
            </a:r>
            <a:endParaRPr noProof="1">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7" name="日期占位符 3"/>
          <p:cNvSpPr>
            <a:spLocks noGrp="1"/>
          </p:cNvSpPr>
          <p:nvPr>
            <p:ph type="dt" sz="half" idx="10"/>
            <p:custDataLst>
              <p:tags r:id="rId7"/>
            </p:custDataLst>
          </p:nvPr>
        </p:nvSpPr>
        <p:spPr/>
        <p:txBody>
          <a:bodyPr/>
          <a:lstStyle>
            <a:lvl1pPr>
              <a:defRPr/>
            </a:lvl1pPr>
          </a:lstStyle>
          <a:p>
            <a:fld id="{760FBDFE-C587-4B4C-A407-44438C67B59E}" type="datetimeFigureOut">
              <a:rPr lang="zh-CN" altLang="en-US" smtClean="0"/>
            </a:fld>
            <a:endParaRPr lang="zh-CN" altLang="en-US"/>
          </a:p>
        </p:txBody>
      </p:sp>
      <p:sp>
        <p:nvSpPr>
          <p:cNvPr id="8" name="页脚占位符 4"/>
          <p:cNvSpPr>
            <a:spLocks noGrp="1"/>
          </p:cNvSpPr>
          <p:nvPr>
            <p:ph type="ftr" sz="quarter" idx="11"/>
            <p:custDataLst>
              <p:tags r:id="rId8"/>
            </p:custDataLst>
          </p:nvPr>
        </p:nvSpPr>
        <p:spPr/>
        <p:txBody>
          <a:bodyPr/>
          <a:lstStyle>
            <a:lvl1pPr>
              <a:defRPr/>
            </a:lvl1pPr>
          </a:lstStyle>
          <a:p>
            <a:endParaRPr lang="zh-CN" altLang="en-US"/>
          </a:p>
        </p:txBody>
      </p:sp>
      <p:sp>
        <p:nvSpPr>
          <p:cNvPr id="9" name="灯片编号占位符 5"/>
          <p:cNvSpPr>
            <a:spLocks noGrp="1"/>
          </p:cNvSpPr>
          <p:nvPr>
            <p:ph type="sldNum" sz="quarter" idx="12"/>
            <p:custDataLst>
              <p:tags r:id="rId9"/>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日期占位符 3"/>
          <p:cNvSpPr>
            <a:spLocks noGrp="1"/>
          </p:cNvSpPr>
          <p:nvPr>
            <p:ph type="dt" sz="half" idx="10"/>
            <p:custDataLst>
              <p:tags r:id="rId3"/>
            </p:custDataLst>
          </p:nvPr>
        </p:nvSpPr>
        <p:spPr/>
        <p:txBody>
          <a:bodyPr/>
          <a:lstStyle>
            <a:lvl1pPr>
              <a:defRPr/>
            </a:lvl1pPr>
          </a:lstStyle>
          <a:p>
            <a:fld id="{760FBDFE-C587-4B4C-A407-44438C67B59E}" type="datetimeFigureOut">
              <a:rPr lang="zh-CN" altLang="en-US" smtClean="0"/>
            </a:fld>
            <a:endParaRPr lang="zh-CN" altLang="en-US"/>
          </a:p>
        </p:txBody>
      </p:sp>
      <p:sp>
        <p:nvSpPr>
          <p:cNvPr id="4" name="页脚占位符 4"/>
          <p:cNvSpPr>
            <a:spLocks noGrp="1"/>
          </p:cNvSpPr>
          <p:nvPr>
            <p:ph type="ftr" sz="quarter" idx="11"/>
            <p:custDataLst>
              <p:tags r:id="rId4"/>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5"/>
            </p:custDataLst>
          </p:nvPr>
        </p:nvSpPr>
        <p:spPr/>
        <p:txBody>
          <a:bodyPr/>
          <a:lstStyle>
            <a:lvl1pPr>
              <a:defRPr/>
            </a:lvl1pPr>
          </a:lstStyle>
          <a:p>
            <a:fld id="{49AE70B2-8BF9-45C0-BB95-33D1B9D3A854}" type="slidenum">
              <a:rPr lang="zh-CN" altLang="en-US" smtClean="0"/>
            </a:fld>
            <a:endParaRPr lang="zh-CN" altLang="en-US"/>
          </a:p>
        </p:txBody>
      </p:sp>
      <p:grpSp>
        <p:nvGrpSpPr>
          <p:cNvPr id="9" name="组合 8"/>
          <p:cNvGrpSpPr/>
          <p:nvPr userDrawn="1">
            <p:custDataLst>
              <p:tags r:id="rId6"/>
            </p:custDataLst>
          </p:nvPr>
        </p:nvGrpSpPr>
        <p:grpSpPr>
          <a:xfrm>
            <a:off x="10608342" y="5053054"/>
            <a:ext cx="1583658" cy="1966165"/>
            <a:chOff x="10608342" y="5053054"/>
            <a:chExt cx="1583658" cy="1966165"/>
          </a:xfrm>
        </p:grpSpPr>
        <p:sp>
          <p:nvSpPr>
            <p:cNvPr id="10" name="任意多边形: 形状 9"/>
            <p:cNvSpPr/>
            <p:nvPr>
              <p:custDataLst>
                <p:tags r:id="rId7"/>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等腰三角形 10"/>
            <p:cNvSpPr/>
            <p:nvPr>
              <p:custDataLst>
                <p:tags r:id="rId8"/>
              </p:custDataLst>
            </p:nvPr>
          </p:nvSpPr>
          <p:spPr>
            <a:xfrm>
              <a:off x="10960100" y="5207000"/>
              <a:ext cx="1231900" cy="1651000"/>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smtClean="0"/>
            </a:fld>
            <a:endParaRPr lang="zh-CN" altLang="en-US"/>
          </a:p>
        </p:txBody>
      </p:sp>
      <p:sp>
        <p:nvSpPr>
          <p:cNvPr id="3"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4" name="灯片编号占位符 5"/>
          <p:cNvSpPr>
            <a:spLocks noGrp="1"/>
          </p:cNvSpPr>
          <p:nvPr>
            <p:ph type="sldNum" sz="quarter" idx="12"/>
            <p:custDataLst>
              <p:tags r:id="rId4"/>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r>
              <a:rPr lang="zh-CN" altLang="en-US" noProof="1">
                <a:sym typeface="+mn-ea"/>
              </a:rPr>
              <a:t>单击图标添加图片</a:t>
            </a:r>
            <a:endParaRPr noProof="1">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stStyle>
          <a:p>
            <a:pPr lvl="0"/>
            <a:r>
              <a:rPr lang="zh-CN" altLang="en-US" noProof="1">
                <a:sym typeface="+mn-ea"/>
              </a:rPr>
              <a:t>单击此处编辑母版文本样式</a:t>
            </a:r>
            <a:endParaRPr lang="zh-CN" altLang="en-US" noProof="1">
              <a:sym typeface="+mn-ea"/>
            </a:endParaRPr>
          </a:p>
        </p:txBody>
      </p:sp>
      <p:sp>
        <p:nvSpPr>
          <p:cNvPr id="5" name="日期占位符 3"/>
          <p:cNvSpPr>
            <a:spLocks noGrp="1"/>
          </p:cNvSpPr>
          <p:nvPr>
            <p:ph type="dt" sz="half" idx="10"/>
            <p:custDataLst>
              <p:tags r:id="rId5"/>
            </p:custDataLst>
          </p:nvPr>
        </p:nvSpPr>
        <p:spPr/>
        <p:txBody>
          <a:bodyPr/>
          <a:lstStyle>
            <a:lvl1pPr>
              <a:defRPr/>
            </a:lvl1pPr>
          </a:lstStyle>
          <a:p>
            <a:fld id="{9EFD9D74-47D9-4702-A33C-335B63B48DBF}" type="datetimeFigureOut">
              <a:rPr lang="zh-CN" altLang="en-US" smtClean="0"/>
            </a:fld>
            <a:endParaRPr lang="zh-CN" altLang="en-US" dirty="0"/>
          </a:p>
        </p:txBody>
      </p:sp>
      <p:sp>
        <p:nvSpPr>
          <p:cNvPr id="6" name="页脚占位符 4"/>
          <p:cNvSpPr>
            <a:spLocks noGrp="1"/>
          </p:cNvSpPr>
          <p:nvPr>
            <p:ph type="ftr" sz="quarter" idx="11"/>
            <p:custDataLst>
              <p:tags r:id="rId6"/>
            </p:custDataLst>
          </p:nvPr>
        </p:nvSpPr>
        <p:spPr/>
        <p:txBody>
          <a:bodyPr/>
          <a:lstStyle>
            <a:lvl1pPr>
              <a:defRPr/>
            </a:lvl1pPr>
          </a:lstStyle>
          <a:p>
            <a:endParaRPr lang="zh-CN" altLang="en-US" dirty="0"/>
          </a:p>
        </p:txBody>
      </p:sp>
      <p:sp>
        <p:nvSpPr>
          <p:cNvPr id="7" name="灯片编号占位符 5"/>
          <p:cNvSpPr>
            <a:spLocks noGrp="1"/>
          </p:cNvSpPr>
          <p:nvPr>
            <p:ph type="sldNum" sz="quarter" idx="12"/>
            <p:custDataLst>
              <p:tags r:id="rId7"/>
            </p:custDataLst>
          </p:nvPr>
        </p:nvSpPr>
        <p:spPr/>
        <p:txBody>
          <a:bodyPr/>
          <a:lstStyle>
            <a:lvl1pPr>
              <a:defRPr/>
            </a:lvl1pPr>
          </a:lstStyle>
          <a:p>
            <a:fld id="{FABC47A4-756D-490B-A52F-7D9E2C9FC05F}" type="slidenum">
              <a:rPr lang="zh-CN" altLang="en-US" smtClean="0"/>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rtlCol="0" anchor="ctr">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custDataLst>
              <p:tags r:id="rId4"/>
            </p:custDataLst>
          </p:nvPr>
        </p:nvSpPr>
        <p:spPr/>
        <p:txBody>
          <a:bodyPr/>
          <a:lstStyle>
            <a:lvl1pPr>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lvl1pPr>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96.xml"/><Relationship Id="rId17" Type="http://schemas.openxmlformats.org/officeDocument/2006/relationships/tags" Target="../tags/tag95.xml"/><Relationship Id="rId16" Type="http://schemas.openxmlformats.org/officeDocument/2006/relationships/tags" Target="../tags/tag94.xml"/><Relationship Id="rId15" Type="http://schemas.openxmlformats.org/officeDocument/2006/relationships/tags" Target="../tags/tag93.xml"/><Relationship Id="rId14" Type="http://schemas.openxmlformats.org/officeDocument/2006/relationships/tags" Target="../tags/tag92.xml"/><Relationship Id="rId13" Type="http://schemas.openxmlformats.org/officeDocument/2006/relationships/tags" Target="../tags/tag91.xml"/><Relationship Id="rId12" Type="http://schemas.openxmlformats.org/officeDocument/2006/relationships/tags" Target="../tags/tag90.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custDataLst>
              <p:tags r:id="rId12"/>
            </p:custDataLst>
          </p:nvPr>
        </p:nvSpPr>
        <p:spPr bwMode="auto">
          <a:xfrm>
            <a:off x="669925" y="442913"/>
            <a:ext cx="10852150"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38100" rIns="76200" bIns="38100" numCol="1" anchor="t" anchorCtr="0" compatLnSpc="1"/>
          <a:lstStyle/>
          <a:p>
            <a:pPr lvl="0"/>
            <a:r>
              <a:rPr lang="zh-CN" altLang="en-US"/>
              <a:t>单击此处编辑母版标题样式</a:t>
            </a:r>
            <a:endParaRPr lang="zh-CN" altLang="en-US"/>
          </a:p>
        </p:txBody>
      </p:sp>
      <p:sp>
        <p:nvSpPr>
          <p:cNvPr id="1027" name="文本占位符 2"/>
          <p:cNvSpPr>
            <a:spLocks noGrp="1" noChangeArrowheads="1"/>
          </p:cNvSpPr>
          <p:nvPr>
            <p:ph type="body" idx="9"/>
            <p:custDataLst>
              <p:tags r:id="rId13"/>
            </p:custDataLst>
          </p:nvPr>
        </p:nvSpPr>
        <p:spPr bwMode="auto">
          <a:xfrm>
            <a:off x="669925" y="952500"/>
            <a:ext cx="10852150" cy="538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0" rIns="82550" bIns="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879475" y="6350000"/>
            <a:ext cx="2700338" cy="315913"/>
          </a:xfrm>
          <a:prstGeom prst="rect">
            <a:avLst/>
          </a:prstGeom>
        </p:spPr>
        <p:txBody>
          <a:bodyPr vert="horz" lIns="91440" tIns="45720" rIns="91440" bIns="45720" rtlCol="0" anchor="ctr">
            <a:normAutofit/>
          </a:bodyPr>
          <a:lstStyle>
            <a:lvl1pPr algn="l">
              <a:defRPr sz="1200" noProof="1" smtClean="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388" y="6350000"/>
            <a:ext cx="3959225" cy="315913"/>
          </a:xfrm>
          <a:prstGeom prst="rect">
            <a:avLst/>
          </a:prstGeom>
        </p:spPr>
        <p:txBody>
          <a:bodyPr vert="horz" lIns="91440" tIns="45720" rIns="91440" bIns="45720" rtlCol="0" anchor="ctr">
            <a:normAutofit/>
          </a:bodyPr>
          <a:lstStyle>
            <a:lvl1pPr algn="ctr">
              <a:defRPr sz="1200" noProof="1">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610600" y="6350000"/>
            <a:ext cx="2700338" cy="315913"/>
          </a:xfrm>
          <a:prstGeom prst="rect">
            <a:avLst/>
          </a:prstGeom>
        </p:spPr>
        <p:txBody>
          <a:bodyPr vert="horz" lIns="91440" tIns="45720" rIns="91440" bIns="45720" rtlCol="0" anchor="ctr">
            <a:normAutofit/>
          </a:bodyPr>
          <a:lstStyle>
            <a:lvl1pPr algn="r">
              <a:defRPr sz="1200" noProof="1" smtClean="0">
                <a:solidFill>
                  <a:schemeClr val="tx1">
                    <a:tint val="75000"/>
                  </a:schemeClr>
                </a:solidFill>
              </a:defRPr>
            </a:lvl1pPr>
          </a:lstStyle>
          <a:p>
            <a:fld id="{49AE70B2-8BF9-45C0-BB95-33D1B9D3A854}" type="slidenum">
              <a:rPr lang="zh-CN" altLang="en-US" smtClean="0"/>
            </a:fld>
            <a:endParaRPr lang="zh-CN" altLang="en-US" dirty="0"/>
          </a:p>
        </p:txBody>
      </p:sp>
      <p:sp>
        <p:nvSpPr>
          <p:cNvPr id="2"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3" name="KSO_TEMPLATE" hidden="1"/>
          <p:cNvSpPr/>
          <p:nvPr userDrawn="1">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1" fontAlgn="base" hangingPunct="1">
        <a:spcBef>
          <a:spcPct val="0"/>
        </a:spcBef>
        <a:spcAft>
          <a:spcPct val="0"/>
        </a:spcAft>
        <a:defRPr sz="2400" b="1" kern="1200" spc="200">
          <a:solidFill>
            <a:schemeClr val="tx1"/>
          </a:solidFill>
          <a:latin typeface="微软雅黑" panose="020B0503020204020204" pitchFamily="34" charset="-122"/>
          <a:ea typeface="微软雅黑" panose="020B0503020204020204" pitchFamily="34" charset="-122"/>
          <a:cs typeface="+mj-cs"/>
        </a:defRPr>
      </a:lvl1pPr>
      <a:lvl2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2pPr>
      <a:lvl3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3pPr>
      <a:lvl4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4pPr>
      <a:lvl5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5pPr>
      <a:lvl6pPr marL="4572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6pPr>
      <a:lvl7pPr marL="9144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7pPr>
      <a:lvl8pPr marL="13716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8pPr>
      <a:lvl9pPr marL="18288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9pPr>
    </p:titleStyle>
    <p:bodyStyle>
      <a:lvl1pPr marL="228600" indent="-228600" algn="l" rtl="0" eaLnBrk="1" fontAlgn="base" hangingPunct="1">
        <a:lnSpc>
          <a:spcPct val="130000"/>
        </a:lnSpc>
        <a:spcBef>
          <a:spcPct val="0"/>
        </a:spcBef>
        <a:spcAft>
          <a:spcPts val="1000"/>
        </a:spcAft>
        <a:buFont typeface="Arial" panose="020B0604020202020204" pitchFamily="34" charset="0"/>
        <a:buChar char="•"/>
        <a:defRPr sz="1600" kern="1200" spc="150">
          <a:solidFill>
            <a:schemeClr val="tx1"/>
          </a:solidFill>
          <a:latin typeface="微软雅黑" panose="020B0503020204020204" pitchFamily="34" charset="-122"/>
          <a:ea typeface="微软雅黑" panose="020B0503020204020204" pitchFamily="34" charset="-122"/>
          <a:cs typeface="+mn-cs"/>
        </a:defRPr>
      </a:lvl1pPr>
      <a:lvl2pPr marL="685800" indent="-228600" algn="l"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pitchFamily="34" charset="-122"/>
          <a:ea typeface="微软雅黑" panose="020B0503020204020204" pitchFamily="34" charset="-122"/>
          <a:cs typeface="+mn-cs"/>
        </a:defRPr>
      </a:lvl2pPr>
      <a:lvl3pPr marL="1143000" indent="-228600" algn="l"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pitchFamily="34" charset="-122"/>
          <a:ea typeface="微软雅黑" panose="020B0503020204020204" pitchFamily="34" charset="-122"/>
          <a:cs typeface="+mn-cs"/>
        </a:defRPr>
      </a:lvl3pPr>
      <a:lvl4pPr marL="1600200" indent="-228600" algn="l"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pitchFamily="34" charset="-122"/>
          <a:ea typeface="微软雅黑" panose="020B0503020204020204" pitchFamily="34" charset="-122"/>
          <a:cs typeface="+mn-cs"/>
        </a:defRPr>
      </a:lvl4pPr>
      <a:lvl5pPr marL="2057400" indent="-228600" algn="l"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1.xml"/><Relationship Id="rId2" Type="http://schemas.openxmlformats.org/officeDocument/2006/relationships/tags" Target="../tags/tag98.xml"/><Relationship Id="rId1" Type="http://schemas.openxmlformats.org/officeDocument/2006/relationships/tags" Target="../tags/tag97.xml"/></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2.xml"/><Relationship Id="rId5" Type="http://schemas.openxmlformats.org/officeDocument/2006/relationships/tags" Target="../tags/tag143.xml"/><Relationship Id="rId4" Type="http://schemas.openxmlformats.org/officeDocument/2006/relationships/tags" Target="../tags/tag142.xml"/><Relationship Id="rId3" Type="http://schemas.openxmlformats.org/officeDocument/2006/relationships/tags" Target="../tags/tag141.xml"/><Relationship Id="rId2" Type="http://schemas.openxmlformats.org/officeDocument/2006/relationships/tags" Target="../tags/tag140.xml"/><Relationship Id="rId1" Type="http://schemas.openxmlformats.org/officeDocument/2006/relationships/tags" Target="../tags/tag139.xml"/></Relationships>
</file>

<file path=ppt/slides/_rels/slide11.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tags" Target="../tags/tag150.xml"/><Relationship Id="rId6" Type="http://schemas.openxmlformats.org/officeDocument/2006/relationships/tags" Target="../tags/tag149.xml"/><Relationship Id="rId5" Type="http://schemas.openxmlformats.org/officeDocument/2006/relationships/tags" Target="../tags/tag148.xml"/><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tags" Target="../tags/tag145.xml"/><Relationship Id="rId13" Type="http://schemas.openxmlformats.org/officeDocument/2006/relationships/notesSlide" Target="../notesSlides/notesSlide11.xml"/><Relationship Id="rId12" Type="http://schemas.openxmlformats.org/officeDocument/2006/relationships/slideLayout" Target="../slideLayouts/slideLayout2.xml"/><Relationship Id="rId11" Type="http://schemas.openxmlformats.org/officeDocument/2006/relationships/tags" Target="../tags/tag154.xml"/><Relationship Id="rId10" Type="http://schemas.openxmlformats.org/officeDocument/2006/relationships/tags" Target="../tags/tag153.xml"/><Relationship Id="rId1" Type="http://schemas.openxmlformats.org/officeDocument/2006/relationships/tags" Target="../tags/tag144.xml"/></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2.xml"/><Relationship Id="rId5" Type="http://schemas.openxmlformats.org/officeDocument/2006/relationships/tags" Target="../tags/tag159.xml"/><Relationship Id="rId4" Type="http://schemas.openxmlformats.org/officeDocument/2006/relationships/tags" Target="../tags/tag158.xml"/><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2.xml"/><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tags" Target="../tags/tag160.xml"/></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slideLayout" Target="../slideLayouts/slideLayout2.xml"/><Relationship Id="rId6" Type="http://schemas.openxmlformats.org/officeDocument/2006/relationships/tags" Target="../tags/tag168.xml"/><Relationship Id="rId5" Type="http://schemas.openxmlformats.org/officeDocument/2006/relationships/image" Target="../media/image4.png"/><Relationship Id="rId4" Type="http://schemas.openxmlformats.org/officeDocument/2006/relationships/tags" Target="../tags/tag167.xml"/><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tags" Target="../tags/tag164.xml"/></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2.xml"/><Relationship Id="rId5" Type="http://schemas.openxmlformats.org/officeDocument/2006/relationships/tags" Target="../tags/tag173.xml"/><Relationship Id="rId4" Type="http://schemas.openxmlformats.org/officeDocument/2006/relationships/tags" Target="../tags/tag172.xml"/><Relationship Id="rId3" Type="http://schemas.openxmlformats.org/officeDocument/2006/relationships/tags" Target="../tags/tag171.xml"/><Relationship Id="rId2" Type="http://schemas.openxmlformats.org/officeDocument/2006/relationships/tags" Target="../tags/tag170.xml"/><Relationship Id="rId1" Type="http://schemas.openxmlformats.org/officeDocument/2006/relationships/tags" Target="../tags/tag169.xml"/></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2.xml"/><Relationship Id="rId5" Type="http://schemas.openxmlformats.org/officeDocument/2006/relationships/tags" Target="../tags/tag178.xml"/><Relationship Id="rId4" Type="http://schemas.openxmlformats.org/officeDocument/2006/relationships/tags" Target="../tags/tag177.xml"/><Relationship Id="rId3" Type="http://schemas.openxmlformats.org/officeDocument/2006/relationships/tags" Target="../tags/tag176.xml"/><Relationship Id="rId2" Type="http://schemas.openxmlformats.org/officeDocument/2006/relationships/tags" Target="../tags/tag175.xml"/><Relationship Id="rId1" Type="http://schemas.openxmlformats.org/officeDocument/2006/relationships/tags" Target="../tags/tag174.xml"/></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17.xml"/><Relationship Id="rId6" Type="http://schemas.openxmlformats.org/officeDocument/2006/relationships/slideLayout" Target="../slideLayouts/slideLayout2.xml"/><Relationship Id="rId5" Type="http://schemas.openxmlformats.org/officeDocument/2006/relationships/tags" Target="../tags/tag183.xml"/><Relationship Id="rId4" Type="http://schemas.openxmlformats.org/officeDocument/2006/relationships/tags" Target="../tags/tag182.xml"/><Relationship Id="rId3" Type="http://schemas.openxmlformats.org/officeDocument/2006/relationships/tags" Target="../tags/tag181.xml"/><Relationship Id="rId2" Type="http://schemas.openxmlformats.org/officeDocument/2006/relationships/tags" Target="../tags/tag180.xml"/><Relationship Id="rId1" Type="http://schemas.openxmlformats.org/officeDocument/2006/relationships/tags" Target="../tags/tag179.xml"/></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2.xml"/><Relationship Id="rId5" Type="http://schemas.openxmlformats.org/officeDocument/2006/relationships/tags" Target="../tags/tag188.xml"/><Relationship Id="rId4" Type="http://schemas.openxmlformats.org/officeDocument/2006/relationships/tags" Target="../tags/tag187.xml"/><Relationship Id="rId3" Type="http://schemas.openxmlformats.org/officeDocument/2006/relationships/tags" Target="../tags/tag186.xml"/><Relationship Id="rId2" Type="http://schemas.openxmlformats.org/officeDocument/2006/relationships/tags" Target="../tags/tag185.xml"/><Relationship Id="rId1" Type="http://schemas.openxmlformats.org/officeDocument/2006/relationships/tags" Target="../tags/tag184.xml"/></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slideLayout" Target="../slideLayouts/slideLayout2.xml"/><Relationship Id="rId5" Type="http://schemas.openxmlformats.org/officeDocument/2006/relationships/tags" Target="../tags/tag193.xml"/><Relationship Id="rId4" Type="http://schemas.openxmlformats.org/officeDocument/2006/relationships/tags" Target="../tags/tag192.xml"/><Relationship Id="rId3" Type="http://schemas.openxmlformats.org/officeDocument/2006/relationships/tags" Target="../tags/tag191.xml"/><Relationship Id="rId2" Type="http://schemas.openxmlformats.org/officeDocument/2006/relationships/tags" Target="../tags/tag190.xml"/><Relationship Id="rId1" Type="http://schemas.openxmlformats.org/officeDocument/2006/relationships/tags" Target="../tags/tag189.xml"/></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2.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2.xml"/><Relationship Id="rId5" Type="http://schemas.openxmlformats.org/officeDocument/2006/relationships/tags" Target="../tags/tag198.xml"/><Relationship Id="rId4" Type="http://schemas.openxmlformats.org/officeDocument/2006/relationships/tags" Target="../tags/tag197.xml"/><Relationship Id="rId3" Type="http://schemas.openxmlformats.org/officeDocument/2006/relationships/tags" Target="../tags/tag196.xml"/><Relationship Id="rId2" Type="http://schemas.openxmlformats.org/officeDocument/2006/relationships/tags" Target="../tags/tag195.xml"/><Relationship Id="rId1" Type="http://schemas.openxmlformats.org/officeDocument/2006/relationships/tags" Target="../tags/tag194.xml"/></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21.xml"/><Relationship Id="rId6" Type="http://schemas.openxmlformats.org/officeDocument/2006/relationships/slideLayout" Target="../slideLayouts/slideLayout2.xml"/><Relationship Id="rId5" Type="http://schemas.openxmlformats.org/officeDocument/2006/relationships/tags" Target="../tags/tag203.xml"/><Relationship Id="rId4" Type="http://schemas.openxmlformats.org/officeDocument/2006/relationships/tags" Target="../tags/tag202.xml"/><Relationship Id="rId3" Type="http://schemas.openxmlformats.org/officeDocument/2006/relationships/tags" Target="../tags/tag201.xml"/><Relationship Id="rId2" Type="http://schemas.openxmlformats.org/officeDocument/2006/relationships/tags" Target="../tags/tag200.xml"/><Relationship Id="rId1" Type="http://schemas.openxmlformats.org/officeDocument/2006/relationships/tags" Target="../tags/tag199.xml"/></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2.xml"/><Relationship Id="rId5" Type="http://schemas.openxmlformats.org/officeDocument/2006/relationships/tags" Target="../tags/tag208.xml"/><Relationship Id="rId4" Type="http://schemas.openxmlformats.org/officeDocument/2006/relationships/tags" Target="../tags/tag207.xml"/><Relationship Id="rId3" Type="http://schemas.openxmlformats.org/officeDocument/2006/relationships/tags" Target="../tags/tag206.xml"/><Relationship Id="rId2" Type="http://schemas.openxmlformats.org/officeDocument/2006/relationships/tags" Target="../tags/tag205.xml"/><Relationship Id="rId1" Type="http://schemas.openxmlformats.org/officeDocument/2006/relationships/tags" Target="../tags/tag204.xml"/></Relationships>
</file>

<file path=ppt/slides/_rels/slide23.xml.rels><?xml version="1.0" encoding="UTF-8" standalone="yes"?>
<Relationships xmlns="http://schemas.openxmlformats.org/package/2006/relationships"><Relationship Id="rId7" Type="http://schemas.openxmlformats.org/officeDocument/2006/relationships/notesSlide" Target="../notesSlides/notesSlide23.xml"/><Relationship Id="rId6" Type="http://schemas.openxmlformats.org/officeDocument/2006/relationships/slideLayout" Target="../slideLayouts/slideLayout2.xml"/><Relationship Id="rId5" Type="http://schemas.openxmlformats.org/officeDocument/2006/relationships/tags" Target="../tags/tag213.xml"/><Relationship Id="rId4" Type="http://schemas.openxmlformats.org/officeDocument/2006/relationships/tags" Target="../tags/tag212.xml"/><Relationship Id="rId3" Type="http://schemas.openxmlformats.org/officeDocument/2006/relationships/tags" Target="../tags/tag211.xml"/><Relationship Id="rId2" Type="http://schemas.openxmlformats.org/officeDocument/2006/relationships/tags" Target="../tags/tag210.xml"/><Relationship Id="rId1" Type="http://schemas.openxmlformats.org/officeDocument/2006/relationships/tags" Target="../tags/tag209.xml"/></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24.xml"/><Relationship Id="rId6" Type="http://schemas.openxmlformats.org/officeDocument/2006/relationships/slideLayout" Target="../slideLayouts/slideLayout2.xml"/><Relationship Id="rId5" Type="http://schemas.openxmlformats.org/officeDocument/2006/relationships/tags" Target="../tags/tag218.xml"/><Relationship Id="rId4" Type="http://schemas.openxmlformats.org/officeDocument/2006/relationships/tags" Target="../tags/tag217.xml"/><Relationship Id="rId3" Type="http://schemas.openxmlformats.org/officeDocument/2006/relationships/tags" Target="../tags/tag216.xml"/><Relationship Id="rId2" Type="http://schemas.openxmlformats.org/officeDocument/2006/relationships/tags" Target="../tags/tag215.xml"/><Relationship Id="rId1" Type="http://schemas.openxmlformats.org/officeDocument/2006/relationships/tags" Target="../tags/tag214.xml"/></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25.xml"/><Relationship Id="rId6" Type="http://schemas.openxmlformats.org/officeDocument/2006/relationships/slideLayout" Target="../slideLayouts/slideLayout2.xml"/><Relationship Id="rId5" Type="http://schemas.openxmlformats.org/officeDocument/2006/relationships/tags" Target="../tags/tag223.xml"/><Relationship Id="rId4" Type="http://schemas.openxmlformats.org/officeDocument/2006/relationships/tags" Target="../tags/tag222.xml"/><Relationship Id="rId3" Type="http://schemas.openxmlformats.org/officeDocument/2006/relationships/tags" Target="../tags/tag221.xml"/><Relationship Id="rId2" Type="http://schemas.openxmlformats.org/officeDocument/2006/relationships/tags" Target="../tags/tag220.xml"/><Relationship Id="rId1" Type="http://schemas.openxmlformats.org/officeDocument/2006/relationships/tags" Target="../tags/tag219.xml"/></Relationships>
</file>

<file path=ppt/slides/_rels/slide26.xml.rels><?xml version="1.0" encoding="UTF-8" standalone="yes"?>
<Relationships xmlns="http://schemas.openxmlformats.org/package/2006/relationships"><Relationship Id="rId7" Type="http://schemas.openxmlformats.org/officeDocument/2006/relationships/notesSlide" Target="../notesSlides/notesSlide26.xml"/><Relationship Id="rId6" Type="http://schemas.openxmlformats.org/officeDocument/2006/relationships/slideLayout" Target="../slideLayouts/slideLayout2.xml"/><Relationship Id="rId5" Type="http://schemas.openxmlformats.org/officeDocument/2006/relationships/tags" Target="../tags/tag228.xml"/><Relationship Id="rId4" Type="http://schemas.openxmlformats.org/officeDocument/2006/relationships/tags" Target="../tags/tag227.xml"/><Relationship Id="rId3" Type="http://schemas.openxmlformats.org/officeDocument/2006/relationships/tags" Target="../tags/tag226.xml"/><Relationship Id="rId2" Type="http://schemas.openxmlformats.org/officeDocument/2006/relationships/tags" Target="../tags/tag225.xml"/><Relationship Id="rId1" Type="http://schemas.openxmlformats.org/officeDocument/2006/relationships/tags" Target="../tags/tag224.xml"/></Relationships>
</file>

<file path=ppt/slides/_rels/slide27.xml.rels><?xml version="1.0" encoding="UTF-8" standalone="yes"?>
<Relationships xmlns="http://schemas.openxmlformats.org/package/2006/relationships"><Relationship Id="rId9" Type="http://schemas.openxmlformats.org/officeDocument/2006/relationships/notesSlide" Target="../notesSlides/notesSlide27.xml"/><Relationship Id="rId8" Type="http://schemas.openxmlformats.org/officeDocument/2006/relationships/slideLayout" Target="../slideLayouts/slideLayout2.xml"/><Relationship Id="rId7" Type="http://schemas.openxmlformats.org/officeDocument/2006/relationships/tags" Target="../tags/tag235.xml"/><Relationship Id="rId6" Type="http://schemas.openxmlformats.org/officeDocument/2006/relationships/tags" Target="../tags/tag234.xml"/><Relationship Id="rId5" Type="http://schemas.openxmlformats.org/officeDocument/2006/relationships/tags" Target="../tags/tag233.xml"/><Relationship Id="rId4" Type="http://schemas.openxmlformats.org/officeDocument/2006/relationships/tags" Target="../tags/tag232.xml"/><Relationship Id="rId3" Type="http://schemas.openxmlformats.org/officeDocument/2006/relationships/tags" Target="../tags/tag231.xml"/><Relationship Id="rId2" Type="http://schemas.openxmlformats.org/officeDocument/2006/relationships/tags" Target="../tags/tag230.xml"/><Relationship Id="rId1" Type="http://schemas.openxmlformats.org/officeDocument/2006/relationships/tags" Target="../tags/tag229.xml"/></Relationships>
</file>

<file path=ppt/slides/_rels/slide28.xml.rels><?xml version="1.0" encoding="UTF-8" standalone="yes"?>
<Relationships xmlns="http://schemas.openxmlformats.org/package/2006/relationships"><Relationship Id="rId8" Type="http://schemas.openxmlformats.org/officeDocument/2006/relationships/notesSlide" Target="../notesSlides/notesSlide28.xml"/><Relationship Id="rId7" Type="http://schemas.openxmlformats.org/officeDocument/2006/relationships/slideLayout" Target="../slideLayouts/slideLayout2.xml"/><Relationship Id="rId6" Type="http://schemas.openxmlformats.org/officeDocument/2006/relationships/tags" Target="../tags/tag241.xml"/><Relationship Id="rId5" Type="http://schemas.openxmlformats.org/officeDocument/2006/relationships/tags" Target="../tags/tag240.xml"/><Relationship Id="rId4" Type="http://schemas.openxmlformats.org/officeDocument/2006/relationships/tags" Target="../tags/tag239.xml"/><Relationship Id="rId3" Type="http://schemas.openxmlformats.org/officeDocument/2006/relationships/tags" Target="../tags/tag238.xml"/><Relationship Id="rId2" Type="http://schemas.openxmlformats.org/officeDocument/2006/relationships/tags" Target="../tags/tag237.xml"/><Relationship Id="rId1" Type="http://schemas.openxmlformats.org/officeDocument/2006/relationships/tags" Target="../tags/tag236.xml"/></Relationships>
</file>

<file path=ppt/slides/_rels/slide29.xml.rels><?xml version="1.0" encoding="UTF-8" standalone="yes"?>
<Relationships xmlns="http://schemas.openxmlformats.org/package/2006/relationships"><Relationship Id="rId8" Type="http://schemas.openxmlformats.org/officeDocument/2006/relationships/notesSlide" Target="../notesSlides/notesSlide29.xml"/><Relationship Id="rId7" Type="http://schemas.openxmlformats.org/officeDocument/2006/relationships/slideLayout" Target="../slideLayouts/slideLayout2.xml"/><Relationship Id="rId6" Type="http://schemas.openxmlformats.org/officeDocument/2006/relationships/tags" Target="../tags/tag246.xml"/><Relationship Id="rId5" Type="http://schemas.openxmlformats.org/officeDocument/2006/relationships/image" Target="../media/image5.emf"/><Relationship Id="rId4" Type="http://schemas.openxmlformats.org/officeDocument/2006/relationships/tags" Target="../tags/tag245.xml"/><Relationship Id="rId3" Type="http://schemas.openxmlformats.org/officeDocument/2006/relationships/tags" Target="../tags/tag244.xml"/><Relationship Id="rId2" Type="http://schemas.openxmlformats.org/officeDocument/2006/relationships/tags" Target="../tags/tag243.xml"/><Relationship Id="rId1" Type="http://schemas.openxmlformats.org/officeDocument/2006/relationships/tags" Target="../tags/tag242.xml"/></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2.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tags" Target="../tags/tag104.xml"/></Relationships>
</file>

<file path=ppt/slides/_rels/slide30.xml.rels><?xml version="1.0" encoding="UTF-8" standalone="yes"?>
<Relationships xmlns="http://schemas.openxmlformats.org/package/2006/relationships"><Relationship Id="rId7" Type="http://schemas.openxmlformats.org/officeDocument/2006/relationships/notesSlide" Target="../notesSlides/notesSlide30.xml"/><Relationship Id="rId6" Type="http://schemas.openxmlformats.org/officeDocument/2006/relationships/slideLayout" Target="../slideLayouts/slideLayout2.xml"/><Relationship Id="rId5" Type="http://schemas.openxmlformats.org/officeDocument/2006/relationships/tags" Target="../tags/tag251.xml"/><Relationship Id="rId4" Type="http://schemas.openxmlformats.org/officeDocument/2006/relationships/tags" Target="../tags/tag250.xml"/><Relationship Id="rId3" Type="http://schemas.openxmlformats.org/officeDocument/2006/relationships/tags" Target="../tags/tag249.xml"/><Relationship Id="rId2" Type="http://schemas.openxmlformats.org/officeDocument/2006/relationships/tags" Target="../tags/tag248.xml"/><Relationship Id="rId1" Type="http://schemas.openxmlformats.org/officeDocument/2006/relationships/tags" Target="../tags/tag247.xml"/></Relationships>
</file>

<file path=ppt/slides/_rels/slide31.xml.rels><?xml version="1.0" encoding="UTF-8" standalone="yes"?>
<Relationships xmlns="http://schemas.openxmlformats.org/package/2006/relationships"><Relationship Id="rId8" Type="http://schemas.openxmlformats.org/officeDocument/2006/relationships/notesSlide" Target="../notesSlides/notesSlide31.xml"/><Relationship Id="rId7" Type="http://schemas.openxmlformats.org/officeDocument/2006/relationships/slideLayout" Target="../slideLayouts/slideLayout2.xml"/><Relationship Id="rId6" Type="http://schemas.openxmlformats.org/officeDocument/2006/relationships/tags" Target="../tags/tag256.xml"/><Relationship Id="rId5" Type="http://schemas.openxmlformats.org/officeDocument/2006/relationships/tags" Target="../tags/tag255.xml"/><Relationship Id="rId4" Type="http://schemas.openxmlformats.org/officeDocument/2006/relationships/image" Target="../media/image6.png"/><Relationship Id="rId3" Type="http://schemas.openxmlformats.org/officeDocument/2006/relationships/tags" Target="../tags/tag254.xml"/><Relationship Id="rId2" Type="http://schemas.openxmlformats.org/officeDocument/2006/relationships/tags" Target="../tags/tag253.xml"/><Relationship Id="rId1" Type="http://schemas.openxmlformats.org/officeDocument/2006/relationships/tags" Target="../tags/tag252.xml"/></Relationships>
</file>

<file path=ppt/slides/_rels/slide32.xml.rels><?xml version="1.0" encoding="UTF-8" standalone="yes"?>
<Relationships xmlns="http://schemas.openxmlformats.org/package/2006/relationships"><Relationship Id="rId7" Type="http://schemas.openxmlformats.org/officeDocument/2006/relationships/notesSlide" Target="../notesSlides/notesSlide32.xml"/><Relationship Id="rId6" Type="http://schemas.openxmlformats.org/officeDocument/2006/relationships/slideLayout" Target="../slideLayouts/slideLayout2.xml"/><Relationship Id="rId5" Type="http://schemas.openxmlformats.org/officeDocument/2006/relationships/tags" Target="../tags/tag261.xml"/><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tags" Target="../tags/tag258.xml"/><Relationship Id="rId1" Type="http://schemas.openxmlformats.org/officeDocument/2006/relationships/tags" Target="../tags/tag257.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11.xml"/><Relationship Id="rId2" Type="http://schemas.openxmlformats.org/officeDocument/2006/relationships/tags" Target="../tags/tag263.xml"/><Relationship Id="rId1" Type="http://schemas.openxmlformats.org/officeDocument/2006/relationships/tags" Target="../tags/tag262.xml"/></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2.xml"/><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2.xml"/><Relationship Id="rId5" Type="http://schemas.openxmlformats.org/officeDocument/2006/relationships/tags" Target="../tags/tag118.xml"/><Relationship Id="rId4" Type="http://schemas.openxmlformats.org/officeDocument/2006/relationships/tags" Target="../tags/tag117.xml"/><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2.xml"/><Relationship Id="rId5" Type="http://schemas.openxmlformats.org/officeDocument/2006/relationships/tags" Target="../tags/tag123.xml"/><Relationship Id="rId4" Type="http://schemas.openxmlformats.org/officeDocument/2006/relationships/tags" Target="../tags/tag122.xml"/><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2.xml"/><Relationship Id="rId5" Type="http://schemas.openxmlformats.org/officeDocument/2006/relationships/tags" Target="../tags/tag128.xml"/><Relationship Id="rId4" Type="http://schemas.openxmlformats.org/officeDocument/2006/relationships/tags" Target="../tags/tag127.xml"/><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tags" Target="../tags/tag124.xml"/></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2.xml"/><Relationship Id="rId6" Type="http://schemas.openxmlformats.org/officeDocument/2006/relationships/tags" Target="../tags/tag133.xml"/><Relationship Id="rId5" Type="http://schemas.openxmlformats.org/officeDocument/2006/relationships/image" Target="../media/image3.png"/><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2.xml"/><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tags" Target="../tags/tag135.xml"/><Relationship Id="rId1" Type="http://schemas.openxmlformats.org/officeDocument/2006/relationships/tags" Target="../tags/tag1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normAutofit fontScale="90000"/>
          </a:bodyPr>
          <a:p>
            <a:pPr marL="0" indent="0" algn="ctr">
              <a:lnSpc>
                <a:spcPct val="100000"/>
              </a:lnSpc>
              <a:spcBef>
                <a:spcPts val="0"/>
              </a:spcBef>
              <a:spcAft>
                <a:spcPts val="0"/>
              </a:spcAft>
              <a:buSzPct val="100000"/>
              <a:buNone/>
            </a:pPr>
            <a:r>
              <a:rPr lang="zh-CN" altLang="zh-CN" sz="5900" dirty="0">
                <a:solidFill>
                  <a:schemeClr val="accent1"/>
                </a:solidFill>
              </a:rPr>
              <a:t>第三章  战略性人力资源管理</a:t>
            </a:r>
            <a:endParaRPr lang="zh-CN" altLang="zh-CN" sz="5900" dirty="0">
              <a:solidFill>
                <a:schemeClr val="accent1"/>
              </a:solidFill>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grpSp>
      <p:sp>
        <p:nvSpPr>
          <p:cNvPr id="2" name="标题 1"/>
          <p:cNvSpPr>
            <a:spLocks noGrp="1"/>
          </p:cNvSpPr>
          <p:nvPr>
            <p:ph type="title"/>
          </p:nvPr>
        </p:nvSpPr>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en-US" altLang="zh-CN" sz="2400" b="1" dirty="0">
                <a:solidFill>
                  <a:schemeClr val="accent1"/>
                </a:solidFill>
                <a:effectLst/>
                <a:latin typeface="汉仪旗黑-85S" charset="0"/>
                <a:ea typeface="宋体" pitchFamily="2" charset="-122"/>
                <a:cs typeface="汉仪旗黑-85S" charset="0"/>
                <a:sym typeface="+mn-ea"/>
              </a:rPr>
              <a:t>2. </a:t>
            </a:r>
            <a:r>
              <a:rPr lang="en-US" altLang="zh-CN" sz="2400" b="1" dirty="0">
                <a:solidFill>
                  <a:schemeClr val="accent1"/>
                </a:solidFill>
                <a:effectLst/>
                <a:latin typeface="汉仪旗黑-85S" charset="0"/>
                <a:ea typeface="宋体" pitchFamily="2" charset="-122"/>
                <a:cs typeface="汉仪旗黑-85S" charset="0"/>
                <a:sym typeface="+mn-ea"/>
              </a:rPr>
              <a:t>人力资源管理</a:t>
            </a:r>
            <a:r>
              <a:rPr lang="en-US" altLang="zh-CN" sz="2400" b="1" dirty="0">
                <a:solidFill>
                  <a:schemeClr val="accent1"/>
                </a:solidFill>
                <a:effectLst/>
                <a:latin typeface="汉仪旗黑-85S" charset="0"/>
                <a:ea typeface="宋体" pitchFamily="2" charset="-122"/>
                <a:cs typeface="汉仪旗黑-85S" charset="0"/>
                <a:sym typeface="+mn-ea"/>
              </a:rPr>
              <a:t>相关的</a:t>
            </a:r>
            <a:r>
              <a:rPr lang="en-US" altLang="zh-CN" sz="2400" b="1" dirty="0">
                <a:solidFill>
                  <a:schemeClr val="accent1"/>
                </a:solidFill>
                <a:effectLst/>
                <a:latin typeface="汉仪旗黑-85S" charset="0"/>
                <a:ea typeface="宋体" pitchFamily="2" charset="-122"/>
                <a:cs typeface="汉仪旗黑-85S" charset="0"/>
                <a:sym typeface="+mn-ea"/>
              </a:rPr>
              <a:t>企业战略理论</a:t>
            </a:r>
            <a:r>
              <a:rPr lang="en-US" altLang="zh-CN" sz="2400" b="1" dirty="0">
                <a:solidFill>
                  <a:schemeClr val="accent1"/>
                </a:solidFill>
                <a:effectLst/>
                <a:latin typeface="汉仪旗黑-85S" charset="0"/>
                <a:ea typeface="宋体" pitchFamily="2" charset="-122"/>
                <a:cs typeface="汉仪旗黑-85S" charset="0"/>
                <a:sym typeface="+mn-ea"/>
              </a:rPr>
              <a:t>的四个方面</a:t>
            </a:r>
            <a:endParaRPr lang="en-US" altLang="zh-CN" sz="2400" b="1" dirty="0">
              <a:solidFill>
                <a:schemeClr val="accent1"/>
              </a:solidFill>
              <a:effectLst/>
              <a:latin typeface="汉仪旗黑-85S" charset="0"/>
              <a:ea typeface="宋体" pitchFamily="2" charset="-122"/>
              <a:cs typeface="汉仪旗黑-85S" charset="0"/>
              <a:sym typeface="+mn-ea"/>
            </a:endParaRPr>
          </a:p>
        </p:txBody>
      </p:sp>
      <p:sp>
        <p:nvSpPr>
          <p:cNvPr id="3" name="内容占位符 2"/>
          <p:cNvSpPr>
            <a:spLocks noGrp="1"/>
          </p:cNvSpPr>
          <p:nvPr>
            <p:ph idx="1"/>
            <p:custDataLst>
              <p:tags r:id="rId4"/>
            </p:custDataLst>
          </p:nvPr>
        </p:nvSpPr>
        <p:spPr/>
        <p:txBody>
          <a:bodyPr vert="horz" lIns="91440" tIns="45720" rIns="91440" bIns="45720" rtlCol="0">
            <a:normAutofit fontScale="9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zh-CN" altLang="zh-CN" sz="2400" b="1" dirty="0">
                <a:solidFill>
                  <a:schemeClr val="dk1"/>
                </a:solidFill>
                <a:effectLst/>
                <a:latin typeface="微软雅黑" charset="0"/>
                <a:ea typeface="微软雅黑" charset="0"/>
                <a:cs typeface="Times New Roman" panose="02020603050405020304" pitchFamily="18" charset="0"/>
                <a:sym typeface="+mn-ea"/>
              </a:rPr>
              <a:t>愿景和战略目标</a:t>
            </a:r>
            <a:endParaRPr lang="zh-CN" altLang="zh-CN" sz="2400" b="1" dirty="0">
              <a:solidFill>
                <a:schemeClr val="dk1"/>
              </a:solidFill>
              <a:effectLst/>
              <a:latin typeface="微软雅黑" charset="0"/>
              <a:ea typeface="微软雅黑" charset="0"/>
              <a:cs typeface="Times New Roman" panose="02020603050405020304" pitchFamily="18" charset="0"/>
              <a:sym typeface="+mn-ea"/>
            </a:endParaRPr>
          </a:p>
          <a:p>
            <a:pPr lvl="0" algn="l">
              <a:buClrTx/>
              <a:buSzTx/>
            </a:pPr>
            <a:r>
              <a:rPr lang="zh-CN" altLang="zh-CN" sz="2400" b="1" dirty="0">
                <a:solidFill>
                  <a:schemeClr val="dk1"/>
                </a:solidFill>
                <a:effectLst/>
                <a:latin typeface="微软雅黑" charset="0"/>
                <a:ea typeface="微软雅黑" charset="0"/>
                <a:cs typeface="Times New Roman" panose="02020603050405020304" pitchFamily="18" charset="0"/>
                <a:sym typeface="+mn-ea"/>
              </a:rPr>
              <a:t>企业生命周期假设</a:t>
            </a:r>
            <a:endParaRPr lang="zh-CN" altLang="zh-CN" sz="2400" b="1" dirty="0">
              <a:solidFill>
                <a:schemeClr val="dk1"/>
              </a:solidFill>
              <a:effectLst/>
              <a:latin typeface="微软雅黑" charset="0"/>
              <a:ea typeface="微软雅黑" charset="0"/>
              <a:cs typeface="Times New Roman" panose="02020603050405020304" pitchFamily="18" charset="0"/>
              <a:sym typeface="+mn-ea"/>
            </a:endParaRPr>
          </a:p>
          <a:p>
            <a:pPr lvl="0" algn="l">
              <a:buClrTx/>
              <a:buSzTx/>
            </a:pPr>
            <a:r>
              <a:rPr lang="zh-CN" altLang="zh-CN" sz="2400" b="1" dirty="0">
                <a:solidFill>
                  <a:schemeClr val="dk1"/>
                </a:solidFill>
                <a:effectLst/>
                <a:latin typeface="微软雅黑" charset="0"/>
                <a:ea typeface="微软雅黑" charset="0"/>
                <a:cs typeface="Times New Roman" panose="02020603050405020304" pitchFamily="18" charset="0"/>
                <a:sym typeface="+mn-ea"/>
              </a:rPr>
              <a:t>企业核心竞争力</a:t>
            </a:r>
            <a:endParaRPr lang="zh-CN" altLang="zh-CN" sz="2400" b="1" dirty="0">
              <a:solidFill>
                <a:schemeClr val="dk1"/>
              </a:solidFill>
              <a:effectLst/>
              <a:latin typeface="微软雅黑" charset="0"/>
              <a:ea typeface="微软雅黑" charset="0"/>
              <a:cs typeface="Times New Roman" panose="02020603050405020304" pitchFamily="18" charset="0"/>
              <a:sym typeface="+mn-ea"/>
            </a:endParaRPr>
          </a:p>
          <a:p>
            <a:pPr lvl="0" algn="l">
              <a:buClrTx/>
              <a:buSzTx/>
            </a:pPr>
            <a:r>
              <a:rPr lang="zh-CN" altLang="zh-CN" sz="2400" b="1" dirty="0">
                <a:solidFill>
                  <a:schemeClr val="dk1"/>
                </a:solidFill>
                <a:effectLst/>
                <a:latin typeface="微软雅黑" charset="0"/>
                <a:ea typeface="微软雅黑" charset="0"/>
                <a:cs typeface="Times New Roman" panose="02020603050405020304" pitchFamily="18" charset="0"/>
                <a:sym typeface="+mn-ea"/>
              </a:rPr>
              <a:t>资源基础理论</a:t>
            </a:r>
            <a:endParaRPr lang="zh-CN" altLang="zh-CN" sz="2400" b="1" dirty="0">
              <a:solidFill>
                <a:schemeClr val="dk1"/>
              </a:solidFill>
              <a:effectLst/>
              <a:latin typeface="微软雅黑" charset="0"/>
              <a:ea typeface="微软雅黑" charset="0"/>
              <a:cs typeface="Times New Roman" panose="02020603050405020304" pitchFamily="18" charset="0"/>
              <a:sym typeface="+mn-ea"/>
            </a:endParaRPr>
          </a:p>
          <a:p>
            <a:pPr lvl="1" algn="l">
              <a:buClrTx/>
              <a:buSzTx/>
            </a:pPr>
            <a:r>
              <a:rPr lang="zh-CN" altLang="zh-CN" dirty="0">
                <a:solidFill>
                  <a:schemeClr val="dk1"/>
                </a:solidFill>
                <a:effectLst/>
                <a:latin typeface="微软雅黑" charset="0"/>
                <a:ea typeface="微软雅黑" charset="0"/>
                <a:cs typeface="宋体" pitchFamily="2" charset="-122"/>
                <a:sym typeface="+mn-ea"/>
              </a:rPr>
              <a:t>企业资源基础理论强调，企业资源具有异质性，且难以转移，具有</a:t>
            </a:r>
            <a:r>
              <a:rPr lang="zh-CN" altLang="zh-CN" dirty="0">
                <a:solidFill>
                  <a:schemeClr val="dk1"/>
                </a:solidFill>
                <a:effectLst/>
                <a:latin typeface="微软雅黑" charset="0"/>
                <a:ea typeface="微软雅黑" charset="0"/>
                <a:cs typeface="宋体" pitchFamily="2" charset="-122"/>
                <a:sym typeface="+mn-ea"/>
              </a:rPr>
              <a:t>价值性、稀缺性、难以模仿和无法替代</a:t>
            </a:r>
            <a:r>
              <a:rPr lang="zh-CN" altLang="zh-CN" dirty="0">
                <a:solidFill>
                  <a:schemeClr val="dk1"/>
                </a:solidFill>
                <a:effectLst/>
                <a:latin typeface="微软雅黑" charset="0"/>
                <a:ea typeface="微软雅黑" charset="0"/>
                <a:cs typeface="宋体" pitchFamily="2" charset="-122"/>
                <a:sym typeface="+mn-ea"/>
              </a:rPr>
              <a:t>的资源是企业可持续竞争优势的来源</a:t>
            </a:r>
            <a:r>
              <a:rPr lang="zh-CN" altLang="zh-CN" dirty="0">
                <a:solidFill>
                  <a:schemeClr val="dk1"/>
                </a:solidFill>
                <a:effectLst/>
                <a:latin typeface="微软雅黑" charset="0"/>
                <a:ea typeface="微软雅黑" charset="0"/>
                <a:cs typeface="宋体" pitchFamily="2" charset="-122"/>
                <a:sym typeface="+mn-ea"/>
              </a:rPr>
              <a:t>。</a:t>
            </a:r>
            <a:endParaRPr lang="zh-CN" altLang="zh-CN" dirty="0">
              <a:solidFill>
                <a:schemeClr val="dk1"/>
              </a:solidFill>
              <a:effectLst/>
              <a:latin typeface="微软雅黑" charset="0"/>
              <a:ea typeface="微软雅黑" charset="0"/>
              <a:cs typeface="宋体" pitchFamily="2" charset="-122"/>
              <a:sym typeface="+mn-ea"/>
            </a:endParaRPr>
          </a:p>
          <a:p>
            <a:pPr lvl="1" algn="l">
              <a:buClrTx/>
              <a:buSzTx/>
            </a:pPr>
            <a:r>
              <a:rPr lang="zh-CN" altLang="zh-CN" dirty="0">
                <a:solidFill>
                  <a:schemeClr val="dk1"/>
                </a:solidFill>
                <a:effectLst/>
                <a:latin typeface="微软雅黑" charset="0"/>
                <a:ea typeface="微软雅黑" charset="0"/>
                <a:cs typeface="宋体" pitchFamily="2" charset="-122"/>
                <a:sym typeface="+mn-ea"/>
              </a:rPr>
              <a:t>从长期来看，企业生产的其他要素都可以变化或替代，只有人力资源这个要素是别的企业无法复制的，因此</a:t>
            </a:r>
            <a:r>
              <a:rPr lang="zh-CN" altLang="zh-CN" dirty="0">
                <a:solidFill>
                  <a:schemeClr val="dk1"/>
                </a:solidFill>
                <a:effectLst/>
                <a:latin typeface="微软雅黑" charset="0"/>
                <a:ea typeface="微软雅黑" charset="0"/>
                <a:cs typeface="宋体" pitchFamily="2" charset="-122"/>
                <a:sym typeface="+mn-ea"/>
              </a:rPr>
              <a:t>人力资源就成为了体现和形成企业的核心竞争力的重要源泉，成为了企业战略成功制定和实施的核心要素</a:t>
            </a:r>
            <a:r>
              <a:rPr lang="zh-CN" altLang="zh-CN" dirty="0">
                <a:solidFill>
                  <a:schemeClr val="dk1"/>
                </a:solidFill>
                <a:effectLst/>
                <a:latin typeface="微软雅黑" charset="0"/>
                <a:ea typeface="微软雅黑" charset="0"/>
                <a:cs typeface="宋体" pitchFamily="2" charset="-122"/>
                <a:sym typeface="+mn-ea"/>
              </a:rPr>
              <a:t>。</a:t>
            </a:r>
            <a:endParaRPr lang="zh-CN" altLang="zh-CN" dirty="0">
              <a:solidFill>
                <a:schemeClr val="dk1"/>
              </a:solidFill>
              <a:effectLst/>
              <a:latin typeface="微软雅黑" charset="0"/>
              <a:ea typeface="微软雅黑" charset="0"/>
              <a:cs typeface="宋体" pitchFamily="2" charset="-122"/>
              <a:sym typeface="+mn-ea"/>
            </a:endParaRPr>
          </a:p>
          <a:p>
            <a:pPr lvl="1" algn="l">
              <a:buClrTx/>
              <a:buSzTx/>
            </a:pPr>
            <a:endParaRPr lang="zh-CN" altLang="zh-CN" dirty="0">
              <a:solidFill>
                <a:schemeClr val="dk1"/>
              </a:solidFill>
              <a:effectLst/>
              <a:latin typeface="微软雅黑" charset="0"/>
              <a:ea typeface="微软雅黑" charset="0"/>
              <a:cs typeface="宋体" pitchFamily="2" charset="-122"/>
              <a:sym typeface="+mn-ea"/>
            </a:endParaRPr>
          </a:p>
          <a:p>
            <a:pPr lvl="0" algn="l">
              <a:buClrTx/>
              <a:buSzTx/>
            </a:pPr>
            <a:endParaRPr lang="zh-CN" altLang="zh-CN" sz="2400" b="1" dirty="0">
              <a:solidFill>
                <a:schemeClr val="dk1"/>
              </a:solidFill>
              <a:effectLst/>
              <a:latin typeface="微软雅黑" charset="0"/>
              <a:ea typeface="微软雅黑" charset="0"/>
              <a:cs typeface="宋体" pitchFamily="2" charset="-122"/>
              <a:sym typeface="+mn-ea"/>
            </a:endParaRPr>
          </a:p>
        </p:txBody>
      </p:sp>
    </p:spTree>
    <p:custDataLst>
      <p:tags r:id="rId5"/>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grpSp>
      <p:sp>
        <p:nvSpPr>
          <p:cNvPr id="2" name="标题 1"/>
          <p:cNvSpPr>
            <a:spLocks noGrp="1"/>
          </p:cNvSpPr>
          <p:nvPr>
            <p:ph type="title"/>
          </p:nvPr>
        </p:nvSpPr>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en-US" altLang="zh-CN" sz="2400" b="1" dirty="0">
                <a:solidFill>
                  <a:schemeClr val="accent1"/>
                </a:solidFill>
                <a:effectLst/>
                <a:latin typeface="汉仪旗黑-85S" charset="0"/>
                <a:ea typeface="宋体" pitchFamily="2" charset="-122"/>
                <a:cs typeface="汉仪旗黑-85S" charset="0"/>
                <a:sym typeface="+mn-ea"/>
              </a:rPr>
              <a:t>2. </a:t>
            </a:r>
            <a:r>
              <a:rPr lang="en-US" altLang="zh-CN" sz="2400" b="1" dirty="0">
                <a:solidFill>
                  <a:schemeClr val="accent1"/>
                </a:solidFill>
                <a:effectLst/>
                <a:latin typeface="汉仪旗黑-85S" charset="0"/>
                <a:ea typeface="宋体" pitchFamily="2" charset="-122"/>
                <a:cs typeface="汉仪旗黑-85S" charset="0"/>
                <a:sym typeface="+mn-ea"/>
              </a:rPr>
              <a:t>人力资源管理</a:t>
            </a:r>
            <a:r>
              <a:rPr lang="en-US" altLang="zh-CN" sz="2400" b="1" dirty="0">
                <a:solidFill>
                  <a:schemeClr val="accent1"/>
                </a:solidFill>
                <a:effectLst/>
                <a:latin typeface="汉仪旗黑-85S" charset="0"/>
                <a:ea typeface="宋体" pitchFamily="2" charset="-122"/>
                <a:cs typeface="汉仪旗黑-85S" charset="0"/>
                <a:sym typeface="+mn-ea"/>
              </a:rPr>
              <a:t>相关的</a:t>
            </a:r>
            <a:r>
              <a:rPr lang="en-US" altLang="zh-CN" sz="2400" b="1" dirty="0">
                <a:solidFill>
                  <a:schemeClr val="accent1"/>
                </a:solidFill>
                <a:effectLst/>
                <a:latin typeface="汉仪旗黑-85S" charset="0"/>
                <a:ea typeface="宋体" pitchFamily="2" charset="-122"/>
                <a:cs typeface="汉仪旗黑-85S" charset="0"/>
                <a:sym typeface="+mn-ea"/>
              </a:rPr>
              <a:t>企业战略理论</a:t>
            </a:r>
            <a:r>
              <a:rPr lang="en-US" altLang="zh-CN" sz="2400" b="1" dirty="0">
                <a:solidFill>
                  <a:schemeClr val="accent1"/>
                </a:solidFill>
                <a:effectLst/>
                <a:latin typeface="汉仪旗黑-85S" charset="0"/>
                <a:ea typeface="宋体" pitchFamily="2" charset="-122"/>
                <a:cs typeface="汉仪旗黑-85S" charset="0"/>
                <a:sym typeface="+mn-ea"/>
              </a:rPr>
              <a:t>的四个方面</a:t>
            </a:r>
            <a:endParaRPr lang="en-US" altLang="zh-CN" sz="2400" b="1" dirty="0">
              <a:solidFill>
                <a:schemeClr val="accent1"/>
              </a:solidFill>
              <a:effectLst/>
              <a:latin typeface="汉仪旗黑-85S" charset="0"/>
              <a:ea typeface="宋体" pitchFamily="2" charset="-122"/>
              <a:cs typeface="汉仪旗黑-85S" charset="0"/>
              <a:sym typeface="+mn-ea"/>
            </a:endParaRPr>
          </a:p>
        </p:txBody>
      </p:sp>
      <p:sp>
        <p:nvSpPr>
          <p:cNvPr id="3" name="内容占位符 2"/>
          <p:cNvSpPr>
            <a:spLocks noGrp="1"/>
          </p:cNvSpPr>
          <p:nvPr>
            <p:ph idx="1"/>
            <p:custDataLst>
              <p:tags r:id="rId4"/>
            </p:custDataLst>
          </p:nvPr>
        </p:nvSpPr>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zh-CN" altLang="zh-CN" sz="2400" b="1" dirty="0">
                <a:solidFill>
                  <a:schemeClr val="dk1"/>
                </a:solidFill>
                <a:effectLst/>
                <a:latin typeface="微软雅黑" charset="0"/>
                <a:ea typeface="微软雅黑" charset="0"/>
                <a:cs typeface="Times New Roman" panose="02020603050405020304" pitchFamily="18" charset="0"/>
                <a:sym typeface="+mn-ea"/>
              </a:rPr>
              <a:t>愿景和战略目标</a:t>
            </a:r>
            <a:endParaRPr lang="zh-CN" altLang="zh-CN" sz="2400" b="1" dirty="0">
              <a:solidFill>
                <a:schemeClr val="dk1"/>
              </a:solidFill>
              <a:effectLst/>
              <a:latin typeface="微软雅黑" charset="0"/>
              <a:ea typeface="微软雅黑" charset="0"/>
              <a:cs typeface="Times New Roman" panose="02020603050405020304" pitchFamily="18" charset="0"/>
              <a:sym typeface="+mn-ea"/>
            </a:endParaRPr>
          </a:p>
          <a:p>
            <a:pPr lvl="0" algn="l">
              <a:buClrTx/>
              <a:buSzTx/>
            </a:pPr>
            <a:endParaRPr lang="zh-CN" altLang="zh-CN" sz="2400" b="1" dirty="0">
              <a:solidFill>
                <a:schemeClr val="dk1"/>
              </a:solidFill>
              <a:effectLst/>
              <a:latin typeface="微软雅黑" charset="0"/>
              <a:ea typeface="微软雅黑" charset="0"/>
              <a:cs typeface="Times New Roman" panose="02020603050405020304" pitchFamily="18" charset="0"/>
              <a:sym typeface="+mn-ea"/>
            </a:endParaRPr>
          </a:p>
          <a:p>
            <a:pPr lvl="0" algn="l">
              <a:buClrTx/>
              <a:buSzTx/>
            </a:pPr>
            <a:r>
              <a:rPr lang="zh-CN" altLang="zh-CN" sz="2400" b="1" dirty="0">
                <a:solidFill>
                  <a:schemeClr val="dk1"/>
                </a:solidFill>
                <a:effectLst/>
                <a:latin typeface="微软雅黑" charset="0"/>
                <a:ea typeface="微软雅黑" charset="0"/>
                <a:cs typeface="Times New Roman" panose="02020603050405020304" pitchFamily="18" charset="0"/>
                <a:sym typeface="+mn-ea"/>
              </a:rPr>
              <a:t>企业生命周期假设</a:t>
            </a:r>
            <a:endParaRPr lang="zh-CN" altLang="zh-CN" sz="2400" b="1" dirty="0">
              <a:solidFill>
                <a:schemeClr val="dk1"/>
              </a:solidFill>
              <a:effectLst/>
              <a:latin typeface="微软雅黑" charset="0"/>
              <a:ea typeface="微软雅黑" charset="0"/>
              <a:cs typeface="Times New Roman" panose="02020603050405020304" pitchFamily="18" charset="0"/>
              <a:sym typeface="+mn-ea"/>
            </a:endParaRPr>
          </a:p>
          <a:p>
            <a:pPr lvl="0" algn="l">
              <a:buClrTx/>
              <a:buSzTx/>
            </a:pPr>
            <a:endParaRPr lang="zh-CN" altLang="zh-CN" sz="2400" b="1" dirty="0">
              <a:solidFill>
                <a:schemeClr val="dk1"/>
              </a:solidFill>
              <a:effectLst/>
              <a:latin typeface="微软雅黑" charset="0"/>
              <a:ea typeface="微软雅黑" charset="0"/>
              <a:cs typeface="Times New Roman" panose="02020603050405020304" pitchFamily="18" charset="0"/>
              <a:sym typeface="+mn-ea"/>
            </a:endParaRPr>
          </a:p>
          <a:p>
            <a:pPr lvl="0" algn="l">
              <a:buClrTx/>
              <a:buSzTx/>
            </a:pPr>
            <a:r>
              <a:rPr lang="zh-CN" altLang="zh-CN" sz="2400" b="1" dirty="0">
                <a:solidFill>
                  <a:schemeClr val="dk1"/>
                </a:solidFill>
                <a:effectLst/>
                <a:latin typeface="微软雅黑" charset="0"/>
                <a:ea typeface="微软雅黑" charset="0"/>
                <a:cs typeface="Times New Roman" panose="02020603050405020304" pitchFamily="18" charset="0"/>
                <a:sym typeface="+mn-ea"/>
              </a:rPr>
              <a:t>企业核心竞争力</a:t>
            </a:r>
            <a:endParaRPr lang="zh-CN" altLang="zh-CN" sz="2400" b="1" dirty="0">
              <a:solidFill>
                <a:schemeClr val="dk1"/>
              </a:solidFill>
              <a:effectLst/>
              <a:latin typeface="微软雅黑" charset="0"/>
              <a:ea typeface="微软雅黑" charset="0"/>
              <a:cs typeface="Times New Roman" panose="02020603050405020304" pitchFamily="18" charset="0"/>
              <a:sym typeface="+mn-ea"/>
            </a:endParaRPr>
          </a:p>
          <a:p>
            <a:pPr lvl="0" algn="l">
              <a:buClrTx/>
              <a:buSzTx/>
            </a:pPr>
            <a:endParaRPr lang="zh-CN" altLang="zh-CN" sz="2400" b="1" dirty="0">
              <a:solidFill>
                <a:schemeClr val="dk1"/>
              </a:solidFill>
              <a:effectLst/>
              <a:latin typeface="微软雅黑" charset="0"/>
              <a:ea typeface="微软雅黑" charset="0"/>
              <a:cs typeface="Times New Roman" panose="02020603050405020304" pitchFamily="18" charset="0"/>
              <a:sym typeface="+mn-ea"/>
            </a:endParaRPr>
          </a:p>
          <a:p>
            <a:pPr lvl="0" algn="l">
              <a:buClrTx/>
              <a:buSzTx/>
            </a:pPr>
            <a:r>
              <a:rPr lang="zh-CN" altLang="zh-CN" sz="2400" b="1" dirty="0">
                <a:solidFill>
                  <a:schemeClr val="dk1"/>
                </a:solidFill>
                <a:effectLst/>
                <a:latin typeface="微软雅黑" charset="0"/>
                <a:ea typeface="微软雅黑" charset="0"/>
                <a:cs typeface="Times New Roman" panose="02020603050405020304" pitchFamily="18" charset="0"/>
                <a:sym typeface="+mn-ea"/>
              </a:rPr>
              <a:t>资源基础理论</a:t>
            </a:r>
            <a:endParaRPr lang="zh-CN" altLang="zh-CN" sz="2400" b="1" dirty="0">
              <a:solidFill>
                <a:schemeClr val="dk1"/>
              </a:solidFill>
              <a:effectLst/>
              <a:latin typeface="微软雅黑" charset="0"/>
              <a:ea typeface="微软雅黑" charset="0"/>
              <a:cs typeface="Times New Roman" panose="02020603050405020304" pitchFamily="18" charset="0"/>
              <a:sym typeface="+mn-ea"/>
            </a:endParaRPr>
          </a:p>
          <a:p>
            <a:pPr lvl="0" algn="l">
              <a:buClrTx/>
              <a:buSzTx/>
            </a:pPr>
            <a:endParaRPr lang="zh-CN" altLang="zh-CN" sz="2400" b="1" dirty="0">
              <a:solidFill>
                <a:schemeClr val="dk1"/>
              </a:solidFill>
              <a:effectLst/>
              <a:latin typeface="微软雅黑" charset="0"/>
              <a:ea typeface="微软雅黑" charset="0"/>
              <a:cs typeface="Times New Roman" panose="02020603050405020304" pitchFamily="18" charset="0"/>
              <a:sym typeface="+mn-ea"/>
            </a:endParaRPr>
          </a:p>
        </p:txBody>
      </p:sp>
      <p:sp>
        <p:nvSpPr>
          <p:cNvPr id="5" name="文本框 4"/>
          <p:cNvSpPr txBox="1"/>
          <p:nvPr>
            <p:custDataLst>
              <p:tags r:id="rId5"/>
            </p:custDataLst>
          </p:nvPr>
        </p:nvSpPr>
        <p:spPr>
          <a:xfrm>
            <a:off x="9161264" y="2166858"/>
            <a:ext cx="441722" cy="2584450"/>
          </a:xfrm>
          <a:prstGeom prst="rect">
            <a:avLst/>
          </a:prstGeom>
          <a:noFill/>
        </p:spPr>
        <p:txBody>
          <a:bodyPr wrap="square">
            <a:spAutoFit/>
          </a:bodyPr>
          <a:lstStyle/>
          <a:p>
            <a:r>
              <a:rPr lang="en-US" altLang="zh-CN" sz="1800" b="1" dirty="0">
                <a:solidFill>
                  <a:schemeClr val="dk1"/>
                </a:solidFill>
                <a:effectLst/>
                <a:latin typeface="微软雅黑" charset="0"/>
                <a:ea typeface="微软雅黑" charset="0"/>
                <a:cs typeface="微软雅黑" charset="0"/>
              </a:rPr>
              <a:t> </a:t>
            </a:r>
            <a:r>
              <a:rPr lang="zh-CN" altLang="zh-CN" sz="2400" b="1" dirty="0">
                <a:solidFill>
                  <a:schemeClr val="dk1"/>
                </a:solidFill>
                <a:effectLst/>
                <a:latin typeface="微软雅黑" charset="0"/>
                <a:ea typeface="微软雅黑" charset="0"/>
                <a:cs typeface="微软雅黑" charset="0"/>
              </a:rPr>
              <a:t>人力资源管理</a:t>
            </a:r>
            <a:endParaRPr lang="zh-CN" altLang="zh-CN" sz="2400" b="1" dirty="0">
              <a:solidFill>
                <a:schemeClr val="dk1"/>
              </a:solidFill>
              <a:effectLst/>
              <a:latin typeface="微软雅黑" charset="0"/>
              <a:ea typeface="微软雅黑" charset="0"/>
              <a:cs typeface="微软雅黑" charset="0"/>
            </a:endParaRPr>
          </a:p>
        </p:txBody>
      </p:sp>
      <p:sp>
        <p:nvSpPr>
          <p:cNvPr id="18" name="文本框 17"/>
          <p:cNvSpPr txBox="1"/>
          <p:nvPr>
            <p:custDataLst>
              <p:tags r:id="rId6"/>
            </p:custDataLst>
          </p:nvPr>
        </p:nvSpPr>
        <p:spPr>
          <a:xfrm>
            <a:off x="682625" y="5747306"/>
            <a:ext cx="10389393" cy="1076325"/>
          </a:xfrm>
          <a:prstGeom prst="rect">
            <a:avLst/>
          </a:prstGeom>
          <a:noFill/>
        </p:spPr>
        <p:txBody>
          <a:bodyPr wrap="square">
            <a:spAutoFit/>
          </a:bodyPr>
          <a:lstStyle/>
          <a:p>
            <a:r>
              <a:rPr lang="en-US" altLang="zh-CN" sz="2400" dirty="0">
                <a:solidFill>
                  <a:schemeClr val="dk1"/>
                </a:solidFill>
                <a:effectLst/>
                <a:latin typeface="微软雅黑" charset="0"/>
                <a:ea typeface="微软雅黑" charset="0"/>
                <a:cs typeface="微软雅黑" charset="0"/>
              </a:rPr>
              <a:t>       </a:t>
            </a:r>
            <a:r>
              <a:rPr lang="zh-CN" altLang="zh-CN" sz="2000" dirty="0">
                <a:solidFill>
                  <a:schemeClr val="dk1"/>
                </a:solidFill>
                <a:effectLst/>
                <a:latin typeface="微软雅黑" charset="0"/>
                <a:ea typeface="微软雅黑" charset="0"/>
                <a:cs typeface="微软雅黑" charset="0"/>
              </a:rPr>
              <a:t>企业战略理论</a:t>
            </a:r>
            <a:r>
              <a:rPr lang="zh-CN" altLang="en-US" sz="2000" dirty="0">
                <a:solidFill>
                  <a:schemeClr val="dk1"/>
                </a:solidFill>
                <a:effectLst/>
                <a:latin typeface="微软雅黑" charset="0"/>
                <a:ea typeface="微软雅黑" charset="0"/>
                <a:cs typeface="微软雅黑" charset="0"/>
              </a:rPr>
              <a:t>指导</a:t>
            </a:r>
            <a:r>
              <a:rPr lang="zh-CN" altLang="zh-CN" sz="2000" dirty="0">
                <a:solidFill>
                  <a:schemeClr val="dk1"/>
                </a:solidFill>
                <a:effectLst/>
                <a:latin typeface="微软雅黑" charset="0"/>
                <a:ea typeface="微软雅黑" charset="0"/>
                <a:cs typeface="微软雅黑" charset="0"/>
              </a:rPr>
              <a:t>企业</a:t>
            </a:r>
            <a:r>
              <a:rPr lang="zh-CN" altLang="en-US" sz="2000" dirty="0">
                <a:solidFill>
                  <a:schemeClr val="dk1"/>
                </a:solidFill>
                <a:effectLst/>
                <a:latin typeface="微软雅黑" charset="0"/>
                <a:ea typeface="微软雅黑" charset="0"/>
                <a:cs typeface="微软雅黑" charset="0"/>
              </a:rPr>
              <a:t>将</a:t>
            </a:r>
            <a:r>
              <a:rPr lang="zh-CN" altLang="zh-CN" sz="2000" dirty="0">
                <a:solidFill>
                  <a:schemeClr val="dk1"/>
                </a:solidFill>
                <a:effectLst/>
                <a:latin typeface="微软雅黑" charset="0"/>
                <a:ea typeface="微软雅黑" charset="0"/>
                <a:cs typeface="微软雅黑" charset="0"/>
              </a:rPr>
              <a:t>战略总目标层层分解成各工作岗位的工作职责与任务，这不仅有利于人力资源管理工作对各部门的人事关系统筹协调，还有利于企业人力资源体系的科学创建</a:t>
            </a:r>
            <a:r>
              <a:rPr lang="zh-CN" altLang="zh-CN" sz="1600" dirty="0">
                <a:solidFill>
                  <a:schemeClr val="dk1"/>
                </a:solidFill>
                <a:effectLst/>
                <a:latin typeface="微软雅黑" charset="0"/>
                <a:ea typeface="微软雅黑" charset="0"/>
                <a:cs typeface="微软雅黑" charset="0"/>
              </a:rPr>
              <a:t>。</a:t>
            </a:r>
            <a:endParaRPr lang="zh-CN" altLang="zh-CN" sz="1600" b="1" dirty="0">
              <a:solidFill>
                <a:schemeClr val="dk1"/>
              </a:solidFill>
              <a:effectLst/>
              <a:latin typeface="微软雅黑" charset="0"/>
              <a:ea typeface="微软雅黑" charset="0"/>
              <a:cs typeface="微软雅黑" charset="0"/>
            </a:endParaRPr>
          </a:p>
        </p:txBody>
      </p:sp>
      <p:sp>
        <p:nvSpPr>
          <p:cNvPr id="12" name="文本框 11"/>
          <p:cNvSpPr txBox="1"/>
          <p:nvPr/>
        </p:nvSpPr>
        <p:spPr>
          <a:xfrm>
            <a:off x="4819650" y="1846181"/>
            <a:ext cx="7372350" cy="368300"/>
          </a:xfrm>
          <a:prstGeom prst="rect">
            <a:avLst/>
          </a:prstGeom>
          <a:noFill/>
        </p:spPr>
        <p:txBody>
          <a:bodyPr wrap="square">
            <a:spAutoFit/>
          </a:bodyPr>
          <a:lstStyle/>
          <a:p>
            <a:r>
              <a:rPr lang="zh-CN" altLang="zh-CN" b="1" dirty="0">
                <a:solidFill>
                  <a:srgbClr val="000000"/>
                </a:solidFill>
                <a:effectLst/>
                <a:latin typeface="微软雅黑" charset="0"/>
                <a:ea typeface="微软雅黑" charset="0"/>
                <a:cs typeface="宋体" pitchFamily="2" charset="-122"/>
              </a:rPr>
              <a:t>工作设计和实施的依据</a:t>
            </a:r>
            <a:endParaRPr lang="zh-CN" altLang="zh-CN" b="1" dirty="0">
              <a:solidFill>
                <a:srgbClr val="000000"/>
              </a:solidFill>
              <a:effectLst/>
              <a:latin typeface="微软雅黑" charset="0"/>
              <a:ea typeface="微软雅黑" charset="0"/>
              <a:cs typeface="宋体" pitchFamily="2" charset="-122"/>
            </a:endParaRPr>
          </a:p>
        </p:txBody>
      </p:sp>
      <p:sp>
        <p:nvSpPr>
          <p:cNvPr id="13" name="文本框 12"/>
          <p:cNvSpPr txBox="1"/>
          <p:nvPr/>
        </p:nvSpPr>
        <p:spPr>
          <a:xfrm>
            <a:off x="3981450" y="2667572"/>
            <a:ext cx="7372350" cy="368300"/>
          </a:xfrm>
          <a:prstGeom prst="rect">
            <a:avLst/>
          </a:prstGeom>
          <a:noFill/>
        </p:spPr>
        <p:txBody>
          <a:bodyPr wrap="square">
            <a:spAutoFit/>
          </a:bodyPr>
          <a:lstStyle/>
          <a:p>
            <a:r>
              <a:rPr lang="zh-CN" altLang="zh-CN" sz="1800" b="1" dirty="0">
                <a:solidFill>
                  <a:srgbClr val="000000"/>
                </a:solidFill>
                <a:effectLst/>
                <a:latin typeface="微软雅黑" charset="0"/>
                <a:ea typeface="微软雅黑" charset="0"/>
                <a:cs typeface="宋体" pitchFamily="2" charset="-122"/>
              </a:rPr>
              <a:t>最佳适用时期是企业成长期和成熟期</a:t>
            </a:r>
            <a:endParaRPr lang="zh-CN" altLang="zh-CN" sz="1800" b="1" dirty="0">
              <a:solidFill>
                <a:srgbClr val="000000"/>
              </a:solidFill>
              <a:effectLst/>
              <a:latin typeface="微软雅黑" charset="0"/>
              <a:ea typeface="微软雅黑" charset="0"/>
              <a:cs typeface="宋体" pitchFamily="2" charset="-122"/>
            </a:endParaRPr>
          </a:p>
        </p:txBody>
      </p:sp>
      <p:sp>
        <p:nvSpPr>
          <p:cNvPr id="15" name="文本框 14"/>
          <p:cNvSpPr txBox="1"/>
          <p:nvPr/>
        </p:nvSpPr>
        <p:spPr>
          <a:xfrm>
            <a:off x="4238625" y="3631961"/>
            <a:ext cx="7372350" cy="368300"/>
          </a:xfrm>
          <a:prstGeom prst="rect">
            <a:avLst/>
          </a:prstGeom>
          <a:noFill/>
        </p:spPr>
        <p:txBody>
          <a:bodyPr wrap="square">
            <a:spAutoFit/>
          </a:bodyPr>
          <a:lstStyle/>
          <a:p>
            <a:r>
              <a:rPr lang="zh-CN" altLang="zh-CN" b="1" dirty="0">
                <a:solidFill>
                  <a:srgbClr val="000000"/>
                </a:solidFill>
                <a:effectLst/>
                <a:latin typeface="微软雅黑" charset="0"/>
                <a:ea typeface="微软雅黑" charset="0"/>
                <a:cs typeface="宋体" pitchFamily="2" charset="-122"/>
              </a:rPr>
              <a:t>组成</a:t>
            </a:r>
            <a:r>
              <a:rPr lang="zh-CN" altLang="en-US" b="1" dirty="0">
                <a:solidFill>
                  <a:srgbClr val="000000"/>
                </a:solidFill>
                <a:effectLst/>
                <a:latin typeface="微软雅黑" charset="0"/>
                <a:ea typeface="微软雅黑" charset="0"/>
                <a:cs typeface="宋体" pitchFamily="2" charset="-122"/>
              </a:rPr>
              <a:t>企业</a:t>
            </a:r>
            <a:r>
              <a:rPr lang="zh-CN" altLang="zh-CN" b="1" dirty="0">
                <a:solidFill>
                  <a:srgbClr val="000000"/>
                </a:solidFill>
                <a:effectLst/>
                <a:latin typeface="微软雅黑" charset="0"/>
                <a:ea typeface="微软雅黑" charset="0"/>
                <a:cs typeface="宋体" pitchFamily="2" charset="-122"/>
              </a:rPr>
              <a:t>核心竞争力</a:t>
            </a:r>
            <a:r>
              <a:rPr lang="zh-CN" altLang="en-US" b="1" dirty="0">
                <a:solidFill>
                  <a:srgbClr val="000000"/>
                </a:solidFill>
                <a:effectLst/>
                <a:latin typeface="微软雅黑" charset="0"/>
                <a:ea typeface="微软雅黑" charset="0"/>
                <a:cs typeface="宋体" pitchFamily="2" charset="-122"/>
              </a:rPr>
              <a:t>的支持系统</a:t>
            </a:r>
            <a:endParaRPr lang="zh-CN" altLang="en-US" b="1" dirty="0">
              <a:solidFill>
                <a:srgbClr val="000000"/>
              </a:solidFill>
              <a:effectLst/>
              <a:latin typeface="微软雅黑" charset="0"/>
              <a:ea typeface="微软雅黑" charset="0"/>
              <a:cs typeface="宋体" pitchFamily="2" charset="-122"/>
            </a:endParaRPr>
          </a:p>
        </p:txBody>
      </p:sp>
      <p:sp>
        <p:nvSpPr>
          <p:cNvPr id="17" name="文本框 16"/>
          <p:cNvSpPr txBox="1"/>
          <p:nvPr/>
        </p:nvSpPr>
        <p:spPr>
          <a:xfrm>
            <a:off x="3188496" y="4562517"/>
            <a:ext cx="7372350" cy="368300"/>
          </a:xfrm>
          <a:prstGeom prst="rect">
            <a:avLst/>
          </a:prstGeom>
          <a:noFill/>
        </p:spPr>
        <p:txBody>
          <a:bodyPr wrap="square">
            <a:spAutoFit/>
          </a:bodyPr>
          <a:lstStyle/>
          <a:p>
            <a:r>
              <a:rPr lang="zh-CN" altLang="zh-CN" b="1" dirty="0">
                <a:solidFill>
                  <a:srgbClr val="000000"/>
                </a:solidFill>
                <a:effectLst/>
                <a:latin typeface="微软雅黑" charset="0"/>
                <a:ea typeface="微软雅黑" charset="0"/>
                <a:cs typeface="宋体" pitchFamily="2" charset="-122"/>
              </a:rPr>
              <a:t>核心竞争</a:t>
            </a:r>
            <a:r>
              <a:rPr lang="zh-CN" altLang="en-US" b="1" dirty="0">
                <a:solidFill>
                  <a:srgbClr val="000000"/>
                </a:solidFill>
                <a:effectLst/>
                <a:latin typeface="微软雅黑" charset="0"/>
                <a:ea typeface="微软雅黑" charset="0"/>
                <a:cs typeface="宋体" pitchFamily="2" charset="-122"/>
              </a:rPr>
              <a:t>力</a:t>
            </a:r>
            <a:r>
              <a:rPr lang="zh-CN" altLang="zh-CN" b="1" dirty="0">
                <a:solidFill>
                  <a:srgbClr val="000000"/>
                </a:solidFill>
                <a:effectLst/>
                <a:latin typeface="微软雅黑" charset="0"/>
                <a:ea typeface="微软雅黑" charset="0"/>
                <a:cs typeface="宋体" pitchFamily="2" charset="-122"/>
              </a:rPr>
              <a:t>的重要源泉，企业战略制定和实施的核心要素</a:t>
            </a:r>
            <a:endParaRPr lang="zh-CN" altLang="zh-CN" b="1" dirty="0">
              <a:solidFill>
                <a:srgbClr val="000000"/>
              </a:solidFill>
              <a:effectLst/>
              <a:latin typeface="微软雅黑" charset="0"/>
              <a:ea typeface="微软雅黑" charset="0"/>
              <a:cs typeface="宋体" pitchFamily="2" charset="-122"/>
            </a:endParaRPr>
          </a:p>
        </p:txBody>
      </p:sp>
      <p:cxnSp>
        <p:nvCxnSpPr>
          <p:cNvPr id="20" name="直接连接符 19"/>
          <p:cNvCxnSpPr/>
          <p:nvPr>
            <p:custDataLst>
              <p:tags r:id="rId7"/>
            </p:custDataLst>
          </p:nvPr>
        </p:nvCxnSpPr>
        <p:spPr>
          <a:xfrm>
            <a:off x="3714750" y="2343150"/>
            <a:ext cx="5143500" cy="0"/>
          </a:xfrm>
          <a:prstGeom prst="line">
            <a:avLst/>
          </a:prstGeom>
          <a:ln>
            <a:solidFill>
              <a:schemeClr val="dk1"/>
            </a:solidFill>
            <a:tailEnd type="stealth"/>
          </a:ln>
        </p:spPr>
        <p:style>
          <a:lnRef idx="1">
            <a:schemeClr val="dk1"/>
          </a:lnRef>
          <a:fillRef idx="0">
            <a:schemeClr val="dk1"/>
          </a:fillRef>
          <a:effectRef idx="0">
            <a:schemeClr val="dk1"/>
          </a:effectRef>
          <a:fontRef idx="minor">
            <a:schemeClr val="tx1"/>
          </a:fontRef>
        </p:style>
      </p:cxnSp>
      <p:cxnSp>
        <p:nvCxnSpPr>
          <p:cNvPr id="21" name="直接连接符 20"/>
          <p:cNvCxnSpPr/>
          <p:nvPr>
            <p:custDataLst>
              <p:tags r:id="rId8"/>
            </p:custDataLst>
          </p:nvPr>
        </p:nvCxnSpPr>
        <p:spPr>
          <a:xfrm>
            <a:off x="3714750" y="5038725"/>
            <a:ext cx="5143500" cy="0"/>
          </a:xfrm>
          <a:prstGeom prst="line">
            <a:avLst/>
          </a:prstGeom>
          <a:ln>
            <a:solidFill>
              <a:schemeClr val="dk1"/>
            </a:solidFill>
            <a:tailEnd type="stealth"/>
          </a:ln>
        </p:spPr>
        <p:style>
          <a:lnRef idx="1">
            <a:schemeClr val="dk1"/>
          </a:lnRef>
          <a:fillRef idx="0">
            <a:schemeClr val="dk1"/>
          </a:fillRef>
          <a:effectRef idx="0">
            <a:schemeClr val="dk1"/>
          </a:effectRef>
          <a:fontRef idx="minor">
            <a:schemeClr val="tx1"/>
          </a:fontRef>
        </p:style>
      </p:cxnSp>
      <p:cxnSp>
        <p:nvCxnSpPr>
          <p:cNvPr id="22" name="直接连接符 21"/>
          <p:cNvCxnSpPr/>
          <p:nvPr>
            <p:custDataLst>
              <p:tags r:id="rId9"/>
            </p:custDataLst>
          </p:nvPr>
        </p:nvCxnSpPr>
        <p:spPr>
          <a:xfrm>
            <a:off x="3714750" y="4001294"/>
            <a:ext cx="5143500" cy="0"/>
          </a:xfrm>
          <a:prstGeom prst="line">
            <a:avLst/>
          </a:prstGeom>
          <a:ln>
            <a:solidFill>
              <a:schemeClr val="dk1"/>
            </a:solidFill>
            <a:tailEnd type="stealth"/>
          </a:ln>
        </p:spPr>
        <p:style>
          <a:lnRef idx="1">
            <a:schemeClr val="dk1"/>
          </a:lnRef>
          <a:fillRef idx="0">
            <a:schemeClr val="dk1"/>
          </a:fillRef>
          <a:effectRef idx="0">
            <a:schemeClr val="dk1"/>
          </a:effectRef>
          <a:fontRef idx="minor">
            <a:schemeClr val="tx1"/>
          </a:fontRef>
        </p:style>
      </p:cxnSp>
      <p:cxnSp>
        <p:nvCxnSpPr>
          <p:cNvPr id="23" name="直接连接符 22"/>
          <p:cNvCxnSpPr/>
          <p:nvPr>
            <p:custDataLst>
              <p:tags r:id="rId10"/>
            </p:custDataLst>
          </p:nvPr>
        </p:nvCxnSpPr>
        <p:spPr>
          <a:xfrm>
            <a:off x="3714750" y="3036904"/>
            <a:ext cx="5143500" cy="0"/>
          </a:xfrm>
          <a:prstGeom prst="line">
            <a:avLst/>
          </a:prstGeom>
          <a:ln>
            <a:solidFill>
              <a:schemeClr val="dk1"/>
            </a:solidFill>
            <a:tailEnd type="stealth"/>
          </a:ln>
        </p:spPr>
        <p:style>
          <a:lnRef idx="1">
            <a:schemeClr val="dk1"/>
          </a:lnRef>
          <a:fillRef idx="0">
            <a:schemeClr val="dk1"/>
          </a:fillRef>
          <a:effectRef idx="0">
            <a:schemeClr val="dk1"/>
          </a:effectRef>
          <a:fontRef idx="minor">
            <a:schemeClr val="tx1"/>
          </a:fontRef>
        </p:style>
      </p:cxnSp>
    </p:spTree>
    <p:custDataLst>
      <p:tags r:id="rId1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grpSp>
      <p:sp>
        <p:nvSpPr>
          <p:cNvPr id="2" name="标题 1"/>
          <p:cNvSpPr>
            <a:spLocks noGrp="1"/>
          </p:cNvSpPr>
          <p:nvPr>
            <p:ph type="title"/>
          </p:nvPr>
        </p:nvSpPr>
        <p:spPr>
          <a:xfrm>
            <a:off x="669882" y="557534"/>
            <a:ext cx="10852237" cy="441964"/>
          </a:xfr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buClrTx/>
              <a:buSzTx/>
              <a:buFontTx/>
            </a:pPr>
            <a:r>
              <a:rPr lang="zh-CN" altLang="zh-CN" sz="3200" b="1" dirty="0">
                <a:solidFill>
                  <a:schemeClr val="accent1"/>
                </a:solidFill>
                <a:effectLst/>
                <a:latin typeface="汉仪旗黑-85S" charset="0"/>
                <a:ea typeface="微软雅黑" panose="020B0503020204020204" pitchFamily="34" charset="-122"/>
                <a:cs typeface="汉仪旗黑-85S" charset="0"/>
                <a:sym typeface="+mn-ea"/>
              </a:rPr>
              <a:t>第二节 战略性人力资源管理概述</a:t>
            </a:r>
            <a:endParaRPr lang="zh-CN" altLang="zh-CN" sz="3200" b="1" dirty="0">
              <a:solidFill>
                <a:schemeClr val="accent1"/>
              </a:solidFill>
              <a:effectLst/>
              <a:latin typeface="汉仪旗黑-85S" charset="0"/>
              <a:ea typeface="微软雅黑" panose="020B0503020204020204" pitchFamily="34" charset="-122"/>
              <a:cs typeface="汉仪旗黑-85S" charset="0"/>
              <a:sym typeface="+mn-ea"/>
            </a:endParaRPr>
          </a:p>
        </p:txBody>
      </p:sp>
      <p:sp>
        <p:nvSpPr>
          <p:cNvPr id="3" name="内容占位符 2"/>
          <p:cNvSpPr>
            <a:spLocks noGrp="1"/>
          </p:cNvSpPr>
          <p:nvPr>
            <p:ph idx="1"/>
            <p:custDataLst>
              <p:tags r:id="rId4"/>
            </p:custDataLst>
          </p:nvPr>
        </p:nvSpPr>
        <p:spPr>
          <a:xfrm>
            <a:off x="669925" y="1648460"/>
            <a:ext cx="10852150" cy="4692650"/>
          </a:xfr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0" indent="-342900" algn="l">
              <a:buClrTx/>
              <a:buSzTx/>
              <a:buFont typeface="+mj-lt"/>
              <a:buAutoNum type="arabicPeriod"/>
            </a:pPr>
            <a:r>
              <a:rPr lang="zh-CN" altLang="zh-CN" sz="2400" b="1" dirty="0">
                <a:solidFill>
                  <a:schemeClr val="dk1"/>
                </a:solidFill>
                <a:effectLst/>
                <a:latin typeface="微软雅黑" charset="0"/>
                <a:ea typeface="微软雅黑" charset="0"/>
                <a:cs typeface="微软雅黑" panose="020B0503020204020204" pitchFamily="34" charset="-122"/>
                <a:sym typeface="+mn-ea"/>
              </a:rPr>
              <a:t>战略性人力资源管理的内涵</a:t>
            </a:r>
            <a:endParaRPr lang="zh-CN" altLang="zh-CN" sz="2400" b="1" dirty="0">
              <a:solidFill>
                <a:schemeClr val="dk1"/>
              </a:solidFill>
              <a:effectLst/>
              <a:latin typeface="微软雅黑" charset="0"/>
              <a:ea typeface="微软雅黑" charset="0"/>
              <a:cs typeface="微软雅黑" panose="020B0503020204020204" pitchFamily="34" charset="-122"/>
              <a:sym typeface="+mn-ea"/>
            </a:endParaRPr>
          </a:p>
          <a:p>
            <a:pPr marL="342900" lvl="0" indent="-342900" algn="l">
              <a:buClrTx/>
              <a:buSzTx/>
              <a:buFont typeface="+mj-lt"/>
              <a:buAutoNum type="arabicPeriod"/>
            </a:pPr>
            <a:r>
              <a:rPr lang="zh-CN" altLang="zh-CN" sz="2400" b="1" dirty="0">
                <a:solidFill>
                  <a:schemeClr val="dk1"/>
                </a:solidFill>
                <a:effectLst/>
                <a:latin typeface="微软雅黑" charset="0"/>
                <a:ea typeface="微软雅黑" charset="0"/>
                <a:cs typeface="微软雅黑" panose="020B0503020204020204" pitchFamily="34" charset="-122"/>
                <a:sym typeface="+mn-ea"/>
              </a:rPr>
              <a:t>战略性人力资源管理的特征与主要模式</a:t>
            </a:r>
            <a:endParaRPr lang="zh-CN" altLang="zh-CN" sz="2400" b="1" dirty="0">
              <a:solidFill>
                <a:schemeClr val="dk1"/>
              </a:solidFill>
              <a:effectLst/>
              <a:latin typeface="微软雅黑" charset="0"/>
              <a:ea typeface="微软雅黑" charset="0"/>
              <a:cs typeface="微软雅黑" panose="020B0503020204020204" pitchFamily="34" charset="-122"/>
              <a:sym typeface="+mn-ea"/>
            </a:endParaRPr>
          </a:p>
          <a:p>
            <a:pPr marL="342900" lvl="0" indent="-342900" algn="l">
              <a:buClrTx/>
              <a:buSzTx/>
              <a:buFont typeface="+mj-lt"/>
              <a:buAutoNum type="arabicPeriod"/>
            </a:pPr>
            <a:r>
              <a:rPr lang="zh-CN" altLang="zh-CN" sz="2400" b="1" dirty="0">
                <a:solidFill>
                  <a:schemeClr val="dk1"/>
                </a:solidFill>
                <a:effectLst/>
                <a:latin typeface="微软雅黑" charset="0"/>
                <a:ea typeface="微软雅黑" charset="0"/>
                <a:cs typeface="微软雅黑" panose="020B0503020204020204" pitchFamily="34" charset="-122"/>
                <a:sym typeface="+mn-ea"/>
              </a:rPr>
              <a:t>战略性人力资源管理理论学派</a:t>
            </a:r>
            <a:endParaRPr lang="zh-CN" altLang="zh-CN" sz="2400" b="1" dirty="0">
              <a:solidFill>
                <a:schemeClr val="dk1"/>
              </a:solidFill>
              <a:effectLst/>
              <a:latin typeface="微软雅黑" charset="0"/>
              <a:ea typeface="微软雅黑" charset="0"/>
              <a:cs typeface="微软雅黑" panose="020B0503020204020204" pitchFamily="34" charset="-122"/>
              <a:sym typeface="+mn-ea"/>
            </a:endParaRPr>
          </a:p>
        </p:txBody>
      </p:sp>
    </p:spTree>
    <p:custDataLst>
      <p:tags r:id="rId5"/>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grpSp>
      <p:sp>
        <p:nvSpPr>
          <p:cNvPr id="2" name="标题 1"/>
          <p:cNvSpPr>
            <a:spLocks noGrp="1"/>
          </p:cNvSpPr>
          <p:nvPr>
            <p:ph type="title"/>
          </p:nvPr>
        </p:nvSpPr>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en-US" altLang="zh-CN" sz="3600" b="1" dirty="0">
                <a:solidFill>
                  <a:schemeClr val="accent1"/>
                </a:solidFill>
                <a:effectLst/>
                <a:latin typeface="汉仪旗黑-85S" charset="0"/>
                <a:ea typeface="微软雅黑" panose="020B0503020204020204" pitchFamily="34" charset="-122"/>
                <a:cs typeface="汉仪旗黑-85S" charset="0"/>
                <a:sym typeface="+mn-ea"/>
              </a:rPr>
              <a:t>1.战略性人力资源管理的内涵</a:t>
            </a:r>
            <a:endParaRPr lang="en-US" altLang="zh-CN" sz="3600" b="1" dirty="0">
              <a:solidFill>
                <a:schemeClr val="accent1"/>
              </a:solidFill>
              <a:effectLst/>
              <a:latin typeface="汉仪旗黑-85S" charset="0"/>
              <a:ea typeface="微软雅黑" panose="020B0503020204020204" pitchFamily="34" charset="-122"/>
              <a:cs typeface="汉仪旗黑-85S" charset="0"/>
              <a:sym typeface="+mn-ea"/>
            </a:endParaRPr>
          </a:p>
        </p:txBody>
      </p:sp>
      <p:sp>
        <p:nvSpPr>
          <p:cNvPr id="3" name="内容占位符 2"/>
          <p:cNvSpPr>
            <a:spLocks noGrp="1"/>
          </p:cNvSpPr>
          <p:nvPr>
            <p:ph idx="1"/>
          </p:nvPr>
        </p:nvSpPr>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en-US" altLang="zh-CN" sz="2000" dirty="0">
                <a:solidFill>
                  <a:srgbClr val="000000"/>
                </a:solidFill>
                <a:effectLst/>
                <a:latin typeface="微软雅黑" charset="0"/>
                <a:ea typeface="微软雅黑" charset="0"/>
                <a:cs typeface="微软雅黑" charset="0"/>
                <a:sym typeface="+mn-ea"/>
              </a:rPr>
              <a:t>1980年代开始，人力资源管理研究由微观导向转为宏观或战略导向；</a:t>
            </a:r>
            <a:endParaRPr lang="en-US" altLang="zh-CN" sz="2000" dirty="0">
              <a:solidFill>
                <a:srgbClr val="000000"/>
              </a:solidFill>
              <a:effectLst/>
              <a:latin typeface="微软雅黑" charset="0"/>
              <a:ea typeface="微软雅黑" charset="0"/>
              <a:cs typeface="微软雅黑" charset="0"/>
              <a:sym typeface="+mn-ea"/>
            </a:endParaRPr>
          </a:p>
          <a:p>
            <a:pPr lvl="0" algn="l">
              <a:buClrTx/>
              <a:buSzTx/>
            </a:pPr>
            <a:r>
              <a:rPr lang="en-US" altLang="zh-CN" sz="2000" dirty="0">
                <a:solidFill>
                  <a:srgbClr val="000000"/>
                </a:solidFill>
                <a:effectLst/>
                <a:latin typeface="微软雅黑" charset="0"/>
                <a:ea typeface="微软雅黑" charset="0"/>
                <a:cs typeface="微软雅黑" charset="0"/>
                <a:sym typeface="+mn-ea"/>
              </a:rPr>
              <a:t>1981年，Devanna等深刻分析了企业战略和人力资源的关系，标志着战略人力资源管理的产生。他们明确地提出了战略人力资源管理的概念，把人力资源管理划分为三个层次：战略层、管理层、操作层。</a:t>
            </a:r>
            <a:endParaRPr lang="en-US" altLang="zh-CN" sz="2000" dirty="0">
              <a:solidFill>
                <a:srgbClr val="000000"/>
              </a:solidFill>
              <a:effectLst/>
              <a:latin typeface="微软雅黑" charset="0"/>
              <a:ea typeface="微软雅黑" charset="0"/>
              <a:cs typeface="微软雅黑" charset="0"/>
              <a:sym typeface="+mn-ea"/>
            </a:endParaRPr>
          </a:p>
          <a:p>
            <a:pPr lvl="0" algn="l">
              <a:buClrTx/>
              <a:buSzTx/>
            </a:pPr>
            <a:r>
              <a:rPr lang="en-US" altLang="zh-CN" sz="2000" dirty="0">
                <a:solidFill>
                  <a:srgbClr val="000000"/>
                </a:solidFill>
                <a:effectLst/>
                <a:latin typeface="微软雅黑" charset="0"/>
                <a:ea typeface="微软雅黑" charset="0"/>
                <a:cs typeface="微软雅黑" charset="0"/>
                <a:sym typeface="+mn-ea"/>
              </a:rPr>
              <a:t>舒勒(Schuler，1992)认为，战略人力资源管理就是使员工具备实现组织战略所必需行为的一切管理活动。舒勒还对战略人力资源管理的层面进行了划分，认为它包括哲学(Philosophy)、政策(Policies)、程序(Program)、实务(Practices)和流程(Processes)五方面构成的5P模型。</a:t>
            </a:r>
            <a:endParaRPr lang="en-US" altLang="zh-CN" sz="2000" dirty="0">
              <a:solidFill>
                <a:srgbClr val="000000"/>
              </a:solidFill>
              <a:effectLst/>
              <a:latin typeface="微软雅黑" charset="0"/>
              <a:ea typeface="微软雅黑" charset="0"/>
              <a:cs typeface="微软雅黑" charset="0"/>
              <a:sym typeface="+mn-ea"/>
            </a:endParaRPr>
          </a:p>
          <a:p>
            <a:pPr lvl="0" algn="l">
              <a:buClrTx/>
              <a:buSzTx/>
            </a:pPr>
            <a:r>
              <a:rPr lang="en-US" altLang="zh-CN" sz="2000" dirty="0">
                <a:solidFill>
                  <a:srgbClr val="000000"/>
                </a:solidFill>
                <a:effectLst/>
                <a:latin typeface="微软雅黑" charset="0"/>
                <a:ea typeface="微软雅黑" charset="0"/>
                <a:cs typeface="微软雅黑" charset="0"/>
                <a:sym typeface="+mn-ea"/>
              </a:rPr>
              <a:t>现今广泛被接受的是Wright等(1992)对战略人力资源管理的界定：“为使企业达成目标所进行的一系列有计划的、具有战略性意义的人力资源部署和管理行为。”</a:t>
            </a:r>
            <a:endParaRPr lang="en-US" altLang="zh-CN" sz="2000" dirty="0">
              <a:solidFill>
                <a:srgbClr val="000000"/>
              </a:solidFill>
              <a:effectLst/>
              <a:latin typeface="微软雅黑" charset="0"/>
              <a:ea typeface="微软雅黑" charset="0"/>
              <a:cs typeface="微软雅黑" charset="0"/>
              <a:sym typeface="+mn-ea"/>
            </a:endParaRPr>
          </a:p>
          <a:p>
            <a:pPr lvl="0" algn="l">
              <a:buClrTx/>
              <a:buSzTx/>
            </a:pPr>
            <a:r>
              <a:rPr lang="en-US" altLang="zh-CN" sz="2400" dirty="0">
                <a:solidFill>
                  <a:srgbClr val="000000"/>
                </a:solidFill>
                <a:effectLst/>
                <a:latin typeface="微软雅黑" charset="0"/>
                <a:ea typeface="微软雅黑" charset="0"/>
                <a:cs typeface="微软雅黑" charset="0"/>
                <a:sym typeface="+mn-ea"/>
              </a:rPr>
              <a:t>国内外学者的定义，可以将企业战略人力资源管理定义为</a:t>
            </a:r>
            <a:r>
              <a:rPr lang="en-US" altLang="zh-CN" sz="2400" dirty="0">
                <a:solidFill>
                  <a:srgbClr val="000000"/>
                </a:solidFill>
                <a:effectLst/>
                <a:latin typeface="微软雅黑" charset="0"/>
                <a:ea typeface="微软雅黑" charset="0"/>
                <a:cs typeface="微软雅黑" charset="0"/>
                <a:sym typeface="+mn-ea"/>
              </a:rPr>
              <a:t>：</a:t>
            </a:r>
            <a:endParaRPr lang="en-US" altLang="zh-CN" sz="2400" dirty="0">
              <a:solidFill>
                <a:srgbClr val="000000"/>
              </a:solidFill>
              <a:effectLst/>
              <a:latin typeface="微软雅黑" charset="0"/>
              <a:ea typeface="微软雅黑" charset="0"/>
              <a:cs typeface="微软雅黑" charset="0"/>
              <a:sym typeface="+mn-ea"/>
            </a:endParaRPr>
          </a:p>
          <a:p>
            <a:pPr lvl="1" algn="l">
              <a:buClrTx/>
              <a:buSzTx/>
            </a:pPr>
            <a:r>
              <a:rPr lang="zh-CN" altLang="zh-CN" b="1" dirty="0">
                <a:solidFill>
                  <a:srgbClr val="000000"/>
                </a:solidFill>
                <a:effectLst/>
                <a:latin typeface="微软雅黑" charset="0"/>
                <a:ea typeface="微软雅黑" charset="0"/>
                <a:cs typeface="微软雅黑" charset="0"/>
                <a:sym typeface="+mn-ea"/>
              </a:rPr>
              <a:t>战略人力资源管理就是企业为实现企业战略总目标而对企业各级各类员工使用规划、考核和培训等各方面进行的一系列综合性的长远谋划方略及其管理实践活动。</a:t>
            </a:r>
            <a:endParaRPr lang="zh-CN" altLang="zh-CN" b="1" dirty="0">
              <a:solidFill>
                <a:srgbClr val="000000"/>
              </a:solidFill>
              <a:effectLst/>
              <a:latin typeface="微软雅黑" charset="0"/>
              <a:ea typeface="微软雅黑" charset="0"/>
              <a:cs typeface="微软雅黑" charset="0"/>
              <a:sym typeface="+mn-ea"/>
            </a:endParaRPr>
          </a:p>
        </p:txBody>
      </p:sp>
    </p:spTree>
    <p:custDataLst>
      <p:tags r:id="rId4"/>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grpSp>
      <p:sp>
        <p:nvSpPr>
          <p:cNvPr id="3" name="内容占位符 2"/>
          <p:cNvSpPr>
            <a:spLocks noGrp="1"/>
          </p:cNvSpPr>
          <p:nvPr>
            <p:ph idx="1"/>
            <p:custDataLst>
              <p:tags r:id="rId4"/>
            </p:custDataLst>
          </p:nvPr>
        </p:nvSpPr>
        <p:spPr/>
        <p:txBody>
          <a:bodyPr vert="horz" lIns="91440" tIns="45720" rIns="91440" bIns="45720" rtlCol="0">
            <a:normAutofit fontScale="9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buClrTx/>
              <a:buSzTx/>
              <a:buNone/>
            </a:pPr>
            <a:r>
              <a:rPr lang="zh-CN" altLang="en-US" sz="2400" dirty="0">
                <a:solidFill>
                  <a:schemeClr val="dk1"/>
                </a:solidFill>
                <a:effectLst/>
                <a:latin typeface="微软雅黑" charset="0"/>
                <a:ea typeface="微软雅黑" charset="0"/>
                <a:sym typeface="+mn-ea"/>
              </a:rPr>
              <a:t>战略人力资源管理与传统的人事管理相比具有不同的内涵和工作重点</a:t>
            </a:r>
            <a:endParaRPr lang="zh-CN" altLang="en-US" sz="2400" dirty="0">
              <a:solidFill>
                <a:schemeClr val="dk1"/>
              </a:solidFill>
              <a:effectLst/>
              <a:latin typeface="微软雅黑" charset="0"/>
              <a:ea typeface="微软雅黑" charset="0"/>
              <a:sym typeface="+mn-ea"/>
            </a:endParaRPr>
          </a:p>
        </p:txBody>
      </p:sp>
      <p:pic>
        <p:nvPicPr>
          <p:cNvPr id="4" name="图片 3" descr="表格&#10;&#10;描述已自动生成"/>
          <p:cNvPicPr>
            <a:picLocks noChangeAspect="1"/>
          </p:cNvPicPr>
          <p:nvPr/>
        </p:nvPicPr>
        <p:blipFill>
          <a:blip r:embed="rId5"/>
          <a:stretch>
            <a:fillRect/>
          </a:stretch>
        </p:blipFill>
        <p:spPr>
          <a:xfrm>
            <a:off x="1610398" y="1992389"/>
            <a:ext cx="8971199" cy="4440746"/>
          </a:xfrm>
          <a:prstGeom prst="rect">
            <a:avLst/>
          </a:prstGeom>
        </p:spPr>
      </p:pic>
      <p:sp>
        <p:nvSpPr>
          <p:cNvPr id="5" name="标题 4"/>
          <p:cNvSpPr/>
          <p:nvPr>
            <p:ph type="title"/>
          </p:nvPr>
        </p:nvSpPr>
        <p:spPr/>
        <p:txBody>
          <a:bodyPr/>
          <a:p>
            <a:endParaRPr lang="zh-CN" altLang="en-US"/>
          </a:p>
        </p:txBody>
      </p:sp>
    </p:spTree>
    <p:custDataLst>
      <p:tags r:id="rId6"/>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grpSp>
      <p:sp>
        <p:nvSpPr>
          <p:cNvPr id="2" name="标题 1"/>
          <p:cNvSpPr>
            <a:spLocks noGrp="1"/>
          </p:cNvSpPr>
          <p:nvPr>
            <p:ph type="title"/>
          </p:nvPr>
        </p:nvSpPr>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en-US" altLang="zh-CN" sz="2700" b="1" dirty="0">
                <a:solidFill>
                  <a:schemeClr val="accent1"/>
                </a:solidFill>
                <a:latin typeface="汉仪旗黑-85S" charset="0"/>
                <a:ea typeface="微软雅黑" panose="020B0503020204020204" pitchFamily="34" charset="-122"/>
                <a:cs typeface="汉仪旗黑-85S" charset="0"/>
                <a:sym typeface="+mn-ea"/>
              </a:rPr>
              <a:t>2.战略性人力资源管理的特征与主要模式</a:t>
            </a:r>
            <a:br>
              <a:rPr lang="en-US" altLang="zh-CN" sz="2700" b="1" dirty="0">
                <a:solidFill>
                  <a:schemeClr val="accent1"/>
                </a:solidFill>
                <a:latin typeface="汉仪旗黑-85S" charset="0"/>
                <a:ea typeface="微软雅黑" panose="020B0503020204020204" pitchFamily="34" charset="-122"/>
                <a:cs typeface="汉仪旗黑-85S" charset="0"/>
                <a:sym typeface="+mn-ea"/>
              </a:rPr>
            </a:br>
            <a:endParaRPr lang="en-US" altLang="zh-CN" sz="2700" b="1" dirty="0">
              <a:solidFill>
                <a:schemeClr val="accent1"/>
              </a:solidFill>
              <a:latin typeface="汉仪旗黑-85S" charset="0"/>
              <a:ea typeface="微软雅黑" panose="020B0503020204020204" pitchFamily="34" charset="-122"/>
              <a:cs typeface="汉仪旗黑-85S" charset="0"/>
              <a:sym typeface="+mn-ea"/>
            </a:endParaRPr>
          </a:p>
        </p:txBody>
      </p:sp>
      <p:sp>
        <p:nvSpPr>
          <p:cNvPr id="3" name="内容占位符 2"/>
          <p:cNvSpPr>
            <a:spLocks noGrp="1"/>
          </p:cNvSpPr>
          <p:nvPr>
            <p:ph idx="1"/>
            <p:custDataLst>
              <p:tags r:id="rId4"/>
            </p:custDataLst>
          </p:nvPr>
        </p:nvSpPr>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buClrTx/>
              <a:buSzTx/>
              <a:buNone/>
            </a:pPr>
            <a:r>
              <a:rPr lang="zh-CN" altLang="zh-CN" sz="2400" b="1" dirty="0">
                <a:solidFill>
                  <a:schemeClr val="dk1"/>
                </a:solidFill>
                <a:effectLst/>
                <a:latin typeface="微软雅黑" charset="0"/>
                <a:ea typeface="微软雅黑" charset="0"/>
                <a:cs typeface="微软雅黑" panose="020B0503020204020204" pitchFamily="34" charset="-122"/>
                <a:sym typeface="+mn-ea"/>
              </a:rPr>
              <a:t>战略性人力资源管理的特征</a:t>
            </a:r>
            <a:endParaRPr lang="zh-CN" altLang="zh-CN" sz="2400" b="1" dirty="0">
              <a:solidFill>
                <a:schemeClr val="dk1"/>
              </a:solidFill>
              <a:effectLst/>
              <a:latin typeface="微软雅黑" charset="0"/>
              <a:ea typeface="微软雅黑" charset="0"/>
              <a:cs typeface="微软雅黑" panose="020B0503020204020204" pitchFamily="34" charset="-122"/>
              <a:sym typeface="+mn-ea"/>
            </a:endParaRPr>
          </a:p>
          <a:p>
            <a:pPr marL="0" lvl="0" algn="l">
              <a:buClrTx/>
              <a:buSzTx/>
              <a:buNone/>
            </a:pPr>
            <a:r>
              <a:rPr lang="zh-CN" altLang="zh-CN" sz="2400" b="1" dirty="0">
                <a:solidFill>
                  <a:schemeClr val="dk1"/>
                </a:solidFill>
                <a:effectLst/>
                <a:latin typeface="微软雅黑" charset="0"/>
                <a:ea typeface="微软雅黑" charset="0"/>
                <a:cs typeface="微软雅黑" panose="020B0503020204020204" pitchFamily="34" charset="-122"/>
                <a:sym typeface="+mn-ea"/>
              </a:rPr>
              <a:t>战略性</a:t>
            </a:r>
            <a:r>
              <a:rPr lang="zh-CN" altLang="zh-CN" sz="2400" b="1" dirty="0">
                <a:solidFill>
                  <a:schemeClr val="dk1"/>
                </a:solidFill>
                <a:effectLst/>
                <a:latin typeface="微软雅黑" charset="0"/>
                <a:ea typeface="微软雅黑" charset="0"/>
                <a:cs typeface="微软雅黑" panose="020B0503020204020204" pitchFamily="34" charset="-122"/>
                <a:sym typeface="+mn-ea"/>
              </a:rPr>
              <a:t>：</a:t>
            </a:r>
            <a:r>
              <a:rPr lang="zh-CN" altLang="zh-CN" sz="2400" b="1" dirty="0">
                <a:solidFill>
                  <a:schemeClr val="dk1"/>
                </a:solidFill>
                <a:effectLst/>
                <a:latin typeface="微软雅黑" charset="0"/>
                <a:ea typeface="微软雅黑" charset="0"/>
                <a:cs typeface="微软雅黑" panose="020B0503020204020204" pitchFamily="34" charset="-122"/>
                <a:sym typeface="+mn-ea"/>
              </a:rPr>
              <a:t>相对于一般性人力资源而言，战略性的人力资源具有某种程度的专用性和不可替代性。</a:t>
            </a:r>
            <a:endParaRPr lang="zh-CN" altLang="zh-CN" sz="2400" b="1" dirty="0">
              <a:solidFill>
                <a:schemeClr val="dk1"/>
              </a:solidFill>
              <a:effectLst/>
              <a:latin typeface="微软雅黑" charset="0"/>
              <a:ea typeface="微软雅黑" charset="0"/>
              <a:cs typeface="微软雅黑" panose="020B0503020204020204" pitchFamily="34" charset="-122"/>
              <a:sym typeface="+mn-ea"/>
            </a:endParaRPr>
          </a:p>
          <a:p>
            <a:pPr marL="0" lvl="0" algn="l">
              <a:buClrTx/>
              <a:buSzTx/>
              <a:buNone/>
            </a:pPr>
            <a:r>
              <a:rPr lang="zh-CN" altLang="zh-CN" sz="2400" b="1" dirty="0">
                <a:solidFill>
                  <a:schemeClr val="dk1"/>
                </a:solidFill>
                <a:effectLst/>
                <a:latin typeface="微软雅黑" charset="0"/>
                <a:ea typeface="微软雅黑" charset="0"/>
                <a:cs typeface="微软雅黑" panose="020B0503020204020204" pitchFamily="34" charset="-122"/>
                <a:sym typeface="+mn-ea"/>
              </a:rPr>
              <a:t>系统性</a:t>
            </a:r>
            <a:r>
              <a:rPr lang="zh-CN" altLang="zh-CN" sz="2400" b="1" dirty="0">
                <a:solidFill>
                  <a:schemeClr val="dk1"/>
                </a:solidFill>
                <a:effectLst/>
                <a:latin typeface="微软雅黑" charset="0"/>
                <a:ea typeface="微软雅黑" charset="0"/>
                <a:cs typeface="微软雅黑" panose="020B0503020204020204" pitchFamily="34" charset="-122"/>
                <a:sym typeface="+mn-ea"/>
              </a:rPr>
              <a:t>：</a:t>
            </a:r>
            <a:r>
              <a:rPr lang="zh-CN" altLang="zh-CN" sz="2400" b="1" dirty="0">
                <a:solidFill>
                  <a:schemeClr val="dk1"/>
                </a:solidFill>
                <a:effectLst/>
                <a:latin typeface="微软雅黑" charset="0"/>
                <a:ea typeface="微软雅黑" charset="0"/>
                <a:cs typeface="微软雅黑" panose="020B0503020204020204" pitchFamily="34" charset="-122"/>
                <a:sym typeface="+mn-ea"/>
              </a:rPr>
              <a:t>企业为了获得可持续竞争优势而部署的人力资源管理政策、实践及方法、手段等构成的一种战略系统</a:t>
            </a:r>
            <a:r>
              <a:rPr lang="zh-CN" altLang="zh-CN" sz="2400" b="1" dirty="0">
                <a:solidFill>
                  <a:schemeClr val="dk1"/>
                </a:solidFill>
                <a:effectLst/>
                <a:latin typeface="微软雅黑" charset="0"/>
                <a:ea typeface="微软雅黑" charset="0"/>
                <a:cs typeface="微软雅黑" panose="020B0503020204020204" pitchFamily="34" charset="-122"/>
                <a:sym typeface="+mn-ea"/>
              </a:rPr>
              <a:t>。</a:t>
            </a:r>
            <a:endParaRPr lang="zh-CN" altLang="zh-CN" sz="2400" b="1" dirty="0">
              <a:solidFill>
                <a:schemeClr val="dk1"/>
              </a:solidFill>
              <a:effectLst/>
              <a:latin typeface="微软雅黑" charset="0"/>
              <a:ea typeface="微软雅黑" charset="0"/>
              <a:cs typeface="微软雅黑" panose="020B0503020204020204" pitchFamily="34" charset="-122"/>
              <a:sym typeface="+mn-ea"/>
            </a:endParaRPr>
          </a:p>
          <a:p>
            <a:pPr marL="0" lvl="0" algn="l">
              <a:buClrTx/>
              <a:buSzTx/>
              <a:buNone/>
            </a:pPr>
            <a:r>
              <a:rPr lang="zh-CN" altLang="zh-CN" sz="2400" b="1" dirty="0">
                <a:solidFill>
                  <a:schemeClr val="dk1"/>
                </a:solidFill>
                <a:effectLst/>
                <a:latin typeface="微软雅黑" charset="0"/>
                <a:ea typeface="微软雅黑" charset="0"/>
                <a:cs typeface="微软雅黑" panose="020B0503020204020204" pitchFamily="34" charset="-122"/>
                <a:sym typeface="+mn-ea"/>
              </a:rPr>
              <a:t>匹配性</a:t>
            </a:r>
            <a:r>
              <a:rPr lang="zh-CN" altLang="zh-CN" sz="2400" b="1" dirty="0">
                <a:solidFill>
                  <a:schemeClr val="dk1"/>
                </a:solidFill>
                <a:effectLst/>
                <a:latin typeface="微软雅黑" charset="0"/>
                <a:ea typeface="微软雅黑" charset="0"/>
                <a:cs typeface="微软雅黑" panose="020B0503020204020204" pitchFamily="34" charset="-122"/>
                <a:sym typeface="+mn-ea"/>
              </a:rPr>
              <a:t>：</a:t>
            </a:r>
            <a:r>
              <a:rPr lang="zh-CN" altLang="zh-CN" sz="2400" b="1" dirty="0">
                <a:solidFill>
                  <a:schemeClr val="dk1"/>
                </a:solidFill>
                <a:effectLst/>
                <a:latin typeface="微软雅黑" charset="0"/>
                <a:ea typeface="微软雅黑" charset="0"/>
                <a:cs typeface="微软雅黑" panose="020B0503020204020204" pitchFamily="34" charset="-122"/>
                <a:sym typeface="+mn-ea"/>
              </a:rPr>
              <a:t>它包括纵向契合，即人力资源管理必须与企业的发展战略契合；横向契合，即整个人力资源管理系统各组成部分或要素相互之间的契合。</a:t>
            </a:r>
            <a:endParaRPr lang="zh-CN" altLang="zh-CN" sz="2400" b="1" dirty="0">
              <a:solidFill>
                <a:schemeClr val="dk1"/>
              </a:solidFill>
              <a:effectLst/>
              <a:latin typeface="微软雅黑" charset="0"/>
              <a:ea typeface="微软雅黑" charset="0"/>
              <a:cs typeface="微软雅黑" panose="020B0503020204020204" pitchFamily="34" charset="-122"/>
              <a:sym typeface="+mn-ea"/>
            </a:endParaRPr>
          </a:p>
          <a:p>
            <a:pPr marL="0" lvl="0" algn="l">
              <a:buClrTx/>
              <a:buSzTx/>
              <a:buNone/>
            </a:pPr>
            <a:r>
              <a:rPr lang="zh-CN" altLang="zh-CN" sz="2400" b="1" dirty="0">
                <a:solidFill>
                  <a:schemeClr val="dk1"/>
                </a:solidFill>
                <a:effectLst/>
                <a:latin typeface="微软雅黑" charset="0"/>
                <a:ea typeface="微软雅黑" charset="0"/>
                <a:cs typeface="微软雅黑" panose="020B0503020204020204" pitchFamily="34" charset="-122"/>
                <a:sym typeface="+mn-ea"/>
              </a:rPr>
              <a:t>目标导向性</a:t>
            </a:r>
            <a:r>
              <a:rPr lang="zh-CN" altLang="zh-CN" sz="2400" b="1" dirty="0">
                <a:solidFill>
                  <a:schemeClr val="dk1"/>
                </a:solidFill>
                <a:effectLst/>
                <a:latin typeface="微软雅黑" charset="0"/>
                <a:ea typeface="微软雅黑" charset="0"/>
                <a:cs typeface="微软雅黑" panose="020B0503020204020204" pitchFamily="34" charset="-122"/>
                <a:sym typeface="+mn-ea"/>
              </a:rPr>
              <a:t>：</a:t>
            </a:r>
            <a:r>
              <a:rPr lang="zh-CN" altLang="zh-CN" sz="2400" b="1" dirty="0">
                <a:solidFill>
                  <a:schemeClr val="dk1"/>
                </a:solidFill>
                <a:effectLst/>
                <a:latin typeface="微软雅黑" charset="0"/>
                <a:ea typeface="微软雅黑" charset="0"/>
                <a:cs typeface="微软雅黑" panose="020B0503020204020204" pitchFamily="34" charset="-122"/>
                <a:sym typeface="+mn-ea"/>
              </a:rPr>
              <a:t>指战略人力资源管理通过组织架构，将人力资源管理置于组织经营系统，以促进组织绩效最大化。</a:t>
            </a:r>
            <a:endParaRPr lang="zh-CN" altLang="zh-CN" sz="2400" b="1" dirty="0">
              <a:solidFill>
                <a:schemeClr val="dk1"/>
              </a:solidFill>
              <a:effectLst/>
              <a:latin typeface="微软雅黑" charset="0"/>
              <a:ea typeface="微软雅黑" charset="0"/>
              <a:cs typeface="微软雅黑" panose="020B0503020204020204" pitchFamily="34" charset="-122"/>
              <a:sym typeface="+mn-ea"/>
            </a:endParaRPr>
          </a:p>
        </p:txBody>
      </p:sp>
    </p:spTree>
    <p:custDataLst>
      <p:tags r:id="rId5"/>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grpSp>
      <p:sp>
        <p:nvSpPr>
          <p:cNvPr id="3" name="内容占位符 2"/>
          <p:cNvSpPr>
            <a:spLocks noGrp="1"/>
          </p:cNvSpPr>
          <p:nvPr>
            <p:ph idx="1"/>
            <p:custDataLst>
              <p:tags r:id="rId4"/>
            </p:custDataLst>
          </p:nvPr>
        </p:nvSpPr>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buClrTx/>
              <a:buSzTx/>
              <a:buNone/>
            </a:pPr>
            <a:r>
              <a:rPr lang="zh-CN" altLang="zh-CN" sz="2400" b="1" dirty="0">
                <a:solidFill>
                  <a:schemeClr val="accent1"/>
                </a:solidFill>
                <a:effectLst/>
                <a:latin typeface="微软雅黑" charset="0"/>
                <a:ea typeface="微软雅黑" charset="0"/>
                <a:cs typeface="微软雅黑" charset="0"/>
                <a:sym typeface="+mn-ea"/>
              </a:rPr>
              <a:t>战略性人力资源管理的主要模式</a:t>
            </a:r>
            <a:endParaRPr lang="zh-CN" altLang="zh-CN" sz="2400" b="1" dirty="0">
              <a:solidFill>
                <a:schemeClr val="accent1"/>
              </a:solidFill>
              <a:effectLst/>
              <a:latin typeface="微软雅黑" charset="0"/>
              <a:ea typeface="微软雅黑" charset="0"/>
              <a:cs typeface="微软雅黑" charset="0"/>
              <a:sym typeface="+mn-ea"/>
            </a:endParaRPr>
          </a:p>
          <a:p>
            <a:pPr marL="0" lvl="0" algn="l">
              <a:buClrTx/>
              <a:buSzTx/>
              <a:buNone/>
            </a:pPr>
            <a:r>
              <a:rPr lang="zh-CN" altLang="zh-CN" sz="2400" b="1" dirty="0">
                <a:solidFill>
                  <a:schemeClr val="dk1"/>
                </a:solidFill>
                <a:effectLst/>
                <a:latin typeface="微软雅黑" charset="0"/>
                <a:ea typeface="微软雅黑" charset="0"/>
                <a:cs typeface="微软雅黑" charset="0"/>
                <a:sym typeface="+mn-ea"/>
              </a:rPr>
              <a:t>1</a:t>
            </a:r>
            <a:r>
              <a:rPr lang="zh-CN" altLang="zh-CN" sz="2400" b="1" dirty="0">
                <a:solidFill>
                  <a:schemeClr val="dk1"/>
                </a:solidFill>
                <a:effectLst/>
                <a:latin typeface="微软雅黑" charset="0"/>
                <a:ea typeface="微软雅黑" charset="0"/>
                <a:cs typeface="微软雅黑" charset="0"/>
                <a:sym typeface="+mn-ea"/>
              </a:rPr>
              <a:t>、哈佛的</a:t>
            </a:r>
            <a:r>
              <a:rPr lang="zh-CN" altLang="zh-CN" sz="2400" b="1" dirty="0">
                <a:solidFill>
                  <a:schemeClr val="dk1"/>
                </a:solidFill>
                <a:effectLst/>
                <a:latin typeface="微软雅黑" charset="0"/>
                <a:ea typeface="微软雅黑" charset="0"/>
                <a:cs typeface="微软雅黑" charset="0"/>
                <a:sym typeface="+mn-ea"/>
              </a:rPr>
              <a:t>SHRM</a:t>
            </a:r>
            <a:r>
              <a:rPr lang="zh-CN" altLang="zh-CN" sz="2400" b="1" dirty="0">
                <a:solidFill>
                  <a:schemeClr val="dk1"/>
                </a:solidFill>
                <a:effectLst/>
                <a:latin typeface="微软雅黑" charset="0"/>
                <a:ea typeface="微软雅黑" charset="0"/>
                <a:cs typeface="微软雅黑" charset="0"/>
                <a:sym typeface="+mn-ea"/>
              </a:rPr>
              <a:t>模式</a:t>
            </a:r>
            <a:endParaRPr lang="zh-CN" altLang="zh-CN" sz="2400" b="1" dirty="0">
              <a:solidFill>
                <a:schemeClr val="dk1"/>
              </a:solidFill>
              <a:effectLst/>
              <a:latin typeface="微软雅黑" charset="0"/>
              <a:ea typeface="微软雅黑" charset="0"/>
              <a:cs typeface="微软雅黑" charset="0"/>
              <a:sym typeface="+mn-ea"/>
            </a:endParaRPr>
          </a:p>
          <a:p>
            <a:pPr marL="0" lvl="0" algn="l">
              <a:buClrTx/>
              <a:buSzTx/>
              <a:buNone/>
            </a:pPr>
            <a:r>
              <a:rPr lang="zh-CN" altLang="zh-CN" sz="2400" b="1" dirty="0">
                <a:solidFill>
                  <a:schemeClr val="dk1"/>
                </a:solidFill>
                <a:effectLst/>
                <a:latin typeface="微软雅黑" charset="0"/>
                <a:ea typeface="微软雅黑" charset="0"/>
                <a:cs typeface="微软雅黑" charset="0"/>
                <a:sym typeface="+mn-ea"/>
              </a:rPr>
              <a:t>1984</a:t>
            </a:r>
            <a:r>
              <a:rPr lang="zh-CN" altLang="zh-CN" sz="2400" b="1" dirty="0">
                <a:solidFill>
                  <a:schemeClr val="dk1"/>
                </a:solidFill>
                <a:effectLst/>
                <a:latin typeface="微软雅黑" charset="0"/>
                <a:ea typeface="微软雅黑" charset="0"/>
                <a:cs typeface="微软雅黑" charset="0"/>
                <a:sym typeface="+mn-ea"/>
              </a:rPr>
              <a:t>年，美国学者</a:t>
            </a:r>
            <a:r>
              <a:rPr lang="zh-CN" altLang="zh-CN" sz="2400" b="1" dirty="0">
                <a:solidFill>
                  <a:schemeClr val="dk1"/>
                </a:solidFill>
                <a:effectLst/>
                <a:latin typeface="微软雅黑" charset="0"/>
                <a:ea typeface="微软雅黑" charset="0"/>
                <a:cs typeface="微软雅黑" charset="0"/>
                <a:sym typeface="+mn-ea"/>
              </a:rPr>
              <a:t>M.Beer</a:t>
            </a:r>
            <a:r>
              <a:rPr lang="zh-CN" altLang="zh-CN" sz="2400" b="1" dirty="0">
                <a:solidFill>
                  <a:schemeClr val="dk1"/>
                </a:solidFill>
                <a:effectLst/>
                <a:latin typeface="微软雅黑" charset="0"/>
                <a:ea typeface="微软雅黑" charset="0"/>
                <a:cs typeface="微软雅黑" charset="0"/>
                <a:sym typeface="+mn-ea"/>
              </a:rPr>
              <a:t>等提出 “哈佛模式”。哈佛模式</a:t>
            </a:r>
            <a:r>
              <a:rPr lang="zh-CN" altLang="zh-CN" sz="2400" b="1" dirty="0">
                <a:solidFill>
                  <a:schemeClr val="dk1"/>
                </a:solidFill>
                <a:effectLst/>
                <a:latin typeface="微软雅黑" charset="0"/>
                <a:ea typeface="微软雅黑" charset="0"/>
                <a:cs typeface="微软雅黑" charset="0"/>
                <a:sym typeface="+mn-ea"/>
              </a:rPr>
              <a:t>的</a:t>
            </a:r>
            <a:r>
              <a:rPr lang="zh-CN" altLang="zh-CN" sz="2400" b="1" dirty="0">
                <a:solidFill>
                  <a:schemeClr val="dk1"/>
                </a:solidFill>
                <a:effectLst/>
                <a:latin typeface="微软雅黑" charset="0"/>
                <a:ea typeface="微软雅黑" charset="0"/>
                <a:cs typeface="微软雅黑" charset="0"/>
                <a:sym typeface="+mn-ea"/>
              </a:rPr>
              <a:t>六个基本要素</a:t>
            </a:r>
            <a:r>
              <a:rPr lang="zh-CN" altLang="zh-CN" sz="2400" b="1" dirty="0">
                <a:solidFill>
                  <a:schemeClr val="dk1"/>
                </a:solidFill>
                <a:effectLst/>
                <a:latin typeface="微软雅黑" charset="0"/>
                <a:ea typeface="微软雅黑" charset="0"/>
                <a:cs typeface="微软雅黑" charset="0"/>
                <a:sym typeface="+mn-ea"/>
              </a:rPr>
              <a:t>包括</a:t>
            </a:r>
            <a:r>
              <a:rPr lang="zh-CN" altLang="zh-CN" sz="2400" b="1" dirty="0">
                <a:solidFill>
                  <a:schemeClr val="dk1"/>
                </a:solidFill>
                <a:effectLst/>
                <a:latin typeface="微软雅黑" charset="0"/>
                <a:ea typeface="微软雅黑" charset="0"/>
                <a:cs typeface="微软雅黑" charset="0"/>
                <a:sym typeface="+mn-ea"/>
              </a:rPr>
              <a:t>：</a:t>
            </a:r>
            <a:r>
              <a:rPr lang="zh-CN" altLang="zh-CN" sz="2400" b="1" dirty="0">
                <a:solidFill>
                  <a:schemeClr val="dk1"/>
                </a:solidFill>
                <a:effectLst/>
                <a:latin typeface="微软雅黑" charset="0"/>
                <a:ea typeface="微软雅黑" charset="0"/>
                <a:cs typeface="微软雅黑" charset="0"/>
                <a:sym typeface="+mn-ea"/>
              </a:rPr>
              <a:t>情境因素；利害关系人的利益；人力资源管理政策的选择；人力资源产出；长期的形势；影响组织与利害关系人的产出所成立的反馈圈。</a:t>
            </a:r>
            <a:endParaRPr lang="zh-CN" altLang="zh-CN" sz="2400" b="1" dirty="0">
              <a:solidFill>
                <a:schemeClr val="dk1"/>
              </a:solidFill>
              <a:effectLst/>
              <a:latin typeface="微软雅黑" charset="0"/>
              <a:ea typeface="微软雅黑" charset="0"/>
              <a:cs typeface="微软雅黑" charset="0"/>
              <a:sym typeface="+mn-ea"/>
            </a:endParaRPr>
          </a:p>
          <a:p>
            <a:pPr marL="0" lvl="0" algn="l">
              <a:buClrTx/>
              <a:buSzTx/>
              <a:buNone/>
            </a:pPr>
            <a:r>
              <a:rPr lang="zh-CN" altLang="zh-CN" sz="2400" b="1" dirty="0">
                <a:solidFill>
                  <a:schemeClr val="dk1"/>
                </a:solidFill>
                <a:effectLst/>
                <a:latin typeface="微软雅黑" charset="0"/>
                <a:ea typeface="微软雅黑" charset="0"/>
                <a:cs typeface="微软雅黑" charset="0"/>
                <a:sym typeface="+mn-ea"/>
              </a:rPr>
              <a:t>哈佛模式是一个政策选择模式，其中利益相关者的利益与不同情景场合因素属于自变量。人力资源管理中政策选项是雇员影响、人力资源流程、奖励系统和工作系统等四个领域。</a:t>
            </a:r>
            <a:endParaRPr lang="zh-CN" altLang="zh-CN" sz="2400" b="1" dirty="0">
              <a:solidFill>
                <a:schemeClr val="dk1"/>
              </a:solidFill>
              <a:effectLst/>
              <a:latin typeface="微软雅黑" charset="0"/>
              <a:ea typeface="微软雅黑" charset="0"/>
              <a:cs typeface="微软雅黑" charset="0"/>
              <a:sym typeface="+mn-ea"/>
            </a:endParaRPr>
          </a:p>
          <a:p>
            <a:pPr marL="0" lvl="0" algn="l">
              <a:buClrTx/>
              <a:buSzTx/>
              <a:buNone/>
            </a:pPr>
            <a:r>
              <a:rPr lang="zh-CN" altLang="zh-CN" sz="2400" b="1" dirty="0">
                <a:solidFill>
                  <a:schemeClr val="dk1"/>
                </a:solidFill>
                <a:effectLst/>
                <a:latin typeface="微软雅黑" charset="0"/>
                <a:ea typeface="微软雅黑" charset="0"/>
                <a:cs typeface="微软雅黑" charset="0"/>
                <a:sym typeface="+mn-ea"/>
              </a:rPr>
              <a:t>哈佛模式的优点特别强调了最高管理层和劳动力市场对人力资源管理的影响，除了股东外，员工也被视为核心的利益群体。该模式的缺点是顾客、环境未能被当作核心的利益群体加以考虑</a:t>
            </a:r>
            <a:r>
              <a:rPr lang="zh-CN" altLang="zh-CN" sz="2400" b="1" dirty="0">
                <a:solidFill>
                  <a:schemeClr val="dk1"/>
                </a:solidFill>
                <a:effectLst/>
                <a:latin typeface="微软雅黑" charset="0"/>
                <a:ea typeface="微软雅黑" charset="0"/>
                <a:cs typeface="微软雅黑" charset="0"/>
                <a:sym typeface="+mn-ea"/>
              </a:rPr>
              <a:t>。</a:t>
            </a:r>
            <a:endParaRPr lang="zh-CN" altLang="zh-CN" sz="2400" b="1" dirty="0">
              <a:solidFill>
                <a:schemeClr val="dk1"/>
              </a:solidFill>
              <a:effectLst/>
              <a:latin typeface="微软雅黑" charset="0"/>
              <a:ea typeface="微软雅黑" charset="0"/>
              <a:cs typeface="微软雅黑" charset="0"/>
              <a:sym typeface="+mn-ea"/>
            </a:endParaRPr>
          </a:p>
        </p:txBody>
      </p:sp>
      <p:sp>
        <p:nvSpPr>
          <p:cNvPr id="4" name="标题 3"/>
          <p:cNvSpPr/>
          <p:nvPr>
            <p:ph type="title"/>
          </p:nvPr>
        </p:nvSpPr>
        <p:spPr/>
        <p:txBody>
          <a:bodyPr/>
          <a:p>
            <a:endParaRPr lang="zh-CN" altLang="en-US"/>
          </a:p>
        </p:txBody>
      </p:sp>
    </p:spTree>
    <p:custDataLst>
      <p:tags r:id="rId5"/>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grpSp>
      <p:sp>
        <p:nvSpPr>
          <p:cNvPr id="3" name="内容占位符 2"/>
          <p:cNvSpPr>
            <a:spLocks noGrp="1"/>
          </p:cNvSpPr>
          <p:nvPr>
            <p:ph idx="1"/>
            <p:custDataLst>
              <p:tags r:id="rId4"/>
            </p:custDataLst>
          </p:nvPr>
        </p:nvSpPr>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buClrTx/>
              <a:buSzTx/>
              <a:buNone/>
            </a:pPr>
            <a:endParaRPr lang="zh-CN" altLang="zh-CN" sz="2400" b="1" dirty="0">
              <a:solidFill>
                <a:schemeClr val="dk1"/>
              </a:solidFill>
              <a:effectLst/>
              <a:latin typeface="微软雅黑" charset="0"/>
              <a:ea typeface="微软雅黑" charset="0"/>
              <a:cs typeface="微软雅黑" charset="0"/>
              <a:sym typeface="+mn-ea"/>
            </a:endParaRPr>
          </a:p>
          <a:p>
            <a:pPr marL="0" lvl="0" algn="l">
              <a:buClrTx/>
              <a:buSzTx/>
              <a:buNone/>
            </a:pPr>
            <a:r>
              <a:rPr lang="zh-CN" altLang="zh-CN" sz="2400" b="1" dirty="0">
                <a:solidFill>
                  <a:schemeClr val="dk1"/>
                </a:solidFill>
                <a:effectLst/>
                <a:latin typeface="微软雅黑" charset="0"/>
                <a:ea typeface="微软雅黑" charset="0"/>
                <a:cs typeface="微软雅黑" charset="0"/>
                <a:sym typeface="+mn-ea"/>
              </a:rPr>
              <a:t>2</a:t>
            </a:r>
            <a:r>
              <a:rPr lang="zh-CN" altLang="zh-CN" sz="2400" b="1" dirty="0">
                <a:solidFill>
                  <a:schemeClr val="dk1"/>
                </a:solidFill>
                <a:effectLst/>
                <a:latin typeface="微软雅黑" charset="0"/>
                <a:ea typeface="微软雅黑" charset="0"/>
                <a:cs typeface="微软雅黑" charset="0"/>
                <a:sym typeface="+mn-ea"/>
              </a:rPr>
              <a:t>、</a:t>
            </a:r>
            <a:r>
              <a:rPr lang="zh-CN" altLang="zh-CN" sz="2400" b="1" dirty="0">
                <a:solidFill>
                  <a:schemeClr val="dk1"/>
                </a:solidFill>
                <a:effectLst/>
                <a:latin typeface="微软雅黑" charset="0"/>
                <a:ea typeface="微软雅黑" charset="0"/>
                <a:cs typeface="微软雅黑" charset="0"/>
                <a:sym typeface="+mn-ea"/>
              </a:rPr>
              <a:t>密歇根</a:t>
            </a:r>
            <a:r>
              <a:rPr lang="zh-CN" altLang="zh-CN" sz="2400" b="1" dirty="0">
                <a:solidFill>
                  <a:schemeClr val="dk1"/>
                </a:solidFill>
                <a:effectLst/>
                <a:latin typeface="微软雅黑" charset="0"/>
                <a:ea typeface="微软雅黑" charset="0"/>
                <a:cs typeface="微软雅黑" charset="0"/>
                <a:sym typeface="+mn-ea"/>
              </a:rPr>
              <a:t>的</a:t>
            </a:r>
            <a:r>
              <a:rPr lang="zh-CN" altLang="zh-CN" sz="2400" b="1" dirty="0">
                <a:solidFill>
                  <a:schemeClr val="dk1"/>
                </a:solidFill>
                <a:effectLst/>
                <a:latin typeface="微软雅黑" charset="0"/>
                <a:ea typeface="微软雅黑" charset="0"/>
                <a:cs typeface="微软雅黑" charset="0"/>
                <a:sym typeface="+mn-ea"/>
              </a:rPr>
              <a:t>SHRM</a:t>
            </a:r>
            <a:r>
              <a:rPr lang="zh-CN" altLang="zh-CN" sz="2400" b="1" dirty="0">
                <a:solidFill>
                  <a:schemeClr val="dk1"/>
                </a:solidFill>
                <a:effectLst/>
                <a:latin typeface="微软雅黑" charset="0"/>
                <a:ea typeface="微软雅黑" charset="0"/>
                <a:cs typeface="微软雅黑" charset="0"/>
                <a:sym typeface="+mn-ea"/>
              </a:rPr>
              <a:t>模式</a:t>
            </a:r>
            <a:endParaRPr lang="zh-CN" altLang="zh-CN" sz="2400" b="1" dirty="0">
              <a:solidFill>
                <a:schemeClr val="dk1"/>
              </a:solidFill>
              <a:effectLst/>
              <a:latin typeface="微软雅黑" charset="0"/>
              <a:ea typeface="微软雅黑" charset="0"/>
              <a:cs typeface="微软雅黑" charset="0"/>
              <a:sym typeface="+mn-ea"/>
            </a:endParaRPr>
          </a:p>
          <a:p>
            <a:pPr marL="0" lvl="0" algn="l">
              <a:buClrTx/>
              <a:buSzTx/>
              <a:buNone/>
            </a:pPr>
            <a:r>
              <a:rPr lang="zh-CN" altLang="zh-CN" sz="2400" b="1" dirty="0">
                <a:solidFill>
                  <a:schemeClr val="dk1"/>
                </a:solidFill>
                <a:effectLst/>
                <a:latin typeface="微软雅黑" charset="0"/>
                <a:ea typeface="微软雅黑" charset="0"/>
                <a:cs typeface="微软雅黑" charset="0"/>
                <a:sym typeface="+mn-ea"/>
              </a:rPr>
              <a:t>学者</a:t>
            </a:r>
            <a:r>
              <a:rPr lang="zh-CN" altLang="zh-CN" sz="2400" b="1" dirty="0">
                <a:solidFill>
                  <a:schemeClr val="dk1"/>
                </a:solidFill>
                <a:effectLst/>
                <a:latin typeface="微软雅黑" charset="0"/>
                <a:ea typeface="微软雅黑" charset="0"/>
                <a:cs typeface="微软雅黑" charset="0"/>
                <a:sym typeface="+mn-ea"/>
              </a:rPr>
              <a:t>Devanna</a:t>
            </a:r>
            <a:r>
              <a:rPr lang="zh-CN" altLang="zh-CN" sz="2400" b="1" dirty="0">
                <a:solidFill>
                  <a:schemeClr val="dk1"/>
                </a:solidFill>
                <a:effectLst/>
                <a:latin typeface="微软雅黑" charset="0"/>
                <a:ea typeface="微软雅黑" charset="0"/>
                <a:cs typeface="微软雅黑" charset="0"/>
                <a:sym typeface="+mn-ea"/>
              </a:rPr>
              <a:t>等在</a:t>
            </a:r>
            <a:r>
              <a:rPr lang="zh-CN" altLang="zh-CN" sz="2400" b="1" dirty="0">
                <a:solidFill>
                  <a:schemeClr val="dk1"/>
                </a:solidFill>
                <a:effectLst/>
                <a:latin typeface="微软雅黑" charset="0"/>
                <a:ea typeface="微软雅黑" charset="0"/>
                <a:cs typeface="微软雅黑" charset="0"/>
                <a:sym typeface="+mn-ea"/>
              </a:rPr>
              <a:t>1985</a:t>
            </a:r>
            <a:r>
              <a:rPr lang="zh-CN" altLang="zh-CN" sz="2400" b="1" dirty="0">
                <a:solidFill>
                  <a:schemeClr val="dk1"/>
                </a:solidFill>
                <a:effectLst/>
                <a:latin typeface="微软雅黑" charset="0"/>
                <a:ea typeface="微软雅黑" charset="0"/>
                <a:cs typeface="微软雅黑" charset="0"/>
                <a:sym typeface="+mn-ea"/>
              </a:rPr>
              <a:t>年提出了人力资源管理的</a:t>
            </a:r>
            <a:r>
              <a:rPr lang="zh-CN" altLang="zh-CN" sz="2400" b="1" dirty="0">
                <a:solidFill>
                  <a:schemeClr val="dk1"/>
                </a:solidFill>
                <a:effectLst/>
                <a:latin typeface="微软雅黑" charset="0"/>
                <a:ea typeface="微软雅黑" charset="0"/>
                <a:cs typeface="微软雅黑" charset="0"/>
                <a:sym typeface="+mn-ea"/>
              </a:rPr>
              <a:t>密歇根</a:t>
            </a:r>
            <a:r>
              <a:rPr lang="zh-CN" altLang="zh-CN" sz="2400" b="1" dirty="0">
                <a:solidFill>
                  <a:schemeClr val="dk1"/>
                </a:solidFill>
                <a:effectLst/>
                <a:latin typeface="微软雅黑" charset="0"/>
                <a:ea typeface="微软雅黑" charset="0"/>
                <a:cs typeface="微软雅黑" charset="0"/>
                <a:sym typeface="+mn-ea"/>
              </a:rPr>
              <a:t>模式</a:t>
            </a:r>
            <a:r>
              <a:rPr lang="zh-CN" altLang="zh-CN" sz="2400" b="1" dirty="0">
                <a:solidFill>
                  <a:schemeClr val="dk1"/>
                </a:solidFill>
                <a:effectLst/>
                <a:latin typeface="微软雅黑" charset="0"/>
                <a:ea typeface="微软雅黑" charset="0"/>
                <a:cs typeface="微软雅黑" charset="0"/>
                <a:sym typeface="+mn-ea"/>
              </a:rPr>
              <a:t>。</a:t>
            </a:r>
            <a:endParaRPr lang="zh-CN" altLang="zh-CN" sz="2400" b="1" dirty="0">
              <a:solidFill>
                <a:schemeClr val="dk1"/>
              </a:solidFill>
              <a:effectLst/>
              <a:latin typeface="微软雅黑" charset="0"/>
              <a:ea typeface="微软雅黑" charset="0"/>
              <a:cs typeface="微软雅黑" charset="0"/>
              <a:sym typeface="+mn-ea"/>
            </a:endParaRPr>
          </a:p>
          <a:p>
            <a:pPr marL="0" lvl="0" algn="l">
              <a:buClrTx/>
              <a:buSzTx/>
              <a:buNone/>
            </a:pPr>
            <a:endParaRPr lang="zh-CN" altLang="zh-CN" sz="2400" b="1" dirty="0">
              <a:solidFill>
                <a:schemeClr val="dk1"/>
              </a:solidFill>
              <a:effectLst/>
              <a:latin typeface="微软雅黑" charset="0"/>
              <a:ea typeface="微软雅黑" charset="0"/>
              <a:cs typeface="微软雅黑" charset="0"/>
              <a:sym typeface="+mn-ea"/>
            </a:endParaRPr>
          </a:p>
          <a:p>
            <a:pPr marL="0" lvl="0" algn="l">
              <a:buClrTx/>
              <a:buSzTx/>
              <a:buNone/>
            </a:pPr>
            <a:r>
              <a:rPr lang="zh-CN" altLang="zh-CN" sz="2400" b="1" dirty="0">
                <a:solidFill>
                  <a:schemeClr val="dk1"/>
                </a:solidFill>
                <a:effectLst/>
                <a:latin typeface="微软雅黑" charset="0"/>
                <a:ea typeface="微软雅黑" charset="0"/>
                <a:cs typeface="微软雅黑" charset="0"/>
                <a:sym typeface="+mn-ea"/>
              </a:rPr>
              <a:t>该模式指出战略性人力资源管理会受到三个外部力量的影响，当企业外部环境变动时，如</a:t>
            </a:r>
            <a:r>
              <a:rPr lang="zh-CN" altLang="zh-CN" sz="2400" b="1" dirty="0">
                <a:solidFill>
                  <a:schemeClr val="dk1"/>
                </a:solidFill>
                <a:effectLst/>
                <a:latin typeface="微软雅黑" charset="0"/>
                <a:ea typeface="微软雅黑" charset="0"/>
                <a:cs typeface="微软雅黑" charset="0"/>
                <a:sym typeface="+mn-ea"/>
              </a:rPr>
              <a:t>政治、经济、文化与科学环境因素</a:t>
            </a:r>
            <a:r>
              <a:rPr lang="zh-CN" altLang="zh-CN" sz="2400" b="1" dirty="0">
                <a:solidFill>
                  <a:schemeClr val="dk1"/>
                </a:solidFill>
                <a:effectLst/>
                <a:latin typeface="微软雅黑" charset="0"/>
                <a:ea typeface="微软雅黑" charset="0"/>
                <a:cs typeface="微软雅黑" charset="0"/>
                <a:sym typeface="+mn-ea"/>
              </a:rPr>
              <a:t>改变时，都会影响到组织内部的</a:t>
            </a:r>
            <a:r>
              <a:rPr lang="zh-CN" altLang="zh-CN" sz="2400" b="1" dirty="0">
                <a:solidFill>
                  <a:schemeClr val="dk1"/>
                </a:solidFill>
                <a:effectLst/>
                <a:latin typeface="微软雅黑" charset="0"/>
                <a:ea typeface="微软雅黑" charset="0"/>
                <a:cs typeface="微软雅黑" charset="0"/>
                <a:sym typeface="+mn-ea"/>
              </a:rPr>
              <a:t>竞争策略、组织结构与人力资源管理</a:t>
            </a:r>
            <a:r>
              <a:rPr lang="zh-CN" altLang="zh-CN" sz="2400" b="1" dirty="0">
                <a:solidFill>
                  <a:schemeClr val="dk1"/>
                </a:solidFill>
                <a:effectLst/>
                <a:latin typeface="微软雅黑" charset="0"/>
                <a:ea typeface="微软雅黑" charset="0"/>
                <a:cs typeface="微软雅黑" charset="0"/>
                <a:sym typeface="+mn-ea"/>
              </a:rPr>
              <a:t>方式，只有通过组织内部之间彼此的相互协调运作，才能使组织适应环境的挑战，达到永续经营的组织目标。</a:t>
            </a:r>
            <a:endParaRPr lang="zh-CN" altLang="zh-CN" sz="2400" b="1" dirty="0">
              <a:solidFill>
                <a:schemeClr val="dk1"/>
              </a:solidFill>
              <a:effectLst/>
              <a:latin typeface="微软雅黑" charset="0"/>
              <a:ea typeface="微软雅黑" charset="0"/>
              <a:cs typeface="微软雅黑" charset="0"/>
              <a:sym typeface="+mn-ea"/>
            </a:endParaRPr>
          </a:p>
          <a:p>
            <a:pPr marL="0" lvl="0" algn="l">
              <a:buClrTx/>
              <a:buSzTx/>
              <a:buNone/>
            </a:pPr>
            <a:endParaRPr lang="zh-CN" altLang="zh-CN" sz="2400" b="1" dirty="0">
              <a:solidFill>
                <a:schemeClr val="dk1"/>
              </a:solidFill>
              <a:effectLst/>
              <a:latin typeface="微软雅黑" charset="0"/>
              <a:ea typeface="微软雅黑" charset="0"/>
              <a:cs typeface="微软雅黑" charset="0"/>
              <a:sym typeface="+mn-ea"/>
            </a:endParaRPr>
          </a:p>
          <a:p>
            <a:pPr marL="0" lvl="0" algn="l">
              <a:buClrTx/>
              <a:buSzTx/>
              <a:buNone/>
            </a:pPr>
            <a:r>
              <a:rPr lang="zh-CN" altLang="zh-CN" sz="2400" b="1" dirty="0">
                <a:solidFill>
                  <a:schemeClr val="dk1"/>
                </a:solidFill>
                <a:effectLst/>
                <a:latin typeface="微软雅黑" charset="0"/>
                <a:ea typeface="微软雅黑" charset="0"/>
                <a:cs typeface="微软雅黑" charset="0"/>
                <a:sym typeface="+mn-ea"/>
              </a:rPr>
              <a:t>密西根模式的优点包括模型简约，使得跨文化人力资源管理成为可能</a:t>
            </a:r>
            <a:r>
              <a:rPr lang="zh-CN" altLang="zh-CN" sz="2400" b="1" dirty="0">
                <a:solidFill>
                  <a:schemeClr val="dk1"/>
                </a:solidFill>
                <a:effectLst/>
                <a:latin typeface="微软雅黑" charset="0"/>
                <a:ea typeface="微软雅黑" charset="0"/>
                <a:cs typeface="微软雅黑" charset="0"/>
                <a:sym typeface="+mn-ea"/>
              </a:rPr>
              <a:t>。</a:t>
            </a:r>
            <a:endParaRPr lang="zh-CN" altLang="zh-CN" sz="2400" b="1" dirty="0">
              <a:solidFill>
                <a:schemeClr val="dk1"/>
              </a:solidFill>
              <a:effectLst/>
              <a:latin typeface="微软雅黑" charset="0"/>
              <a:ea typeface="微软雅黑" charset="0"/>
              <a:cs typeface="微软雅黑" charset="0"/>
              <a:sym typeface="+mn-ea"/>
            </a:endParaRPr>
          </a:p>
        </p:txBody>
      </p:sp>
      <p:sp>
        <p:nvSpPr>
          <p:cNvPr id="4" name="标题 3"/>
          <p:cNvSpPr/>
          <p:nvPr>
            <p:ph type="title"/>
          </p:nvPr>
        </p:nvSpPr>
        <p:spPr/>
        <p:txBody>
          <a:bodyPr/>
          <a:p>
            <a:endParaRPr lang="zh-CN" altLang="en-US"/>
          </a:p>
        </p:txBody>
      </p:sp>
    </p:spTree>
    <p:custDataLst>
      <p:tags r:id="rId5"/>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grpSp>
      <p:sp>
        <p:nvSpPr>
          <p:cNvPr id="3" name="内容占位符 2"/>
          <p:cNvSpPr>
            <a:spLocks noGrp="1"/>
          </p:cNvSpPr>
          <p:nvPr>
            <p:ph idx="1"/>
            <p:custDataLst>
              <p:tags r:id="rId4"/>
            </p:custDataLst>
          </p:nvPr>
        </p:nvSpPr>
        <p:spPr/>
        <p:txBody>
          <a:bodyPr vert="horz" lIns="91440" tIns="45720" rIns="91440" bIns="45720" rtlCol="0">
            <a:normAutofit fontScale="9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buClrTx/>
              <a:buSzTx/>
              <a:buNone/>
            </a:pPr>
            <a:endParaRPr lang="zh-CN" altLang="zh-CN" sz="2400" b="1" dirty="0">
              <a:solidFill>
                <a:schemeClr val="dk1"/>
              </a:solidFill>
              <a:effectLst/>
              <a:latin typeface="微软雅黑" charset="0"/>
              <a:ea typeface="微软雅黑" charset="0"/>
              <a:cs typeface="微软雅黑" charset="0"/>
              <a:sym typeface="+mn-ea"/>
            </a:endParaRPr>
          </a:p>
          <a:p>
            <a:pPr marL="0" lvl="0" algn="l">
              <a:buClrTx/>
              <a:buSzTx/>
              <a:buNone/>
            </a:pPr>
            <a:r>
              <a:rPr lang="zh-CN" altLang="zh-CN" sz="2400" b="1" dirty="0">
                <a:solidFill>
                  <a:schemeClr val="dk1"/>
                </a:solidFill>
                <a:effectLst/>
                <a:latin typeface="微软雅黑" charset="0"/>
                <a:ea typeface="微软雅黑" charset="0"/>
                <a:cs typeface="微软雅黑" charset="0"/>
                <a:sym typeface="+mn-ea"/>
              </a:rPr>
              <a:t>3</a:t>
            </a:r>
            <a:r>
              <a:rPr lang="zh-CN" altLang="zh-CN" sz="2400" b="1" dirty="0">
                <a:solidFill>
                  <a:schemeClr val="dk1"/>
                </a:solidFill>
                <a:effectLst/>
                <a:latin typeface="微软雅黑" charset="0"/>
                <a:ea typeface="微软雅黑" charset="0"/>
                <a:cs typeface="微软雅黑" charset="0"/>
                <a:sym typeface="+mn-ea"/>
              </a:rPr>
              <a:t>、</a:t>
            </a:r>
            <a:r>
              <a:rPr lang="zh-CN" altLang="zh-CN" sz="2400" b="1" dirty="0">
                <a:solidFill>
                  <a:schemeClr val="dk1"/>
                </a:solidFill>
                <a:effectLst/>
                <a:latin typeface="微软雅黑" charset="0"/>
                <a:ea typeface="微软雅黑" charset="0"/>
                <a:cs typeface="微软雅黑" charset="0"/>
                <a:sym typeface="+mn-ea"/>
              </a:rPr>
              <a:t>Kleiman</a:t>
            </a:r>
            <a:r>
              <a:rPr lang="zh-CN" altLang="zh-CN" sz="2400" b="1" dirty="0">
                <a:solidFill>
                  <a:schemeClr val="dk1"/>
                </a:solidFill>
                <a:effectLst/>
                <a:latin typeface="微软雅黑" charset="0"/>
                <a:ea typeface="微软雅黑" charset="0"/>
                <a:cs typeface="微软雅黑" charset="0"/>
                <a:sym typeface="+mn-ea"/>
              </a:rPr>
              <a:t>的竞争优势模式</a:t>
            </a:r>
            <a:endParaRPr lang="zh-CN" altLang="zh-CN" sz="2400" b="1" dirty="0">
              <a:solidFill>
                <a:schemeClr val="dk1"/>
              </a:solidFill>
              <a:effectLst/>
              <a:latin typeface="微软雅黑" charset="0"/>
              <a:ea typeface="微软雅黑" charset="0"/>
              <a:cs typeface="微软雅黑" charset="0"/>
              <a:sym typeface="+mn-ea"/>
            </a:endParaRPr>
          </a:p>
          <a:p>
            <a:pPr marL="0" lvl="0" algn="l">
              <a:buClrTx/>
              <a:buSzTx/>
              <a:buNone/>
            </a:pPr>
            <a:endParaRPr lang="zh-CN" altLang="zh-CN" sz="2400" b="1" dirty="0">
              <a:solidFill>
                <a:schemeClr val="dk1"/>
              </a:solidFill>
              <a:effectLst/>
              <a:latin typeface="微软雅黑" charset="0"/>
              <a:ea typeface="微软雅黑" charset="0"/>
              <a:cs typeface="微软雅黑" charset="0"/>
              <a:sym typeface="+mn-ea"/>
            </a:endParaRPr>
          </a:p>
          <a:p>
            <a:pPr marL="0" lvl="0" algn="l">
              <a:lnSpc>
                <a:spcPct val="100000"/>
              </a:lnSpc>
              <a:buClrTx/>
              <a:buSzTx/>
              <a:buNone/>
            </a:pPr>
            <a:r>
              <a:rPr lang="zh-CN" altLang="zh-CN" sz="2400" b="1" dirty="0">
                <a:solidFill>
                  <a:schemeClr val="dk1"/>
                </a:solidFill>
                <a:effectLst/>
                <a:latin typeface="微软雅黑" charset="0"/>
                <a:ea typeface="微软雅黑" charset="0"/>
                <a:cs typeface="微软雅黑" charset="0"/>
                <a:sym typeface="+mn-ea"/>
              </a:rPr>
              <a:t>1997</a:t>
            </a:r>
            <a:r>
              <a:rPr lang="zh-CN" altLang="zh-CN" sz="2400" b="1" dirty="0">
                <a:solidFill>
                  <a:schemeClr val="dk1"/>
                </a:solidFill>
                <a:effectLst/>
                <a:latin typeface="微软雅黑" charset="0"/>
                <a:ea typeface="微软雅黑" charset="0"/>
                <a:cs typeface="微软雅黑" charset="0"/>
                <a:sym typeface="+mn-ea"/>
              </a:rPr>
              <a:t>年</a:t>
            </a:r>
            <a:r>
              <a:rPr lang="zh-CN" altLang="zh-CN" sz="2400" b="1" dirty="0">
                <a:solidFill>
                  <a:schemeClr val="dk1"/>
                </a:solidFill>
                <a:effectLst/>
                <a:latin typeface="微软雅黑" charset="0"/>
                <a:ea typeface="微软雅黑" charset="0"/>
                <a:cs typeface="微软雅黑" charset="0"/>
                <a:sym typeface="+mn-ea"/>
              </a:rPr>
              <a:t>，</a:t>
            </a:r>
            <a:r>
              <a:rPr lang="zh-CN" altLang="zh-CN" sz="2400" b="1" dirty="0">
                <a:solidFill>
                  <a:schemeClr val="dk1"/>
                </a:solidFill>
                <a:effectLst/>
                <a:latin typeface="微软雅黑" charset="0"/>
                <a:ea typeface="微软雅黑" charset="0"/>
                <a:cs typeface="微软雅黑" charset="0"/>
                <a:sym typeface="+mn-ea"/>
              </a:rPr>
              <a:t>学者</a:t>
            </a:r>
            <a:r>
              <a:rPr lang="zh-CN" altLang="zh-CN" sz="2400" b="1" dirty="0">
                <a:solidFill>
                  <a:schemeClr val="dk1"/>
                </a:solidFill>
                <a:effectLst/>
                <a:latin typeface="微软雅黑" charset="0"/>
                <a:ea typeface="微软雅黑" charset="0"/>
                <a:cs typeface="微软雅黑" charset="0"/>
                <a:sym typeface="+mn-ea"/>
              </a:rPr>
              <a:t>Kleiman</a:t>
            </a:r>
            <a:r>
              <a:rPr lang="zh-CN" altLang="zh-CN" sz="2400" b="1" dirty="0">
                <a:solidFill>
                  <a:schemeClr val="dk1"/>
                </a:solidFill>
                <a:effectLst/>
                <a:latin typeface="微软雅黑" charset="0"/>
                <a:ea typeface="微软雅黑" charset="0"/>
                <a:cs typeface="微软雅黑" charset="0"/>
                <a:sym typeface="+mn-ea"/>
              </a:rPr>
              <a:t>提出</a:t>
            </a:r>
            <a:r>
              <a:rPr lang="zh-CN" altLang="zh-CN" sz="2400" b="1" dirty="0">
                <a:solidFill>
                  <a:schemeClr val="dk1"/>
                </a:solidFill>
                <a:effectLst/>
                <a:latin typeface="微软雅黑" charset="0"/>
                <a:ea typeface="微软雅黑" charset="0"/>
                <a:cs typeface="微软雅黑" charset="0"/>
                <a:sym typeface="+mn-ea"/>
              </a:rPr>
              <a:t>正因为人力资源管理系统，</a:t>
            </a:r>
            <a:r>
              <a:rPr lang="zh-CN" altLang="zh-CN" sz="2400" b="1" dirty="0">
                <a:solidFill>
                  <a:schemeClr val="dk1"/>
                </a:solidFill>
                <a:effectLst/>
                <a:latin typeface="微软雅黑" charset="0"/>
                <a:ea typeface="微软雅黑" charset="0"/>
                <a:cs typeface="微软雅黑" charset="0"/>
                <a:sym typeface="+mn-ea"/>
              </a:rPr>
              <a:t>组织</a:t>
            </a:r>
            <a:r>
              <a:rPr lang="zh-CN" altLang="zh-CN" sz="2400" b="1" dirty="0">
                <a:solidFill>
                  <a:schemeClr val="dk1"/>
                </a:solidFill>
                <a:effectLst/>
                <a:latin typeface="微软雅黑" charset="0"/>
                <a:ea typeface="微软雅黑" charset="0"/>
                <a:cs typeface="微软雅黑" charset="0"/>
                <a:sym typeface="+mn-ea"/>
              </a:rPr>
              <a:t>才具有难被其他组织模仿的特性，更具有竞争的优势性。</a:t>
            </a:r>
            <a:r>
              <a:rPr lang="zh-CN" altLang="zh-CN" sz="2400" b="1" dirty="0">
                <a:solidFill>
                  <a:schemeClr val="dk1"/>
                </a:solidFill>
                <a:effectLst/>
                <a:latin typeface="微软雅黑" charset="0"/>
                <a:ea typeface="微软雅黑" charset="0"/>
                <a:cs typeface="微软雅黑" charset="0"/>
                <a:sym typeface="+mn-ea"/>
              </a:rPr>
              <a:t>他</a:t>
            </a:r>
            <a:r>
              <a:rPr lang="zh-CN" altLang="zh-CN" sz="2400" b="1" dirty="0">
                <a:solidFill>
                  <a:schemeClr val="dk1"/>
                </a:solidFill>
                <a:effectLst/>
                <a:latin typeface="微软雅黑" charset="0"/>
                <a:ea typeface="微软雅黑" charset="0"/>
                <a:cs typeface="微软雅黑" charset="0"/>
                <a:sym typeface="+mn-ea"/>
              </a:rPr>
              <a:t>将人力资源管理实务区分为以下三类：</a:t>
            </a:r>
            <a:endParaRPr lang="zh-CN" altLang="zh-CN" sz="2400" b="1" dirty="0">
              <a:solidFill>
                <a:schemeClr val="dk1"/>
              </a:solidFill>
              <a:effectLst/>
              <a:latin typeface="微软雅黑" charset="0"/>
              <a:ea typeface="微软雅黑" charset="0"/>
              <a:cs typeface="微软雅黑" charset="0"/>
              <a:sym typeface="+mn-ea"/>
            </a:endParaRPr>
          </a:p>
          <a:p>
            <a:pPr marL="0" lvl="0" algn="l">
              <a:lnSpc>
                <a:spcPct val="100000"/>
              </a:lnSpc>
              <a:buClrTx/>
              <a:buSzTx/>
              <a:buNone/>
            </a:pPr>
            <a:r>
              <a:rPr lang="zh-CN" altLang="zh-CN" sz="2400" b="1" dirty="0">
                <a:solidFill>
                  <a:schemeClr val="dk1"/>
                </a:solidFill>
                <a:effectLst/>
                <a:latin typeface="微软雅黑" charset="0"/>
                <a:ea typeface="微软雅黑" charset="0"/>
                <a:cs typeface="微软雅黑" charset="0"/>
                <a:sym typeface="+mn-ea"/>
              </a:rPr>
              <a:t>	</a:t>
            </a:r>
            <a:r>
              <a:rPr lang="zh-CN" altLang="zh-CN" sz="2400" b="1" dirty="0">
                <a:solidFill>
                  <a:schemeClr val="dk1"/>
                </a:solidFill>
                <a:effectLst/>
                <a:latin typeface="微软雅黑" charset="0"/>
                <a:ea typeface="微软雅黑" charset="0"/>
                <a:cs typeface="微软雅黑" charset="0"/>
                <a:sym typeface="+mn-ea"/>
              </a:rPr>
              <a:t>第一类，甄选前的实务</a:t>
            </a:r>
            <a:r>
              <a:rPr lang="zh-CN" altLang="zh-CN" sz="2400" b="1" dirty="0">
                <a:solidFill>
                  <a:schemeClr val="dk1"/>
                </a:solidFill>
                <a:effectLst/>
                <a:latin typeface="微软雅黑" charset="0"/>
                <a:ea typeface="微软雅黑" charset="0"/>
                <a:cs typeface="微软雅黑" charset="0"/>
                <a:sym typeface="+mn-ea"/>
              </a:rPr>
              <a:t>，</a:t>
            </a:r>
            <a:r>
              <a:rPr lang="zh-CN" altLang="zh-CN" sz="2400" b="1" dirty="0">
                <a:solidFill>
                  <a:schemeClr val="dk1"/>
                </a:solidFill>
                <a:effectLst/>
                <a:latin typeface="微软雅黑" charset="0"/>
                <a:ea typeface="微软雅黑" charset="0"/>
                <a:cs typeface="微软雅黑" charset="0"/>
                <a:sym typeface="+mn-ea"/>
              </a:rPr>
              <a:t>包括人力资源规划和工作分析</a:t>
            </a:r>
            <a:r>
              <a:rPr lang="zh-CN" altLang="zh-CN" sz="2400" b="1" dirty="0">
                <a:solidFill>
                  <a:schemeClr val="dk1"/>
                </a:solidFill>
                <a:effectLst/>
                <a:latin typeface="微软雅黑" charset="0"/>
                <a:ea typeface="微软雅黑" charset="0"/>
                <a:cs typeface="微软雅黑" charset="0"/>
                <a:sym typeface="+mn-ea"/>
              </a:rPr>
              <a:t>。</a:t>
            </a:r>
            <a:endParaRPr lang="zh-CN" altLang="zh-CN" sz="2400" b="1" dirty="0">
              <a:solidFill>
                <a:schemeClr val="dk1"/>
              </a:solidFill>
              <a:effectLst/>
              <a:latin typeface="微软雅黑" charset="0"/>
              <a:ea typeface="微软雅黑" charset="0"/>
              <a:cs typeface="微软雅黑" charset="0"/>
              <a:sym typeface="+mn-ea"/>
            </a:endParaRPr>
          </a:p>
          <a:p>
            <a:pPr marL="0" lvl="0" algn="l">
              <a:lnSpc>
                <a:spcPct val="100000"/>
              </a:lnSpc>
              <a:buClrTx/>
              <a:buSzTx/>
              <a:buNone/>
            </a:pPr>
            <a:r>
              <a:rPr lang="zh-CN" altLang="zh-CN" sz="2400" b="1" dirty="0">
                <a:solidFill>
                  <a:schemeClr val="dk1"/>
                </a:solidFill>
                <a:effectLst/>
                <a:latin typeface="微软雅黑" charset="0"/>
                <a:ea typeface="微软雅黑" charset="0"/>
                <a:cs typeface="微软雅黑" charset="0"/>
                <a:sym typeface="+mn-ea"/>
              </a:rPr>
              <a:t>	</a:t>
            </a:r>
            <a:r>
              <a:rPr lang="zh-CN" altLang="zh-CN" sz="2400" b="1" dirty="0">
                <a:solidFill>
                  <a:schemeClr val="dk1"/>
                </a:solidFill>
                <a:effectLst/>
                <a:latin typeface="微软雅黑" charset="0"/>
                <a:ea typeface="微软雅黑" charset="0"/>
                <a:cs typeface="微软雅黑" charset="0"/>
                <a:sym typeface="+mn-ea"/>
              </a:rPr>
              <a:t>第二类，甄选的实务</a:t>
            </a:r>
            <a:r>
              <a:rPr lang="zh-CN" altLang="zh-CN" sz="2400" b="1" dirty="0">
                <a:solidFill>
                  <a:schemeClr val="dk1"/>
                </a:solidFill>
                <a:effectLst/>
                <a:latin typeface="微软雅黑" charset="0"/>
                <a:ea typeface="微软雅黑" charset="0"/>
                <a:cs typeface="微软雅黑" charset="0"/>
                <a:sym typeface="+mn-ea"/>
              </a:rPr>
              <a:t>，</a:t>
            </a:r>
            <a:r>
              <a:rPr lang="zh-CN" altLang="zh-CN" sz="2400" b="1" dirty="0">
                <a:solidFill>
                  <a:schemeClr val="dk1"/>
                </a:solidFill>
                <a:effectLst/>
                <a:latin typeface="微软雅黑" charset="0"/>
                <a:ea typeface="微软雅黑" charset="0"/>
                <a:cs typeface="微软雅黑" charset="0"/>
                <a:sym typeface="+mn-ea"/>
              </a:rPr>
              <a:t>包括招募新进的员工及评量他们的工作条件，并且选择适合该工作的员工</a:t>
            </a:r>
            <a:r>
              <a:rPr lang="zh-CN" altLang="zh-CN" sz="2400" b="1" dirty="0">
                <a:solidFill>
                  <a:schemeClr val="dk1"/>
                </a:solidFill>
                <a:effectLst/>
                <a:latin typeface="微软雅黑" charset="0"/>
                <a:ea typeface="微软雅黑" charset="0"/>
                <a:cs typeface="微软雅黑" charset="0"/>
                <a:sym typeface="+mn-ea"/>
              </a:rPr>
              <a:t>。</a:t>
            </a:r>
            <a:endParaRPr lang="zh-CN" altLang="zh-CN" sz="2400" b="1" dirty="0">
              <a:solidFill>
                <a:schemeClr val="dk1"/>
              </a:solidFill>
              <a:effectLst/>
              <a:latin typeface="微软雅黑" charset="0"/>
              <a:ea typeface="微软雅黑" charset="0"/>
              <a:cs typeface="微软雅黑" charset="0"/>
              <a:sym typeface="+mn-ea"/>
            </a:endParaRPr>
          </a:p>
          <a:p>
            <a:pPr marL="0" lvl="0" algn="l">
              <a:lnSpc>
                <a:spcPct val="100000"/>
              </a:lnSpc>
              <a:buClrTx/>
              <a:buSzTx/>
              <a:buNone/>
            </a:pPr>
            <a:r>
              <a:rPr lang="zh-CN" altLang="zh-CN" sz="2400" b="1" dirty="0">
                <a:solidFill>
                  <a:schemeClr val="dk1"/>
                </a:solidFill>
                <a:effectLst/>
                <a:latin typeface="微软雅黑" charset="0"/>
                <a:ea typeface="微软雅黑" charset="0"/>
                <a:cs typeface="微软雅黑" charset="0"/>
                <a:sym typeface="+mn-ea"/>
              </a:rPr>
              <a:t>	</a:t>
            </a:r>
            <a:r>
              <a:rPr lang="zh-CN" altLang="zh-CN" sz="2400" b="1" dirty="0">
                <a:solidFill>
                  <a:schemeClr val="dk1"/>
                </a:solidFill>
                <a:effectLst/>
                <a:latin typeface="微软雅黑" charset="0"/>
                <a:ea typeface="微软雅黑" charset="0"/>
                <a:cs typeface="微软雅黑" charset="0"/>
                <a:sym typeface="+mn-ea"/>
              </a:rPr>
              <a:t>第三类，选择后的实务</a:t>
            </a:r>
            <a:r>
              <a:rPr lang="zh-CN" altLang="zh-CN" sz="2400" b="1" dirty="0">
                <a:solidFill>
                  <a:schemeClr val="dk1"/>
                </a:solidFill>
                <a:effectLst/>
                <a:latin typeface="微软雅黑" charset="0"/>
                <a:ea typeface="微软雅黑" charset="0"/>
                <a:cs typeface="微软雅黑" charset="0"/>
                <a:sym typeface="+mn-ea"/>
              </a:rPr>
              <a:t>，</a:t>
            </a:r>
            <a:r>
              <a:rPr lang="zh-CN" altLang="zh-CN" sz="2400" b="1" dirty="0">
                <a:solidFill>
                  <a:schemeClr val="dk1"/>
                </a:solidFill>
                <a:effectLst/>
                <a:latin typeface="微软雅黑" charset="0"/>
                <a:ea typeface="微软雅黑" charset="0"/>
                <a:cs typeface="微软雅黑" charset="0"/>
                <a:sym typeface="+mn-ea"/>
              </a:rPr>
              <a:t>包括使组织中员工绩效得以极大化，包括训练、绩效评估、奖赏计划等。</a:t>
            </a:r>
            <a:endParaRPr lang="zh-CN" altLang="zh-CN" sz="2400" b="1" dirty="0">
              <a:solidFill>
                <a:schemeClr val="dk1"/>
              </a:solidFill>
              <a:effectLst/>
              <a:latin typeface="微软雅黑" charset="0"/>
              <a:ea typeface="微软雅黑" charset="0"/>
              <a:cs typeface="微软雅黑" charset="0"/>
              <a:sym typeface="+mn-ea"/>
            </a:endParaRPr>
          </a:p>
          <a:p>
            <a:pPr marL="0" lvl="0" algn="l">
              <a:buClrTx/>
              <a:buSzTx/>
              <a:buNone/>
            </a:pPr>
            <a:endParaRPr lang="zh-CN" altLang="zh-CN" sz="2400" b="1" dirty="0">
              <a:solidFill>
                <a:schemeClr val="dk1"/>
              </a:solidFill>
              <a:effectLst/>
              <a:latin typeface="微软雅黑" charset="0"/>
              <a:ea typeface="微软雅黑" charset="0"/>
              <a:cs typeface="微软雅黑" charset="0"/>
              <a:sym typeface="+mn-ea"/>
            </a:endParaRPr>
          </a:p>
        </p:txBody>
      </p:sp>
      <p:sp>
        <p:nvSpPr>
          <p:cNvPr id="4" name="标题 3"/>
          <p:cNvSpPr/>
          <p:nvPr>
            <p:ph type="title"/>
          </p:nvPr>
        </p:nvSpPr>
        <p:spPr/>
        <p:txBody>
          <a:bodyPr/>
          <a:p>
            <a:endParaRPr lang="zh-CN" altLang="en-US"/>
          </a:p>
        </p:txBody>
      </p:sp>
    </p:spTree>
    <p:custDataLst>
      <p:tags r:id="rId5"/>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grpSp>
      <p:sp>
        <p:nvSpPr>
          <p:cNvPr id="3" name="内容占位符 2"/>
          <p:cNvSpPr>
            <a:spLocks noGrp="1"/>
          </p:cNvSpPr>
          <p:nvPr>
            <p:ph idx="1"/>
            <p:custDataLst>
              <p:tags r:id="rId4"/>
            </p:custDataLst>
          </p:nvPr>
        </p:nvSpPr>
        <p:spPr/>
        <p:txBody>
          <a:bodyPr vert="horz" lIns="91440" tIns="45720" rIns="91440" bIns="45720" rtlCol="0">
            <a:normAutofit fontScale="7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buClrTx/>
              <a:buSzTx/>
              <a:buNone/>
            </a:pPr>
            <a:r>
              <a:rPr lang="zh-CN" altLang="zh-CN" sz="2400" b="1" dirty="0">
                <a:solidFill>
                  <a:schemeClr val="dk1"/>
                </a:solidFill>
                <a:effectLst/>
                <a:latin typeface="微软雅黑" charset="0"/>
                <a:ea typeface="微软雅黑" charset="0"/>
                <a:cs typeface="微软雅黑" charset="0"/>
                <a:sym typeface="+mn-ea"/>
              </a:rPr>
              <a:t>4</a:t>
            </a:r>
            <a:r>
              <a:rPr lang="zh-CN" altLang="zh-CN" sz="2400" b="1" dirty="0">
                <a:solidFill>
                  <a:schemeClr val="dk1"/>
                </a:solidFill>
                <a:effectLst/>
                <a:latin typeface="微软雅黑" charset="0"/>
                <a:ea typeface="微软雅黑" charset="0"/>
                <a:cs typeface="微软雅黑" charset="0"/>
                <a:sym typeface="+mn-ea"/>
              </a:rPr>
              <a:t>、程序调整与整体变革的</a:t>
            </a:r>
            <a:r>
              <a:rPr lang="zh-CN" altLang="zh-CN" sz="2400" b="1" dirty="0">
                <a:solidFill>
                  <a:schemeClr val="dk1"/>
                </a:solidFill>
                <a:effectLst/>
                <a:latin typeface="微软雅黑" charset="0"/>
                <a:ea typeface="微软雅黑" charset="0"/>
                <a:cs typeface="微软雅黑" charset="0"/>
                <a:sym typeface="+mn-ea"/>
              </a:rPr>
              <a:t>SHRM</a:t>
            </a:r>
            <a:r>
              <a:rPr lang="zh-CN" altLang="zh-CN" sz="2400" b="1" dirty="0">
                <a:solidFill>
                  <a:schemeClr val="dk1"/>
                </a:solidFill>
                <a:effectLst/>
                <a:latin typeface="微软雅黑" charset="0"/>
                <a:ea typeface="微软雅黑" charset="0"/>
                <a:cs typeface="微软雅黑" charset="0"/>
                <a:sym typeface="+mn-ea"/>
              </a:rPr>
              <a:t>模式</a:t>
            </a:r>
            <a:endParaRPr lang="zh-CN" altLang="zh-CN" sz="2400" b="1" dirty="0">
              <a:solidFill>
                <a:schemeClr val="dk1"/>
              </a:solidFill>
              <a:effectLst/>
              <a:latin typeface="微软雅黑" charset="0"/>
              <a:ea typeface="微软雅黑" charset="0"/>
              <a:cs typeface="微软雅黑" charset="0"/>
              <a:sym typeface="+mn-ea"/>
            </a:endParaRPr>
          </a:p>
          <a:p>
            <a:pPr marL="0" lvl="0" algn="l">
              <a:buClrTx/>
              <a:buSzTx/>
              <a:buNone/>
            </a:pPr>
            <a:endParaRPr lang="zh-CN" altLang="zh-CN" sz="2400" b="1" dirty="0">
              <a:solidFill>
                <a:schemeClr val="dk1"/>
              </a:solidFill>
              <a:effectLst/>
              <a:latin typeface="微软雅黑" charset="0"/>
              <a:ea typeface="微软雅黑" charset="0"/>
              <a:cs typeface="微软雅黑" charset="0"/>
              <a:sym typeface="+mn-ea"/>
            </a:endParaRPr>
          </a:p>
          <a:p>
            <a:pPr marL="0" lvl="0" algn="l">
              <a:buClrTx/>
              <a:buSzTx/>
              <a:buNone/>
            </a:pPr>
            <a:r>
              <a:rPr lang="zh-CN" altLang="zh-CN" sz="2400" b="1" dirty="0">
                <a:solidFill>
                  <a:schemeClr val="dk1"/>
                </a:solidFill>
                <a:effectLst/>
                <a:latin typeface="微软雅黑" charset="0"/>
                <a:ea typeface="微软雅黑" charset="0"/>
                <a:cs typeface="微软雅黑" charset="0"/>
                <a:sym typeface="+mn-ea"/>
              </a:rPr>
              <a:t>学者</a:t>
            </a:r>
            <a:r>
              <a:rPr lang="zh-CN" altLang="zh-CN" sz="2400" b="1" dirty="0">
                <a:solidFill>
                  <a:schemeClr val="dk1"/>
                </a:solidFill>
                <a:effectLst/>
                <a:latin typeface="微软雅黑" charset="0"/>
                <a:ea typeface="微软雅黑" charset="0"/>
                <a:cs typeface="微软雅黑" charset="0"/>
                <a:sym typeface="+mn-ea"/>
              </a:rPr>
              <a:t>Pynes2004</a:t>
            </a:r>
            <a:r>
              <a:rPr lang="zh-CN" altLang="zh-CN" sz="2400" b="1" dirty="0">
                <a:solidFill>
                  <a:schemeClr val="dk1"/>
                </a:solidFill>
                <a:effectLst/>
                <a:latin typeface="微软雅黑" charset="0"/>
                <a:ea typeface="微软雅黑" charset="0"/>
                <a:cs typeface="微软雅黑" charset="0"/>
                <a:sym typeface="+mn-ea"/>
              </a:rPr>
              <a:t>年提出程序调整与整体变革模式</a:t>
            </a:r>
            <a:r>
              <a:rPr lang="zh-CN" altLang="zh-CN" sz="2400" b="1" dirty="0">
                <a:solidFill>
                  <a:schemeClr val="dk1"/>
                </a:solidFill>
                <a:effectLst/>
                <a:latin typeface="微软雅黑" charset="0"/>
                <a:ea typeface="微软雅黑" charset="0"/>
                <a:cs typeface="微软雅黑" charset="0"/>
                <a:sym typeface="+mn-ea"/>
              </a:rPr>
              <a:t>，强调</a:t>
            </a:r>
            <a:r>
              <a:rPr lang="zh-CN" altLang="zh-CN" sz="2400" b="1" dirty="0">
                <a:solidFill>
                  <a:schemeClr val="dk1"/>
                </a:solidFill>
                <a:effectLst/>
                <a:latin typeface="微软雅黑" charset="0"/>
                <a:ea typeface="微软雅黑" charset="0"/>
                <a:cs typeface="微软雅黑" charset="0"/>
                <a:sym typeface="+mn-ea"/>
              </a:rPr>
              <a:t>战略性人力资管理的落实工作</a:t>
            </a:r>
            <a:r>
              <a:rPr lang="zh-CN" altLang="zh-CN" sz="2400" b="1" dirty="0">
                <a:solidFill>
                  <a:schemeClr val="dk1"/>
                </a:solidFill>
                <a:effectLst/>
                <a:latin typeface="微软雅黑" charset="0"/>
                <a:ea typeface="微软雅黑" charset="0"/>
                <a:cs typeface="微软雅黑" charset="0"/>
                <a:sym typeface="+mn-ea"/>
              </a:rPr>
              <a:t>的</a:t>
            </a:r>
            <a:r>
              <a:rPr lang="zh-CN" altLang="zh-CN" sz="2400" b="1" dirty="0">
                <a:solidFill>
                  <a:schemeClr val="dk1"/>
                </a:solidFill>
                <a:effectLst/>
                <a:latin typeface="微软雅黑" charset="0"/>
                <a:ea typeface="微软雅黑" charset="0"/>
                <a:cs typeface="微软雅黑" charset="0"/>
                <a:sym typeface="+mn-ea"/>
              </a:rPr>
              <a:t>全面性</a:t>
            </a:r>
            <a:r>
              <a:rPr lang="zh-CN" altLang="zh-CN" sz="2400" b="1" dirty="0">
                <a:solidFill>
                  <a:schemeClr val="dk1"/>
                </a:solidFill>
                <a:effectLst/>
                <a:latin typeface="微软雅黑" charset="0"/>
                <a:ea typeface="微软雅黑" charset="0"/>
                <a:cs typeface="微软雅黑" charset="0"/>
                <a:sym typeface="+mn-ea"/>
              </a:rPr>
              <a:t>。包括六个具体的步骤：</a:t>
            </a:r>
            <a:endParaRPr lang="zh-CN" altLang="zh-CN" sz="2400" b="1" dirty="0">
              <a:solidFill>
                <a:schemeClr val="dk1"/>
              </a:solidFill>
              <a:effectLst/>
              <a:latin typeface="微软雅黑" charset="0"/>
              <a:ea typeface="微软雅黑" charset="0"/>
              <a:cs typeface="微软雅黑" charset="0"/>
              <a:sym typeface="+mn-ea"/>
            </a:endParaRPr>
          </a:p>
          <a:p>
            <a:pPr marL="0" lvl="0" algn="l">
              <a:buClrTx/>
              <a:buSzTx/>
              <a:buNone/>
            </a:pPr>
            <a:r>
              <a:rPr lang="zh-CN" altLang="zh-CN" sz="2400" b="1" dirty="0">
                <a:solidFill>
                  <a:schemeClr val="dk1"/>
                </a:solidFill>
                <a:effectLst/>
                <a:latin typeface="微软雅黑" charset="0"/>
                <a:ea typeface="微软雅黑" charset="0"/>
                <a:cs typeface="微软雅黑" charset="0"/>
                <a:sym typeface="+mn-ea"/>
              </a:rPr>
              <a:t>第一，界定组织战略条件，即评估组织施行战略性人力资源管理的基本条件；</a:t>
            </a:r>
            <a:endParaRPr lang="zh-CN" altLang="zh-CN" sz="2400" b="1" dirty="0">
              <a:solidFill>
                <a:schemeClr val="dk1"/>
              </a:solidFill>
              <a:effectLst/>
              <a:latin typeface="微软雅黑" charset="0"/>
              <a:ea typeface="微软雅黑" charset="0"/>
              <a:cs typeface="微软雅黑" charset="0"/>
              <a:sym typeface="+mn-ea"/>
            </a:endParaRPr>
          </a:p>
          <a:p>
            <a:pPr marL="0" lvl="0" algn="l">
              <a:buClrTx/>
              <a:buSzTx/>
              <a:buNone/>
            </a:pPr>
            <a:r>
              <a:rPr lang="zh-CN" altLang="zh-CN" sz="2400" b="1" dirty="0">
                <a:solidFill>
                  <a:schemeClr val="dk1"/>
                </a:solidFill>
                <a:effectLst/>
                <a:latin typeface="微软雅黑" charset="0"/>
                <a:ea typeface="微软雅黑" charset="0"/>
                <a:cs typeface="微软雅黑" charset="0"/>
                <a:sym typeface="+mn-ea"/>
              </a:rPr>
              <a:t>第二，评量工作负担：界定施行时所需实施的工作内容；</a:t>
            </a:r>
            <a:endParaRPr lang="zh-CN" altLang="zh-CN" sz="2400" b="1" dirty="0">
              <a:solidFill>
                <a:schemeClr val="dk1"/>
              </a:solidFill>
              <a:effectLst/>
              <a:latin typeface="微软雅黑" charset="0"/>
              <a:ea typeface="微软雅黑" charset="0"/>
              <a:cs typeface="微软雅黑" charset="0"/>
              <a:sym typeface="+mn-ea"/>
            </a:endParaRPr>
          </a:p>
          <a:p>
            <a:pPr marL="0" lvl="0" algn="l">
              <a:buClrTx/>
              <a:buSzTx/>
              <a:buNone/>
            </a:pPr>
            <a:r>
              <a:rPr lang="zh-CN" altLang="zh-CN" sz="2400" b="1" dirty="0">
                <a:solidFill>
                  <a:schemeClr val="dk1"/>
                </a:solidFill>
                <a:effectLst/>
                <a:latin typeface="微软雅黑" charset="0"/>
                <a:ea typeface="微软雅黑" charset="0"/>
                <a:cs typeface="微软雅黑" charset="0"/>
                <a:sym typeface="+mn-ea"/>
              </a:rPr>
              <a:t>第三，测评能力：指测评人员是否具备推动相关工作的知识和技能；</a:t>
            </a:r>
            <a:endParaRPr lang="zh-CN" altLang="zh-CN" sz="2400" b="1" dirty="0">
              <a:solidFill>
                <a:schemeClr val="dk1"/>
              </a:solidFill>
              <a:effectLst/>
              <a:latin typeface="微软雅黑" charset="0"/>
              <a:ea typeface="微软雅黑" charset="0"/>
              <a:cs typeface="微软雅黑" charset="0"/>
              <a:sym typeface="+mn-ea"/>
            </a:endParaRPr>
          </a:p>
          <a:p>
            <a:pPr marL="0" lvl="0" algn="l">
              <a:buClrTx/>
              <a:buSzTx/>
              <a:buNone/>
            </a:pPr>
            <a:r>
              <a:rPr lang="zh-CN" altLang="zh-CN" sz="2400" b="1" dirty="0">
                <a:solidFill>
                  <a:schemeClr val="dk1"/>
                </a:solidFill>
                <a:effectLst/>
                <a:latin typeface="微软雅黑" charset="0"/>
                <a:ea typeface="微软雅黑" charset="0"/>
                <a:cs typeface="微软雅黑" charset="0"/>
                <a:sym typeface="+mn-ea"/>
              </a:rPr>
              <a:t>第四，人力组合评量：即基于跨单位的原则，评量推动工作过程中，相关单位所需配合支援的人力；</a:t>
            </a:r>
            <a:endParaRPr lang="zh-CN" altLang="zh-CN" sz="2400" b="1" dirty="0">
              <a:solidFill>
                <a:schemeClr val="dk1"/>
              </a:solidFill>
              <a:effectLst/>
              <a:latin typeface="微软雅黑" charset="0"/>
              <a:ea typeface="微软雅黑" charset="0"/>
              <a:cs typeface="微软雅黑" charset="0"/>
              <a:sym typeface="+mn-ea"/>
            </a:endParaRPr>
          </a:p>
          <a:p>
            <a:pPr marL="0" lvl="0" algn="l">
              <a:buClrTx/>
              <a:buSzTx/>
              <a:buNone/>
            </a:pPr>
            <a:r>
              <a:rPr lang="zh-CN" altLang="zh-CN" sz="2400" b="1" dirty="0">
                <a:solidFill>
                  <a:schemeClr val="dk1"/>
                </a:solidFill>
                <a:effectLst/>
                <a:latin typeface="微软雅黑" charset="0"/>
                <a:ea typeface="微软雅黑" charset="0"/>
                <a:cs typeface="微软雅黑" charset="0"/>
                <a:sym typeface="+mn-ea"/>
              </a:rPr>
              <a:t>第五，落差分析，当开始执行时，需进行定期与不定期的成果评量，以了解目标与成果之间的落差；</a:t>
            </a:r>
            <a:endParaRPr lang="zh-CN" altLang="zh-CN" sz="2400" b="1" dirty="0">
              <a:solidFill>
                <a:schemeClr val="dk1"/>
              </a:solidFill>
              <a:effectLst/>
              <a:latin typeface="微软雅黑" charset="0"/>
              <a:ea typeface="微软雅黑" charset="0"/>
              <a:cs typeface="微软雅黑" charset="0"/>
              <a:sym typeface="+mn-ea"/>
            </a:endParaRPr>
          </a:p>
          <a:p>
            <a:pPr marL="0" lvl="0" algn="l">
              <a:buClrTx/>
              <a:buSzTx/>
              <a:buNone/>
            </a:pPr>
            <a:r>
              <a:rPr lang="zh-CN" altLang="zh-CN" sz="2400" b="1" dirty="0">
                <a:solidFill>
                  <a:schemeClr val="dk1"/>
                </a:solidFill>
                <a:effectLst/>
                <a:latin typeface="微软雅黑" charset="0"/>
                <a:ea typeface="微软雅黑" charset="0"/>
                <a:cs typeface="微软雅黑" charset="0"/>
                <a:sym typeface="+mn-ea"/>
              </a:rPr>
              <a:t>第六，提出解决方法与未来发展途径，针对前项落差提出应对方法，同时对下阶段发展进行修正。</a:t>
            </a:r>
            <a:endParaRPr lang="zh-CN" altLang="zh-CN" sz="2400" b="1" dirty="0">
              <a:solidFill>
                <a:schemeClr val="dk1"/>
              </a:solidFill>
              <a:effectLst/>
              <a:latin typeface="微软雅黑" charset="0"/>
              <a:ea typeface="微软雅黑" charset="0"/>
              <a:cs typeface="微软雅黑" charset="0"/>
              <a:sym typeface="+mn-ea"/>
            </a:endParaRPr>
          </a:p>
        </p:txBody>
      </p:sp>
      <p:sp>
        <p:nvSpPr>
          <p:cNvPr id="4" name="标题 3"/>
          <p:cNvSpPr/>
          <p:nvPr>
            <p:ph type="title"/>
          </p:nvPr>
        </p:nvSpPr>
        <p:spPr/>
        <p:txBody>
          <a:bodyPr/>
          <a:p>
            <a:endParaRPr lang="zh-CN" altLang="en-US"/>
          </a:p>
        </p:txBody>
      </p:sp>
    </p:spTree>
    <p:custDataLst>
      <p:tags r:id="rId5"/>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grpSp>
      <p:sp>
        <p:nvSpPr>
          <p:cNvPr id="2" name="标题 1"/>
          <p:cNvSpPr>
            <a:spLocks noGrp="1"/>
          </p:cNvSpPr>
          <p:nvPr>
            <p:ph type="title"/>
          </p:nvPr>
        </p:nvSpPr>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zh-CN" sz="2400" b="1" dirty="0">
                <a:solidFill>
                  <a:schemeClr val="accent1"/>
                </a:solidFill>
                <a:effectLst/>
                <a:latin typeface="汉仪旗黑-85S" charset="0"/>
                <a:ea typeface="汉仪旗黑-85S" charset="0"/>
                <a:cs typeface="微软雅黑" panose="020B0503020204020204" pitchFamily="34" charset="-122"/>
                <a:sym typeface="+mn-ea"/>
              </a:rPr>
              <a:t>学习目标</a:t>
            </a:r>
            <a:endParaRPr lang="zh-CN" altLang="zh-CN" sz="2400" b="1" dirty="0">
              <a:solidFill>
                <a:schemeClr val="accent1"/>
              </a:solidFill>
              <a:effectLst/>
              <a:latin typeface="汉仪旗黑-85S" charset="0"/>
              <a:ea typeface="汉仪旗黑-85S" charset="0"/>
              <a:cs typeface="微软雅黑" panose="020B0503020204020204" pitchFamily="34" charset="-122"/>
              <a:sym typeface="+mn-ea"/>
            </a:endParaRPr>
          </a:p>
        </p:txBody>
      </p:sp>
      <p:sp>
        <p:nvSpPr>
          <p:cNvPr id="3" name="内容占位符 2"/>
          <p:cNvSpPr>
            <a:spLocks noGrp="1"/>
          </p:cNvSpPr>
          <p:nvPr>
            <p:ph idx="1"/>
            <p:custDataLst>
              <p:tags r:id="rId4"/>
            </p:custDataLst>
          </p:nvPr>
        </p:nvSpPr>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buNone/>
            </a:pPr>
            <a:r>
              <a:rPr lang="en-US" altLang="zh-CN" sz="2400" dirty="0">
                <a:solidFill>
                  <a:schemeClr val="dk1"/>
                </a:solidFill>
                <a:effectLst/>
                <a:latin typeface="微软雅黑" charset="0"/>
                <a:ea typeface="微软雅黑" charset="0"/>
                <a:cs typeface="微软雅黑" charset="0"/>
                <a:sym typeface="+mn-ea"/>
              </a:rPr>
              <a:t>1</a:t>
            </a:r>
            <a:r>
              <a:rPr lang="en-US" altLang="zh-CN" sz="2400" dirty="0">
                <a:solidFill>
                  <a:schemeClr val="dk1"/>
                </a:solidFill>
                <a:effectLst/>
                <a:latin typeface="微软雅黑" charset="0"/>
                <a:ea typeface="微软雅黑" charset="0"/>
                <a:cs typeface="微软雅黑" charset="0"/>
                <a:sym typeface="+mn-ea"/>
              </a:rPr>
              <a:t>、认识战略人力资源管理的内涵与特征；</a:t>
            </a:r>
            <a:endParaRPr lang="en-US" altLang="zh-CN" sz="2400" dirty="0">
              <a:solidFill>
                <a:schemeClr val="dk1"/>
              </a:solidFill>
              <a:effectLst/>
              <a:latin typeface="微软雅黑" charset="0"/>
              <a:ea typeface="微软雅黑" charset="0"/>
              <a:cs typeface="微软雅黑" charset="0"/>
              <a:sym typeface="+mn-ea"/>
            </a:endParaRPr>
          </a:p>
          <a:p>
            <a:pPr lvl="0" algn="l">
              <a:lnSpc>
                <a:spcPct val="150000"/>
              </a:lnSpc>
              <a:buClrTx/>
              <a:buSzTx/>
              <a:buNone/>
            </a:pPr>
            <a:r>
              <a:rPr lang="en-US" altLang="zh-CN" sz="2400" dirty="0">
                <a:solidFill>
                  <a:schemeClr val="dk1"/>
                </a:solidFill>
                <a:effectLst/>
                <a:latin typeface="微软雅黑" charset="0"/>
                <a:ea typeface="微软雅黑" charset="0"/>
                <a:cs typeface="微软雅黑" charset="0"/>
                <a:sym typeface="+mn-ea"/>
              </a:rPr>
              <a:t>2</a:t>
            </a:r>
            <a:r>
              <a:rPr lang="en-US" altLang="zh-CN" sz="2400" dirty="0">
                <a:solidFill>
                  <a:schemeClr val="dk1"/>
                </a:solidFill>
                <a:effectLst/>
                <a:latin typeface="微软雅黑" charset="0"/>
                <a:ea typeface="微软雅黑" charset="0"/>
                <a:cs typeface="微软雅黑" charset="0"/>
                <a:sym typeface="+mn-ea"/>
              </a:rPr>
              <a:t>、了解战略人力资源管理的主要模式及理论学派；</a:t>
            </a:r>
            <a:endParaRPr lang="en-US" altLang="zh-CN" sz="2400" dirty="0">
              <a:solidFill>
                <a:schemeClr val="dk1"/>
              </a:solidFill>
              <a:effectLst/>
              <a:latin typeface="微软雅黑" charset="0"/>
              <a:ea typeface="微软雅黑" charset="0"/>
              <a:cs typeface="微软雅黑" charset="0"/>
              <a:sym typeface="+mn-ea"/>
            </a:endParaRPr>
          </a:p>
          <a:p>
            <a:pPr lvl="0" algn="l">
              <a:lnSpc>
                <a:spcPct val="150000"/>
              </a:lnSpc>
              <a:buClrTx/>
              <a:buSzTx/>
              <a:buNone/>
            </a:pPr>
            <a:r>
              <a:rPr lang="en-US" altLang="zh-CN" sz="2400" dirty="0">
                <a:solidFill>
                  <a:schemeClr val="dk1"/>
                </a:solidFill>
                <a:effectLst/>
                <a:latin typeface="微软雅黑" charset="0"/>
                <a:ea typeface="微软雅黑" charset="0"/>
                <a:cs typeface="微软雅黑" charset="0"/>
                <a:sym typeface="+mn-ea"/>
              </a:rPr>
              <a:t>3</a:t>
            </a:r>
            <a:r>
              <a:rPr lang="en-US" altLang="zh-CN" sz="2400" dirty="0">
                <a:solidFill>
                  <a:schemeClr val="dk1"/>
                </a:solidFill>
                <a:effectLst/>
                <a:latin typeface="微软雅黑" charset="0"/>
                <a:ea typeface="微软雅黑" charset="0"/>
                <a:cs typeface="微软雅黑" charset="0"/>
                <a:sym typeface="+mn-ea"/>
              </a:rPr>
              <a:t>、熟悉战略人力资源管理的职能角色及模型；</a:t>
            </a:r>
            <a:endParaRPr lang="en-US" altLang="zh-CN" sz="2400" dirty="0">
              <a:solidFill>
                <a:schemeClr val="dk1"/>
              </a:solidFill>
              <a:effectLst/>
              <a:latin typeface="微软雅黑" charset="0"/>
              <a:ea typeface="微软雅黑" charset="0"/>
              <a:cs typeface="微软雅黑" charset="0"/>
              <a:sym typeface="+mn-ea"/>
            </a:endParaRPr>
          </a:p>
          <a:p>
            <a:pPr lvl="0" algn="l">
              <a:lnSpc>
                <a:spcPct val="150000"/>
              </a:lnSpc>
              <a:buClrTx/>
              <a:buSzTx/>
              <a:buNone/>
            </a:pPr>
            <a:r>
              <a:rPr lang="en-US" altLang="zh-CN" sz="2400" dirty="0">
                <a:solidFill>
                  <a:schemeClr val="dk1"/>
                </a:solidFill>
                <a:effectLst/>
                <a:latin typeface="微软雅黑" charset="0"/>
                <a:ea typeface="微软雅黑" charset="0"/>
                <a:cs typeface="微软雅黑" charset="0"/>
                <a:sym typeface="+mn-ea"/>
              </a:rPr>
              <a:t>4</a:t>
            </a:r>
            <a:r>
              <a:rPr lang="en-US" altLang="zh-CN" sz="2400" dirty="0">
                <a:solidFill>
                  <a:schemeClr val="dk1"/>
                </a:solidFill>
                <a:effectLst/>
                <a:latin typeface="微软雅黑" charset="0"/>
                <a:ea typeface="微软雅黑" charset="0"/>
                <a:cs typeface="微软雅黑" charset="0"/>
                <a:sym typeface="+mn-ea"/>
              </a:rPr>
              <a:t>、掌握人力资源战略与企业整体战略之间的关系。</a:t>
            </a:r>
            <a:endParaRPr lang="en-US" altLang="zh-CN" sz="2400" dirty="0">
              <a:solidFill>
                <a:schemeClr val="dk1"/>
              </a:solidFill>
              <a:effectLst/>
              <a:latin typeface="微软雅黑" charset="0"/>
              <a:ea typeface="微软雅黑" charset="0"/>
              <a:cs typeface="微软雅黑" charset="0"/>
              <a:sym typeface="+mn-ea"/>
            </a:endParaRPr>
          </a:p>
          <a:p>
            <a:pPr lvl="0" algn="l">
              <a:lnSpc>
                <a:spcPct val="150000"/>
              </a:lnSpc>
              <a:buClrTx/>
              <a:buSzTx/>
              <a:buNone/>
            </a:pPr>
            <a:endParaRPr lang="en-US" altLang="zh-CN" sz="2400" dirty="0">
              <a:solidFill>
                <a:schemeClr val="dk1"/>
              </a:solidFill>
              <a:effectLst/>
              <a:latin typeface="微软雅黑" charset="0"/>
              <a:ea typeface="微软雅黑" charset="0"/>
              <a:cs typeface="微软雅黑" charset="0"/>
              <a:sym typeface="+mn-ea"/>
            </a:endParaRPr>
          </a:p>
        </p:txBody>
      </p:sp>
    </p:spTree>
    <p:custDataLst>
      <p:tags r:id="rId5"/>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grpSp>
      <p:sp>
        <p:nvSpPr>
          <p:cNvPr id="3" name="内容占位符 2"/>
          <p:cNvSpPr>
            <a:spLocks noGrp="1"/>
          </p:cNvSpPr>
          <p:nvPr>
            <p:ph idx="1"/>
            <p:custDataLst>
              <p:tags r:id="rId4"/>
            </p:custDataLst>
          </p:nvPr>
        </p:nvSpPr>
        <p:spPr/>
        <p:txBody>
          <a:bodyPr vert="horz" lIns="91440" tIns="45720" rIns="91440" bIns="45720" rtlCol="0">
            <a:normAutofit fontScale="9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00000"/>
              </a:lnSpc>
              <a:buClrTx/>
              <a:buSzTx/>
              <a:buNone/>
            </a:pPr>
            <a:endParaRPr lang="zh-CN" altLang="zh-CN" sz="2400" b="1" dirty="0">
              <a:solidFill>
                <a:schemeClr val="dk1"/>
              </a:solidFill>
              <a:effectLst/>
              <a:latin typeface="微软雅黑" charset="0"/>
              <a:ea typeface="微软雅黑" charset="0"/>
              <a:cs typeface="微软雅黑" charset="0"/>
              <a:sym typeface="+mn-ea"/>
            </a:endParaRPr>
          </a:p>
          <a:p>
            <a:pPr marL="0" lvl="0" algn="l">
              <a:lnSpc>
                <a:spcPct val="100000"/>
              </a:lnSpc>
              <a:buClrTx/>
              <a:buSzTx/>
              <a:buNone/>
            </a:pPr>
            <a:r>
              <a:rPr lang="zh-CN" altLang="zh-CN" sz="2400" b="1" dirty="0">
                <a:solidFill>
                  <a:schemeClr val="dk1"/>
                </a:solidFill>
                <a:effectLst/>
                <a:latin typeface="微软雅黑" charset="0"/>
                <a:ea typeface="微软雅黑" charset="0"/>
                <a:cs typeface="微软雅黑" charset="0"/>
                <a:sym typeface="+mn-ea"/>
              </a:rPr>
              <a:t>5</a:t>
            </a:r>
            <a:r>
              <a:rPr lang="zh-CN" altLang="zh-CN" sz="2400" b="1" dirty="0">
                <a:solidFill>
                  <a:schemeClr val="dk1"/>
                </a:solidFill>
                <a:effectLst/>
                <a:latin typeface="微软雅黑" charset="0"/>
                <a:ea typeface="微软雅黑" charset="0"/>
                <a:cs typeface="微软雅黑" charset="0"/>
                <a:sym typeface="+mn-ea"/>
              </a:rPr>
              <a:t>、</a:t>
            </a:r>
            <a:r>
              <a:rPr lang="zh-CN" altLang="zh-CN" sz="2400" b="1" dirty="0">
                <a:solidFill>
                  <a:schemeClr val="dk1"/>
                </a:solidFill>
                <a:effectLst/>
                <a:latin typeface="微软雅黑" charset="0"/>
                <a:ea typeface="微软雅黑" charset="0"/>
                <a:cs typeface="微软雅黑" charset="0"/>
                <a:sym typeface="+mn-ea"/>
              </a:rPr>
              <a:t>瓦立克的</a:t>
            </a:r>
            <a:r>
              <a:rPr lang="zh-CN" altLang="zh-CN" sz="2400" b="1" dirty="0">
                <a:solidFill>
                  <a:schemeClr val="dk1"/>
                </a:solidFill>
                <a:effectLst/>
                <a:latin typeface="微软雅黑" charset="0"/>
                <a:ea typeface="微软雅黑" charset="0"/>
                <a:cs typeface="微软雅黑" charset="0"/>
                <a:sym typeface="+mn-ea"/>
              </a:rPr>
              <a:t>SHRM</a:t>
            </a:r>
            <a:r>
              <a:rPr lang="zh-CN" altLang="zh-CN" sz="2400" b="1" dirty="0">
                <a:solidFill>
                  <a:schemeClr val="dk1"/>
                </a:solidFill>
                <a:effectLst/>
                <a:latin typeface="微软雅黑" charset="0"/>
                <a:ea typeface="微软雅黑" charset="0"/>
                <a:cs typeface="微软雅黑" charset="0"/>
                <a:sym typeface="+mn-ea"/>
              </a:rPr>
              <a:t>模式</a:t>
            </a:r>
            <a:endParaRPr lang="zh-CN" altLang="zh-CN" sz="2400" b="1" dirty="0">
              <a:solidFill>
                <a:schemeClr val="dk1"/>
              </a:solidFill>
              <a:effectLst/>
              <a:latin typeface="微软雅黑" charset="0"/>
              <a:ea typeface="微软雅黑" charset="0"/>
              <a:cs typeface="微软雅黑" charset="0"/>
              <a:sym typeface="+mn-ea"/>
            </a:endParaRPr>
          </a:p>
          <a:p>
            <a:pPr marL="0" lvl="0" algn="l">
              <a:lnSpc>
                <a:spcPct val="100000"/>
              </a:lnSpc>
              <a:buClrTx/>
              <a:buSzTx/>
              <a:buNone/>
            </a:pPr>
            <a:endParaRPr lang="zh-CN" altLang="zh-CN" sz="2400" b="1" dirty="0">
              <a:solidFill>
                <a:schemeClr val="dk1"/>
              </a:solidFill>
              <a:effectLst/>
              <a:latin typeface="微软雅黑" charset="0"/>
              <a:ea typeface="微软雅黑" charset="0"/>
              <a:cs typeface="微软雅黑" charset="0"/>
              <a:sym typeface="+mn-ea"/>
            </a:endParaRPr>
          </a:p>
          <a:p>
            <a:pPr marL="0" lvl="0" algn="l">
              <a:lnSpc>
                <a:spcPct val="100000"/>
              </a:lnSpc>
              <a:buClrTx/>
              <a:buSzTx/>
              <a:buNone/>
            </a:pPr>
            <a:r>
              <a:rPr lang="zh-CN" altLang="zh-CN" sz="2400" b="1" dirty="0">
                <a:solidFill>
                  <a:schemeClr val="dk1"/>
                </a:solidFill>
                <a:effectLst/>
                <a:latin typeface="微软雅黑" charset="0"/>
                <a:ea typeface="微软雅黑" charset="0"/>
                <a:cs typeface="微软雅黑" charset="0"/>
                <a:sym typeface="+mn-ea"/>
              </a:rPr>
              <a:t>Hendry</a:t>
            </a:r>
            <a:r>
              <a:rPr lang="zh-CN" altLang="zh-CN" sz="2400" b="1" dirty="0">
                <a:solidFill>
                  <a:schemeClr val="dk1"/>
                </a:solidFill>
                <a:effectLst/>
                <a:latin typeface="微软雅黑" charset="0"/>
                <a:ea typeface="微软雅黑" charset="0"/>
                <a:cs typeface="微软雅黑" charset="0"/>
                <a:sym typeface="+mn-ea"/>
              </a:rPr>
              <a:t>等学者提出瓦立克的战略人力资源管理模式，该模式从哈佛架构延续了人力资源管理的五个要素。其要素分别为</a:t>
            </a:r>
            <a:r>
              <a:rPr lang="zh-CN" altLang="zh-CN" sz="2400" b="1" dirty="0">
                <a:solidFill>
                  <a:schemeClr val="dk1"/>
                </a:solidFill>
                <a:effectLst/>
                <a:latin typeface="微软雅黑" charset="0"/>
                <a:ea typeface="微软雅黑" charset="0"/>
                <a:cs typeface="微软雅黑" charset="0"/>
                <a:sym typeface="+mn-ea"/>
              </a:rPr>
              <a:t>人力资源管理的含义、企业与外界的关系网、内部人力资源管理的系统网络、企业的战略部署、企业内部管理框架系统</a:t>
            </a:r>
            <a:r>
              <a:rPr lang="zh-CN" altLang="zh-CN" sz="2400" b="1" dirty="0">
                <a:solidFill>
                  <a:schemeClr val="dk1"/>
                </a:solidFill>
                <a:effectLst/>
                <a:latin typeface="微软雅黑" charset="0"/>
                <a:ea typeface="微软雅黑" charset="0"/>
                <a:cs typeface="微软雅黑" charset="0"/>
                <a:sym typeface="+mn-ea"/>
              </a:rPr>
              <a:t>。</a:t>
            </a:r>
            <a:endParaRPr lang="zh-CN" altLang="zh-CN" sz="2400" b="1" dirty="0">
              <a:solidFill>
                <a:schemeClr val="dk1"/>
              </a:solidFill>
              <a:effectLst/>
              <a:latin typeface="微软雅黑" charset="0"/>
              <a:ea typeface="微软雅黑" charset="0"/>
              <a:cs typeface="微软雅黑" charset="0"/>
              <a:sym typeface="+mn-ea"/>
            </a:endParaRPr>
          </a:p>
          <a:p>
            <a:pPr marL="0" lvl="0" algn="l">
              <a:lnSpc>
                <a:spcPct val="100000"/>
              </a:lnSpc>
              <a:buClrTx/>
              <a:buSzTx/>
              <a:buNone/>
            </a:pPr>
            <a:endParaRPr lang="zh-CN" altLang="zh-CN" sz="2400" b="1" dirty="0">
              <a:solidFill>
                <a:schemeClr val="dk1"/>
              </a:solidFill>
              <a:effectLst/>
              <a:latin typeface="微软雅黑" charset="0"/>
              <a:ea typeface="微软雅黑" charset="0"/>
              <a:cs typeface="微软雅黑" charset="0"/>
              <a:sym typeface="+mn-ea"/>
            </a:endParaRPr>
          </a:p>
          <a:p>
            <a:pPr marL="0" lvl="0" algn="l">
              <a:lnSpc>
                <a:spcPct val="100000"/>
              </a:lnSpc>
              <a:buClrTx/>
              <a:buSzTx/>
              <a:buNone/>
            </a:pPr>
            <a:r>
              <a:rPr lang="zh-CN" altLang="zh-CN" sz="2400" b="1" dirty="0">
                <a:solidFill>
                  <a:schemeClr val="dk1"/>
                </a:solidFill>
                <a:effectLst/>
                <a:latin typeface="微软雅黑" charset="0"/>
                <a:ea typeface="微软雅黑" charset="0"/>
                <a:cs typeface="微软雅黑" charset="0"/>
                <a:sym typeface="+mn-ea"/>
              </a:rPr>
              <a:t>该模式</a:t>
            </a:r>
            <a:r>
              <a:rPr lang="zh-CN" altLang="zh-CN" sz="2400" b="1" dirty="0">
                <a:solidFill>
                  <a:schemeClr val="dk1"/>
                </a:solidFill>
                <a:effectLst/>
                <a:latin typeface="微软雅黑" charset="0"/>
                <a:ea typeface="微软雅黑" charset="0"/>
                <a:cs typeface="微软雅黑" charset="0"/>
                <a:sym typeface="+mn-ea"/>
              </a:rPr>
              <a:t>的</a:t>
            </a:r>
            <a:r>
              <a:rPr lang="zh-CN" altLang="zh-CN" sz="2400" b="1" dirty="0">
                <a:solidFill>
                  <a:schemeClr val="dk1"/>
                </a:solidFill>
                <a:effectLst/>
                <a:latin typeface="微软雅黑" charset="0"/>
                <a:ea typeface="微软雅黑" charset="0"/>
                <a:cs typeface="微软雅黑" charset="0"/>
                <a:sym typeface="+mn-ea"/>
              </a:rPr>
              <a:t>优点在于提出影响人力资源管理的重要环境影响。</a:t>
            </a:r>
            <a:r>
              <a:rPr lang="zh-CN" altLang="zh-CN" sz="2400" b="1" dirty="0">
                <a:solidFill>
                  <a:schemeClr val="dk1"/>
                </a:solidFill>
                <a:effectLst/>
                <a:latin typeface="微软雅黑" charset="0"/>
                <a:ea typeface="微软雅黑" charset="0"/>
                <a:cs typeface="微软雅黑" charset="0"/>
                <a:sym typeface="+mn-ea"/>
              </a:rPr>
              <a:t>Hendry</a:t>
            </a:r>
            <a:r>
              <a:rPr lang="zh-CN" altLang="zh-CN" sz="2400" b="1" dirty="0">
                <a:solidFill>
                  <a:schemeClr val="dk1"/>
                </a:solidFill>
                <a:effectLst/>
                <a:latin typeface="微软雅黑" charset="0"/>
                <a:ea typeface="微软雅黑" charset="0"/>
                <a:cs typeface="微软雅黑" charset="0"/>
                <a:sym typeface="+mn-ea"/>
              </a:rPr>
              <a:t>等在</a:t>
            </a:r>
            <a:r>
              <a:rPr lang="zh-CN" altLang="zh-CN" sz="2400" b="1" dirty="0">
                <a:solidFill>
                  <a:schemeClr val="dk1"/>
                </a:solidFill>
                <a:effectLst/>
                <a:latin typeface="微软雅黑" charset="0"/>
                <a:ea typeface="微软雅黑" charset="0"/>
                <a:cs typeface="微软雅黑" charset="0"/>
                <a:sym typeface="+mn-ea"/>
              </a:rPr>
              <a:t>2009</a:t>
            </a:r>
            <a:r>
              <a:rPr lang="zh-CN" altLang="zh-CN" sz="2400" b="1" dirty="0">
                <a:solidFill>
                  <a:schemeClr val="dk1"/>
                </a:solidFill>
                <a:effectLst/>
                <a:latin typeface="微软雅黑" charset="0"/>
                <a:ea typeface="微软雅黑" charset="0"/>
                <a:cs typeface="微软雅黑" charset="0"/>
                <a:sym typeface="+mn-ea"/>
              </a:rPr>
              <a:t>年</a:t>
            </a:r>
            <a:r>
              <a:rPr lang="zh-CN" altLang="zh-CN" sz="2400" b="1" dirty="0">
                <a:solidFill>
                  <a:schemeClr val="dk1"/>
                </a:solidFill>
                <a:effectLst/>
                <a:latin typeface="微软雅黑" charset="0"/>
                <a:ea typeface="微软雅黑" charset="0"/>
                <a:cs typeface="微软雅黑" charset="0"/>
                <a:sym typeface="+mn-ea"/>
              </a:rPr>
              <a:t>进一步</a:t>
            </a:r>
            <a:r>
              <a:rPr lang="zh-CN" altLang="zh-CN" sz="2400" b="1" dirty="0">
                <a:solidFill>
                  <a:schemeClr val="dk1"/>
                </a:solidFill>
                <a:effectLst/>
                <a:latin typeface="微软雅黑" charset="0"/>
                <a:ea typeface="微软雅黑" charset="0"/>
                <a:cs typeface="微软雅黑" charset="0"/>
                <a:sym typeface="+mn-ea"/>
              </a:rPr>
              <a:t>指出，当组织正达到外部与内部网络的调和时，将会体验到较优越的绩效。</a:t>
            </a:r>
            <a:endParaRPr lang="zh-CN" altLang="zh-CN" sz="2400" b="1" dirty="0">
              <a:solidFill>
                <a:schemeClr val="dk1"/>
              </a:solidFill>
              <a:effectLst/>
              <a:latin typeface="微软雅黑" charset="0"/>
              <a:ea typeface="微软雅黑" charset="0"/>
              <a:cs typeface="微软雅黑" charset="0"/>
              <a:sym typeface="+mn-ea"/>
            </a:endParaRPr>
          </a:p>
        </p:txBody>
      </p:sp>
      <p:sp>
        <p:nvSpPr>
          <p:cNvPr id="4" name="标题 3"/>
          <p:cNvSpPr/>
          <p:nvPr>
            <p:ph type="title"/>
          </p:nvPr>
        </p:nvSpPr>
        <p:spPr/>
        <p:txBody>
          <a:bodyPr/>
          <a:p>
            <a:endParaRPr lang="zh-CN" altLang="en-US"/>
          </a:p>
        </p:txBody>
      </p:sp>
    </p:spTree>
    <p:custDataLst>
      <p:tags r:id="rId5"/>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grpSp>
      <p:sp>
        <p:nvSpPr>
          <p:cNvPr id="2" name="标题 1"/>
          <p:cNvSpPr>
            <a:spLocks noGrp="1"/>
          </p:cNvSpPr>
          <p:nvPr>
            <p:ph type="title"/>
          </p:nvPr>
        </p:nvSpPr>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en-US" altLang="zh-CN" sz="2700" dirty="0">
                <a:solidFill>
                  <a:schemeClr val="accent1"/>
                </a:solidFill>
                <a:latin typeface="汉仪旗黑-85S" charset="0"/>
                <a:ea typeface="微软雅黑" panose="020B0503020204020204" pitchFamily="34" charset="-122"/>
                <a:cs typeface="汉仪旗黑-85S" charset="0"/>
                <a:sym typeface="+mn-ea"/>
              </a:rPr>
              <a:t>3. </a:t>
            </a:r>
            <a:r>
              <a:rPr lang="en-US" altLang="zh-CN" sz="2700" dirty="0">
                <a:solidFill>
                  <a:schemeClr val="accent1"/>
                </a:solidFill>
                <a:latin typeface="汉仪旗黑-85S" charset="0"/>
                <a:ea typeface="微软雅黑" panose="020B0503020204020204" pitchFamily="34" charset="-122"/>
                <a:cs typeface="汉仪旗黑-85S" charset="0"/>
                <a:sym typeface="+mn-ea"/>
              </a:rPr>
              <a:t>战略性人力资源管理理论学派</a:t>
            </a:r>
            <a:endParaRPr lang="en-US" altLang="zh-CN" sz="2700" dirty="0">
              <a:solidFill>
                <a:schemeClr val="accent1"/>
              </a:solidFill>
              <a:latin typeface="汉仪旗黑-85S" charset="0"/>
              <a:ea typeface="微软雅黑" panose="020B0503020204020204" pitchFamily="34" charset="-122"/>
              <a:cs typeface="汉仪旗黑-85S" charset="0"/>
              <a:sym typeface="+mn-ea"/>
            </a:endParaRPr>
          </a:p>
        </p:txBody>
      </p:sp>
      <p:sp>
        <p:nvSpPr>
          <p:cNvPr id="3" name="内容占位符 2"/>
          <p:cNvSpPr>
            <a:spLocks noGrp="1"/>
          </p:cNvSpPr>
          <p:nvPr>
            <p:ph idx="1"/>
            <p:custDataLst>
              <p:tags r:id="rId4"/>
            </p:custDataLst>
          </p:nvPr>
        </p:nvSpPr>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buClrTx/>
              <a:buSzTx/>
              <a:buNone/>
            </a:pPr>
            <a:endParaRPr lang="en-US" altLang="zh-CN" sz="2400" b="1" dirty="0">
              <a:solidFill>
                <a:schemeClr val="dk1"/>
              </a:solidFill>
              <a:effectLst/>
              <a:latin typeface="微软雅黑" charset="0"/>
              <a:ea typeface="微软雅黑" charset="0"/>
              <a:cs typeface="微软雅黑" charset="0"/>
              <a:sym typeface="+mn-ea"/>
            </a:endParaRPr>
          </a:p>
          <a:p>
            <a:pPr marL="0" lvl="0" algn="l">
              <a:buClrTx/>
              <a:buSzTx/>
              <a:buNone/>
            </a:pPr>
            <a:r>
              <a:rPr lang="en-US" altLang="zh-CN" sz="2400" b="1" dirty="0">
                <a:solidFill>
                  <a:schemeClr val="dk1"/>
                </a:solidFill>
                <a:effectLst/>
                <a:latin typeface="微软雅黑" charset="0"/>
                <a:ea typeface="微软雅黑" charset="0"/>
                <a:cs typeface="微软雅黑" charset="0"/>
                <a:sym typeface="+mn-ea"/>
              </a:rPr>
              <a:t>企业战略人力资源管理相关的学派包括：</a:t>
            </a:r>
            <a:endParaRPr lang="en-US" altLang="zh-CN" sz="2400" b="1" dirty="0">
              <a:solidFill>
                <a:schemeClr val="dk1"/>
              </a:solidFill>
              <a:effectLst/>
              <a:latin typeface="微软雅黑" charset="0"/>
              <a:ea typeface="微软雅黑" charset="0"/>
              <a:cs typeface="微软雅黑" charset="0"/>
              <a:sym typeface="+mn-ea"/>
            </a:endParaRPr>
          </a:p>
          <a:p>
            <a:pPr marL="0" lvl="0" algn="l">
              <a:buClrTx/>
              <a:buSzTx/>
              <a:buNone/>
            </a:pPr>
            <a:endParaRPr lang="en-US" altLang="zh-CN" sz="2400" b="1" dirty="0">
              <a:solidFill>
                <a:schemeClr val="dk1"/>
              </a:solidFill>
              <a:effectLst/>
              <a:latin typeface="微软雅黑" charset="0"/>
              <a:ea typeface="微软雅黑" charset="0"/>
              <a:cs typeface="微软雅黑" charset="0"/>
              <a:sym typeface="+mn-ea"/>
            </a:endParaRPr>
          </a:p>
          <a:p>
            <a:pPr marL="0" lvl="0" algn="l">
              <a:buClrTx/>
              <a:buSzTx/>
              <a:buNone/>
            </a:pPr>
            <a:r>
              <a:rPr lang="en-US" altLang="zh-CN" sz="2400" b="1" dirty="0">
                <a:solidFill>
                  <a:schemeClr val="dk1"/>
                </a:solidFill>
                <a:effectLst/>
                <a:latin typeface="微软雅黑" charset="0"/>
                <a:ea typeface="微软雅黑" charset="0"/>
                <a:cs typeface="微软雅黑" charset="0"/>
                <a:sym typeface="+mn-ea"/>
              </a:rPr>
              <a:t>1</a:t>
            </a:r>
            <a:r>
              <a:rPr lang="en-US" altLang="zh-CN" sz="2400" b="1" dirty="0">
                <a:solidFill>
                  <a:schemeClr val="dk1"/>
                </a:solidFill>
                <a:effectLst/>
                <a:latin typeface="微软雅黑" charset="0"/>
                <a:ea typeface="微软雅黑" charset="0"/>
                <a:cs typeface="微软雅黑" charset="0"/>
                <a:sym typeface="+mn-ea"/>
              </a:rPr>
              <a:t>、角色理论</a:t>
            </a:r>
            <a:endParaRPr lang="en-US" altLang="zh-CN" sz="2400" b="1" dirty="0">
              <a:solidFill>
                <a:schemeClr val="dk1"/>
              </a:solidFill>
              <a:effectLst/>
              <a:latin typeface="微软雅黑" charset="0"/>
              <a:ea typeface="微软雅黑" charset="0"/>
              <a:cs typeface="微软雅黑" charset="0"/>
              <a:sym typeface="+mn-ea"/>
            </a:endParaRPr>
          </a:p>
          <a:p>
            <a:pPr marL="0" lvl="0" algn="l">
              <a:buClrTx/>
              <a:buSzTx/>
              <a:buNone/>
            </a:pPr>
            <a:r>
              <a:rPr lang="en-US" altLang="zh-CN" sz="2400" b="1" dirty="0">
                <a:solidFill>
                  <a:schemeClr val="dk1"/>
                </a:solidFill>
                <a:effectLst/>
                <a:latin typeface="微软雅黑" charset="0"/>
                <a:ea typeface="微软雅黑" charset="0"/>
                <a:cs typeface="微软雅黑" charset="0"/>
                <a:sym typeface="+mn-ea"/>
              </a:rPr>
              <a:t>2</a:t>
            </a:r>
            <a:r>
              <a:rPr lang="en-US" altLang="zh-CN" sz="2400" b="1" dirty="0">
                <a:solidFill>
                  <a:schemeClr val="dk1"/>
                </a:solidFill>
                <a:effectLst/>
                <a:latin typeface="微软雅黑" charset="0"/>
                <a:ea typeface="微软雅黑" charset="0"/>
                <a:cs typeface="微软雅黑" charset="0"/>
                <a:sym typeface="+mn-ea"/>
              </a:rPr>
              <a:t>、人力资本理论</a:t>
            </a:r>
            <a:endParaRPr lang="en-US" altLang="zh-CN" sz="2400" b="1" dirty="0">
              <a:solidFill>
                <a:schemeClr val="dk1"/>
              </a:solidFill>
              <a:effectLst/>
              <a:latin typeface="微软雅黑" charset="0"/>
              <a:ea typeface="微软雅黑" charset="0"/>
              <a:cs typeface="微软雅黑" charset="0"/>
              <a:sym typeface="+mn-ea"/>
            </a:endParaRPr>
          </a:p>
          <a:p>
            <a:pPr marL="0" lvl="0" algn="l">
              <a:buClrTx/>
              <a:buSzTx/>
              <a:buNone/>
            </a:pPr>
            <a:r>
              <a:rPr lang="en-US" altLang="zh-CN" sz="2400" b="1" dirty="0">
                <a:solidFill>
                  <a:schemeClr val="dk1"/>
                </a:solidFill>
                <a:effectLst/>
                <a:latin typeface="微软雅黑" charset="0"/>
                <a:ea typeface="微软雅黑" charset="0"/>
                <a:cs typeface="微软雅黑" charset="0"/>
                <a:sym typeface="+mn-ea"/>
              </a:rPr>
              <a:t>3</a:t>
            </a:r>
            <a:r>
              <a:rPr lang="en-US" altLang="zh-CN" sz="2400" b="1" dirty="0">
                <a:solidFill>
                  <a:schemeClr val="dk1"/>
                </a:solidFill>
                <a:effectLst/>
                <a:latin typeface="微软雅黑" charset="0"/>
                <a:ea typeface="微软雅黑" charset="0"/>
                <a:cs typeface="微软雅黑" charset="0"/>
                <a:sym typeface="+mn-ea"/>
              </a:rPr>
              <a:t>、管理职能理论</a:t>
            </a:r>
            <a:endParaRPr lang="en-US" altLang="zh-CN" sz="2400" b="1" dirty="0">
              <a:solidFill>
                <a:schemeClr val="dk1"/>
              </a:solidFill>
              <a:effectLst/>
              <a:latin typeface="微软雅黑" charset="0"/>
              <a:ea typeface="微软雅黑" charset="0"/>
              <a:cs typeface="微软雅黑" charset="0"/>
              <a:sym typeface="+mn-ea"/>
            </a:endParaRPr>
          </a:p>
          <a:p>
            <a:pPr marL="0" lvl="0" algn="l">
              <a:buClrTx/>
              <a:buSzTx/>
              <a:buNone/>
            </a:pPr>
            <a:r>
              <a:rPr lang="en-US" altLang="zh-CN" sz="2400" b="1" dirty="0">
                <a:solidFill>
                  <a:schemeClr val="dk1"/>
                </a:solidFill>
                <a:effectLst/>
                <a:latin typeface="微软雅黑" charset="0"/>
                <a:ea typeface="微软雅黑" charset="0"/>
                <a:cs typeface="微软雅黑" charset="0"/>
                <a:sym typeface="+mn-ea"/>
              </a:rPr>
              <a:t>4</a:t>
            </a:r>
            <a:r>
              <a:rPr lang="en-US" altLang="zh-CN" sz="2400" b="1" dirty="0">
                <a:solidFill>
                  <a:schemeClr val="dk1"/>
                </a:solidFill>
                <a:effectLst/>
                <a:latin typeface="微软雅黑" charset="0"/>
                <a:ea typeface="微软雅黑" charset="0"/>
                <a:cs typeface="微软雅黑" charset="0"/>
                <a:sym typeface="+mn-ea"/>
              </a:rPr>
              <a:t>、交易成本理论</a:t>
            </a:r>
            <a:endParaRPr lang="en-US" altLang="zh-CN" sz="2400" b="1" dirty="0">
              <a:solidFill>
                <a:schemeClr val="dk1"/>
              </a:solidFill>
              <a:effectLst/>
              <a:latin typeface="微软雅黑" charset="0"/>
              <a:ea typeface="微软雅黑" charset="0"/>
              <a:cs typeface="微软雅黑" charset="0"/>
              <a:sym typeface="+mn-ea"/>
            </a:endParaRPr>
          </a:p>
          <a:p>
            <a:pPr marL="0" lvl="0" algn="l">
              <a:buClrTx/>
              <a:buSzTx/>
              <a:buNone/>
            </a:pPr>
            <a:endParaRPr lang="en-US" altLang="zh-CN" sz="2400" b="1" dirty="0">
              <a:solidFill>
                <a:schemeClr val="dk1"/>
              </a:solidFill>
              <a:effectLst/>
              <a:latin typeface="微软雅黑" charset="0"/>
              <a:ea typeface="微软雅黑" charset="0"/>
              <a:cs typeface="微软雅黑" charset="0"/>
              <a:sym typeface="+mn-ea"/>
            </a:endParaRPr>
          </a:p>
        </p:txBody>
      </p:sp>
    </p:spTree>
    <p:custDataLst>
      <p:tags r:id="rId5"/>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grpSp>
      <p:sp>
        <p:nvSpPr>
          <p:cNvPr id="2" name="标题 1"/>
          <p:cNvSpPr>
            <a:spLocks noGrp="1"/>
          </p:cNvSpPr>
          <p:nvPr>
            <p:ph type="title"/>
          </p:nvPr>
        </p:nvSpPr>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en-US" altLang="zh-CN" sz="2700" dirty="0">
                <a:solidFill>
                  <a:schemeClr val="accent1"/>
                </a:solidFill>
                <a:latin typeface="汉仪旗黑-85S" charset="0"/>
                <a:ea typeface="微软雅黑" panose="020B0503020204020204" pitchFamily="34" charset="-122"/>
                <a:cs typeface="汉仪旗黑-85S" charset="0"/>
                <a:sym typeface="+mn-ea"/>
              </a:rPr>
              <a:t>3. </a:t>
            </a:r>
            <a:r>
              <a:rPr lang="en-US" altLang="zh-CN" sz="2700" dirty="0">
                <a:solidFill>
                  <a:schemeClr val="accent1"/>
                </a:solidFill>
                <a:latin typeface="汉仪旗黑-85S" charset="0"/>
                <a:ea typeface="微软雅黑" panose="020B0503020204020204" pitchFamily="34" charset="-122"/>
                <a:cs typeface="汉仪旗黑-85S" charset="0"/>
                <a:sym typeface="+mn-ea"/>
              </a:rPr>
              <a:t>战略性人力资源管理理论学派</a:t>
            </a:r>
            <a:endParaRPr lang="en-US" altLang="zh-CN" sz="2700" dirty="0">
              <a:solidFill>
                <a:schemeClr val="accent1"/>
              </a:solidFill>
              <a:latin typeface="汉仪旗黑-85S" charset="0"/>
              <a:ea typeface="微软雅黑" panose="020B0503020204020204" pitchFamily="34" charset="-122"/>
              <a:cs typeface="汉仪旗黑-85S" charset="0"/>
              <a:sym typeface="+mn-ea"/>
            </a:endParaRPr>
          </a:p>
        </p:txBody>
      </p:sp>
      <p:sp>
        <p:nvSpPr>
          <p:cNvPr id="3" name="内容占位符 2"/>
          <p:cNvSpPr>
            <a:spLocks noGrp="1"/>
          </p:cNvSpPr>
          <p:nvPr>
            <p:ph idx="1"/>
            <p:custDataLst>
              <p:tags r:id="rId4"/>
            </p:custDataLst>
          </p:nvPr>
        </p:nvSpPr>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00000"/>
              </a:lnSpc>
              <a:buClrTx/>
              <a:buSzTx/>
              <a:buNone/>
            </a:pPr>
            <a:r>
              <a:rPr lang="zh-CN" altLang="en-US" sz="2400" b="1" dirty="0">
                <a:solidFill>
                  <a:schemeClr val="dk1"/>
                </a:solidFill>
                <a:effectLst/>
                <a:latin typeface="微软雅黑" charset="0"/>
                <a:ea typeface="微软雅黑" charset="0"/>
                <a:cs typeface="微软雅黑" charset="0"/>
                <a:sym typeface="+mn-ea"/>
              </a:rPr>
              <a:t>1</a:t>
            </a:r>
            <a:r>
              <a:rPr lang="zh-CN" altLang="en-US" sz="2400" b="1" dirty="0">
                <a:solidFill>
                  <a:schemeClr val="dk1"/>
                </a:solidFill>
                <a:effectLst/>
                <a:latin typeface="微软雅黑" charset="0"/>
                <a:ea typeface="微软雅黑" charset="0"/>
                <a:cs typeface="微软雅黑" charset="0"/>
                <a:sym typeface="+mn-ea"/>
              </a:rPr>
              <a:t>、角色理论</a:t>
            </a:r>
            <a:r>
              <a:rPr lang="zh-CN" altLang="en-US" sz="2400" b="1" dirty="0">
                <a:solidFill>
                  <a:schemeClr val="dk1"/>
                </a:solidFill>
                <a:effectLst/>
                <a:latin typeface="微软雅黑" charset="0"/>
                <a:ea typeface="微软雅黑" charset="0"/>
                <a:cs typeface="微软雅黑" charset="0"/>
                <a:sym typeface="+mn-ea"/>
              </a:rPr>
              <a:t> </a:t>
            </a:r>
            <a:endParaRPr lang="zh-CN" altLang="en-US" sz="2400" b="1" dirty="0">
              <a:solidFill>
                <a:schemeClr val="dk1"/>
              </a:solidFill>
              <a:effectLst/>
              <a:latin typeface="微软雅黑" charset="0"/>
              <a:ea typeface="微软雅黑" charset="0"/>
              <a:cs typeface="微软雅黑" charset="0"/>
              <a:sym typeface="+mn-ea"/>
            </a:endParaRPr>
          </a:p>
          <a:p>
            <a:pPr marL="0" lvl="0" algn="l">
              <a:lnSpc>
                <a:spcPct val="100000"/>
              </a:lnSpc>
              <a:buClrTx/>
              <a:buSzTx/>
              <a:buNone/>
            </a:pPr>
            <a:r>
              <a:rPr lang="zh-CN" altLang="en-US" sz="2400" b="1" dirty="0">
                <a:solidFill>
                  <a:schemeClr val="dk1"/>
                </a:solidFill>
                <a:effectLst/>
                <a:latin typeface="微软雅黑" charset="0"/>
                <a:ea typeface="微软雅黑" charset="0"/>
                <a:cs typeface="微软雅黑" charset="0"/>
                <a:sym typeface="+mn-ea"/>
              </a:rPr>
              <a:t>      </a:t>
            </a:r>
            <a:r>
              <a:rPr lang="zh-CN" altLang="en-US" sz="2400" b="1" dirty="0">
                <a:solidFill>
                  <a:schemeClr val="dk1"/>
                </a:solidFill>
                <a:effectLst/>
                <a:latin typeface="微软雅黑" charset="0"/>
                <a:ea typeface="微软雅黑" charset="0"/>
                <a:cs typeface="微软雅黑" charset="0"/>
                <a:sym typeface="+mn-ea"/>
              </a:rPr>
              <a:t>角色理论认为一个人的行为是受其担任的相关角色决定的，任何人发生某种角色行为与别人发生关联时，就会产生</a:t>
            </a:r>
            <a:r>
              <a:rPr lang="zh-CN" altLang="en-US" sz="2400" b="1" dirty="0">
                <a:solidFill>
                  <a:schemeClr val="dk1"/>
                </a:solidFill>
                <a:effectLst/>
                <a:latin typeface="微软雅黑" charset="0"/>
                <a:ea typeface="微软雅黑" charset="0"/>
                <a:cs typeface="微软雅黑" charset="0"/>
                <a:sym typeface="+mn-ea"/>
              </a:rPr>
              <a:t>角色期望</a:t>
            </a:r>
            <a:r>
              <a:rPr lang="zh-CN" altLang="en-US" sz="2400" b="1" dirty="0">
                <a:solidFill>
                  <a:schemeClr val="dk1"/>
                </a:solidFill>
                <a:effectLst/>
                <a:latin typeface="微软雅黑" charset="0"/>
                <a:ea typeface="微软雅黑" charset="0"/>
                <a:cs typeface="微软雅黑" charset="0"/>
                <a:sym typeface="+mn-ea"/>
              </a:rPr>
              <a:t>。</a:t>
            </a:r>
            <a:endParaRPr lang="zh-CN" altLang="en-US" sz="2400" b="1" dirty="0">
              <a:solidFill>
                <a:schemeClr val="dk1"/>
              </a:solidFill>
              <a:effectLst/>
              <a:latin typeface="微软雅黑" charset="0"/>
              <a:ea typeface="微软雅黑" charset="0"/>
              <a:cs typeface="微软雅黑" charset="0"/>
              <a:sym typeface="+mn-ea"/>
            </a:endParaRPr>
          </a:p>
          <a:p>
            <a:pPr marL="0" lvl="0" algn="l">
              <a:lnSpc>
                <a:spcPct val="100000"/>
              </a:lnSpc>
              <a:buClrTx/>
              <a:buSzTx/>
              <a:buNone/>
            </a:pPr>
            <a:r>
              <a:rPr lang="zh-CN" altLang="en-US" sz="2400" b="1" dirty="0">
                <a:solidFill>
                  <a:schemeClr val="dk1"/>
                </a:solidFill>
                <a:effectLst/>
                <a:latin typeface="微软雅黑" charset="0"/>
                <a:ea typeface="微软雅黑" charset="0"/>
                <a:cs typeface="微软雅黑" charset="0"/>
                <a:sym typeface="+mn-ea"/>
              </a:rPr>
              <a:t>      </a:t>
            </a:r>
            <a:r>
              <a:rPr lang="zh-CN" altLang="en-US" sz="2400" b="1" dirty="0">
                <a:solidFill>
                  <a:schemeClr val="dk1"/>
                </a:solidFill>
                <a:effectLst/>
                <a:latin typeface="微软雅黑" charset="0"/>
                <a:ea typeface="微软雅黑" charset="0"/>
                <a:cs typeface="微软雅黑" charset="0"/>
                <a:sym typeface="+mn-ea"/>
              </a:rPr>
              <a:t>因此，企业通过战略人力资源管理赋予职工在企业中担任一定的角色，并让其角色的责权利与企业战略保持一致，职工就会满足企业内各种角色伙伴</a:t>
            </a:r>
            <a:r>
              <a:rPr lang="zh-CN" altLang="en-US" sz="2400" b="1" dirty="0">
                <a:solidFill>
                  <a:schemeClr val="dk1"/>
                </a:solidFill>
                <a:effectLst/>
                <a:latin typeface="微软雅黑" charset="0"/>
                <a:ea typeface="微软雅黑" charset="0"/>
                <a:cs typeface="微软雅黑" charset="0"/>
                <a:sym typeface="+mn-ea"/>
              </a:rPr>
              <a:t>(</a:t>
            </a:r>
            <a:r>
              <a:rPr lang="zh-CN" altLang="en-US" sz="2400" b="1" dirty="0">
                <a:solidFill>
                  <a:schemeClr val="dk1"/>
                </a:solidFill>
                <a:effectLst/>
                <a:latin typeface="微软雅黑" charset="0"/>
                <a:ea typeface="微软雅黑" charset="0"/>
                <a:cs typeface="微软雅黑" charset="0"/>
                <a:sym typeface="+mn-ea"/>
              </a:rPr>
              <a:t>例如上下级</a:t>
            </a:r>
            <a:r>
              <a:rPr lang="zh-CN" altLang="en-US" sz="2400" b="1" dirty="0">
                <a:solidFill>
                  <a:schemeClr val="dk1"/>
                </a:solidFill>
                <a:effectLst/>
                <a:latin typeface="微软雅黑" charset="0"/>
                <a:ea typeface="微软雅黑" charset="0"/>
                <a:cs typeface="微软雅黑" charset="0"/>
                <a:sym typeface="+mn-ea"/>
              </a:rPr>
              <a:t>)</a:t>
            </a:r>
            <a:r>
              <a:rPr lang="zh-CN" altLang="en-US" sz="2400" b="1" dirty="0">
                <a:solidFill>
                  <a:schemeClr val="dk1"/>
                </a:solidFill>
                <a:effectLst/>
                <a:latin typeface="微软雅黑" charset="0"/>
                <a:ea typeface="微软雅黑" charset="0"/>
                <a:cs typeface="微软雅黑" charset="0"/>
                <a:sym typeface="+mn-ea"/>
              </a:rPr>
              <a:t>、组织边界</a:t>
            </a:r>
            <a:r>
              <a:rPr lang="zh-CN" altLang="en-US" sz="2400" b="1" dirty="0">
                <a:solidFill>
                  <a:schemeClr val="dk1"/>
                </a:solidFill>
                <a:effectLst/>
                <a:latin typeface="微软雅黑" charset="0"/>
                <a:ea typeface="微软雅黑" charset="0"/>
                <a:cs typeface="微软雅黑" charset="0"/>
                <a:sym typeface="+mn-ea"/>
              </a:rPr>
              <a:t>(</a:t>
            </a:r>
            <a:r>
              <a:rPr lang="zh-CN" altLang="en-US" sz="2400" b="1" dirty="0">
                <a:solidFill>
                  <a:schemeClr val="dk1"/>
                </a:solidFill>
                <a:effectLst/>
                <a:latin typeface="微软雅黑" charset="0"/>
                <a:ea typeface="微软雅黑" charset="0"/>
                <a:cs typeface="微软雅黑" charset="0"/>
                <a:sym typeface="+mn-ea"/>
              </a:rPr>
              <a:t>例如客户</a:t>
            </a:r>
            <a:r>
              <a:rPr lang="zh-CN" altLang="en-US" sz="2400" b="1" dirty="0">
                <a:solidFill>
                  <a:schemeClr val="dk1"/>
                </a:solidFill>
                <a:effectLst/>
                <a:latin typeface="微软雅黑" charset="0"/>
                <a:ea typeface="微软雅黑" charset="0"/>
                <a:cs typeface="微软雅黑" charset="0"/>
                <a:sym typeface="+mn-ea"/>
              </a:rPr>
              <a:t>)</a:t>
            </a:r>
            <a:r>
              <a:rPr lang="zh-CN" altLang="en-US" sz="2400" b="1" dirty="0">
                <a:solidFill>
                  <a:schemeClr val="dk1"/>
                </a:solidFill>
                <a:effectLst/>
                <a:latin typeface="微软雅黑" charset="0"/>
                <a:ea typeface="微软雅黑" charset="0"/>
                <a:cs typeface="微软雅黑" charset="0"/>
                <a:sym typeface="+mn-ea"/>
              </a:rPr>
              <a:t>、组织边界外</a:t>
            </a:r>
            <a:r>
              <a:rPr lang="zh-CN" altLang="en-US" sz="2400" b="1" dirty="0">
                <a:solidFill>
                  <a:schemeClr val="dk1"/>
                </a:solidFill>
                <a:effectLst/>
                <a:latin typeface="微软雅黑" charset="0"/>
                <a:ea typeface="微软雅黑" charset="0"/>
                <a:cs typeface="微软雅黑" charset="0"/>
                <a:sym typeface="+mn-ea"/>
              </a:rPr>
              <a:t>(</a:t>
            </a:r>
            <a:r>
              <a:rPr lang="zh-CN" altLang="en-US" sz="2400" b="1" dirty="0">
                <a:solidFill>
                  <a:schemeClr val="dk1"/>
                </a:solidFill>
                <a:effectLst/>
                <a:latin typeface="微软雅黑" charset="0"/>
                <a:ea typeface="微软雅黑" charset="0"/>
                <a:cs typeface="微软雅黑" charset="0"/>
                <a:sym typeface="+mn-ea"/>
              </a:rPr>
              <a:t>例如社会和家庭</a:t>
            </a:r>
            <a:r>
              <a:rPr lang="zh-CN" altLang="en-US" sz="2400" b="1" dirty="0">
                <a:solidFill>
                  <a:schemeClr val="dk1"/>
                </a:solidFill>
                <a:effectLst/>
                <a:latin typeface="微软雅黑" charset="0"/>
                <a:ea typeface="微软雅黑" charset="0"/>
                <a:cs typeface="微软雅黑" charset="0"/>
                <a:sym typeface="+mn-ea"/>
              </a:rPr>
              <a:t>)</a:t>
            </a:r>
            <a:r>
              <a:rPr lang="zh-CN" altLang="en-US" sz="2400" b="1" dirty="0">
                <a:solidFill>
                  <a:schemeClr val="dk1"/>
                </a:solidFill>
                <a:effectLst/>
                <a:latin typeface="微软雅黑" charset="0"/>
                <a:ea typeface="微软雅黑" charset="0"/>
                <a:cs typeface="微软雅黑" charset="0"/>
                <a:sym typeface="+mn-ea"/>
              </a:rPr>
              <a:t>的各种期望。此过程中，战略人力资源管理工作仅仅是传递各职员的角色信息，引导和监督期望变成实践行为，以实现企业的战略目标。</a:t>
            </a:r>
            <a:endParaRPr lang="zh-CN" altLang="en-US" sz="2400" b="1" dirty="0">
              <a:solidFill>
                <a:schemeClr val="dk1"/>
              </a:solidFill>
              <a:effectLst/>
              <a:latin typeface="微软雅黑" charset="0"/>
              <a:ea typeface="微软雅黑" charset="0"/>
              <a:cs typeface="微软雅黑" charset="0"/>
              <a:sym typeface="+mn-ea"/>
            </a:endParaRPr>
          </a:p>
          <a:p>
            <a:pPr marL="0" lvl="0" algn="l">
              <a:lnSpc>
                <a:spcPct val="100000"/>
              </a:lnSpc>
              <a:buClrTx/>
              <a:buSzTx/>
              <a:buNone/>
            </a:pPr>
            <a:r>
              <a:rPr lang="zh-CN" altLang="en-US" sz="2400" b="1" dirty="0">
                <a:solidFill>
                  <a:schemeClr val="dk1"/>
                </a:solidFill>
                <a:effectLst/>
                <a:latin typeface="微软雅黑" charset="0"/>
                <a:ea typeface="微软雅黑" charset="0"/>
                <a:cs typeface="微软雅黑" charset="0"/>
                <a:sym typeface="+mn-ea"/>
              </a:rPr>
              <a:t>     角色理论学派表明职工的行为是企业经营绩效中的中介变量，战略人力资源管理就是做好引导与控制职工的行为和态度。</a:t>
            </a:r>
            <a:endParaRPr lang="zh-CN" altLang="en-US" sz="2400" b="1" dirty="0">
              <a:solidFill>
                <a:schemeClr val="dk1"/>
              </a:solidFill>
              <a:effectLst/>
              <a:latin typeface="微软雅黑" charset="0"/>
              <a:ea typeface="微软雅黑" charset="0"/>
              <a:cs typeface="微软雅黑" charset="0"/>
              <a:sym typeface="+mn-ea"/>
            </a:endParaRPr>
          </a:p>
        </p:txBody>
      </p:sp>
    </p:spTree>
    <p:custDataLst>
      <p:tags r:id="rId5"/>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grpSp>
      <p:sp>
        <p:nvSpPr>
          <p:cNvPr id="3" name="内容占位符 2"/>
          <p:cNvSpPr>
            <a:spLocks noGrp="1"/>
          </p:cNvSpPr>
          <p:nvPr>
            <p:ph idx="1"/>
            <p:custDataLst>
              <p:tags r:id="rId4"/>
            </p:custDataLst>
          </p:nvPr>
        </p:nvSpPr>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00000"/>
              </a:lnSpc>
              <a:buClrTx/>
              <a:buSzTx/>
              <a:buNone/>
            </a:pPr>
            <a:r>
              <a:rPr lang="zh-CN" altLang="en-US" sz="2400" b="1" dirty="0">
                <a:solidFill>
                  <a:schemeClr val="dk1"/>
                </a:solidFill>
                <a:effectLst/>
                <a:latin typeface="微软雅黑" charset="0"/>
                <a:ea typeface="微软雅黑" charset="0"/>
                <a:cs typeface="微软雅黑" charset="0"/>
                <a:sym typeface="+mn-ea"/>
              </a:rPr>
              <a:t>2</a:t>
            </a:r>
            <a:r>
              <a:rPr lang="zh-CN" altLang="en-US" sz="2400" b="1" dirty="0">
                <a:solidFill>
                  <a:schemeClr val="dk1"/>
                </a:solidFill>
                <a:effectLst/>
                <a:latin typeface="微软雅黑" charset="0"/>
                <a:ea typeface="微软雅黑" charset="0"/>
                <a:cs typeface="微软雅黑" charset="0"/>
                <a:sym typeface="+mn-ea"/>
              </a:rPr>
              <a:t>、人力资本理论</a:t>
            </a:r>
            <a:endParaRPr lang="zh-CN" altLang="en-US" sz="2400" b="1" dirty="0">
              <a:solidFill>
                <a:schemeClr val="dk1"/>
              </a:solidFill>
              <a:effectLst/>
              <a:latin typeface="微软雅黑" charset="0"/>
              <a:ea typeface="微软雅黑" charset="0"/>
              <a:cs typeface="微软雅黑" charset="0"/>
              <a:sym typeface="+mn-ea"/>
            </a:endParaRPr>
          </a:p>
          <a:p>
            <a:pPr marL="0" lvl="0" algn="l">
              <a:lnSpc>
                <a:spcPct val="100000"/>
              </a:lnSpc>
              <a:buClrTx/>
              <a:buSzTx/>
              <a:buNone/>
            </a:pPr>
            <a:r>
              <a:rPr lang="zh-CN" altLang="en-US" sz="2400" b="1" dirty="0">
                <a:solidFill>
                  <a:schemeClr val="dk1"/>
                </a:solidFill>
                <a:effectLst/>
                <a:latin typeface="微软雅黑" charset="0"/>
                <a:ea typeface="微软雅黑" charset="0"/>
                <a:cs typeface="微软雅黑" charset="0"/>
                <a:sym typeface="+mn-ea"/>
              </a:rPr>
              <a:t>      </a:t>
            </a:r>
            <a:r>
              <a:rPr lang="zh-CN" altLang="en-US" sz="2400" b="1" dirty="0">
                <a:solidFill>
                  <a:schemeClr val="dk1"/>
                </a:solidFill>
                <a:effectLst/>
                <a:latin typeface="微软雅黑" charset="0"/>
                <a:ea typeface="微软雅黑" charset="0"/>
                <a:cs typeface="微软雅黑" charset="0"/>
                <a:sym typeface="+mn-ea"/>
              </a:rPr>
              <a:t>人力资本理论的代表人物是美国管理学家</a:t>
            </a:r>
            <a:r>
              <a:rPr lang="zh-CN" altLang="en-US" sz="2400" b="1" dirty="0">
                <a:solidFill>
                  <a:schemeClr val="dk1"/>
                </a:solidFill>
                <a:effectLst/>
                <a:latin typeface="微软雅黑" charset="0"/>
                <a:ea typeface="微软雅黑" charset="0"/>
                <a:cs typeface="微软雅黑" charset="0"/>
                <a:sym typeface="+mn-ea"/>
              </a:rPr>
              <a:t>Becker</a:t>
            </a:r>
            <a:r>
              <a:rPr lang="zh-CN" altLang="en-US" sz="2400" b="1" dirty="0">
                <a:solidFill>
                  <a:schemeClr val="dk1"/>
                </a:solidFill>
                <a:effectLst/>
                <a:latin typeface="微软雅黑" charset="0"/>
                <a:ea typeface="微软雅黑" charset="0"/>
                <a:cs typeface="微软雅黑" charset="0"/>
                <a:sym typeface="+mn-ea"/>
              </a:rPr>
              <a:t>，</a:t>
            </a:r>
            <a:r>
              <a:rPr lang="zh-CN" altLang="en-US" sz="2400" b="1" dirty="0">
                <a:solidFill>
                  <a:schemeClr val="dk1"/>
                </a:solidFill>
                <a:effectLst/>
                <a:latin typeface="微软雅黑" charset="0"/>
                <a:ea typeface="微软雅黑" charset="0"/>
                <a:cs typeface="微软雅黑" charset="0"/>
                <a:sym typeface="+mn-ea"/>
              </a:rPr>
              <a:t>该理论</a:t>
            </a:r>
            <a:r>
              <a:rPr lang="zh-CN" altLang="en-US" sz="2400" b="1" dirty="0">
                <a:solidFill>
                  <a:schemeClr val="dk1"/>
                </a:solidFill>
                <a:effectLst/>
                <a:latin typeface="微软雅黑" charset="0"/>
                <a:ea typeface="微软雅黑" charset="0"/>
                <a:cs typeface="微软雅黑" charset="0"/>
                <a:sym typeface="+mn-ea"/>
              </a:rPr>
              <a:t>认为员工的技能</a:t>
            </a:r>
            <a:r>
              <a:rPr lang="zh-CN" altLang="en-US" sz="2400" b="1" dirty="0">
                <a:solidFill>
                  <a:schemeClr val="dk1"/>
                </a:solidFill>
                <a:effectLst/>
                <a:latin typeface="微软雅黑" charset="0"/>
                <a:ea typeface="微软雅黑" charset="0"/>
                <a:cs typeface="微软雅黑" charset="0"/>
                <a:sym typeface="+mn-ea"/>
              </a:rPr>
              <a:t>、</a:t>
            </a:r>
            <a:r>
              <a:rPr lang="zh-CN" altLang="en-US" sz="2400" b="1" dirty="0">
                <a:solidFill>
                  <a:schemeClr val="dk1"/>
                </a:solidFill>
                <a:effectLst/>
                <a:latin typeface="微软雅黑" charset="0"/>
                <a:ea typeface="微软雅黑" charset="0"/>
                <a:cs typeface="微软雅黑" charset="0"/>
                <a:sym typeface="+mn-ea"/>
              </a:rPr>
              <a:t>知识</a:t>
            </a:r>
            <a:r>
              <a:rPr lang="zh-CN" altLang="en-US" sz="2400" b="1" dirty="0">
                <a:solidFill>
                  <a:schemeClr val="dk1"/>
                </a:solidFill>
                <a:effectLst/>
                <a:latin typeface="微软雅黑" charset="0"/>
                <a:ea typeface="微软雅黑" charset="0"/>
                <a:cs typeface="微软雅黑" charset="0"/>
                <a:sym typeface="+mn-ea"/>
              </a:rPr>
              <a:t>和</a:t>
            </a:r>
            <a:r>
              <a:rPr lang="zh-CN" altLang="en-US" sz="2400" b="1" dirty="0">
                <a:solidFill>
                  <a:schemeClr val="dk1"/>
                </a:solidFill>
                <a:effectLst/>
                <a:latin typeface="微软雅黑" charset="0"/>
                <a:ea typeface="微软雅黑" charset="0"/>
                <a:cs typeface="微软雅黑" charset="0"/>
                <a:sym typeface="+mn-ea"/>
              </a:rPr>
              <a:t>人力是属于企业资本的一种形态</a:t>
            </a:r>
            <a:r>
              <a:rPr lang="zh-CN" altLang="en-US" sz="2400" b="1" dirty="0">
                <a:solidFill>
                  <a:schemeClr val="dk1"/>
                </a:solidFill>
                <a:effectLst/>
                <a:latin typeface="微软雅黑" charset="0"/>
                <a:ea typeface="微软雅黑" charset="0"/>
                <a:cs typeface="微软雅黑" charset="0"/>
                <a:sym typeface="+mn-ea"/>
              </a:rPr>
              <a:t>。</a:t>
            </a:r>
            <a:r>
              <a:rPr lang="zh-CN" altLang="en-US" sz="2400" b="1" dirty="0">
                <a:solidFill>
                  <a:schemeClr val="dk1"/>
                </a:solidFill>
                <a:effectLst/>
                <a:latin typeface="微软雅黑" charset="0"/>
                <a:ea typeface="微软雅黑" charset="0"/>
                <a:cs typeface="微软雅黑" charset="0"/>
                <a:sym typeface="+mn-ea"/>
              </a:rPr>
              <a:t>人力资本价值就是体现在员工个人身上</a:t>
            </a:r>
            <a:r>
              <a:rPr lang="zh-CN" altLang="en-US" sz="2400" b="1" dirty="0">
                <a:solidFill>
                  <a:schemeClr val="dk1"/>
                </a:solidFill>
                <a:effectLst/>
                <a:latin typeface="微软雅黑" charset="0"/>
                <a:ea typeface="微软雅黑" charset="0"/>
                <a:cs typeface="微软雅黑" charset="0"/>
                <a:sym typeface="+mn-ea"/>
              </a:rPr>
              <a:t>可以获得</a:t>
            </a:r>
            <a:r>
              <a:rPr lang="zh-CN" altLang="en-US" sz="2400" b="1" dirty="0">
                <a:solidFill>
                  <a:schemeClr val="dk1"/>
                </a:solidFill>
                <a:effectLst/>
                <a:latin typeface="微软雅黑" charset="0"/>
                <a:ea typeface="微软雅黑" charset="0"/>
                <a:cs typeface="微软雅黑" charset="0"/>
                <a:sym typeface="+mn-ea"/>
              </a:rPr>
              <a:t>收益的价值。从经济学的生产要素市场分析可知</a:t>
            </a:r>
            <a:r>
              <a:rPr lang="zh-CN" altLang="en-US" sz="2400" b="1" dirty="0">
                <a:solidFill>
                  <a:schemeClr val="dk1"/>
                </a:solidFill>
                <a:effectLst/>
                <a:latin typeface="微软雅黑" charset="0"/>
                <a:ea typeface="微软雅黑" charset="0"/>
                <a:cs typeface="微软雅黑" charset="0"/>
                <a:sym typeface="+mn-ea"/>
              </a:rPr>
              <a:t>，</a:t>
            </a:r>
            <a:r>
              <a:rPr lang="zh-CN" altLang="en-US" sz="2400" b="1" dirty="0">
                <a:solidFill>
                  <a:schemeClr val="dk1"/>
                </a:solidFill>
                <a:effectLst/>
                <a:latin typeface="微软雅黑" charset="0"/>
                <a:ea typeface="微软雅黑" charset="0"/>
                <a:cs typeface="微软雅黑" charset="0"/>
                <a:sym typeface="+mn-ea"/>
              </a:rPr>
              <a:t>人力资本的投资提高了企业员工的劳动生产效率，在相同条件下为企业创造的财富就多一些</a:t>
            </a:r>
            <a:r>
              <a:rPr lang="zh-CN" altLang="en-US" sz="2400" b="1" dirty="0">
                <a:solidFill>
                  <a:schemeClr val="dk1"/>
                </a:solidFill>
                <a:effectLst/>
                <a:latin typeface="微软雅黑" charset="0"/>
                <a:ea typeface="微软雅黑" charset="0"/>
                <a:cs typeface="微软雅黑" charset="0"/>
                <a:sym typeface="+mn-ea"/>
              </a:rPr>
              <a:t>。</a:t>
            </a:r>
            <a:endParaRPr lang="zh-CN" altLang="en-US" sz="2400" b="1" dirty="0">
              <a:solidFill>
                <a:schemeClr val="dk1"/>
              </a:solidFill>
              <a:effectLst/>
              <a:latin typeface="微软雅黑" charset="0"/>
              <a:ea typeface="微软雅黑" charset="0"/>
              <a:cs typeface="微软雅黑" charset="0"/>
              <a:sym typeface="+mn-ea"/>
            </a:endParaRPr>
          </a:p>
          <a:p>
            <a:pPr marL="0" lvl="0" algn="l">
              <a:lnSpc>
                <a:spcPct val="100000"/>
              </a:lnSpc>
              <a:buClrTx/>
              <a:buSzTx/>
              <a:buNone/>
            </a:pPr>
            <a:r>
              <a:rPr lang="zh-CN" altLang="en-US" sz="2400" b="1" dirty="0">
                <a:solidFill>
                  <a:schemeClr val="dk1"/>
                </a:solidFill>
                <a:effectLst/>
                <a:latin typeface="微软雅黑" charset="0"/>
                <a:ea typeface="微软雅黑" charset="0"/>
                <a:cs typeface="微软雅黑" charset="0"/>
                <a:sym typeface="+mn-ea"/>
              </a:rPr>
              <a:t>     </a:t>
            </a:r>
            <a:r>
              <a:rPr lang="zh-CN" altLang="en-US" sz="2400" b="1" dirty="0">
                <a:solidFill>
                  <a:schemeClr val="dk1"/>
                </a:solidFill>
                <a:effectLst/>
                <a:latin typeface="微软雅黑" charset="0"/>
                <a:ea typeface="微软雅黑" charset="0"/>
                <a:cs typeface="微软雅黑" charset="0"/>
                <a:sym typeface="+mn-ea"/>
              </a:rPr>
              <a:t>因此，</a:t>
            </a:r>
            <a:r>
              <a:rPr lang="zh-CN" altLang="en-US" sz="2400" b="1" dirty="0">
                <a:solidFill>
                  <a:schemeClr val="dk1"/>
                </a:solidFill>
                <a:effectLst/>
                <a:latin typeface="微软雅黑" charset="0"/>
                <a:ea typeface="微软雅黑" charset="0"/>
                <a:cs typeface="微软雅黑" charset="0"/>
                <a:sym typeface="+mn-ea"/>
              </a:rPr>
              <a:t>企业愿意给此类员工支付更高的劳动报酬，企业也更加愿意“购买”此类劳动者；从劳动供给者角度来看，人力资本的投资增加了劳动者的成本支出，因此劳动者</a:t>
            </a:r>
            <a:r>
              <a:rPr lang="zh-CN" altLang="en-US" sz="2400" b="1" dirty="0">
                <a:solidFill>
                  <a:schemeClr val="dk1"/>
                </a:solidFill>
                <a:effectLst/>
                <a:latin typeface="微软雅黑" charset="0"/>
                <a:ea typeface="微软雅黑" charset="0"/>
                <a:cs typeface="微软雅黑" charset="0"/>
                <a:sym typeface="+mn-ea"/>
              </a:rPr>
              <a:t>可以</a:t>
            </a:r>
            <a:r>
              <a:rPr lang="zh-CN" altLang="en-US" sz="2400" b="1" dirty="0">
                <a:solidFill>
                  <a:schemeClr val="dk1"/>
                </a:solidFill>
                <a:effectLst/>
                <a:latin typeface="微软雅黑" charset="0"/>
                <a:ea typeface="微软雅黑" charset="0"/>
                <a:cs typeface="微软雅黑" charset="0"/>
                <a:sym typeface="+mn-ea"/>
              </a:rPr>
              <a:t>要求更高的工资待遇以弥补接受教育和培训的支出。</a:t>
            </a:r>
            <a:endParaRPr lang="zh-CN" altLang="en-US" sz="2400" b="1" dirty="0">
              <a:solidFill>
                <a:schemeClr val="dk1"/>
              </a:solidFill>
              <a:effectLst/>
              <a:latin typeface="微软雅黑" charset="0"/>
              <a:ea typeface="微软雅黑" charset="0"/>
              <a:cs typeface="微软雅黑" charset="0"/>
              <a:sym typeface="+mn-ea"/>
            </a:endParaRPr>
          </a:p>
        </p:txBody>
      </p:sp>
      <p:sp>
        <p:nvSpPr>
          <p:cNvPr id="4" name="标题 3"/>
          <p:cNvSpPr/>
          <p:nvPr>
            <p:ph type="title"/>
          </p:nvPr>
        </p:nvSpPr>
        <p:spPr/>
        <p:txBody>
          <a:bodyPr/>
          <a:p>
            <a:endParaRPr lang="zh-CN" altLang="en-US"/>
          </a:p>
        </p:txBody>
      </p:sp>
    </p:spTree>
    <p:custDataLst>
      <p:tags r:id="rId5"/>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grpSp>
      <p:sp>
        <p:nvSpPr>
          <p:cNvPr id="3" name="内容占位符 2"/>
          <p:cNvSpPr>
            <a:spLocks noGrp="1"/>
          </p:cNvSpPr>
          <p:nvPr>
            <p:ph idx="1"/>
            <p:custDataLst>
              <p:tags r:id="rId4"/>
            </p:custDataLst>
          </p:nvPr>
        </p:nvSpPr>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buClrTx/>
              <a:buSzTx/>
              <a:buNone/>
            </a:pPr>
            <a:endParaRPr lang="zh-CN" altLang="en-US" sz="2400" b="1" dirty="0">
              <a:solidFill>
                <a:schemeClr val="dk1"/>
              </a:solidFill>
              <a:effectLst/>
              <a:latin typeface="微软雅黑" charset="0"/>
              <a:ea typeface="微软雅黑" charset="0"/>
              <a:cs typeface="微软雅黑" charset="0"/>
              <a:sym typeface="+mn-ea"/>
            </a:endParaRPr>
          </a:p>
          <a:p>
            <a:pPr marL="0" lvl="0" algn="l">
              <a:buClrTx/>
              <a:buSzTx/>
              <a:buNone/>
            </a:pPr>
            <a:r>
              <a:rPr lang="zh-CN" altLang="en-US" sz="2400" b="1" dirty="0">
                <a:solidFill>
                  <a:schemeClr val="dk1"/>
                </a:solidFill>
                <a:effectLst/>
                <a:latin typeface="微软雅黑" charset="0"/>
                <a:ea typeface="微软雅黑" charset="0"/>
                <a:cs typeface="微软雅黑" charset="0"/>
                <a:sym typeface="+mn-ea"/>
              </a:rPr>
              <a:t>3</a:t>
            </a:r>
            <a:r>
              <a:rPr lang="zh-CN" altLang="en-US" sz="2400" b="1" dirty="0">
                <a:solidFill>
                  <a:schemeClr val="dk1"/>
                </a:solidFill>
                <a:effectLst/>
                <a:latin typeface="微软雅黑" charset="0"/>
                <a:ea typeface="微软雅黑" charset="0"/>
                <a:cs typeface="微软雅黑" charset="0"/>
                <a:sym typeface="+mn-ea"/>
              </a:rPr>
              <a:t>、管理职能理论</a:t>
            </a:r>
            <a:endParaRPr lang="zh-CN" altLang="en-US" sz="2400" b="1" dirty="0">
              <a:solidFill>
                <a:schemeClr val="dk1"/>
              </a:solidFill>
              <a:effectLst/>
              <a:latin typeface="微软雅黑" charset="0"/>
              <a:ea typeface="微软雅黑" charset="0"/>
              <a:cs typeface="微软雅黑" charset="0"/>
              <a:sym typeface="+mn-ea"/>
            </a:endParaRPr>
          </a:p>
          <a:p>
            <a:pPr marL="0" lvl="0" algn="l">
              <a:buClrTx/>
              <a:buSzTx/>
              <a:buNone/>
            </a:pPr>
            <a:r>
              <a:rPr lang="zh-CN" altLang="en-US" sz="2400" b="1" dirty="0">
                <a:solidFill>
                  <a:schemeClr val="dk1"/>
                </a:solidFill>
                <a:effectLst/>
                <a:latin typeface="微软雅黑" charset="0"/>
                <a:ea typeface="微软雅黑" charset="0"/>
                <a:cs typeface="微软雅黑" charset="0"/>
                <a:sym typeface="+mn-ea"/>
              </a:rPr>
              <a:t>         </a:t>
            </a:r>
            <a:r>
              <a:rPr lang="zh-CN" altLang="en-US" sz="2400" b="1" dirty="0">
                <a:solidFill>
                  <a:schemeClr val="dk1"/>
                </a:solidFill>
                <a:effectLst/>
                <a:latin typeface="微软雅黑" charset="0"/>
                <a:ea typeface="微软雅黑" charset="0"/>
                <a:cs typeface="微软雅黑" charset="0"/>
                <a:sym typeface="+mn-ea"/>
              </a:rPr>
              <a:t>该</a:t>
            </a:r>
            <a:r>
              <a:rPr lang="zh-CN" altLang="en-US" sz="2400" b="1" dirty="0">
                <a:solidFill>
                  <a:schemeClr val="dk1"/>
                </a:solidFill>
                <a:effectLst/>
                <a:latin typeface="微软雅黑" charset="0"/>
                <a:ea typeface="微软雅黑" charset="0"/>
                <a:cs typeface="微软雅黑" charset="0"/>
                <a:sym typeface="+mn-ea"/>
              </a:rPr>
              <a:t>理论认为战略人力资源管理就是将人力资源管理的不同管理职能紧密联系企业战略目标而进行的人力资源管理。此理论将企业管理中任何一项管理过程都概括为由具体几项职能分别完成的过程。</a:t>
            </a:r>
            <a:r>
              <a:rPr lang="zh-CN" altLang="en-US" sz="2400" b="1" dirty="0">
                <a:solidFill>
                  <a:schemeClr val="dk1"/>
                </a:solidFill>
                <a:effectLst/>
                <a:latin typeface="微软雅黑" charset="0"/>
                <a:ea typeface="微软雅黑" charset="0"/>
                <a:cs typeface="微软雅黑" charset="0"/>
                <a:sym typeface="+mn-ea"/>
              </a:rPr>
              <a:t>此理论认为，</a:t>
            </a:r>
            <a:r>
              <a:rPr lang="zh-CN" altLang="en-US" sz="2400" b="1" dirty="0">
                <a:solidFill>
                  <a:schemeClr val="dk1"/>
                </a:solidFill>
                <a:effectLst/>
                <a:latin typeface="微软雅黑" charset="0"/>
                <a:ea typeface="微软雅黑" charset="0"/>
                <a:cs typeface="微软雅黑" charset="0"/>
                <a:sym typeface="+mn-ea"/>
              </a:rPr>
              <a:t>企业若能有效地利用企业管理中人力资源，就能提高企业的战略核心竞争力。</a:t>
            </a:r>
            <a:endParaRPr lang="zh-CN" altLang="en-US" sz="2400" b="1" dirty="0">
              <a:solidFill>
                <a:schemeClr val="dk1"/>
              </a:solidFill>
              <a:effectLst/>
              <a:latin typeface="微软雅黑" charset="0"/>
              <a:ea typeface="微软雅黑" charset="0"/>
              <a:cs typeface="微软雅黑" charset="0"/>
              <a:sym typeface="+mn-ea"/>
            </a:endParaRPr>
          </a:p>
          <a:p>
            <a:pPr marL="0" lvl="0" algn="l">
              <a:buClrTx/>
              <a:buSzTx/>
              <a:buNone/>
            </a:pPr>
            <a:r>
              <a:rPr lang="zh-CN" altLang="en-US" sz="2400" b="1" dirty="0">
                <a:solidFill>
                  <a:schemeClr val="dk1"/>
                </a:solidFill>
                <a:effectLst/>
                <a:latin typeface="微软雅黑" charset="0"/>
                <a:ea typeface="微软雅黑" charset="0"/>
                <a:cs typeface="微软雅黑" charset="0"/>
                <a:sym typeface="+mn-ea"/>
              </a:rPr>
              <a:t>      </a:t>
            </a:r>
            <a:r>
              <a:rPr lang="zh-CN" altLang="en-US" sz="2400" b="1" dirty="0">
                <a:solidFill>
                  <a:schemeClr val="dk1"/>
                </a:solidFill>
                <a:effectLst/>
                <a:latin typeface="微软雅黑" charset="0"/>
                <a:ea typeface="微软雅黑" charset="0"/>
                <a:cs typeface="微软雅黑" charset="0"/>
                <a:sym typeface="+mn-ea"/>
              </a:rPr>
              <a:t>关于企业人力资源管理职能主要有两种：</a:t>
            </a:r>
            <a:endParaRPr lang="zh-CN" altLang="en-US" sz="2400" b="1" dirty="0">
              <a:solidFill>
                <a:schemeClr val="dk1"/>
              </a:solidFill>
              <a:effectLst/>
              <a:latin typeface="微软雅黑" charset="0"/>
              <a:ea typeface="微软雅黑" charset="0"/>
              <a:cs typeface="微软雅黑" charset="0"/>
              <a:sym typeface="+mn-ea"/>
            </a:endParaRPr>
          </a:p>
          <a:p>
            <a:pPr marL="0" lvl="0" algn="l">
              <a:buClrTx/>
              <a:buSzTx/>
              <a:buNone/>
            </a:pPr>
            <a:r>
              <a:rPr lang="zh-CN" altLang="en-US" sz="2400" b="1" dirty="0">
                <a:solidFill>
                  <a:schemeClr val="dk1"/>
                </a:solidFill>
                <a:effectLst/>
                <a:latin typeface="微软雅黑" charset="0"/>
                <a:ea typeface="微软雅黑" charset="0"/>
                <a:cs typeface="微软雅黑" charset="0"/>
                <a:sym typeface="+mn-ea"/>
              </a:rPr>
              <a:t>“</a:t>
            </a:r>
            <a:r>
              <a:rPr lang="zh-CN" altLang="en-US" sz="2400" b="1" dirty="0">
                <a:solidFill>
                  <a:schemeClr val="dk1"/>
                </a:solidFill>
                <a:effectLst/>
                <a:latin typeface="微软雅黑" charset="0"/>
                <a:ea typeface="微软雅黑" charset="0"/>
                <a:cs typeface="微软雅黑" charset="0"/>
                <a:sym typeface="+mn-ea"/>
              </a:rPr>
              <a:t>3P</a:t>
            </a:r>
            <a:r>
              <a:rPr lang="zh-CN" altLang="en-US" sz="2400" b="1" dirty="0">
                <a:solidFill>
                  <a:schemeClr val="dk1"/>
                </a:solidFill>
                <a:effectLst/>
                <a:latin typeface="微软雅黑" charset="0"/>
                <a:ea typeface="微软雅黑" charset="0"/>
                <a:cs typeface="微软雅黑" charset="0"/>
                <a:sym typeface="+mn-ea"/>
              </a:rPr>
              <a:t>管理”：企业人力资源</a:t>
            </a:r>
            <a:r>
              <a:rPr lang="zh-CN" altLang="en-US" sz="2400" b="1" dirty="0">
                <a:solidFill>
                  <a:schemeClr val="dk1"/>
                </a:solidFill>
                <a:effectLst/>
                <a:latin typeface="微软雅黑" charset="0"/>
                <a:ea typeface="微软雅黑" charset="0"/>
                <a:cs typeface="微软雅黑" charset="0"/>
                <a:sym typeface="+mn-ea"/>
              </a:rPr>
              <a:t>分为</a:t>
            </a:r>
            <a:r>
              <a:rPr lang="zh-CN" altLang="en-US" sz="2400" b="1" dirty="0">
                <a:solidFill>
                  <a:schemeClr val="dk1"/>
                </a:solidFill>
                <a:effectLst/>
                <a:latin typeface="微软雅黑" charset="0"/>
                <a:ea typeface="微软雅黑" charset="0"/>
                <a:cs typeface="微软雅黑" charset="0"/>
                <a:sym typeface="+mn-ea"/>
              </a:rPr>
              <a:t>岗位管理、薪酬管理和绩效管理。</a:t>
            </a:r>
            <a:endParaRPr lang="zh-CN" altLang="en-US" sz="2400" b="1" dirty="0">
              <a:solidFill>
                <a:schemeClr val="dk1"/>
              </a:solidFill>
              <a:effectLst/>
              <a:latin typeface="微软雅黑" charset="0"/>
              <a:ea typeface="微软雅黑" charset="0"/>
              <a:cs typeface="微软雅黑" charset="0"/>
              <a:sym typeface="+mn-ea"/>
            </a:endParaRPr>
          </a:p>
          <a:p>
            <a:pPr marL="0" lvl="0" algn="l">
              <a:buClrTx/>
              <a:buSzTx/>
              <a:buNone/>
            </a:pPr>
            <a:r>
              <a:rPr lang="zh-CN" altLang="en-US" sz="2400" b="1" dirty="0">
                <a:solidFill>
                  <a:schemeClr val="dk1"/>
                </a:solidFill>
                <a:effectLst/>
                <a:latin typeface="微软雅黑" charset="0"/>
                <a:ea typeface="微软雅黑" charset="0"/>
                <a:cs typeface="微软雅黑" charset="0"/>
                <a:sym typeface="+mn-ea"/>
              </a:rPr>
              <a:t>“四模块管理”：企业人力资源</a:t>
            </a:r>
            <a:r>
              <a:rPr lang="zh-CN" altLang="en-US" sz="2400" b="1" dirty="0">
                <a:solidFill>
                  <a:schemeClr val="dk1"/>
                </a:solidFill>
                <a:effectLst/>
                <a:latin typeface="微软雅黑" charset="0"/>
                <a:ea typeface="微软雅黑" charset="0"/>
                <a:cs typeface="微软雅黑" charset="0"/>
                <a:sym typeface="+mn-ea"/>
              </a:rPr>
              <a:t>分为</a:t>
            </a:r>
            <a:r>
              <a:rPr lang="zh-CN" altLang="en-US" sz="2400" b="1" dirty="0">
                <a:solidFill>
                  <a:schemeClr val="dk1"/>
                </a:solidFill>
                <a:effectLst/>
                <a:latin typeface="微软雅黑" charset="0"/>
                <a:ea typeface="微软雅黑" charset="0"/>
                <a:cs typeface="微软雅黑" charset="0"/>
                <a:sym typeface="+mn-ea"/>
              </a:rPr>
              <a:t>人力资源的规划与选聘</a:t>
            </a:r>
            <a:r>
              <a:rPr lang="zh-CN" altLang="en-US" sz="2400" b="1" dirty="0">
                <a:solidFill>
                  <a:schemeClr val="dk1"/>
                </a:solidFill>
                <a:effectLst/>
                <a:latin typeface="微软雅黑" charset="0"/>
                <a:ea typeface="微软雅黑" charset="0"/>
                <a:cs typeface="微软雅黑" charset="0"/>
                <a:sym typeface="+mn-ea"/>
              </a:rPr>
              <a:t>、</a:t>
            </a:r>
            <a:r>
              <a:rPr lang="zh-CN" altLang="en-US" sz="2400" b="1" dirty="0">
                <a:solidFill>
                  <a:schemeClr val="dk1"/>
                </a:solidFill>
                <a:effectLst/>
                <a:latin typeface="微软雅黑" charset="0"/>
                <a:ea typeface="微软雅黑" charset="0"/>
                <a:cs typeface="微软雅黑" charset="0"/>
                <a:sym typeface="+mn-ea"/>
              </a:rPr>
              <a:t>人力资源的培训与开发</a:t>
            </a:r>
            <a:r>
              <a:rPr lang="zh-CN" altLang="en-US" sz="2400" b="1" dirty="0">
                <a:solidFill>
                  <a:schemeClr val="dk1"/>
                </a:solidFill>
                <a:effectLst/>
                <a:latin typeface="微软雅黑" charset="0"/>
                <a:ea typeface="微软雅黑" charset="0"/>
                <a:cs typeface="微软雅黑" charset="0"/>
                <a:sym typeface="+mn-ea"/>
              </a:rPr>
              <a:t>、</a:t>
            </a:r>
            <a:r>
              <a:rPr lang="zh-CN" altLang="en-US" sz="2400" b="1" dirty="0">
                <a:solidFill>
                  <a:schemeClr val="dk1"/>
                </a:solidFill>
                <a:effectLst/>
                <a:latin typeface="微软雅黑" charset="0"/>
                <a:ea typeface="微软雅黑" charset="0"/>
                <a:cs typeface="微软雅黑" charset="0"/>
                <a:sym typeface="+mn-ea"/>
              </a:rPr>
              <a:t>人力资源的福利情况</a:t>
            </a:r>
            <a:r>
              <a:rPr lang="zh-CN" altLang="en-US" sz="2400" b="1" dirty="0">
                <a:solidFill>
                  <a:schemeClr val="dk1"/>
                </a:solidFill>
                <a:effectLst/>
                <a:latin typeface="微软雅黑" charset="0"/>
                <a:ea typeface="微软雅黑" charset="0"/>
                <a:cs typeface="微软雅黑" charset="0"/>
                <a:sym typeface="+mn-ea"/>
              </a:rPr>
              <a:t>，和</a:t>
            </a:r>
            <a:r>
              <a:rPr lang="zh-CN" altLang="en-US" sz="2400" b="1" dirty="0">
                <a:solidFill>
                  <a:schemeClr val="dk1"/>
                </a:solidFill>
                <a:effectLst/>
                <a:latin typeface="微软雅黑" charset="0"/>
                <a:ea typeface="微软雅黑" charset="0"/>
                <a:cs typeface="微软雅黑" charset="0"/>
                <a:sym typeface="+mn-ea"/>
              </a:rPr>
              <a:t>人力资源的组织管控。</a:t>
            </a:r>
            <a:endParaRPr lang="zh-CN" altLang="en-US" sz="2400" b="1" dirty="0">
              <a:solidFill>
                <a:schemeClr val="dk1"/>
              </a:solidFill>
              <a:effectLst/>
              <a:latin typeface="微软雅黑" charset="0"/>
              <a:ea typeface="微软雅黑" charset="0"/>
              <a:cs typeface="微软雅黑" charset="0"/>
              <a:sym typeface="+mn-ea"/>
            </a:endParaRPr>
          </a:p>
          <a:p>
            <a:pPr marL="0" lvl="0" algn="l">
              <a:buClrTx/>
              <a:buSzTx/>
              <a:buNone/>
            </a:pPr>
            <a:r>
              <a:rPr lang="zh-CN" altLang="en-US" sz="2400" b="1" dirty="0">
                <a:solidFill>
                  <a:schemeClr val="dk1"/>
                </a:solidFill>
                <a:effectLst/>
                <a:latin typeface="微软雅黑" charset="0"/>
                <a:ea typeface="微软雅黑" charset="0"/>
                <a:cs typeface="微软雅黑" charset="0"/>
                <a:sym typeface="+mn-ea"/>
              </a:rPr>
              <a:t>      </a:t>
            </a:r>
            <a:endParaRPr lang="zh-CN" altLang="en-US" sz="2400" b="1" dirty="0">
              <a:solidFill>
                <a:schemeClr val="dk1"/>
              </a:solidFill>
              <a:effectLst/>
              <a:latin typeface="微软雅黑" charset="0"/>
              <a:ea typeface="微软雅黑" charset="0"/>
              <a:cs typeface="微软雅黑" charset="0"/>
              <a:sym typeface="+mn-ea"/>
            </a:endParaRPr>
          </a:p>
        </p:txBody>
      </p:sp>
      <p:sp>
        <p:nvSpPr>
          <p:cNvPr id="4" name="标题 3"/>
          <p:cNvSpPr/>
          <p:nvPr>
            <p:ph type="title"/>
          </p:nvPr>
        </p:nvSpPr>
        <p:spPr/>
        <p:txBody>
          <a:bodyPr/>
          <a:p>
            <a:endParaRPr lang="zh-CN" altLang="en-US"/>
          </a:p>
        </p:txBody>
      </p:sp>
    </p:spTree>
    <p:custDataLst>
      <p:tags r:id="rId5"/>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grpSp>
      <p:sp>
        <p:nvSpPr>
          <p:cNvPr id="3" name="内容占位符 2"/>
          <p:cNvSpPr>
            <a:spLocks noGrp="1"/>
          </p:cNvSpPr>
          <p:nvPr>
            <p:ph idx="1"/>
            <p:custDataLst>
              <p:tags r:id="rId4"/>
            </p:custDataLst>
          </p:nvPr>
        </p:nvSpPr>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lnSpc>
                <a:spcPct val="100000"/>
              </a:lnSpc>
              <a:buClrTx/>
              <a:buSzTx/>
              <a:buNone/>
            </a:pPr>
            <a:r>
              <a:rPr lang="zh-CN" altLang="en-US" sz="2400" b="1" dirty="0">
                <a:solidFill>
                  <a:schemeClr val="dk1"/>
                </a:solidFill>
                <a:effectLst/>
                <a:latin typeface="微软雅黑" charset="0"/>
                <a:ea typeface="微软雅黑" charset="0"/>
                <a:cs typeface="微软雅黑" charset="0"/>
                <a:sym typeface="+mn-ea"/>
              </a:rPr>
              <a:t>4</a:t>
            </a:r>
            <a:r>
              <a:rPr lang="zh-CN" altLang="en-US" sz="2400" b="1" dirty="0">
                <a:solidFill>
                  <a:schemeClr val="dk1"/>
                </a:solidFill>
                <a:effectLst/>
                <a:latin typeface="微软雅黑" charset="0"/>
                <a:ea typeface="微软雅黑" charset="0"/>
                <a:cs typeface="微软雅黑" charset="0"/>
                <a:sym typeface="+mn-ea"/>
              </a:rPr>
              <a:t>、交易成本理论</a:t>
            </a:r>
            <a:endParaRPr lang="zh-CN" altLang="en-US" sz="2400" b="1" dirty="0">
              <a:solidFill>
                <a:schemeClr val="dk1"/>
              </a:solidFill>
              <a:effectLst/>
              <a:latin typeface="微软雅黑" charset="0"/>
              <a:ea typeface="微软雅黑" charset="0"/>
              <a:cs typeface="微软雅黑" charset="0"/>
              <a:sym typeface="+mn-ea"/>
            </a:endParaRPr>
          </a:p>
          <a:p>
            <a:pPr marL="0" lvl="0" algn="l">
              <a:lnSpc>
                <a:spcPct val="100000"/>
              </a:lnSpc>
              <a:buClrTx/>
              <a:buSzTx/>
              <a:buNone/>
            </a:pPr>
            <a:r>
              <a:rPr lang="zh-CN" altLang="en-US" sz="2400" b="1" dirty="0">
                <a:solidFill>
                  <a:schemeClr val="dk1"/>
                </a:solidFill>
                <a:effectLst/>
                <a:latin typeface="微软雅黑" charset="0"/>
                <a:ea typeface="微软雅黑" charset="0"/>
                <a:cs typeface="微软雅黑" charset="0"/>
                <a:sym typeface="+mn-ea"/>
              </a:rPr>
              <a:t>       </a:t>
            </a:r>
            <a:r>
              <a:rPr lang="zh-CN" altLang="en-US" sz="2400" b="1" dirty="0">
                <a:solidFill>
                  <a:schemeClr val="dk1"/>
                </a:solidFill>
                <a:effectLst/>
                <a:latin typeface="微软雅黑" charset="0"/>
                <a:ea typeface="微软雅黑" charset="0"/>
                <a:cs typeface="微软雅黑" charset="0"/>
                <a:sym typeface="+mn-ea"/>
              </a:rPr>
              <a:t>科斯在</a:t>
            </a:r>
            <a:r>
              <a:rPr lang="zh-CN" altLang="en-US" sz="2400" b="1" dirty="0">
                <a:solidFill>
                  <a:schemeClr val="dk1"/>
                </a:solidFill>
                <a:effectLst/>
                <a:latin typeface="微软雅黑" charset="0"/>
                <a:ea typeface="微软雅黑" charset="0"/>
                <a:cs typeface="微软雅黑" charset="0"/>
                <a:sym typeface="+mn-ea"/>
              </a:rPr>
              <a:t>1937</a:t>
            </a:r>
            <a:r>
              <a:rPr lang="zh-CN" altLang="en-US" sz="2400" b="1" dirty="0">
                <a:solidFill>
                  <a:schemeClr val="dk1"/>
                </a:solidFill>
                <a:effectLst/>
                <a:latin typeface="微软雅黑" charset="0"/>
                <a:ea typeface="微软雅黑" charset="0"/>
                <a:cs typeface="微软雅黑" charset="0"/>
                <a:sym typeface="+mn-ea"/>
              </a:rPr>
              <a:t>年提出“交易成本”理论</a:t>
            </a:r>
            <a:r>
              <a:rPr lang="zh-CN" altLang="en-US" sz="2400" b="1" dirty="0">
                <a:solidFill>
                  <a:schemeClr val="dk1"/>
                </a:solidFill>
                <a:effectLst/>
                <a:latin typeface="微软雅黑" charset="0"/>
                <a:ea typeface="微软雅黑" charset="0"/>
                <a:cs typeface="微软雅黑" charset="0"/>
                <a:sym typeface="+mn-ea"/>
              </a:rPr>
              <a:t>，将其应用在人力资源领域，可以认为，</a:t>
            </a:r>
            <a:r>
              <a:rPr lang="zh-CN" altLang="en-US" sz="2400" b="1" dirty="0">
                <a:solidFill>
                  <a:schemeClr val="dk1"/>
                </a:solidFill>
                <a:effectLst/>
                <a:latin typeface="微软雅黑" charset="0"/>
                <a:ea typeface="微软雅黑" charset="0"/>
                <a:cs typeface="微软雅黑" charset="0"/>
                <a:sym typeface="+mn-ea"/>
              </a:rPr>
              <a:t>战略人力资源管理让员工有很强的“主人翁”意识，让员工不再感觉自己是企业的“外人”，而是“内部的自己人”，就能调整员工的工作积极性</a:t>
            </a:r>
            <a:r>
              <a:rPr lang="zh-CN" altLang="en-US" sz="2400" b="1" dirty="0">
                <a:solidFill>
                  <a:schemeClr val="dk1"/>
                </a:solidFill>
                <a:effectLst/>
                <a:latin typeface="微软雅黑" charset="0"/>
                <a:ea typeface="微软雅黑" charset="0"/>
                <a:cs typeface="微软雅黑" charset="0"/>
                <a:sym typeface="+mn-ea"/>
              </a:rPr>
              <a:t>，并</a:t>
            </a:r>
            <a:r>
              <a:rPr lang="zh-CN" altLang="en-US" sz="2400" b="1" dirty="0">
                <a:solidFill>
                  <a:schemeClr val="dk1"/>
                </a:solidFill>
                <a:effectLst/>
                <a:latin typeface="微软雅黑" charset="0"/>
                <a:ea typeface="微软雅黑" charset="0"/>
                <a:cs typeface="微软雅黑" charset="0"/>
                <a:sym typeface="+mn-ea"/>
              </a:rPr>
              <a:t>自觉形成企业利益优先于员工个人利益的意识，就能在企业内部行成员工对企业的忠诚和对知识技能的尊重，从而减少了监督成本，同时提高员工工作效益。</a:t>
            </a:r>
            <a:endParaRPr lang="zh-CN" altLang="en-US" sz="2400" b="1" dirty="0">
              <a:solidFill>
                <a:schemeClr val="dk1"/>
              </a:solidFill>
              <a:effectLst/>
              <a:latin typeface="微软雅黑" charset="0"/>
              <a:ea typeface="微软雅黑" charset="0"/>
              <a:cs typeface="微软雅黑" charset="0"/>
              <a:sym typeface="+mn-ea"/>
            </a:endParaRPr>
          </a:p>
          <a:p>
            <a:pPr marL="0" lvl="0" algn="l">
              <a:lnSpc>
                <a:spcPct val="100000"/>
              </a:lnSpc>
              <a:buClrTx/>
              <a:buSzTx/>
              <a:buNone/>
            </a:pPr>
            <a:endParaRPr lang="zh-CN" altLang="en-US" sz="2400" b="1" dirty="0">
              <a:solidFill>
                <a:schemeClr val="dk1"/>
              </a:solidFill>
              <a:effectLst/>
              <a:latin typeface="微软雅黑" charset="0"/>
              <a:ea typeface="微软雅黑" charset="0"/>
              <a:cs typeface="微软雅黑" charset="0"/>
              <a:sym typeface="+mn-ea"/>
            </a:endParaRPr>
          </a:p>
        </p:txBody>
      </p:sp>
      <p:sp>
        <p:nvSpPr>
          <p:cNvPr id="4" name="标题 3"/>
          <p:cNvSpPr/>
          <p:nvPr>
            <p:ph type="title"/>
          </p:nvPr>
        </p:nvSpPr>
        <p:spPr/>
        <p:txBody>
          <a:bodyPr/>
          <a:p>
            <a:endParaRPr lang="zh-CN" altLang="en-US"/>
          </a:p>
        </p:txBody>
      </p:sp>
    </p:spTree>
    <p:custDataLst>
      <p:tags r:id="rId5"/>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grpSp>
      <p:sp>
        <p:nvSpPr>
          <p:cNvPr id="2" name="标题 1"/>
          <p:cNvSpPr>
            <a:spLocks noGrp="1"/>
          </p:cNvSpPr>
          <p:nvPr>
            <p:ph type="title"/>
          </p:nvPr>
        </p:nvSpPr>
        <p:spPr>
          <a:xfrm>
            <a:off x="669882" y="510544"/>
            <a:ext cx="10852237" cy="441964"/>
          </a:xfr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buClrTx/>
              <a:buSzTx/>
              <a:buFontTx/>
            </a:pPr>
            <a:r>
              <a:rPr lang="zh-CN" altLang="en-US" sz="2400" b="1" dirty="0">
                <a:solidFill>
                  <a:schemeClr val="accent1"/>
                </a:solidFill>
                <a:effectLst/>
                <a:latin typeface="汉仪旗黑-85S" charset="0"/>
                <a:ea typeface="微软雅黑" panose="020B0503020204020204" pitchFamily="34" charset="-122"/>
                <a:cs typeface="汉仪旗黑-85S" charset="0"/>
                <a:sym typeface="+mn-ea"/>
              </a:rPr>
              <a:t>第三节 战略性人力资源管理模型</a:t>
            </a:r>
            <a:endParaRPr lang="zh-CN" altLang="en-US" sz="2400" b="1" dirty="0">
              <a:solidFill>
                <a:schemeClr val="accent1"/>
              </a:solidFill>
              <a:effectLst/>
              <a:latin typeface="汉仪旗黑-85S" charset="0"/>
              <a:ea typeface="微软雅黑" panose="020B0503020204020204" pitchFamily="34" charset="-122"/>
              <a:cs typeface="汉仪旗黑-85S" charset="0"/>
              <a:sym typeface="+mn-ea"/>
            </a:endParaRPr>
          </a:p>
        </p:txBody>
      </p:sp>
      <p:sp>
        <p:nvSpPr>
          <p:cNvPr id="3" name="内容占位符 2"/>
          <p:cNvSpPr>
            <a:spLocks noGrp="1"/>
          </p:cNvSpPr>
          <p:nvPr>
            <p:ph idx="1"/>
            <p:custDataLst>
              <p:tags r:id="rId4"/>
            </p:custDataLst>
          </p:nvPr>
        </p:nvSpPr>
        <p:spPr>
          <a:xfrm>
            <a:off x="669925" y="1774825"/>
            <a:ext cx="10852150" cy="4566285"/>
          </a:xfr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0" indent="-342900" algn="l">
              <a:buClrTx/>
              <a:buSzTx/>
              <a:buAutoNum type="arabicPeriod"/>
            </a:pPr>
            <a:r>
              <a:rPr lang="zh-CN" altLang="zh-CN" sz="1800" b="1" dirty="0">
                <a:solidFill>
                  <a:schemeClr val="dk1"/>
                </a:solidFill>
                <a:latin typeface="微软雅黑" charset="0"/>
                <a:ea typeface="微软雅黑" charset="0"/>
                <a:sym typeface="+mn-ea"/>
              </a:rPr>
              <a:t>战略性人力资源管理职能的角色</a:t>
            </a:r>
            <a:endParaRPr lang="zh-CN" altLang="zh-CN" sz="1800" b="1" dirty="0">
              <a:solidFill>
                <a:schemeClr val="dk1"/>
              </a:solidFill>
              <a:latin typeface="微软雅黑" charset="0"/>
              <a:ea typeface="微软雅黑" charset="0"/>
              <a:sym typeface="+mn-ea"/>
            </a:endParaRPr>
          </a:p>
          <a:p>
            <a:pPr marL="342900" lvl="0" indent="-342900" algn="l">
              <a:buClrTx/>
              <a:buSzTx/>
              <a:buAutoNum type="arabicPeriod"/>
            </a:pPr>
            <a:r>
              <a:rPr lang="zh-CN" altLang="zh-CN" sz="1800" b="1" dirty="0">
                <a:solidFill>
                  <a:schemeClr val="dk1"/>
                </a:solidFill>
                <a:latin typeface="微软雅黑" charset="0"/>
                <a:ea typeface="微软雅黑" charset="0"/>
                <a:sym typeface="+mn-ea"/>
              </a:rPr>
              <a:t>战略性人力资源管理的模型</a:t>
            </a:r>
            <a:endParaRPr lang="zh-CN" altLang="zh-CN" sz="1800" b="1" dirty="0">
              <a:solidFill>
                <a:schemeClr val="dk1"/>
              </a:solidFill>
              <a:latin typeface="微软雅黑" charset="0"/>
              <a:ea typeface="微软雅黑" charset="0"/>
              <a:sym typeface="+mn-ea"/>
            </a:endParaRPr>
          </a:p>
          <a:p>
            <a:pPr marL="342900" lvl="0" indent="-342900" algn="l">
              <a:buClrTx/>
              <a:buSzTx/>
              <a:buAutoNum type="arabicPeriod"/>
            </a:pPr>
            <a:r>
              <a:rPr lang="zh-CN" altLang="zh-CN" sz="1800" b="1" dirty="0">
                <a:solidFill>
                  <a:schemeClr val="dk1"/>
                </a:solidFill>
                <a:latin typeface="微软雅黑" charset="0"/>
                <a:ea typeface="微软雅黑" charset="0"/>
                <a:sym typeface="+mn-ea"/>
              </a:rPr>
              <a:t>战略人力资源管理与公司战略的关系</a:t>
            </a:r>
            <a:endParaRPr lang="zh-CN" altLang="zh-CN" sz="1800" b="1" dirty="0">
              <a:solidFill>
                <a:schemeClr val="dk1"/>
              </a:solidFill>
              <a:latin typeface="微软雅黑" charset="0"/>
              <a:ea typeface="微软雅黑" charset="0"/>
              <a:sym typeface="+mn-ea"/>
            </a:endParaRPr>
          </a:p>
          <a:p>
            <a:pPr marL="342900" lvl="0" indent="-342900" algn="l">
              <a:buClrTx/>
              <a:buSzTx/>
              <a:buAutoNum type="arabicPeriod"/>
            </a:pPr>
            <a:endParaRPr lang="zh-CN" altLang="zh-CN" sz="1800" b="1" dirty="0">
              <a:solidFill>
                <a:schemeClr val="dk1"/>
              </a:solidFill>
              <a:latin typeface="微软雅黑" charset="0"/>
              <a:ea typeface="微软雅黑" charset="0"/>
              <a:sym typeface="+mn-ea"/>
            </a:endParaRPr>
          </a:p>
        </p:txBody>
      </p:sp>
    </p:spTree>
    <p:custDataLst>
      <p:tags r:id="rId5"/>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grpSp>
      <p:sp>
        <p:nvSpPr>
          <p:cNvPr id="2" name="标题 1"/>
          <p:cNvSpPr>
            <a:spLocks noGrp="1"/>
          </p:cNvSpPr>
          <p:nvPr>
            <p:ph type="title"/>
          </p:nvPr>
        </p:nvSpPr>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en-US" altLang="zh-CN" sz="2400" b="1" dirty="0">
                <a:solidFill>
                  <a:schemeClr val="accent1"/>
                </a:solidFill>
                <a:latin typeface="汉仪旗黑-85S" charset="0"/>
                <a:ea typeface="微软雅黑" panose="020B0503020204020204" pitchFamily="34" charset="-122"/>
                <a:cs typeface="汉仪旗黑-85S" charset="0"/>
                <a:sym typeface="+mn-ea"/>
              </a:rPr>
              <a:t>1. </a:t>
            </a:r>
            <a:r>
              <a:rPr lang="en-US" altLang="zh-CN" sz="2400" b="1" dirty="0">
                <a:solidFill>
                  <a:schemeClr val="accent1"/>
                </a:solidFill>
                <a:latin typeface="汉仪旗黑-85S" charset="0"/>
                <a:ea typeface="微软雅黑" panose="020B0503020204020204" pitchFamily="34" charset="-122"/>
                <a:cs typeface="汉仪旗黑-85S" charset="0"/>
                <a:sym typeface="+mn-ea"/>
              </a:rPr>
              <a:t>战略性人力资源管理职能的角色</a:t>
            </a:r>
            <a:br>
              <a:rPr lang="en-US" altLang="zh-CN" sz="2400" b="1" dirty="0">
                <a:solidFill>
                  <a:schemeClr val="accent1"/>
                </a:solidFill>
                <a:latin typeface="汉仪旗黑-85S" charset="0"/>
                <a:ea typeface="微软雅黑" panose="020B0503020204020204" pitchFamily="34" charset="-122"/>
                <a:cs typeface="汉仪旗黑-85S" charset="0"/>
                <a:sym typeface="+mn-ea"/>
              </a:rPr>
            </a:br>
            <a:endParaRPr lang="en-US" altLang="zh-CN" sz="2400" b="1" dirty="0">
              <a:solidFill>
                <a:schemeClr val="accent1"/>
              </a:solidFill>
              <a:latin typeface="汉仪旗黑-85S" charset="0"/>
              <a:ea typeface="微软雅黑" panose="020B0503020204020204" pitchFamily="34" charset="-122"/>
              <a:cs typeface="汉仪旗黑-85S" charset="0"/>
              <a:sym typeface="+mn-ea"/>
            </a:endParaRPr>
          </a:p>
        </p:txBody>
      </p:sp>
      <p:sp>
        <p:nvSpPr>
          <p:cNvPr id="3" name="内容占位符 2"/>
          <p:cNvSpPr>
            <a:spLocks noGrp="1"/>
          </p:cNvSpPr>
          <p:nvPr>
            <p:ph idx="1"/>
            <p:custDataLst>
              <p:tags r:id="rId4"/>
            </p:custDataLst>
          </p:nvPr>
        </p:nvSpPr>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buClrTx/>
              <a:buSzTx/>
              <a:buNone/>
            </a:pPr>
            <a:r>
              <a:rPr lang="zh-CN" altLang="zh-CN" sz="1800" dirty="0">
                <a:solidFill>
                  <a:schemeClr val="dk1"/>
                </a:solidFill>
                <a:effectLst/>
                <a:latin typeface="微软雅黑" charset="0"/>
                <a:ea typeface="微软雅黑" charset="0"/>
                <a:cs typeface="Times New Roman" panose="02020603050405020304" pitchFamily="18" charset="0"/>
                <a:sym typeface="+mn-ea"/>
              </a:rPr>
              <a:t>企业的人力资源管理不仅是一种人事管理的专业性活动，更重要的它必须与经营相联系，是在战略指导下的一种专业性的管理活动</a:t>
            </a:r>
            <a:r>
              <a:rPr lang="zh-CN" altLang="zh-CN" sz="1800" dirty="0">
                <a:solidFill>
                  <a:schemeClr val="dk1"/>
                </a:solidFill>
                <a:effectLst/>
                <a:latin typeface="微软雅黑" charset="0"/>
                <a:ea typeface="微软雅黑" charset="0"/>
                <a:cs typeface="Times New Roman" panose="02020603050405020304" pitchFamily="18" charset="0"/>
                <a:sym typeface="+mn-ea"/>
              </a:rPr>
              <a:t>。</a:t>
            </a:r>
            <a:endParaRPr lang="zh-CN" altLang="zh-CN" sz="1800" dirty="0">
              <a:solidFill>
                <a:schemeClr val="dk1"/>
              </a:solidFill>
              <a:effectLst/>
              <a:latin typeface="微软雅黑" charset="0"/>
              <a:ea typeface="微软雅黑" charset="0"/>
              <a:cs typeface="Times New Roman" panose="02020603050405020304" pitchFamily="18" charset="0"/>
              <a:sym typeface="+mn-ea"/>
            </a:endParaRPr>
          </a:p>
        </p:txBody>
      </p:sp>
      <p:graphicFrame>
        <p:nvGraphicFramePr>
          <p:cNvPr id="4" name="表格 3"/>
          <p:cNvGraphicFramePr>
            <a:graphicFrameLocks noGrp="1"/>
          </p:cNvGraphicFramePr>
          <p:nvPr>
            <p:custDataLst>
              <p:tags r:id="rId5"/>
            </p:custDataLst>
          </p:nvPr>
        </p:nvGraphicFramePr>
        <p:xfrm>
          <a:off x="516890" y="1679575"/>
          <a:ext cx="11158220" cy="5178425"/>
        </p:xfrm>
        <a:graphic>
          <a:graphicData uri="http://schemas.openxmlformats.org/drawingml/2006/table">
            <a:tbl>
              <a:tblPr firstRow="1" firstCol="1" bandRow="1">
                <a:tableStyleId>{5C22544A-7EE6-4342-B048-85BDC9FD1C3A}</a:tableStyleId>
              </a:tblPr>
              <a:tblGrid>
                <a:gridCol w="1663700"/>
                <a:gridCol w="5528310"/>
                <a:gridCol w="3966210"/>
              </a:tblGrid>
              <a:tr h="457200">
                <a:tc>
                  <a:txBody>
                    <a:bodyPr/>
                    <a:lstStyle/>
                    <a:p>
                      <a:pPr>
                        <a:lnSpc>
                          <a:spcPct val="150000"/>
                        </a:lnSpc>
                      </a:pPr>
                      <a:r>
                        <a:rPr lang="en-US" sz="2000" kern="100" dirty="0">
                          <a:effectLst/>
                          <a:latin typeface="微软雅黑" charset="0"/>
                          <a:ea typeface="微软雅黑" charset="0"/>
                        </a:rPr>
                        <a:t> </a:t>
                      </a:r>
                      <a:endParaRPr lang="en-US" sz="2000" kern="100" dirty="0">
                        <a:effectLst/>
                        <a:latin typeface="微软雅黑" charset="0"/>
                        <a:ea typeface="微软雅黑" charset="0"/>
                        <a:cs typeface="Times New Roman" panose="02020603050405020304" pitchFamily="18" charset="0"/>
                      </a:endParaRPr>
                    </a:p>
                  </a:txBody>
                  <a:tcPr marL="68580" marR="68580" marT="0" marB="0" anchor="ctr"/>
                </a:tc>
                <a:tc>
                  <a:txBody>
                    <a:bodyPr/>
                    <a:lstStyle/>
                    <a:p>
                      <a:pPr algn="ctr">
                        <a:lnSpc>
                          <a:spcPct val="150000"/>
                        </a:lnSpc>
                      </a:pPr>
                      <a:r>
                        <a:rPr lang="zh-CN" sz="2000" kern="100" dirty="0">
                          <a:effectLst/>
                          <a:latin typeface="微软雅黑" charset="0"/>
                          <a:ea typeface="微软雅黑" charset="0"/>
                        </a:rPr>
                        <a:t>战略性</a:t>
                      </a:r>
                      <a:endParaRPr lang="zh-CN" sz="2000" kern="100" dirty="0">
                        <a:effectLst/>
                        <a:latin typeface="微软雅黑" charset="0"/>
                        <a:ea typeface="微软雅黑" charset="0"/>
                        <a:cs typeface="Times New Roman" panose="02020603050405020304" pitchFamily="18" charset="0"/>
                      </a:endParaRPr>
                    </a:p>
                  </a:txBody>
                  <a:tcPr marL="68580" marR="68580" marT="0" marB="0" anchor="ctr"/>
                </a:tc>
                <a:tc>
                  <a:txBody>
                    <a:bodyPr/>
                    <a:lstStyle/>
                    <a:p>
                      <a:pPr algn="ctr">
                        <a:lnSpc>
                          <a:spcPct val="150000"/>
                        </a:lnSpc>
                      </a:pPr>
                      <a:r>
                        <a:rPr lang="zh-CN" sz="2000" kern="100" dirty="0">
                          <a:effectLst/>
                          <a:latin typeface="微软雅黑" charset="0"/>
                          <a:ea typeface="微软雅黑" charset="0"/>
                        </a:rPr>
                        <a:t>经营性</a:t>
                      </a:r>
                      <a:endParaRPr lang="zh-CN" sz="2000" kern="100" dirty="0">
                        <a:effectLst/>
                        <a:latin typeface="微软雅黑" charset="0"/>
                        <a:ea typeface="微软雅黑" charset="0"/>
                        <a:cs typeface="Times New Roman" panose="02020603050405020304" pitchFamily="18" charset="0"/>
                      </a:endParaRPr>
                    </a:p>
                  </a:txBody>
                  <a:tcPr marL="68580" marR="68580" marT="0" marB="0" anchor="ctr"/>
                </a:tc>
              </a:tr>
              <a:tr h="914400">
                <a:tc>
                  <a:txBody>
                    <a:bodyPr/>
                    <a:lstStyle/>
                    <a:p>
                      <a:pPr algn="ctr">
                        <a:lnSpc>
                          <a:spcPct val="150000"/>
                        </a:lnSpc>
                      </a:pPr>
                      <a:r>
                        <a:rPr lang="zh-CN" sz="2000" kern="100">
                          <a:effectLst/>
                          <a:latin typeface="微软雅黑" charset="0"/>
                          <a:ea typeface="微软雅黑" charset="0"/>
                        </a:rPr>
                        <a:t>侧重点</a:t>
                      </a:r>
                      <a:endParaRPr lang="zh-CN" sz="2000" kern="100">
                        <a:effectLst/>
                        <a:latin typeface="微软雅黑" charset="0"/>
                        <a:ea typeface="微软雅黑" charset="0"/>
                        <a:cs typeface="Times New Roman" panose="02020603050405020304" pitchFamily="18" charset="0"/>
                      </a:endParaRPr>
                    </a:p>
                  </a:txBody>
                  <a:tcPr marL="68580" marR="68580" marT="0" marB="0" anchor="ctr"/>
                </a:tc>
                <a:tc>
                  <a:txBody>
                    <a:bodyPr/>
                    <a:lstStyle/>
                    <a:p>
                      <a:pPr algn="ctr">
                        <a:lnSpc>
                          <a:spcPct val="150000"/>
                        </a:lnSpc>
                      </a:pPr>
                      <a:r>
                        <a:rPr lang="zh-CN" sz="2000" kern="100" dirty="0">
                          <a:effectLst/>
                          <a:latin typeface="微软雅黑" charset="0"/>
                          <a:ea typeface="微软雅黑" charset="0"/>
                          <a:cs typeface="Times New Roman" panose="02020603050405020304" pitchFamily="18" charset="0"/>
                        </a:rPr>
                        <a:t>全球性任务，长期性目标，创新</a:t>
                      </a:r>
                      <a:endParaRPr lang="zh-CN" sz="2000" kern="100" dirty="0">
                        <a:effectLst/>
                        <a:latin typeface="微软雅黑" charset="0"/>
                        <a:ea typeface="微软雅黑" charset="0"/>
                        <a:cs typeface="Times New Roman" panose="02020603050405020304" pitchFamily="18" charset="0"/>
                      </a:endParaRPr>
                    </a:p>
                  </a:txBody>
                  <a:tcPr marL="68580" marR="68580" marT="0" marB="0" anchor="ctr"/>
                </a:tc>
                <a:tc>
                  <a:txBody>
                    <a:bodyPr/>
                    <a:lstStyle/>
                    <a:p>
                      <a:pPr algn="ctr">
                        <a:lnSpc>
                          <a:spcPct val="150000"/>
                        </a:lnSpc>
                      </a:pPr>
                      <a:r>
                        <a:rPr lang="zh-CN" sz="2000" kern="100" dirty="0">
                          <a:effectLst/>
                          <a:latin typeface="微软雅黑" charset="0"/>
                          <a:ea typeface="微软雅黑" charset="0"/>
                          <a:cs typeface="Times New Roman" panose="02020603050405020304" pitchFamily="18" charset="0"/>
                        </a:rPr>
                        <a:t>行政短期工作目标，以日常工作为目的</a:t>
                      </a:r>
                      <a:endParaRPr lang="zh-CN" sz="2000" kern="100" dirty="0">
                        <a:effectLst/>
                        <a:latin typeface="微软雅黑" charset="0"/>
                        <a:ea typeface="微软雅黑" charset="0"/>
                        <a:cs typeface="Times New Roman" panose="02020603050405020304" pitchFamily="18" charset="0"/>
                      </a:endParaRPr>
                    </a:p>
                  </a:txBody>
                  <a:tcPr marL="68580" marR="68580" marT="0" marB="0" anchor="ctr"/>
                </a:tc>
              </a:tr>
              <a:tr h="457200">
                <a:tc>
                  <a:txBody>
                    <a:bodyPr/>
                    <a:lstStyle/>
                    <a:p>
                      <a:pPr algn="ctr">
                        <a:lnSpc>
                          <a:spcPct val="150000"/>
                        </a:lnSpc>
                      </a:pPr>
                      <a:r>
                        <a:rPr lang="zh-CN" sz="2000" kern="100">
                          <a:effectLst/>
                          <a:latin typeface="微软雅黑" charset="0"/>
                          <a:ea typeface="微软雅黑" charset="0"/>
                        </a:rPr>
                        <a:t>汇报</a:t>
                      </a:r>
                      <a:endParaRPr lang="zh-CN" sz="2000" kern="100">
                        <a:effectLst/>
                        <a:latin typeface="微软雅黑" charset="0"/>
                        <a:ea typeface="微软雅黑" charset="0"/>
                        <a:cs typeface="Times New Roman" panose="02020603050405020304" pitchFamily="18" charset="0"/>
                      </a:endParaRPr>
                    </a:p>
                  </a:txBody>
                  <a:tcPr marL="68580" marR="68580" marT="0" marB="0" anchor="ctr"/>
                </a:tc>
                <a:tc>
                  <a:txBody>
                    <a:bodyPr/>
                    <a:lstStyle/>
                    <a:p>
                      <a:pPr algn="ctr">
                        <a:lnSpc>
                          <a:spcPct val="150000"/>
                        </a:lnSpc>
                      </a:pPr>
                      <a:r>
                        <a:rPr lang="zh-CN" sz="2000" kern="100" dirty="0">
                          <a:effectLst/>
                          <a:latin typeface="微软雅黑" charset="0"/>
                          <a:ea typeface="微软雅黑" charset="0"/>
                          <a:cs typeface="Times New Roman" panose="02020603050405020304" pitchFamily="18" charset="0"/>
                        </a:rPr>
                        <a:t>总经理或总裁</a:t>
                      </a:r>
                      <a:endParaRPr lang="zh-CN" sz="2000" kern="100" dirty="0">
                        <a:effectLst/>
                        <a:latin typeface="微软雅黑" charset="0"/>
                        <a:ea typeface="微软雅黑" charset="0"/>
                        <a:cs typeface="Times New Roman" panose="02020603050405020304" pitchFamily="18" charset="0"/>
                      </a:endParaRPr>
                    </a:p>
                  </a:txBody>
                  <a:tcPr marL="68580" marR="68580" marT="0" marB="0" anchor="ctr"/>
                </a:tc>
                <a:tc>
                  <a:txBody>
                    <a:bodyPr/>
                    <a:lstStyle/>
                    <a:p>
                      <a:pPr algn="ctr">
                        <a:lnSpc>
                          <a:spcPct val="150000"/>
                        </a:lnSpc>
                      </a:pPr>
                      <a:r>
                        <a:rPr lang="zh-CN" sz="2000" kern="100" dirty="0">
                          <a:effectLst/>
                          <a:latin typeface="微软雅黑" charset="0"/>
                          <a:ea typeface="微软雅黑" charset="0"/>
                          <a:cs typeface="Times New Roman" panose="02020603050405020304" pitchFamily="18" charset="0"/>
                        </a:rPr>
                        <a:t>负责企业行政管理的副总裁</a:t>
                      </a:r>
                      <a:endParaRPr lang="zh-CN" sz="2000" kern="100" dirty="0">
                        <a:effectLst/>
                        <a:latin typeface="微软雅黑" charset="0"/>
                        <a:ea typeface="微软雅黑" charset="0"/>
                        <a:cs typeface="Times New Roman" panose="02020603050405020304" pitchFamily="18" charset="0"/>
                      </a:endParaRPr>
                    </a:p>
                  </a:txBody>
                  <a:tcPr marL="68580" marR="68580" marT="0" marB="0" anchor="ctr"/>
                </a:tc>
              </a:tr>
              <a:tr h="457200">
                <a:tc rowSpan="7">
                  <a:txBody>
                    <a:bodyPr/>
                    <a:lstStyle/>
                    <a:p>
                      <a:pPr algn="ctr">
                        <a:lnSpc>
                          <a:spcPct val="150000"/>
                        </a:lnSpc>
                      </a:pPr>
                      <a:r>
                        <a:rPr lang="zh-CN" sz="2000" kern="100" dirty="0">
                          <a:effectLst/>
                          <a:latin typeface="微软雅黑" charset="0"/>
                          <a:ea typeface="微软雅黑" charset="0"/>
                        </a:rPr>
                        <a:t>常规</a:t>
                      </a:r>
                      <a:endParaRPr lang="zh-CN" sz="2000" kern="100" dirty="0">
                        <a:effectLst/>
                        <a:latin typeface="微软雅黑" charset="0"/>
                        <a:ea typeface="微软雅黑" charset="0"/>
                      </a:endParaRPr>
                    </a:p>
                    <a:p>
                      <a:pPr algn="ctr">
                        <a:lnSpc>
                          <a:spcPct val="150000"/>
                        </a:lnSpc>
                      </a:pPr>
                      <a:r>
                        <a:rPr lang="zh-CN" sz="2000" kern="100" dirty="0">
                          <a:effectLst/>
                          <a:latin typeface="微软雅黑" charset="0"/>
                          <a:ea typeface="微软雅黑" charset="0"/>
                        </a:rPr>
                        <a:t>工作</a:t>
                      </a:r>
                      <a:endParaRPr lang="zh-CN" sz="2000" kern="100" dirty="0">
                        <a:effectLst/>
                        <a:latin typeface="微软雅黑" charset="0"/>
                        <a:ea typeface="微软雅黑" charset="0"/>
                        <a:cs typeface="Times New Roman" panose="02020603050405020304" pitchFamily="18" charset="0"/>
                      </a:endParaRPr>
                    </a:p>
                  </a:txBody>
                  <a:tcPr marL="68580" marR="68580" marT="0" marB="0" anchor="ctr"/>
                </a:tc>
                <a:tc>
                  <a:txBody>
                    <a:bodyPr/>
                    <a:lstStyle/>
                    <a:p>
                      <a:pPr algn="ctr">
                        <a:lnSpc>
                          <a:spcPct val="150000"/>
                        </a:lnSpc>
                      </a:pPr>
                      <a:r>
                        <a:rPr lang="zh-CN" sz="2000" kern="100" dirty="0">
                          <a:effectLst/>
                          <a:latin typeface="微软雅黑" charset="0"/>
                          <a:ea typeface="微软雅黑" charset="0"/>
                          <a:cs typeface="Times New Roman" panose="02020603050405020304" pitchFamily="18" charset="0"/>
                        </a:rPr>
                        <a:t>制定人力资源规划</a:t>
                      </a:r>
                      <a:endParaRPr lang="zh-CN" sz="2000" kern="100" dirty="0">
                        <a:effectLst/>
                        <a:latin typeface="微软雅黑" charset="0"/>
                        <a:ea typeface="微软雅黑" charset="0"/>
                        <a:cs typeface="Times New Roman" panose="02020603050405020304" pitchFamily="18" charset="0"/>
                      </a:endParaRPr>
                    </a:p>
                  </a:txBody>
                  <a:tcPr marL="68580" marR="68580" marT="0" marB="0" anchor="ctr"/>
                </a:tc>
                <a:tc>
                  <a:txBody>
                    <a:bodyPr/>
                    <a:lstStyle/>
                    <a:p>
                      <a:pPr algn="ctr">
                        <a:lnSpc>
                          <a:spcPct val="150000"/>
                        </a:lnSpc>
                      </a:pPr>
                      <a:r>
                        <a:rPr lang="zh-CN" sz="2000" kern="100" dirty="0">
                          <a:effectLst/>
                          <a:latin typeface="微软雅黑" charset="0"/>
                          <a:ea typeface="微软雅黑" charset="0"/>
                          <a:cs typeface="Times New Roman" panose="02020603050405020304" pitchFamily="18" charset="0"/>
                        </a:rPr>
                        <a:t>招聘或选拔人员填补当前空缺</a:t>
                      </a:r>
                      <a:endParaRPr lang="zh-CN" sz="2000" kern="100" dirty="0">
                        <a:effectLst/>
                        <a:latin typeface="微软雅黑" charset="0"/>
                        <a:ea typeface="微软雅黑" charset="0"/>
                        <a:cs typeface="Times New Roman" panose="02020603050405020304" pitchFamily="18" charset="0"/>
                      </a:endParaRPr>
                    </a:p>
                  </a:txBody>
                  <a:tcPr marL="68580" marR="68580" marT="0" marB="0" anchor="ctr"/>
                </a:tc>
              </a:tr>
              <a:tr h="457200">
                <a:tc vMerge="1">
                  <a:tcPr/>
                </a:tc>
                <a:tc>
                  <a:txBody>
                    <a:bodyPr/>
                    <a:lstStyle/>
                    <a:p>
                      <a:pPr algn="ctr">
                        <a:lnSpc>
                          <a:spcPct val="150000"/>
                        </a:lnSpc>
                      </a:pPr>
                      <a:r>
                        <a:rPr lang="zh-CN" sz="2000" kern="100" dirty="0">
                          <a:effectLst/>
                          <a:latin typeface="微软雅黑" charset="0"/>
                          <a:ea typeface="微软雅黑" charset="0"/>
                          <a:cs typeface="Times New Roman" panose="02020603050405020304" pitchFamily="18" charset="0"/>
                        </a:rPr>
                        <a:t>跟踪不断变化的法律与规则</a:t>
                      </a:r>
                      <a:endParaRPr lang="zh-CN" sz="2000" kern="100" dirty="0">
                        <a:effectLst/>
                        <a:latin typeface="微软雅黑" charset="0"/>
                        <a:ea typeface="微软雅黑" charset="0"/>
                        <a:cs typeface="Times New Roman" panose="02020603050405020304" pitchFamily="18" charset="0"/>
                      </a:endParaRPr>
                    </a:p>
                  </a:txBody>
                  <a:tcPr marL="68580" marR="68580" marT="0" marB="0" anchor="ctr"/>
                </a:tc>
                <a:tc>
                  <a:txBody>
                    <a:bodyPr/>
                    <a:lstStyle/>
                    <a:p>
                      <a:pPr algn="ctr">
                        <a:lnSpc>
                          <a:spcPct val="150000"/>
                        </a:lnSpc>
                      </a:pPr>
                      <a:r>
                        <a:rPr lang="zh-CN" sz="2000" kern="100" dirty="0">
                          <a:effectLst/>
                          <a:latin typeface="微软雅黑" charset="0"/>
                          <a:ea typeface="微软雅黑" charset="0"/>
                          <a:cs typeface="Times New Roman" panose="02020603050405020304" pitchFamily="18" charset="0"/>
                        </a:rPr>
                        <a:t>向新员工进行情况介绍</a:t>
                      </a:r>
                      <a:endParaRPr lang="zh-CN" sz="2000" kern="100" dirty="0">
                        <a:effectLst/>
                        <a:latin typeface="微软雅黑" charset="0"/>
                        <a:ea typeface="微软雅黑" charset="0"/>
                        <a:cs typeface="Times New Roman" panose="02020603050405020304" pitchFamily="18" charset="0"/>
                      </a:endParaRPr>
                    </a:p>
                  </a:txBody>
                  <a:tcPr marL="68580" marR="68580" marT="0" marB="0" anchor="ctr"/>
                </a:tc>
              </a:tr>
              <a:tr h="532130">
                <a:tc vMerge="1">
                  <a:tcPr/>
                </a:tc>
                <a:tc>
                  <a:txBody>
                    <a:bodyPr/>
                    <a:lstStyle/>
                    <a:p>
                      <a:pPr algn="ctr">
                        <a:lnSpc>
                          <a:spcPct val="150000"/>
                        </a:lnSpc>
                      </a:pPr>
                      <a:r>
                        <a:rPr lang="zh-CN" sz="2000" kern="100" dirty="0">
                          <a:effectLst/>
                          <a:latin typeface="微软雅黑" charset="0"/>
                          <a:ea typeface="微软雅黑" charset="0"/>
                          <a:cs typeface="Times New Roman" panose="02020603050405020304" pitchFamily="18" charset="0"/>
                        </a:rPr>
                        <a:t>分析劳动力变化趋势和有关问题</a:t>
                      </a:r>
                      <a:endParaRPr lang="zh-CN" sz="2000" kern="100" dirty="0">
                        <a:effectLst/>
                        <a:latin typeface="微软雅黑" charset="0"/>
                        <a:ea typeface="微软雅黑" charset="0"/>
                        <a:cs typeface="Times New Roman" panose="02020603050405020304" pitchFamily="18" charset="0"/>
                      </a:endParaRPr>
                    </a:p>
                  </a:txBody>
                  <a:tcPr marL="68580" marR="68580" marT="0" marB="0" anchor="ctr"/>
                </a:tc>
                <a:tc>
                  <a:txBody>
                    <a:bodyPr/>
                    <a:lstStyle/>
                    <a:p>
                      <a:pPr algn="ctr">
                        <a:lnSpc>
                          <a:spcPct val="150000"/>
                        </a:lnSpc>
                      </a:pPr>
                      <a:r>
                        <a:rPr lang="zh-CN" sz="2000" kern="100" dirty="0">
                          <a:effectLst/>
                          <a:latin typeface="微软雅黑" charset="0"/>
                          <a:ea typeface="微软雅黑" charset="0"/>
                          <a:cs typeface="Times New Roman" panose="02020603050405020304" pitchFamily="18" charset="0"/>
                        </a:rPr>
                        <a:t>审核安全和事故报告</a:t>
                      </a:r>
                      <a:endParaRPr lang="zh-CN" sz="2000" kern="100" dirty="0">
                        <a:effectLst/>
                        <a:latin typeface="微软雅黑" charset="0"/>
                        <a:ea typeface="微软雅黑" charset="0"/>
                        <a:cs typeface="Times New Roman" panose="02020603050405020304" pitchFamily="18" charset="0"/>
                      </a:endParaRPr>
                    </a:p>
                  </a:txBody>
                  <a:tcPr marL="68580" marR="68580" marT="0" marB="0" anchor="ctr"/>
                </a:tc>
              </a:tr>
              <a:tr h="457200">
                <a:tc vMerge="1">
                  <a:tcPr/>
                </a:tc>
                <a:tc>
                  <a:txBody>
                    <a:bodyPr/>
                    <a:lstStyle/>
                    <a:p>
                      <a:pPr algn="ctr">
                        <a:lnSpc>
                          <a:spcPct val="150000"/>
                        </a:lnSpc>
                      </a:pPr>
                      <a:r>
                        <a:rPr lang="zh-CN" sz="2000" kern="100">
                          <a:effectLst/>
                          <a:latin typeface="微软雅黑" charset="0"/>
                          <a:ea typeface="微软雅黑" charset="0"/>
                          <a:cs typeface="Times New Roman" panose="02020603050405020304" pitchFamily="18" charset="0"/>
                        </a:rPr>
                        <a:t>参与社区经济发展</a:t>
                      </a:r>
                      <a:endParaRPr lang="zh-CN" sz="2000" kern="100">
                        <a:effectLst/>
                        <a:latin typeface="微软雅黑" charset="0"/>
                        <a:ea typeface="微软雅黑" charset="0"/>
                        <a:cs typeface="Times New Roman" panose="02020603050405020304" pitchFamily="18" charset="0"/>
                      </a:endParaRPr>
                    </a:p>
                  </a:txBody>
                  <a:tcPr marL="68580" marR="68580" marT="0" marB="0" anchor="ctr"/>
                </a:tc>
                <a:tc>
                  <a:txBody>
                    <a:bodyPr/>
                    <a:lstStyle/>
                    <a:p>
                      <a:pPr algn="ctr">
                        <a:lnSpc>
                          <a:spcPct val="150000"/>
                        </a:lnSpc>
                      </a:pPr>
                      <a:r>
                        <a:rPr lang="zh-CN" sz="2000" kern="100" dirty="0">
                          <a:effectLst/>
                          <a:latin typeface="微软雅黑" charset="0"/>
                          <a:ea typeface="微软雅黑" charset="0"/>
                          <a:cs typeface="Times New Roman" panose="02020603050405020304" pitchFamily="18" charset="0"/>
                        </a:rPr>
                        <a:t>处理员工的抱怨和申诉</a:t>
                      </a:r>
                      <a:endParaRPr lang="zh-CN" sz="2000" kern="100" dirty="0">
                        <a:effectLst/>
                        <a:latin typeface="微软雅黑" charset="0"/>
                        <a:ea typeface="微软雅黑" charset="0"/>
                        <a:cs typeface="Times New Roman" panose="02020603050405020304" pitchFamily="18" charset="0"/>
                      </a:endParaRPr>
                    </a:p>
                  </a:txBody>
                  <a:tcPr marL="68580" marR="68580" marT="0" marB="0" anchor="ctr"/>
                </a:tc>
              </a:tr>
              <a:tr h="457200">
                <a:tc vMerge="1">
                  <a:tcPr/>
                </a:tc>
                <a:tc>
                  <a:txBody>
                    <a:bodyPr/>
                    <a:lstStyle/>
                    <a:p>
                      <a:pPr algn="ctr">
                        <a:lnSpc>
                          <a:spcPct val="150000"/>
                        </a:lnSpc>
                      </a:pPr>
                      <a:r>
                        <a:rPr lang="zh-CN" sz="2000" kern="100">
                          <a:effectLst/>
                          <a:latin typeface="微软雅黑" charset="0"/>
                          <a:ea typeface="微软雅黑" charset="0"/>
                          <a:cs typeface="Times New Roman" panose="02020603050405020304" pitchFamily="18" charset="0"/>
                        </a:rPr>
                        <a:t>协助企业进行改组和裁员</a:t>
                      </a:r>
                      <a:endParaRPr lang="zh-CN" sz="2000" kern="100">
                        <a:effectLst/>
                        <a:latin typeface="微软雅黑" charset="0"/>
                        <a:ea typeface="微软雅黑" charset="0"/>
                        <a:cs typeface="Times New Roman" panose="02020603050405020304" pitchFamily="18" charset="0"/>
                      </a:endParaRPr>
                    </a:p>
                  </a:txBody>
                  <a:tcPr marL="68580" marR="68580" marT="0" marB="0" anchor="ctr"/>
                </a:tc>
                <a:tc>
                  <a:txBody>
                    <a:bodyPr/>
                    <a:lstStyle/>
                    <a:p>
                      <a:pPr algn="ctr">
                        <a:lnSpc>
                          <a:spcPct val="150000"/>
                        </a:lnSpc>
                      </a:pPr>
                      <a:r>
                        <a:rPr lang="zh-CN" sz="2000" kern="100" dirty="0">
                          <a:effectLst/>
                          <a:latin typeface="微软雅黑" charset="0"/>
                          <a:ea typeface="微软雅黑" charset="0"/>
                          <a:cs typeface="Times New Roman" panose="02020603050405020304" pitchFamily="18" charset="0"/>
                        </a:rPr>
                        <a:t>实施员工福利计划方案</a:t>
                      </a:r>
                      <a:endParaRPr lang="zh-CN" sz="2000" kern="100" dirty="0">
                        <a:effectLst/>
                        <a:latin typeface="微软雅黑" charset="0"/>
                        <a:ea typeface="微软雅黑" charset="0"/>
                        <a:cs typeface="Times New Roman" panose="02020603050405020304" pitchFamily="18" charset="0"/>
                      </a:endParaRPr>
                    </a:p>
                  </a:txBody>
                  <a:tcPr marL="68580" marR="68580" marT="0" marB="0" anchor="ctr"/>
                </a:tc>
              </a:tr>
              <a:tr h="531495">
                <a:tc vMerge="1">
                  <a:tcPr/>
                </a:tc>
                <a:tc>
                  <a:txBody>
                    <a:bodyPr/>
                    <a:lstStyle/>
                    <a:p>
                      <a:pPr algn="ctr">
                        <a:lnSpc>
                          <a:spcPct val="150000"/>
                        </a:lnSpc>
                      </a:pPr>
                      <a:r>
                        <a:rPr lang="zh-CN" sz="2000" kern="100">
                          <a:effectLst/>
                          <a:latin typeface="微软雅黑" charset="0"/>
                          <a:ea typeface="微软雅黑" charset="0"/>
                          <a:cs typeface="Times New Roman" panose="02020603050405020304" pitchFamily="18" charset="0"/>
                        </a:rPr>
                        <a:t>提供公司合并和收购方面的建议</a:t>
                      </a:r>
                      <a:endParaRPr lang="zh-CN" sz="2000" kern="100">
                        <a:effectLst/>
                        <a:latin typeface="微软雅黑" charset="0"/>
                        <a:ea typeface="微软雅黑" charset="0"/>
                        <a:cs typeface="Times New Roman" panose="02020603050405020304" pitchFamily="18" charset="0"/>
                      </a:endParaRPr>
                    </a:p>
                  </a:txBody>
                  <a:tcPr marL="68580" marR="68580" marT="0" marB="0" anchor="ctr"/>
                </a:tc>
                <a:tc>
                  <a:txBody>
                    <a:bodyPr/>
                    <a:lstStyle/>
                    <a:p>
                      <a:pPr algn="ctr">
                        <a:lnSpc>
                          <a:spcPct val="150000"/>
                        </a:lnSpc>
                      </a:pPr>
                      <a:r>
                        <a:rPr lang="en-US" sz="2000" kern="100" dirty="0">
                          <a:effectLst/>
                          <a:latin typeface="微软雅黑" charset="0"/>
                          <a:ea typeface="微软雅黑" charset="0"/>
                          <a:cs typeface="Times New Roman" panose="02020603050405020304" pitchFamily="18" charset="0"/>
                        </a:rPr>
                        <a:t> </a:t>
                      </a:r>
                      <a:endParaRPr lang="en-US" sz="2000" kern="100" dirty="0">
                        <a:effectLst/>
                        <a:latin typeface="微软雅黑" charset="0"/>
                        <a:ea typeface="微软雅黑" charset="0"/>
                        <a:cs typeface="Times New Roman" panose="02020603050405020304" pitchFamily="18" charset="0"/>
                      </a:endParaRPr>
                    </a:p>
                  </a:txBody>
                  <a:tcPr marL="68580" marR="68580" marT="0" marB="0" anchor="ctr"/>
                </a:tc>
              </a:tr>
              <a:tr h="457200">
                <a:tc vMerge="1">
                  <a:tcPr/>
                </a:tc>
                <a:tc>
                  <a:txBody>
                    <a:bodyPr/>
                    <a:lstStyle/>
                    <a:p>
                      <a:pPr algn="ctr">
                        <a:lnSpc>
                          <a:spcPct val="150000"/>
                        </a:lnSpc>
                      </a:pPr>
                      <a:r>
                        <a:rPr lang="zh-CN" sz="2000" kern="100" dirty="0">
                          <a:effectLst/>
                          <a:latin typeface="微软雅黑" charset="0"/>
                          <a:ea typeface="微软雅黑" charset="0"/>
                          <a:cs typeface="Times New Roman" panose="02020603050405020304" pitchFamily="18" charset="0"/>
                        </a:rPr>
                        <a:t>制定报酬计划和实施战略</a:t>
                      </a:r>
                      <a:endParaRPr lang="zh-CN" sz="2000" kern="100" dirty="0">
                        <a:effectLst/>
                        <a:latin typeface="微软雅黑" charset="0"/>
                        <a:ea typeface="微软雅黑" charset="0"/>
                        <a:cs typeface="Times New Roman" panose="02020603050405020304" pitchFamily="18" charset="0"/>
                      </a:endParaRPr>
                    </a:p>
                  </a:txBody>
                  <a:tcPr marL="68580" marR="68580" marT="0" marB="0" anchor="ctr"/>
                </a:tc>
                <a:tc>
                  <a:txBody>
                    <a:bodyPr/>
                    <a:lstStyle/>
                    <a:p>
                      <a:pPr algn="ctr">
                        <a:lnSpc>
                          <a:spcPct val="150000"/>
                        </a:lnSpc>
                      </a:pPr>
                      <a:r>
                        <a:rPr lang="en-US" sz="2000" kern="100" dirty="0">
                          <a:effectLst/>
                          <a:latin typeface="微软雅黑" charset="0"/>
                          <a:ea typeface="微软雅黑" charset="0"/>
                          <a:cs typeface="Times New Roman" panose="02020603050405020304" pitchFamily="18" charset="0"/>
                        </a:rPr>
                        <a:t> </a:t>
                      </a:r>
                      <a:endParaRPr lang="en-US" sz="2000" kern="100" dirty="0">
                        <a:effectLst/>
                        <a:latin typeface="微软雅黑" charset="0"/>
                        <a:ea typeface="微软雅黑" charset="0"/>
                        <a:cs typeface="Times New Roman" panose="02020603050405020304" pitchFamily="18" charset="0"/>
                      </a:endParaRPr>
                    </a:p>
                  </a:txBody>
                  <a:tcPr marL="68580" marR="68580" marT="0" marB="0" anchor="ctr"/>
                </a:tc>
              </a:tr>
            </a:tbl>
          </a:graphicData>
        </a:graphic>
      </p:graphicFrame>
      <p:sp>
        <p:nvSpPr>
          <p:cNvPr id="6" name="文本框 5"/>
          <p:cNvSpPr txBox="1"/>
          <p:nvPr>
            <p:custDataLst>
              <p:tags r:id="rId6"/>
            </p:custDataLst>
          </p:nvPr>
        </p:nvSpPr>
        <p:spPr>
          <a:xfrm>
            <a:off x="3337689" y="1146600"/>
            <a:ext cx="6094070" cy="645160"/>
          </a:xfrm>
          <a:prstGeom prst="rect">
            <a:avLst/>
          </a:prstGeom>
          <a:noFill/>
        </p:spPr>
        <p:txBody>
          <a:bodyPr wrap="square">
            <a:spAutoFit/>
          </a:bodyPr>
          <a:lstStyle/>
          <a:p>
            <a:endParaRPr lang="en-US" altLang="zh-CN" sz="1800" dirty="0">
              <a:solidFill>
                <a:schemeClr val="dk1"/>
              </a:solidFill>
              <a:effectLst/>
              <a:latin typeface="微软雅黑" charset="0"/>
              <a:ea typeface="微软雅黑" charset="0"/>
              <a:cs typeface="Times New Roman" panose="02020603050405020304" pitchFamily="18" charset="0"/>
            </a:endParaRPr>
          </a:p>
          <a:p>
            <a:pPr marL="0" indent="0" algn="ctr">
              <a:buNone/>
            </a:pPr>
            <a:r>
              <a:rPr lang="zh-CN" altLang="zh-CN" sz="1800" b="1" dirty="0">
                <a:solidFill>
                  <a:schemeClr val="dk1"/>
                </a:solidFill>
                <a:effectLst/>
                <a:latin typeface="微软雅黑" charset="0"/>
                <a:ea typeface="微软雅黑" charset="0"/>
                <a:cs typeface="Times New Roman" panose="02020603050405020304" pitchFamily="18" charset="0"/>
              </a:rPr>
              <a:t>战略性与经营性的人力资源管理</a:t>
            </a:r>
            <a:endParaRPr lang="zh-CN" altLang="zh-CN" sz="1800" b="1" dirty="0">
              <a:solidFill>
                <a:schemeClr val="dk1"/>
              </a:solidFill>
              <a:effectLst/>
              <a:latin typeface="微软雅黑" charset="0"/>
              <a:ea typeface="微软雅黑" charset="0"/>
              <a:cs typeface="Times New Roman" panose="02020603050405020304" pitchFamily="18" charset="0"/>
            </a:endParaRPr>
          </a:p>
        </p:txBody>
      </p:sp>
    </p:spTree>
    <p:custDataLst>
      <p:tags r:id="rId7"/>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6" name="组合 5"/>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grpSp>
      <p:sp>
        <p:nvSpPr>
          <p:cNvPr id="3" name="内容占位符 2"/>
          <p:cNvSpPr>
            <a:spLocks noGrp="1"/>
          </p:cNvSpPr>
          <p:nvPr>
            <p:ph idx="1"/>
            <p:custDataLst>
              <p:tags r:id="rId4"/>
            </p:custDataLst>
          </p:nvPr>
        </p:nvSpPr>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0" indent="-342900" algn="l">
              <a:lnSpc>
                <a:spcPct val="150000"/>
              </a:lnSpc>
              <a:buClrTx/>
              <a:buSzTx/>
              <a:buFont typeface="+mj-lt"/>
              <a:buAutoNum type="arabicPeriod"/>
            </a:pPr>
            <a:r>
              <a:rPr lang="zh-CN" altLang="zh-CN" sz="2200" b="1" dirty="0">
                <a:solidFill>
                  <a:schemeClr val="dk1"/>
                </a:solidFill>
                <a:effectLst/>
                <a:latin typeface="微软雅黑" charset="0"/>
                <a:ea typeface="微软雅黑" charset="0"/>
                <a:cs typeface="微软雅黑" charset="0"/>
                <a:sym typeface="+mn-ea"/>
              </a:rPr>
              <a:t>战略性人力资源管理</a:t>
            </a:r>
            <a:r>
              <a:rPr lang="zh-CN" altLang="zh-CN" sz="2200" b="1" dirty="0">
                <a:solidFill>
                  <a:schemeClr val="dk1"/>
                </a:solidFill>
                <a:effectLst/>
                <a:latin typeface="微软雅黑" charset="0"/>
                <a:ea typeface="微软雅黑" charset="0"/>
                <a:cs typeface="微软雅黑" charset="0"/>
                <a:sym typeface="+mn-ea"/>
              </a:rPr>
              <a:t>(</a:t>
            </a:r>
            <a:r>
              <a:rPr lang="zh-CN" altLang="zh-CN" sz="2200" b="1" dirty="0">
                <a:solidFill>
                  <a:schemeClr val="dk1"/>
                </a:solidFill>
                <a:effectLst/>
                <a:latin typeface="微软雅黑" charset="0"/>
                <a:ea typeface="微软雅黑" charset="0"/>
                <a:cs typeface="微软雅黑" charset="0"/>
                <a:sym typeface="+mn-ea"/>
              </a:rPr>
              <a:t>战略伙伴</a:t>
            </a:r>
            <a:r>
              <a:rPr lang="zh-CN" altLang="zh-CN" sz="2200" b="1" dirty="0">
                <a:solidFill>
                  <a:schemeClr val="dk1"/>
                </a:solidFill>
                <a:effectLst/>
                <a:latin typeface="微软雅黑" charset="0"/>
                <a:ea typeface="微软雅黑" charset="0"/>
                <a:cs typeface="微软雅黑" charset="0"/>
                <a:sym typeface="+mn-ea"/>
              </a:rPr>
              <a:t>)</a:t>
            </a:r>
            <a:r>
              <a:rPr lang="zh-CN" altLang="zh-CN" sz="2200" b="1" dirty="0">
                <a:solidFill>
                  <a:schemeClr val="dk1"/>
                </a:solidFill>
                <a:effectLst/>
                <a:latin typeface="微软雅黑" charset="0"/>
                <a:ea typeface="微软雅黑" charset="0"/>
                <a:cs typeface="微软雅黑" charset="0"/>
                <a:sym typeface="+mn-ea"/>
              </a:rPr>
              <a:t>：</a:t>
            </a:r>
            <a:r>
              <a:rPr lang="zh-CN" altLang="zh-CN" sz="2200" b="1" dirty="0">
                <a:solidFill>
                  <a:schemeClr val="dk1"/>
                </a:solidFill>
                <a:effectLst/>
                <a:latin typeface="微软雅黑" charset="0"/>
                <a:ea typeface="微软雅黑" charset="0"/>
                <a:cs typeface="微软雅黑" charset="0"/>
                <a:sym typeface="+mn-ea"/>
              </a:rPr>
              <a:t>人力资源管理战略应当与企业经营发展战略结合起来，主要任务集中在确保企业所制定的人力资源战略的贯彻执行方面</a:t>
            </a:r>
            <a:endParaRPr lang="zh-CN" altLang="zh-CN" sz="2200" b="1" dirty="0">
              <a:solidFill>
                <a:schemeClr val="dk1"/>
              </a:solidFill>
              <a:effectLst/>
              <a:latin typeface="微软雅黑" charset="0"/>
              <a:ea typeface="微软雅黑" charset="0"/>
              <a:cs typeface="微软雅黑" charset="0"/>
              <a:sym typeface="+mn-ea"/>
            </a:endParaRPr>
          </a:p>
          <a:p>
            <a:pPr marL="342900" lvl="0" indent="-342900" algn="l">
              <a:lnSpc>
                <a:spcPct val="150000"/>
              </a:lnSpc>
              <a:buClrTx/>
              <a:buSzTx/>
              <a:buFont typeface="+mj-lt"/>
              <a:buAutoNum type="arabicPeriod"/>
            </a:pPr>
            <a:r>
              <a:rPr lang="zh-CN" altLang="zh-CN" sz="2200" b="1" dirty="0">
                <a:solidFill>
                  <a:schemeClr val="dk1"/>
                </a:solidFill>
                <a:effectLst/>
                <a:latin typeface="微软雅黑" charset="0"/>
                <a:ea typeface="微软雅黑" charset="0"/>
                <a:cs typeface="微软雅黑" charset="0"/>
                <a:sym typeface="+mn-ea"/>
              </a:rPr>
              <a:t>企业基础设施管理</a:t>
            </a:r>
            <a:r>
              <a:rPr lang="zh-CN" altLang="zh-CN" sz="2200" b="1" dirty="0">
                <a:solidFill>
                  <a:schemeClr val="dk1"/>
                </a:solidFill>
                <a:effectLst/>
                <a:latin typeface="微软雅黑" charset="0"/>
                <a:ea typeface="微软雅黑" charset="0"/>
                <a:cs typeface="微软雅黑" charset="0"/>
                <a:sym typeface="+mn-ea"/>
              </a:rPr>
              <a:t>(</a:t>
            </a:r>
            <a:r>
              <a:rPr lang="zh-CN" altLang="zh-CN" sz="2200" b="1" dirty="0">
                <a:solidFill>
                  <a:schemeClr val="dk1"/>
                </a:solidFill>
                <a:effectLst/>
                <a:latin typeface="微软雅黑" charset="0"/>
                <a:ea typeface="微软雅黑" charset="0"/>
                <a:cs typeface="微软雅黑" charset="0"/>
                <a:sym typeface="+mn-ea"/>
              </a:rPr>
              <a:t>管理专家</a:t>
            </a:r>
            <a:r>
              <a:rPr lang="zh-CN" altLang="zh-CN" sz="2200" b="1" dirty="0">
                <a:solidFill>
                  <a:schemeClr val="dk1"/>
                </a:solidFill>
                <a:effectLst/>
                <a:latin typeface="微软雅黑" charset="0"/>
                <a:ea typeface="微软雅黑" charset="0"/>
                <a:cs typeface="微软雅黑" charset="0"/>
                <a:sym typeface="+mn-ea"/>
              </a:rPr>
              <a:t>)</a:t>
            </a:r>
            <a:r>
              <a:rPr lang="zh-CN" altLang="zh-CN" sz="2200" b="1" dirty="0">
                <a:solidFill>
                  <a:schemeClr val="dk1"/>
                </a:solidFill>
                <a:effectLst/>
                <a:latin typeface="微软雅黑" charset="0"/>
                <a:ea typeface="微软雅黑" charset="0"/>
                <a:cs typeface="微软雅黑" charset="0"/>
                <a:sym typeface="+mn-ea"/>
              </a:rPr>
              <a:t>：</a:t>
            </a:r>
            <a:r>
              <a:rPr lang="zh-CN" altLang="zh-CN" sz="2200" b="1" dirty="0">
                <a:solidFill>
                  <a:schemeClr val="dk1"/>
                </a:solidFill>
                <a:effectLst/>
                <a:latin typeface="微软雅黑" charset="0"/>
                <a:ea typeface="微软雅黑" charset="0"/>
                <a:cs typeface="微软雅黑" charset="0"/>
                <a:sym typeface="+mn-ea"/>
              </a:rPr>
              <a:t>指人力资源管理职能须设计和贯彻有效的人力资源管理制度、管理过程以及管理实践。</a:t>
            </a:r>
            <a:endParaRPr lang="zh-CN" altLang="zh-CN" sz="2200" b="1" dirty="0">
              <a:solidFill>
                <a:schemeClr val="dk1"/>
              </a:solidFill>
              <a:effectLst/>
              <a:latin typeface="微软雅黑" charset="0"/>
              <a:ea typeface="微软雅黑" charset="0"/>
              <a:cs typeface="微软雅黑" charset="0"/>
              <a:sym typeface="+mn-ea"/>
            </a:endParaRPr>
          </a:p>
          <a:p>
            <a:pPr marL="342900" lvl="0" indent="-342900" algn="l">
              <a:lnSpc>
                <a:spcPct val="150000"/>
              </a:lnSpc>
              <a:buClrTx/>
              <a:buSzTx/>
              <a:buFont typeface="+mj-lt"/>
              <a:buAutoNum type="arabicPeriod"/>
            </a:pPr>
            <a:r>
              <a:rPr lang="zh-CN" altLang="zh-CN" sz="2200" b="1" dirty="0">
                <a:solidFill>
                  <a:schemeClr val="dk1"/>
                </a:solidFill>
                <a:effectLst/>
                <a:latin typeface="微软雅黑" charset="0"/>
                <a:ea typeface="微软雅黑" charset="0"/>
                <a:cs typeface="微软雅黑" charset="0"/>
                <a:sym typeface="+mn-ea"/>
              </a:rPr>
              <a:t>转型与变革管理</a:t>
            </a:r>
            <a:r>
              <a:rPr lang="zh-CN" altLang="zh-CN" sz="2200" b="1" dirty="0">
                <a:solidFill>
                  <a:schemeClr val="dk1"/>
                </a:solidFill>
                <a:effectLst/>
                <a:latin typeface="微软雅黑" charset="0"/>
                <a:ea typeface="微软雅黑" charset="0"/>
                <a:cs typeface="微软雅黑" charset="0"/>
                <a:sym typeface="+mn-ea"/>
              </a:rPr>
              <a:t>(</a:t>
            </a:r>
            <a:r>
              <a:rPr lang="zh-CN" altLang="zh-CN" sz="2200" b="1" dirty="0">
                <a:solidFill>
                  <a:schemeClr val="dk1"/>
                </a:solidFill>
                <a:effectLst/>
                <a:latin typeface="微软雅黑" charset="0"/>
                <a:ea typeface="微软雅黑" charset="0"/>
                <a:cs typeface="微软雅黑" charset="0"/>
                <a:sym typeface="+mn-ea"/>
              </a:rPr>
              <a:t>变革推动者</a:t>
            </a:r>
            <a:r>
              <a:rPr lang="zh-CN" altLang="zh-CN" sz="2200" b="1" dirty="0">
                <a:solidFill>
                  <a:schemeClr val="dk1"/>
                </a:solidFill>
                <a:effectLst/>
                <a:latin typeface="微软雅黑" charset="0"/>
                <a:ea typeface="微软雅黑" charset="0"/>
                <a:cs typeface="微软雅黑" charset="0"/>
                <a:sym typeface="+mn-ea"/>
              </a:rPr>
              <a:t>)</a:t>
            </a:r>
            <a:r>
              <a:rPr lang="zh-CN" altLang="zh-CN" sz="2200" b="1" dirty="0">
                <a:solidFill>
                  <a:schemeClr val="dk1"/>
                </a:solidFill>
                <a:effectLst/>
                <a:latin typeface="微软雅黑" charset="0"/>
                <a:ea typeface="微软雅黑" charset="0"/>
                <a:cs typeface="微软雅黑" charset="0"/>
                <a:sym typeface="+mn-ea"/>
              </a:rPr>
              <a:t>：</a:t>
            </a:r>
            <a:r>
              <a:rPr lang="zh-CN" altLang="zh-CN" sz="2200" b="1" dirty="0">
                <a:solidFill>
                  <a:schemeClr val="dk1"/>
                </a:solidFill>
                <a:effectLst/>
                <a:latin typeface="微软雅黑" charset="0"/>
                <a:ea typeface="微软雅黑" charset="0"/>
                <a:cs typeface="微软雅黑" charset="0"/>
                <a:sym typeface="+mn-ea"/>
              </a:rPr>
              <a:t>变革推动的角色功能是指在对组织进行重组以适应新的竞争条件方面扮演自己的角色。</a:t>
            </a:r>
            <a:endParaRPr lang="zh-CN" altLang="zh-CN" sz="2200" b="1" dirty="0">
              <a:solidFill>
                <a:schemeClr val="dk1"/>
              </a:solidFill>
              <a:effectLst/>
              <a:latin typeface="微软雅黑" charset="0"/>
              <a:ea typeface="微软雅黑" charset="0"/>
              <a:cs typeface="微软雅黑" charset="0"/>
              <a:sym typeface="+mn-ea"/>
            </a:endParaRPr>
          </a:p>
          <a:p>
            <a:pPr marL="342900" lvl="0" indent="-342900" algn="l">
              <a:lnSpc>
                <a:spcPct val="150000"/>
              </a:lnSpc>
              <a:buClrTx/>
              <a:buSzTx/>
              <a:buFont typeface="+mj-lt"/>
              <a:buAutoNum type="arabicPeriod"/>
            </a:pPr>
            <a:r>
              <a:rPr lang="zh-CN" altLang="zh-CN" sz="2200" b="1" dirty="0">
                <a:solidFill>
                  <a:schemeClr val="dk1"/>
                </a:solidFill>
                <a:effectLst/>
                <a:latin typeface="微软雅黑" charset="0"/>
                <a:ea typeface="微软雅黑" charset="0"/>
                <a:cs typeface="微软雅黑" charset="0"/>
                <a:sym typeface="+mn-ea"/>
              </a:rPr>
              <a:t>雇员贡献管理</a:t>
            </a:r>
            <a:r>
              <a:rPr lang="zh-CN" altLang="zh-CN" sz="2200" b="1" dirty="0">
                <a:solidFill>
                  <a:schemeClr val="dk1"/>
                </a:solidFill>
                <a:effectLst/>
                <a:latin typeface="微软雅黑" charset="0"/>
                <a:ea typeface="微软雅黑" charset="0"/>
                <a:cs typeface="微软雅黑" charset="0"/>
                <a:sym typeface="+mn-ea"/>
              </a:rPr>
              <a:t>(</a:t>
            </a:r>
            <a:r>
              <a:rPr lang="zh-CN" altLang="zh-CN" sz="2200" b="1" dirty="0">
                <a:solidFill>
                  <a:schemeClr val="dk1"/>
                </a:solidFill>
                <a:effectLst/>
                <a:latin typeface="微软雅黑" charset="0"/>
                <a:ea typeface="微软雅黑" charset="0"/>
                <a:cs typeface="微软雅黑" charset="0"/>
                <a:sym typeface="+mn-ea"/>
              </a:rPr>
              <a:t>员工激励者</a:t>
            </a:r>
            <a:r>
              <a:rPr lang="zh-CN" altLang="zh-CN" sz="2200" b="1" dirty="0">
                <a:solidFill>
                  <a:schemeClr val="dk1"/>
                </a:solidFill>
                <a:effectLst/>
                <a:latin typeface="微软雅黑" charset="0"/>
                <a:ea typeface="微软雅黑" charset="0"/>
                <a:cs typeface="微软雅黑" charset="0"/>
                <a:sym typeface="+mn-ea"/>
              </a:rPr>
              <a:t>)</a:t>
            </a:r>
            <a:r>
              <a:rPr lang="zh-CN" altLang="zh-CN" sz="2200" b="1" dirty="0">
                <a:solidFill>
                  <a:schemeClr val="dk1"/>
                </a:solidFill>
                <a:effectLst/>
                <a:latin typeface="微软雅黑" charset="0"/>
                <a:ea typeface="微软雅黑" charset="0"/>
                <a:cs typeface="微软雅黑" charset="0"/>
                <a:sym typeface="+mn-ea"/>
              </a:rPr>
              <a:t>：</a:t>
            </a:r>
            <a:r>
              <a:rPr lang="zh-CN" altLang="zh-CN" sz="2200" b="1" dirty="0">
                <a:solidFill>
                  <a:schemeClr val="dk1"/>
                </a:solidFill>
                <a:effectLst/>
                <a:latin typeface="微软雅黑" charset="0"/>
                <a:ea typeface="微软雅黑" charset="0"/>
                <a:cs typeface="微软雅黑" charset="0"/>
                <a:sym typeface="+mn-ea"/>
              </a:rPr>
              <a:t>雇员激励的角色功能是指承担对雇员的献身精神和贡献进行管理的任务</a:t>
            </a:r>
            <a:r>
              <a:rPr lang="zh-CN" altLang="zh-CN" sz="2200" b="1" dirty="0">
                <a:solidFill>
                  <a:schemeClr val="dk1"/>
                </a:solidFill>
                <a:effectLst/>
                <a:latin typeface="微软雅黑" charset="0"/>
                <a:ea typeface="微软雅黑" charset="0"/>
                <a:cs typeface="微软雅黑" charset="0"/>
                <a:sym typeface="+mn-ea"/>
              </a:rPr>
              <a:t>。</a:t>
            </a:r>
            <a:endParaRPr lang="zh-CN" altLang="zh-CN" sz="2200" b="1" dirty="0">
              <a:solidFill>
                <a:schemeClr val="dk1"/>
              </a:solidFill>
              <a:effectLst/>
              <a:latin typeface="微软雅黑" charset="0"/>
              <a:ea typeface="微软雅黑" charset="0"/>
              <a:cs typeface="微软雅黑" charset="0"/>
              <a:sym typeface="+mn-ea"/>
            </a:endParaRPr>
          </a:p>
        </p:txBody>
      </p:sp>
      <p:sp>
        <p:nvSpPr>
          <p:cNvPr id="8" name="文本框 7"/>
          <p:cNvSpPr txBox="1"/>
          <p:nvPr>
            <p:custDataLst>
              <p:tags r:id="rId5"/>
            </p:custDataLst>
          </p:nvPr>
        </p:nvSpPr>
        <p:spPr>
          <a:xfrm>
            <a:off x="828646" y="165328"/>
            <a:ext cx="10282583" cy="1198880"/>
          </a:xfrm>
          <a:prstGeom prst="rect">
            <a:avLst/>
          </a:prstGeom>
          <a:noFill/>
        </p:spPr>
        <p:txBody>
          <a:bodyPr wrap="square">
            <a:spAutoFit/>
          </a:bodyPr>
          <a:lstStyle/>
          <a:p>
            <a:pPr marL="0" indent="0">
              <a:buNone/>
            </a:pPr>
            <a:r>
              <a:rPr lang="zh-CN" altLang="zh-CN" sz="2400" dirty="0">
                <a:solidFill>
                  <a:schemeClr val="dk1"/>
                </a:solidFill>
                <a:effectLst/>
                <a:latin typeface="微软雅黑" charset="0"/>
                <a:ea typeface="微软雅黑" charset="0"/>
                <a:cs typeface="微软雅黑" charset="0"/>
              </a:rPr>
              <a:t>学者</a:t>
            </a:r>
            <a:r>
              <a:rPr lang="en-US" altLang="zh-CN" sz="2400" dirty="0">
                <a:solidFill>
                  <a:schemeClr val="dk1"/>
                </a:solidFill>
                <a:effectLst/>
                <a:latin typeface="微软雅黑" charset="0"/>
                <a:ea typeface="微软雅黑" charset="0"/>
                <a:cs typeface="微软雅黑" charset="0"/>
              </a:rPr>
              <a:t>Dave Ulrich</a:t>
            </a:r>
            <a:r>
              <a:rPr lang="zh-CN" altLang="en-US" sz="2400" dirty="0">
                <a:solidFill>
                  <a:schemeClr val="dk1"/>
                </a:solidFill>
                <a:effectLst/>
                <a:latin typeface="微软雅黑" charset="0"/>
                <a:ea typeface="微软雅黑" charset="0"/>
                <a:cs typeface="微软雅黑" charset="0"/>
              </a:rPr>
              <a:t>指出</a:t>
            </a:r>
            <a:r>
              <a:rPr lang="zh-CN" altLang="zh-CN" sz="2400" dirty="0">
                <a:solidFill>
                  <a:schemeClr val="dk1"/>
                </a:solidFill>
                <a:effectLst/>
                <a:latin typeface="微软雅黑" charset="0"/>
                <a:ea typeface="微软雅黑" charset="0"/>
                <a:cs typeface="微软雅黑" charset="0"/>
              </a:rPr>
              <a:t>企业人力资源管理职能在构建企业竞争优势方面扮演的角色主要表现在四个方面：</a:t>
            </a:r>
            <a:endParaRPr lang="en-US" altLang="zh-CN" sz="2400" dirty="0">
              <a:solidFill>
                <a:schemeClr val="dk1"/>
              </a:solidFill>
              <a:effectLst/>
              <a:latin typeface="微软雅黑" charset="0"/>
              <a:ea typeface="微软雅黑" charset="0"/>
              <a:cs typeface="微软雅黑" charset="0"/>
            </a:endParaRPr>
          </a:p>
          <a:p>
            <a:pPr marL="0" indent="0">
              <a:buNone/>
            </a:pPr>
            <a:endParaRPr lang="en-US" altLang="zh-CN" sz="2400" dirty="0">
              <a:solidFill>
                <a:schemeClr val="dk1"/>
              </a:solidFill>
              <a:effectLst/>
              <a:latin typeface="微软雅黑" charset="0"/>
              <a:ea typeface="微软雅黑" charset="0"/>
              <a:cs typeface="微软雅黑" charset="0"/>
            </a:endParaRPr>
          </a:p>
        </p:txBody>
      </p:sp>
    </p:spTree>
    <p:custDataLst>
      <p:tags r:id="rId6"/>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grpSp>
      <p:sp>
        <p:nvSpPr>
          <p:cNvPr id="2" name="标题 1"/>
          <p:cNvSpPr>
            <a:spLocks noGrp="1"/>
          </p:cNvSpPr>
          <p:nvPr>
            <p:ph type="title"/>
          </p:nvPr>
        </p:nvSpPr>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en-US" altLang="zh-CN" sz="2400" b="1" dirty="0">
                <a:solidFill>
                  <a:schemeClr val="accent1"/>
                </a:solidFill>
                <a:latin typeface="汉仪旗黑-85S" charset="0"/>
                <a:ea typeface="微软雅黑" panose="020B0503020204020204" pitchFamily="34" charset="-122"/>
                <a:cs typeface="汉仪旗黑-85S" charset="0"/>
                <a:sym typeface="+mn-ea"/>
              </a:rPr>
              <a:t>2. </a:t>
            </a:r>
            <a:r>
              <a:rPr lang="en-US" altLang="zh-CN" sz="2400" b="1" dirty="0">
                <a:solidFill>
                  <a:schemeClr val="accent1"/>
                </a:solidFill>
                <a:latin typeface="汉仪旗黑-85S" charset="0"/>
                <a:ea typeface="微软雅黑" panose="020B0503020204020204" pitchFamily="34" charset="-122"/>
                <a:cs typeface="汉仪旗黑-85S" charset="0"/>
                <a:sym typeface="+mn-ea"/>
              </a:rPr>
              <a:t>战略性人力资源管理的模型</a:t>
            </a:r>
            <a:br>
              <a:rPr lang="en-US" altLang="zh-CN" sz="2400" b="1" dirty="0">
                <a:solidFill>
                  <a:schemeClr val="accent1"/>
                </a:solidFill>
                <a:latin typeface="汉仪旗黑-85S" charset="0"/>
                <a:ea typeface="微软雅黑" panose="020B0503020204020204" pitchFamily="34" charset="-122"/>
                <a:cs typeface="汉仪旗黑-85S" charset="0"/>
                <a:sym typeface="+mn-ea"/>
              </a:rPr>
            </a:br>
            <a:endParaRPr lang="en-US" altLang="zh-CN" sz="2400" b="1" dirty="0">
              <a:solidFill>
                <a:schemeClr val="accent1"/>
              </a:solidFill>
              <a:latin typeface="汉仪旗黑-85S" charset="0"/>
              <a:ea typeface="微软雅黑" panose="020B0503020204020204" pitchFamily="34" charset="-122"/>
              <a:cs typeface="汉仪旗黑-85S" charset="0"/>
              <a:sym typeface="+mn-ea"/>
            </a:endParaRPr>
          </a:p>
        </p:txBody>
      </p:sp>
      <p:sp>
        <p:nvSpPr>
          <p:cNvPr id="3" name="内容占位符 2"/>
          <p:cNvSpPr>
            <a:spLocks noGrp="1"/>
          </p:cNvSpPr>
          <p:nvPr>
            <p:ph idx="1"/>
            <p:custDataLst>
              <p:tags r:id="rId4"/>
            </p:custDataLst>
          </p:nvPr>
        </p:nvSpPr>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zh-CN" altLang="zh-CN" sz="1800" dirty="0">
                <a:solidFill>
                  <a:schemeClr val="dk1"/>
                </a:solidFill>
                <a:effectLst/>
                <a:latin typeface="微软雅黑" charset="0"/>
                <a:ea typeface="微软雅黑" charset="0"/>
                <a:cs typeface="Times New Roman" panose="02020603050405020304" pitchFamily="18" charset="0"/>
                <a:sym typeface="+mn-ea"/>
              </a:rPr>
              <a:t>根据对战略性人力资源管理的界定，可以提出一个战略性人力资源管理模型，以更清晰地显示战略人力资源管理内容与公司目标、战略、外部环境的关系。</a:t>
            </a:r>
            <a:endParaRPr lang="zh-CN" altLang="zh-CN" sz="1800" dirty="0">
              <a:solidFill>
                <a:schemeClr val="dk1"/>
              </a:solidFill>
              <a:effectLst/>
              <a:latin typeface="微软雅黑" charset="0"/>
              <a:ea typeface="微软雅黑" charset="0"/>
              <a:cs typeface="Times New Roman" panose="02020603050405020304" pitchFamily="18" charset="0"/>
              <a:sym typeface="+mn-ea"/>
            </a:endParaRPr>
          </a:p>
        </p:txBody>
      </p:sp>
      <p:pic>
        <p:nvPicPr>
          <p:cNvPr id="4" name="图片 3"/>
          <p:cNvPicPr>
            <a:picLocks noChangeAspect="1"/>
          </p:cNvPicPr>
          <p:nvPr/>
        </p:nvPicPr>
        <p:blipFill>
          <a:blip r:embed="rId5"/>
          <a:stretch>
            <a:fillRect/>
          </a:stretch>
        </p:blipFill>
        <p:spPr>
          <a:xfrm>
            <a:off x="4333909" y="2089933"/>
            <a:ext cx="7019891" cy="3995483"/>
          </a:xfrm>
          <a:prstGeom prst="rect">
            <a:avLst/>
          </a:prstGeom>
        </p:spPr>
      </p:pic>
    </p:spTree>
    <p:custDataLst>
      <p:tags r:id="rId6"/>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grpSp>
      <p:sp>
        <p:nvSpPr>
          <p:cNvPr id="3" name="内容占位符 2"/>
          <p:cNvSpPr>
            <a:spLocks noGrp="1"/>
          </p:cNvSpPr>
          <p:nvPr>
            <p:ph idx="1"/>
            <p:custDataLst>
              <p:tags r:id="rId4"/>
            </p:custDataLst>
          </p:nvPr>
        </p:nvSpPr>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zh-CN" altLang="zh-CN" b="1" dirty="0">
                <a:solidFill>
                  <a:schemeClr val="dk1"/>
                </a:solidFill>
                <a:effectLst/>
                <a:latin typeface="微软雅黑" charset="0"/>
                <a:ea typeface="微软雅黑" charset="0"/>
                <a:cs typeface="微软雅黑" charset="0"/>
                <a:sym typeface="+mn-ea"/>
              </a:rPr>
              <a:t>第一节 企业战略理论</a:t>
            </a:r>
            <a:endParaRPr lang="zh-CN" altLang="zh-CN" b="1" dirty="0">
              <a:solidFill>
                <a:schemeClr val="dk1"/>
              </a:solidFill>
              <a:effectLst/>
              <a:latin typeface="微软雅黑" charset="0"/>
              <a:ea typeface="微软雅黑" charset="0"/>
              <a:cs typeface="微软雅黑" charset="0"/>
              <a:sym typeface="+mn-ea"/>
            </a:endParaRPr>
          </a:p>
          <a:p>
            <a:pPr lvl="0" algn="l">
              <a:buClrTx/>
              <a:buSzTx/>
            </a:pPr>
            <a:endParaRPr lang="zh-CN" altLang="zh-CN" b="1" dirty="0">
              <a:solidFill>
                <a:schemeClr val="dk1"/>
              </a:solidFill>
              <a:effectLst/>
              <a:latin typeface="微软雅黑" charset="0"/>
              <a:ea typeface="微软雅黑" charset="0"/>
              <a:cs typeface="微软雅黑" charset="0"/>
              <a:sym typeface="+mn-ea"/>
            </a:endParaRPr>
          </a:p>
          <a:p>
            <a:pPr lvl="0" algn="l">
              <a:buClrTx/>
              <a:buSzTx/>
            </a:pPr>
            <a:r>
              <a:rPr lang="zh-CN" altLang="zh-CN" b="1" dirty="0">
                <a:solidFill>
                  <a:schemeClr val="dk1"/>
                </a:solidFill>
                <a:effectLst/>
                <a:latin typeface="微软雅黑" charset="0"/>
                <a:ea typeface="微软雅黑" charset="0"/>
                <a:cs typeface="微软雅黑" charset="0"/>
                <a:sym typeface="+mn-ea"/>
              </a:rPr>
              <a:t>第二节 战略性人力资源管理概述</a:t>
            </a:r>
            <a:endParaRPr lang="zh-CN" altLang="zh-CN" b="1" dirty="0">
              <a:solidFill>
                <a:schemeClr val="dk1"/>
              </a:solidFill>
              <a:effectLst/>
              <a:latin typeface="微软雅黑" charset="0"/>
              <a:ea typeface="微软雅黑" charset="0"/>
              <a:cs typeface="微软雅黑" charset="0"/>
              <a:sym typeface="+mn-ea"/>
            </a:endParaRPr>
          </a:p>
          <a:p>
            <a:pPr lvl="0" algn="l">
              <a:buClrTx/>
              <a:buSzTx/>
            </a:pPr>
            <a:endParaRPr lang="zh-CN" altLang="zh-CN" b="1" dirty="0">
              <a:solidFill>
                <a:schemeClr val="dk1"/>
              </a:solidFill>
              <a:effectLst/>
              <a:latin typeface="微软雅黑" charset="0"/>
              <a:ea typeface="微软雅黑" charset="0"/>
              <a:cs typeface="微软雅黑" charset="0"/>
              <a:sym typeface="+mn-ea"/>
            </a:endParaRPr>
          </a:p>
          <a:p>
            <a:pPr lvl="0" algn="l">
              <a:buClrTx/>
              <a:buSzTx/>
            </a:pPr>
            <a:r>
              <a:rPr lang="zh-CN" altLang="zh-CN" b="1" dirty="0">
                <a:solidFill>
                  <a:schemeClr val="dk1"/>
                </a:solidFill>
                <a:effectLst/>
                <a:latin typeface="微软雅黑" charset="0"/>
                <a:ea typeface="微软雅黑" charset="0"/>
                <a:cs typeface="微软雅黑" charset="0"/>
                <a:sym typeface="+mn-ea"/>
              </a:rPr>
              <a:t>第三节 </a:t>
            </a:r>
            <a:r>
              <a:rPr lang="zh-CN" altLang="zh-CN" b="1" dirty="0">
                <a:solidFill>
                  <a:schemeClr val="dk1"/>
                </a:solidFill>
                <a:effectLst/>
                <a:latin typeface="微软雅黑" charset="0"/>
                <a:ea typeface="微软雅黑" charset="0"/>
                <a:cs typeface="微软雅黑" charset="0"/>
                <a:sym typeface="+mn-ea"/>
              </a:rPr>
              <a:t>战略性人力资源管理模型</a:t>
            </a:r>
            <a:endParaRPr lang="zh-CN" altLang="zh-CN" b="1" dirty="0">
              <a:solidFill>
                <a:schemeClr val="dk1"/>
              </a:solidFill>
              <a:effectLst/>
              <a:latin typeface="微软雅黑" charset="0"/>
              <a:ea typeface="微软雅黑" charset="0"/>
              <a:cs typeface="微软雅黑" charset="0"/>
              <a:sym typeface="+mn-ea"/>
            </a:endParaRPr>
          </a:p>
        </p:txBody>
      </p:sp>
      <p:sp>
        <p:nvSpPr>
          <p:cNvPr id="4" name="标题 3"/>
          <p:cNvSpPr/>
          <p:nvPr>
            <p:ph type="title"/>
          </p:nvPr>
        </p:nvSpPr>
        <p:spPr/>
        <p:txBody>
          <a:bodyPr/>
          <a:p>
            <a:endParaRPr lang="zh-CN" altLang="en-US"/>
          </a:p>
        </p:txBody>
      </p:sp>
    </p:spTree>
    <p:custDataLst>
      <p:tags r:id="rId5"/>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grpSp>
      <p:sp>
        <p:nvSpPr>
          <p:cNvPr id="3" name="内容占位符 2"/>
          <p:cNvSpPr>
            <a:spLocks noGrp="1"/>
          </p:cNvSpPr>
          <p:nvPr>
            <p:ph idx="1"/>
            <p:custDataLst>
              <p:tags r:id="rId4"/>
            </p:custDataLst>
          </p:nvPr>
        </p:nvSpPr>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buClrTx/>
              <a:buSzTx/>
              <a:buNone/>
            </a:pPr>
            <a:r>
              <a:rPr lang="zh-CN" altLang="en-US" sz="1800" dirty="0">
                <a:solidFill>
                  <a:schemeClr val="dk1"/>
                </a:solidFill>
                <a:effectLst/>
                <a:latin typeface="微软雅黑" charset="0"/>
                <a:ea typeface="微软雅黑" charset="0"/>
                <a:cs typeface="微软雅黑" charset="0"/>
                <a:sym typeface="+mn-ea"/>
              </a:rPr>
              <a:t>战略性人力资源管理不是一个概念，而是一个有机的体系，人力资源管理系统分为五大职能模块。</a:t>
            </a:r>
            <a:endParaRPr lang="zh-CN" altLang="en-US" sz="1800" dirty="0">
              <a:solidFill>
                <a:schemeClr val="dk1"/>
              </a:solidFill>
              <a:effectLst/>
              <a:latin typeface="微软雅黑" charset="0"/>
              <a:ea typeface="微软雅黑" charset="0"/>
              <a:cs typeface="微软雅黑" charset="0"/>
              <a:sym typeface="+mn-ea"/>
            </a:endParaRPr>
          </a:p>
          <a:p>
            <a:pPr marL="0" lvl="0" algn="l">
              <a:buClrTx/>
              <a:buSzTx/>
              <a:buNone/>
            </a:pPr>
            <a:endParaRPr lang="zh-CN" altLang="en-US" sz="1800" dirty="0">
              <a:solidFill>
                <a:schemeClr val="dk1"/>
              </a:solidFill>
              <a:effectLst/>
              <a:latin typeface="微软雅黑" charset="0"/>
              <a:ea typeface="微软雅黑" charset="0"/>
              <a:cs typeface="微软雅黑" charset="0"/>
              <a:sym typeface="+mn-ea"/>
            </a:endParaRPr>
          </a:p>
          <a:p>
            <a:pPr marL="0" lvl="0" algn="l">
              <a:buClrTx/>
              <a:buSzTx/>
              <a:buNone/>
            </a:pPr>
            <a:r>
              <a:rPr lang="zh-CN" altLang="en-US" sz="1800" dirty="0">
                <a:solidFill>
                  <a:schemeClr val="dk1"/>
                </a:solidFill>
                <a:effectLst/>
                <a:latin typeface="微软雅黑" charset="0"/>
                <a:ea typeface="微软雅黑" charset="0"/>
                <a:cs typeface="微软雅黑" charset="0"/>
                <a:sym typeface="+mn-ea"/>
              </a:rPr>
              <a:t>战略性人力资源规划</a:t>
            </a:r>
            <a:r>
              <a:rPr lang="zh-CN" altLang="en-US" sz="1800" dirty="0">
                <a:solidFill>
                  <a:schemeClr val="dk1"/>
                </a:solidFill>
                <a:effectLst/>
                <a:latin typeface="微软雅黑" charset="0"/>
                <a:ea typeface="微软雅黑" charset="0"/>
                <a:cs typeface="微软雅黑" charset="0"/>
                <a:sym typeface="+mn-ea"/>
              </a:rPr>
              <a:t>：指</a:t>
            </a:r>
            <a:r>
              <a:rPr lang="zh-CN" altLang="en-US" sz="1800" dirty="0">
                <a:solidFill>
                  <a:schemeClr val="dk1"/>
                </a:solidFill>
                <a:effectLst/>
                <a:latin typeface="微软雅黑" charset="0"/>
                <a:ea typeface="微软雅黑" charset="0"/>
                <a:cs typeface="微软雅黑" charset="0"/>
                <a:sym typeface="+mn-ea"/>
              </a:rPr>
              <a:t>企业根据战略发展目标与任务要求，科学的预测、分析自己在变化环境中的人力资源供给和需求情况，制定必要的政策与措施，以确保组织在需要的时间和需要的岗位上获得各种需要的人才的过程。</a:t>
            </a:r>
            <a:endParaRPr lang="zh-CN" altLang="en-US" sz="1800" dirty="0">
              <a:solidFill>
                <a:schemeClr val="dk1"/>
              </a:solidFill>
              <a:effectLst/>
              <a:latin typeface="微软雅黑" charset="0"/>
              <a:ea typeface="微软雅黑" charset="0"/>
              <a:cs typeface="微软雅黑" charset="0"/>
              <a:sym typeface="+mn-ea"/>
            </a:endParaRPr>
          </a:p>
          <a:p>
            <a:pPr marL="0" lvl="0" algn="l">
              <a:buClrTx/>
              <a:buSzTx/>
              <a:buNone/>
            </a:pPr>
            <a:r>
              <a:rPr lang="zh-CN" altLang="en-US" sz="1800" dirty="0">
                <a:solidFill>
                  <a:schemeClr val="dk1"/>
                </a:solidFill>
                <a:effectLst/>
                <a:latin typeface="微软雅黑" charset="0"/>
                <a:ea typeface="微软雅黑" charset="0"/>
                <a:cs typeface="微软雅黑" charset="0"/>
                <a:sym typeface="+mn-ea"/>
              </a:rPr>
              <a:t>战略性人力资源获取与配置体系</a:t>
            </a:r>
            <a:r>
              <a:rPr lang="zh-CN" altLang="en-US" sz="1800" dirty="0">
                <a:solidFill>
                  <a:schemeClr val="dk1"/>
                </a:solidFill>
                <a:effectLst/>
                <a:latin typeface="微软雅黑" charset="0"/>
                <a:ea typeface="微软雅黑" charset="0"/>
                <a:cs typeface="微软雅黑" charset="0"/>
                <a:sym typeface="+mn-ea"/>
              </a:rPr>
              <a:t>：指</a:t>
            </a:r>
            <a:r>
              <a:rPr lang="zh-CN" altLang="en-US" sz="1800" dirty="0">
                <a:solidFill>
                  <a:schemeClr val="dk1"/>
                </a:solidFill>
                <a:effectLst/>
                <a:latin typeface="微软雅黑" charset="0"/>
                <a:ea typeface="微软雅黑" charset="0"/>
                <a:cs typeface="微软雅黑" charset="0"/>
                <a:sym typeface="+mn-ea"/>
              </a:rPr>
              <a:t>以组织的职位分析、任职资格体系和素质模型为基础，系统地建立人力资源进入、配置以及内部再配置的动态运行机制。</a:t>
            </a:r>
            <a:endParaRPr lang="zh-CN" altLang="en-US" sz="1800" dirty="0">
              <a:solidFill>
                <a:schemeClr val="dk1"/>
              </a:solidFill>
              <a:effectLst/>
              <a:latin typeface="微软雅黑" charset="0"/>
              <a:ea typeface="微软雅黑" charset="0"/>
              <a:cs typeface="微软雅黑" charset="0"/>
              <a:sym typeface="+mn-ea"/>
            </a:endParaRPr>
          </a:p>
          <a:p>
            <a:pPr marL="0" lvl="0" algn="l">
              <a:buClrTx/>
              <a:buSzTx/>
              <a:buNone/>
            </a:pPr>
            <a:r>
              <a:rPr lang="zh-CN" altLang="en-US" sz="1800" dirty="0">
                <a:solidFill>
                  <a:schemeClr val="dk1"/>
                </a:solidFill>
                <a:effectLst/>
                <a:latin typeface="微软雅黑" charset="0"/>
                <a:ea typeface="微软雅黑" charset="0"/>
                <a:cs typeface="微软雅黑" charset="0"/>
                <a:sym typeface="+mn-ea"/>
              </a:rPr>
              <a:t>战略性人力资源培训开发体系</a:t>
            </a:r>
            <a:r>
              <a:rPr lang="zh-CN" altLang="en-US" sz="1800" dirty="0">
                <a:solidFill>
                  <a:schemeClr val="dk1"/>
                </a:solidFill>
                <a:effectLst/>
                <a:latin typeface="微软雅黑" charset="0"/>
                <a:ea typeface="微软雅黑" charset="0"/>
                <a:cs typeface="微软雅黑" charset="0"/>
                <a:sym typeface="+mn-ea"/>
              </a:rPr>
              <a:t>：在企业中，将</a:t>
            </a:r>
            <a:r>
              <a:rPr lang="zh-CN" altLang="en-US" sz="1800" dirty="0">
                <a:solidFill>
                  <a:schemeClr val="dk1"/>
                </a:solidFill>
                <a:effectLst/>
                <a:latin typeface="微软雅黑" charset="0"/>
                <a:ea typeface="微软雅黑" charset="0"/>
                <a:cs typeface="微软雅黑" charset="0"/>
                <a:sym typeface="+mn-ea"/>
              </a:rPr>
              <a:t>教育培训制度化</a:t>
            </a:r>
            <a:r>
              <a:rPr lang="zh-CN" altLang="en-US" sz="1800" dirty="0">
                <a:solidFill>
                  <a:schemeClr val="dk1"/>
                </a:solidFill>
                <a:effectLst/>
                <a:latin typeface="微软雅黑" charset="0"/>
                <a:ea typeface="微软雅黑" charset="0"/>
                <a:cs typeface="微软雅黑" charset="0"/>
                <a:sym typeface="+mn-ea"/>
              </a:rPr>
              <a:t>。</a:t>
            </a:r>
            <a:endParaRPr lang="zh-CN" altLang="en-US" sz="1800" dirty="0">
              <a:solidFill>
                <a:schemeClr val="dk1"/>
              </a:solidFill>
              <a:effectLst/>
              <a:latin typeface="微软雅黑" charset="0"/>
              <a:ea typeface="微软雅黑" charset="0"/>
              <a:cs typeface="微软雅黑" charset="0"/>
              <a:sym typeface="+mn-ea"/>
            </a:endParaRPr>
          </a:p>
          <a:p>
            <a:pPr marL="0" lvl="0" algn="l">
              <a:buClrTx/>
              <a:buSzTx/>
              <a:buNone/>
            </a:pPr>
            <a:r>
              <a:rPr lang="zh-CN" altLang="en-US" sz="1800" dirty="0">
                <a:solidFill>
                  <a:schemeClr val="dk1"/>
                </a:solidFill>
                <a:effectLst/>
                <a:latin typeface="微软雅黑" charset="0"/>
                <a:ea typeface="微软雅黑" charset="0"/>
                <a:cs typeface="微软雅黑" charset="0"/>
                <a:sym typeface="+mn-ea"/>
              </a:rPr>
              <a:t>战略性人力资源薪酬体系</a:t>
            </a:r>
            <a:r>
              <a:rPr lang="zh-CN" altLang="en-US" sz="1800" dirty="0">
                <a:solidFill>
                  <a:schemeClr val="dk1"/>
                </a:solidFill>
                <a:effectLst/>
                <a:latin typeface="微软雅黑" charset="0"/>
                <a:ea typeface="微软雅黑" charset="0"/>
                <a:cs typeface="微软雅黑" charset="0"/>
                <a:sym typeface="+mn-ea"/>
              </a:rPr>
              <a:t>：</a:t>
            </a:r>
            <a:r>
              <a:rPr lang="zh-CN" altLang="en-US" sz="1800" dirty="0">
                <a:solidFill>
                  <a:schemeClr val="dk1"/>
                </a:solidFill>
                <a:effectLst/>
                <a:latin typeface="微软雅黑" charset="0"/>
                <a:ea typeface="微软雅黑" charset="0"/>
                <a:cs typeface="微软雅黑" charset="0"/>
                <a:sym typeface="+mn-ea"/>
              </a:rPr>
              <a:t>根据不同的经营战略、不同的市场定位和发展阶段选择不同的报酬策略，其中以职位和能力为基础是最为基本的两种薪酬支付的依据</a:t>
            </a:r>
            <a:endParaRPr lang="zh-CN" altLang="en-US" sz="1800" dirty="0">
              <a:solidFill>
                <a:schemeClr val="dk1"/>
              </a:solidFill>
              <a:effectLst/>
              <a:latin typeface="微软雅黑" charset="0"/>
              <a:ea typeface="微软雅黑" charset="0"/>
              <a:cs typeface="微软雅黑" charset="0"/>
              <a:sym typeface="+mn-ea"/>
            </a:endParaRPr>
          </a:p>
          <a:p>
            <a:pPr marL="0" lvl="0" algn="l">
              <a:buClrTx/>
              <a:buSzTx/>
              <a:buNone/>
            </a:pPr>
            <a:r>
              <a:rPr lang="zh-CN" altLang="en-US" sz="1800" dirty="0">
                <a:solidFill>
                  <a:schemeClr val="dk1"/>
                </a:solidFill>
                <a:effectLst/>
                <a:latin typeface="微软雅黑" charset="0"/>
                <a:ea typeface="微软雅黑" charset="0"/>
                <a:cs typeface="微软雅黑" charset="0"/>
                <a:sym typeface="+mn-ea"/>
              </a:rPr>
              <a:t>关键绩效指标为核心的绩效管理体系</a:t>
            </a:r>
            <a:r>
              <a:rPr lang="zh-CN" altLang="en-US" sz="1800" dirty="0">
                <a:solidFill>
                  <a:schemeClr val="dk1"/>
                </a:solidFill>
                <a:effectLst/>
                <a:latin typeface="微软雅黑" charset="0"/>
                <a:ea typeface="微软雅黑" charset="0"/>
                <a:cs typeface="微软雅黑" charset="0"/>
                <a:sym typeface="+mn-ea"/>
              </a:rPr>
              <a:t>：</a:t>
            </a:r>
            <a:r>
              <a:rPr lang="zh-CN" altLang="en-US" sz="1800" dirty="0">
                <a:solidFill>
                  <a:schemeClr val="dk1"/>
                </a:solidFill>
                <a:effectLst/>
                <a:latin typeface="微软雅黑" charset="0"/>
                <a:ea typeface="微软雅黑" charset="0"/>
                <a:cs typeface="微软雅黑" charset="0"/>
                <a:sym typeface="+mn-ea"/>
              </a:rPr>
              <a:t>关键绩效指标</a:t>
            </a:r>
            <a:r>
              <a:rPr lang="zh-CN" altLang="en-US" sz="1800" dirty="0">
                <a:solidFill>
                  <a:schemeClr val="dk1"/>
                </a:solidFill>
                <a:effectLst/>
                <a:latin typeface="微软雅黑" charset="0"/>
                <a:ea typeface="微软雅黑" charset="0"/>
                <a:cs typeface="微软雅黑" charset="0"/>
                <a:sym typeface="+mn-ea"/>
              </a:rPr>
              <a:t>(KPI)</a:t>
            </a:r>
            <a:r>
              <a:rPr lang="zh-CN" altLang="en-US" sz="1800" dirty="0">
                <a:solidFill>
                  <a:schemeClr val="dk1"/>
                </a:solidFill>
                <a:effectLst/>
                <a:latin typeface="微软雅黑" charset="0"/>
                <a:ea typeface="微软雅黑" charset="0"/>
                <a:cs typeface="微软雅黑" charset="0"/>
                <a:sym typeface="+mn-ea"/>
              </a:rPr>
              <a:t>是评估和管理被评价这绩效的定量化或行为化的标准体系。以</a:t>
            </a:r>
            <a:r>
              <a:rPr lang="zh-CN" altLang="en-US" sz="1800" dirty="0">
                <a:solidFill>
                  <a:schemeClr val="dk1"/>
                </a:solidFill>
                <a:effectLst/>
                <a:latin typeface="微软雅黑" charset="0"/>
                <a:ea typeface="微软雅黑" charset="0"/>
                <a:cs typeface="微软雅黑" charset="0"/>
                <a:sym typeface="+mn-ea"/>
              </a:rPr>
              <a:t>KPI</a:t>
            </a:r>
            <a:r>
              <a:rPr lang="zh-CN" altLang="en-US" sz="1800" dirty="0">
                <a:solidFill>
                  <a:schemeClr val="dk1"/>
                </a:solidFill>
                <a:effectLst/>
                <a:latin typeface="微软雅黑" charset="0"/>
                <a:ea typeface="微软雅黑" charset="0"/>
                <a:cs typeface="微软雅黑" charset="0"/>
                <a:sym typeface="+mn-ea"/>
              </a:rPr>
              <a:t>指标为核心的绩效管理，不仅仅是对员工进行简单的绩效考核，而是需要建立一套完整的绩效管理系统来实现个人绩效、团队绩效和组织绩效的联动</a:t>
            </a:r>
            <a:r>
              <a:rPr lang="zh-CN" altLang="en-US" sz="1800" dirty="0">
                <a:solidFill>
                  <a:schemeClr val="dk1"/>
                </a:solidFill>
                <a:effectLst/>
                <a:latin typeface="微软雅黑" charset="0"/>
                <a:ea typeface="微软雅黑" charset="0"/>
                <a:cs typeface="微软雅黑" charset="0"/>
                <a:sym typeface="+mn-ea"/>
              </a:rPr>
              <a:t>。</a:t>
            </a:r>
            <a:endParaRPr lang="zh-CN" altLang="en-US" sz="1800" dirty="0">
              <a:solidFill>
                <a:schemeClr val="dk1"/>
              </a:solidFill>
              <a:effectLst/>
              <a:latin typeface="微软雅黑" charset="0"/>
              <a:ea typeface="微软雅黑" charset="0"/>
              <a:cs typeface="微软雅黑" charset="0"/>
              <a:sym typeface="+mn-ea"/>
            </a:endParaRPr>
          </a:p>
        </p:txBody>
      </p:sp>
      <p:sp>
        <p:nvSpPr>
          <p:cNvPr id="4" name="标题 3"/>
          <p:cNvSpPr/>
          <p:nvPr>
            <p:ph type="title"/>
          </p:nvPr>
        </p:nvSpPr>
        <p:spPr/>
        <p:txBody>
          <a:bodyPr/>
          <a:p>
            <a:endParaRPr lang="zh-CN" altLang="en-US"/>
          </a:p>
        </p:txBody>
      </p:sp>
    </p:spTree>
    <p:custDataLst>
      <p:tags r:id="rId5"/>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sp>
          <p:nvSpPr>
            <p:cNvPr id="4" name="等腰三角形 3"/>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grpSp>
      <p:sp>
        <p:nvSpPr>
          <p:cNvPr id="7" name="内容占位符 6"/>
          <p:cNvSpPr>
            <a:spLocks noGrp="1"/>
          </p:cNvSpPr>
          <p:nvPr>
            <p:ph idx="1"/>
          </p:nvPr>
        </p:nvSpPr>
        <p:spPr/>
        <p:txBody>
          <a:bodyPr/>
          <a:p>
            <a:endParaRPr lang="zh-CN" altLang="en-US"/>
          </a:p>
        </p:txBody>
      </p:sp>
      <p:sp>
        <p:nvSpPr>
          <p:cNvPr id="2" name="标题 1"/>
          <p:cNvSpPr>
            <a:spLocks noGrp="1"/>
          </p:cNvSpPr>
          <p:nvPr>
            <p:ph type="title"/>
          </p:nvPr>
        </p:nvSpPr>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en-US" altLang="zh-CN" sz="2800" b="1" dirty="0">
                <a:solidFill>
                  <a:schemeClr val="accent1"/>
                </a:solidFill>
                <a:latin typeface="汉仪旗黑-85S" charset="0"/>
                <a:cs typeface="汉仪旗黑-85S" charset="0"/>
                <a:sym typeface="+mn-ea"/>
              </a:rPr>
              <a:t>3.</a:t>
            </a:r>
            <a:r>
              <a:rPr lang="en-US" altLang="zh-CN" sz="2800" b="1" dirty="0">
                <a:solidFill>
                  <a:schemeClr val="accent1"/>
                </a:solidFill>
                <a:latin typeface="汉仪旗黑-85S" charset="0"/>
                <a:cs typeface="汉仪旗黑-85S" charset="0"/>
                <a:sym typeface="+mn-ea"/>
              </a:rPr>
              <a:t>战略人力资源管理与公司战略的关系</a:t>
            </a:r>
            <a:endParaRPr lang="en-US" altLang="zh-CN" sz="2800" b="1" dirty="0">
              <a:solidFill>
                <a:schemeClr val="accent1"/>
              </a:solidFill>
              <a:latin typeface="汉仪旗黑-85S" charset="0"/>
              <a:cs typeface="汉仪旗黑-85S" charset="0"/>
              <a:sym typeface="+mn-ea"/>
            </a:endParaRPr>
          </a:p>
        </p:txBody>
      </p:sp>
      <p:pic>
        <p:nvPicPr>
          <p:cNvPr id="10" name="图片 9"/>
          <p:cNvPicPr/>
          <p:nvPr/>
        </p:nvPicPr>
        <p:blipFill>
          <a:blip r:embed="rId4"/>
          <a:srcRect t="-282" r="-56" b="-508"/>
          <a:stretch>
            <a:fillRect/>
          </a:stretch>
        </p:blipFill>
        <p:spPr>
          <a:xfrm>
            <a:off x="2858513" y="1813972"/>
            <a:ext cx="5434362" cy="2971274"/>
          </a:xfrm>
          <a:prstGeom prst="rect">
            <a:avLst/>
          </a:prstGeom>
          <a:noFill/>
          <a:ln w="9525">
            <a:noFill/>
          </a:ln>
        </p:spPr>
      </p:pic>
      <p:sp>
        <p:nvSpPr>
          <p:cNvPr id="12" name="文本框 11"/>
          <p:cNvSpPr txBox="1"/>
          <p:nvPr>
            <p:custDataLst>
              <p:tags r:id="rId5"/>
            </p:custDataLst>
          </p:nvPr>
        </p:nvSpPr>
        <p:spPr>
          <a:xfrm>
            <a:off x="3882085" y="5236764"/>
            <a:ext cx="6094070" cy="368300"/>
          </a:xfrm>
          <a:prstGeom prst="rect">
            <a:avLst/>
          </a:prstGeom>
          <a:noFill/>
        </p:spPr>
        <p:txBody>
          <a:bodyPr wrap="square">
            <a:spAutoFit/>
          </a:bodyPr>
          <a:lstStyle/>
          <a:p>
            <a:r>
              <a:rPr lang="zh-CN" altLang="zh-CN" sz="1800" b="1" dirty="0">
                <a:solidFill>
                  <a:schemeClr val="dk1"/>
                </a:solidFill>
                <a:effectLst/>
                <a:latin typeface="微软雅黑" charset="0"/>
                <a:ea typeface="微软雅黑" charset="0"/>
                <a:cs typeface="Times New Roman" panose="02020603050405020304" pitchFamily="18" charset="0"/>
              </a:rPr>
              <a:t>公司战略与人力资源战略的关系</a:t>
            </a:r>
            <a:endParaRPr lang="zh-CN" altLang="zh-CN" sz="1800" b="1" dirty="0">
              <a:solidFill>
                <a:schemeClr val="dk1"/>
              </a:solidFill>
              <a:effectLst/>
              <a:latin typeface="微软雅黑" charset="0"/>
              <a:ea typeface="微软雅黑" charset="0"/>
              <a:cs typeface="Times New Roman" panose="02020603050405020304" pitchFamily="18" charset="0"/>
            </a:endParaRPr>
          </a:p>
        </p:txBody>
      </p:sp>
    </p:spTree>
    <p:custDataLst>
      <p:tags r:id="rId6"/>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grpSp>
      <p:sp>
        <p:nvSpPr>
          <p:cNvPr id="2" name="标题 1"/>
          <p:cNvSpPr>
            <a:spLocks noGrp="1"/>
          </p:cNvSpPr>
          <p:nvPr>
            <p:ph type="title"/>
          </p:nvPr>
        </p:nvSpPr>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zh-CN" altLang="en-US" sz="2400" b="1" dirty="0">
                <a:solidFill>
                  <a:schemeClr val="accent1"/>
                </a:solidFill>
                <a:latin typeface="汉仪旗黑-85S" charset="0"/>
                <a:ea typeface="汉仪旗黑-85S" charset="0"/>
                <a:cs typeface="Times New Roman" panose="02020603050405020304" pitchFamily="18" charset="0"/>
                <a:sym typeface="+mn-ea"/>
              </a:rPr>
              <a:t>本章小结</a:t>
            </a:r>
            <a:endParaRPr lang="zh-CN" altLang="en-US" sz="2400" b="1" dirty="0">
              <a:solidFill>
                <a:schemeClr val="accent1"/>
              </a:solidFill>
              <a:latin typeface="汉仪旗黑-85S" charset="0"/>
              <a:ea typeface="汉仪旗黑-85S" charset="0"/>
              <a:cs typeface="Times New Roman" panose="02020603050405020304" pitchFamily="18" charset="0"/>
              <a:sym typeface="+mn-ea"/>
            </a:endParaRPr>
          </a:p>
        </p:txBody>
      </p:sp>
      <p:sp>
        <p:nvSpPr>
          <p:cNvPr id="3" name="内容占位符 2"/>
          <p:cNvSpPr>
            <a:spLocks noGrp="1"/>
          </p:cNvSpPr>
          <p:nvPr>
            <p:ph idx="1"/>
            <p:custDataLst>
              <p:tags r:id="rId4"/>
            </p:custDataLst>
          </p:nvPr>
        </p:nvSpPr>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0" indent="-457200" algn="l">
              <a:buClrTx/>
              <a:buSzTx/>
              <a:buFont typeface="+mj-lt"/>
              <a:buAutoNum type="arabicPeriod"/>
            </a:pPr>
            <a:r>
              <a:rPr lang="zh-CN" altLang="zh-CN" sz="2000" dirty="0">
                <a:solidFill>
                  <a:schemeClr val="dk1"/>
                </a:solidFill>
                <a:effectLst/>
                <a:latin typeface="微软雅黑" charset="0"/>
                <a:ea typeface="微软雅黑" charset="0"/>
                <a:cs typeface="微软雅黑" charset="0"/>
                <a:sym typeface="+mn-ea"/>
              </a:rPr>
              <a:t>企业战略理论与企业人力资源管理息息相关，主要体现在以下</a:t>
            </a:r>
            <a:r>
              <a:rPr lang="zh-CN" altLang="zh-CN" sz="2000" dirty="0">
                <a:solidFill>
                  <a:schemeClr val="dk1"/>
                </a:solidFill>
                <a:effectLst/>
                <a:latin typeface="微软雅黑" charset="0"/>
                <a:ea typeface="微软雅黑" charset="0"/>
                <a:cs typeface="微软雅黑" charset="0"/>
                <a:sym typeface="+mn-ea"/>
              </a:rPr>
              <a:t>四</a:t>
            </a:r>
            <a:r>
              <a:rPr lang="zh-CN" altLang="zh-CN" sz="2000" dirty="0">
                <a:solidFill>
                  <a:schemeClr val="dk1"/>
                </a:solidFill>
                <a:effectLst/>
                <a:latin typeface="微软雅黑" charset="0"/>
                <a:ea typeface="微软雅黑" charset="0"/>
                <a:cs typeface="微软雅黑" charset="0"/>
                <a:sym typeface="+mn-ea"/>
              </a:rPr>
              <a:t>个方面：愿景和战略目标、企业生命周期假设、企业核心竞争力和资源基础理论</a:t>
            </a:r>
            <a:r>
              <a:rPr lang="zh-CN" altLang="zh-CN" sz="2000" dirty="0">
                <a:solidFill>
                  <a:schemeClr val="dk1"/>
                </a:solidFill>
                <a:effectLst/>
                <a:latin typeface="微软雅黑" charset="0"/>
                <a:ea typeface="微软雅黑" charset="0"/>
                <a:cs typeface="微软雅黑" charset="0"/>
                <a:sym typeface="+mn-ea"/>
              </a:rPr>
              <a:t>。</a:t>
            </a:r>
            <a:endParaRPr lang="zh-CN" altLang="zh-CN" sz="2000" dirty="0">
              <a:solidFill>
                <a:schemeClr val="dk1"/>
              </a:solidFill>
              <a:effectLst/>
              <a:latin typeface="微软雅黑" charset="0"/>
              <a:ea typeface="微软雅黑" charset="0"/>
              <a:cs typeface="微软雅黑" charset="0"/>
              <a:sym typeface="+mn-ea"/>
            </a:endParaRPr>
          </a:p>
          <a:p>
            <a:pPr marL="457200" lvl="0" indent="-457200" algn="l">
              <a:buClrTx/>
              <a:buSzTx/>
              <a:buFont typeface="+mj-lt"/>
              <a:buAutoNum type="arabicPeriod"/>
            </a:pPr>
            <a:r>
              <a:rPr lang="zh-CN" altLang="zh-CN" sz="2000" dirty="0">
                <a:solidFill>
                  <a:schemeClr val="dk1"/>
                </a:solidFill>
                <a:effectLst/>
                <a:latin typeface="微软雅黑" charset="0"/>
                <a:ea typeface="微软雅黑" charset="0"/>
                <a:cs typeface="微软雅黑" charset="0"/>
                <a:sym typeface="+mn-ea"/>
              </a:rPr>
              <a:t>战略人力资源管理是指企业为实现企业战略总目标而对企业各级各类员工使用规划、考核和培训等各方面进行的一系列综合性的长远谋划方略及其管理实践活动。它是人力资源管理理论发展的高级阶段，具有战略性、系统性、契合性和目标导向性的特征。</a:t>
            </a:r>
            <a:endParaRPr lang="zh-CN" altLang="zh-CN" sz="2000" dirty="0">
              <a:solidFill>
                <a:schemeClr val="dk1"/>
              </a:solidFill>
              <a:effectLst/>
              <a:latin typeface="微软雅黑" charset="0"/>
              <a:ea typeface="微软雅黑" charset="0"/>
              <a:cs typeface="微软雅黑" charset="0"/>
              <a:sym typeface="+mn-ea"/>
            </a:endParaRPr>
          </a:p>
          <a:p>
            <a:pPr marL="457200" lvl="0" indent="-457200" algn="l">
              <a:buClrTx/>
              <a:buSzTx/>
              <a:buFont typeface="+mj-lt"/>
              <a:buAutoNum type="arabicPeriod"/>
            </a:pPr>
            <a:r>
              <a:rPr lang="zh-CN" altLang="zh-CN" sz="2000" dirty="0">
                <a:solidFill>
                  <a:schemeClr val="dk1"/>
                </a:solidFill>
                <a:effectLst/>
                <a:latin typeface="微软雅黑" charset="0"/>
                <a:ea typeface="微软雅黑" charset="0"/>
                <a:cs typeface="微软雅黑" charset="0"/>
                <a:sym typeface="+mn-ea"/>
              </a:rPr>
              <a:t>战略性人力资源管理主要模式有哈佛模式、密歇根模式、</a:t>
            </a:r>
            <a:r>
              <a:rPr lang="zh-CN" altLang="zh-CN" sz="2000" dirty="0">
                <a:solidFill>
                  <a:schemeClr val="dk1"/>
                </a:solidFill>
                <a:effectLst/>
                <a:latin typeface="微软雅黑" charset="0"/>
                <a:ea typeface="微软雅黑" charset="0"/>
                <a:cs typeface="微软雅黑" charset="0"/>
                <a:sym typeface="+mn-ea"/>
              </a:rPr>
              <a:t>Kleiman</a:t>
            </a:r>
            <a:r>
              <a:rPr lang="zh-CN" altLang="zh-CN" sz="2000" dirty="0">
                <a:solidFill>
                  <a:schemeClr val="dk1"/>
                </a:solidFill>
                <a:effectLst/>
                <a:latin typeface="微软雅黑" charset="0"/>
                <a:ea typeface="微软雅黑" charset="0"/>
                <a:cs typeface="微软雅黑" charset="0"/>
                <a:sym typeface="+mn-ea"/>
              </a:rPr>
              <a:t>竞争优势模式、程序调整与整体变革模式、瓦立克模式等。</a:t>
            </a:r>
            <a:r>
              <a:rPr lang="zh-CN" altLang="zh-CN" sz="2000" dirty="0">
                <a:solidFill>
                  <a:schemeClr val="dk1"/>
                </a:solidFill>
                <a:effectLst/>
                <a:latin typeface="微软雅黑" charset="0"/>
                <a:ea typeface="微软雅黑" charset="0"/>
                <a:cs typeface="微软雅黑" charset="0"/>
                <a:sym typeface="+mn-ea"/>
              </a:rPr>
              <a:t>战略性人力资源管理相关学派有角色理论、人力资本理论、管理职能理论和交易成本理论等，从不同角度阐述了企业战略人力资源管理的工作重心。</a:t>
            </a:r>
            <a:endParaRPr lang="zh-CN" altLang="zh-CN" sz="2000" dirty="0">
              <a:solidFill>
                <a:schemeClr val="dk1"/>
              </a:solidFill>
              <a:effectLst/>
              <a:latin typeface="微软雅黑" charset="0"/>
              <a:ea typeface="微软雅黑" charset="0"/>
              <a:cs typeface="微软雅黑" charset="0"/>
              <a:sym typeface="+mn-ea"/>
            </a:endParaRPr>
          </a:p>
          <a:p>
            <a:pPr marL="457200" lvl="0" indent="-457200" algn="l">
              <a:buClrTx/>
              <a:buSzTx/>
              <a:buFont typeface="+mj-lt"/>
              <a:buAutoNum type="arabicPeriod"/>
            </a:pPr>
            <a:r>
              <a:rPr lang="zh-CN" altLang="zh-CN" sz="2000" dirty="0">
                <a:solidFill>
                  <a:schemeClr val="dk1"/>
                </a:solidFill>
                <a:effectLst/>
                <a:latin typeface="微软雅黑" charset="0"/>
                <a:ea typeface="微软雅黑" charset="0"/>
                <a:cs typeface="微软雅黑" charset="0"/>
                <a:sym typeface="+mn-ea"/>
              </a:rPr>
              <a:t>企业人力资源管理促进企业竞争优势构建体现在四方面：战略性人力资源管理（战略伙伴）、企业基础设施管理（管理专家）、转型与变革管理（变革推动者）以及雇员贡献管理（员工激励者）。</a:t>
            </a:r>
            <a:endParaRPr lang="zh-CN" altLang="zh-CN" sz="2000" dirty="0">
              <a:solidFill>
                <a:schemeClr val="dk1"/>
              </a:solidFill>
              <a:effectLst/>
              <a:latin typeface="微软雅黑" charset="0"/>
              <a:ea typeface="微软雅黑" charset="0"/>
              <a:cs typeface="微软雅黑" charset="0"/>
              <a:sym typeface="+mn-ea"/>
            </a:endParaRPr>
          </a:p>
          <a:p>
            <a:pPr marL="457200" lvl="0" indent="-457200" algn="l">
              <a:buClrTx/>
              <a:buSzTx/>
              <a:buFont typeface="+mj-lt"/>
              <a:buAutoNum type="arabicPeriod"/>
            </a:pPr>
            <a:r>
              <a:rPr lang="zh-CN" altLang="zh-CN" sz="2000" dirty="0">
                <a:solidFill>
                  <a:schemeClr val="dk1"/>
                </a:solidFill>
                <a:effectLst/>
                <a:latin typeface="微软雅黑" charset="0"/>
                <a:ea typeface="微软雅黑" charset="0"/>
                <a:cs typeface="微软雅黑" charset="0"/>
                <a:sym typeface="+mn-ea"/>
              </a:rPr>
              <a:t>战略性人力资源管理是一个有机的体系。根据现代企业的人力资源管理理论和实践，可以将基于战略的人力资源管理系统分为五大职能模块：战略性人力资源规划、战略性人力资源获取与配置体系、战略性人力资源培训开发体系、战略性人力资源薪酬体系、以关键绩效指标为核心的绩效管理体系。</a:t>
            </a:r>
            <a:endParaRPr lang="zh-CN" altLang="zh-CN" sz="2000" dirty="0">
              <a:solidFill>
                <a:schemeClr val="dk1"/>
              </a:solidFill>
              <a:effectLst/>
              <a:latin typeface="微软雅黑" charset="0"/>
              <a:ea typeface="微软雅黑" charset="0"/>
              <a:cs typeface="微软雅黑" charset="0"/>
              <a:sym typeface="+mn-ea"/>
            </a:endParaRPr>
          </a:p>
        </p:txBody>
      </p:sp>
    </p:spTree>
    <p:custDataLst>
      <p:tags r:id="rId5"/>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custDataLst>
              <p:tags r:id="rId1"/>
            </p:custDataLst>
          </p:nvPr>
        </p:nvSpPr>
        <p:spPr/>
        <p:txBody>
          <a:bodyPr/>
          <a:p>
            <a:pPr marL="0" lvl="0" indent="0" algn="ctr">
              <a:lnSpc>
                <a:spcPct val="100000"/>
              </a:lnSpc>
              <a:spcBef>
                <a:spcPts val="0"/>
              </a:spcBef>
              <a:spcAft>
                <a:spcPts val="0"/>
              </a:spcAft>
              <a:buSzPct val="100000"/>
              <a:buNone/>
            </a:pPr>
            <a:r>
              <a:rPr lang="zh-CN" altLang="en-US" sz="8000" noProof="0" dirty="0">
                <a:solidFill>
                  <a:schemeClr val="accent1"/>
                </a:solidFill>
              </a:rPr>
              <a:t>谢谢！</a:t>
            </a:r>
            <a:endParaRPr lang="zh-CN" altLang="en-US" sz="8000" noProof="0" dirty="0">
              <a:solidFill>
                <a:schemeClr val="accent1"/>
              </a:solidFill>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grpSp>
      <p:sp>
        <p:nvSpPr>
          <p:cNvPr id="2" name="标题 1"/>
          <p:cNvSpPr>
            <a:spLocks noGrp="1"/>
          </p:cNvSpPr>
          <p:nvPr>
            <p:ph type="title"/>
          </p:nvPr>
        </p:nvSpPr>
        <p:spPr>
          <a:xfrm>
            <a:off x="669882" y="633099"/>
            <a:ext cx="10852237" cy="441964"/>
          </a:xfr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buClrTx/>
              <a:buSzTx/>
              <a:buFontTx/>
            </a:pPr>
            <a:r>
              <a:rPr lang="zh-CN" altLang="zh-CN" sz="3200" b="1" dirty="0">
                <a:solidFill>
                  <a:schemeClr val="accent1"/>
                </a:solidFill>
                <a:effectLst/>
                <a:latin typeface="汉仪旗黑-85S" charset="0"/>
                <a:ea typeface="微软雅黑" panose="020B0503020204020204" pitchFamily="34" charset="-122"/>
                <a:cs typeface="汉仪旗黑-85S" charset="0"/>
                <a:sym typeface="+mn-ea"/>
              </a:rPr>
              <a:t>第一节 企业战略理论</a:t>
            </a:r>
            <a:endParaRPr lang="zh-CN" altLang="zh-CN" sz="3200" b="1" dirty="0">
              <a:solidFill>
                <a:schemeClr val="accent1"/>
              </a:solidFill>
              <a:effectLst/>
              <a:latin typeface="汉仪旗黑-85S" charset="0"/>
              <a:ea typeface="微软雅黑" panose="020B0503020204020204" pitchFamily="34" charset="-122"/>
              <a:cs typeface="汉仪旗黑-85S" charset="0"/>
              <a:sym typeface="+mn-ea"/>
            </a:endParaRPr>
          </a:p>
        </p:txBody>
      </p:sp>
      <p:sp>
        <p:nvSpPr>
          <p:cNvPr id="3" name="内容占位符 2"/>
          <p:cNvSpPr>
            <a:spLocks noGrp="1"/>
          </p:cNvSpPr>
          <p:nvPr>
            <p:ph idx="1"/>
            <p:custDataLst>
              <p:tags r:id="rId4"/>
            </p:custDataLst>
          </p:nvPr>
        </p:nvSpPr>
        <p:spPr>
          <a:xfrm>
            <a:off x="669925" y="1901825"/>
            <a:ext cx="10852150" cy="4439285"/>
          </a:xfr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0" indent="-342900" algn="l">
              <a:buClrTx/>
              <a:buSzTx/>
              <a:buFont typeface="+mj-lt"/>
              <a:buAutoNum type="arabicPeriod"/>
            </a:pPr>
            <a:r>
              <a:rPr lang="zh-CN" altLang="en-US" sz="2400" b="1" dirty="0">
                <a:solidFill>
                  <a:schemeClr val="dk1"/>
                </a:solidFill>
                <a:latin typeface="微软雅黑" charset="0"/>
                <a:ea typeface="微软雅黑" charset="0"/>
                <a:sym typeface="+mn-ea"/>
              </a:rPr>
              <a:t>战略的含义</a:t>
            </a:r>
            <a:endParaRPr lang="zh-CN" altLang="en-US" sz="2400" b="1" dirty="0">
              <a:solidFill>
                <a:schemeClr val="dk1"/>
              </a:solidFill>
              <a:latin typeface="微软雅黑" charset="0"/>
              <a:ea typeface="微软雅黑" charset="0"/>
              <a:sym typeface="+mn-ea"/>
            </a:endParaRPr>
          </a:p>
          <a:p>
            <a:pPr marL="342900" lvl="0" indent="-342900" algn="l">
              <a:buClrTx/>
              <a:buSzTx/>
              <a:buFont typeface="+mj-lt"/>
              <a:buAutoNum type="arabicPeriod"/>
            </a:pPr>
            <a:r>
              <a:rPr lang="zh-CN" altLang="en-US" sz="2400" b="1" dirty="0">
                <a:solidFill>
                  <a:schemeClr val="dk1"/>
                </a:solidFill>
                <a:latin typeface="微软雅黑" charset="0"/>
                <a:ea typeface="微软雅黑" charset="0"/>
                <a:sym typeface="+mn-ea"/>
              </a:rPr>
              <a:t>人力资源管理</a:t>
            </a:r>
            <a:r>
              <a:rPr lang="zh-CN" altLang="en-US" sz="2400" b="1" dirty="0">
                <a:solidFill>
                  <a:schemeClr val="dk1"/>
                </a:solidFill>
                <a:latin typeface="微软雅黑" charset="0"/>
                <a:ea typeface="微软雅黑" charset="0"/>
                <a:sym typeface="+mn-ea"/>
              </a:rPr>
              <a:t>相关的</a:t>
            </a:r>
            <a:r>
              <a:rPr lang="zh-CN" altLang="en-US" sz="2400" b="1" dirty="0">
                <a:solidFill>
                  <a:schemeClr val="dk1"/>
                </a:solidFill>
                <a:latin typeface="微软雅黑" charset="0"/>
                <a:ea typeface="微软雅黑" charset="0"/>
                <a:sym typeface="+mn-ea"/>
              </a:rPr>
              <a:t>企业战略理论</a:t>
            </a:r>
            <a:r>
              <a:rPr lang="zh-CN" altLang="en-US" sz="2400" b="1" dirty="0">
                <a:solidFill>
                  <a:schemeClr val="dk1"/>
                </a:solidFill>
                <a:latin typeface="微软雅黑" charset="0"/>
                <a:ea typeface="微软雅黑" charset="0"/>
                <a:sym typeface="+mn-ea"/>
              </a:rPr>
              <a:t>的四个方面</a:t>
            </a:r>
            <a:endParaRPr lang="zh-CN" altLang="en-US" sz="2400" b="1" dirty="0">
              <a:solidFill>
                <a:schemeClr val="dk1"/>
              </a:solidFill>
              <a:latin typeface="微软雅黑" charset="0"/>
              <a:ea typeface="微软雅黑" charset="0"/>
              <a:sym typeface="+mn-ea"/>
            </a:endParaRPr>
          </a:p>
          <a:p>
            <a:pPr marL="342900" lvl="0" indent="-342900" algn="l">
              <a:buClrTx/>
              <a:buSzTx/>
              <a:buFont typeface="+mj-lt"/>
              <a:buAutoNum type="arabicPeriod"/>
            </a:pPr>
            <a:endParaRPr lang="zh-CN" altLang="en-US" sz="2400" b="1" dirty="0">
              <a:solidFill>
                <a:schemeClr val="dk1"/>
              </a:solidFill>
              <a:latin typeface="微软雅黑" charset="0"/>
              <a:ea typeface="微软雅黑" charset="0"/>
              <a:sym typeface="+mn-ea"/>
            </a:endParaRPr>
          </a:p>
        </p:txBody>
      </p:sp>
    </p:spTree>
    <p:custDataLst>
      <p:tags r:id="rId5"/>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grpSp>
      <p:sp>
        <p:nvSpPr>
          <p:cNvPr id="2" name="标题 1"/>
          <p:cNvSpPr>
            <a:spLocks noGrp="1"/>
          </p:cNvSpPr>
          <p:nvPr>
            <p:ph type="title"/>
          </p:nvPr>
        </p:nvSpPr>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342900" lvl="0" indent="-342900" algn="l">
              <a:buClrTx/>
              <a:buSzTx/>
              <a:buFont typeface="+mj-lt"/>
              <a:buAutoNum type="arabicPeriod"/>
            </a:pPr>
            <a:r>
              <a:rPr lang="zh-CN" altLang="en-US" sz="2400" b="1" dirty="0">
                <a:solidFill>
                  <a:schemeClr val="accent1"/>
                </a:solidFill>
                <a:latin typeface="汉仪旗黑-85S" charset="0"/>
                <a:ea typeface="汉仪旗黑-85S" charset="0"/>
                <a:cs typeface="Times New Roman" panose="02020603050405020304" pitchFamily="18" charset="0"/>
                <a:sym typeface="+mn-ea"/>
              </a:rPr>
              <a:t>战略的含义</a:t>
            </a:r>
            <a:endParaRPr lang="zh-CN" altLang="en-US" sz="2400" b="1" dirty="0">
              <a:solidFill>
                <a:schemeClr val="accent1"/>
              </a:solidFill>
              <a:latin typeface="汉仪旗黑-85S" charset="0"/>
              <a:ea typeface="汉仪旗黑-85S" charset="0"/>
              <a:cs typeface="Times New Roman" panose="02020603050405020304" pitchFamily="18" charset="0"/>
              <a:sym typeface="+mn-ea"/>
            </a:endParaRPr>
          </a:p>
        </p:txBody>
      </p:sp>
      <p:sp>
        <p:nvSpPr>
          <p:cNvPr id="3" name="内容占位符 2"/>
          <p:cNvSpPr>
            <a:spLocks noGrp="1"/>
          </p:cNvSpPr>
          <p:nvPr>
            <p:ph idx="1"/>
            <p:custDataLst>
              <p:tags r:id="rId4"/>
            </p:custDataLst>
          </p:nvPr>
        </p:nvSpPr>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zh-CN" altLang="zh-CN" sz="2400" dirty="0">
                <a:solidFill>
                  <a:schemeClr val="dk1"/>
                </a:solidFill>
                <a:effectLst/>
                <a:latin typeface="微软雅黑" charset="0"/>
                <a:ea typeface="微软雅黑" charset="0"/>
                <a:cs typeface="宋体" pitchFamily="2" charset="-122"/>
                <a:sym typeface="+mn-ea"/>
              </a:rPr>
              <a:t>战略的原始含义是指军事谋划</a:t>
            </a:r>
            <a:r>
              <a:rPr lang="zh-CN" altLang="zh-CN" sz="2400" dirty="0">
                <a:solidFill>
                  <a:schemeClr val="dk1"/>
                </a:solidFill>
                <a:effectLst/>
                <a:latin typeface="微软雅黑" charset="0"/>
                <a:ea typeface="微软雅黑" charset="0"/>
                <a:cs typeface="宋体" pitchFamily="2" charset="-122"/>
                <a:sym typeface="+mn-ea"/>
              </a:rPr>
              <a:t>。</a:t>
            </a:r>
            <a:endParaRPr lang="zh-CN" altLang="zh-CN" sz="2400" dirty="0">
              <a:solidFill>
                <a:schemeClr val="dk1"/>
              </a:solidFill>
              <a:effectLst/>
              <a:latin typeface="微软雅黑" charset="0"/>
              <a:ea typeface="微软雅黑" charset="0"/>
              <a:cs typeface="宋体" pitchFamily="2" charset="-122"/>
              <a:sym typeface="+mn-ea"/>
            </a:endParaRPr>
          </a:p>
          <a:p>
            <a:pPr lvl="0" algn="l">
              <a:buClrTx/>
              <a:buSzTx/>
            </a:pPr>
            <a:endParaRPr lang="zh-CN" altLang="zh-CN" sz="2400" dirty="0">
              <a:solidFill>
                <a:schemeClr val="dk1"/>
              </a:solidFill>
              <a:effectLst/>
              <a:latin typeface="微软雅黑" charset="0"/>
              <a:ea typeface="微软雅黑" charset="0"/>
              <a:cs typeface="宋体" pitchFamily="2" charset="-122"/>
              <a:sym typeface="+mn-ea"/>
            </a:endParaRPr>
          </a:p>
          <a:p>
            <a:pPr lvl="0" algn="l">
              <a:buClrTx/>
              <a:buSzTx/>
            </a:pPr>
            <a:r>
              <a:rPr lang="zh-CN" altLang="zh-CN" sz="2400" dirty="0">
                <a:solidFill>
                  <a:schemeClr val="dk1"/>
                </a:solidFill>
                <a:effectLst/>
                <a:latin typeface="微软雅黑" charset="0"/>
                <a:ea typeface="微软雅黑" charset="0"/>
                <a:cs typeface="宋体" pitchFamily="2" charset="-122"/>
                <a:sym typeface="+mn-ea"/>
              </a:rPr>
              <a:t>企业战略管理</a:t>
            </a:r>
            <a:r>
              <a:rPr lang="zh-CN" altLang="zh-CN" sz="2400" dirty="0">
                <a:solidFill>
                  <a:schemeClr val="dk1"/>
                </a:solidFill>
                <a:effectLst/>
                <a:latin typeface="微软雅黑" charset="0"/>
                <a:ea typeface="微软雅黑" charset="0"/>
                <a:cs typeface="宋体" pitchFamily="2" charset="-122"/>
                <a:sym typeface="+mn-ea"/>
              </a:rPr>
              <a:t>也就是指企业家们根据企业所处环境，为企业将来发展做出的整体性规划及管理的一系列活动。</a:t>
            </a:r>
            <a:endParaRPr lang="zh-CN" altLang="zh-CN" sz="2400" dirty="0">
              <a:solidFill>
                <a:schemeClr val="dk1"/>
              </a:solidFill>
              <a:effectLst/>
              <a:latin typeface="微软雅黑" charset="0"/>
              <a:ea typeface="微软雅黑" charset="0"/>
              <a:cs typeface="宋体" pitchFamily="2" charset="-122"/>
              <a:sym typeface="+mn-ea"/>
            </a:endParaRPr>
          </a:p>
          <a:p>
            <a:pPr lvl="0" algn="l">
              <a:buClrTx/>
              <a:buSzTx/>
            </a:pPr>
            <a:r>
              <a:rPr lang="zh-CN" altLang="zh-CN" sz="2400" dirty="0">
                <a:solidFill>
                  <a:schemeClr val="dk1"/>
                </a:solidFill>
                <a:effectLst/>
                <a:latin typeface="微软雅黑" charset="0"/>
                <a:ea typeface="微软雅黑" charset="0"/>
                <a:cs typeface="宋体" pitchFamily="2" charset="-122"/>
                <a:sym typeface="+mn-ea"/>
              </a:rPr>
              <a:t>企业战略管理专家安索夫</a:t>
            </a:r>
            <a:r>
              <a:rPr lang="zh-CN" altLang="zh-CN" sz="2400" dirty="0">
                <a:solidFill>
                  <a:schemeClr val="dk1"/>
                </a:solidFill>
                <a:effectLst/>
                <a:latin typeface="微软雅黑" charset="0"/>
                <a:ea typeface="微软雅黑" charset="0"/>
                <a:cs typeface="宋体" pitchFamily="2" charset="-122"/>
                <a:sym typeface="+mn-ea"/>
              </a:rPr>
              <a:t>：</a:t>
            </a:r>
            <a:r>
              <a:rPr lang="zh-CN" altLang="zh-CN" sz="2400" dirty="0">
                <a:solidFill>
                  <a:schemeClr val="dk1"/>
                </a:solidFill>
                <a:effectLst/>
                <a:latin typeface="微软雅黑" charset="0"/>
                <a:ea typeface="微软雅黑" charset="0"/>
                <a:cs typeface="宋体" pitchFamily="2" charset="-122"/>
                <a:sym typeface="+mn-ea"/>
              </a:rPr>
              <a:t>企业战略四大要素</a:t>
            </a:r>
            <a:r>
              <a:rPr lang="zh-CN" altLang="zh-CN" sz="2400" dirty="0">
                <a:solidFill>
                  <a:schemeClr val="dk1"/>
                </a:solidFill>
                <a:effectLst/>
                <a:latin typeface="微软雅黑" charset="0"/>
                <a:ea typeface="微软雅黑" charset="0"/>
                <a:cs typeface="宋体" pitchFamily="2" charset="-122"/>
                <a:sym typeface="+mn-ea"/>
              </a:rPr>
              <a:t>包括产品、核心竞争力、企业间协同和企业所影响的市场。</a:t>
            </a:r>
            <a:endParaRPr lang="zh-CN" altLang="zh-CN" sz="2400" dirty="0">
              <a:solidFill>
                <a:schemeClr val="dk1"/>
              </a:solidFill>
              <a:effectLst/>
              <a:latin typeface="微软雅黑" charset="0"/>
              <a:ea typeface="微软雅黑" charset="0"/>
              <a:cs typeface="宋体" pitchFamily="2" charset="-122"/>
              <a:sym typeface="+mn-ea"/>
            </a:endParaRPr>
          </a:p>
          <a:p>
            <a:pPr lvl="0" algn="l">
              <a:buClrTx/>
              <a:buSzTx/>
            </a:pPr>
            <a:r>
              <a:rPr lang="zh-CN" altLang="zh-CN" sz="2400" dirty="0">
                <a:solidFill>
                  <a:schemeClr val="dk1"/>
                </a:solidFill>
                <a:effectLst/>
                <a:latin typeface="微软雅黑" charset="0"/>
                <a:ea typeface="微软雅黑" charset="0"/>
                <a:cs typeface="宋体" pitchFamily="2" charset="-122"/>
                <a:sym typeface="+mn-ea"/>
              </a:rPr>
              <a:t>战略管理专家安德鲁斯</a:t>
            </a:r>
            <a:r>
              <a:rPr lang="zh-CN" altLang="zh-CN" sz="2400" dirty="0">
                <a:solidFill>
                  <a:schemeClr val="dk1"/>
                </a:solidFill>
                <a:effectLst/>
                <a:latin typeface="微软雅黑" charset="0"/>
                <a:ea typeface="微软雅黑" charset="0"/>
                <a:cs typeface="宋体" pitchFamily="2" charset="-122"/>
                <a:sym typeface="+mn-ea"/>
              </a:rPr>
              <a:t>：</a:t>
            </a:r>
            <a:r>
              <a:rPr lang="zh-CN" altLang="zh-CN" sz="2400" dirty="0">
                <a:solidFill>
                  <a:schemeClr val="dk1"/>
                </a:solidFill>
                <a:effectLst/>
                <a:latin typeface="微软雅黑" charset="0"/>
                <a:ea typeface="微软雅黑" charset="0"/>
                <a:cs typeface="宋体" pitchFamily="2" charset="-122"/>
                <a:sym typeface="+mn-ea"/>
              </a:rPr>
              <a:t>战略等同于决策模式</a:t>
            </a:r>
            <a:r>
              <a:rPr lang="zh-CN" altLang="zh-CN" sz="2400" dirty="0">
                <a:solidFill>
                  <a:schemeClr val="dk1"/>
                </a:solidFill>
                <a:effectLst/>
                <a:latin typeface="微软雅黑" charset="0"/>
                <a:ea typeface="微软雅黑" charset="0"/>
                <a:cs typeface="宋体" pitchFamily="2" charset="-122"/>
                <a:sym typeface="+mn-ea"/>
              </a:rPr>
              <a:t>。</a:t>
            </a:r>
            <a:endParaRPr lang="zh-CN" altLang="zh-CN" sz="2400" dirty="0">
              <a:solidFill>
                <a:schemeClr val="dk1"/>
              </a:solidFill>
              <a:effectLst/>
              <a:latin typeface="微软雅黑" charset="0"/>
              <a:ea typeface="微软雅黑" charset="0"/>
              <a:cs typeface="宋体" pitchFamily="2" charset="-122"/>
              <a:sym typeface="+mn-ea"/>
            </a:endParaRPr>
          </a:p>
          <a:p>
            <a:pPr lvl="0" algn="l">
              <a:buClrTx/>
              <a:buSzTx/>
            </a:pPr>
            <a:r>
              <a:rPr lang="zh-CN" altLang="zh-CN" sz="2400" dirty="0">
                <a:solidFill>
                  <a:schemeClr val="dk1"/>
                </a:solidFill>
                <a:effectLst/>
                <a:latin typeface="微软雅黑" charset="0"/>
                <a:ea typeface="微软雅黑" charset="0"/>
                <a:cs typeface="宋体" pitchFamily="2" charset="-122"/>
                <a:sym typeface="+mn-ea"/>
              </a:rPr>
              <a:t>学者申德等</a:t>
            </a:r>
            <a:r>
              <a:rPr lang="zh-CN" altLang="zh-CN" sz="2400" dirty="0">
                <a:solidFill>
                  <a:schemeClr val="dk1"/>
                </a:solidFill>
                <a:effectLst/>
                <a:latin typeface="微软雅黑" charset="0"/>
                <a:ea typeface="微软雅黑" charset="0"/>
                <a:cs typeface="宋体" pitchFamily="2" charset="-122"/>
                <a:sym typeface="+mn-ea"/>
              </a:rPr>
              <a:t>提出，制订</a:t>
            </a:r>
            <a:r>
              <a:rPr lang="zh-CN" altLang="zh-CN" sz="2400" dirty="0">
                <a:solidFill>
                  <a:schemeClr val="dk1"/>
                </a:solidFill>
                <a:effectLst/>
                <a:latin typeface="微软雅黑" charset="0"/>
                <a:ea typeface="微软雅黑" charset="0"/>
                <a:cs typeface="宋体" pitchFamily="2" charset="-122"/>
                <a:sym typeface="+mn-ea"/>
              </a:rPr>
              <a:t>战略时，应该考虑企业的外部环境与企业自身的资源配置的相互影响问题</a:t>
            </a:r>
            <a:r>
              <a:rPr lang="zh-CN" altLang="zh-CN" sz="2400" dirty="0">
                <a:solidFill>
                  <a:schemeClr val="dk1"/>
                </a:solidFill>
                <a:effectLst/>
                <a:latin typeface="微软雅黑" charset="0"/>
                <a:ea typeface="微软雅黑" charset="0"/>
                <a:cs typeface="宋体" pitchFamily="2" charset="-122"/>
                <a:sym typeface="+mn-ea"/>
              </a:rPr>
              <a:t>。</a:t>
            </a:r>
            <a:endParaRPr lang="zh-CN" altLang="zh-CN" sz="2400" dirty="0">
              <a:solidFill>
                <a:schemeClr val="dk1"/>
              </a:solidFill>
              <a:effectLst/>
              <a:latin typeface="微软雅黑" charset="0"/>
              <a:ea typeface="微软雅黑" charset="0"/>
              <a:cs typeface="宋体" pitchFamily="2" charset="-122"/>
              <a:sym typeface="+mn-ea"/>
            </a:endParaRPr>
          </a:p>
        </p:txBody>
      </p:sp>
    </p:spTree>
    <p:custDataLst>
      <p:tags r:id="rId5"/>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grpSp>
      <p:sp>
        <p:nvSpPr>
          <p:cNvPr id="2" name="标题 1"/>
          <p:cNvSpPr>
            <a:spLocks noGrp="1"/>
          </p:cNvSpPr>
          <p:nvPr>
            <p:ph type="title"/>
          </p:nvPr>
        </p:nvSpPr>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en-US" altLang="zh-CN" sz="2400" b="1" dirty="0">
                <a:solidFill>
                  <a:schemeClr val="accent1"/>
                </a:solidFill>
                <a:effectLst/>
                <a:latin typeface="汉仪旗黑-85S" charset="0"/>
                <a:ea typeface="宋体" pitchFamily="2" charset="-122"/>
                <a:cs typeface="汉仪旗黑-85S" charset="0"/>
                <a:sym typeface="+mn-ea"/>
              </a:rPr>
              <a:t>2. </a:t>
            </a:r>
            <a:r>
              <a:rPr lang="en-US" altLang="zh-CN" sz="2400" b="1" dirty="0">
                <a:solidFill>
                  <a:schemeClr val="accent1"/>
                </a:solidFill>
                <a:effectLst/>
                <a:latin typeface="汉仪旗黑-85S" charset="0"/>
                <a:ea typeface="宋体" pitchFamily="2" charset="-122"/>
                <a:cs typeface="汉仪旗黑-85S" charset="0"/>
                <a:sym typeface="+mn-ea"/>
              </a:rPr>
              <a:t>人力资源管理</a:t>
            </a:r>
            <a:r>
              <a:rPr lang="en-US" altLang="zh-CN" sz="2400" b="1" dirty="0">
                <a:solidFill>
                  <a:schemeClr val="accent1"/>
                </a:solidFill>
                <a:effectLst/>
                <a:latin typeface="汉仪旗黑-85S" charset="0"/>
                <a:ea typeface="宋体" pitchFamily="2" charset="-122"/>
                <a:cs typeface="汉仪旗黑-85S" charset="0"/>
                <a:sym typeface="+mn-ea"/>
              </a:rPr>
              <a:t>相关的</a:t>
            </a:r>
            <a:r>
              <a:rPr lang="en-US" altLang="zh-CN" sz="2400" b="1" dirty="0">
                <a:solidFill>
                  <a:schemeClr val="accent1"/>
                </a:solidFill>
                <a:effectLst/>
                <a:latin typeface="汉仪旗黑-85S" charset="0"/>
                <a:ea typeface="宋体" pitchFamily="2" charset="-122"/>
                <a:cs typeface="汉仪旗黑-85S" charset="0"/>
                <a:sym typeface="+mn-ea"/>
              </a:rPr>
              <a:t>企业战略理论</a:t>
            </a:r>
            <a:r>
              <a:rPr lang="en-US" altLang="zh-CN" sz="2400" b="1" dirty="0">
                <a:solidFill>
                  <a:schemeClr val="accent1"/>
                </a:solidFill>
                <a:effectLst/>
                <a:latin typeface="汉仪旗黑-85S" charset="0"/>
                <a:ea typeface="宋体" pitchFamily="2" charset="-122"/>
                <a:cs typeface="汉仪旗黑-85S" charset="0"/>
                <a:sym typeface="+mn-ea"/>
              </a:rPr>
              <a:t>的四个方面</a:t>
            </a:r>
            <a:endParaRPr lang="en-US" altLang="zh-CN" sz="2400" b="1" dirty="0">
              <a:solidFill>
                <a:schemeClr val="accent1"/>
              </a:solidFill>
              <a:effectLst/>
              <a:latin typeface="汉仪旗黑-85S" charset="0"/>
              <a:ea typeface="宋体" pitchFamily="2" charset="-122"/>
              <a:cs typeface="汉仪旗黑-85S" charset="0"/>
              <a:sym typeface="+mn-ea"/>
            </a:endParaRPr>
          </a:p>
        </p:txBody>
      </p:sp>
      <p:sp>
        <p:nvSpPr>
          <p:cNvPr id="3" name="内容占位符 2"/>
          <p:cNvSpPr>
            <a:spLocks noGrp="1"/>
          </p:cNvSpPr>
          <p:nvPr>
            <p:ph idx="1"/>
            <p:custDataLst>
              <p:tags r:id="rId4"/>
            </p:custDataLst>
          </p:nvPr>
        </p:nvSpPr>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zh-CN" altLang="zh-CN" sz="2400" b="1" dirty="0">
                <a:solidFill>
                  <a:schemeClr val="dk1"/>
                </a:solidFill>
                <a:effectLst/>
                <a:latin typeface="微软雅黑" charset="0"/>
                <a:ea typeface="微软雅黑" charset="0"/>
                <a:cs typeface="Times New Roman" panose="02020603050405020304" pitchFamily="18" charset="0"/>
                <a:sym typeface="+mn-ea"/>
              </a:rPr>
              <a:t>愿景和战略目标</a:t>
            </a:r>
            <a:endParaRPr lang="zh-CN" altLang="zh-CN" sz="2400" b="1" dirty="0">
              <a:solidFill>
                <a:schemeClr val="dk1"/>
              </a:solidFill>
              <a:effectLst/>
              <a:latin typeface="微软雅黑" charset="0"/>
              <a:ea typeface="微软雅黑" charset="0"/>
              <a:cs typeface="Times New Roman" panose="02020603050405020304" pitchFamily="18" charset="0"/>
              <a:sym typeface="+mn-ea"/>
            </a:endParaRPr>
          </a:p>
          <a:p>
            <a:pPr lvl="0" algn="l">
              <a:buClrTx/>
              <a:buSzTx/>
            </a:pPr>
            <a:r>
              <a:rPr lang="zh-CN" altLang="zh-CN" sz="2400" b="1" dirty="0">
                <a:solidFill>
                  <a:schemeClr val="dk1"/>
                </a:solidFill>
                <a:effectLst/>
                <a:latin typeface="微软雅黑" charset="0"/>
                <a:ea typeface="微软雅黑" charset="0"/>
                <a:cs typeface="Times New Roman" panose="02020603050405020304" pitchFamily="18" charset="0"/>
                <a:sym typeface="+mn-ea"/>
              </a:rPr>
              <a:t>企业生命周期假设</a:t>
            </a:r>
            <a:endParaRPr lang="zh-CN" altLang="zh-CN" sz="2400" b="1" dirty="0">
              <a:solidFill>
                <a:schemeClr val="dk1"/>
              </a:solidFill>
              <a:effectLst/>
              <a:latin typeface="微软雅黑" charset="0"/>
              <a:ea typeface="微软雅黑" charset="0"/>
              <a:cs typeface="Times New Roman" panose="02020603050405020304" pitchFamily="18" charset="0"/>
              <a:sym typeface="+mn-ea"/>
            </a:endParaRPr>
          </a:p>
          <a:p>
            <a:pPr lvl="0" algn="l">
              <a:buClrTx/>
              <a:buSzTx/>
            </a:pPr>
            <a:r>
              <a:rPr lang="zh-CN" altLang="zh-CN" sz="2400" b="1" dirty="0">
                <a:solidFill>
                  <a:schemeClr val="dk1"/>
                </a:solidFill>
                <a:effectLst/>
                <a:latin typeface="微软雅黑" charset="0"/>
                <a:ea typeface="微软雅黑" charset="0"/>
                <a:cs typeface="Times New Roman" panose="02020603050405020304" pitchFamily="18" charset="0"/>
                <a:sym typeface="+mn-ea"/>
              </a:rPr>
              <a:t>企业核心竞争力</a:t>
            </a:r>
            <a:endParaRPr lang="zh-CN" altLang="zh-CN" sz="2400" b="1" dirty="0">
              <a:solidFill>
                <a:schemeClr val="dk1"/>
              </a:solidFill>
              <a:effectLst/>
              <a:latin typeface="微软雅黑" charset="0"/>
              <a:ea typeface="微软雅黑" charset="0"/>
              <a:cs typeface="Times New Roman" panose="02020603050405020304" pitchFamily="18" charset="0"/>
              <a:sym typeface="+mn-ea"/>
            </a:endParaRPr>
          </a:p>
          <a:p>
            <a:pPr lvl="0" algn="l">
              <a:buClrTx/>
              <a:buSzTx/>
            </a:pPr>
            <a:r>
              <a:rPr lang="zh-CN" altLang="zh-CN" sz="2400" b="1" dirty="0">
                <a:solidFill>
                  <a:schemeClr val="dk1"/>
                </a:solidFill>
                <a:effectLst/>
                <a:latin typeface="微软雅黑" charset="0"/>
                <a:ea typeface="微软雅黑" charset="0"/>
                <a:cs typeface="Times New Roman" panose="02020603050405020304" pitchFamily="18" charset="0"/>
                <a:sym typeface="+mn-ea"/>
              </a:rPr>
              <a:t>资源基础理论</a:t>
            </a:r>
            <a:endParaRPr lang="zh-CN" altLang="zh-CN" sz="2400" b="1" dirty="0">
              <a:solidFill>
                <a:schemeClr val="dk1"/>
              </a:solidFill>
              <a:effectLst/>
              <a:latin typeface="微软雅黑" charset="0"/>
              <a:ea typeface="微软雅黑" charset="0"/>
              <a:cs typeface="Times New Roman" panose="02020603050405020304" pitchFamily="18" charset="0"/>
              <a:sym typeface="+mn-ea"/>
            </a:endParaRPr>
          </a:p>
          <a:p>
            <a:pPr lvl="0" algn="l">
              <a:buClrTx/>
              <a:buSzTx/>
            </a:pPr>
            <a:endParaRPr lang="zh-CN" altLang="zh-CN" sz="2400" b="1" dirty="0">
              <a:solidFill>
                <a:schemeClr val="dk1"/>
              </a:solidFill>
              <a:effectLst/>
              <a:latin typeface="微软雅黑" charset="0"/>
              <a:ea typeface="微软雅黑" charset="0"/>
              <a:cs typeface="Times New Roman" panose="02020603050405020304" pitchFamily="18" charset="0"/>
              <a:sym typeface="+mn-ea"/>
            </a:endParaRPr>
          </a:p>
        </p:txBody>
      </p:sp>
    </p:spTree>
    <p:custDataLst>
      <p:tags r:id="rId5"/>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grpSp>
      <p:sp>
        <p:nvSpPr>
          <p:cNvPr id="2" name="标题 1"/>
          <p:cNvSpPr>
            <a:spLocks noGrp="1"/>
          </p:cNvSpPr>
          <p:nvPr>
            <p:ph type="title"/>
          </p:nvPr>
        </p:nvSpPr>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en-US" altLang="zh-CN" sz="2400" b="1" dirty="0">
                <a:solidFill>
                  <a:schemeClr val="accent1"/>
                </a:solidFill>
                <a:effectLst/>
                <a:latin typeface="汉仪旗黑-85S" charset="0"/>
                <a:ea typeface="宋体" pitchFamily="2" charset="-122"/>
                <a:cs typeface="汉仪旗黑-85S" charset="0"/>
                <a:sym typeface="+mn-ea"/>
              </a:rPr>
              <a:t>2. </a:t>
            </a:r>
            <a:r>
              <a:rPr lang="en-US" altLang="zh-CN" sz="2400" b="1" dirty="0">
                <a:solidFill>
                  <a:schemeClr val="accent1"/>
                </a:solidFill>
                <a:effectLst/>
                <a:latin typeface="汉仪旗黑-85S" charset="0"/>
                <a:ea typeface="宋体" pitchFamily="2" charset="-122"/>
                <a:cs typeface="汉仪旗黑-85S" charset="0"/>
                <a:sym typeface="+mn-ea"/>
              </a:rPr>
              <a:t>人力资源管理相关的企业战略理论的四个方面</a:t>
            </a:r>
            <a:endParaRPr lang="en-US" altLang="zh-CN" sz="2400" b="1" dirty="0">
              <a:solidFill>
                <a:schemeClr val="accent1"/>
              </a:solidFill>
              <a:effectLst/>
              <a:latin typeface="汉仪旗黑-85S" charset="0"/>
              <a:ea typeface="宋体" pitchFamily="2" charset="-122"/>
              <a:cs typeface="汉仪旗黑-85S" charset="0"/>
              <a:sym typeface="+mn-ea"/>
            </a:endParaRPr>
          </a:p>
        </p:txBody>
      </p:sp>
      <p:sp>
        <p:nvSpPr>
          <p:cNvPr id="3" name="内容占位符 2"/>
          <p:cNvSpPr>
            <a:spLocks noGrp="1"/>
          </p:cNvSpPr>
          <p:nvPr>
            <p:ph idx="1"/>
            <p:custDataLst>
              <p:tags r:id="rId4"/>
            </p:custDataLst>
          </p:nvPr>
        </p:nvSpPr>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zh-CN" altLang="zh-CN" sz="2400" b="1" dirty="0">
                <a:solidFill>
                  <a:schemeClr val="dk1"/>
                </a:solidFill>
                <a:effectLst/>
                <a:latin typeface="微软雅黑" charset="0"/>
                <a:ea typeface="微软雅黑" charset="0"/>
                <a:cs typeface="微软雅黑" charset="0"/>
                <a:sym typeface="+mn-ea"/>
              </a:rPr>
              <a:t>愿景和战略目标</a:t>
            </a:r>
            <a:endParaRPr lang="zh-CN" altLang="zh-CN" sz="2400" b="1" dirty="0">
              <a:solidFill>
                <a:schemeClr val="dk1"/>
              </a:solidFill>
              <a:effectLst/>
              <a:latin typeface="微软雅黑" charset="0"/>
              <a:ea typeface="微软雅黑" charset="0"/>
              <a:cs typeface="微软雅黑" charset="0"/>
              <a:sym typeface="+mn-ea"/>
            </a:endParaRPr>
          </a:p>
          <a:p>
            <a:pPr lvl="1" algn="l">
              <a:buClrTx/>
              <a:buSzTx/>
            </a:pPr>
            <a:r>
              <a:rPr lang="zh-CN" altLang="zh-CN" b="1" dirty="0">
                <a:solidFill>
                  <a:schemeClr val="dk1"/>
                </a:solidFill>
                <a:effectLst/>
                <a:latin typeface="微软雅黑" charset="0"/>
                <a:ea typeface="微软雅黑" charset="0"/>
                <a:cs typeface="微软雅黑" charset="0"/>
                <a:sym typeface="+mn-ea"/>
              </a:rPr>
              <a:t>愿景</a:t>
            </a:r>
            <a:r>
              <a:rPr lang="zh-CN" altLang="zh-CN" b="1" dirty="0">
                <a:solidFill>
                  <a:schemeClr val="dk1"/>
                </a:solidFill>
                <a:effectLst/>
                <a:latin typeface="微软雅黑" charset="0"/>
                <a:ea typeface="微软雅黑" charset="0"/>
                <a:cs typeface="微软雅黑" charset="0"/>
                <a:sym typeface="+mn-ea"/>
              </a:rPr>
              <a:t>(Vision)</a:t>
            </a:r>
            <a:r>
              <a:rPr lang="zh-CN" altLang="zh-CN" b="1" dirty="0">
                <a:solidFill>
                  <a:schemeClr val="dk1"/>
                </a:solidFill>
                <a:effectLst/>
                <a:latin typeface="微软雅黑" charset="0"/>
                <a:ea typeface="微软雅黑" charset="0"/>
                <a:cs typeface="微软雅黑" charset="0"/>
                <a:sym typeface="+mn-ea"/>
              </a:rPr>
              <a:t>是战略家对前景和发展方向的一个高度概括的描述，这种描述在情感上能激起人们的热情</a:t>
            </a:r>
            <a:r>
              <a:rPr lang="zh-CN" altLang="zh-CN" b="1" dirty="0">
                <a:solidFill>
                  <a:schemeClr val="dk1"/>
                </a:solidFill>
                <a:effectLst/>
                <a:latin typeface="微软雅黑" charset="0"/>
                <a:ea typeface="微软雅黑" charset="0"/>
                <a:cs typeface="微软雅黑" charset="0"/>
                <a:sym typeface="+mn-ea"/>
              </a:rPr>
              <a:t>.</a:t>
            </a:r>
            <a:endParaRPr lang="zh-CN" altLang="zh-CN" b="1" dirty="0">
              <a:solidFill>
                <a:schemeClr val="dk1"/>
              </a:solidFill>
              <a:effectLst/>
              <a:latin typeface="微软雅黑" charset="0"/>
              <a:ea typeface="微软雅黑" charset="0"/>
              <a:cs typeface="微软雅黑" charset="0"/>
              <a:sym typeface="+mn-ea"/>
            </a:endParaRPr>
          </a:p>
          <a:p>
            <a:pPr lvl="1" algn="l">
              <a:buClrTx/>
              <a:buSzTx/>
            </a:pPr>
            <a:endParaRPr lang="zh-CN" altLang="zh-CN" b="1" dirty="0">
              <a:solidFill>
                <a:schemeClr val="dk1"/>
              </a:solidFill>
              <a:effectLst/>
              <a:latin typeface="微软雅黑" charset="0"/>
              <a:ea typeface="微软雅黑" charset="0"/>
              <a:cs typeface="微软雅黑" charset="0"/>
              <a:sym typeface="+mn-ea"/>
            </a:endParaRPr>
          </a:p>
          <a:p>
            <a:pPr lvl="1" algn="l">
              <a:buClrTx/>
              <a:buSzTx/>
            </a:pPr>
            <a:r>
              <a:rPr lang="zh-CN" altLang="zh-CN" b="1" dirty="0">
                <a:solidFill>
                  <a:schemeClr val="dk1"/>
                </a:solidFill>
                <a:effectLst/>
                <a:latin typeface="微软雅黑" charset="0"/>
                <a:ea typeface="微软雅黑" charset="0"/>
                <a:cs typeface="微软雅黑" charset="0"/>
                <a:sym typeface="+mn-ea"/>
              </a:rPr>
              <a:t>战略目标</a:t>
            </a:r>
            <a:r>
              <a:rPr lang="zh-CN" altLang="zh-CN" b="1" dirty="0">
                <a:solidFill>
                  <a:schemeClr val="dk1"/>
                </a:solidFill>
                <a:effectLst/>
                <a:latin typeface="微软雅黑" charset="0"/>
                <a:ea typeface="微软雅黑" charset="0"/>
                <a:cs typeface="微软雅黑" charset="0"/>
                <a:sym typeface="+mn-ea"/>
              </a:rPr>
              <a:t>则是构成企业战略的基本内容，是在一些最重要的领域对企业使命的进一步具体、明确的阐释</a:t>
            </a:r>
            <a:r>
              <a:rPr lang="zh-CN" altLang="zh-CN" b="1" dirty="0">
                <a:solidFill>
                  <a:schemeClr val="dk1"/>
                </a:solidFill>
                <a:effectLst/>
                <a:latin typeface="微软雅黑" charset="0"/>
                <a:ea typeface="微软雅黑" charset="0"/>
                <a:cs typeface="微软雅黑" charset="0"/>
                <a:sym typeface="+mn-ea"/>
              </a:rPr>
              <a:t>，</a:t>
            </a:r>
            <a:r>
              <a:rPr lang="zh-CN" altLang="zh-CN" b="1" dirty="0">
                <a:solidFill>
                  <a:schemeClr val="dk1"/>
                </a:solidFill>
                <a:effectLst/>
                <a:latin typeface="微软雅黑" charset="0"/>
                <a:ea typeface="微软雅黑" charset="0"/>
                <a:cs typeface="微软雅黑" charset="0"/>
                <a:sym typeface="+mn-ea"/>
              </a:rPr>
              <a:t>既可以是定性的，也可以是定量的，比如竞争地位、业绩水平、发展速度等等</a:t>
            </a:r>
            <a:r>
              <a:rPr lang="zh-CN" altLang="zh-CN" b="1" dirty="0">
                <a:solidFill>
                  <a:schemeClr val="dk1"/>
                </a:solidFill>
                <a:effectLst/>
                <a:latin typeface="微软雅黑" charset="0"/>
                <a:ea typeface="微软雅黑" charset="0"/>
                <a:cs typeface="微软雅黑" charset="0"/>
                <a:sym typeface="+mn-ea"/>
              </a:rPr>
              <a:t>。战略目标</a:t>
            </a:r>
            <a:r>
              <a:rPr lang="zh-CN" altLang="zh-CN" b="1" dirty="0">
                <a:solidFill>
                  <a:schemeClr val="dk1"/>
                </a:solidFill>
                <a:effectLst/>
                <a:latin typeface="微软雅黑" charset="0"/>
                <a:ea typeface="微软雅黑" charset="0"/>
                <a:cs typeface="微软雅黑" charset="0"/>
                <a:sym typeface="+mn-ea"/>
              </a:rPr>
              <a:t>是企业今后长期奋斗的目标，也是全部战略管理工作的核心。</a:t>
            </a:r>
            <a:endParaRPr lang="zh-CN" altLang="zh-CN" b="1" dirty="0">
              <a:solidFill>
                <a:schemeClr val="dk1"/>
              </a:solidFill>
              <a:effectLst/>
              <a:latin typeface="微软雅黑" charset="0"/>
              <a:ea typeface="微软雅黑" charset="0"/>
              <a:cs typeface="微软雅黑" charset="0"/>
              <a:sym typeface="+mn-ea"/>
            </a:endParaRPr>
          </a:p>
          <a:p>
            <a:pPr lvl="1" algn="l">
              <a:buClrTx/>
              <a:buSzTx/>
            </a:pPr>
            <a:endParaRPr lang="zh-CN" altLang="zh-CN" b="1" dirty="0">
              <a:solidFill>
                <a:schemeClr val="dk1"/>
              </a:solidFill>
              <a:effectLst/>
              <a:latin typeface="微软雅黑" charset="0"/>
              <a:ea typeface="微软雅黑" charset="0"/>
              <a:cs typeface="微软雅黑" charset="0"/>
              <a:sym typeface="+mn-ea"/>
            </a:endParaRPr>
          </a:p>
          <a:p>
            <a:pPr lvl="1" algn="l">
              <a:buClrTx/>
              <a:buSzTx/>
            </a:pPr>
            <a:r>
              <a:rPr lang="zh-CN" altLang="zh-CN" b="1" dirty="0">
                <a:solidFill>
                  <a:schemeClr val="dk1"/>
                </a:solidFill>
                <a:effectLst/>
                <a:latin typeface="微软雅黑" charset="0"/>
                <a:ea typeface="微软雅黑" charset="0"/>
                <a:cs typeface="微软雅黑" charset="0"/>
                <a:sym typeface="+mn-ea"/>
              </a:rPr>
              <a:t>愿景</a:t>
            </a:r>
            <a:r>
              <a:rPr lang="zh-CN" altLang="zh-CN" b="1" dirty="0">
                <a:solidFill>
                  <a:schemeClr val="dk1"/>
                </a:solidFill>
                <a:effectLst/>
                <a:latin typeface="微软雅黑" charset="0"/>
                <a:ea typeface="微软雅黑" charset="0"/>
                <a:cs typeface="微软雅黑" charset="0"/>
                <a:sym typeface="+mn-ea"/>
              </a:rPr>
              <a:t>与战略目标是战略视角下人力资源管理具体工作设计和实施的依据</a:t>
            </a:r>
            <a:r>
              <a:rPr lang="zh-CN" altLang="zh-CN" b="1" dirty="0">
                <a:solidFill>
                  <a:schemeClr val="dk1"/>
                </a:solidFill>
                <a:effectLst/>
                <a:latin typeface="微软雅黑" charset="0"/>
                <a:ea typeface="微软雅黑" charset="0"/>
                <a:cs typeface="微软雅黑" charset="0"/>
                <a:sym typeface="+mn-ea"/>
              </a:rPr>
              <a:t>；</a:t>
            </a:r>
            <a:r>
              <a:rPr lang="zh-CN" altLang="zh-CN" b="1" dirty="0">
                <a:solidFill>
                  <a:schemeClr val="dk1"/>
                </a:solidFill>
                <a:effectLst/>
                <a:latin typeface="微软雅黑" charset="0"/>
                <a:ea typeface="微软雅黑" charset="0"/>
                <a:cs typeface="微软雅黑" charset="0"/>
                <a:sym typeface="+mn-ea"/>
              </a:rPr>
              <a:t>是构建战略性人力资源职能体系的出发点和前提。</a:t>
            </a:r>
            <a:endParaRPr lang="zh-CN" altLang="zh-CN" b="1" dirty="0">
              <a:solidFill>
                <a:schemeClr val="dk1"/>
              </a:solidFill>
              <a:effectLst/>
              <a:latin typeface="微软雅黑" charset="0"/>
              <a:ea typeface="微软雅黑" charset="0"/>
              <a:cs typeface="微软雅黑" charset="0"/>
              <a:sym typeface="+mn-ea"/>
            </a:endParaRPr>
          </a:p>
          <a:p>
            <a:pPr lvl="1" algn="l">
              <a:buClrTx/>
              <a:buSzTx/>
            </a:pPr>
            <a:endParaRPr lang="zh-CN" altLang="zh-CN" b="1" dirty="0">
              <a:solidFill>
                <a:schemeClr val="dk1"/>
              </a:solidFill>
              <a:effectLst/>
              <a:latin typeface="微软雅黑" charset="0"/>
              <a:ea typeface="微软雅黑" charset="0"/>
              <a:cs typeface="微软雅黑" charset="0"/>
              <a:sym typeface="+mn-ea"/>
            </a:endParaRPr>
          </a:p>
        </p:txBody>
      </p:sp>
    </p:spTree>
    <p:custDataLst>
      <p:tags r:id="rId5"/>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grpSp>
      <p:sp>
        <p:nvSpPr>
          <p:cNvPr id="2" name="标题 1"/>
          <p:cNvSpPr>
            <a:spLocks noGrp="1"/>
          </p:cNvSpPr>
          <p:nvPr>
            <p:ph type="title"/>
          </p:nvPr>
        </p:nvSpPr>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en-US" altLang="zh-CN" sz="2400" b="1">
                <a:solidFill>
                  <a:schemeClr val="accent1"/>
                </a:solidFill>
                <a:effectLst/>
                <a:latin typeface="汉仪旗黑-85S" charset="0"/>
                <a:ea typeface="宋体" pitchFamily="2" charset="-122"/>
                <a:cs typeface="汉仪旗黑-85S" charset="0"/>
                <a:sym typeface="+mn-ea"/>
              </a:rPr>
              <a:t>2. </a:t>
            </a:r>
            <a:r>
              <a:rPr lang="en-US" altLang="zh-CN" sz="2400" b="1">
                <a:solidFill>
                  <a:schemeClr val="accent1"/>
                </a:solidFill>
                <a:effectLst/>
                <a:latin typeface="汉仪旗黑-85S" charset="0"/>
                <a:ea typeface="宋体" pitchFamily="2" charset="-122"/>
                <a:cs typeface="汉仪旗黑-85S" charset="0"/>
                <a:sym typeface="+mn-ea"/>
              </a:rPr>
              <a:t>人力资源管理相关的企业战略理论的四个方面</a:t>
            </a:r>
            <a:endParaRPr lang="en-US" altLang="zh-CN" sz="2400" b="1">
              <a:solidFill>
                <a:schemeClr val="accent1"/>
              </a:solidFill>
              <a:effectLst/>
              <a:latin typeface="汉仪旗黑-85S" charset="0"/>
              <a:ea typeface="宋体" pitchFamily="2" charset="-122"/>
              <a:cs typeface="汉仪旗黑-85S" charset="0"/>
              <a:sym typeface="+mn-ea"/>
            </a:endParaRPr>
          </a:p>
        </p:txBody>
      </p:sp>
      <p:sp>
        <p:nvSpPr>
          <p:cNvPr id="3" name="内容占位符 2"/>
          <p:cNvSpPr>
            <a:spLocks noGrp="1"/>
          </p:cNvSpPr>
          <p:nvPr>
            <p:ph idx="1"/>
            <p:custDataLst>
              <p:tags r:id="rId4"/>
            </p:custDataLst>
          </p:nvPr>
        </p:nvSpPr>
        <p:spPr/>
        <p:txBody>
          <a:bodyPr vert="horz" lIns="91440" tIns="45720" rIns="91440" bIns="45720" rtlCol="0">
            <a:normAutofit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zh-CN" altLang="zh-CN" sz="2400" b="1" dirty="0">
                <a:solidFill>
                  <a:schemeClr val="dk1"/>
                </a:solidFill>
                <a:effectLst/>
                <a:latin typeface="微软雅黑" charset="0"/>
                <a:ea typeface="微软雅黑" charset="0"/>
                <a:cs typeface="微软雅黑" charset="0"/>
                <a:sym typeface="+mn-ea"/>
              </a:rPr>
              <a:t>愿景和战略目标</a:t>
            </a:r>
            <a:endParaRPr lang="zh-CN" altLang="zh-CN" sz="2400" b="1" dirty="0">
              <a:solidFill>
                <a:schemeClr val="dk1"/>
              </a:solidFill>
              <a:effectLst/>
              <a:latin typeface="微软雅黑" charset="0"/>
              <a:ea typeface="微软雅黑" charset="0"/>
              <a:cs typeface="微软雅黑" charset="0"/>
              <a:sym typeface="+mn-ea"/>
            </a:endParaRPr>
          </a:p>
          <a:p>
            <a:pPr lvl="0" algn="l">
              <a:buClrTx/>
              <a:buSzTx/>
            </a:pPr>
            <a:r>
              <a:rPr lang="zh-CN" altLang="zh-CN" sz="2400" b="1" dirty="0">
                <a:solidFill>
                  <a:schemeClr val="dk1"/>
                </a:solidFill>
                <a:effectLst/>
                <a:latin typeface="微软雅黑" charset="0"/>
                <a:ea typeface="微软雅黑" charset="0"/>
                <a:cs typeface="微软雅黑" charset="0"/>
                <a:sym typeface="+mn-ea"/>
              </a:rPr>
              <a:t>企业生命周期假设</a:t>
            </a:r>
            <a:endParaRPr lang="zh-CN" altLang="zh-CN" sz="2400" b="1" dirty="0">
              <a:solidFill>
                <a:schemeClr val="dk1"/>
              </a:solidFill>
              <a:effectLst/>
              <a:latin typeface="微软雅黑" charset="0"/>
              <a:ea typeface="微软雅黑" charset="0"/>
              <a:cs typeface="微软雅黑" charset="0"/>
              <a:sym typeface="+mn-ea"/>
            </a:endParaRPr>
          </a:p>
          <a:p>
            <a:pPr lvl="1" algn="l">
              <a:buClrTx/>
              <a:buSzTx/>
            </a:pPr>
            <a:r>
              <a:rPr lang="zh-CN" altLang="zh-CN" b="1" dirty="0">
                <a:solidFill>
                  <a:schemeClr val="dk1"/>
                </a:solidFill>
                <a:effectLst/>
                <a:latin typeface="微软雅黑" charset="0"/>
                <a:ea typeface="微软雅黑" charset="0"/>
                <a:cs typeface="微软雅黑" charset="0"/>
                <a:sym typeface="+mn-ea"/>
              </a:rPr>
              <a:t>企业生命周期</a:t>
            </a:r>
            <a:r>
              <a:rPr lang="zh-CN" altLang="zh-CN" b="1" dirty="0">
                <a:solidFill>
                  <a:schemeClr val="dk1"/>
                </a:solidFill>
                <a:effectLst/>
                <a:latin typeface="微软雅黑" charset="0"/>
                <a:ea typeface="微软雅黑" charset="0"/>
                <a:cs typeface="微软雅黑" charset="0"/>
                <a:sym typeface="+mn-ea"/>
              </a:rPr>
              <a:t>可以分为创业期</a:t>
            </a:r>
            <a:r>
              <a:rPr lang="zh-CN" altLang="zh-CN" b="1" dirty="0">
                <a:solidFill>
                  <a:schemeClr val="dk1"/>
                </a:solidFill>
                <a:effectLst/>
                <a:latin typeface="微软雅黑" charset="0"/>
                <a:ea typeface="微软雅黑" charset="0"/>
                <a:cs typeface="微软雅黑" charset="0"/>
                <a:sym typeface="+mn-ea"/>
              </a:rPr>
              <a:t>/</a:t>
            </a:r>
            <a:r>
              <a:rPr lang="zh-CN" altLang="zh-CN" b="1" dirty="0">
                <a:solidFill>
                  <a:schemeClr val="dk1"/>
                </a:solidFill>
                <a:effectLst/>
                <a:latin typeface="微软雅黑" charset="0"/>
                <a:ea typeface="微软雅黑" charset="0"/>
                <a:cs typeface="微软雅黑" charset="0"/>
                <a:sym typeface="+mn-ea"/>
              </a:rPr>
              <a:t>初创期</a:t>
            </a:r>
            <a:r>
              <a:rPr lang="zh-CN" altLang="zh-CN" b="1" dirty="0">
                <a:solidFill>
                  <a:schemeClr val="dk1"/>
                </a:solidFill>
                <a:effectLst/>
                <a:latin typeface="微软雅黑" charset="0"/>
                <a:ea typeface="微软雅黑" charset="0"/>
                <a:cs typeface="微软雅黑" charset="0"/>
                <a:sym typeface="+mn-ea"/>
              </a:rPr>
              <a:t>、成长期、成熟期</a:t>
            </a:r>
            <a:r>
              <a:rPr lang="zh-CN" altLang="zh-CN" b="1" dirty="0">
                <a:solidFill>
                  <a:schemeClr val="dk1"/>
                </a:solidFill>
                <a:effectLst/>
                <a:latin typeface="微软雅黑" charset="0"/>
                <a:ea typeface="微软雅黑" charset="0"/>
                <a:cs typeface="微软雅黑" charset="0"/>
                <a:sym typeface="+mn-ea"/>
              </a:rPr>
              <a:t>和</a:t>
            </a:r>
            <a:r>
              <a:rPr lang="zh-CN" altLang="zh-CN" b="1" dirty="0">
                <a:solidFill>
                  <a:schemeClr val="dk1"/>
                </a:solidFill>
                <a:effectLst/>
                <a:latin typeface="微软雅黑" charset="0"/>
                <a:ea typeface="微软雅黑" charset="0"/>
                <a:cs typeface="微软雅黑" charset="0"/>
                <a:sym typeface="+mn-ea"/>
              </a:rPr>
              <a:t>衰退期。</a:t>
            </a:r>
            <a:endParaRPr lang="zh-CN" altLang="zh-CN" b="1" dirty="0">
              <a:solidFill>
                <a:schemeClr val="dk1"/>
              </a:solidFill>
              <a:effectLst/>
              <a:latin typeface="微软雅黑" charset="0"/>
              <a:ea typeface="微软雅黑" charset="0"/>
              <a:cs typeface="微软雅黑" charset="0"/>
              <a:sym typeface="+mn-ea"/>
            </a:endParaRPr>
          </a:p>
          <a:p>
            <a:pPr lvl="1" algn="l">
              <a:buClrTx/>
              <a:buSzTx/>
            </a:pPr>
            <a:r>
              <a:rPr lang="zh-CN" altLang="zh-CN" b="1" dirty="0">
                <a:solidFill>
                  <a:schemeClr val="dk1"/>
                </a:solidFill>
                <a:effectLst/>
                <a:latin typeface="微软雅黑" charset="0"/>
                <a:ea typeface="微软雅黑" charset="0"/>
                <a:cs typeface="微软雅黑" charset="0"/>
                <a:sym typeface="+mn-ea"/>
              </a:rPr>
              <a:t>人力资源管理在企业不同的发展时期有不同的功能与工作内容。</a:t>
            </a:r>
            <a:endParaRPr lang="zh-CN" altLang="zh-CN" b="1" dirty="0">
              <a:solidFill>
                <a:schemeClr val="dk1"/>
              </a:solidFill>
              <a:effectLst/>
              <a:latin typeface="微软雅黑" charset="0"/>
              <a:ea typeface="微软雅黑" charset="0"/>
              <a:cs typeface="微软雅黑" charset="0"/>
              <a:sym typeface="+mn-ea"/>
            </a:endParaRPr>
          </a:p>
          <a:p>
            <a:pPr lvl="2" algn="l">
              <a:buClrTx/>
              <a:buSzTx/>
            </a:pPr>
            <a:r>
              <a:rPr lang="zh-CN" altLang="zh-CN" sz="2400" dirty="0">
                <a:solidFill>
                  <a:schemeClr val="dk1"/>
                </a:solidFill>
                <a:effectLst/>
                <a:latin typeface="微软雅黑" charset="0"/>
                <a:ea typeface="微软雅黑" charset="0"/>
                <a:cs typeface="微软雅黑" charset="0"/>
                <a:sym typeface="+mn-ea"/>
              </a:rPr>
              <a:t>当企业达到一定规模时，人力资源管理</a:t>
            </a:r>
            <a:r>
              <a:rPr lang="zh-CN" altLang="zh-CN" sz="2400" dirty="0">
                <a:solidFill>
                  <a:schemeClr val="dk1"/>
                </a:solidFill>
                <a:effectLst/>
                <a:latin typeface="微软雅黑" charset="0"/>
                <a:ea typeface="微软雅黑" charset="0"/>
                <a:cs typeface="微软雅黑" charset="0"/>
                <a:sym typeface="+mn-ea"/>
              </a:rPr>
              <a:t>开始</a:t>
            </a:r>
            <a:r>
              <a:rPr lang="zh-CN" altLang="zh-CN" sz="2400" dirty="0">
                <a:solidFill>
                  <a:schemeClr val="dk1"/>
                </a:solidFill>
                <a:effectLst/>
                <a:latin typeface="微软雅黑" charset="0"/>
                <a:ea typeface="微软雅黑" charset="0"/>
                <a:cs typeface="微软雅黑" charset="0"/>
                <a:sym typeface="+mn-ea"/>
              </a:rPr>
              <a:t>承担特别重要的战略作用。</a:t>
            </a:r>
            <a:endParaRPr lang="zh-CN" altLang="zh-CN" sz="2400" dirty="0">
              <a:solidFill>
                <a:schemeClr val="dk1"/>
              </a:solidFill>
              <a:effectLst/>
              <a:latin typeface="微软雅黑" charset="0"/>
              <a:ea typeface="微软雅黑" charset="0"/>
              <a:cs typeface="微软雅黑" charset="0"/>
              <a:sym typeface="+mn-ea"/>
            </a:endParaRPr>
          </a:p>
          <a:p>
            <a:pPr lvl="2" algn="l">
              <a:buClrTx/>
              <a:buSzTx/>
            </a:pPr>
            <a:r>
              <a:rPr lang="zh-CN" altLang="zh-CN" sz="2400" dirty="0">
                <a:solidFill>
                  <a:schemeClr val="dk1"/>
                </a:solidFill>
                <a:effectLst/>
                <a:latin typeface="微软雅黑" charset="0"/>
                <a:ea typeface="微软雅黑" charset="0"/>
                <a:cs typeface="微软雅黑" charset="0"/>
                <a:sym typeface="+mn-ea"/>
              </a:rPr>
              <a:t>从战略人力资源运行的特征上</a:t>
            </a:r>
            <a:r>
              <a:rPr lang="zh-CN" altLang="zh-CN" sz="2400" dirty="0">
                <a:solidFill>
                  <a:schemeClr val="dk1"/>
                </a:solidFill>
                <a:effectLst/>
                <a:latin typeface="微软雅黑" charset="0"/>
                <a:ea typeface="微软雅黑" charset="0"/>
                <a:cs typeface="微软雅黑" charset="0"/>
                <a:sym typeface="+mn-ea"/>
              </a:rPr>
              <a:t>看，</a:t>
            </a:r>
            <a:r>
              <a:rPr lang="zh-CN" altLang="zh-CN" sz="2400" dirty="0">
                <a:solidFill>
                  <a:schemeClr val="dk1"/>
                </a:solidFill>
                <a:effectLst/>
                <a:latin typeface="微软雅黑" charset="0"/>
                <a:ea typeface="微软雅黑" charset="0"/>
                <a:cs typeface="微软雅黑" charset="0"/>
                <a:sym typeface="+mn-ea"/>
              </a:rPr>
              <a:t>战略视角下人力资源管理的最佳适用时期是企业成长期和成熟期阶段。</a:t>
            </a:r>
            <a:r>
              <a:rPr lang="zh-CN" altLang="zh-CN" sz="2400" dirty="0">
                <a:solidFill>
                  <a:schemeClr val="dk1"/>
                </a:solidFill>
                <a:effectLst/>
                <a:latin typeface="微软雅黑" charset="0"/>
                <a:ea typeface="微软雅黑" charset="0"/>
                <a:cs typeface="微软雅黑" charset="0"/>
                <a:sym typeface="+mn-ea"/>
              </a:rPr>
              <a:t> </a:t>
            </a:r>
            <a:endParaRPr lang="zh-CN" altLang="zh-CN" sz="2400" dirty="0">
              <a:solidFill>
                <a:schemeClr val="dk1"/>
              </a:solidFill>
              <a:effectLst/>
              <a:latin typeface="微软雅黑" charset="0"/>
              <a:ea typeface="微软雅黑" charset="0"/>
              <a:cs typeface="微软雅黑" charset="0"/>
              <a:sym typeface="+mn-ea"/>
            </a:endParaRPr>
          </a:p>
        </p:txBody>
      </p:sp>
      <p:pic>
        <p:nvPicPr>
          <p:cNvPr id="4" name="图片 3"/>
          <p:cNvPicPr>
            <a:picLocks noChangeAspect="1"/>
          </p:cNvPicPr>
          <p:nvPr/>
        </p:nvPicPr>
        <p:blipFill>
          <a:blip r:embed="rId5"/>
          <a:stretch>
            <a:fillRect/>
          </a:stretch>
        </p:blipFill>
        <p:spPr>
          <a:xfrm>
            <a:off x="7858126" y="2414587"/>
            <a:ext cx="4143374" cy="2871285"/>
          </a:xfrm>
          <a:prstGeom prst="rect">
            <a:avLst/>
          </a:prstGeom>
        </p:spPr>
      </p:pic>
    </p:spTree>
    <p:custDataLst>
      <p:tags r:id="rId6"/>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charset="0"/>
                <a:ea typeface="微软雅黑" charset="0"/>
              </a:endParaRPr>
            </a:p>
          </p:txBody>
        </p:sp>
      </p:grpSp>
      <p:sp>
        <p:nvSpPr>
          <p:cNvPr id="2" name="标题 1"/>
          <p:cNvSpPr>
            <a:spLocks noGrp="1"/>
          </p:cNvSpPr>
          <p:nvPr>
            <p:ph type="title"/>
          </p:nvPr>
        </p:nvSpPr>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l">
              <a:buClrTx/>
              <a:buSzTx/>
              <a:buFontTx/>
            </a:pPr>
            <a:r>
              <a:rPr lang="en-US" altLang="zh-CN" sz="2400" b="1" dirty="0">
                <a:solidFill>
                  <a:schemeClr val="accent1"/>
                </a:solidFill>
                <a:effectLst/>
                <a:latin typeface="汉仪旗黑-85S" charset="0"/>
                <a:ea typeface="宋体" pitchFamily="2" charset="-122"/>
                <a:cs typeface="汉仪旗黑-85S" charset="0"/>
                <a:sym typeface="+mn-ea"/>
              </a:rPr>
              <a:t>2. </a:t>
            </a:r>
            <a:r>
              <a:rPr lang="en-US" altLang="zh-CN" sz="2400" b="1" dirty="0">
                <a:solidFill>
                  <a:schemeClr val="accent1"/>
                </a:solidFill>
                <a:effectLst/>
                <a:latin typeface="汉仪旗黑-85S" charset="0"/>
                <a:ea typeface="宋体" pitchFamily="2" charset="-122"/>
                <a:cs typeface="汉仪旗黑-85S" charset="0"/>
                <a:sym typeface="+mn-ea"/>
              </a:rPr>
              <a:t>人力资源管理</a:t>
            </a:r>
            <a:r>
              <a:rPr lang="en-US" altLang="zh-CN" sz="2400" b="1" dirty="0">
                <a:solidFill>
                  <a:schemeClr val="accent1"/>
                </a:solidFill>
                <a:effectLst/>
                <a:latin typeface="汉仪旗黑-85S" charset="0"/>
                <a:ea typeface="宋体" pitchFamily="2" charset="-122"/>
                <a:cs typeface="汉仪旗黑-85S" charset="0"/>
                <a:sym typeface="+mn-ea"/>
              </a:rPr>
              <a:t>相关的</a:t>
            </a:r>
            <a:r>
              <a:rPr lang="en-US" altLang="zh-CN" sz="2400" b="1" dirty="0">
                <a:solidFill>
                  <a:schemeClr val="accent1"/>
                </a:solidFill>
                <a:effectLst/>
                <a:latin typeface="汉仪旗黑-85S" charset="0"/>
                <a:ea typeface="宋体" pitchFamily="2" charset="-122"/>
                <a:cs typeface="汉仪旗黑-85S" charset="0"/>
                <a:sym typeface="+mn-ea"/>
              </a:rPr>
              <a:t>企业战略理论</a:t>
            </a:r>
            <a:r>
              <a:rPr lang="en-US" altLang="zh-CN" sz="2400" b="1" dirty="0">
                <a:solidFill>
                  <a:schemeClr val="accent1"/>
                </a:solidFill>
                <a:effectLst/>
                <a:latin typeface="汉仪旗黑-85S" charset="0"/>
                <a:ea typeface="宋体" pitchFamily="2" charset="-122"/>
                <a:cs typeface="汉仪旗黑-85S" charset="0"/>
                <a:sym typeface="+mn-ea"/>
              </a:rPr>
              <a:t>的四个方面</a:t>
            </a:r>
            <a:endParaRPr lang="en-US" altLang="zh-CN" sz="2400" b="1" dirty="0">
              <a:solidFill>
                <a:schemeClr val="accent1"/>
              </a:solidFill>
              <a:effectLst/>
              <a:latin typeface="汉仪旗黑-85S" charset="0"/>
              <a:ea typeface="宋体" pitchFamily="2" charset="-122"/>
              <a:cs typeface="汉仪旗黑-85S" charset="0"/>
              <a:sym typeface="+mn-ea"/>
            </a:endParaRPr>
          </a:p>
        </p:txBody>
      </p:sp>
      <p:sp>
        <p:nvSpPr>
          <p:cNvPr id="3" name="内容占位符 2"/>
          <p:cNvSpPr>
            <a:spLocks noGrp="1"/>
          </p:cNvSpPr>
          <p:nvPr>
            <p:ph idx="1"/>
            <p:custDataLst>
              <p:tags r:id="rId4"/>
            </p:custDataLst>
          </p:nvPr>
        </p:nvSpPr>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zh-CN" altLang="zh-CN" sz="2400" b="1" dirty="0">
                <a:solidFill>
                  <a:schemeClr val="dk1"/>
                </a:solidFill>
                <a:effectLst/>
                <a:latin typeface="微软雅黑" charset="0"/>
                <a:ea typeface="微软雅黑" charset="0"/>
                <a:cs typeface="Times New Roman" panose="02020603050405020304" pitchFamily="18" charset="0"/>
                <a:sym typeface="+mn-ea"/>
              </a:rPr>
              <a:t>愿景和战略目标</a:t>
            </a:r>
            <a:endParaRPr lang="zh-CN" altLang="zh-CN" sz="2400" b="1" dirty="0">
              <a:solidFill>
                <a:schemeClr val="dk1"/>
              </a:solidFill>
              <a:effectLst/>
              <a:latin typeface="微软雅黑" charset="0"/>
              <a:ea typeface="微软雅黑" charset="0"/>
              <a:cs typeface="Times New Roman" panose="02020603050405020304" pitchFamily="18" charset="0"/>
              <a:sym typeface="+mn-ea"/>
            </a:endParaRPr>
          </a:p>
          <a:p>
            <a:pPr lvl="0" algn="l">
              <a:buClrTx/>
              <a:buSzTx/>
            </a:pPr>
            <a:r>
              <a:rPr lang="zh-CN" altLang="zh-CN" sz="2400" b="1" dirty="0">
                <a:solidFill>
                  <a:schemeClr val="dk1"/>
                </a:solidFill>
                <a:effectLst/>
                <a:latin typeface="微软雅黑" charset="0"/>
                <a:ea typeface="微软雅黑" charset="0"/>
                <a:cs typeface="Times New Roman" panose="02020603050405020304" pitchFamily="18" charset="0"/>
                <a:sym typeface="+mn-ea"/>
              </a:rPr>
              <a:t>企业生命周期假设</a:t>
            </a:r>
            <a:endParaRPr lang="zh-CN" altLang="zh-CN" sz="2400" b="1" dirty="0">
              <a:solidFill>
                <a:schemeClr val="dk1"/>
              </a:solidFill>
              <a:effectLst/>
              <a:latin typeface="微软雅黑" charset="0"/>
              <a:ea typeface="微软雅黑" charset="0"/>
              <a:cs typeface="Times New Roman" panose="02020603050405020304" pitchFamily="18" charset="0"/>
              <a:sym typeface="+mn-ea"/>
            </a:endParaRPr>
          </a:p>
          <a:p>
            <a:pPr lvl="0" algn="l">
              <a:buClrTx/>
              <a:buSzTx/>
            </a:pPr>
            <a:r>
              <a:rPr lang="zh-CN" altLang="zh-CN" sz="2400" b="1" dirty="0">
                <a:solidFill>
                  <a:schemeClr val="dk1"/>
                </a:solidFill>
                <a:effectLst/>
                <a:latin typeface="微软雅黑" charset="0"/>
                <a:ea typeface="微软雅黑" charset="0"/>
                <a:cs typeface="Times New Roman" panose="02020603050405020304" pitchFamily="18" charset="0"/>
                <a:sym typeface="+mn-ea"/>
              </a:rPr>
              <a:t>企业核心竞争力</a:t>
            </a:r>
            <a:endParaRPr lang="zh-CN" altLang="zh-CN" sz="2400" b="1" dirty="0">
              <a:solidFill>
                <a:schemeClr val="dk1"/>
              </a:solidFill>
              <a:effectLst/>
              <a:latin typeface="微软雅黑" charset="0"/>
              <a:ea typeface="微软雅黑" charset="0"/>
              <a:cs typeface="Times New Roman" panose="02020603050405020304" pitchFamily="18" charset="0"/>
              <a:sym typeface="+mn-ea"/>
            </a:endParaRPr>
          </a:p>
          <a:p>
            <a:pPr lvl="1" algn="l">
              <a:buClrTx/>
              <a:buSzTx/>
            </a:pPr>
            <a:r>
              <a:rPr lang="zh-CN" altLang="zh-CN" dirty="0">
                <a:solidFill>
                  <a:schemeClr val="dk1"/>
                </a:solidFill>
                <a:effectLst/>
                <a:latin typeface="微软雅黑" charset="0"/>
                <a:ea typeface="微软雅黑" charset="0"/>
                <a:cs typeface="宋体" pitchFamily="2" charset="-122"/>
                <a:sym typeface="+mn-ea"/>
              </a:rPr>
              <a:t>核心竞争力理论</a:t>
            </a:r>
            <a:r>
              <a:rPr lang="zh-CN" altLang="zh-CN" dirty="0">
                <a:solidFill>
                  <a:schemeClr val="dk1"/>
                </a:solidFill>
                <a:effectLst/>
                <a:latin typeface="微软雅黑" charset="0"/>
                <a:ea typeface="微软雅黑" charset="0"/>
                <a:cs typeface="宋体" pitchFamily="2" charset="-122"/>
                <a:sym typeface="+mn-ea"/>
              </a:rPr>
              <a:t>指出，</a:t>
            </a:r>
            <a:r>
              <a:rPr lang="zh-CN" altLang="zh-CN" dirty="0">
                <a:solidFill>
                  <a:schemeClr val="dk1"/>
                </a:solidFill>
                <a:effectLst/>
                <a:latin typeface="微软雅黑" charset="0"/>
                <a:ea typeface="微软雅黑" charset="0"/>
                <a:cs typeface="宋体" pitchFamily="2" charset="-122"/>
                <a:sym typeface="+mn-ea"/>
              </a:rPr>
              <a:t>任何企业的发展必须要有其核心竞争力</a:t>
            </a:r>
            <a:r>
              <a:rPr lang="zh-CN" altLang="zh-CN" dirty="0">
                <a:solidFill>
                  <a:schemeClr val="dk1"/>
                </a:solidFill>
                <a:effectLst/>
                <a:latin typeface="微软雅黑" charset="0"/>
                <a:ea typeface="微软雅黑" charset="0"/>
                <a:cs typeface="宋体" pitchFamily="2" charset="-122"/>
                <a:sym typeface="+mn-ea"/>
              </a:rPr>
              <a:t>。</a:t>
            </a:r>
            <a:endParaRPr lang="zh-CN" altLang="zh-CN" dirty="0">
              <a:solidFill>
                <a:schemeClr val="dk1"/>
              </a:solidFill>
              <a:effectLst/>
              <a:latin typeface="微软雅黑" charset="0"/>
              <a:ea typeface="微软雅黑" charset="0"/>
              <a:cs typeface="宋体" pitchFamily="2" charset="-122"/>
              <a:sym typeface="+mn-ea"/>
            </a:endParaRPr>
          </a:p>
          <a:p>
            <a:pPr lvl="1" algn="l">
              <a:buClrTx/>
              <a:buSzTx/>
            </a:pPr>
            <a:r>
              <a:rPr lang="zh-CN" altLang="zh-CN" dirty="0">
                <a:solidFill>
                  <a:schemeClr val="dk1"/>
                </a:solidFill>
                <a:effectLst/>
                <a:latin typeface="微软雅黑" charset="0"/>
                <a:ea typeface="微软雅黑" charset="0"/>
                <a:cs typeface="宋体" pitchFamily="2" charset="-122"/>
                <a:sym typeface="+mn-ea"/>
              </a:rPr>
              <a:t>随着</a:t>
            </a:r>
            <a:r>
              <a:rPr lang="zh-CN" altLang="zh-CN" dirty="0">
                <a:solidFill>
                  <a:schemeClr val="dk1"/>
                </a:solidFill>
                <a:effectLst/>
                <a:latin typeface="微软雅黑" charset="0"/>
                <a:ea typeface="微软雅黑" charset="0"/>
                <a:cs typeface="宋体" pitchFamily="2" charset="-122"/>
                <a:sym typeface="+mn-ea"/>
              </a:rPr>
              <a:t>企业的人力资源管理从事务性走向战略性</a:t>
            </a:r>
            <a:r>
              <a:rPr lang="zh-CN" altLang="zh-CN" dirty="0">
                <a:solidFill>
                  <a:schemeClr val="dk1"/>
                </a:solidFill>
                <a:effectLst/>
                <a:latin typeface="微软雅黑" charset="0"/>
                <a:ea typeface="微软雅黑" charset="0"/>
                <a:cs typeface="宋体" pitchFamily="2" charset="-122"/>
                <a:sym typeface="+mn-ea"/>
              </a:rPr>
              <a:t>，</a:t>
            </a:r>
            <a:r>
              <a:rPr lang="zh-CN" altLang="zh-CN" dirty="0">
                <a:solidFill>
                  <a:schemeClr val="dk1"/>
                </a:solidFill>
                <a:effectLst/>
                <a:latin typeface="微软雅黑" charset="0"/>
                <a:ea typeface="微软雅黑" charset="0"/>
                <a:cs typeface="宋体" pitchFamily="2" charset="-122"/>
                <a:sym typeface="+mn-ea"/>
              </a:rPr>
              <a:t>人力资源管理</a:t>
            </a:r>
            <a:r>
              <a:rPr lang="zh-CN" altLang="zh-CN" dirty="0">
                <a:solidFill>
                  <a:schemeClr val="dk1"/>
                </a:solidFill>
                <a:effectLst/>
                <a:latin typeface="微软雅黑" charset="0"/>
                <a:ea typeface="微软雅黑" charset="0"/>
                <a:cs typeface="宋体" pitchFamily="2" charset="-122"/>
                <a:sym typeface="+mn-ea"/>
              </a:rPr>
              <a:t>成为</a:t>
            </a:r>
            <a:r>
              <a:rPr lang="zh-CN" altLang="zh-CN" dirty="0">
                <a:solidFill>
                  <a:schemeClr val="dk1"/>
                </a:solidFill>
                <a:effectLst/>
                <a:latin typeface="微软雅黑" charset="0"/>
                <a:ea typeface="微软雅黑" charset="0"/>
                <a:cs typeface="宋体" pitchFamily="2" charset="-122"/>
                <a:sym typeface="+mn-ea"/>
              </a:rPr>
              <a:t>获取企业竞争优势的重要途径</a:t>
            </a:r>
            <a:r>
              <a:rPr lang="zh-CN" altLang="zh-CN" dirty="0">
                <a:solidFill>
                  <a:schemeClr val="dk1"/>
                </a:solidFill>
                <a:effectLst/>
                <a:latin typeface="微软雅黑" charset="0"/>
                <a:ea typeface="微软雅黑" charset="0"/>
                <a:cs typeface="宋体" pitchFamily="2" charset="-122"/>
                <a:sym typeface="+mn-ea"/>
              </a:rPr>
              <a:t>。</a:t>
            </a:r>
            <a:endParaRPr lang="zh-CN" altLang="zh-CN" dirty="0">
              <a:solidFill>
                <a:schemeClr val="dk1"/>
              </a:solidFill>
              <a:effectLst/>
              <a:latin typeface="微软雅黑" charset="0"/>
              <a:ea typeface="微软雅黑" charset="0"/>
              <a:cs typeface="宋体" pitchFamily="2" charset="-122"/>
              <a:sym typeface="+mn-ea"/>
            </a:endParaRPr>
          </a:p>
          <a:p>
            <a:pPr lvl="1" algn="l">
              <a:buClrTx/>
              <a:buSzTx/>
            </a:pPr>
            <a:r>
              <a:rPr lang="zh-CN" altLang="zh-CN" dirty="0">
                <a:solidFill>
                  <a:schemeClr val="dk1"/>
                </a:solidFill>
                <a:effectLst/>
                <a:latin typeface="微软雅黑" charset="0"/>
                <a:ea typeface="微软雅黑" charset="0"/>
                <a:cs typeface="宋体" pitchFamily="2" charset="-122"/>
                <a:sym typeface="+mn-ea"/>
              </a:rPr>
              <a:t>战略视角下的人力资源管理正是</a:t>
            </a:r>
            <a:r>
              <a:rPr lang="zh-CN" altLang="zh-CN" dirty="0">
                <a:solidFill>
                  <a:schemeClr val="dk1"/>
                </a:solidFill>
                <a:effectLst/>
                <a:latin typeface="微软雅黑" charset="0"/>
                <a:ea typeface="微软雅黑" charset="0"/>
                <a:cs typeface="宋体" pitchFamily="2" charset="-122"/>
                <a:sym typeface="+mn-ea"/>
              </a:rPr>
              <a:t>通过综合考虑企业战略与支持企业战略的相应人力资源管理来组成企业在市场竞争中的核心竞争力</a:t>
            </a:r>
            <a:r>
              <a:rPr lang="zh-CN" altLang="zh-CN" dirty="0">
                <a:solidFill>
                  <a:schemeClr val="dk1"/>
                </a:solidFill>
                <a:effectLst/>
                <a:latin typeface="微软雅黑" charset="0"/>
                <a:ea typeface="微软雅黑" charset="0"/>
                <a:cs typeface="宋体" pitchFamily="2" charset="-122"/>
                <a:sym typeface="+mn-ea"/>
              </a:rPr>
              <a:t>，并保持优势地位。</a:t>
            </a:r>
            <a:endParaRPr lang="zh-CN" altLang="zh-CN" dirty="0">
              <a:solidFill>
                <a:schemeClr val="dk1"/>
              </a:solidFill>
              <a:effectLst/>
              <a:latin typeface="微软雅黑" charset="0"/>
              <a:ea typeface="微软雅黑" charset="0"/>
              <a:cs typeface="宋体" pitchFamily="2" charset="-122"/>
              <a:sym typeface="+mn-ea"/>
            </a:endParaRPr>
          </a:p>
        </p:txBody>
      </p:sp>
    </p:spTree>
    <p:custDataLst>
      <p:tags r:id="rId5"/>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0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xml><?xml version="1.0" encoding="utf-8"?>
<p:tagLst xmlns:p="http://schemas.openxmlformats.org/presentationml/2006/main">
  <p:tag name="KSO_WM_SLIDE_BK_DARK_LIGHT" val="2"/>
  <p:tag name="KSO_WM_SLIDE_BACKGROUND_TYPE" val="general"/>
  <p:tag name="KSO_WM_SPECIAL_SOURCE" val="bdnull"/>
</p:tagLst>
</file>

<file path=ppt/tags/tag10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c5ea4e2-9da3-688a-24e7-8e635bab4a4e}"/>
  <p:tag name="KSO_WM_UNIT_TYPE" val="i"/>
</p:tagLst>
</file>

<file path=ppt/tags/tag10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0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xml><?xml version="1.0" encoding="utf-8"?>
<p:tagLst xmlns:p="http://schemas.openxmlformats.org/presentationml/2006/main">
  <p:tag name="KSO_WM_SLIDE_BK_DARK_LIGHT" val="2"/>
  <p:tag name="KSO_WM_SLIDE_BACKGROUND_TYPE" val="general"/>
  <p:tag name="KSO_WM_SPECIAL_SOURCE" val="bdnull"/>
</p:tagLst>
</file>

<file path=ppt/tags/tag10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c5ea4e2-9da3-688a-24e7-8e635bab4a4e}"/>
  <p:tag name="KSO_WM_UNIT_TYPE" val="i"/>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1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3.xml><?xml version="1.0" encoding="utf-8"?>
<p:tagLst xmlns:p="http://schemas.openxmlformats.org/presentationml/2006/main">
  <p:tag name="KSO_WM_SLIDE_BK_DARK_LIGHT" val="2"/>
  <p:tag name="KSO_WM_SLIDE_BACKGROUND_TYPE" val="general"/>
  <p:tag name="KSO_WM_SPECIAL_SOURCE" val="bdnull"/>
</p:tagLst>
</file>

<file path=ppt/tags/tag11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c5ea4e2-9da3-688a-24e7-8e635bab4a4e}"/>
  <p:tag name="KSO_WM_UNIT_TYPE" val="i"/>
</p:tagLst>
</file>

<file path=ppt/tags/tag11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1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8.xml><?xml version="1.0" encoding="utf-8"?>
<p:tagLst xmlns:p="http://schemas.openxmlformats.org/presentationml/2006/main">
  <p:tag name="KSO_WM_SLIDE_BK_DARK_LIGHT" val="2"/>
  <p:tag name="KSO_WM_SLIDE_BACKGROUND_TYPE" val="general"/>
  <p:tag name="KSO_WM_SPECIAL_SOURCE" val="bdnull"/>
</p:tagLst>
</file>

<file path=ppt/tags/tag11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c5ea4e2-9da3-688a-24e7-8e635bab4a4e}"/>
  <p:tag name="KSO_WM_UNIT_TYPE" val="i"/>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3.xml><?xml version="1.0" encoding="utf-8"?>
<p:tagLst xmlns:p="http://schemas.openxmlformats.org/presentationml/2006/main">
  <p:tag name="KSO_WM_SLIDE_BK_DARK_LIGHT" val="2"/>
  <p:tag name="KSO_WM_SLIDE_BACKGROUND_TYPE" val="general"/>
  <p:tag name="KSO_WM_SPECIAL_SOURCE" val="bdnull"/>
</p:tagLst>
</file>

<file path=ppt/tags/tag12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c5ea4e2-9da3-688a-24e7-8e635bab4a4e}"/>
  <p:tag name="KSO_WM_UNIT_TYPE" val="i"/>
</p:tagLst>
</file>

<file path=ppt/tags/tag12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8.xml><?xml version="1.0" encoding="utf-8"?>
<p:tagLst xmlns:p="http://schemas.openxmlformats.org/presentationml/2006/main">
  <p:tag name="KSO_WM_SLIDE_BK_DARK_LIGHT" val="2"/>
  <p:tag name="KSO_WM_SLIDE_BACKGROUND_TYPE" val="general"/>
  <p:tag name="KSO_WM_SPECIAL_SOURCE" val="bdnull"/>
</p:tagLst>
</file>

<file path=ppt/tags/tag12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c5ea4e2-9da3-688a-24e7-8e635bab4a4e}"/>
  <p:tag name="KSO_WM_UNIT_TYPE" val="i"/>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3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3.xml><?xml version="1.0" encoding="utf-8"?>
<p:tagLst xmlns:p="http://schemas.openxmlformats.org/presentationml/2006/main">
  <p:tag name="KSO_WM_SLIDE_BK_DARK_LIGHT" val="2"/>
  <p:tag name="KSO_WM_SLIDE_BACKGROUND_TYPE" val="general"/>
  <p:tag name="KSO_WM_SPECIAL_SOURCE" val="bdnull"/>
</p:tagLst>
</file>

<file path=ppt/tags/tag13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c5ea4e2-9da3-688a-24e7-8e635bab4a4e}"/>
  <p:tag name="KSO_WM_UNIT_TYPE" val="i"/>
</p:tagLst>
</file>

<file path=ppt/tags/tag13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3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8.xml><?xml version="1.0" encoding="utf-8"?>
<p:tagLst xmlns:p="http://schemas.openxmlformats.org/presentationml/2006/main">
  <p:tag name="KSO_WM_SLIDE_BK_DARK_LIGHT" val="2"/>
  <p:tag name="KSO_WM_SLIDE_BACKGROUND_TYPE" val="general"/>
  <p:tag name="KSO_WM_SPECIAL_SOURCE" val="bdnull"/>
</p:tagLst>
</file>

<file path=ppt/tags/tag13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c5ea4e2-9da3-688a-24e7-8e635bab4a4e}"/>
  <p:tag name="KSO_WM_UNIT_TYPE" val="i"/>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3.xml><?xml version="1.0" encoding="utf-8"?>
<p:tagLst xmlns:p="http://schemas.openxmlformats.org/presentationml/2006/main">
  <p:tag name="KSO_WM_SLIDE_BK_DARK_LIGHT" val="2"/>
  <p:tag name="KSO_WM_SLIDE_BACKGROUND_TYPE" val="general"/>
  <p:tag name="KSO_WM_SPECIAL_SOURCE" val="bdnull"/>
</p:tagLst>
</file>

<file path=ppt/tags/tag14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c5ea4e2-9da3-688a-24e7-8e635bab4a4e}"/>
  <p:tag name="KSO_WM_UNIT_TYPE" val="i"/>
</p:tagLst>
</file>

<file path=ppt/tags/tag14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LINE_FORE_SCHEMECOLOR_INDEX_BRIGHTNESS" val="0"/>
  <p:tag name="KSO_WM_UNIT_LINE_FORE_SCHEMECOLOR_INDEX" val="1"/>
  <p:tag name="KSO_WM_UNIT_LINE_FILL_TYPE" val="2"/>
</p:tagLst>
</file>

<file path=ppt/tags/tag151.xml><?xml version="1.0" encoding="utf-8"?>
<p:tagLst xmlns:p="http://schemas.openxmlformats.org/presentationml/2006/main">
  <p:tag name="KSO_WM_UNIT_LINE_FORE_SCHEMECOLOR_INDEX_BRIGHTNESS" val="0"/>
  <p:tag name="KSO_WM_UNIT_LINE_FORE_SCHEMECOLOR_INDEX" val="1"/>
  <p:tag name="KSO_WM_UNIT_LINE_FILL_TYPE" val="2"/>
</p:tagLst>
</file>

<file path=ppt/tags/tag152.xml><?xml version="1.0" encoding="utf-8"?>
<p:tagLst xmlns:p="http://schemas.openxmlformats.org/presentationml/2006/main">
  <p:tag name="KSO_WM_UNIT_LINE_FORE_SCHEMECOLOR_INDEX_BRIGHTNESS" val="0"/>
  <p:tag name="KSO_WM_UNIT_LINE_FORE_SCHEMECOLOR_INDEX" val="1"/>
  <p:tag name="KSO_WM_UNIT_LINE_FILL_TYPE" val="2"/>
</p:tagLst>
</file>

<file path=ppt/tags/tag153.xml><?xml version="1.0" encoding="utf-8"?>
<p:tagLst xmlns:p="http://schemas.openxmlformats.org/presentationml/2006/main">
  <p:tag name="KSO_WM_UNIT_LINE_FORE_SCHEMECOLOR_INDEX_BRIGHTNESS" val="0"/>
  <p:tag name="KSO_WM_UNIT_LINE_FORE_SCHEMECOLOR_INDEX" val="1"/>
  <p:tag name="KSO_WM_UNIT_LINE_FILL_TYPE" val="2"/>
</p:tagLst>
</file>

<file path=ppt/tags/tag154.xml><?xml version="1.0" encoding="utf-8"?>
<p:tagLst xmlns:p="http://schemas.openxmlformats.org/presentationml/2006/main">
  <p:tag name="KSO_WM_SLIDE_BK_DARK_LIGHT" val="2"/>
  <p:tag name="KSO_WM_SLIDE_BACKGROUND_TYPE" val="general"/>
  <p:tag name="KSO_WM_SPECIAL_SOURCE" val="bdnull"/>
</p:tagLst>
</file>

<file path=ppt/tags/tag15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c5ea4e2-9da3-688a-24e7-8e635bab4a4e}"/>
  <p:tag name="KSO_WM_UNIT_TYPE" val="i"/>
</p:tagLst>
</file>

<file path=ppt/tags/tag15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5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9.xml><?xml version="1.0" encoding="utf-8"?>
<p:tagLst xmlns:p="http://schemas.openxmlformats.org/presentationml/2006/main">
  <p:tag name="KSO_WM_SLIDE_BK_DARK_LIGHT" val="2"/>
  <p:tag name="KSO_WM_SLIDE_BACKGROUND_TYPE" val="general"/>
  <p:tag name="KSO_WM_SPECIAL_SOURCE" val="bdnull"/>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c5ea4e2-9da3-688a-24e7-8e635bab4a4e}"/>
  <p:tag name="KSO_WM_UNIT_TYPE" val="i"/>
</p:tagLst>
</file>

<file path=ppt/tags/tag16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3.xml><?xml version="1.0" encoding="utf-8"?>
<p:tagLst xmlns:p="http://schemas.openxmlformats.org/presentationml/2006/main">
  <p:tag name="KSO_WM_SLIDE_BK_DARK_LIGHT" val="2"/>
  <p:tag name="KSO_WM_SLIDE_BACKGROUND_TYPE" val="general"/>
  <p:tag name="KSO_WM_SPECIAL_SOURCE" val="bdnull"/>
</p:tagLst>
</file>

<file path=ppt/tags/tag16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c5ea4e2-9da3-688a-24e7-8e635bab4a4e}"/>
  <p:tag name="KSO_WM_UNIT_TYPE" val="i"/>
</p:tagLst>
</file>

<file path=ppt/tags/tag16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8.xml><?xml version="1.0" encoding="utf-8"?>
<p:tagLst xmlns:p="http://schemas.openxmlformats.org/presentationml/2006/main">
  <p:tag name="KSO_WM_SLIDE_BK_DARK_LIGHT" val="2"/>
  <p:tag name="KSO_WM_SLIDE_BACKGROUND_TYPE" val="general"/>
  <p:tag name="KSO_WM_SPECIAL_SOURCE" val="bdnull"/>
</p:tagLst>
</file>

<file path=ppt/tags/tag16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c5ea4e2-9da3-688a-24e7-8e635bab4a4e}"/>
  <p:tag name="KSO_WM_UNIT_TYPE" val="i"/>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7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3.xml><?xml version="1.0" encoding="utf-8"?>
<p:tagLst xmlns:p="http://schemas.openxmlformats.org/presentationml/2006/main">
  <p:tag name="KSO_WM_SLIDE_BK_DARK_LIGHT" val="2"/>
  <p:tag name="KSO_WM_SLIDE_BACKGROUND_TYPE" val="general"/>
  <p:tag name="KSO_WM_SPECIAL_SOURCE" val="bdnull"/>
</p:tagLst>
</file>

<file path=ppt/tags/tag17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c5ea4e2-9da3-688a-24e7-8e635bab4a4e}"/>
  <p:tag name="KSO_WM_UNIT_TYPE" val="i"/>
</p:tagLst>
</file>

<file path=ppt/tags/tag17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7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8.xml><?xml version="1.0" encoding="utf-8"?>
<p:tagLst xmlns:p="http://schemas.openxmlformats.org/presentationml/2006/main">
  <p:tag name="KSO_WM_SLIDE_BK_DARK_LIGHT" val="2"/>
  <p:tag name="KSO_WM_SLIDE_BACKGROUND_TYPE" val="general"/>
  <p:tag name="KSO_WM_SPECIAL_SOURCE" val="bdnull"/>
</p:tagLst>
</file>

<file path=ppt/tags/tag17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c5ea4e2-9da3-688a-24e7-8e635bab4a4e}"/>
  <p:tag name="KSO_WM_UNIT_TYPE" val="i"/>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8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3.xml><?xml version="1.0" encoding="utf-8"?>
<p:tagLst xmlns:p="http://schemas.openxmlformats.org/presentationml/2006/main">
  <p:tag name="KSO_WM_SLIDE_BK_DARK_LIGHT" val="2"/>
  <p:tag name="KSO_WM_SLIDE_BACKGROUND_TYPE" val="general"/>
  <p:tag name="KSO_WM_SPECIAL_SOURCE" val="bdnull"/>
</p:tagLst>
</file>

<file path=ppt/tags/tag1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c5ea4e2-9da3-688a-24e7-8e635bab4a4e}"/>
  <p:tag name="KSO_WM_UNIT_TYPE" val="i"/>
</p:tagLst>
</file>

<file path=ppt/tags/tag18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8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8.xml><?xml version="1.0" encoding="utf-8"?>
<p:tagLst xmlns:p="http://schemas.openxmlformats.org/presentationml/2006/main">
  <p:tag name="KSO_WM_SLIDE_BK_DARK_LIGHT" val="2"/>
  <p:tag name="KSO_WM_SLIDE_BACKGROUND_TYPE" val="general"/>
  <p:tag name="KSO_WM_SPECIAL_SOURCE" val="bdnull"/>
</p:tagLst>
</file>

<file path=ppt/tags/tag18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c5ea4e2-9da3-688a-24e7-8e635bab4a4e}"/>
  <p:tag name="KSO_WM_UNIT_TYPE" val="i"/>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9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3.xml><?xml version="1.0" encoding="utf-8"?>
<p:tagLst xmlns:p="http://schemas.openxmlformats.org/presentationml/2006/main">
  <p:tag name="KSO_WM_SLIDE_BK_DARK_LIGHT" val="2"/>
  <p:tag name="KSO_WM_SLIDE_BACKGROUND_TYPE" val="general"/>
  <p:tag name="KSO_WM_SPECIAL_SOURCE" val="bdnull"/>
</p:tagLst>
</file>

<file path=ppt/tags/tag19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c5ea4e2-9da3-688a-24e7-8e635bab4a4e}"/>
  <p:tag name="KSO_WM_UNIT_TYPE" val="i"/>
</p:tagLst>
</file>

<file path=ppt/tags/tag19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9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8.xml><?xml version="1.0" encoding="utf-8"?>
<p:tagLst xmlns:p="http://schemas.openxmlformats.org/presentationml/2006/main">
  <p:tag name="KSO_WM_SLIDE_BK_DARK_LIGHT" val="2"/>
  <p:tag name="KSO_WM_SLIDE_BACKGROUND_TYPE" val="general"/>
  <p:tag name="KSO_WM_SPECIAL_SOURCE" val="bdnull"/>
</p:tagLst>
</file>

<file path=ppt/tags/tag19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c5ea4e2-9da3-688a-24e7-8e635bab4a4e}"/>
  <p:tag name="KSO_WM_UNIT_TYPE" val="i"/>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0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3.xml><?xml version="1.0" encoding="utf-8"?>
<p:tagLst xmlns:p="http://schemas.openxmlformats.org/presentationml/2006/main">
  <p:tag name="KSO_WM_SLIDE_BK_DARK_LIGHT" val="2"/>
  <p:tag name="KSO_WM_SLIDE_BACKGROUND_TYPE" val="general"/>
  <p:tag name="KSO_WM_SPECIAL_SOURCE" val="bdnull"/>
</p:tagLst>
</file>

<file path=ppt/tags/tag20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c5ea4e2-9da3-688a-24e7-8e635bab4a4e}"/>
  <p:tag name="KSO_WM_UNIT_TYPE" val="i"/>
</p:tagLst>
</file>

<file path=ppt/tags/tag20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0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8.xml><?xml version="1.0" encoding="utf-8"?>
<p:tagLst xmlns:p="http://schemas.openxmlformats.org/presentationml/2006/main">
  <p:tag name="KSO_WM_SLIDE_BK_DARK_LIGHT" val="2"/>
  <p:tag name="KSO_WM_SLIDE_BACKGROUND_TYPE" val="general"/>
  <p:tag name="KSO_WM_SPECIAL_SOURCE" val="bdnull"/>
</p:tagLst>
</file>

<file path=ppt/tags/tag20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c5ea4e2-9da3-688a-24e7-8e635bab4a4e}"/>
  <p:tag name="KSO_WM_UNIT_TYPE" val="i"/>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1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3.xml><?xml version="1.0" encoding="utf-8"?>
<p:tagLst xmlns:p="http://schemas.openxmlformats.org/presentationml/2006/main">
  <p:tag name="KSO_WM_SLIDE_BK_DARK_LIGHT" val="2"/>
  <p:tag name="KSO_WM_SLIDE_BACKGROUND_TYPE" val="general"/>
  <p:tag name="KSO_WM_SPECIAL_SOURCE" val="bdnull"/>
</p:tagLst>
</file>

<file path=ppt/tags/tag21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c5ea4e2-9da3-688a-24e7-8e635bab4a4e}"/>
  <p:tag name="KSO_WM_UNIT_TYPE" val="i"/>
</p:tagLst>
</file>

<file path=ppt/tags/tag21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1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8.xml><?xml version="1.0" encoding="utf-8"?>
<p:tagLst xmlns:p="http://schemas.openxmlformats.org/presentationml/2006/main">
  <p:tag name="KSO_WM_SLIDE_BK_DARK_LIGHT" val="2"/>
  <p:tag name="KSO_WM_SLIDE_BACKGROUND_TYPE" val="general"/>
  <p:tag name="KSO_WM_SPECIAL_SOURCE" val="bdnull"/>
</p:tagLst>
</file>

<file path=ppt/tags/tag21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c5ea4e2-9da3-688a-24e7-8e635bab4a4e}"/>
  <p:tag name="KSO_WM_UNIT_TYPE" val="i"/>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2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3.xml><?xml version="1.0" encoding="utf-8"?>
<p:tagLst xmlns:p="http://schemas.openxmlformats.org/presentationml/2006/main">
  <p:tag name="KSO_WM_SLIDE_BK_DARK_LIGHT" val="2"/>
  <p:tag name="KSO_WM_SLIDE_BACKGROUND_TYPE" val="general"/>
  <p:tag name="KSO_WM_SPECIAL_SOURCE" val="bdnull"/>
</p:tagLst>
</file>

<file path=ppt/tags/tag22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c5ea4e2-9da3-688a-24e7-8e635bab4a4e}"/>
  <p:tag name="KSO_WM_UNIT_TYPE" val="i"/>
</p:tagLst>
</file>

<file path=ppt/tags/tag22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2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8.xml><?xml version="1.0" encoding="utf-8"?>
<p:tagLst xmlns:p="http://schemas.openxmlformats.org/presentationml/2006/main">
  <p:tag name="KSO_WM_SLIDE_BK_DARK_LIGHT" val="2"/>
  <p:tag name="KSO_WM_SLIDE_BACKGROUND_TYPE" val="general"/>
  <p:tag name="KSO_WM_SPECIAL_SOURCE" val="bdnull"/>
</p:tagLst>
</file>

<file path=ppt/tags/tag22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c5ea4e2-9da3-688a-24e7-8e635bab4a4e}"/>
  <p:tag name="KSO_WM_UNIT_TYPE" val="i"/>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3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3.xml><?xml version="1.0" encoding="utf-8"?>
<p:tagLst xmlns:p="http://schemas.openxmlformats.org/presentationml/2006/main">
  <p:tag name="KSO_WM_UNIT_TABLE_BEAUTIFY" val="smartTable{f542776e-23cd-4ba9-85d6-0995a33b3e1d}"/>
  <p:tag name="TABLE_ENDDRAG_ORIGIN_RECT" val="878*403"/>
  <p:tag name="TABLE_ENDDRAG_RECT" val="56*147*878*403"/>
</p:tagLst>
</file>

<file path=ppt/tags/tag2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5.xml><?xml version="1.0" encoding="utf-8"?>
<p:tagLst xmlns:p="http://schemas.openxmlformats.org/presentationml/2006/main">
  <p:tag name="KSO_WM_SLIDE_BK_DARK_LIGHT" val="2"/>
  <p:tag name="KSO_WM_SLIDE_BACKGROUND_TYPE" val="general"/>
  <p:tag name="KSO_WM_SPECIAL_SOURCE" val="bdnull"/>
</p:tagLst>
</file>

<file path=ppt/tags/tag23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c5ea4e2-9da3-688a-24e7-8e635bab4a4e}"/>
  <p:tag name="KSO_WM_UNIT_TYPE" val="i"/>
</p:tagLst>
</file>

<file path=ppt/tags/tag23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3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1.xml><?xml version="1.0" encoding="utf-8"?>
<p:tagLst xmlns:p="http://schemas.openxmlformats.org/presentationml/2006/main">
  <p:tag name="KSO_WM_SLIDE_BK_DARK_LIGHT" val="2"/>
  <p:tag name="KSO_WM_SLIDE_BACKGROUND_TYPE" val="general"/>
  <p:tag name="KSO_WM_SPECIAL_SOURCE" val="bdnull"/>
</p:tagLst>
</file>

<file path=ppt/tags/tag24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c5ea4e2-9da3-688a-24e7-8e635bab4a4e}"/>
  <p:tag name="KSO_WM_UNIT_TYPE" val="i"/>
</p:tagLst>
</file>

<file path=ppt/tags/tag24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4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6.xml><?xml version="1.0" encoding="utf-8"?>
<p:tagLst xmlns:p="http://schemas.openxmlformats.org/presentationml/2006/main">
  <p:tag name="KSO_WM_SLIDE_BK_DARK_LIGHT" val="2"/>
  <p:tag name="KSO_WM_SLIDE_BACKGROUND_TYPE" val="general"/>
  <p:tag name="KSO_WM_SPECIAL_SOURCE" val="bdnull"/>
</p:tagLst>
</file>

<file path=ppt/tags/tag24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c5ea4e2-9da3-688a-24e7-8e635bab4a4e}"/>
  <p:tag name="KSO_WM_UNIT_TYPE" val="i"/>
</p:tagLst>
</file>

<file path=ppt/tags/tag24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4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1.xml><?xml version="1.0" encoding="utf-8"?>
<p:tagLst xmlns:p="http://schemas.openxmlformats.org/presentationml/2006/main">
  <p:tag name="KSO_WM_SLIDE_BK_DARK_LIGHT" val="2"/>
  <p:tag name="KSO_WM_SLIDE_BACKGROUND_TYPE" val="general"/>
  <p:tag name="KSO_WM_SPECIAL_SOURCE" val="bdnull"/>
</p:tagLst>
</file>

<file path=ppt/tags/tag25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c5ea4e2-9da3-688a-24e7-8e635bab4a4e}"/>
  <p:tag name="KSO_WM_UNIT_TYPE" val="i"/>
</p:tagLst>
</file>

<file path=ppt/tags/tag25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5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6.xml><?xml version="1.0" encoding="utf-8"?>
<p:tagLst xmlns:p="http://schemas.openxmlformats.org/presentationml/2006/main">
  <p:tag name="KSO_WM_SLIDE_BK_DARK_LIGHT" val="2"/>
  <p:tag name="KSO_WM_SLIDE_BACKGROUND_TYPE" val="general"/>
  <p:tag name="KSO_WM_SPECIAL_SOURCE" val="bdnull"/>
</p:tagLst>
</file>

<file path=ppt/tags/tag25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c5ea4e2-9da3-688a-24e7-8e635bab4a4e}"/>
  <p:tag name="KSO_WM_UNIT_TYPE" val="i"/>
</p:tagLst>
</file>

<file path=ppt/tags/tag25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5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1.xml><?xml version="1.0" encoding="utf-8"?>
<p:tagLst xmlns:p="http://schemas.openxmlformats.org/presentationml/2006/main">
  <p:tag name="KSO_WM_SLIDE_BK_DARK_LIGHT" val="2"/>
  <p:tag name="KSO_WM_SLIDE_BACKGROUND_TYPE" val="general"/>
  <p:tag name="KSO_WM_SPECIAL_SOURCE" val="bdnull"/>
</p:tagLst>
</file>

<file path=ppt/tags/tag262.xml><?xml version="1.0" encoding="utf-8"?>
<p:tagLst xmlns:p="http://schemas.openxmlformats.org/presentationml/2006/main">
  <p:tag name="KSO_WM_UNIT_ISCONTENTSTITLE" val="0"/>
  <p:tag name="KSO_WM_UNIT_ISNUMDGMTITLE" val="0"/>
  <p:tag name="KSO_WM_UNIT_NOCLEAR" val="1"/>
  <p:tag name="KSO_WM_UNIT_HIGHLIGHT" val="0"/>
  <p:tag name="KSO_WM_UNIT_COMPATIBLE" val="0"/>
  <p:tag name="KSO_WM_UNIT_DIAGRAM_ISNUMVISUAL" val="0"/>
  <p:tag name="KSO_WM_UNIT_DIAGRAM_ISREFERUNIT" val="0"/>
  <p:tag name="KSO_WM_UNIT_TYPE" val="a"/>
  <p:tag name="KSO_WM_UNIT_INDEX" val="1"/>
  <p:tag name="KSO_WM_UNIT_ID" val="custom20202545_15*a*1"/>
  <p:tag name="KSO_WM_TEMPLATE_CATEGORY" val="custom"/>
  <p:tag name="KSO_WM_TEMPLATE_INDEX" val="20202545"/>
  <p:tag name="KSO_WM_UNIT_LAYERLEVEL" val="1"/>
  <p:tag name="KSO_WM_TAG_VERSION" val="1.0"/>
  <p:tag name="KSO_WM_BEAUTIFY_FLAG" val="#wm#"/>
  <p:tag name="KSO_WM_UNIT_PRESET_TEXT" val="THANKS"/>
</p:tagLst>
</file>

<file path=ppt/tags/tag263.xml><?xml version="1.0" encoding="utf-8"?>
<p:tagLst xmlns:p="http://schemas.openxmlformats.org/presentationml/2006/main">
  <p:tag name="KSO_WM_SLIDE_ID" val="custom20202545_15"/>
  <p:tag name="KSO_WM_TEMPLATE_SUBCATEGORY" val="0"/>
  <p:tag name="KSO_WM_TEMPLATE_MASTER_TYPE" val="1"/>
  <p:tag name="KSO_WM_TEMPLATE_COLOR_TYPE" val="1"/>
  <p:tag name="KSO_WM_SLIDE_TYPE" val="endPage"/>
  <p:tag name="KSO_WM_SLIDE_SUBTYPE" val="pureTxt"/>
  <p:tag name="KSO_WM_SLIDE_ITEM_CNT" val="0"/>
  <p:tag name="KSO_WM_SLIDE_INDEX" val="15"/>
  <p:tag name="KSO_WM_TAG_VERSION" val="1.0"/>
  <p:tag name="KSO_WM_BEAUTIFY_FLAG" val="#wm#"/>
  <p:tag name="KSO_WM_TEMPLATE_CATEGORY" val="custom"/>
  <p:tag name="KSO_WM_TEMPLATE_INDEX" val="20202545"/>
  <p:tag name="KSO_WM_SLIDE_LAYOUT" val="a"/>
  <p:tag name="KSO_WM_SLIDE_LAYOUT_CNT" val="1"/>
  <p:tag name="KSO_WM_SPECIAL_SOURCE" val="bdnull"/>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_6*i*6"/>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_6*i*7"/>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6*i*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c5ea4e2-9da3-688a-24e7-8e635bab4a4e}"/>
</p:tagLst>
</file>

<file path=ppt/tags/tag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96579"/>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96579"/>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5.xml><?xml version="1.0" encoding="utf-8"?>
<p:tagLst xmlns:p="http://schemas.openxmlformats.org/presentationml/2006/main">
  <p:tag name="KSO_WM_TAG_VERSION" val="1.0"/>
  <p:tag name="KSO_WM_BEAUTIFY_FLAG" val="#wm#"/>
  <p:tag name="KSO_WM_COMBINE_RELATE_SLIDE_ID" val="custom925310_1"/>
  <p:tag name="KSO_WM_TEMPLATE_CATEGORY" val="custom"/>
  <p:tag name="KSO_WM_TEMPLATE_INDEX" val="20196579"/>
  <p:tag name="KSO_WM_TEMPLATE_SUBCATEGORY" val="0"/>
  <p:tag name="KSO_WM_TEMPLATE_THUMBS_INDEX" val="1"/>
</p:tagLst>
</file>

<file path=ppt/tags/tag96.xml><?xml version="1.0" encoding="utf-8"?>
<p:tagLst xmlns:p="http://schemas.openxmlformats.org/presentationml/2006/main">
  <p:tag name="KSO_WM_TEMPLATE_SUBCATEGORY" val="0"/>
  <p:tag name="KSO_WM_TEMPLATE_COLOR_TYPE" val="1"/>
  <p:tag name="KSO_WM_TEMPLATE_MASTER_THUMB_INDEX" val="12"/>
  <p:tag name="KSO_WM_UNIT_SHOW_EDIT_AREA_INDICATION" val="0"/>
  <p:tag name="KSO_WM_TEMPLATE_THUMBS_INDEX" val="1、2、3、11、14"/>
  <p:tag name="KSO_WM_TAG_VERSION" val="1.0"/>
  <p:tag name="KSO_WM_BEAUTIFY_FLAG" val="#wm#"/>
  <p:tag name="KSO_WM_TEMPLATE_CATEGORY" val="custom"/>
  <p:tag name="KSO_WM_TEMPLATE_INDEX" val="20202545"/>
  <p:tag name="KSO_WM_TEMPLATE_MASTER_TYPE" val="1"/>
</p:tagLst>
</file>

<file path=ppt/tags/tag97.xml><?xml version="1.0" encoding="utf-8"?>
<p:tagLst xmlns:p="http://schemas.openxmlformats.org/presentationml/2006/main">
  <p:tag name="KSO_WM_UNIT_ISCONTENTSTITLE" val="0"/>
  <p:tag name="KSO_WM_UNIT_ISNUMDGMTITLE" val="0"/>
  <p:tag name="KSO_WM_UNIT_PRESET_TEXT" val="极简大气通用模板"/>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2545_1*a*1"/>
  <p:tag name="KSO_WM_TEMPLATE_CATEGORY" val="custom"/>
  <p:tag name="KSO_WM_TEMPLATE_INDEX" val="20202545"/>
  <p:tag name="KSO_WM_UNIT_LAYERLEVEL" val="1"/>
  <p:tag name="KSO_WM_TAG_VERSION" val="1.0"/>
  <p:tag name="KSO_WM_BEAUTIFY_FLAG" val="#wm#"/>
</p:tagLst>
</file>

<file path=ppt/tags/tag98.xml><?xml version="1.0" encoding="utf-8"?>
<p:tagLst xmlns:p="http://schemas.openxmlformats.org/presentationml/2006/main">
  <p:tag name="KSO_WM_TEMPLATE_THUMBS_INDEX" val="1、2、6、7、9、11、14、15"/>
  <p:tag name="KSO_WM_SLIDE_ID" val="custom20202545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EMPLATE_MASTER_THUMB_INDEX" val="12"/>
  <p:tag name="KSO_WM_TAG_VERSION" val="1.0"/>
  <p:tag name="KSO_WM_BEAUTIFY_FLAG" val="#wm#"/>
  <p:tag name="KSO_WM_TEMPLATE_CATEGORY" val="custom"/>
  <p:tag name="KSO_WM_TEMPLATE_INDEX" val="20202545"/>
  <p:tag name="KSO_WM_SLIDE_LAYOUT" val="a_b"/>
  <p:tag name="KSO_WM_SLIDE_LAYOUT_CNT" val="1_3"/>
  <p:tag name="KSO_WM_SPECIAL_SOURCE" val="bdnull"/>
</p:tagLst>
</file>

<file path=ppt/tags/tag9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c5ea4e2-9da3-688a-24e7-8e635bab4a4e}"/>
  <p:tag name="KSO_WM_UNIT_TYPE" val="i"/>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6199</Words>
  <Application>WPS 文字</Application>
  <PresentationFormat>宽屏</PresentationFormat>
  <Paragraphs>309</Paragraphs>
  <Slides>33</Slides>
  <Notes>36</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33</vt:i4>
      </vt:variant>
    </vt:vector>
  </HeadingPairs>
  <TitlesOfParts>
    <vt:vector size="51" baseType="lpstr">
      <vt:lpstr>Arial</vt:lpstr>
      <vt:lpstr>宋体</vt:lpstr>
      <vt:lpstr>Wingdings</vt:lpstr>
      <vt:lpstr>微软雅黑</vt:lpstr>
      <vt:lpstr>汉仪旗黑</vt:lpstr>
      <vt:lpstr>汉仪旗黑-85S</vt:lpstr>
      <vt:lpstr>汉仪中黑KW</vt:lpstr>
      <vt:lpstr>Viner Hand ITC</vt:lpstr>
      <vt:lpstr>微软雅黑</vt:lpstr>
      <vt:lpstr>汉仪旗黑-85S</vt:lpstr>
      <vt:lpstr>Times New Roman</vt:lpstr>
      <vt:lpstr>汉仪书宋二KW</vt:lpstr>
      <vt:lpstr>等线</vt:lpstr>
      <vt:lpstr>汉仪中等线KW</vt:lpstr>
      <vt:lpstr>宋体</vt:lpstr>
      <vt:lpstr>Arial Unicode MS</vt:lpstr>
      <vt:lpstr>苹方-简</vt:lpstr>
      <vt:lpstr>Office 主题​​</vt:lpstr>
      <vt:lpstr>第三章  战略性人力资源管理</vt:lpstr>
      <vt:lpstr>学习目标</vt:lpstr>
      <vt:lpstr>第三章</vt:lpstr>
      <vt:lpstr>第一节 企业战略理论</vt:lpstr>
      <vt:lpstr>战略的含义</vt:lpstr>
      <vt:lpstr>2. 人力资源管理相关的企业战略理论的四个方面</vt:lpstr>
      <vt:lpstr>2. 人力资源管理相关的企业战略理论的四个方面</vt:lpstr>
      <vt:lpstr>2. 人力资源管理相关的企业战略理论的四个方面</vt:lpstr>
      <vt:lpstr>2. 人力资源管理相关的企业战略理论的四个方面</vt:lpstr>
      <vt:lpstr>2. 人力资源管理相关的企业战略理论的四个方面</vt:lpstr>
      <vt:lpstr>2. 人力资源管理相关的企业战略理论的四个方面</vt:lpstr>
      <vt:lpstr>第二节 战略性人力资源管理概述</vt:lpstr>
      <vt:lpstr>1.战略性人力资源管理的内涵</vt:lpstr>
      <vt:lpstr>1.战略性人力资源管理的内涵</vt:lpstr>
      <vt:lpstr>2. 战略性人力资源管理的特征与主要模式 </vt:lpstr>
      <vt:lpstr>2. 战略性人力资源管理的特征与主要模式 </vt:lpstr>
      <vt:lpstr>2. 战略性人力资源管理的特征与主要模式 </vt:lpstr>
      <vt:lpstr>2. 战略性人力资源管理的特征与主要模式 </vt:lpstr>
      <vt:lpstr>2. 战略性人力资源管理的特征与主要模式 </vt:lpstr>
      <vt:lpstr>2. 战略性人力资源管理的特征与主要模式 </vt:lpstr>
      <vt:lpstr>3. 战略性人力资源管理理论学派</vt:lpstr>
      <vt:lpstr>3. 战略性人力资源管理理论学派</vt:lpstr>
      <vt:lpstr>3. 战略性人力资源管理理论学派</vt:lpstr>
      <vt:lpstr>3. 战略性人力资源管理理论学派</vt:lpstr>
      <vt:lpstr>3. 战略性人力资源管理理论学派</vt:lpstr>
      <vt:lpstr>第三节 战略性人力资源管理模型</vt:lpstr>
      <vt:lpstr>1. 战略性人力资源管理职能的角色 </vt:lpstr>
      <vt:lpstr>1. 战略性人力资源管理职能的角色 </vt:lpstr>
      <vt:lpstr>2. 战略性人力资源管理的模型 </vt:lpstr>
      <vt:lpstr>2. 战略性人力资源管理的模型 </vt:lpstr>
      <vt:lpstr>3.战略人力资源管理与公司战略的关系</vt:lpstr>
      <vt:lpstr>本章小结</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第三章  战略性人力资源管理</dc:title>
  <dc:creator>li xiaobei</dc:creator>
  <cp:lastModifiedBy>洁</cp:lastModifiedBy>
  <cp:revision>155</cp:revision>
  <dcterms:created xsi:type="dcterms:W3CDTF">2022-12-09T06:10:19Z</dcterms:created>
  <dcterms:modified xsi:type="dcterms:W3CDTF">2022-12-09T06:10:19Z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FB46857D2A3DE4F0F3E78E63D5037C35</vt:lpwstr>
  </property>
  <property fmtid="{D5CDD505-2E9C-101B-9397-08002B2CF9AE}" pid="3" name="KSOProductBuildVer">
    <vt:lpwstr>2052-5.1.0.7655</vt:lpwstr>
  </property>
</Properties>
</file>