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5" r:id="rId4"/>
    <p:sldId id="278" r:id="rId5"/>
    <p:sldId id="277" r:id="rId6"/>
    <p:sldId id="504" r:id="rId7"/>
    <p:sldId id="506" r:id="rId8"/>
    <p:sldId id="507" r:id="rId9"/>
    <p:sldId id="362" r:id="rId10"/>
    <p:sldId id="508" r:id="rId11"/>
    <p:sldId id="509" r:id="rId12"/>
    <p:sldId id="494" r:id="rId13"/>
    <p:sldId id="510" r:id="rId14"/>
    <p:sldId id="511" r:id="rId15"/>
    <p:sldId id="512" r:id="rId16"/>
    <p:sldId id="499" r:id="rId17"/>
    <p:sldId id="513" r:id="rId18"/>
    <p:sldId id="273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9A"/>
    <a:srgbClr val="1A2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99"/>
    <p:restoredTop sz="94660"/>
  </p:normalViewPr>
  <p:slideViewPr>
    <p:cSldViewPr showGuides="1">
      <p:cViewPr>
        <p:scale>
          <a:sx n="80" d="100"/>
          <a:sy n="80" d="100"/>
        </p:scale>
        <p:origin x="-168" y="282"/>
      </p:cViewPr>
      <p:guideLst>
        <p:guide orient="horz" pos="2160"/>
        <p:guide pos="7106"/>
        <p:guide pos="5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3897" y="2130315"/>
            <a:ext cx="10364208" cy="147005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7793" y="3885977"/>
            <a:ext cx="8536416" cy="1752301"/>
          </a:xfrm>
        </p:spPr>
        <p:txBody>
          <a:bodyPr/>
          <a:lstStyle>
            <a:lvl1pPr marL="0" indent="0" algn="ctr">
              <a:buNone/>
              <a:defRPr/>
            </a:lvl1pPr>
            <a:lvl2pPr marL="483870" indent="0" algn="ctr">
              <a:buNone/>
              <a:defRPr/>
            </a:lvl2pPr>
            <a:lvl3pPr marL="967740" indent="0" algn="ctr">
              <a:buNone/>
              <a:defRPr/>
            </a:lvl3pPr>
            <a:lvl4pPr marL="1451610" indent="0" algn="ctr">
              <a:buNone/>
              <a:defRPr/>
            </a:lvl4pPr>
            <a:lvl5pPr marL="1935480" indent="0" algn="ctr">
              <a:buNone/>
              <a:defRPr/>
            </a:lvl5pPr>
            <a:lvl6pPr marL="2419350" indent="0" algn="ctr">
              <a:buNone/>
              <a:defRPr/>
            </a:lvl6pPr>
            <a:lvl7pPr marL="2902585" indent="0" algn="ctr">
              <a:buNone/>
              <a:defRPr/>
            </a:lvl7pPr>
            <a:lvl8pPr marL="3386455" indent="0" algn="ctr">
              <a:buNone/>
              <a:defRPr/>
            </a:lvl8pPr>
            <a:lvl9pPr marL="3870325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淮工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矩形 6"/>
          <p:cNvSpPr/>
          <p:nvPr userDrawn="1"/>
        </p:nvSpPr>
        <p:spPr>
          <a:xfrm>
            <a:off x="47625" y="260350"/>
            <a:ext cx="3960813" cy="11525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 eaLnBrk="0" hangingPunct="0"/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lvl1pPr>
            <a:lvl2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2pPr>
            <a:lvl3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3pPr>
            <a:lvl4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4pPr>
            <a:lvl5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5" descr="背景图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037" y="-11112"/>
            <a:ext cx="12238037" cy="688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6" descr="xiaobia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0350"/>
            <a:ext cx="12668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27" descr="hhitz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125" y="476250"/>
            <a:ext cx="2736850" cy="64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矩形 2"/>
          <p:cNvSpPr>
            <a:spLocks noChangeArrowheads="1"/>
          </p:cNvSpPr>
          <p:nvPr/>
        </p:nvSpPr>
        <p:spPr bwMode="auto">
          <a:xfrm>
            <a:off x="-46037" y="6669088"/>
            <a:ext cx="12238038" cy="188913"/>
          </a:xfrm>
          <a:prstGeom prst="rect">
            <a:avLst/>
          </a:prstGeom>
          <a:solidFill>
            <a:srgbClr val="1A2776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矩形 5"/>
          <p:cNvSpPr/>
          <p:nvPr userDrawn="1"/>
        </p:nvSpPr>
        <p:spPr>
          <a:xfrm>
            <a:off x="47625" y="260350"/>
            <a:ext cx="3960813" cy="11525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 eaLnBrk="0" hangingPunct="0"/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strips dir="rd"/>
  </p:transition>
  <p:hf sldNum="0" hdr="0" ftr="0" dt="0"/>
  <p:txStyles>
    <p:titleStyle>
      <a:lvl1pPr algn="ctr" defTabSz="912495" rtl="0" eaLnBrk="0" fontAlgn="base" hangingPunct="0">
        <a:spcBef>
          <a:spcPct val="0"/>
        </a:spcBef>
        <a:spcAft>
          <a:spcPct val="0"/>
        </a:spcAft>
        <a:defRPr lang="zh-CN" altLang="zh-CN"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  <a:cs typeface="+mj-cs"/>
        </a:defRPr>
      </a:lvl1pPr>
      <a:lvl2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2pPr>
      <a:lvl3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3pPr>
      <a:lvl4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4pPr>
      <a:lvl5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5pPr>
      <a:lvl6pPr marL="48387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6pPr>
      <a:lvl7pPr marL="96774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7pPr>
      <a:lvl8pPr marL="145161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8pPr>
      <a:lvl9pPr marL="193548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9pPr>
    </p:titleStyle>
    <p:bodyStyle>
      <a:lvl1pPr marL="341630" indent="-341630" algn="l" defTabSz="91249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  <a:cs typeface="+mn-cs"/>
        </a:defRPr>
      </a:lvl1pPr>
      <a:lvl2pPr marL="742950" indent="-285750" algn="l" defTabSz="91249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Char char="n"/>
        <a:defRPr sz="29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2pPr>
      <a:lvl3pPr marL="1141730" indent="-227330" algn="l" defTabSz="912495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3pPr>
      <a:lvl4pPr marL="1598930" indent="-230505" algn="l" defTabSz="91249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4pPr>
      <a:lvl5pPr marL="2056130" indent="-227330" algn="l" defTabSz="91249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5pPr>
      <a:lvl6pPr marL="254000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302387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50774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99161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795" y="2342515"/>
            <a:ext cx="7995920" cy="938530"/>
          </a:xfrm>
        </p:spPr>
        <p:txBody>
          <a:bodyPr/>
          <a:lstStyle/>
          <a:p>
            <a:pPr marL="0" marR="0" lvl="0" indent="0" algn="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五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章  工作分析与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设计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1A277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827213" y="3860800"/>
            <a:ext cx="8537575" cy="17526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(一)为编制人力资源规划提供科学依据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(二)为招聘录用员工提供客观标准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(三)为考核评价工作确定具体标准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(四)为制定员工薪资待遇提供客观依据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(五)为实施员工培训计划提供指导信息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5.2.2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工作分析的作用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5.3 </a:t>
            </a:r>
            <a:r>
              <a:rPr alt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工作分析的程序与方法</a:t>
            </a: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 </a:t>
            </a:r>
            <a:b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工作分析是一个细致和全面的评价过程，主要包括准备阶段、调查阶段、分析阶段和总结评价阶段。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5.3.1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工作分析的程序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785" y="3644900"/>
            <a:ext cx="5054600" cy="23622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540" y="2227580"/>
            <a:ext cx="3997960" cy="4125595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(一)定性分析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方法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观察法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工作日志法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访谈法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问卷调查法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资料分析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工作实践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5.3.2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工作分析的方法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5664200" y="2276475"/>
            <a:ext cx="3997960" cy="4125595"/>
          </a:xfrm>
          <a:prstGeom prst="rect">
            <a:avLst/>
          </a:prstGeom>
        </p:spPr>
        <p:txBody>
          <a:bodyPr/>
          <a:lstStyle>
            <a:lvl1pPr marL="341630" indent="-3416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楷体_GB2312" pitchFamily="49" charset="-122"/>
                <a:cs typeface="+mn-cs"/>
              </a:defRPr>
            </a:lvl1pPr>
            <a:lvl2pPr marL="742950" indent="-28575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  <a:defRPr sz="29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楷体_GB2312" pitchFamily="49" charset="-122"/>
              </a:defRPr>
            </a:lvl2pPr>
            <a:lvl3pPr marL="11417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楷体_GB2312" pitchFamily="49" charset="-122"/>
              </a:defRPr>
            </a:lvl3pPr>
            <a:lvl4pPr marL="1598930" indent="-230505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楷体_GB2312" pitchFamily="49" charset="-122"/>
              </a:defRPr>
            </a:lvl4pPr>
            <a:lvl5pPr marL="2056130" indent="-227330" algn="l" defTabSz="91249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楷体_GB2312" pitchFamily="49" charset="-122"/>
              </a:defRPr>
            </a:lvl5pPr>
            <a:lvl6pPr marL="2540000" indent="-226695" algn="l" defTabSz="91376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6pPr>
            <a:lvl7pPr marL="3023870" indent="-226695" algn="l" defTabSz="91376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7pPr>
            <a:lvl8pPr marL="3507740" indent="-226695" algn="l" defTabSz="91376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8pPr>
            <a:lvl9pPr marL="3991610" indent="-226695" algn="l" defTabSz="91376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9pPr>
          </a:lstStyle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(一)定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量分析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方法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职位分析问卷法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职能工作分析法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关键事件法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第一，争取高层领导支持，取得共识。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第二，企业内部相关人员的参与。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第三，取得所分析工作承担者的理解、支持和配合。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第四，始终贯穿培训和积极的沟通。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第五，把工作分析和对企业其他方面工作的咨询、建议结合起来。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第六，工作分析方法的选择和工具的设计必须有针对性。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5.3.3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工作分析需注意的问题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5.4 </a:t>
            </a:r>
            <a:r>
              <a:rPr alt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工作设计</a:t>
            </a:r>
            <a:b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b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b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46785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（一）工作轮换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（二）工作扩大化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（三）工作丰富化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（四）工作时间选择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工作设计的方式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矩形 1"/>
          <p:cNvSpPr/>
          <p:nvPr/>
        </p:nvSpPr>
        <p:spPr>
          <a:xfrm>
            <a:off x="0" y="2205038"/>
            <a:ext cx="12192000" cy="2736850"/>
          </a:xfrm>
          <a:prstGeom prst="rect">
            <a:avLst/>
          </a:prstGeom>
          <a:solidFill>
            <a:srgbClr val="1A2776"/>
          </a:solidFill>
          <a:ln w="9525">
            <a:noFill/>
          </a:ln>
        </p:spPr>
        <p:txBody>
          <a:bodyPr anchor="ctr"/>
          <a:p>
            <a:pPr indent="0" algn="ctr" eaLnBrk="0" hangingPunct="0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1675" y="3055938"/>
            <a:ext cx="3168650" cy="746125"/>
          </a:xfrm>
        </p:spPr>
        <p:txBody>
          <a:bodyPr/>
          <a:lstStyle/>
          <a:p>
            <a:pPr marL="341630" marR="0" lvl="0" indent="-341630" algn="ctr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谢谢！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 txBox="1"/>
          <p:nvPr/>
        </p:nvSpPr>
        <p:spPr>
          <a:xfrm>
            <a:off x="623570" y="1124585"/>
            <a:ext cx="10972800" cy="4679950"/>
          </a:xfrm>
          <a:prstGeom prst="rect">
            <a:avLst/>
          </a:prstGeom>
        </p:spPr>
        <p:txBody>
          <a:bodyPr/>
          <a:lstStyle>
            <a:lvl1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5.1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工作分析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概述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5.2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工作分析的内容与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作用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5.3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工作分析的程序与方法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 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5.4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工作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设计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5.1 </a:t>
            </a:r>
            <a:r>
              <a:rPr alt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工作分析概述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663" y="1484313"/>
            <a:ext cx="10298113" cy="47529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600960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泰勒的科学管理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原理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管仲的社会分工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思想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古希腊的社会分工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思想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传统人事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现代人力资源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5.1.1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工作分析的渊源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663" y="1484313"/>
            <a:ext cx="10298113" cy="47529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600960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工作分析(job analysis)又称职务分析、职位分析、岗位分析，是人力资源管理的基础，与人力资源管理的许多活动都有着相当紧密的联系。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工作分析就是通过调查研究决定一项工作的特定性质与职责，明确工作的各个环节，使人们详细了解工作对员工行为的要求，以确定什么样的人员适合担任组织中的哪一项工作。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工作分析可以为管理活动提供与工作有关的各种信息——“6W1H”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5.1.2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工作分析的含义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(一)组织规划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(二)工作评价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(三)招募征选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(四)建立标准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(五)员工任用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(六)职业生涯管理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(七)员工培训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(八)绩效评估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5.1.3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工作分析的目的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(一)工作分析是制定人力资源规划的基础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(二)工作分析为人员的选拔和任用提供了标准 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(三)工作分析为员工的培训和发展奠定了基础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(四)工作分析为员工的绩效考核确立了依据 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(五)工作分析为员工薪酬决策提供了依据  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5.1.4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工作分析的意义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95325" y="2276475"/>
            <a:ext cx="10972800" cy="1143000"/>
          </a:xfrm>
          <a:prstGeom prst="rect">
            <a:avLst/>
          </a:prstGeom>
        </p:spPr>
        <p:txBody>
          <a:bodyPr/>
          <a:lstStyle>
            <a:lvl1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b="1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sym typeface="+mn-ea"/>
              </a:rPr>
              <a:t>5.2 </a:t>
            </a:r>
            <a:r>
              <a:rPr lang="zh-CN" altLang="en-US" sz="4400" b="1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sym typeface="+mn-ea"/>
              </a:rPr>
              <a:t>工作分析的内容与作用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 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515302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348865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(一)工作基本资料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(二)工作内容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(三)工作关系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(四)工作环境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(五)任职条件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5.2.1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工作分析的内容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淮工">
  <a:themeElements>
    <a:clrScheme name="1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0000"/>
        </a:solidFill>
      </a:spPr>
      <a:bodyPr wrap="square">
        <a:noAutofit/>
      </a:bodyPr>
      <a:lstStyle>
        <a:defPPr>
          <a:defRPr sz="2400" dirty="0" smtClean="0">
            <a:solidFill>
              <a:schemeClr val="tx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99">
            <a:alpha val="42999"/>
          </a:srgbClr>
        </a:solidFill>
        <a:ln w="9525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黑体" pitchFamily="2" charset="-122"/>
            <a:ea typeface="黑体" pitchFamily="2" charset="-122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淮工</Template>
  <TotalTime>0</TotalTime>
  <Words>1029</Words>
  <Application>WPS 文字</Application>
  <PresentationFormat>自定义</PresentationFormat>
  <Paragraphs>113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汉仪书宋二KW</vt:lpstr>
      <vt:lpstr>黑体</vt:lpstr>
      <vt:lpstr>汉仪中黑KW</vt:lpstr>
      <vt:lpstr>楷体_GB2312</vt:lpstr>
      <vt:lpstr>汉仪楷体简</vt:lpstr>
      <vt:lpstr>Garamond</vt:lpstr>
      <vt:lpstr>苹方-简</vt:lpstr>
      <vt:lpstr>华文中宋</vt:lpstr>
      <vt:lpstr>宋体</vt:lpstr>
      <vt:lpstr>Wingdings</vt:lpstr>
      <vt:lpstr>微软雅黑</vt:lpstr>
      <vt:lpstr>汉仪旗黑</vt:lpstr>
      <vt:lpstr>Arial Unicode MS</vt:lpstr>
      <vt:lpstr>Calibri</vt:lpstr>
      <vt:lpstr>Helvetica Neue</vt:lpstr>
      <vt:lpstr>淮工</vt:lpstr>
      <vt:lpstr>第五章  工作分析与设计</vt:lpstr>
      <vt:lpstr>PowerPoint 演示文稿</vt:lpstr>
      <vt:lpstr>5.1 工作分析概述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5.3 工作分析的程序与方法  </vt:lpstr>
      <vt:lpstr>PowerPoint 演示文稿</vt:lpstr>
      <vt:lpstr>PowerPoint 演示文稿</vt:lpstr>
      <vt:lpstr>PowerPoint 演示文稿</vt:lpstr>
      <vt:lpstr>5.4 工作设计   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创业活动及其本质</dc:title>
  <dc:creator>User</dc:creator>
  <cp:lastModifiedBy>洁</cp:lastModifiedBy>
  <cp:revision>94</cp:revision>
  <dcterms:created xsi:type="dcterms:W3CDTF">2022-12-09T06:12:50Z</dcterms:created>
  <dcterms:modified xsi:type="dcterms:W3CDTF">2022-12-09T06:12:50Z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2052-5.1.0.7655</vt:lpwstr>
  </property>
  <property fmtid="{D5CDD505-2E9C-101B-9397-08002B2CF9AE}" pid="3" name="ICV">
    <vt:lpwstr>9E61F990BAC8708E7BE8C8623D625864</vt:lpwstr>
  </property>
</Properties>
</file>