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2"/>
  </p:notesMasterIdLst>
  <p:sldIdLst>
    <p:sldId id="406" r:id="rId4"/>
    <p:sldId id="407" r:id="rId5"/>
    <p:sldId id="408" r:id="rId6"/>
    <p:sldId id="409" r:id="rId7"/>
    <p:sldId id="410" r:id="rId8"/>
    <p:sldId id="411" r:id="rId9"/>
    <p:sldId id="412" r:id="rId10"/>
    <p:sldId id="413" r:id="rId11"/>
    <p:sldId id="414" r:id="rId13"/>
    <p:sldId id="415" r:id="rId14"/>
    <p:sldId id="416" r:id="rId15"/>
    <p:sldId id="417" r:id="rId16"/>
    <p:sldId id="418" r:id="rId17"/>
    <p:sldId id="419" r:id="rId18"/>
    <p:sldId id="420" r:id="rId19"/>
    <p:sldId id="421" r:id="rId20"/>
    <p:sldId id="422" r:id="rId21"/>
    <p:sldId id="423" r:id="rId22"/>
    <p:sldId id="424" r:id="rId23"/>
    <p:sldId id="425" r:id="rId24"/>
    <p:sldId id="426" r:id="rId25"/>
    <p:sldId id="427" r:id="rId26"/>
    <p:sldId id="428" r:id="rId27"/>
    <p:sldId id="429" r:id="rId28"/>
    <p:sldId id="430" r:id="rId29"/>
    <p:sldId id="431" r:id="rId30"/>
    <p:sldId id="432" r:id="rId31"/>
    <p:sldId id="433" r:id="rId32"/>
    <p:sldId id="434" r:id="rId33"/>
    <p:sldId id="435" r:id="rId34"/>
    <p:sldId id="436" r:id="rId35"/>
    <p:sldId id="437" r:id="rId36"/>
    <p:sldId id="438" r:id="rId37"/>
    <p:sldId id="439" r:id="rId38"/>
    <p:sldId id="440" r:id="rId39"/>
    <p:sldId id="441" r:id="rId40"/>
    <p:sldId id="442" r:id="rId41"/>
    <p:sldId id="443" r:id="rId42"/>
    <p:sldId id="444" r:id="rId43"/>
    <p:sldId id="445" r:id="rId44"/>
    <p:sldId id="446" r:id="rId45"/>
    <p:sldId id="447" r:id="rId46"/>
    <p:sldId id="448" r:id="rId47"/>
    <p:sldId id="449" r:id="rId48"/>
    <p:sldId id="450" r:id="rId49"/>
    <p:sldId id="451" r:id="rId50"/>
    <p:sldId id="452" r:id="rId51"/>
    <p:sldId id="453" r:id="rId52"/>
    <p:sldId id="454" r:id="rId53"/>
    <p:sldId id="455" r:id="rId54"/>
    <p:sldId id="456" r:id="rId55"/>
    <p:sldId id="457" r:id="rId56"/>
    <p:sldId id="458" r:id="rId57"/>
    <p:sldId id="459" r:id="rId58"/>
    <p:sldId id="460" r:id="rId59"/>
    <p:sldId id="461" r:id="rId60"/>
    <p:sldId id="462" r:id="rId61"/>
    <p:sldId id="463" r:id="rId62"/>
    <p:sldId id="464" r:id="rId63"/>
    <p:sldId id="465" r:id="rId64"/>
    <p:sldId id="466" r:id="rId65"/>
    <p:sldId id="467" r:id="rId66"/>
    <p:sldId id="468" r:id="rId67"/>
    <p:sldId id="469" r:id="rId68"/>
    <p:sldId id="470" r:id="rId69"/>
    <p:sldId id="471" r:id="rId70"/>
    <p:sldId id="472" r:id="rId71"/>
    <p:sldId id="473"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2" autoAdjust="0"/>
    <p:restoredTop sz="69231" autoAdjust="0"/>
  </p:normalViewPr>
  <p:slideViewPr>
    <p:cSldViewPr snapToGrid="0">
      <p:cViewPr varScale="1">
        <p:scale>
          <a:sx n="79" d="100"/>
          <a:sy n="79" d="100"/>
        </p:scale>
        <p:origin x="189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D86557-1896-4626-A124-E1C5FF02609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D31372-5247-4202-A763-C33FC2657312}"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72000"/>
              </a:lnSpc>
              <a:spcBef>
                <a:spcPts val="1300"/>
              </a:spcBef>
              <a:spcAft>
                <a:spcPts val="1300"/>
              </a:spcAft>
            </a:pPr>
            <a:r>
              <a:rPr lang="en-US" sz="1800" b="1" dirty="0">
                <a:effectLst/>
                <a:latin typeface="宋体" pitchFamily="2" charset="-122"/>
                <a:ea typeface="黑体" panose="02010609060101010101" pitchFamily="49" charset="-122"/>
                <a:cs typeface="宋体" pitchFamily="2" charset="-122"/>
              </a:rPr>
              <a:t>1</a:t>
            </a:r>
            <a:r>
              <a:rPr lang="zh-CN" sz="1800" b="1" dirty="0">
                <a:effectLst/>
                <a:latin typeface="宋体" pitchFamily="2" charset="-122"/>
                <a:ea typeface="黑体" panose="02010609060101010101" pitchFamily="49" charset="-122"/>
                <a:cs typeface="宋体" pitchFamily="2" charset="-122"/>
              </a:rPr>
              <a:t>、恰当的时间</a:t>
            </a:r>
            <a:r>
              <a:rPr lang="en-US" sz="1800" b="1" dirty="0">
                <a:effectLst/>
                <a:latin typeface="宋体" pitchFamily="2" charset="-122"/>
                <a:ea typeface="黑体" panose="02010609060101010101" pitchFamily="49" charset="-122"/>
                <a:cs typeface="宋体" pitchFamily="2" charset="-122"/>
              </a:rPr>
              <a:t>(right time)</a:t>
            </a:r>
            <a:r>
              <a:rPr lang="zh-CN" sz="1800" b="1" dirty="0">
                <a:effectLst/>
                <a:latin typeface="宋体" pitchFamily="2" charset="-122"/>
                <a:ea typeface="黑体" panose="02010609060101010101" pitchFamily="49" charset="-122"/>
                <a:cs typeface="宋体" pitchFamily="2" charset="-122"/>
              </a:rPr>
              <a:t>，就是要在适当的时间完成招聘工作，以及时补充企业所需的人员，这也是对招聘活动最基本的要求。</a:t>
            </a:r>
            <a:endParaRPr lang="en-US" sz="1800" b="1" dirty="0">
              <a:effectLst/>
              <a:latin typeface="Arial" panose="020B0604020202020204" pitchFamily="34" charset="0"/>
              <a:ea typeface="黑体" panose="02010609060101010101" pitchFamily="49" charset="-122"/>
              <a:cs typeface="Times New Roman" panose="02020603050405020304" pitchFamily="18" charset="0"/>
            </a:endParaRPr>
          </a:p>
          <a:p>
            <a:pPr marL="0" marR="0">
              <a:lnSpc>
                <a:spcPct val="172000"/>
              </a:lnSpc>
              <a:spcBef>
                <a:spcPts val="1300"/>
              </a:spcBef>
              <a:spcAft>
                <a:spcPts val="1300"/>
              </a:spcAft>
            </a:pPr>
            <a:r>
              <a:rPr lang="en-US" sz="1800" b="1" dirty="0">
                <a:effectLst/>
                <a:latin typeface="宋体" pitchFamily="2" charset="-122"/>
                <a:ea typeface="黑体" panose="02010609060101010101" pitchFamily="49" charset="-122"/>
                <a:cs typeface="宋体" pitchFamily="2" charset="-122"/>
              </a:rPr>
              <a:t>2</a:t>
            </a:r>
            <a:r>
              <a:rPr lang="zh-CN" sz="1800" b="1" dirty="0">
                <a:effectLst/>
                <a:latin typeface="宋体" pitchFamily="2" charset="-122"/>
                <a:ea typeface="黑体" panose="02010609060101010101" pitchFamily="49" charset="-122"/>
                <a:cs typeface="宋体" pitchFamily="2" charset="-122"/>
              </a:rPr>
              <a:t>、恰当的范围</a:t>
            </a:r>
            <a:r>
              <a:rPr lang="en-US" sz="1800" b="1" dirty="0">
                <a:effectLst/>
                <a:latin typeface="宋体" pitchFamily="2" charset="-122"/>
                <a:ea typeface="黑体" panose="02010609060101010101" pitchFamily="49" charset="-122"/>
                <a:cs typeface="宋体" pitchFamily="2" charset="-122"/>
              </a:rPr>
              <a:t>(right area)</a:t>
            </a:r>
            <a:r>
              <a:rPr lang="zh-CN" sz="1800" b="1" dirty="0">
                <a:effectLst/>
                <a:latin typeface="宋体" pitchFamily="2" charset="-122"/>
                <a:ea typeface="黑体" panose="02010609060101010101" pitchFamily="49" charset="-122"/>
                <a:cs typeface="宋体" pitchFamily="2" charset="-122"/>
              </a:rPr>
              <a:t>，就是要在恰当的空间范围内进行招聘活动，这一空间范围只要能够吸引到足够数量的合格人员即可。</a:t>
            </a:r>
            <a:endParaRPr lang="en-US" sz="1800" b="1" dirty="0">
              <a:effectLst/>
              <a:latin typeface="Arial" panose="020B0604020202020204" pitchFamily="34" charset="0"/>
              <a:ea typeface="黑体" panose="02010609060101010101" pitchFamily="49" charset="-122"/>
              <a:cs typeface="Times New Roman" panose="02020603050405020304" pitchFamily="18" charset="0"/>
            </a:endParaRPr>
          </a:p>
          <a:p>
            <a:pPr marL="0" marR="0">
              <a:lnSpc>
                <a:spcPct val="172000"/>
              </a:lnSpc>
              <a:spcBef>
                <a:spcPts val="1300"/>
              </a:spcBef>
              <a:spcAft>
                <a:spcPts val="1300"/>
              </a:spcAft>
            </a:pPr>
            <a:r>
              <a:rPr lang="en-US" sz="1800" b="1" dirty="0">
                <a:effectLst/>
                <a:latin typeface="宋体" pitchFamily="2" charset="-122"/>
                <a:ea typeface="黑体" panose="02010609060101010101" pitchFamily="49" charset="-122"/>
                <a:cs typeface="宋体" pitchFamily="2" charset="-122"/>
              </a:rPr>
              <a:t>3</a:t>
            </a:r>
            <a:r>
              <a:rPr lang="zh-CN" sz="1800" b="1" dirty="0">
                <a:effectLst/>
                <a:latin typeface="宋体" pitchFamily="2" charset="-122"/>
                <a:ea typeface="黑体" panose="02010609060101010101" pitchFamily="49" charset="-122"/>
                <a:cs typeface="宋体" pitchFamily="2" charset="-122"/>
              </a:rPr>
              <a:t>、恰当的来源</a:t>
            </a:r>
            <a:r>
              <a:rPr lang="en-US" sz="1800" b="1" dirty="0">
                <a:effectLst/>
                <a:latin typeface="宋体" pitchFamily="2" charset="-122"/>
                <a:ea typeface="黑体" panose="02010609060101010101" pitchFamily="49" charset="-122"/>
                <a:cs typeface="宋体" pitchFamily="2" charset="-122"/>
              </a:rPr>
              <a:t>(right source)</a:t>
            </a:r>
            <a:r>
              <a:rPr lang="zh-CN" sz="1800" b="1" dirty="0">
                <a:effectLst/>
                <a:latin typeface="宋体" pitchFamily="2" charset="-122"/>
                <a:ea typeface="黑体" panose="02010609060101010101" pitchFamily="49" charset="-122"/>
                <a:cs typeface="宋体" pitchFamily="2" charset="-122"/>
              </a:rPr>
              <a:t>，就是要通过适当的渠道来寻求目标人员，不同的职位对人员的要求是不同的，因此要针对那些与空缺职位匹配程度较高的目标群体进行招聘。</a:t>
            </a:r>
            <a:endParaRPr lang="en-US" sz="1800" b="1" dirty="0">
              <a:effectLst/>
              <a:latin typeface="Arial" panose="020B0604020202020204" pitchFamily="34" charset="0"/>
              <a:ea typeface="黑体" panose="02010609060101010101" pitchFamily="49" charset="-122"/>
              <a:cs typeface="Times New Roman" panose="02020603050405020304" pitchFamily="18" charset="0"/>
            </a:endParaRPr>
          </a:p>
          <a:p>
            <a:pPr marL="0" marR="0">
              <a:lnSpc>
                <a:spcPct val="172000"/>
              </a:lnSpc>
              <a:spcBef>
                <a:spcPts val="1300"/>
              </a:spcBef>
              <a:spcAft>
                <a:spcPts val="1300"/>
              </a:spcAft>
            </a:pPr>
            <a:r>
              <a:rPr lang="en-US" sz="1800" b="1" dirty="0">
                <a:effectLst/>
                <a:latin typeface="宋体" pitchFamily="2" charset="-122"/>
                <a:ea typeface="黑体" panose="02010609060101010101" pitchFamily="49" charset="-122"/>
                <a:cs typeface="宋体" pitchFamily="2" charset="-122"/>
              </a:rPr>
              <a:t>4</a:t>
            </a:r>
            <a:r>
              <a:rPr lang="zh-CN" sz="1800" b="1" dirty="0">
                <a:effectLst/>
                <a:latin typeface="宋体" pitchFamily="2" charset="-122"/>
                <a:ea typeface="黑体" panose="02010609060101010101" pitchFamily="49" charset="-122"/>
                <a:cs typeface="宋体" pitchFamily="2" charset="-122"/>
              </a:rPr>
              <a:t>、恰当的信息</a:t>
            </a:r>
            <a:r>
              <a:rPr lang="en-US" sz="1800" b="1" dirty="0">
                <a:effectLst/>
                <a:latin typeface="宋体" pitchFamily="2" charset="-122"/>
                <a:ea typeface="黑体" panose="02010609060101010101" pitchFamily="49" charset="-122"/>
                <a:cs typeface="宋体" pitchFamily="2" charset="-122"/>
              </a:rPr>
              <a:t>(right information)</a:t>
            </a:r>
            <a:r>
              <a:rPr lang="zh-CN" sz="1800" b="1" dirty="0">
                <a:effectLst/>
                <a:latin typeface="宋体" pitchFamily="2" charset="-122"/>
                <a:ea typeface="黑体" panose="02010609060101010101" pitchFamily="49" charset="-122"/>
                <a:cs typeface="宋体" pitchFamily="2" charset="-122"/>
              </a:rPr>
              <a:t>，就是在招聘之前要对空缺职位的工作职责内容、任职资格要求以及企业的相关情况做出全面而准确的描述，使应聘者能够充分了解有关信息，以便对自己的应聘活动做出判断。</a:t>
            </a:r>
            <a:endParaRPr lang="en-US" sz="1800" b="1" dirty="0">
              <a:effectLst/>
              <a:latin typeface="Arial" panose="020B0604020202020204" pitchFamily="34" charset="0"/>
              <a:ea typeface="黑体" panose="02010609060101010101" pitchFamily="49" charset="-122"/>
              <a:cs typeface="Times New Roman" panose="02020603050405020304" pitchFamily="18" charset="0"/>
            </a:endParaRPr>
          </a:p>
          <a:p>
            <a:pPr marL="0" marR="0">
              <a:lnSpc>
                <a:spcPct val="172000"/>
              </a:lnSpc>
              <a:spcBef>
                <a:spcPts val="1300"/>
              </a:spcBef>
              <a:spcAft>
                <a:spcPts val="1300"/>
              </a:spcAft>
            </a:pPr>
            <a:r>
              <a:rPr lang="en-US" sz="1800" b="1" dirty="0">
                <a:effectLst/>
                <a:latin typeface="宋体" pitchFamily="2" charset="-122"/>
                <a:ea typeface="黑体" panose="02010609060101010101" pitchFamily="49" charset="-122"/>
                <a:cs typeface="宋体" pitchFamily="2" charset="-122"/>
              </a:rPr>
              <a:t>5</a:t>
            </a:r>
            <a:r>
              <a:rPr lang="zh-CN" sz="1800" b="1" dirty="0">
                <a:effectLst/>
                <a:latin typeface="宋体" pitchFamily="2" charset="-122"/>
                <a:ea typeface="黑体" panose="02010609060101010101" pitchFamily="49" charset="-122"/>
                <a:cs typeface="宋体" pitchFamily="2" charset="-122"/>
              </a:rPr>
              <a:t>、恰当的成本（</a:t>
            </a:r>
            <a:r>
              <a:rPr lang="en-US" sz="1800" b="1" dirty="0">
                <a:effectLst/>
                <a:latin typeface="宋体" pitchFamily="2" charset="-122"/>
                <a:ea typeface="黑体" panose="02010609060101010101" pitchFamily="49" charset="-122"/>
                <a:cs typeface="宋体" pitchFamily="2" charset="-122"/>
              </a:rPr>
              <a:t>right cost</a:t>
            </a:r>
            <a:r>
              <a:rPr lang="zh-CN" sz="1800" b="1" dirty="0">
                <a:effectLst/>
                <a:latin typeface="宋体" pitchFamily="2" charset="-122"/>
                <a:ea typeface="黑体" panose="02010609060101010101" pitchFamily="49" charset="-122"/>
                <a:cs typeface="宋体" pitchFamily="2" charset="-122"/>
              </a:rPr>
              <a:t>），即保证招聘质量为前提条件的以最低的成本来完成招聘工作。在同样的招聘质量下，应当选择费用最少的方法。</a:t>
            </a:r>
            <a:endParaRPr lang="en-US" sz="1800" b="1" dirty="0">
              <a:effectLst/>
              <a:latin typeface="Arial" panose="020B0604020202020204" pitchFamily="34" charset="0"/>
              <a:ea typeface="黑体" panose="02010609060101010101" pitchFamily="49" charset="-122"/>
              <a:cs typeface="Times New Roman" panose="02020603050405020304" pitchFamily="18" charset="0"/>
            </a:endParaRPr>
          </a:p>
          <a:p>
            <a:pPr marL="0" marR="0">
              <a:lnSpc>
                <a:spcPct val="172000"/>
              </a:lnSpc>
              <a:spcBef>
                <a:spcPts val="1300"/>
              </a:spcBef>
              <a:spcAft>
                <a:spcPts val="1300"/>
              </a:spcAft>
            </a:pPr>
            <a:r>
              <a:rPr lang="en-US" sz="1800" b="1" dirty="0">
                <a:effectLst/>
                <a:latin typeface="宋体" pitchFamily="2" charset="-122"/>
                <a:ea typeface="黑体" panose="02010609060101010101" pitchFamily="49" charset="-122"/>
                <a:cs typeface="宋体" pitchFamily="2" charset="-122"/>
              </a:rPr>
              <a:t>6</a:t>
            </a:r>
            <a:r>
              <a:rPr lang="zh-CN" sz="1800" b="1" dirty="0">
                <a:effectLst/>
                <a:latin typeface="宋体" pitchFamily="2" charset="-122"/>
                <a:ea typeface="黑体" panose="02010609060101010101" pitchFamily="49" charset="-122"/>
                <a:cs typeface="宋体" pitchFamily="2" charset="-122"/>
              </a:rPr>
              <a:t>、恰当的人选（</a:t>
            </a:r>
            <a:r>
              <a:rPr lang="en-US" sz="1800" b="1" dirty="0">
                <a:effectLst/>
                <a:latin typeface="宋体" pitchFamily="2" charset="-122"/>
                <a:ea typeface="黑体" panose="02010609060101010101" pitchFamily="49" charset="-122"/>
                <a:cs typeface="宋体" pitchFamily="2" charset="-122"/>
              </a:rPr>
              <a:t>right people</a:t>
            </a:r>
            <a:r>
              <a:rPr lang="zh-CN" sz="1800" b="1" dirty="0">
                <a:effectLst/>
                <a:latin typeface="宋体" pitchFamily="2" charset="-122"/>
                <a:ea typeface="黑体" panose="02010609060101010101" pitchFamily="49" charset="-122"/>
                <a:cs typeface="宋体" pitchFamily="2" charset="-122"/>
              </a:rPr>
              <a:t>），就是要把最合适的人员吸引过来参加企业的招聘，并通过甄选挑选出最合适的人选。</a:t>
            </a:r>
            <a:endParaRPr lang="en-US" sz="1800" b="1" dirty="0">
              <a:effectLst/>
              <a:latin typeface="Arial" panose="020B0604020202020204" pitchFamily="34" charset="0"/>
              <a:ea typeface="黑体" panose="02010609060101010101" pitchFamily="49" charset="-122"/>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招聘策略是招聘计划的具体体现，是为实现招聘计划而采取的具体策赂。在招聘中，必须结合本组织的实际情况和招聘对象的特点，给招聘计划注入有活力的东西，这就是招聘策略。招聘策略包括：招聘地点策略、招聘时间策略、招聘渠道策略以及招聘中的组织宣传策略。</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组织可以根据发展的不同阶段和对人力资源的不同需求来选择不同的劳动力市场。从劳动力的实用性和品质来看，地方性和区域性的劳动力市场是很值得关注的。在经济全球化和世界经济一体化的背景下，特别是在一些劳动力整体短缺的国家，从全球范围选择具有全球战略眼光的管理人员和其他各层级人员已经成为一种趋势。</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招聘过程中一个重要的问题是在保证招聘质量的前提下确定一个科学合理的招聘时间花费。寻找高质量的应聘者以及做出一个好的招聘决定所应花费的时间经常为许多单位所低估。招聘截止日期的压力连同组织日常运行的压力综合发生作用，往往会促使组织降低自己的招聘标准，井使得招聘的整个过程大打折扣，一些必需的审查和挑选往往被忽略，甚至连必要的条件要求也会改变。所以，确定招聘时间策略是非常有必要的。</a:t>
            </a:r>
            <a:endParaRPr lang="zh-CN" altLang="en-US" sz="1200" dirty="0">
              <a:latin typeface="宋体" pitchFamily="2" charset="-122"/>
              <a:ea typeface="宋体" pitchFamily="2" charset="-122"/>
            </a:endParaRPr>
          </a:p>
          <a:p>
            <a:endParaRPr lang="en-US" dirty="0"/>
          </a:p>
          <a:p>
            <a:r>
              <a:rPr lang="zh-CN" altLang="en-US" sz="1200" dirty="0">
                <a:latin typeface="宋体" pitchFamily="2" charset="-122"/>
                <a:ea typeface="宋体" pitchFamily="2" charset="-122"/>
              </a:rPr>
              <a:t>要确保征集个人简历表、邮寄面试邀请信、进行面试、面试后企业做出录用决策、得到录用通知的人做出接受录用决策、接受工作到实际开始工作这一过程所需的总的时间在企业需要的范围内。</a:t>
            </a:r>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在招聘过程中，企业一方面要尽可能地吸引应聘者，另一方面还必须利用招聘的机会进行企业形象或者声誉的宣传。招聘人员作为组织机构的代表，其素质的高低直接关系到组织能否吸引到优秀人才以及树立良好的企业形象。因为大部分应聘者对组织的第一次直接接触是在应聘时，他们往往通过招聘人员素质的高低来判断组织有无发展前途。如果招聘人员语言粗俗，素质低下，势必会吓走真正的人才。因此，招聘人员的选择有相应的技巧。</a:t>
            </a:r>
            <a:endParaRPr lang="zh-CN" altLang="en-US" sz="1200" dirty="0">
              <a:latin typeface="宋体" pitchFamily="2" charset="-122"/>
              <a:ea typeface="宋体" pitchFamily="2" charset="-122"/>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在过去，员工招聘的决策与实施完全由人事部门招聘人员负责，用人部门的职责仅仅是负责接受人事部门招聘的人员，完全处于被动的地位。对于中小组织而言，招聘工作的成败，取决于企业主管对招聘工作的热心程度。毫无感染力的企业主管不可能吸引人才。同样，大中型组织招聘较高层人员，也需要高层领导人亲自出面。</a:t>
            </a:r>
            <a:endParaRPr lang="zh-CN" altLang="en-US" sz="1200" dirty="0">
              <a:latin typeface="宋体" pitchFamily="2" charset="-122"/>
              <a:ea typeface="宋体" pitchFamily="2" charset="-122"/>
            </a:endParaRPr>
          </a:p>
          <a:p>
            <a:endParaRPr lang="en-US" altLang="zh-CN" sz="1200" dirty="0">
              <a:latin typeface="宋体" pitchFamily="2" charset="-122"/>
              <a:ea typeface="宋体" pitchFamily="2" charset="-122"/>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招聘人员在招聘中的态度首先是要热情，只有那些对招聘工作充满热情的人才会对应聘者的问题百问不厌。招聘者热情的程度能够反映出招聘者对于应聘者的关心程度，同时还反映出招聘者对于应聘考为组织做贡献的潜力是否热心。招聘者依靠其热情给应聘者一种带动和示范，无形中感染别人，对组织吸引人才有很大益处。同时，招聘人员还应该是一个公平、公正的入。招聘者在选拔应聘者时，必须要有正确的出发点，这个出发点就是公正，坚持公正的原则。否则，容易出现任人唯亲的情况，影响招聘的质量。</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招聘工作就是通过各种途径和方法获取候选人的过程。招聘的途径主要有两条，即内部招聘和外部招聘，且每一种招聘途径又有多种形式。因此，明确每一种招聘途径的优缺点及其适用范围，是按照招聘计划中岗位的需求数量和资格要求，根据对成本收益的计算来选择最有效率的招聘途径的前提和保障。</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200" dirty="0">
                <a:latin typeface="宋体" pitchFamily="2" charset="-122"/>
                <a:ea typeface="宋体" pitchFamily="2" charset="-122"/>
              </a:rPr>
              <a:t>它是内部招聘最常用的方法，尤其是对非管理层的普通职员而言。职位公告法优点在于让企业更广泛的人员了解到此类信息，为员工职业生涯的发展提供了更多的机会。</a:t>
            </a:r>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由于招聘岗位不同，人才需求数量与人员要求不同，以及新员工到位时间和招聘费用的限制，决定了招聘对象的来源与范围，决定了招聘信息发布的方式、时间范围，也因此决定了招聘渠道方式的不同。</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招聘是项系统性较强的工作，各环节相互连接、相互影响，构成了招聘工作全过程。图</a:t>
            </a:r>
            <a:r>
              <a:rPr lang="en-US" altLang="zh-CN" sz="1200" dirty="0">
                <a:latin typeface="宋体" pitchFamily="2" charset="-122"/>
                <a:ea typeface="宋体" pitchFamily="2" charset="-122"/>
              </a:rPr>
              <a:t>6-5</a:t>
            </a:r>
            <a:r>
              <a:rPr lang="zh-CN" altLang="en-US" sz="1200" dirty="0">
                <a:latin typeface="宋体" pitchFamily="2" charset="-122"/>
                <a:ea typeface="宋体" pitchFamily="2" charset="-122"/>
              </a:rPr>
              <a:t>表示企业的招聘管理工作主要包括人员的招募、选拔、录用和评估这四个阶段，在每个阶段中组织都应考虑相应的招聘技术与方法。</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None/>
            </a:pPr>
            <a:r>
              <a:rPr lang="zh-CN" altLang="en-US" sz="1200" dirty="0">
                <a:latin typeface="宋体" pitchFamily="2" charset="-122"/>
                <a:ea typeface="宋体" pitchFamily="2" charset="-122"/>
              </a:rPr>
              <a:t>组织完成了招聘阶段的工作之后，就进入了甄选环节。这一环节主要由初步面试、评价申请表、人员素质测评、证明材料审查、背景调查以及体格检查六个工作阶段组成。程序如图</a:t>
            </a:r>
            <a:r>
              <a:rPr lang="en-US" altLang="zh-CN" sz="1200" dirty="0">
                <a:latin typeface="宋体" pitchFamily="2" charset="-122"/>
                <a:ea typeface="宋体" pitchFamily="2" charset="-122"/>
              </a:rPr>
              <a:t>6-6</a:t>
            </a:r>
            <a:r>
              <a:rPr lang="zh-CN" altLang="en-US" sz="1200" dirty="0">
                <a:latin typeface="宋体" pitchFamily="2" charset="-122"/>
                <a:ea typeface="宋体" pitchFamily="2" charset="-122"/>
              </a:rPr>
              <a:t>所示。</a:t>
            </a:r>
            <a:endParaRPr lang="zh-CN" altLang="en-US" sz="1200" dirty="0">
              <a:latin typeface="宋体" pitchFamily="2" charset="-122"/>
              <a:ea typeface="宋体" pitchFamily="2" charset="-122"/>
            </a:endParaRPr>
          </a:p>
          <a:p>
            <a:pPr marL="0" indent="0">
              <a:lnSpc>
                <a:spcPct val="150000"/>
              </a:lnSpc>
              <a:buNone/>
            </a:pPr>
            <a:endParaRPr lang="en-US" altLang="zh-CN" sz="1200" dirty="0">
              <a:latin typeface="宋体" pitchFamily="2" charset="-122"/>
              <a:ea typeface="宋体" pitchFamily="2" charset="-122"/>
            </a:endParaRPr>
          </a:p>
          <a:p>
            <a:pPr marL="0" indent="0">
              <a:lnSpc>
                <a:spcPct val="150000"/>
              </a:lnSpc>
              <a:buNone/>
            </a:pPr>
            <a:r>
              <a:rPr lang="zh-CN" altLang="en-US" sz="1200" dirty="0">
                <a:latin typeface="宋体" pitchFamily="2" charset="-122"/>
                <a:ea typeface="宋体" pitchFamily="2" charset="-122"/>
              </a:rPr>
              <a:t>图</a:t>
            </a:r>
            <a:r>
              <a:rPr lang="en-US" altLang="zh-CN" sz="1200" dirty="0">
                <a:latin typeface="宋体" pitchFamily="2" charset="-122"/>
                <a:ea typeface="宋体" pitchFamily="2" charset="-122"/>
              </a:rPr>
              <a:t>6-6 </a:t>
            </a:r>
            <a:r>
              <a:rPr lang="zh-CN" altLang="en-US" sz="1200" dirty="0">
                <a:latin typeface="宋体" pitchFamily="2" charset="-122"/>
                <a:ea typeface="宋体" pitchFamily="2" charset="-122"/>
              </a:rPr>
              <a:t>人员选拔流程</a:t>
            </a:r>
            <a:endParaRPr lang="zh-CN" altLang="en-US" sz="1200" dirty="0">
              <a:latin typeface="宋体" pitchFamily="2" charset="-122"/>
              <a:ea typeface="宋体" pitchFamily="2" charset="-122"/>
            </a:endParaRPr>
          </a:p>
          <a:p>
            <a:pPr marL="0" indent="0">
              <a:lnSpc>
                <a:spcPct val="150000"/>
              </a:lnSpc>
              <a:buNone/>
            </a:pPr>
            <a:r>
              <a:rPr lang="zh-CN" altLang="en-US" sz="1200" dirty="0">
                <a:latin typeface="宋体" pitchFamily="2" charset="-122"/>
                <a:ea typeface="宋体" pitchFamily="2" charset="-122"/>
              </a:rPr>
              <a:t>人员素质测评环节，通常可以采用以下方法对应聘人员进行筛选：</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altLang="zh-CN" sz="1200" dirty="0">
                <a:latin typeface="宋体" pitchFamily="2" charset="-122"/>
                <a:ea typeface="宋体" pitchFamily="2" charset="-122"/>
              </a:rPr>
              <a:t>1</a:t>
            </a:r>
            <a:r>
              <a:rPr lang="zh-CN" altLang="en-US" sz="1200" dirty="0">
                <a:latin typeface="宋体" pitchFamily="2" charset="-122"/>
                <a:ea typeface="宋体" pitchFamily="2" charset="-122"/>
              </a:rPr>
              <a:t>、公平公正原则</a:t>
            </a:r>
            <a:endParaRPr lang="zh-CN" altLang="en-US" sz="1200" dirty="0">
              <a:latin typeface="宋体" pitchFamily="2" charset="-122"/>
              <a:ea typeface="宋体" pitchFamily="2" charset="-122"/>
            </a:endParaRPr>
          </a:p>
          <a:p>
            <a:pPr marL="0" indent="0">
              <a:buNone/>
            </a:pPr>
            <a:r>
              <a:rPr lang="zh-CN" altLang="en-US" sz="1200" dirty="0">
                <a:latin typeface="宋体" pitchFamily="2" charset="-122"/>
                <a:ea typeface="宋体" pitchFamily="2" charset="-122"/>
              </a:rPr>
              <a:t>员工招聘必须遵循国家的法律、法规和政策的规定，坚持平等就业、双向选择、公平竞争，在一定范围内面向社会公开招聘条件，对应聘者进行全面考核，公开考核的结果，通过竞争择优录用。企业对所有应聘者应该一视同仁，不得有民族、种族、性别、宗教信仰、身体状况等方面的歧视。这种公平公正原则是保证用人单位招聘到高素质人员和实现招聘活动高效率的基础，是招聘的一项基本原则。国家关于平等就业的相关法律、法规和政策规范和制约着企业的招募、甄选和录用活动。</a:t>
            </a:r>
            <a:endParaRPr lang="zh-CN" altLang="en-US" sz="1200" dirty="0">
              <a:latin typeface="宋体" pitchFamily="2" charset="-122"/>
              <a:ea typeface="宋体" pitchFamily="2" charset="-122"/>
            </a:endParaRPr>
          </a:p>
          <a:p>
            <a:pPr marL="0" indent="0">
              <a:buNone/>
            </a:pPr>
            <a:r>
              <a:rPr lang="en-US" altLang="zh-CN" sz="1200" dirty="0">
                <a:latin typeface="宋体" pitchFamily="2" charset="-122"/>
                <a:ea typeface="宋体" pitchFamily="2" charset="-122"/>
              </a:rPr>
              <a:t>2</a:t>
            </a:r>
            <a:r>
              <a:rPr lang="zh-CN" altLang="en-US" sz="1200" dirty="0">
                <a:latin typeface="宋体" pitchFamily="2" charset="-122"/>
                <a:ea typeface="宋体" pitchFamily="2" charset="-122"/>
              </a:rPr>
              <a:t>、因事择人原则</a:t>
            </a:r>
            <a:endParaRPr lang="zh-CN" altLang="en-US" sz="1200" dirty="0">
              <a:latin typeface="宋体" pitchFamily="2" charset="-122"/>
              <a:ea typeface="宋体" pitchFamily="2" charset="-122"/>
            </a:endParaRPr>
          </a:p>
          <a:p>
            <a:pPr marL="0" indent="0">
              <a:buNone/>
            </a:pPr>
            <a:r>
              <a:rPr lang="zh-CN" altLang="en-US" sz="1200" dirty="0">
                <a:latin typeface="宋体" pitchFamily="2" charset="-122"/>
                <a:ea typeface="宋体" pitchFamily="2" charset="-122"/>
              </a:rPr>
              <a:t>因事择人就是以事业的需要、岗位的空缺为出发点，根据岗位对任职者的资格要求来选用人员。只有这样，才可以做到事得其人，人适其事，防止因人设事，人浮于事的现象。</a:t>
            </a:r>
            <a:endParaRPr lang="zh-CN" altLang="en-US" sz="1200" dirty="0">
              <a:latin typeface="宋体" pitchFamily="2" charset="-122"/>
              <a:ea typeface="宋体" pitchFamily="2" charset="-122"/>
            </a:endParaRPr>
          </a:p>
          <a:p>
            <a:pPr marL="0" indent="0">
              <a:buNone/>
            </a:pPr>
            <a:r>
              <a:rPr lang="en-US" altLang="zh-CN" sz="1200" dirty="0">
                <a:latin typeface="宋体" pitchFamily="2" charset="-122"/>
                <a:ea typeface="宋体" pitchFamily="2" charset="-122"/>
              </a:rPr>
              <a:t>3</a:t>
            </a:r>
            <a:r>
              <a:rPr lang="zh-CN" altLang="en-US" sz="1200" dirty="0">
                <a:latin typeface="宋体" pitchFamily="2" charset="-122"/>
                <a:ea typeface="宋体" pitchFamily="2" charset="-122"/>
              </a:rPr>
              <a:t>、人岗匹配原则</a:t>
            </a:r>
            <a:endParaRPr lang="zh-CN" altLang="en-US" sz="1200" dirty="0">
              <a:latin typeface="宋体" pitchFamily="2" charset="-122"/>
              <a:ea typeface="宋体" pitchFamily="2" charset="-122"/>
            </a:endParaRPr>
          </a:p>
          <a:p>
            <a:pPr marL="0" indent="0">
              <a:buNone/>
            </a:pPr>
            <a:r>
              <a:rPr lang="zh-CN" altLang="en-US" sz="1200" dirty="0">
                <a:latin typeface="宋体" pitchFamily="2" charset="-122"/>
                <a:ea typeface="宋体" pitchFamily="2" charset="-122"/>
              </a:rPr>
              <a:t>人岗匹配是招聘工作的重要目标，也是指导组织招聘活动的重要原则。人岗匹配意味着岗位的要求与员工的素质、能力、性格等相匹配。要从专业、技能、特长爱好、个性特征等方面衡量人员与岗位之间的匹配度。另外，人岗匹配也要求岗位提供的报酬与员工的动机、需求匹配，只有岗位能满足应聘者个人的需要，才能吸引、激励和留住人才。</a:t>
            </a:r>
            <a:endParaRPr lang="zh-CN" altLang="en-US" sz="1200" dirty="0">
              <a:latin typeface="宋体" pitchFamily="2" charset="-122"/>
              <a:ea typeface="宋体" pitchFamily="2" charset="-122"/>
            </a:endParaRPr>
          </a:p>
          <a:p>
            <a:pPr marL="0" indent="0">
              <a:buNone/>
            </a:pPr>
            <a:r>
              <a:rPr lang="en-US" altLang="zh-CN" sz="1200" dirty="0">
                <a:latin typeface="宋体" pitchFamily="2" charset="-122"/>
                <a:ea typeface="宋体" pitchFamily="2" charset="-122"/>
              </a:rPr>
              <a:t>4</a:t>
            </a:r>
            <a:r>
              <a:rPr lang="zh-CN" altLang="en-US" sz="1200" dirty="0">
                <a:latin typeface="宋体" pitchFamily="2" charset="-122"/>
                <a:ea typeface="宋体" pitchFamily="2" charset="-122"/>
              </a:rPr>
              <a:t>、德才兼备原则</a:t>
            </a:r>
            <a:endParaRPr lang="zh-CN" altLang="en-US" sz="1200" dirty="0">
              <a:latin typeface="宋体" pitchFamily="2" charset="-122"/>
              <a:ea typeface="宋体" pitchFamily="2" charset="-122"/>
            </a:endParaRPr>
          </a:p>
          <a:p>
            <a:pPr marL="0" indent="0">
              <a:buNone/>
            </a:pPr>
            <a:r>
              <a:rPr lang="zh-CN" altLang="en-US" sz="1200" dirty="0">
                <a:latin typeface="宋体" pitchFamily="2" charset="-122"/>
                <a:ea typeface="宋体" pitchFamily="2" charset="-122"/>
              </a:rPr>
              <a:t>德才兼备是我们历来的用人标准。司马光说过一个千古不灭的道理：德才兼备者重用，有才无德者慎用，无德无才者不用。通用电气公司前总裁韦尔奇在他的“框架理论”中也说过此事。他以文化亲和度（品德）为横坐标，以能力为纵坐标，坐标内画十字，这样就把员工分成四类。在谈到对这四类不同员工的政策时，韦尔奇唯独对有能力但缺少文化亲和度（品德）的人提出了警告。因为无德无才的人没有市场和力量，并不可怕，唯独有才无德的人是最有迷惑力和破坏力的，许多企业失败与用错这种人有关。为此，在招聘选用工作中，必须对有才无德的人坚持不用。</a:t>
            </a:r>
            <a:endParaRPr lang="zh-CN" altLang="en-US" sz="1200" dirty="0">
              <a:latin typeface="宋体" pitchFamily="2" charset="-122"/>
              <a:ea typeface="宋体" pitchFamily="2" charset="-122"/>
            </a:endParaRPr>
          </a:p>
          <a:p>
            <a:r>
              <a:rPr lang="en-US" altLang="zh-CN" sz="1200" dirty="0">
                <a:latin typeface="宋体" pitchFamily="2" charset="-122"/>
                <a:ea typeface="宋体" pitchFamily="2" charset="-122"/>
              </a:rPr>
              <a:t>5</a:t>
            </a:r>
            <a:r>
              <a:rPr lang="zh-CN" altLang="en-US" sz="1200" dirty="0">
                <a:latin typeface="宋体" pitchFamily="2" charset="-122"/>
                <a:ea typeface="宋体" pitchFamily="2" charset="-122"/>
              </a:rPr>
              <a:t>、效率优先原则</a:t>
            </a:r>
            <a:endParaRPr lang="zh-CN" altLang="en-US" sz="1200" dirty="0">
              <a:latin typeface="宋体" pitchFamily="2" charset="-122"/>
              <a:ea typeface="宋体" pitchFamily="2" charset="-122"/>
            </a:endParaRPr>
          </a:p>
          <a:p>
            <a:r>
              <a:rPr lang="zh-CN" altLang="en-US" sz="1200" dirty="0">
                <a:latin typeface="宋体" pitchFamily="2" charset="-122"/>
                <a:ea typeface="宋体" pitchFamily="2" charset="-122"/>
              </a:rPr>
              <a:t>效率优先是市场经济条件下一切经济活动的内在准则，员工招聘工作也不例外。招聘过程中发生的成本主要包括广告费用、宣传资料费用、招聘人员工资补助等。效率优先要求企业在招聘过程中以效率为中心，力争用最少的招聘成本获得最适合组织需要的员工。这就需要人力资源部门和其他部门密切配合，在招聘时采取灵活的方式，利用适当的渠道，作出合理的安排，以提高招聘工作的效率。</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None/>
            </a:pPr>
            <a:r>
              <a:rPr lang="en-US" altLang="zh-CN" sz="1200" dirty="0">
                <a:latin typeface="宋体" pitchFamily="2" charset="-122"/>
                <a:ea typeface="宋体" pitchFamily="2" charset="-122"/>
              </a:rPr>
              <a:t>1</a:t>
            </a:r>
            <a:r>
              <a:rPr lang="zh-CN" altLang="en-US" sz="1200" dirty="0">
                <a:latin typeface="宋体" pitchFamily="2" charset="-122"/>
                <a:ea typeface="宋体" pitchFamily="2" charset="-122"/>
              </a:rPr>
              <a:t>、招聘收益和成本评估。通过对招聘的效益和成本进行评估，找出招聘工作存在的差距，分析招聘的成本构成，为以后改进招聘工作提供帮助。招聘的成本包括招聘总成本和单位招聘成本。总成本是人力资源的获取成本，它由两个部分组成：一部分是直接成本，包括招聘成本、甄选成本、录用成本；另一部分是间接费用，包括内部提升费用、工作流动费用。单位招聘成本是招聘总成本与实际录用人数之比。如果招聘实际费用少，录用人数多，意味着单位招聘成本低；反之，则意味着单位招聘成本高。</a:t>
            </a:r>
            <a:endParaRPr lang="zh-CN" altLang="en-US" sz="1200" dirty="0">
              <a:latin typeface="宋体" pitchFamily="2" charset="-122"/>
              <a:ea typeface="宋体" pitchFamily="2" charset="-122"/>
            </a:endParaRPr>
          </a:p>
          <a:p>
            <a:pPr marL="0" indent="0">
              <a:lnSpc>
                <a:spcPct val="150000"/>
              </a:lnSpc>
              <a:buNone/>
            </a:pPr>
            <a:r>
              <a:rPr lang="en-US" altLang="zh-CN" sz="1200" dirty="0">
                <a:latin typeface="宋体" pitchFamily="2" charset="-122"/>
                <a:ea typeface="宋体" pitchFamily="2" charset="-122"/>
              </a:rPr>
              <a:t>2</a:t>
            </a:r>
            <a:r>
              <a:rPr lang="zh-CN" altLang="en-US" sz="1200" dirty="0">
                <a:latin typeface="宋体" pitchFamily="2" charset="-122"/>
                <a:ea typeface="宋体" pitchFamily="2" charset="-122"/>
              </a:rPr>
              <a:t>、招聘成本效用评估。对招聘成本和效果进行分析，包括招聘总成本效用分析、招聘成本效用分析、人员选拔成本效用分析、人员录用成本效用分析等。招聘收益</a:t>
            </a:r>
            <a:r>
              <a:rPr lang="en-US" altLang="zh-CN" sz="1200" dirty="0">
                <a:latin typeface="宋体" pitchFamily="2" charset="-122"/>
                <a:ea typeface="宋体" pitchFamily="2" charset="-122"/>
              </a:rPr>
              <a:t>/</a:t>
            </a:r>
            <a:r>
              <a:rPr lang="zh-CN" altLang="en-US" sz="1200" dirty="0">
                <a:latin typeface="宋体" pitchFamily="2" charset="-122"/>
                <a:ea typeface="宋体" pitchFamily="2" charset="-122"/>
              </a:rPr>
              <a:t>成本比既是一项经济评估指标，同时也是一项对招聘工作的有效性进行考核的指标。招聘收益</a:t>
            </a:r>
            <a:r>
              <a:rPr lang="en-US" altLang="zh-CN" sz="1200" dirty="0">
                <a:latin typeface="宋体" pitchFamily="2" charset="-122"/>
                <a:ea typeface="宋体" pitchFamily="2" charset="-122"/>
              </a:rPr>
              <a:t>/</a:t>
            </a:r>
            <a:r>
              <a:rPr lang="zh-CN" altLang="en-US" sz="1200" dirty="0">
                <a:latin typeface="宋体" pitchFamily="2" charset="-122"/>
                <a:ea typeface="宋体" pitchFamily="2" charset="-122"/>
              </a:rPr>
              <a:t>成本比越高，招聘工作越有效。</a:t>
            </a:r>
            <a:endParaRPr lang="zh-CN" altLang="en-US" sz="1200" dirty="0">
              <a:latin typeface="宋体" pitchFamily="2" charset="-122"/>
              <a:ea typeface="宋体" pitchFamily="2" charset="-122"/>
            </a:endParaRPr>
          </a:p>
          <a:p>
            <a:pPr marL="0" indent="0">
              <a:lnSpc>
                <a:spcPct val="150000"/>
              </a:lnSpc>
              <a:buNone/>
            </a:pPr>
            <a:r>
              <a:rPr lang="en-US" altLang="zh-CN" sz="1200" dirty="0">
                <a:latin typeface="宋体" pitchFamily="2" charset="-122"/>
                <a:ea typeface="宋体" pitchFamily="2" charset="-122"/>
              </a:rPr>
              <a:t>3</a:t>
            </a:r>
            <a:r>
              <a:rPr lang="zh-CN" altLang="en-US" sz="1200" dirty="0">
                <a:latin typeface="宋体" pitchFamily="2" charset="-122"/>
                <a:ea typeface="宋体" pitchFamily="2" charset="-122"/>
              </a:rPr>
              <a:t>、录用人员的数量评估。通过数量评估，分析在数量上满足或不满足招聘需求的原因，有利于找出招聘工作各环节的薄弱之处，改进招聘工作。同时，通过录用人员数量与招聘计划数量的比较，为人力资源规划的修订提供依据。录用人员数量评估从录用比、招聘完成比和应聘比三方面进行。</a:t>
            </a:r>
            <a:endParaRPr lang="zh-CN" altLang="en-US" sz="1200" dirty="0">
              <a:latin typeface="宋体" pitchFamily="2" charset="-122"/>
              <a:ea typeface="宋体" pitchFamily="2" charset="-122"/>
            </a:endParaRPr>
          </a:p>
          <a:p>
            <a:pPr marL="0" indent="0">
              <a:lnSpc>
                <a:spcPct val="150000"/>
              </a:lnSpc>
              <a:buNone/>
            </a:pPr>
            <a:r>
              <a:rPr lang="en-US" altLang="zh-CN" sz="1200" dirty="0">
                <a:latin typeface="宋体" pitchFamily="2" charset="-122"/>
                <a:ea typeface="宋体" pitchFamily="2" charset="-122"/>
              </a:rPr>
              <a:t>4</a:t>
            </a:r>
            <a:r>
              <a:rPr lang="zh-CN" altLang="en-US" sz="1200" dirty="0">
                <a:latin typeface="宋体" pitchFamily="2" charset="-122"/>
                <a:ea typeface="宋体" pitchFamily="2" charset="-122"/>
              </a:rPr>
              <a:t>、录用人员质量评估。录用人员质量评估实际上是在人员选拔过程中对录用人员的能力、潜力、素质等进行的各种测试与考核的延续。它是检验招聘工作成果与方法有效性的另一个重要方面。它也可根据招聘的要求或工作分析得出的结论，对录用人员进行等级排列来确定其质量。录用比和应聘比这两个数据也在一定程度上反映了录用人员的质量。</a:t>
            </a:r>
            <a:endParaRPr lang="zh-CN" altLang="en-US" sz="1200" dirty="0">
              <a:latin typeface="宋体" pitchFamily="2" charset="-122"/>
              <a:ea typeface="宋体" pitchFamily="2" charset="-122"/>
            </a:endParaRPr>
          </a:p>
          <a:p>
            <a:pPr marL="0" indent="0">
              <a:lnSpc>
                <a:spcPct val="150000"/>
              </a:lnSpc>
              <a:buNone/>
            </a:pPr>
            <a:r>
              <a:rPr lang="en-US" altLang="zh-CN" sz="1200" dirty="0">
                <a:latin typeface="宋体" pitchFamily="2" charset="-122"/>
                <a:ea typeface="宋体" pitchFamily="2" charset="-122"/>
              </a:rPr>
              <a:t>5</a:t>
            </a:r>
            <a:r>
              <a:rPr lang="zh-CN" altLang="en-US" sz="1200" dirty="0">
                <a:latin typeface="宋体" pitchFamily="2" charset="-122"/>
                <a:ea typeface="宋体" pitchFamily="2" charset="-122"/>
              </a:rPr>
              <a:t>、招聘的时间评估。填补空缺岗位所需的时间是评估招聘工作最常用的一种方法。如果不能迅速招聘到合适的申请者将会影响组织的工作和生产能力。一般来说，计算对一种资源的申请者从接触到正式雇用的平均招聘时间是有必要的。除此之外，对整个招聘活动进行书面总结也是不可缺少的一个方面。</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200" dirty="0">
                <a:latin typeface="宋体" pitchFamily="2" charset="-122"/>
                <a:ea typeface="宋体" pitchFamily="2" charset="-122"/>
              </a:rPr>
              <a:t>招聘管理是一个复杂的过程，求职者通过招聘环节对组织进行了解，并最终确定个人的就业决策，组织通过这一过程对求职者进行了解并最终做出录用决策。</a:t>
            </a:r>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对于企业而言，当它有了周详的目标之后，就需要组成一个人力资源管理系统，在适当的组织结构与指挥协调机构领导下，来使用原材料、机器、资金等生产产品，或进行销售，或提供服务。在人力资源管理中，人力资源的使用与配置是企业成功的关键，而人力资源的使用与配置包括人力资源的“进”、“用”、“出”几个环节。在这几个环节中，人力资源的“进”又是关键中的关键。具体而言，人员招聘与录用的作用具体表现在以下几方面：</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一方面，人员招聘工作直接关系到企业人力资源的形成。另一方面、招聘与录用是人力资源管理其他工作的基础。企业人力资源管理所包括的各个环节，从招聘、培训、考核、薪酬到人力资源保护、劳动关系、奖惩与激励制度等环节中，人员的招聘与录用是基础。如果招聘和录用的人员不能够胜任，或不能满足企业要求，那么，企业人力资源管理的工作效益就得不到提高。各项工作的难度将增加。图</a:t>
            </a:r>
            <a:r>
              <a:rPr lang="en-US" altLang="zh-CN" sz="1200" dirty="0">
                <a:latin typeface="宋体" pitchFamily="2" charset="-122"/>
                <a:ea typeface="宋体" pitchFamily="2" charset="-122"/>
              </a:rPr>
              <a:t>6-1</a:t>
            </a:r>
            <a:r>
              <a:rPr lang="zh-CN" altLang="en-US" sz="1200" dirty="0">
                <a:latin typeface="宋体" pitchFamily="2" charset="-122"/>
                <a:ea typeface="宋体" pitchFamily="2" charset="-122"/>
              </a:rPr>
              <a:t>显示了招聘、录用与其他人力资源管理职能的关系。</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人员招聘是指企业在某些岗位空缺的时候，向外界发布消息，决定聘请符合这些岗位要求的人员的过程。人员录用是指在应聘的候选人当中，通过科学的筛选方法，寻找出最适合该岗位的人选的过程。所以，人员招聘与录用所包含的整体内容包括，企业从某些岗位空缺开始到岗位空缺被填补为止，制定的一系列决策和实行的一整套措施。从人力资源管理工作的环节来看，人员招聘和录用工作实际上是建立在两项基础性工作的基础之上的。</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对于经济因素来说，人口和劳动力因素直接决定着劳动力的供给状况，而人口与劳动力的结构与分布特点，关系到一个具体地方的劳动力的供给。劳动力市场条件关系到劳动力达到供求平衡的快慢，完善的劳动力市场能够便捷地为企业和求职者之间架起沟通的桥梁，能够迅速地帮助企业实现内部劳动力的供求综合平衡。产品和服务市场条件因素不仅影响企业的支付能力，也影响企业员工的数量和质量。当产品和服务市场增大时，市场压力会迫使企业将生产能力和雇佣能力扩大。这样企业员工的数量要增加，由于此时劳动力稀缺，企业所增加的员工的质量会降低。当产品和服务市场减小时，企业一般则会降低雇佣水平，提高雇员质量。</a:t>
            </a:r>
            <a:endParaRPr lang="zh-CN" altLang="en-US" sz="1200" dirty="0">
              <a:latin typeface="宋体" pitchFamily="2" charset="-122"/>
              <a:ea typeface="宋体" pitchFamily="2" charset="-122"/>
            </a:endParaRPr>
          </a:p>
          <a:p>
            <a:endParaRPr lang="en-US" altLang="zh-CN" sz="1200" dirty="0">
              <a:latin typeface="宋体" pitchFamily="2" charset="-122"/>
              <a:ea typeface="宋体" pitchFamily="2" charset="-122"/>
            </a:endParaRPr>
          </a:p>
          <a:p>
            <a:r>
              <a:rPr lang="zh-CN" altLang="en-US" sz="1200" dirty="0">
                <a:latin typeface="宋体" pitchFamily="2" charset="-122"/>
                <a:ea typeface="宋体" pitchFamily="2" charset="-122"/>
              </a:rPr>
              <a:t>对于法律和政府政策因素来说，在我国，</a:t>
            </a:r>
            <a:r>
              <a:rPr lang="en-US" altLang="zh-CN" sz="1200" dirty="0">
                <a:latin typeface="宋体" pitchFamily="2" charset="-122"/>
                <a:ea typeface="宋体" pitchFamily="2" charset="-122"/>
              </a:rPr>
              <a:t>1994</a:t>
            </a:r>
            <a:r>
              <a:rPr lang="zh-CN" altLang="en-US" sz="1200" dirty="0">
                <a:latin typeface="宋体" pitchFamily="2" charset="-122"/>
                <a:ea typeface="宋体" pitchFamily="2" charset="-122"/>
              </a:rPr>
              <a:t>年通过的</a:t>
            </a:r>
            <a:r>
              <a:rPr lang="en-US" altLang="zh-CN" sz="1200" dirty="0">
                <a:latin typeface="宋体" pitchFamily="2" charset="-122"/>
                <a:ea typeface="宋体" pitchFamily="2" charset="-122"/>
              </a:rPr>
              <a:t>《</a:t>
            </a:r>
            <a:r>
              <a:rPr lang="zh-CN" altLang="en-US" sz="1200" dirty="0">
                <a:latin typeface="宋体" pitchFamily="2" charset="-122"/>
                <a:ea typeface="宋体" pitchFamily="2" charset="-122"/>
              </a:rPr>
              <a:t>劳动法</a:t>
            </a:r>
            <a:r>
              <a:rPr lang="en-US" altLang="zh-CN" sz="1200" dirty="0">
                <a:latin typeface="宋体" pitchFamily="2" charset="-122"/>
                <a:ea typeface="宋体" pitchFamily="2" charset="-122"/>
              </a:rPr>
              <a:t>》</a:t>
            </a:r>
            <a:r>
              <a:rPr lang="zh-CN" altLang="en-US" sz="1200" dirty="0">
                <a:latin typeface="宋体" pitchFamily="2" charset="-122"/>
                <a:ea typeface="宋体" pitchFamily="2" charset="-122"/>
              </a:rPr>
              <a:t>在招聘工作中起着重要的约束作用。而在劳动力方面法律体系较为健全的美国，起约束作用的法规更多。劳动法的主要精神就是保障公平就业以及雇员的工作生活质量。从这个意义上讲，我国在这方面还有很多工作要做。</a:t>
            </a:r>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itchFamily="2" charset="-122"/>
                <a:ea typeface="宋体" pitchFamily="2" charset="-122"/>
              </a:rPr>
              <a:t>企业和职位的要求，具体包括企业所处的发展阶段、工资率以及职位要求等内容。当企业处于扩张阶段时，其对劳动力的需求是很旺盛的，这时候该企业的招聘工作将会围绕着数量这个中心来进行。当企业处于收缩阶段时，其工资和劳动力需求都会下降，这时招聘工作的重心将会转向质量方面。当企业的工资率提高时，产品成本会上升，产品需求会下降，劳动力需求下降。于是，企业会减少劳动投入比重，这也会降低雇佣水平。职位要求则限定了招聘活动进行的地点、选择的沟通渠道以及进行选拔的方法。所以说企业和职位要求也影响着招聘工作。</a:t>
            </a:r>
            <a:endParaRPr lang="zh-CN" altLang="en-US" sz="1200" dirty="0">
              <a:latin typeface="宋体" pitchFamily="2" charset="-122"/>
              <a:ea typeface="宋体" pitchFamily="2" charset="-122"/>
            </a:endParaRPr>
          </a:p>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200" dirty="0">
                <a:latin typeface="宋体" pitchFamily="2" charset="-122"/>
                <a:ea typeface="宋体" pitchFamily="2" charset="-122"/>
              </a:rPr>
              <a:t>招聘工作是一项系统工程。完善的招聘工作过程或程序是人力资源管理的经验总结，也是每家企业做好招聘工作的保证。为了使人员招聘工作科学化、规范化，应当严格按一定程序组织招聘工作，这对招聘人数较多或招聘任务较重的企业尤其重要。招聘录用程序如图</a:t>
            </a:r>
            <a:r>
              <a:rPr lang="en-US" altLang="zh-CN" sz="1200" dirty="0">
                <a:latin typeface="宋体" pitchFamily="2" charset="-122"/>
                <a:ea typeface="宋体" pitchFamily="2" charset="-122"/>
              </a:rPr>
              <a:t>6-4</a:t>
            </a:r>
            <a:r>
              <a:rPr lang="zh-CN" altLang="en-US" sz="1200" dirty="0">
                <a:latin typeface="宋体" pitchFamily="2" charset="-122"/>
                <a:ea typeface="宋体" pitchFamily="2" charset="-122"/>
              </a:rPr>
              <a:t>。</a:t>
            </a:r>
            <a:endParaRPr lang="en-US" dirty="0"/>
          </a:p>
        </p:txBody>
      </p:sp>
      <p:sp>
        <p:nvSpPr>
          <p:cNvPr id="4" name="Slide Number Placeholder 3"/>
          <p:cNvSpPr>
            <a:spLocks noGrp="1"/>
          </p:cNvSpPr>
          <p:nvPr>
            <p:ph type="sldNum" sz="quarter" idx="5"/>
          </p:nvPr>
        </p:nvSpPr>
        <p:spPr/>
        <p:txBody>
          <a:bodyPr/>
          <a:lstStyle/>
          <a:p>
            <a:fld id="{DAD31372-5247-4202-A763-C33FC2657312}"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10.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9.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1.png"/><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23.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22.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3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3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image" Target="file:///C:\Users\1V994W2\Documents\Tencent%20Files\574576071\FileRecv\&#25340;&#35013;&#32032;&#26448;\&#31616;&#32422;&#21333;&#22270;-30\\07\subject_holdright_69,138,173_0_staid_full_0.png" TargetMode="External"/><Relationship Id="rId3" Type="http://schemas.openxmlformats.org/officeDocument/2006/relationships/image" Target="../media/image5.png"/><Relationship Id="rId2" Type="http://schemas.openxmlformats.org/officeDocument/2006/relationships/tags" Target="../tags/tag40.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5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50.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5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58.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66.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65.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2.png"/><Relationship Id="rId5" Type="http://schemas.openxmlformats.org/officeDocument/2006/relationships/tags" Target="../tags/tag72.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1.png"/><Relationship Id="rId2" Type="http://schemas.openxmlformats.org/officeDocument/2006/relationships/tags" Target="../tags/tag71.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80.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79.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8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86.xml"/><Relationship Id="rId2" Type="http://schemas.openxmlformats.org/officeDocument/2006/relationships/tags" Target="../tags/tag85.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94.xml"/><Relationship Id="rId2" Type="http://schemas.openxmlformats.org/officeDocument/2006/relationships/tags" Target="../tags/tag93.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0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02.xml"/><Relationship Id="rId2" Type="http://schemas.openxmlformats.org/officeDocument/2006/relationships/tags" Target="../tags/tag101.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1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11.xml"/><Relationship Id="rId2" Type="http://schemas.openxmlformats.org/officeDocument/2006/relationships/tags" Target="../tags/tag110.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2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20.xml"/><Relationship Id="rId2" Type="http://schemas.openxmlformats.org/officeDocument/2006/relationships/tags" Target="../tags/tag119.xml"/><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3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31.xml"/><Relationship Id="rId2" Type="http://schemas.openxmlformats.org/officeDocument/2006/relationships/tags" Target="../tags/tag130.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2090F0D2-76C2-422E-A89E-A6B9BB99E225}"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2090F0D2-76C2-422E-A89E-A6B9BB99E225}"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2090F0D2-76C2-422E-A89E-A6B9BB99E225}"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Text Placeholder 2"/>
          <p:cNvSpPr>
            <a:spLocks noGrp="1"/>
          </p:cNvSpPr>
          <p:nvPr>
            <p:ph type="body"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2DB81336-0657-43D8-9DBA-165D303EE29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91F38-9BE7-40D3-9584-FF8ED0690B42}"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email"/>
          <a:stretch>
            <a:fillRect/>
          </a:stretch>
        </p:blipFill>
        <p:spPr>
          <a:xfrm>
            <a:off x="0" y="1397000"/>
            <a:ext cx="2086332" cy="4064000"/>
          </a:xfrm>
          <a:prstGeom prst="rect">
            <a:avLst/>
          </a:prstGeom>
        </p:spPr>
      </p:pic>
      <p:pic>
        <p:nvPicPr>
          <p:cNvPr id="5" name="图片 4"/>
          <p:cNvPicPr/>
          <p:nvPr userDrawn="1">
            <p:custDataLst>
              <p:tags r:id="rId5"/>
            </p:custDataLst>
          </p:nvPr>
        </p:nvPicPr>
        <p:blipFill>
          <a:blip r:embed="rId6" r:link="rId7" cstate="email"/>
          <a:stretch>
            <a:fillRect/>
          </a:stretch>
        </p:blipFill>
        <p:spPr>
          <a:xfrm>
            <a:off x="10105668" y="1397000"/>
            <a:ext cx="2086332" cy="4064000"/>
          </a:xfrm>
          <a:prstGeom prst="rect">
            <a:avLst/>
          </a:prstGeom>
        </p:spPr>
      </p:pic>
      <p:sp>
        <p:nvSpPr>
          <p:cNvPr id="16" name="日期占位符 15"/>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cxnSp>
        <p:nvCxnSpPr>
          <p:cNvPr id="8" name="直接连接符 7"/>
          <p:cNvCxnSpPr/>
          <p:nvPr userDrawn="1">
            <p:custDataLst>
              <p:tags r:id="rId11"/>
            </p:custDataLst>
          </p:nvPr>
        </p:nvCxnSpPr>
        <p:spPr>
          <a:xfrm>
            <a:off x="3107055" y="4001135"/>
            <a:ext cx="597789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sz="quarter" idx="14" hasCustomPrompt="1"/>
            <p:custDataLst>
              <p:tags r:id="rId12"/>
            </p:custDataLst>
          </p:nvPr>
        </p:nvSpPr>
        <p:spPr>
          <a:xfrm>
            <a:off x="2921001" y="4194324"/>
            <a:ext cx="6350000" cy="494941"/>
          </a:xfrm>
          <a:prstGeom prst="rect">
            <a:avLst/>
          </a:prstGeom>
        </p:spPr>
        <p:txBody>
          <a:bodyPr vert="horz" wrap="square" lIns="90000" tIns="0" rIns="90000" bIns="46800" rtlCol="0" anchor="t" anchorCtr="0">
            <a:normAutofit/>
          </a:bodyPr>
          <a:lstStyle>
            <a:lvl1pPr marL="0" indent="0" algn="ctr">
              <a:buNone/>
              <a:defRPr lang="zh-CN" altLang="en-US" sz="2000" spc="0" baseline="0">
                <a:ln>
                  <a:noFill/>
                </a:ln>
                <a:solidFill>
                  <a:schemeClr val="tx1">
                    <a:lumMod val="65000"/>
                    <a:lumOff val="35000"/>
                  </a:schemeClr>
                </a:solidFill>
                <a:effectLst/>
                <a:uLnTx/>
                <a:latin typeface="Arial" panose="020B0604020202020204" pitchFamily="34" charset="0"/>
                <a:ea typeface="微软雅黑" panose="020B0503020204020204" pitchFamily="34" charset="-122"/>
                <a:cs typeface="微软雅黑" panose="020B0503020204020204" pitchFamily="34" charset="-122"/>
              </a:defRPr>
            </a:lvl1pPr>
          </a:lstStyle>
          <a:p>
            <a:pPr marL="228600" lvl="0" indent="-228600" algn="ctr">
              <a:lnSpc>
                <a:spcPct val="100000"/>
              </a:lnSpc>
              <a:spcAft>
                <a:spcPts val="0"/>
              </a:spcAft>
              <a:buClrTx/>
              <a:buSzTx/>
            </a:pPr>
            <a:r>
              <a:rPr lang="zh-CN" altLang="en-US" dirty="0"/>
              <a:t>单击此处编辑副标题</a:t>
            </a:r>
            <a:endParaRPr lang="zh-CN" altLang="en-US" dirty="0"/>
          </a:p>
        </p:txBody>
      </p:sp>
      <p:sp>
        <p:nvSpPr>
          <p:cNvPr id="4" name="标题 3"/>
          <p:cNvSpPr>
            <a:spLocks noGrp="1"/>
          </p:cNvSpPr>
          <p:nvPr>
            <p:ph type="ctrTitle" idx="15" hasCustomPrompt="1"/>
            <p:custDataLst>
              <p:tags r:id="rId13"/>
            </p:custDataLst>
          </p:nvPr>
        </p:nvSpPr>
        <p:spPr>
          <a:xfrm>
            <a:off x="2921000" y="2466975"/>
            <a:ext cx="6350000" cy="1330960"/>
          </a:xfrm>
        </p:spPr>
        <p:txBody>
          <a:bodyPr vert="horz" lIns="91440" tIns="45720" rIns="91440" bIns="45720" rtlCol="0" anchor="b" anchorCtr="0">
            <a:normAutofit/>
          </a:bodyPr>
          <a:lstStyle>
            <a:lvl1pPr algn="dist">
              <a:defRPr lang="zh-CN" altLang="en-US" sz="7200" b="0" spc="-2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buClrTx/>
              <a:buSzTx/>
              <a:buFontTx/>
            </a:pPr>
            <a:r>
              <a:rPr lang="zh-CN" altLang="en-US" dirty="0"/>
              <a:t>编辑标题</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1397000"/>
            <a:ext cx="2086332" cy="4064000"/>
          </a:xfrm>
          <a:prstGeom prst="rect">
            <a:avLst/>
          </a:prstGeom>
        </p:spPr>
      </p:pic>
      <p:sp>
        <p:nvSpPr>
          <p:cNvPr id="2" name="标题 1"/>
          <p:cNvSpPr>
            <a:spLocks noGrp="1"/>
          </p:cNvSpPr>
          <p:nvPr>
            <p:ph type="title" hasCustomPrompt="1"/>
            <p:custDataLst>
              <p:tags r:id="rId5"/>
            </p:custDataLst>
          </p:nvPr>
        </p:nvSpPr>
        <p:spPr>
          <a:xfrm>
            <a:off x="4750905" y="2273644"/>
            <a:ext cx="4837938" cy="1076568"/>
          </a:xfrm>
        </p:spPr>
        <p:txBody>
          <a:bodyPr lIns="91440" tIns="45720" rIns="91440" bIns="45720" anchor="b" anchorCtr="0">
            <a:normAutofit/>
          </a:bodyPr>
          <a:lstStyle>
            <a:lvl1pPr algn="l">
              <a:defRPr sz="6000" b="1"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6"/>
            </p:custDataLst>
          </p:nvPr>
        </p:nvSpPr>
        <p:spPr>
          <a:xfrm>
            <a:off x="4750900" y="3424785"/>
            <a:ext cx="4837938" cy="1258426"/>
          </a:xfrm>
        </p:spPr>
        <p:txBody>
          <a:bodyPr lIns="91440" tIns="45720" rIns="91440" bIns="45720">
            <a:normAutofit/>
          </a:bodyPr>
          <a:lstStyle>
            <a:lvl1pPr marL="0" indent="0" algn="l" eaLnBrk="1" fontAlgn="auto" latinLnBrk="0" hangingPunct="1">
              <a:buNone/>
              <a:defRPr kumimoji="0" lang="zh-CN" altLang="en-US" sz="18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7498080" y="1291590"/>
            <a:ext cx="4389120" cy="4274820"/>
          </a:xfrm>
          <a:prstGeom prst="rect">
            <a:avLst/>
          </a:prstGeom>
        </p:spPr>
      </p:pic>
      <p:sp>
        <p:nvSpPr>
          <p:cNvPr id="7" name="矩形 6"/>
          <p:cNvSpPr/>
          <p:nvPr userDrawn="1">
            <p:custDataLst>
              <p:tags r:id="rId5"/>
            </p:custDataLst>
          </p:nvPr>
        </p:nvSpPr>
        <p:spPr>
          <a:xfrm>
            <a:off x="0" y="0"/>
            <a:ext cx="73152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955"/>
            <a:ext cx="720090" cy="716045"/>
          </a:xfrm>
          <a:prstGeom prst="rect">
            <a:avLst/>
          </a:prstGeom>
        </p:spPr>
      </p:pic>
      <p:sp>
        <p:nvSpPr>
          <p:cNvPr id="2" name="标题 1"/>
          <p:cNvSpPr>
            <a:spLocks noGrp="1"/>
          </p:cNvSpPr>
          <p:nvPr>
            <p:ph type="title"/>
            <p:custDataLst>
              <p:tags r:id="rId9"/>
            </p:custDataLst>
          </p:nvPr>
        </p:nvSpPr>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2090F0D2-76C2-422E-A89E-A6B9BB99E225}"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1397000"/>
            <a:ext cx="2086332" cy="4064000"/>
          </a:xfrm>
          <a:prstGeom prst="rect">
            <a:avLst/>
          </a:prstGeom>
        </p:spPr>
      </p:pic>
      <p:pic>
        <p:nvPicPr>
          <p:cNvPr id="6" name="图片 5"/>
          <p:cNvPicPr/>
          <p:nvPr userDrawn="1">
            <p:custDataLst>
              <p:tags r:id="rId5"/>
            </p:custDataLst>
          </p:nvPr>
        </p:nvPicPr>
        <p:blipFill>
          <a:blip r:embed="rId6" r:link="rId7" cstate="email"/>
          <a:stretch>
            <a:fillRect/>
          </a:stretch>
        </p:blipFill>
        <p:spPr>
          <a:xfrm>
            <a:off x="10105668" y="1397000"/>
            <a:ext cx="2086332" cy="4064000"/>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11"/>
            </p:custDataLst>
          </p:nvPr>
        </p:nvSpPr>
        <p:spPr>
          <a:xfrm>
            <a:off x="3412490" y="2466975"/>
            <a:ext cx="5365750" cy="1398905"/>
          </a:xfrm>
        </p:spPr>
        <p:txBody>
          <a:bodyPr vert="horz" lIns="90000" tIns="46800" rIns="90000" bIns="0" rtlCol="0" anchor="b" anchorCtr="0">
            <a:normAutofit/>
          </a:bodyPr>
          <a:lstStyle>
            <a:lvl1pPr algn="dist">
              <a:defRPr lang="zh-CN" altLang="en-US" sz="8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8" name="文本占位符 7"/>
          <p:cNvSpPr>
            <a:spLocks noGrp="1"/>
          </p:cNvSpPr>
          <p:nvPr>
            <p:ph type="body" idx="14" hasCustomPrompt="1"/>
            <p:custDataLst>
              <p:tags r:id="rId12"/>
            </p:custDataLst>
          </p:nvPr>
        </p:nvSpPr>
        <p:spPr>
          <a:xfrm>
            <a:off x="3413125" y="4204334"/>
            <a:ext cx="5365115" cy="788400"/>
          </a:xfrm>
        </p:spPr>
        <p:txBody>
          <a:bodyPr vert="horz" wrap="square" lIns="90000" tIns="0" rIns="90000" bIns="46800" rtlCol="0" anchor="t" anchorCtr="0">
            <a:normAutofit/>
          </a:bodyPr>
          <a:lstStyle>
            <a:lvl1pPr marL="0" indent="0" algn="ctr">
              <a:buNone/>
              <a:defRPr lang="zh-CN" altLang="en-US" sz="2000" spc="200">
                <a:ln>
                  <a:noFill/>
                </a:ln>
                <a:solidFill>
                  <a:schemeClr val="tx1">
                    <a:lumMod val="65000"/>
                    <a:lumOff val="35000"/>
                  </a:schemeClr>
                </a:solidFill>
                <a:effectLst/>
                <a:uLnTx/>
                <a:latin typeface="Arial" panose="020B0604020202020204" pitchFamily="34" charset="0"/>
                <a:ea typeface="微软雅黑" panose="020B0503020204020204" pitchFamily="34" charset="-122"/>
                <a:cs typeface="微软雅黑" panose="020B0503020204020204" pitchFamily="34" charset="-122"/>
              </a:defRPr>
            </a:lvl1pPr>
          </a:lstStyle>
          <a:p>
            <a:pPr marL="228600" lvl="0" indent="-228600" algn="ctr">
              <a:lnSpc>
                <a:spcPct val="100000"/>
              </a:lnSpc>
              <a:spcAft>
                <a:spcPts val="0"/>
              </a:spcAft>
              <a:buClrTx/>
              <a:buSzTx/>
            </a:pPr>
            <a:r>
              <a:rPr lang="zh-CN" altLang="en-US" dirty="0"/>
              <a:t>单击此处编辑文本</a:t>
            </a:r>
            <a:endParaRPr lang="zh-CN" altLang="en-US" dirty="0"/>
          </a:p>
        </p:txBody>
      </p:sp>
      <p:cxnSp>
        <p:nvCxnSpPr>
          <p:cNvPr id="9" name="直接连接符 8"/>
          <p:cNvCxnSpPr/>
          <p:nvPr userDrawn="1">
            <p:custDataLst>
              <p:tags r:id="rId13"/>
            </p:custDataLst>
          </p:nvPr>
        </p:nvCxnSpPr>
        <p:spPr>
          <a:xfrm>
            <a:off x="3355340" y="4001135"/>
            <a:ext cx="5480050"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p:custDataLst>
              <p:tags r:id="rId8"/>
            </p:custDataLst>
          </p:nvPr>
        </p:nvSpPr>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41955"/>
            <a:ext cx="720090" cy="716045"/>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2090F0D2-76C2-422E-A89E-A6B9BB99E225}"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237797"/>
            <a:ext cx="1620202" cy="1620202"/>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246900"/>
            <a:ext cx="1620202" cy="161110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2090F0D2-76C2-422E-A89E-A6B9BB99E225}"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2090F0D2-76C2-422E-A89E-A6B9BB99E225}"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2090F0D2-76C2-422E-A89E-A6B9BB99E225}"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90F0D2-76C2-422E-A89E-A6B9BB99E225}"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2090F0D2-76C2-422E-A89E-A6B9BB99E225}"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2090F0D2-76C2-422E-A89E-A6B9BB99E225}"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C74F5B-16AC-441F-97EF-350C443E0B79}"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6" Type="http://schemas.openxmlformats.org/officeDocument/2006/relationships/theme" Target="../theme/theme2.xml"/><Relationship Id="rId25" Type="http://schemas.openxmlformats.org/officeDocument/2006/relationships/tags" Target="../tags/tag143.xml"/><Relationship Id="rId24" Type="http://schemas.openxmlformats.org/officeDocument/2006/relationships/tags" Target="../tags/tag142.xml"/><Relationship Id="rId23" Type="http://schemas.openxmlformats.org/officeDocument/2006/relationships/tags" Target="../tags/tag141.xml"/><Relationship Id="rId22" Type="http://schemas.openxmlformats.org/officeDocument/2006/relationships/tags" Target="../tags/tag140.xml"/><Relationship Id="rId21" Type="http://schemas.openxmlformats.org/officeDocument/2006/relationships/tags" Target="../tags/tag139.xml"/><Relationship Id="rId20" Type="http://schemas.openxmlformats.org/officeDocument/2006/relationships/tags" Target="../tags/tag138.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90F0D2-76C2-422E-A89E-A6B9BB99E225}"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C74F5B-16AC-441F-97EF-350C443E0B79}"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xStyles>
    <p:titleStyle>
      <a:lvl1pPr algn="l" defTabSz="914400" rtl="0" eaLnBrk="1" fontAlgn="auto" latinLnBrk="0" hangingPunct="1">
        <a:lnSpc>
          <a:spcPct val="100000"/>
        </a:lnSpc>
        <a:spcBef>
          <a:spcPct val="0"/>
        </a:spcBef>
        <a:buNone/>
        <a:defRPr sz="2400" b="0"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8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3.xml"/><Relationship Id="rId1" Type="http://schemas.openxmlformats.org/officeDocument/2006/relationships/tags" Target="../tags/tag180.xml"/></Relationships>
</file>

<file path=ppt/slides/_rels/slide11.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8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9" Type="http://schemas.openxmlformats.org/officeDocument/2006/relationships/notesSlide" Target="../notesSlides/notesSlide4.xml"/><Relationship Id="rId18" Type="http://schemas.openxmlformats.org/officeDocument/2006/relationships/slideLayout" Target="../slideLayouts/slideLayout31.xml"/><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4.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31.xml"/><Relationship Id="rId7" Type="http://schemas.openxmlformats.org/officeDocument/2006/relationships/tags" Target="../tags/tag19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9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197.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0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00.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0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04.xml"/></Relationships>
</file>

<file path=ppt/slides/_rels/slide15.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0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7" Type="http://schemas.openxmlformats.org/officeDocument/2006/relationships/slideLayout" Target="../slideLayouts/slideLayout31.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8.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2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6.xml"/><Relationship Id="rId1" Type="http://schemas.openxmlformats.org/officeDocument/2006/relationships/tags" Target="../tags/tag220.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2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7.xml"/><Relationship Id="rId1" Type="http://schemas.openxmlformats.org/officeDocument/2006/relationships/tags" Target="../tags/tag224.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2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28.xml"/></Relationships>
</file>

<file path=ppt/slides/_rels/slide19.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3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31.xml"/><Relationship Id="rId1" Type="http://schemas.openxmlformats.org/officeDocument/2006/relationships/tags" Target="../tags/tag232.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4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147.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3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37.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tags" Target="../tags/tag24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4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41.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4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44.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48.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5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8.xml"/><Relationship Id="rId1" Type="http://schemas.openxmlformats.org/officeDocument/2006/relationships/tags" Target="../tags/tag252.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5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56.xml"/></Relationships>
</file>

<file path=ppt/slides/_rels/slide26.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image" Target="../media/image7.jpeg"/><Relationship Id="rId7" Type="http://schemas.openxmlformats.org/officeDocument/2006/relationships/tags" Target="../tags/tag26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6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31.xml"/><Relationship Id="rId1" Type="http://schemas.openxmlformats.org/officeDocument/2006/relationships/tags" Target="../tags/tag260.xml"/></Relationships>
</file>

<file path=ppt/slides/_rels/slide27.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65.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notesSlide" Target="../notesSlides/notesSlide9.xml"/><Relationship Id="rId28" Type="http://schemas.openxmlformats.org/officeDocument/2006/relationships/slideLayout" Target="../slideLayouts/slideLayout31.xml"/><Relationship Id="rId27" Type="http://schemas.openxmlformats.org/officeDocument/2006/relationships/tags" Target="../tags/tag286.xml"/><Relationship Id="rId26" Type="http://schemas.openxmlformats.org/officeDocument/2006/relationships/tags" Target="../tags/tag285.xml"/><Relationship Id="rId25" Type="http://schemas.openxmlformats.org/officeDocument/2006/relationships/tags" Target="../tags/tag284.xml"/><Relationship Id="rId24" Type="http://schemas.openxmlformats.org/officeDocument/2006/relationships/tags" Target="../tags/tag283.xml"/><Relationship Id="rId23" Type="http://schemas.openxmlformats.org/officeDocument/2006/relationships/tags" Target="../tags/tag282.xml"/><Relationship Id="rId22" Type="http://schemas.openxmlformats.org/officeDocument/2006/relationships/tags" Target="../tags/tag281.xml"/><Relationship Id="rId21" Type="http://schemas.openxmlformats.org/officeDocument/2006/relationships/tags" Target="../tags/tag280.xml"/><Relationship Id="rId20" Type="http://schemas.openxmlformats.org/officeDocument/2006/relationships/tags" Target="../tags/tag279.xml"/><Relationship Id="rId2" Type="http://schemas.openxmlformats.org/officeDocument/2006/relationships/image" Target="../media/image3.png"/><Relationship Id="rId19" Type="http://schemas.openxmlformats.org/officeDocument/2006/relationships/tags" Target="../tags/tag278.xml"/><Relationship Id="rId18" Type="http://schemas.openxmlformats.org/officeDocument/2006/relationships/tags" Target="../tags/tag277.xml"/><Relationship Id="rId17" Type="http://schemas.openxmlformats.org/officeDocument/2006/relationships/tags" Target="../tags/tag276.xml"/><Relationship Id="rId16" Type="http://schemas.openxmlformats.org/officeDocument/2006/relationships/tags" Target="../tags/tag27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tags" Target="../tags/tag264.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tags" Target="../tags/tag28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8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87.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9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90.xml"/></Relationships>
</file>

<file path=ppt/slides/_rels/slide3.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5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31.xml"/><Relationship Id="rId1" Type="http://schemas.openxmlformats.org/officeDocument/2006/relationships/tags" Target="../tags/tag151.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9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94.xml"/></Relationships>
</file>

<file path=ppt/slides/_rels/slide31.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9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1" Type="http://schemas.openxmlformats.org/officeDocument/2006/relationships/notesSlide" Target="../notesSlides/notesSlide10.xml"/><Relationship Id="rId10" Type="http://schemas.openxmlformats.org/officeDocument/2006/relationships/slideLayout" Target="../slideLayouts/slideLayout31.xml"/><Relationship Id="rId1" Type="http://schemas.openxmlformats.org/officeDocument/2006/relationships/tags" Target="../tags/tag298.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0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11.xml"/><Relationship Id="rId1" Type="http://schemas.openxmlformats.org/officeDocument/2006/relationships/tags" Target="../tags/tag303.xml"/></Relationships>
</file>

<file path=ppt/slides/_rels/slide33.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31.xml"/><Relationship Id="rId7" Type="http://schemas.openxmlformats.org/officeDocument/2006/relationships/tags" Target="../tags/tag30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0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07.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1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13.xml"/><Relationship Id="rId1" Type="http://schemas.openxmlformats.org/officeDocument/2006/relationships/tags" Target="../tags/tag310.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tags" Target="../tags/tag31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14.xml"/></Relationships>
</file>

<file path=ppt/slides/_rels/slide36.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1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3" Type="http://schemas.openxmlformats.org/officeDocument/2006/relationships/notesSlide" Target="../notesSlides/notesSlide14.xml"/><Relationship Id="rId12" Type="http://schemas.openxmlformats.org/officeDocument/2006/relationships/slideLayout" Target="../slideLayouts/slideLayout31.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7.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2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24.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2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15.xml"/><Relationship Id="rId1" Type="http://schemas.openxmlformats.org/officeDocument/2006/relationships/tags" Target="../tags/tag328.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3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32.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5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156.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3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36.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43.xml"/><Relationship Id="rId7" Type="http://schemas.openxmlformats.org/officeDocument/2006/relationships/tags" Target="../tags/tag34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4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40.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4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44.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48.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5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52.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5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56.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6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16.xml"/><Relationship Id="rId1" Type="http://schemas.openxmlformats.org/officeDocument/2006/relationships/tags" Target="../tags/tag360.xml"/></Relationships>
</file>

<file path=ppt/slides/_rels/slide47.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65.xml"/><Relationship Id="rId3" Type="http://schemas.openxmlformats.org/officeDocument/2006/relationships/image" Target="file:///C:\Users\1V994W2\PycharmProjects\PPT_Background_Generation/pic_temp/0_pic_quater_left_up.png" TargetMode="External"/><Relationship Id="rId28" Type="http://schemas.openxmlformats.org/officeDocument/2006/relationships/notesSlide" Target="../notesSlides/notesSlide17.xml"/><Relationship Id="rId27" Type="http://schemas.openxmlformats.org/officeDocument/2006/relationships/slideLayout" Target="../slideLayouts/slideLayout31.xml"/><Relationship Id="rId26" Type="http://schemas.openxmlformats.org/officeDocument/2006/relationships/tags" Target="../tags/tag385.xml"/><Relationship Id="rId25" Type="http://schemas.openxmlformats.org/officeDocument/2006/relationships/tags" Target="../tags/tag384.xml"/><Relationship Id="rId24" Type="http://schemas.openxmlformats.org/officeDocument/2006/relationships/tags" Target="../tags/tag383.xml"/><Relationship Id="rId23" Type="http://schemas.openxmlformats.org/officeDocument/2006/relationships/tags" Target="../tags/tag382.xml"/><Relationship Id="rId22" Type="http://schemas.openxmlformats.org/officeDocument/2006/relationships/tags" Target="../tags/tag381.xml"/><Relationship Id="rId21" Type="http://schemas.openxmlformats.org/officeDocument/2006/relationships/tags" Target="../tags/tag380.xml"/><Relationship Id="rId20" Type="http://schemas.openxmlformats.org/officeDocument/2006/relationships/tags" Target="../tags/tag379.xml"/><Relationship Id="rId2" Type="http://schemas.openxmlformats.org/officeDocument/2006/relationships/image" Target="../media/image3.png"/><Relationship Id="rId19" Type="http://schemas.openxmlformats.org/officeDocument/2006/relationships/tags" Target="../tags/tag378.xml"/><Relationship Id="rId18" Type="http://schemas.openxmlformats.org/officeDocument/2006/relationships/tags" Target="../tags/tag377.xml"/><Relationship Id="rId17" Type="http://schemas.openxmlformats.org/officeDocument/2006/relationships/tags" Target="../tags/tag376.xml"/><Relationship Id="rId16" Type="http://schemas.openxmlformats.org/officeDocument/2006/relationships/tags" Target="../tags/tag375.xml"/><Relationship Id="rId15" Type="http://schemas.openxmlformats.org/officeDocument/2006/relationships/tags" Target="../tags/tag374.xml"/><Relationship Id="rId14" Type="http://schemas.openxmlformats.org/officeDocument/2006/relationships/tags" Target="../tags/tag373.xml"/><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tags" Target="../tags/tag364.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8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86.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93.xml"/><Relationship Id="rId7" Type="http://schemas.openxmlformats.org/officeDocument/2006/relationships/tags" Target="../tags/tag39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9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90.xml"/></Relationships>
</file>

<file path=ppt/slides/_rels/slide5.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image" Target="../media/image6.png"/><Relationship Id="rId7" Type="http://schemas.openxmlformats.org/officeDocument/2006/relationships/tags" Target="../tags/tag16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6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31.xml"/><Relationship Id="rId1" Type="http://schemas.openxmlformats.org/officeDocument/2006/relationships/tags" Target="../tags/tag160.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9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94.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9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98.xml"/></Relationships>
</file>

<file path=ppt/slides/_rels/slide52.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03.xml"/><Relationship Id="rId31" Type="http://schemas.openxmlformats.org/officeDocument/2006/relationships/notesSlide" Target="../notesSlides/notesSlide18.xml"/><Relationship Id="rId30" Type="http://schemas.openxmlformats.org/officeDocument/2006/relationships/slideLayout" Target="../slideLayouts/slideLayout31.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tags" Target="../tags/tag426.xml"/><Relationship Id="rId28" Type="http://schemas.openxmlformats.org/officeDocument/2006/relationships/tags" Target="../tags/tag425.xml"/><Relationship Id="rId27" Type="http://schemas.openxmlformats.org/officeDocument/2006/relationships/tags" Target="../tags/tag424.xml"/><Relationship Id="rId26" Type="http://schemas.openxmlformats.org/officeDocument/2006/relationships/tags" Target="../tags/tag423.xml"/><Relationship Id="rId25" Type="http://schemas.openxmlformats.org/officeDocument/2006/relationships/tags" Target="../tags/tag422.xml"/><Relationship Id="rId24" Type="http://schemas.openxmlformats.org/officeDocument/2006/relationships/tags" Target="../tags/tag421.xml"/><Relationship Id="rId23" Type="http://schemas.openxmlformats.org/officeDocument/2006/relationships/tags" Target="../tags/tag420.xml"/><Relationship Id="rId22" Type="http://schemas.openxmlformats.org/officeDocument/2006/relationships/tags" Target="../tags/tag419.xml"/><Relationship Id="rId21" Type="http://schemas.openxmlformats.org/officeDocument/2006/relationships/tags" Target="../tags/tag418.xml"/><Relationship Id="rId20" Type="http://schemas.openxmlformats.org/officeDocument/2006/relationships/tags" Target="../tags/tag417.xml"/><Relationship Id="rId2" Type="http://schemas.openxmlformats.org/officeDocument/2006/relationships/image" Target="../media/image3.png"/><Relationship Id="rId19" Type="http://schemas.openxmlformats.org/officeDocument/2006/relationships/tags" Target="../tags/tag416.xml"/><Relationship Id="rId18" Type="http://schemas.openxmlformats.org/officeDocument/2006/relationships/tags" Target="../tags/tag415.xml"/><Relationship Id="rId17" Type="http://schemas.openxmlformats.org/officeDocument/2006/relationships/tags" Target="../tags/tag414.xml"/><Relationship Id="rId16" Type="http://schemas.openxmlformats.org/officeDocument/2006/relationships/tags" Target="../tags/tag413.xml"/><Relationship Id="rId15" Type="http://schemas.openxmlformats.org/officeDocument/2006/relationships/tags" Target="../tags/tag412.xml"/><Relationship Id="rId14" Type="http://schemas.openxmlformats.org/officeDocument/2006/relationships/tags" Target="../tags/tag411.xml"/><Relationship Id="rId13" Type="http://schemas.openxmlformats.org/officeDocument/2006/relationships/tags" Target="../tags/tag41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tags" Target="../tags/tag402.xml"/></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2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19.xml"/><Relationship Id="rId1" Type="http://schemas.openxmlformats.org/officeDocument/2006/relationships/tags" Target="../tags/tag427.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3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31.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3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20.xml"/><Relationship Id="rId1" Type="http://schemas.openxmlformats.org/officeDocument/2006/relationships/tags" Target="../tags/tag435.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42.xml"/><Relationship Id="rId7" Type="http://schemas.openxmlformats.org/officeDocument/2006/relationships/tags" Target="../tags/tag44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4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21.xml"/><Relationship Id="rId1" Type="http://schemas.openxmlformats.org/officeDocument/2006/relationships/tags" Target="../tags/tag439.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4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43.xml"/></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4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47.xml"/></Relationships>
</file>

<file path=ppt/slides/_rels/slide59.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5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51.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6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164.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5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55.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59.xml"/></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6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63.xm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6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67.xml"/></Relationships>
</file>

<file path=ppt/slides/_rels/slide64.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hyperlink" Target="http://www.ceconlinebbs.com/FORUM_LIST_900001_900004_0_0.HTM" TargetMode="External"/><Relationship Id="rId7" Type="http://schemas.openxmlformats.org/officeDocument/2006/relationships/tags" Target="../tags/tag47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7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31.xml"/><Relationship Id="rId1" Type="http://schemas.openxmlformats.org/officeDocument/2006/relationships/tags" Target="../tags/tag471.xml"/></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7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75.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8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79.xml"/></Relationships>
</file>

<file path=ppt/slides/_rels/slide67.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86.xml"/><Relationship Id="rId7" Type="http://schemas.openxmlformats.org/officeDocument/2006/relationships/tags" Target="../tags/tag48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8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83.xml"/></Relationships>
</file>

<file path=ppt/slides/_rels/slide68.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8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87.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6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168.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7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tags" Target="../tags/tag17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17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notesSlide" Target="../notesSlides/notesSlide2.xml"/><Relationship Id="rId1" Type="http://schemas.openxmlformats.org/officeDocument/2006/relationships/tags" Target="../tags/tag1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sz="quarter" idx="14"/>
            <p:custDataLst>
              <p:tags r:id="rId1"/>
            </p:custDataLst>
          </p:nvPr>
        </p:nvSpPr>
        <p:spPr/>
        <p:txBody>
          <a:bodyPr/>
          <a:p>
            <a:r>
              <a:rPr lang="zh-CN" altLang="en-US" dirty="0">
                <a:solidFill>
                  <a:schemeClr val="dk1">
                    <a:lumMod val="65000"/>
                    <a:lumOff val="35000"/>
                  </a:schemeClr>
                </a:solidFill>
              </a:rPr>
              <a:t>单击此处添加副标题内容</a:t>
            </a:r>
            <a:endParaRPr lang="zh-CN" altLang="en-US" dirty="0">
              <a:solidFill>
                <a:schemeClr val="dk1">
                  <a:lumMod val="65000"/>
                  <a:lumOff val="35000"/>
                </a:schemeClr>
              </a:solidFill>
            </a:endParaRPr>
          </a:p>
        </p:txBody>
      </p:sp>
      <p:sp>
        <p:nvSpPr>
          <p:cNvPr id="6" name="标题 5"/>
          <p:cNvSpPr>
            <a:spLocks noGrp="1"/>
          </p:cNvSpPr>
          <p:nvPr>
            <p:ph type="ctrTitle" idx="15"/>
            <p:custDataLst>
              <p:tags r:id="rId2"/>
            </p:custDataLst>
          </p:nvPr>
        </p:nvSpPr>
        <p:spPr>
          <a:xfrm>
            <a:off x="1918970" y="2466975"/>
            <a:ext cx="8505825" cy="1330960"/>
          </a:xfrm>
        </p:spPr>
        <p:txBody>
          <a:bodyPr>
            <a:normAutofit fontScale="90000"/>
          </a:bodyPr>
          <a:p>
            <a:pPr marL="0" indent="0" algn="dist">
              <a:lnSpc>
                <a:spcPct val="100000"/>
              </a:lnSpc>
              <a:spcBef>
                <a:spcPts val="0"/>
              </a:spcBef>
              <a:spcAft>
                <a:spcPts val="0"/>
              </a:spcAft>
              <a:buSzPct val="100000"/>
              <a:buNone/>
            </a:pPr>
            <a:r>
              <a:rPr lang="zh-CN" altLang="en-US" sz="7200" dirty="0">
                <a:solidFill>
                  <a:schemeClr val="accent1">
                    <a:lumMod val="75000"/>
                  </a:schemeClr>
                </a:solidFill>
              </a:rPr>
              <a:t>第六章  人员招聘管理</a:t>
            </a:r>
            <a:endParaRPr lang="zh-CN" altLang="en-US" sz="7200" dirty="0">
              <a:solidFill>
                <a:schemeClr val="accent1">
                  <a:lumMod val="75000"/>
                </a:schemeClr>
              </a:solidFill>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 name="图片 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3" name="Text Placeholder 2"/>
          <p:cNvSpPr>
            <a:spLocks noGrp="1"/>
          </p:cNvSpPr>
          <p:nvPr>
            <p:ph type="body" idx="4294967295"/>
            <p:custDataLst>
              <p:tags r:id="rId7"/>
            </p:custDataLst>
          </p:nvPr>
        </p:nvSpPr>
        <p:spPr>
          <a:xfrm>
            <a:off x="698500" y="1253331"/>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人员招聘与录用的作用具体表现在以下几方面：</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人员招聘是获取人力资源的重要手段</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人员招聘是人力资源管理工作基础</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人员招聘是人力资源投资重要形式</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人员招聘活动能够提高企业的声誉</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人员招聘工作能够提高员工的士气</a:t>
            </a:r>
            <a:endParaRPr lang="zh-CN" altLang="en-US" sz="1800" dirty="0">
              <a:solidFill>
                <a:schemeClr val="dk1"/>
              </a:solidFill>
              <a:latin typeface="微软雅黑" charset="0"/>
              <a:ea typeface="微软雅黑" charset="0"/>
              <a:sym typeface="+mn-ea"/>
            </a:endParaRPr>
          </a:p>
        </p:txBody>
      </p:sp>
      <p:sp>
        <p:nvSpPr>
          <p:cNvPr id="6" name="Title 1"/>
          <p:cNvSpPr txBox="1"/>
          <p:nvPr/>
        </p:nvSpPr>
        <p:spPr>
          <a:xfrm>
            <a:off x="838200" y="2254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dirty="0">
                <a:solidFill>
                  <a:schemeClr val="accent1">
                    <a:lumMod val="75000"/>
                  </a:schemeClr>
                </a:solidFill>
                <a:latin typeface="微软雅黑" charset="0"/>
                <a:ea typeface="微软雅黑" charset="0"/>
              </a:rPr>
              <a:t>二、人员招聘的原则与作用</a:t>
            </a:r>
            <a:endParaRPr lang="zh-CN" altLang="en-US" sz="2400" b="1" dirty="0">
              <a:solidFill>
                <a:schemeClr val="accent1">
                  <a:lumMod val="75000"/>
                </a:schemeClr>
              </a:solidFill>
              <a:latin typeface="微软雅黑" charset="0"/>
              <a:ea typeface="微软雅黑" charset="0"/>
            </a:endParaRPr>
          </a:p>
        </p:txBody>
      </p:sp>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4" name="图片 23"/>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smtClean="0">
                <a:solidFill>
                  <a:schemeClr val="accent1">
                    <a:lumMod val="75000"/>
                  </a:schemeClr>
                </a:solidFill>
                <a:latin typeface="汉仪旗黑-85S" charset="0"/>
                <a:ea typeface="汉仪旗黑-85S" charset="0"/>
                <a:sym typeface="+mn-ea"/>
              </a:rPr>
              <a:t>人员</a:t>
            </a:r>
            <a:r>
              <a:rPr lang="zh-CN" altLang="en-US" sz="2400" b="1" dirty="0" smtClean="0">
                <a:solidFill>
                  <a:schemeClr val="accent1">
                    <a:lumMod val="75000"/>
                  </a:schemeClr>
                </a:solidFill>
                <a:latin typeface="汉仪旗黑-85S" charset="0"/>
                <a:ea typeface="汉仪旗黑-85S" charset="0"/>
                <a:sym typeface="+mn-ea"/>
              </a:rPr>
              <a:t>招聘是人力资源管理工作基础</a:t>
            </a:r>
            <a:endParaRPr lang="zh-CN" altLang="en-US" sz="2400" b="1" dirty="0" smtClean="0">
              <a:solidFill>
                <a:schemeClr val="accent1">
                  <a:lumMod val="75000"/>
                </a:schemeClr>
              </a:solidFill>
              <a:latin typeface="汉仪旗黑-85S" charset="0"/>
              <a:ea typeface="汉仪旗黑-85S" charset="0"/>
              <a:sym typeface="+mn-ea"/>
            </a:endParaRPr>
          </a:p>
        </p:txBody>
      </p:sp>
      <p:sp>
        <p:nvSpPr>
          <p:cNvPr id="5" name="Text Box 290"/>
          <p:cNvSpPr txBox="1"/>
          <p:nvPr>
            <p:custDataLst>
              <p:tags r:id="rId7"/>
            </p:custDataLst>
          </p:nvPr>
        </p:nvSpPr>
        <p:spPr>
          <a:xfrm>
            <a:off x="2437130" y="1524000"/>
            <a:ext cx="3343910" cy="105283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a:solidFill>
                  <a:schemeClr val="dk1"/>
                </a:solidFill>
                <a:effectLst/>
                <a:latin typeface="微软雅黑" charset="0"/>
                <a:ea typeface="微软雅黑" charset="0"/>
                <a:cs typeface="微软雅黑" charset="0"/>
              </a:rPr>
              <a:t>任务研究与工作分析：为计划人员提出工作要求的详细说明</a:t>
            </a:r>
            <a:r>
              <a:rPr lang="en-US" sz="1600">
                <a:solidFill>
                  <a:schemeClr val="dk1"/>
                </a:solidFill>
                <a:effectLst/>
                <a:latin typeface="微软雅黑" charset="0"/>
                <a:ea typeface="微软雅黑" charset="0"/>
                <a:cs typeface="微软雅黑" charset="0"/>
              </a:rPr>
              <a:t>,</a:t>
            </a:r>
            <a:r>
              <a:rPr lang="zh-CN" sz="1600">
                <a:solidFill>
                  <a:schemeClr val="dk1"/>
                </a:solidFill>
                <a:effectLst/>
                <a:latin typeface="微软雅黑" charset="0"/>
                <a:ea typeface="微软雅黑" charset="0"/>
                <a:cs typeface="微软雅黑" charset="0"/>
              </a:rPr>
              <a:t>将工作概要提供给招聘人员</a:t>
            </a:r>
            <a:endParaRPr lang="zh-CN" sz="1600">
              <a:solidFill>
                <a:schemeClr val="dk1"/>
              </a:solidFill>
              <a:effectLst/>
              <a:latin typeface="微软雅黑" charset="0"/>
              <a:ea typeface="微软雅黑" charset="0"/>
              <a:cs typeface="微软雅黑" charset="0"/>
            </a:endParaRPr>
          </a:p>
        </p:txBody>
      </p:sp>
      <p:sp>
        <p:nvSpPr>
          <p:cNvPr id="6" name="Text Box 291"/>
          <p:cNvSpPr txBox="1"/>
          <p:nvPr>
            <p:custDataLst>
              <p:tags r:id="rId8"/>
            </p:custDataLst>
          </p:nvPr>
        </p:nvSpPr>
        <p:spPr>
          <a:xfrm>
            <a:off x="7421880" y="1731010"/>
            <a:ext cx="3351530" cy="33718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spAutoFit/>
          </a:bodyPr>
          <a:lstStyle/>
          <a:p>
            <a:pPr marL="0" marR="0" algn="ctr">
              <a:spcBef>
                <a:spcPts val="0"/>
              </a:spcBef>
              <a:spcAft>
                <a:spcPts val="0"/>
              </a:spcAft>
            </a:pPr>
            <a:r>
              <a:rPr lang="zh-CN" sz="1600">
                <a:solidFill>
                  <a:schemeClr val="dk1"/>
                </a:solidFill>
                <a:effectLst/>
                <a:latin typeface="微软雅黑" charset="0"/>
                <a:ea typeface="微软雅黑" charset="0"/>
              </a:rPr>
              <a:t>为招聘与选拔提供依据</a:t>
            </a:r>
            <a:endParaRPr lang="zh-CN" sz="1600">
              <a:solidFill>
                <a:schemeClr val="dk1"/>
              </a:solidFill>
              <a:effectLst/>
              <a:latin typeface="微软雅黑" charset="0"/>
              <a:ea typeface="微软雅黑" charset="0"/>
            </a:endParaRPr>
          </a:p>
        </p:txBody>
      </p:sp>
      <p:sp>
        <p:nvSpPr>
          <p:cNvPr id="7" name="Text Box 292"/>
          <p:cNvSpPr txBox="1"/>
          <p:nvPr>
            <p:custDataLst>
              <p:tags r:id="rId9"/>
            </p:custDataLst>
          </p:nvPr>
        </p:nvSpPr>
        <p:spPr>
          <a:xfrm>
            <a:off x="1946275" y="3001010"/>
            <a:ext cx="2695575" cy="78740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a:solidFill>
                  <a:schemeClr val="dk1"/>
                </a:solidFill>
                <a:effectLst/>
                <a:latin typeface="微软雅黑" charset="0"/>
                <a:ea typeface="微软雅黑" charset="0"/>
              </a:rPr>
              <a:t>人力资源规划：确定所需人员的数量和类型</a:t>
            </a:r>
            <a:endParaRPr lang="zh-CN" sz="1600">
              <a:solidFill>
                <a:schemeClr val="dk1"/>
              </a:solidFill>
              <a:effectLst/>
              <a:latin typeface="微软雅黑" charset="0"/>
              <a:ea typeface="微软雅黑" charset="0"/>
            </a:endParaRPr>
          </a:p>
        </p:txBody>
      </p:sp>
      <p:sp>
        <p:nvSpPr>
          <p:cNvPr id="8" name="Text Box 293"/>
          <p:cNvSpPr txBox="1"/>
          <p:nvPr>
            <p:custDataLst>
              <p:tags r:id="rId10"/>
            </p:custDataLst>
          </p:nvPr>
        </p:nvSpPr>
        <p:spPr>
          <a:xfrm>
            <a:off x="5507355" y="3001010"/>
            <a:ext cx="2455545" cy="78740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a:solidFill>
                  <a:schemeClr val="dk1"/>
                </a:solidFill>
                <a:effectLst/>
                <a:latin typeface="微软雅黑" charset="0"/>
                <a:ea typeface="微软雅黑" charset="0"/>
                <a:cs typeface="微软雅黑" charset="0"/>
              </a:rPr>
              <a:t>招聘：吸引合适人员</a:t>
            </a:r>
            <a:r>
              <a:rPr lang="en-US" sz="1600">
                <a:solidFill>
                  <a:schemeClr val="dk1"/>
                </a:solidFill>
                <a:effectLst/>
                <a:latin typeface="微软雅黑" charset="0"/>
                <a:ea typeface="微软雅黑" charset="0"/>
                <a:cs typeface="微软雅黑" charset="0"/>
              </a:rPr>
              <a:t>,</a:t>
            </a:r>
            <a:r>
              <a:rPr lang="zh-CN" sz="1600">
                <a:solidFill>
                  <a:schemeClr val="dk1"/>
                </a:solidFill>
                <a:effectLst/>
                <a:latin typeface="微软雅黑" charset="0"/>
                <a:ea typeface="微软雅黑" charset="0"/>
                <a:cs typeface="微软雅黑" charset="0"/>
              </a:rPr>
              <a:t>满足工作需求</a:t>
            </a:r>
            <a:endParaRPr lang="zh-CN" sz="1600">
              <a:solidFill>
                <a:schemeClr val="dk1"/>
              </a:solidFill>
              <a:effectLst/>
              <a:latin typeface="微软雅黑" charset="0"/>
              <a:ea typeface="微软雅黑" charset="0"/>
              <a:cs typeface="微软雅黑" charset="0"/>
            </a:endParaRPr>
          </a:p>
        </p:txBody>
      </p:sp>
      <p:sp>
        <p:nvSpPr>
          <p:cNvPr id="9" name="Text Box 294"/>
          <p:cNvSpPr txBox="1"/>
          <p:nvPr>
            <p:custDataLst>
              <p:tags r:id="rId11"/>
            </p:custDataLst>
          </p:nvPr>
        </p:nvSpPr>
        <p:spPr>
          <a:xfrm>
            <a:off x="8979535" y="3001010"/>
            <a:ext cx="2366645" cy="78740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a:solidFill>
                  <a:schemeClr val="dk1"/>
                </a:solidFill>
                <a:effectLst/>
                <a:latin typeface="微软雅黑" charset="0"/>
                <a:ea typeface="微软雅黑" charset="0"/>
              </a:rPr>
              <a:t>录用：在申请者中分别归类明确应征者</a:t>
            </a:r>
            <a:endParaRPr lang="zh-CN" sz="1600">
              <a:solidFill>
                <a:schemeClr val="dk1"/>
              </a:solidFill>
              <a:effectLst/>
              <a:latin typeface="微软雅黑" charset="0"/>
              <a:ea typeface="微软雅黑" charset="0"/>
            </a:endParaRPr>
          </a:p>
        </p:txBody>
      </p:sp>
      <p:sp>
        <p:nvSpPr>
          <p:cNvPr id="10" name="Text Box 295"/>
          <p:cNvSpPr txBox="1"/>
          <p:nvPr>
            <p:custDataLst>
              <p:tags r:id="rId12"/>
            </p:custDataLst>
          </p:nvPr>
        </p:nvSpPr>
        <p:spPr>
          <a:xfrm>
            <a:off x="1911985" y="4244340"/>
            <a:ext cx="2482215" cy="10896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dirty="0">
                <a:solidFill>
                  <a:schemeClr val="dk1"/>
                </a:solidFill>
                <a:effectLst/>
                <a:latin typeface="微软雅黑" charset="0"/>
                <a:ea typeface="微软雅黑" charset="0"/>
                <a:cs typeface="微软雅黑" charset="0"/>
              </a:rPr>
              <a:t>薪酬管理：确定具有竞争力的支付条件</a:t>
            </a:r>
            <a:r>
              <a:rPr lang="en-US" sz="1600" dirty="0">
                <a:solidFill>
                  <a:schemeClr val="dk1"/>
                </a:solidFill>
                <a:effectLst/>
                <a:latin typeface="微软雅黑" charset="0"/>
                <a:ea typeface="微软雅黑" charset="0"/>
                <a:cs typeface="微软雅黑" charset="0"/>
              </a:rPr>
              <a:t>,</a:t>
            </a:r>
            <a:r>
              <a:rPr lang="zh-CN" sz="1600" dirty="0">
                <a:solidFill>
                  <a:schemeClr val="dk1"/>
                </a:solidFill>
                <a:effectLst/>
                <a:latin typeface="微软雅黑" charset="0"/>
                <a:ea typeface="微软雅黑" charset="0"/>
                <a:cs typeface="微软雅黑" charset="0"/>
              </a:rPr>
              <a:t>吸引到合适的应征者</a:t>
            </a:r>
            <a:endParaRPr lang="zh-CN" sz="1600" dirty="0">
              <a:solidFill>
                <a:schemeClr val="dk1"/>
              </a:solidFill>
              <a:effectLst/>
              <a:latin typeface="微软雅黑" charset="0"/>
              <a:ea typeface="微软雅黑" charset="0"/>
              <a:cs typeface="微软雅黑" charset="0"/>
            </a:endParaRPr>
          </a:p>
        </p:txBody>
      </p:sp>
      <p:sp>
        <p:nvSpPr>
          <p:cNvPr id="11" name="Text Box 296"/>
          <p:cNvSpPr txBox="1"/>
          <p:nvPr>
            <p:custDataLst>
              <p:tags r:id="rId13"/>
            </p:custDataLst>
          </p:nvPr>
        </p:nvSpPr>
        <p:spPr>
          <a:xfrm>
            <a:off x="4494530" y="4244340"/>
            <a:ext cx="2673350" cy="10896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dirty="0">
                <a:solidFill>
                  <a:schemeClr val="dk1"/>
                </a:solidFill>
                <a:effectLst/>
                <a:latin typeface="微软雅黑" charset="0"/>
                <a:ea typeface="微软雅黑" charset="0"/>
              </a:rPr>
              <a:t>企业文化：通过各项管理活动有效地展示优秀的企业文化吸引应征者</a:t>
            </a:r>
            <a:endParaRPr lang="zh-CN" sz="1600" dirty="0">
              <a:solidFill>
                <a:schemeClr val="dk1"/>
              </a:solidFill>
              <a:effectLst/>
              <a:latin typeface="微软雅黑" charset="0"/>
              <a:ea typeface="微软雅黑" charset="0"/>
            </a:endParaRPr>
          </a:p>
        </p:txBody>
      </p:sp>
      <p:sp>
        <p:nvSpPr>
          <p:cNvPr id="12" name="Text Box 297"/>
          <p:cNvSpPr txBox="1"/>
          <p:nvPr>
            <p:custDataLst>
              <p:tags r:id="rId14"/>
            </p:custDataLst>
          </p:nvPr>
        </p:nvSpPr>
        <p:spPr>
          <a:xfrm>
            <a:off x="7259955" y="4244340"/>
            <a:ext cx="2237105" cy="10896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a:solidFill>
                  <a:schemeClr val="dk1"/>
                </a:solidFill>
                <a:effectLst/>
                <a:latin typeface="微软雅黑" charset="0"/>
                <a:ea typeface="微软雅黑" charset="0"/>
                <a:cs typeface="微软雅黑" charset="0"/>
              </a:rPr>
              <a:t>绩效管理：提供工作成功的测定标准</a:t>
            </a:r>
            <a:r>
              <a:rPr lang="en-US" sz="1600">
                <a:solidFill>
                  <a:schemeClr val="dk1"/>
                </a:solidFill>
                <a:effectLst/>
                <a:latin typeface="微软雅黑" charset="0"/>
                <a:ea typeface="微软雅黑" charset="0"/>
                <a:cs typeface="微软雅黑" charset="0"/>
              </a:rPr>
              <a:t>,</a:t>
            </a:r>
            <a:r>
              <a:rPr lang="zh-CN" sz="1600">
                <a:solidFill>
                  <a:schemeClr val="dk1"/>
                </a:solidFill>
                <a:effectLst/>
                <a:latin typeface="微软雅黑" charset="0"/>
                <a:ea typeface="微软雅黑" charset="0"/>
                <a:cs typeface="微软雅黑" charset="0"/>
              </a:rPr>
              <a:t>测定其工作业绩</a:t>
            </a:r>
            <a:endParaRPr lang="zh-CN" sz="1600">
              <a:solidFill>
                <a:schemeClr val="dk1"/>
              </a:solidFill>
              <a:effectLst/>
              <a:latin typeface="微软雅黑" charset="0"/>
              <a:ea typeface="微软雅黑" charset="0"/>
              <a:cs typeface="微软雅黑" charset="0"/>
            </a:endParaRPr>
          </a:p>
        </p:txBody>
      </p:sp>
      <p:sp>
        <p:nvSpPr>
          <p:cNvPr id="13" name="Text Box 298"/>
          <p:cNvSpPr txBox="1"/>
          <p:nvPr>
            <p:custDataLst>
              <p:tags r:id="rId15"/>
            </p:custDataLst>
          </p:nvPr>
        </p:nvSpPr>
        <p:spPr>
          <a:xfrm>
            <a:off x="9611995" y="4244340"/>
            <a:ext cx="2085340" cy="10896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spcBef>
                <a:spcPts val="0"/>
              </a:spcBef>
              <a:spcAft>
                <a:spcPts val="0"/>
              </a:spcAft>
            </a:pPr>
            <a:r>
              <a:rPr lang="zh-CN" sz="1600">
                <a:solidFill>
                  <a:schemeClr val="dk1"/>
                </a:solidFill>
                <a:effectLst/>
                <a:latin typeface="微软雅黑" charset="0"/>
                <a:ea typeface="微软雅黑" charset="0"/>
              </a:rPr>
              <a:t>培训与发展：提供培训与发展的相关信息</a:t>
            </a:r>
            <a:endParaRPr lang="zh-CN" sz="1600">
              <a:solidFill>
                <a:schemeClr val="dk1"/>
              </a:solidFill>
              <a:effectLst/>
              <a:latin typeface="微软雅黑" charset="0"/>
              <a:ea typeface="微软雅黑" charset="0"/>
            </a:endParaRPr>
          </a:p>
        </p:txBody>
      </p:sp>
      <p:cxnSp>
        <p:nvCxnSpPr>
          <p:cNvPr id="14" name="AutoShape 299"/>
          <p:cNvCxnSpPr/>
          <p:nvPr/>
        </p:nvCxnSpPr>
        <p:spPr>
          <a:xfrm>
            <a:off x="5781040" y="1956435"/>
            <a:ext cx="1640840" cy="0"/>
          </a:xfrm>
          <a:prstGeom prst="straightConnector1">
            <a:avLst/>
          </a:prstGeom>
          <a:ln w="9525" cap="flat" cmpd="sng">
            <a:solidFill>
              <a:srgbClr val="000000"/>
            </a:solidFill>
            <a:prstDash val="solid"/>
            <a:round/>
            <a:headEnd type="none" w="med" len="med"/>
            <a:tailEnd type="triangle" w="med" len="med"/>
          </a:ln>
        </p:spPr>
      </p:cxnSp>
      <p:cxnSp>
        <p:nvCxnSpPr>
          <p:cNvPr id="15" name="AutoShape 300"/>
          <p:cNvCxnSpPr/>
          <p:nvPr/>
        </p:nvCxnSpPr>
        <p:spPr>
          <a:xfrm>
            <a:off x="5817870" y="2343785"/>
            <a:ext cx="4234180" cy="657225"/>
          </a:xfrm>
          <a:prstGeom prst="straightConnector1">
            <a:avLst/>
          </a:prstGeom>
          <a:ln w="9525" cap="flat" cmpd="sng">
            <a:solidFill>
              <a:srgbClr val="000000"/>
            </a:solidFill>
            <a:prstDash val="solid"/>
            <a:round/>
            <a:headEnd type="none" w="med" len="med"/>
            <a:tailEnd type="triangle" w="med" len="med"/>
          </a:ln>
        </p:spPr>
      </p:cxnSp>
      <p:cxnSp>
        <p:nvCxnSpPr>
          <p:cNvPr id="16" name="AutoShape 301"/>
          <p:cNvCxnSpPr/>
          <p:nvPr/>
        </p:nvCxnSpPr>
        <p:spPr>
          <a:xfrm>
            <a:off x="5374640" y="2572385"/>
            <a:ext cx="1238885" cy="428625"/>
          </a:xfrm>
          <a:prstGeom prst="straightConnector1">
            <a:avLst/>
          </a:prstGeom>
          <a:ln w="9525" cap="flat" cmpd="sng">
            <a:solidFill>
              <a:srgbClr val="000000"/>
            </a:solidFill>
            <a:prstDash val="solid"/>
            <a:round/>
            <a:headEnd type="none" w="med" len="med"/>
            <a:tailEnd type="triangle" w="med" len="med"/>
          </a:ln>
        </p:spPr>
      </p:cxnSp>
      <p:cxnSp>
        <p:nvCxnSpPr>
          <p:cNvPr id="17" name="AutoShape 302"/>
          <p:cNvCxnSpPr/>
          <p:nvPr/>
        </p:nvCxnSpPr>
        <p:spPr>
          <a:xfrm>
            <a:off x="3451225" y="2568575"/>
            <a:ext cx="0" cy="432435"/>
          </a:xfrm>
          <a:prstGeom prst="straightConnector1">
            <a:avLst/>
          </a:prstGeom>
          <a:ln w="9525" cap="flat" cmpd="sng">
            <a:solidFill>
              <a:srgbClr val="000000"/>
            </a:solidFill>
            <a:prstDash val="solid"/>
            <a:round/>
            <a:headEnd type="none" w="med" len="med"/>
            <a:tailEnd type="triangle" w="med" len="med"/>
          </a:ln>
        </p:spPr>
      </p:cxnSp>
      <p:cxnSp>
        <p:nvCxnSpPr>
          <p:cNvPr id="18" name="AutoShape 303"/>
          <p:cNvCxnSpPr/>
          <p:nvPr/>
        </p:nvCxnSpPr>
        <p:spPr>
          <a:xfrm>
            <a:off x="4642485" y="3413760"/>
            <a:ext cx="865505" cy="1270"/>
          </a:xfrm>
          <a:prstGeom prst="straightConnector1">
            <a:avLst/>
          </a:prstGeom>
          <a:ln w="9525" cap="flat" cmpd="sng">
            <a:solidFill>
              <a:srgbClr val="000000"/>
            </a:solidFill>
            <a:prstDash val="solid"/>
            <a:round/>
            <a:headEnd type="none" w="med" len="med"/>
            <a:tailEnd type="triangle" w="med" len="med"/>
          </a:ln>
        </p:spPr>
      </p:cxnSp>
      <p:cxnSp>
        <p:nvCxnSpPr>
          <p:cNvPr id="19" name="AutoShape 304"/>
          <p:cNvCxnSpPr/>
          <p:nvPr/>
        </p:nvCxnSpPr>
        <p:spPr>
          <a:xfrm>
            <a:off x="7971155" y="3413760"/>
            <a:ext cx="1008380" cy="1270"/>
          </a:xfrm>
          <a:prstGeom prst="straightConnector1">
            <a:avLst/>
          </a:prstGeom>
          <a:ln w="9525" cap="flat" cmpd="sng">
            <a:solidFill>
              <a:srgbClr val="000000"/>
            </a:solidFill>
            <a:prstDash val="solid"/>
            <a:round/>
            <a:headEnd type="none" w="med" len="med"/>
            <a:tailEnd type="triangle" w="med" len="med"/>
          </a:ln>
        </p:spPr>
      </p:cxnSp>
      <p:cxnSp>
        <p:nvCxnSpPr>
          <p:cNvPr id="20" name="AutoShape 305"/>
          <p:cNvCxnSpPr/>
          <p:nvPr/>
        </p:nvCxnSpPr>
        <p:spPr>
          <a:xfrm flipV="1">
            <a:off x="3100070" y="3788410"/>
            <a:ext cx="2407285" cy="452120"/>
          </a:xfrm>
          <a:prstGeom prst="straightConnector1">
            <a:avLst/>
          </a:prstGeom>
          <a:ln w="9525" cap="flat" cmpd="sng">
            <a:solidFill>
              <a:srgbClr val="000000"/>
            </a:solidFill>
            <a:prstDash val="solid"/>
            <a:round/>
            <a:headEnd type="none" w="med" len="med"/>
            <a:tailEnd type="triangle" w="med" len="med"/>
          </a:ln>
        </p:spPr>
      </p:cxnSp>
      <p:cxnSp>
        <p:nvCxnSpPr>
          <p:cNvPr id="21" name="AutoShape 306"/>
          <p:cNvCxnSpPr/>
          <p:nvPr/>
        </p:nvCxnSpPr>
        <p:spPr>
          <a:xfrm flipV="1">
            <a:off x="6322060" y="3788410"/>
            <a:ext cx="290830" cy="452120"/>
          </a:xfrm>
          <a:prstGeom prst="straightConnector1">
            <a:avLst/>
          </a:prstGeom>
          <a:ln w="9525" cap="flat" cmpd="sng">
            <a:solidFill>
              <a:srgbClr val="000000"/>
            </a:solidFill>
            <a:prstDash val="solid"/>
            <a:round/>
            <a:headEnd type="none" w="med" len="med"/>
            <a:tailEnd type="triangle" w="med" len="med"/>
          </a:ln>
        </p:spPr>
      </p:cxnSp>
      <p:cxnSp>
        <p:nvCxnSpPr>
          <p:cNvPr id="22" name="AutoShape 307"/>
          <p:cNvCxnSpPr/>
          <p:nvPr/>
        </p:nvCxnSpPr>
        <p:spPr>
          <a:xfrm flipV="1">
            <a:off x="8411210" y="3788410"/>
            <a:ext cx="568325" cy="452120"/>
          </a:xfrm>
          <a:prstGeom prst="straightConnector1">
            <a:avLst/>
          </a:prstGeom>
          <a:ln w="9525" cap="flat" cmpd="sng">
            <a:solidFill>
              <a:srgbClr val="000000"/>
            </a:solidFill>
            <a:prstDash val="solid"/>
            <a:round/>
            <a:headEnd type="none" w="med" len="med"/>
            <a:tailEnd type="triangle" w="med" len="med"/>
          </a:ln>
        </p:spPr>
      </p:cxnSp>
      <p:cxnSp>
        <p:nvCxnSpPr>
          <p:cNvPr id="23" name="AutoShape 308"/>
          <p:cNvCxnSpPr/>
          <p:nvPr/>
        </p:nvCxnSpPr>
        <p:spPr>
          <a:xfrm>
            <a:off x="10463530" y="3788410"/>
            <a:ext cx="0" cy="452120"/>
          </a:xfrm>
          <a:prstGeom prst="straightConnector1">
            <a:avLst/>
          </a:prstGeom>
          <a:ln w="12700" cap="flat" cmpd="sng">
            <a:solidFill>
              <a:srgbClr val="000000"/>
            </a:solidFill>
            <a:prstDash val="solid"/>
            <a:round/>
            <a:headEnd type="none" w="med" len="med"/>
            <a:tailEnd type="triangle" w="med" len="med"/>
          </a:ln>
        </p:spPr>
      </p:cxnSp>
      <p:sp>
        <p:nvSpPr>
          <p:cNvPr id="25" name="TextBox 24"/>
          <p:cNvSpPr txBox="1"/>
          <p:nvPr>
            <p:custDataLst>
              <p:tags r:id="rId16"/>
            </p:custDataLst>
          </p:nvPr>
        </p:nvSpPr>
        <p:spPr>
          <a:xfrm>
            <a:off x="3909515" y="5605581"/>
            <a:ext cx="6096000" cy="368300"/>
          </a:xfrm>
          <a:prstGeom prst="rect">
            <a:avLst/>
          </a:prstGeom>
          <a:noFill/>
        </p:spPr>
        <p:txBody>
          <a:bodyPr wrap="square">
            <a:spAutoFit/>
          </a:bodyPr>
          <a:lstStyle/>
          <a:p>
            <a:pPr marL="0" indent="0">
              <a:buNone/>
            </a:pPr>
            <a:r>
              <a:rPr lang="zh-CN" altLang="en-US" sz="1800" dirty="0">
                <a:solidFill>
                  <a:schemeClr val="dk1"/>
                </a:solidFill>
                <a:latin typeface="微软雅黑" charset="0"/>
                <a:ea typeface="微软雅黑" charset="0"/>
                <a:cs typeface="微软雅黑" charset="0"/>
              </a:rPr>
              <a:t>图</a:t>
            </a:r>
            <a:r>
              <a:rPr lang="en-US" altLang="zh-CN" sz="1800" dirty="0">
                <a:solidFill>
                  <a:schemeClr val="dk1"/>
                </a:solidFill>
                <a:latin typeface="微软雅黑" charset="0"/>
                <a:ea typeface="微软雅黑" charset="0"/>
                <a:cs typeface="微软雅黑" charset="0"/>
              </a:rPr>
              <a:t>6-1 </a:t>
            </a:r>
            <a:r>
              <a:rPr lang="zh-CN" altLang="en-US" sz="1800" dirty="0">
                <a:solidFill>
                  <a:schemeClr val="dk1"/>
                </a:solidFill>
                <a:latin typeface="微软雅黑" charset="0"/>
                <a:ea typeface="微软雅黑" charset="0"/>
                <a:cs typeface="微软雅黑" charset="0"/>
              </a:rPr>
              <a:t>员工招聘与其他人力资源管理职能的关系</a:t>
            </a:r>
            <a:endParaRPr lang="zh-CN" altLang="en-US" sz="1800" dirty="0">
              <a:solidFill>
                <a:schemeClr val="dk1"/>
              </a:solidFill>
              <a:latin typeface="微软雅黑" charset="0"/>
              <a:ea typeface="微软雅黑" charset="0"/>
              <a:cs typeface="微软雅黑" charset="0"/>
            </a:endParaRPr>
          </a:p>
        </p:txBody>
      </p:sp>
    </p:spTree>
    <p:custDataLst>
      <p:tags r:id="rId1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三、人员招聘与录用的基础工作</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zh-CN" altLang="en-US" sz="1800" b="1" dirty="0">
                <a:solidFill>
                  <a:srgbClr val="000000"/>
                </a:solidFill>
                <a:latin typeface="微软雅黑" charset="0"/>
                <a:ea typeface="微软雅黑" charset="0"/>
                <a:sym typeface="+mn-ea"/>
              </a:rPr>
              <a:t>人员招聘与录用工作基础之一：人力资源规划</a:t>
            </a:r>
            <a:endParaRPr lang="zh-CN" altLang="en-US" sz="1800" b="1" dirty="0">
              <a:solidFill>
                <a:srgbClr val="000000"/>
              </a:solidFill>
              <a:latin typeface="微软雅黑" charset="0"/>
              <a:ea typeface="微软雅黑" charset="0"/>
              <a:sym typeface="+mn-ea"/>
            </a:endParaRPr>
          </a:p>
          <a:p>
            <a:pPr lvl="0" algn="l">
              <a:lnSpc>
                <a:spcPct val="150000"/>
              </a:lnSpc>
              <a:buClrTx/>
              <a:buSzTx/>
            </a:pPr>
            <a:r>
              <a:rPr lang="zh-CN" altLang="en-US" sz="1800" b="1" dirty="0">
                <a:solidFill>
                  <a:srgbClr val="000000"/>
                </a:solidFill>
                <a:latin typeface="微软雅黑" charset="0"/>
                <a:ea typeface="微软雅黑" charset="0"/>
                <a:sym typeface="+mn-ea"/>
              </a:rPr>
              <a:t>人员招聘与录用工作基础之二：工作分析</a:t>
            </a:r>
            <a:endParaRPr lang="zh-CN" altLang="en-US" sz="1800" b="1" dirty="0">
              <a:solidFill>
                <a:srgbClr val="000000"/>
              </a:solidFill>
              <a:latin typeface="微软雅黑" charset="0"/>
              <a:ea typeface="微软雅黑" charset="0"/>
              <a:sym typeface="+mn-ea"/>
            </a:endParaRPr>
          </a:p>
        </p:txBody>
      </p:sp>
    </p:spTree>
    <p:custDataLst>
      <p:tags r:id="rId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（一）人员招聘与录用工作基础之一：人力资源规划</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人力资源规划是指为实施企业的发展战略，完成企业的生产经营目标，根据企业内外环境和条件的变化，运用科学的方法对企业人力资源需求和供给进行预测，制定相应的政策和措施，从而使得企业人力资源供给和需求达到平衡的过程。企业人力资源规划的目标主要是：确保企业在适当的时间和适当的岗位获得适当的人员，实现人力资源的最佳配置，最大限度地开发和利用人力资源潜力，使组织和员工的需要得到充分满足。人力资源规划作为人力资源管理的基础性活动，核心部分包括人力资源需求预测、人力资源供给预测和供需综合平衡三项工作。</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（二）人员招聘与录用工作基础之二：工作分析</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工作分析又称为职务分析，就是对企业中的某项职务进行全面、系统地调查、分析和研究，分析职务本身的各项内容以及雇员对此职务应承担的责任和应具备的素质等。工作分析包括职务描述和工作说明书两个部分。前者是关于职务方而的内容，包括职务性质、内容、规定的责任、工作条件和环境等；后者是关于雇员方面的内容，包括雇员自身素质、技术水平、独立工作能力等。</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企业的人力资源规划是运用科学的方法对企业人力资源需求和供应进行分析和预测，判断未来的企业内部各岗位的人力资源是否达到综合平衡，即在数量、结构、层次多方面平衡。工作分析，是分析企业中的这些职位的责任是什么，这些职位的工作内容有哪些以及什么样特点的人能够胜任这些职位。两者的结合使得招聘工作的科学性大大加强。</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0" name="图片 19"/>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1" name="图片 20"/>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四、人员招聘与录用的影响因素</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55974" y="1126576"/>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人员招聘与录用工作相当重要，企业需要进行周密策划。这不仅需要制定高效可行的招聘与录用方案，而且需要对招聘与录用工作的各种影响因素进行综合分析。招聘录用成功取决于很多因素：</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                                 </a:t>
            </a:r>
            <a:r>
              <a:rPr lang="en-US" altLang="zh-CN" sz="1800" dirty="0">
                <a:solidFill>
                  <a:schemeClr val="dk1"/>
                </a:solidFill>
                <a:latin typeface="微软雅黑" charset="0"/>
                <a:ea typeface="微软雅黑" charset="0"/>
                <a:cs typeface="微软雅黑" charset="0"/>
                <a:sym typeface="+mn-ea"/>
              </a:rPr>
              <a:t>    </a:t>
            </a:r>
            <a:r>
              <a:rPr lang="zh-CN" altLang="en-US" sz="1800" dirty="0">
                <a:solidFill>
                  <a:schemeClr val="dk1"/>
                </a:solidFill>
                <a:latin typeface="微软雅黑" charset="0"/>
                <a:ea typeface="微软雅黑" charset="0"/>
                <a:cs typeface="微软雅黑" charset="0"/>
                <a:sym typeface="+mn-ea"/>
              </a:rPr>
              <a:t>招聘与录用的影响因素</a:t>
            </a:r>
            <a:endParaRPr lang="zh-CN" altLang="en-US" sz="1800" dirty="0">
              <a:solidFill>
                <a:schemeClr val="dk1"/>
              </a:solidFill>
              <a:latin typeface="微软雅黑" charset="0"/>
              <a:ea typeface="微软雅黑" charset="0"/>
              <a:cs typeface="微软雅黑" charset="0"/>
              <a:sym typeface="+mn-ea"/>
            </a:endParaRPr>
          </a:p>
        </p:txBody>
      </p:sp>
      <p:sp>
        <p:nvSpPr>
          <p:cNvPr id="5" name="Text Box 310"/>
          <p:cNvSpPr txBox="1"/>
          <p:nvPr>
            <p:custDataLst>
              <p:tags r:id="rId8"/>
            </p:custDataLst>
          </p:nvPr>
        </p:nvSpPr>
        <p:spPr>
          <a:xfrm>
            <a:off x="2800985" y="3305810"/>
            <a:ext cx="1798955" cy="52260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lgn="ctr">
              <a:spcBef>
                <a:spcPts val="0"/>
              </a:spcBef>
              <a:spcAft>
                <a:spcPts val="0"/>
              </a:spcAft>
            </a:pPr>
            <a:r>
              <a:rPr lang="zh-CN" sz="1050">
                <a:solidFill>
                  <a:schemeClr val="dk1"/>
                </a:solidFill>
                <a:effectLst/>
                <a:latin typeface="微软雅黑" charset="0"/>
                <a:ea typeface="微软雅黑" charset="0"/>
              </a:rPr>
              <a:t>空缺职位的特征</a:t>
            </a:r>
            <a:endParaRPr lang="zh-CN" sz="1050">
              <a:solidFill>
                <a:schemeClr val="dk1"/>
              </a:solidFill>
              <a:effectLst/>
              <a:latin typeface="微软雅黑" charset="0"/>
              <a:ea typeface="微软雅黑" charset="0"/>
            </a:endParaRPr>
          </a:p>
        </p:txBody>
      </p:sp>
      <p:sp>
        <p:nvSpPr>
          <p:cNvPr id="6" name="Text Box 311"/>
          <p:cNvSpPr txBox="1"/>
          <p:nvPr>
            <p:custDataLst>
              <p:tags r:id="rId9"/>
            </p:custDataLst>
          </p:nvPr>
        </p:nvSpPr>
        <p:spPr>
          <a:xfrm>
            <a:off x="2940685" y="4577080"/>
            <a:ext cx="1798955" cy="52133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lgn="ctr">
              <a:spcBef>
                <a:spcPts val="0"/>
              </a:spcBef>
              <a:spcAft>
                <a:spcPts val="0"/>
              </a:spcAft>
            </a:pPr>
            <a:r>
              <a:rPr lang="zh-CN" sz="1050">
                <a:solidFill>
                  <a:schemeClr val="dk1"/>
                </a:solidFill>
                <a:effectLst/>
                <a:latin typeface="微软雅黑" charset="0"/>
                <a:ea typeface="微软雅黑" charset="0"/>
              </a:rPr>
              <a:t>企业：人事政策</a:t>
            </a:r>
            <a:endParaRPr lang="zh-CN" sz="1050">
              <a:solidFill>
                <a:schemeClr val="dk1"/>
              </a:solidFill>
              <a:effectLst/>
              <a:latin typeface="微软雅黑" charset="0"/>
              <a:ea typeface="微软雅黑" charset="0"/>
            </a:endParaRPr>
          </a:p>
        </p:txBody>
      </p:sp>
      <p:sp>
        <p:nvSpPr>
          <p:cNvPr id="7" name="Text Box 312"/>
          <p:cNvSpPr txBox="1"/>
          <p:nvPr>
            <p:custDataLst>
              <p:tags r:id="rId10"/>
            </p:custDataLst>
          </p:nvPr>
        </p:nvSpPr>
        <p:spPr>
          <a:xfrm>
            <a:off x="4854575" y="4573905"/>
            <a:ext cx="2599690" cy="53022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lgn="ctr">
              <a:spcBef>
                <a:spcPts val="0"/>
              </a:spcBef>
              <a:spcAft>
                <a:spcPts val="0"/>
              </a:spcAft>
            </a:pPr>
            <a:r>
              <a:rPr lang="zh-CN" sz="1050">
                <a:solidFill>
                  <a:schemeClr val="dk1"/>
                </a:solidFill>
                <a:effectLst/>
                <a:latin typeface="微软雅黑" charset="0"/>
                <a:ea typeface="微软雅黑" charset="0"/>
              </a:rPr>
              <a:t>招聘者的偏好：特征与行为</a:t>
            </a:r>
            <a:endParaRPr lang="zh-CN" sz="1050">
              <a:solidFill>
                <a:schemeClr val="dk1"/>
              </a:solidFill>
              <a:effectLst/>
              <a:latin typeface="微软雅黑" charset="0"/>
              <a:ea typeface="微软雅黑" charset="0"/>
            </a:endParaRPr>
          </a:p>
        </p:txBody>
      </p:sp>
      <p:sp>
        <p:nvSpPr>
          <p:cNvPr id="8" name="Text Box 313"/>
          <p:cNvSpPr txBox="1"/>
          <p:nvPr>
            <p:custDataLst>
              <p:tags r:id="rId11"/>
            </p:custDataLst>
          </p:nvPr>
        </p:nvSpPr>
        <p:spPr>
          <a:xfrm>
            <a:off x="7640955" y="3314700"/>
            <a:ext cx="1757680" cy="52133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lgn="ctr">
              <a:spcBef>
                <a:spcPts val="0"/>
              </a:spcBef>
              <a:spcAft>
                <a:spcPts val="0"/>
              </a:spcAft>
            </a:pPr>
            <a:r>
              <a:rPr lang="zh-CN" sz="1050">
                <a:solidFill>
                  <a:schemeClr val="dk1"/>
                </a:solidFill>
                <a:effectLst/>
                <a:latin typeface="微软雅黑" charset="0"/>
                <a:ea typeface="微软雅黑" charset="0"/>
              </a:rPr>
              <a:t>求职的特征</a:t>
            </a:r>
            <a:endParaRPr lang="zh-CN" sz="1050">
              <a:solidFill>
                <a:schemeClr val="dk1"/>
              </a:solidFill>
              <a:effectLst/>
              <a:latin typeface="微软雅黑" charset="0"/>
              <a:ea typeface="微软雅黑" charset="0"/>
            </a:endParaRPr>
          </a:p>
        </p:txBody>
      </p:sp>
      <p:sp>
        <p:nvSpPr>
          <p:cNvPr id="9" name="Text Box 314"/>
          <p:cNvSpPr txBox="1"/>
          <p:nvPr>
            <p:custDataLst>
              <p:tags r:id="rId12"/>
            </p:custDataLst>
          </p:nvPr>
        </p:nvSpPr>
        <p:spPr>
          <a:xfrm>
            <a:off x="7606665" y="4585970"/>
            <a:ext cx="1798955" cy="52133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lgn="ctr">
              <a:spcBef>
                <a:spcPts val="0"/>
              </a:spcBef>
              <a:spcAft>
                <a:spcPts val="0"/>
              </a:spcAft>
            </a:pPr>
            <a:r>
              <a:rPr lang="zh-CN" sz="1050">
                <a:solidFill>
                  <a:schemeClr val="dk1"/>
                </a:solidFill>
                <a:effectLst/>
                <a:latin typeface="微软雅黑" charset="0"/>
                <a:ea typeface="微软雅黑" charset="0"/>
              </a:rPr>
              <a:t>招聘者的来源</a:t>
            </a:r>
            <a:endParaRPr lang="zh-CN" sz="1050">
              <a:solidFill>
                <a:schemeClr val="dk1"/>
              </a:solidFill>
              <a:effectLst/>
              <a:latin typeface="微软雅黑" charset="0"/>
              <a:ea typeface="微软雅黑" charset="0"/>
            </a:endParaRPr>
          </a:p>
        </p:txBody>
      </p:sp>
      <p:sp>
        <p:nvSpPr>
          <p:cNvPr id="10" name="Oval 9"/>
          <p:cNvSpPr/>
          <p:nvPr>
            <p:custDataLst>
              <p:tags r:id="rId13"/>
            </p:custDataLst>
          </p:nvPr>
        </p:nvSpPr>
        <p:spPr>
          <a:xfrm>
            <a:off x="5145405" y="3213100"/>
            <a:ext cx="1936750" cy="713105"/>
          </a:xfrm>
          <a:prstGeom prst="ellipse">
            <a:avLst/>
          </a:prstGeom>
          <a:noFill/>
          <a:ln w="12700" cap="flat" cmpd="sng">
            <a:solidFill>
              <a:srgbClr val="000000"/>
            </a:solidFill>
            <a:prstDash val="solid"/>
            <a:round/>
            <a:headEnd type="none" w="med" len="med"/>
            <a:tailEnd type="none" w="med" len="med"/>
          </a:ln>
        </p:spPr>
        <p:txBody>
          <a:bodyPr vert="horz" wrap="square" anchor="t" upright="1"/>
          <a:lstStyle/>
          <a:p>
            <a:pPr marL="0" marR="0" algn="ctr">
              <a:spcBef>
                <a:spcPts val="0"/>
              </a:spcBef>
              <a:spcAft>
                <a:spcPts val="0"/>
              </a:spcAft>
            </a:pPr>
            <a:r>
              <a:rPr lang="zh-CN" sz="1050">
                <a:solidFill>
                  <a:schemeClr val="dk1"/>
                </a:solidFill>
                <a:effectLst/>
                <a:latin typeface="微软雅黑" charset="0"/>
                <a:ea typeface="微软雅黑" charset="0"/>
              </a:rPr>
              <a:t>新职位的设置</a:t>
            </a:r>
            <a:endParaRPr lang="zh-CN" sz="1050">
              <a:solidFill>
                <a:schemeClr val="dk1"/>
              </a:solidFill>
              <a:effectLst/>
              <a:latin typeface="微软雅黑" charset="0"/>
              <a:ea typeface="微软雅黑" charset="0"/>
            </a:endParaRPr>
          </a:p>
        </p:txBody>
      </p:sp>
      <p:cxnSp>
        <p:nvCxnSpPr>
          <p:cNvPr id="11" name="AutoShape 316"/>
          <p:cNvCxnSpPr/>
          <p:nvPr/>
        </p:nvCxnSpPr>
        <p:spPr>
          <a:xfrm>
            <a:off x="4599940" y="3569335"/>
            <a:ext cx="545465" cy="0"/>
          </a:xfrm>
          <a:prstGeom prst="straightConnector1">
            <a:avLst/>
          </a:prstGeom>
          <a:ln w="12700" cap="flat" cmpd="sng">
            <a:solidFill>
              <a:srgbClr val="000000"/>
            </a:solidFill>
            <a:prstDash val="solid"/>
            <a:round/>
            <a:headEnd type="none" w="med" len="med"/>
            <a:tailEnd type="triangle" w="med" len="med"/>
          </a:ln>
        </p:spPr>
      </p:cxnSp>
      <p:cxnSp>
        <p:nvCxnSpPr>
          <p:cNvPr id="12" name="AutoShape 317"/>
          <p:cNvCxnSpPr/>
          <p:nvPr/>
        </p:nvCxnSpPr>
        <p:spPr>
          <a:xfrm flipV="1">
            <a:off x="3837940" y="3836035"/>
            <a:ext cx="0" cy="736600"/>
          </a:xfrm>
          <a:prstGeom prst="straightConnector1">
            <a:avLst/>
          </a:prstGeom>
          <a:ln w="12700" cap="flat" cmpd="sng">
            <a:solidFill>
              <a:srgbClr val="000000"/>
            </a:solidFill>
            <a:prstDash val="solid"/>
            <a:round/>
            <a:headEnd type="none" w="med" len="med"/>
            <a:tailEnd type="triangle" w="med" len="med"/>
          </a:ln>
        </p:spPr>
      </p:cxnSp>
      <p:cxnSp>
        <p:nvCxnSpPr>
          <p:cNvPr id="13" name="AutoShape 318"/>
          <p:cNvCxnSpPr/>
          <p:nvPr/>
        </p:nvCxnSpPr>
        <p:spPr>
          <a:xfrm flipH="1">
            <a:off x="7082155" y="3569335"/>
            <a:ext cx="558800" cy="0"/>
          </a:xfrm>
          <a:prstGeom prst="straightConnector1">
            <a:avLst/>
          </a:prstGeom>
          <a:ln w="12700" cap="flat" cmpd="sng">
            <a:solidFill>
              <a:srgbClr val="000000"/>
            </a:solidFill>
            <a:prstDash val="solid"/>
            <a:round/>
            <a:headEnd type="none" w="med" len="med"/>
            <a:tailEnd type="triangle" w="med" len="med"/>
          </a:ln>
        </p:spPr>
      </p:cxnSp>
      <p:cxnSp>
        <p:nvCxnSpPr>
          <p:cNvPr id="14" name="AutoShape 319"/>
          <p:cNvCxnSpPr/>
          <p:nvPr/>
        </p:nvCxnSpPr>
        <p:spPr>
          <a:xfrm flipV="1">
            <a:off x="8461375" y="3836035"/>
            <a:ext cx="0" cy="736600"/>
          </a:xfrm>
          <a:prstGeom prst="straightConnector1">
            <a:avLst/>
          </a:prstGeom>
          <a:ln w="12700" cap="flat" cmpd="sng">
            <a:solidFill>
              <a:srgbClr val="000000"/>
            </a:solidFill>
            <a:prstDash val="solid"/>
            <a:round/>
            <a:headEnd type="none" w="med" len="med"/>
            <a:tailEnd type="triangle" w="med" len="med"/>
          </a:ln>
        </p:spPr>
      </p:cxnSp>
      <p:cxnSp>
        <p:nvCxnSpPr>
          <p:cNvPr id="15" name="AutoShape 320"/>
          <p:cNvCxnSpPr/>
          <p:nvPr/>
        </p:nvCxnSpPr>
        <p:spPr>
          <a:xfrm rot="5400000" flipH="1">
            <a:off x="4478020" y="3890010"/>
            <a:ext cx="734060" cy="563245"/>
          </a:xfrm>
          <a:prstGeom prst="bentConnector3">
            <a:avLst>
              <a:gd name="adj1" fmla="val 50000"/>
            </a:avLst>
          </a:prstGeom>
          <a:ln w="12700" cap="flat" cmpd="sng">
            <a:solidFill>
              <a:srgbClr val="000000"/>
            </a:solidFill>
            <a:prstDash val="solid"/>
            <a:miter/>
            <a:headEnd type="none" w="med" len="med"/>
            <a:tailEnd type="triangle" w="med" len="med"/>
          </a:ln>
        </p:spPr>
      </p:cxnSp>
      <p:cxnSp>
        <p:nvCxnSpPr>
          <p:cNvPr id="16" name="AutoShape 321"/>
          <p:cNvCxnSpPr/>
          <p:nvPr/>
        </p:nvCxnSpPr>
        <p:spPr>
          <a:xfrm rot="16200000">
            <a:off x="6993255" y="3917315"/>
            <a:ext cx="736600" cy="565785"/>
          </a:xfrm>
          <a:prstGeom prst="bentConnector3">
            <a:avLst>
              <a:gd name="adj1" fmla="val 49926"/>
            </a:avLst>
          </a:prstGeom>
          <a:ln w="12700" cap="flat" cmpd="sng">
            <a:solidFill>
              <a:srgbClr val="000000"/>
            </a:solidFill>
            <a:prstDash val="solid"/>
            <a:miter/>
            <a:headEnd type="none" w="med" len="med"/>
            <a:tailEnd type="triangle" w="med" len="med"/>
          </a:ln>
        </p:spPr>
      </p:cxnSp>
      <p:sp>
        <p:nvSpPr>
          <p:cNvPr id="17" name="Rectangle 16"/>
          <p:cNvSpPr/>
          <p:nvPr>
            <p:custDataLst>
              <p:tags r:id="rId14"/>
            </p:custDataLst>
          </p:nvPr>
        </p:nvSpPr>
        <p:spPr>
          <a:xfrm>
            <a:off x="2416810" y="2856865"/>
            <a:ext cx="7356475" cy="2889885"/>
          </a:xfrm>
          <a:prstGeom prst="rect">
            <a:avLst/>
          </a:prstGeom>
          <a:noFill/>
          <a:ln w="12700" cap="flat" cmpd="sng">
            <a:solidFill>
              <a:srgbClr val="000000"/>
            </a:solidFill>
            <a:prstDash val="solid"/>
            <a:miter/>
            <a:headEnd type="none" w="med" len="med"/>
            <a:tailEnd type="none" w="med" len="med"/>
          </a:ln>
        </p:spPr>
        <p:txBody>
          <a:bodyPr vert="horz" wrap="square" anchor="t" upright="1"/>
          <a:lstStyle/>
          <a:p>
            <a:endParaRPr lang="en-US">
              <a:solidFill>
                <a:schemeClr val="dk1"/>
              </a:solidFill>
              <a:latin typeface="微软雅黑" charset="0"/>
              <a:ea typeface="微软雅黑" charset="0"/>
            </a:endParaRPr>
          </a:p>
        </p:txBody>
      </p:sp>
      <p:sp>
        <p:nvSpPr>
          <p:cNvPr id="18" name="Text Box 323"/>
          <p:cNvSpPr txBox="1"/>
          <p:nvPr>
            <p:custDataLst>
              <p:tags r:id="rId15"/>
            </p:custDataLst>
          </p:nvPr>
        </p:nvSpPr>
        <p:spPr>
          <a:xfrm>
            <a:off x="5194935" y="2333625"/>
            <a:ext cx="1798955" cy="52260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marL="0" marR="0" algn="ctr">
              <a:spcBef>
                <a:spcPts val="0"/>
              </a:spcBef>
              <a:spcAft>
                <a:spcPts val="0"/>
              </a:spcAft>
            </a:pPr>
            <a:r>
              <a:rPr lang="zh-CN" sz="1050">
                <a:solidFill>
                  <a:schemeClr val="dk1"/>
                </a:solidFill>
                <a:effectLst/>
                <a:latin typeface="微软雅黑" charset="0"/>
                <a:ea typeface="微软雅黑" charset="0"/>
              </a:rPr>
              <a:t>企业的外部因素</a:t>
            </a:r>
            <a:endParaRPr lang="zh-CN" sz="1050">
              <a:solidFill>
                <a:schemeClr val="dk1"/>
              </a:solidFill>
              <a:effectLst/>
              <a:latin typeface="微软雅黑" charset="0"/>
              <a:ea typeface="微软雅黑" charset="0"/>
            </a:endParaRPr>
          </a:p>
        </p:txBody>
      </p:sp>
    </p:spTree>
    <p:custDataLst>
      <p:tags r:id="rId1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（一）影响招聘工作的外部因素</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405731"/>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影响企业招聘与录用工作的外部因素有很多，概括起来可以分为两类：一类为经济因素；一类为法律和政策因素。</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对于经济因素来说，它具体包括人口和劳动力因素，劳动力市场条件因素以及产品和服务市场条件因素。</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对于法律和政府政策因素来说，它主要指劳动就业法规和社会保障法以及国家的就业政策等内容。首先来看政府政策是如何影响招聘工作的。当政府购买某类产品和服务的时候，该类企业在劳动力市场上的需求也会相应地增加；另一方面，政府还可以通过就业政策和就业指导中心等机构直接影响企业的招聘工作。其次，法律和法规应该成为约束雇主招聘和录用的重要因素。</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602673" y="0"/>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（二）企业和职位的要求</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962385"/>
            <a:ext cx="11145982"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新职位的设置是否合理或是否必要，对招聘与录用工作的影响很大，招聘来的人员，无法配置或配置不当，对企业和新进人员都是有害的。在考虑新设职位时，应该弄清楚以下问题：</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1</a:t>
            </a:r>
            <a:r>
              <a:rPr lang="zh-CN" altLang="en-US" sz="1800" dirty="0">
                <a:solidFill>
                  <a:schemeClr val="dk1"/>
                </a:solidFill>
                <a:latin typeface="微软雅黑" charset="0"/>
                <a:ea typeface="微软雅黑" charset="0"/>
                <a:cs typeface="微软雅黑" charset="0"/>
                <a:sym typeface="+mn-ea"/>
              </a:rPr>
              <a:t>、设立这个新职位的目的是什么</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2</a:t>
            </a:r>
            <a:r>
              <a:rPr lang="zh-CN" altLang="en-US" sz="1800" dirty="0">
                <a:solidFill>
                  <a:schemeClr val="dk1"/>
                </a:solidFill>
                <a:latin typeface="微软雅黑" charset="0"/>
                <a:ea typeface="微软雅黑" charset="0"/>
                <a:cs typeface="微软雅黑" charset="0"/>
                <a:sym typeface="+mn-ea"/>
              </a:rPr>
              <a:t>、有没有其他办法达成目的</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是不是非设立该新职位才能解决问题</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3</a:t>
            </a:r>
            <a:r>
              <a:rPr lang="zh-CN" altLang="en-US" sz="1800" dirty="0">
                <a:solidFill>
                  <a:schemeClr val="dk1"/>
                </a:solidFill>
                <a:latin typeface="微软雅黑" charset="0"/>
                <a:ea typeface="微软雅黑" charset="0"/>
                <a:cs typeface="微软雅黑" charset="0"/>
                <a:sym typeface="+mn-ea"/>
              </a:rPr>
              <a:t>、如果这个新职位要有人来填补，那么其未来</a:t>
            </a:r>
            <a:r>
              <a:rPr lang="zh-CN" altLang="en-US" sz="1800" dirty="0">
                <a:solidFill>
                  <a:schemeClr val="dk1"/>
                </a:solidFill>
                <a:latin typeface="微软雅黑" charset="0"/>
                <a:ea typeface="微软雅黑" charset="0"/>
                <a:cs typeface="微软雅黑" charset="0"/>
                <a:sym typeface="+mn-ea"/>
              </a:rPr>
              <a:t>5</a:t>
            </a:r>
            <a:r>
              <a:rPr lang="zh-CN" altLang="en-US" sz="1800" dirty="0">
                <a:solidFill>
                  <a:schemeClr val="dk1"/>
                </a:solidFill>
                <a:latin typeface="微软雅黑" charset="0"/>
                <a:ea typeface="微软雅黑" charset="0"/>
                <a:cs typeface="微软雅黑" charset="0"/>
                <a:sym typeface="+mn-ea"/>
              </a:rPr>
              <a:t>年的成本将是多少</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4</a:t>
            </a:r>
            <a:r>
              <a:rPr lang="zh-CN" altLang="en-US" sz="1800" dirty="0">
                <a:solidFill>
                  <a:schemeClr val="dk1"/>
                </a:solidFill>
                <a:latin typeface="微软雅黑" charset="0"/>
                <a:ea typeface="微软雅黑" charset="0"/>
                <a:cs typeface="微软雅黑" charset="0"/>
                <a:sym typeface="+mn-ea"/>
              </a:rPr>
              <a:t>、这个职位对企业维持或改善销售的影响如何</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对维持或改善收入的影响如何</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对改善人的使用的影响如何</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5</a:t>
            </a:r>
            <a:r>
              <a:rPr lang="zh-CN" altLang="en-US" sz="1800" dirty="0">
                <a:solidFill>
                  <a:schemeClr val="dk1"/>
                </a:solidFill>
                <a:latin typeface="微软雅黑" charset="0"/>
                <a:ea typeface="微软雅黑" charset="0"/>
                <a:cs typeface="微软雅黑" charset="0"/>
                <a:sym typeface="+mn-ea"/>
              </a:rPr>
              <a:t>、现在是谁在进行该职位的工作</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6</a:t>
            </a:r>
            <a:r>
              <a:rPr lang="zh-CN" altLang="en-US" sz="1800" dirty="0">
                <a:solidFill>
                  <a:schemeClr val="dk1"/>
                </a:solidFill>
                <a:latin typeface="微软雅黑" charset="0"/>
                <a:ea typeface="微软雅黑" charset="0"/>
                <a:cs typeface="微软雅黑" charset="0"/>
                <a:sym typeface="+mn-ea"/>
              </a:rPr>
              <a:t>、现在进行该职位工作的人超时工作已经多久了</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7</a:t>
            </a:r>
            <a:r>
              <a:rPr lang="zh-CN" altLang="en-US" sz="1800" dirty="0">
                <a:solidFill>
                  <a:schemeClr val="dk1"/>
                </a:solidFill>
                <a:latin typeface="微软雅黑" charset="0"/>
                <a:ea typeface="微软雅黑" charset="0"/>
                <a:cs typeface="微软雅黑" charset="0"/>
                <a:sym typeface="+mn-ea"/>
              </a:rPr>
              <a:t>、这个“超载”职位的部分职责能否转移到该部门的其他地方进行</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8</a:t>
            </a:r>
            <a:r>
              <a:rPr lang="zh-CN" altLang="en-US" sz="1800" dirty="0">
                <a:solidFill>
                  <a:schemeClr val="dk1"/>
                </a:solidFill>
                <a:latin typeface="微软雅黑" charset="0"/>
                <a:ea typeface="微软雅黑" charset="0"/>
                <a:cs typeface="微软雅黑" charset="0"/>
                <a:sym typeface="+mn-ea"/>
              </a:rPr>
              <a:t>、在劳动力市场上招聘这个职位的人员可能性有多大</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9</a:t>
            </a:r>
            <a:r>
              <a:rPr lang="zh-CN" altLang="en-US" sz="1800" dirty="0">
                <a:solidFill>
                  <a:schemeClr val="dk1"/>
                </a:solidFill>
                <a:latin typeface="微软雅黑" charset="0"/>
                <a:ea typeface="微软雅黑" charset="0"/>
                <a:cs typeface="微软雅黑" charset="0"/>
                <a:sym typeface="+mn-ea"/>
              </a:rPr>
              <a:t>、该职位能够维持存在至少两年吗？</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10</a:t>
            </a:r>
            <a:r>
              <a:rPr lang="zh-CN" altLang="en-US" sz="1800" dirty="0">
                <a:solidFill>
                  <a:schemeClr val="dk1"/>
                </a:solidFill>
                <a:latin typeface="微软雅黑" charset="0"/>
                <a:ea typeface="微软雅黑" charset="0"/>
                <a:cs typeface="微软雅黑" charset="0"/>
                <a:sym typeface="+mn-ea"/>
              </a:rPr>
              <a:t>、是否其他部门及员工都认为这个职位是必须的</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11</a:t>
            </a:r>
            <a:r>
              <a:rPr lang="zh-CN" altLang="en-US" sz="1800" dirty="0">
                <a:solidFill>
                  <a:schemeClr val="dk1"/>
                </a:solidFill>
                <a:latin typeface="微软雅黑" charset="0"/>
                <a:ea typeface="微软雅黑" charset="0"/>
                <a:cs typeface="微软雅黑" charset="0"/>
                <a:sym typeface="+mn-ea"/>
              </a:rPr>
              <a:t>、这个新职位对其他职位的影响如何</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尤其是对那些被它“抢走”了职责的相关职位的影响如何</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12</a:t>
            </a:r>
            <a:r>
              <a:rPr lang="zh-CN" altLang="en-US" sz="1800" dirty="0">
                <a:solidFill>
                  <a:schemeClr val="dk1"/>
                </a:solidFill>
                <a:latin typeface="微软雅黑" charset="0"/>
                <a:ea typeface="微软雅黑" charset="0"/>
                <a:cs typeface="微软雅黑" charset="0"/>
                <a:sym typeface="+mn-ea"/>
              </a:rPr>
              <a:t>、如果不新设置这个职位，最坏会发生什么情况</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a:solidFill>
                  <a:schemeClr val="accent1">
                    <a:lumMod val="75000"/>
                  </a:schemeClr>
                </a:solidFill>
                <a:latin typeface="汉仪旗黑-85S" charset="0"/>
                <a:ea typeface="汉仪旗黑-85S" charset="0"/>
                <a:sym typeface="+mn-ea"/>
              </a:rPr>
              <a:t>（三）应聘者个人资格和偏好</a:t>
            </a:r>
            <a:endParaRPr lang="zh-CN" altLang="en-US" sz="2400"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b="1" dirty="0">
                <a:solidFill>
                  <a:schemeClr val="dk1"/>
                </a:solidFill>
                <a:latin typeface="微软雅黑" charset="0"/>
                <a:ea typeface="微软雅黑" charset="0"/>
                <a:sym typeface="+mn-ea"/>
              </a:rPr>
              <a:t>应聘者个人资格和偏好是人力资源自身的因素。</a:t>
            </a:r>
            <a:r>
              <a:rPr lang="zh-CN" altLang="en-US" sz="1800" b="1" dirty="0">
                <a:solidFill>
                  <a:schemeClr val="dk1"/>
                </a:solidFill>
                <a:latin typeface="微软雅黑" charset="0"/>
                <a:ea typeface="微软雅黑" charset="0"/>
                <a:sym typeface="+mn-ea"/>
              </a:rPr>
              <a:t>一个企业已雇用的人员决定着其企业文化、同时现存的企业文化又对新雇员产生着影响。所以，在招聘过程中企业文化与个人偏好的切合度，决定着一个应聘者求职的成功与否。同时求职者个人在智力、体力、经验、能力等方面都有着差别，这些差别也影响着招聘活动的开展和招聘的结果。</a:t>
            </a:r>
            <a:endParaRPr lang="zh-CN" altLang="en-US" sz="1800" b="1"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157162"/>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五、人员招聘时应注意的问题</a:t>
            </a:r>
            <a:endParaRPr lang="zh-CN" altLang="en-US" sz="2400" b="1" dirty="0">
              <a:solidFill>
                <a:schemeClr val="accent1">
                  <a:lumMod val="75000"/>
                </a:schemeClr>
              </a:solidFill>
              <a:latin typeface="汉仪旗黑-85S" charset="0"/>
              <a:ea typeface="汉仪旗黑-85S" charset="0"/>
              <a:sym typeface="+mn-ea"/>
            </a:endParaRPr>
          </a:p>
        </p:txBody>
      </p:sp>
      <p:sp>
        <p:nvSpPr>
          <p:cNvPr id="4" name="Title 1"/>
          <p:cNvSpPr txBox="1"/>
          <p:nvPr/>
        </p:nvSpPr>
        <p:spPr>
          <a:xfrm>
            <a:off x="698500" y="1288359"/>
            <a:ext cx="10515600" cy="4420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800" b="1" dirty="0">
                <a:solidFill>
                  <a:srgbClr val="000000"/>
                </a:solidFill>
                <a:latin typeface="微软雅黑" charset="0"/>
                <a:ea typeface="微软雅黑" charset="0"/>
                <a:cs typeface="微软雅黑" charset="0"/>
              </a:rPr>
              <a:t>1.</a:t>
            </a:r>
            <a:r>
              <a:rPr lang="zh-CN" altLang="en-US" sz="1800" b="1" dirty="0">
                <a:solidFill>
                  <a:srgbClr val="000000"/>
                </a:solidFill>
                <a:latin typeface="微软雅黑" charset="0"/>
                <a:ea typeface="微软雅黑" charset="0"/>
                <a:cs typeface="微软雅黑" charset="0"/>
              </a:rPr>
              <a:t>符合国家的有关法律、政策和本国利益</a:t>
            </a:r>
            <a:endParaRPr lang="zh-CN" altLang="en-US" sz="1800" b="1" dirty="0">
              <a:solidFill>
                <a:srgbClr val="000000"/>
              </a:solidFill>
              <a:latin typeface="微软雅黑" charset="0"/>
              <a:ea typeface="微软雅黑" charset="0"/>
              <a:cs typeface="微软雅黑" charset="0"/>
            </a:endParaRPr>
          </a:p>
        </p:txBody>
      </p:sp>
      <p:sp>
        <p:nvSpPr>
          <p:cNvPr id="5" name="Text Placeholder 2"/>
          <p:cNvSpPr txBox="1"/>
          <p:nvPr>
            <p:custDataLst>
              <p:tags r:id="rId7"/>
            </p:custDataLst>
          </p:nvPr>
        </p:nvSpPr>
        <p:spPr>
          <a:xfrm>
            <a:off x="977900" y="1730374"/>
            <a:ext cx="10515600" cy="1450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1800" dirty="0">
                <a:solidFill>
                  <a:schemeClr val="dk1"/>
                </a:solidFill>
                <a:latin typeface="微软雅黑" charset="0"/>
                <a:ea typeface="微软雅黑" charset="0"/>
              </a:rPr>
              <a:t>招聘中应遵守劳动法的有关规定，坚持平等就业、双向选择、公平竞争、禁止未成年人就业、照顾特殊人群、先培训后就业、不得歧视妇女等原则。同时，在与应聘者签订劳动合同时，应对求职者与原用人单位所签订的劳动合同的情况进行核实，以防订立无效的劳动合同。</a:t>
            </a:r>
            <a:endParaRPr lang="zh-CN" altLang="en-US" sz="1800" dirty="0">
              <a:solidFill>
                <a:schemeClr val="dk1"/>
              </a:solidFill>
              <a:latin typeface="微软雅黑" charset="0"/>
              <a:ea typeface="微软雅黑" charset="0"/>
            </a:endParaRPr>
          </a:p>
        </p:txBody>
      </p:sp>
      <p:sp>
        <p:nvSpPr>
          <p:cNvPr id="6" name="Title 1"/>
          <p:cNvSpPr txBox="1"/>
          <p:nvPr/>
        </p:nvSpPr>
        <p:spPr>
          <a:xfrm>
            <a:off x="698500" y="3362326"/>
            <a:ext cx="10515600" cy="676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800" b="1" dirty="0">
                <a:solidFill>
                  <a:srgbClr val="000000"/>
                </a:solidFill>
                <a:latin typeface="微软雅黑" charset="0"/>
                <a:ea typeface="微软雅黑" charset="0"/>
                <a:cs typeface="微软雅黑" charset="0"/>
              </a:rPr>
              <a:t>2.</a:t>
            </a:r>
            <a:r>
              <a:rPr lang="zh-CN" altLang="en-US" sz="1800" b="1" dirty="0">
                <a:solidFill>
                  <a:srgbClr val="000000"/>
                </a:solidFill>
                <a:latin typeface="微软雅黑" charset="0"/>
                <a:ea typeface="微软雅黑" charset="0"/>
                <a:cs typeface="微软雅黑" charset="0"/>
              </a:rPr>
              <a:t>节约成本，提高效率</a:t>
            </a:r>
            <a:endParaRPr lang="zh-CN" altLang="en-US" sz="1800" b="1" dirty="0">
              <a:solidFill>
                <a:srgbClr val="000000"/>
              </a:solidFill>
              <a:latin typeface="微软雅黑" charset="0"/>
              <a:ea typeface="微软雅黑" charset="0"/>
              <a:cs typeface="微软雅黑" charset="0"/>
            </a:endParaRPr>
          </a:p>
        </p:txBody>
      </p:sp>
      <p:sp>
        <p:nvSpPr>
          <p:cNvPr id="7" name="Text Placeholder 2"/>
          <p:cNvSpPr>
            <a:spLocks noGrp="1"/>
          </p:cNvSpPr>
          <p:nvPr>
            <p:ph type="body" idx="4294967295"/>
            <p:custDataLst>
              <p:tags r:id="rId8"/>
            </p:custDataLst>
          </p:nvPr>
        </p:nvSpPr>
        <p:spPr>
          <a:xfrm>
            <a:off x="977900" y="3924300"/>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招聘是有成本的，招聘费用包括广告费用、场地费用、交通费用、电话费用、宣传材料费用等等。如果因招聘不慎重而使招聘来的新员工难以胜任所在岗位的工作或马上流失，使机会成本增加，必须再重新招聘，增加了重置费用，所以应严格把守招聘的各个关口，充分了解应聘者的求职心理，把握应聘者的求职动机，运用先进科学的方法，提高招聘效率，为企业降低招聘成本，在众多的求职者中挑选出可靠的人选。</a:t>
            </a:r>
            <a:endParaRPr lang="zh-CN" altLang="en-US" sz="1800" dirty="0">
              <a:solidFill>
                <a:schemeClr val="dk1"/>
              </a:solidFill>
              <a:latin typeface="微软雅黑" charset="0"/>
              <a:ea typeface="微软雅黑" charset="0"/>
              <a:sym typeface="+mn-ea"/>
            </a:endParaRPr>
          </a:p>
        </p:txBody>
      </p:sp>
    </p:spTree>
    <p:custDataLst>
      <p:tags r:id="rId9"/>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学习目标</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lvl="0" indent="-457200" algn="l">
              <a:lnSpc>
                <a:spcPct val="150000"/>
              </a:lnSpc>
              <a:buClrTx/>
              <a:buSzTx/>
              <a:buFont typeface="+mj-lt"/>
              <a:buAutoNum type="arabicPeriod"/>
            </a:pPr>
            <a:r>
              <a:rPr lang="zh-CN" altLang="en-US" sz="2400" dirty="0">
                <a:solidFill>
                  <a:schemeClr val="dk1"/>
                </a:solidFill>
                <a:latin typeface="微软雅黑" charset="0"/>
                <a:ea typeface="微软雅黑" charset="0"/>
                <a:sym typeface="+mn-ea"/>
              </a:rPr>
              <a:t>了解人力资源招聘的作用和基础工作；</a:t>
            </a:r>
            <a:endParaRPr lang="zh-CN" altLang="en-US" sz="2400" dirty="0">
              <a:solidFill>
                <a:schemeClr val="dk1"/>
              </a:solidFill>
              <a:latin typeface="微软雅黑" charset="0"/>
              <a:ea typeface="微软雅黑" charset="0"/>
              <a:sym typeface="+mn-ea"/>
            </a:endParaRPr>
          </a:p>
          <a:p>
            <a:pPr marL="685800" lvl="0" indent="-457200" algn="l">
              <a:lnSpc>
                <a:spcPct val="150000"/>
              </a:lnSpc>
              <a:buClrTx/>
              <a:buSzTx/>
              <a:buFont typeface="+mj-lt"/>
              <a:buAutoNum type="arabicPeriod"/>
            </a:pPr>
            <a:r>
              <a:rPr lang="zh-CN" altLang="en-US" sz="2400" dirty="0">
                <a:solidFill>
                  <a:schemeClr val="dk1"/>
                </a:solidFill>
                <a:latin typeface="微软雅黑" charset="0"/>
                <a:ea typeface="微软雅黑" charset="0"/>
                <a:sym typeface="+mn-ea"/>
              </a:rPr>
              <a:t>理解人力资源招聘的程序；</a:t>
            </a:r>
            <a:endParaRPr lang="zh-CN" altLang="en-US" sz="2400" dirty="0">
              <a:solidFill>
                <a:schemeClr val="dk1"/>
              </a:solidFill>
              <a:latin typeface="微软雅黑" charset="0"/>
              <a:ea typeface="微软雅黑" charset="0"/>
              <a:sym typeface="+mn-ea"/>
            </a:endParaRPr>
          </a:p>
          <a:p>
            <a:pPr marL="685800" lvl="0" indent="-457200" algn="l">
              <a:lnSpc>
                <a:spcPct val="150000"/>
              </a:lnSpc>
              <a:buClrTx/>
              <a:buSzTx/>
              <a:buFont typeface="+mj-lt"/>
              <a:buAutoNum type="arabicPeriod"/>
            </a:pPr>
            <a:r>
              <a:rPr lang="zh-CN" altLang="en-US" sz="2400" dirty="0">
                <a:solidFill>
                  <a:schemeClr val="dk1"/>
                </a:solidFill>
                <a:latin typeface="微软雅黑" charset="0"/>
                <a:ea typeface="微软雅黑" charset="0"/>
                <a:sym typeface="+mn-ea"/>
              </a:rPr>
              <a:t>掌握人力资源招聘的渠道和技术。</a:t>
            </a:r>
            <a:endParaRPr lang="zh-CN" altLang="en-US" sz="2400" dirty="0">
              <a:solidFill>
                <a:schemeClr val="dk1"/>
              </a:solidFill>
              <a:latin typeface="微软雅黑" charset="0"/>
              <a:ea typeface="微软雅黑" charset="0"/>
              <a:sym typeface="+mn-ea"/>
            </a:endParaRPr>
          </a:p>
          <a:p>
            <a:pPr marL="685800" lvl="0" indent="-457200" algn="l">
              <a:lnSpc>
                <a:spcPct val="150000"/>
              </a:lnSpc>
              <a:buClrTx/>
              <a:buSzTx/>
              <a:buFont typeface="+mj-lt"/>
              <a:buAutoNum type="arabicPeriod"/>
            </a:pPr>
            <a:endParaRPr lang="zh-CN" altLang="en-US" sz="24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1800" b="1" dirty="0">
                <a:solidFill>
                  <a:schemeClr val="accent1">
                    <a:lumMod val="75000"/>
                  </a:schemeClr>
                </a:solidFill>
                <a:latin typeface="汉仪旗黑-85S" charset="0"/>
                <a:ea typeface="等线 Light" panose="02010600030101010101" pitchFamily="2" charset="-122"/>
                <a:cs typeface="汉仪旗黑-85S" charset="0"/>
                <a:sym typeface="+mn-ea"/>
              </a:rPr>
              <a:t>3.</a:t>
            </a:r>
            <a:r>
              <a:rPr lang="en-US" altLang="zh-CN" sz="1800" b="1" dirty="0">
                <a:solidFill>
                  <a:schemeClr val="accent1">
                    <a:lumMod val="75000"/>
                  </a:schemeClr>
                </a:solidFill>
                <a:latin typeface="汉仪旗黑-85S" charset="0"/>
                <a:ea typeface="等线 Light" panose="02010600030101010101" pitchFamily="2" charset="-122"/>
                <a:cs typeface="汉仪旗黑-85S" charset="0"/>
                <a:sym typeface="+mn-ea"/>
              </a:rPr>
              <a:t>为企业找到合适的人</a:t>
            </a:r>
            <a:endParaRPr lang="en-US" altLang="zh-CN" sz="18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求职者的素质是不一样的，工作经验、教育水平、个性品德、技术能力、工作效率及人际关系等方面更是参差不齐。招聘者能够把握本企业的发展方向和目前人员的总体水平，找到真正适合于企业的人。对求职者进行详细的了解明确其真正的需求，才能为企业找到合适的人，这种人才能在企业中稳定地工作下去，从而降低离职率，稳定员工队伍，增强凝聚力，充分发挥团队精神。</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1301750" y="-161529"/>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1800" b="1" dirty="0">
                <a:solidFill>
                  <a:srgbClr val="000000"/>
                </a:solidFill>
                <a:latin typeface="汉仪旗黑-85S" charset="0"/>
                <a:ea typeface="等线 Light" panose="02010600030101010101" pitchFamily="2" charset="-122"/>
                <a:cs typeface="汉仪旗黑-85S" charset="0"/>
                <a:sym typeface="+mn-ea"/>
              </a:rPr>
              <a:t>4.</a:t>
            </a:r>
            <a:r>
              <a:rPr lang="en-US" altLang="zh-CN" sz="1800" b="1" dirty="0">
                <a:solidFill>
                  <a:srgbClr val="000000"/>
                </a:solidFill>
                <a:latin typeface="汉仪旗黑-85S" charset="0"/>
                <a:ea typeface="等线 Light" panose="02010600030101010101" pitchFamily="2" charset="-122"/>
                <a:cs typeface="汉仪旗黑-85S" charset="0"/>
                <a:sym typeface="+mn-ea"/>
              </a:rPr>
              <a:t>公平原则</a:t>
            </a:r>
            <a:endParaRPr lang="en-US" altLang="zh-CN" sz="18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nvPr>
        </p:nvSpPr>
        <p:spPr>
          <a:xfrm>
            <a:off x="901700" y="2451221"/>
            <a:ext cx="2578100" cy="1473079"/>
          </a:xfrm>
        </p:spPr>
        <p:style>
          <a:lnRef idx="2">
            <a:schemeClr val="dk1"/>
          </a:lnRef>
          <a:fillRef idx="1">
            <a:schemeClr val="lt1"/>
          </a:fillRef>
          <a:effectRef idx="0">
            <a:schemeClr val="dk1"/>
          </a:effectRef>
          <a:fontRef idx="minor">
            <a:schemeClr val="dk1"/>
          </a:fontRef>
        </p:style>
        <p:txBody>
          <a:bodyPr vertOverflow="overflow" horzOverflow="overflow" vert="horz" wrap="square" lIns="91440" tIns="45720" rIns="91440" bIns="45720" numCol="1" spcCol="0" rtlCol="0" fromWordArt="0" anchor="ctr" anchorCtr="0" forceAA="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lvl="0" algn="l">
              <a:lnSpc>
                <a:spcPct val="150000"/>
              </a:lnSpc>
              <a:buClrTx/>
              <a:buSzTx/>
              <a:buNone/>
            </a:pPr>
            <a:r>
              <a:rPr lang="zh-CN" sz="1800" kern="0" dirty="0">
                <a:solidFill>
                  <a:schemeClr val="accent1">
                    <a:lumMod val="75000"/>
                  </a:schemeClr>
                </a:solidFill>
                <a:effectLst/>
                <a:latin typeface="微软雅黑" charset="0"/>
                <a:ea typeface="微软雅黑" charset="0"/>
                <a:cs typeface="宋体" pitchFamily="2" charset="-122"/>
                <a:sym typeface="+mn-ea"/>
              </a:rPr>
              <a:t>招聘前要明确内部招聘为主还是外部招聘为主，两者各有优劣</a:t>
            </a:r>
            <a:endParaRPr lang="zh-CN" sz="1800" kern="0" dirty="0">
              <a:solidFill>
                <a:schemeClr val="accent1">
                  <a:lumMod val="75000"/>
                </a:schemeClr>
              </a:solidFill>
              <a:effectLst/>
              <a:latin typeface="微软雅黑" charset="0"/>
              <a:ea typeface="微软雅黑" charset="0"/>
              <a:cs typeface="宋体" pitchFamily="2" charset="-122"/>
              <a:sym typeface="+mn-ea"/>
            </a:endParaRPr>
          </a:p>
        </p:txBody>
      </p:sp>
      <p:graphicFrame>
        <p:nvGraphicFramePr>
          <p:cNvPr id="6" name="Table 5"/>
          <p:cNvGraphicFramePr>
            <a:graphicFrameLocks noGrp="1"/>
          </p:cNvGraphicFramePr>
          <p:nvPr/>
        </p:nvGraphicFramePr>
        <p:xfrm>
          <a:off x="3683000" y="-508000"/>
          <a:ext cx="8178800" cy="6797310"/>
        </p:xfrm>
        <a:graphic>
          <a:graphicData uri="http://schemas.openxmlformats.org/drawingml/2006/table">
            <a:tbl>
              <a:tblPr firstRow="1" firstCol="1" bandRow="1"/>
              <a:tblGrid>
                <a:gridCol w="4065828"/>
                <a:gridCol w="4112972"/>
              </a:tblGrid>
              <a:tr h="1066800">
                <a:tc gridSpan="2">
                  <a:txBody>
                    <a:bodyPr/>
                    <a:lstStyle/>
                    <a:p>
                      <a:pPr marL="0" marR="0">
                        <a:lnSpc>
                          <a:spcPct val="172000"/>
                        </a:lnSpc>
                        <a:spcBef>
                          <a:spcPts val="1300"/>
                        </a:spcBef>
                        <a:spcAft>
                          <a:spcPts val="1300"/>
                        </a:spcAft>
                      </a:pPr>
                      <a:r>
                        <a:rPr lang="en-US" sz="1200" b="0" kern="100" dirty="0">
                          <a:solidFill>
                            <a:srgbClr val="000000"/>
                          </a:solidFill>
                          <a:effectLst/>
                          <a:latin typeface="微软雅黑" charset="0"/>
                          <a:ea typeface="微软雅黑" charset="0"/>
                          <a:cs typeface="微软雅黑" charset="0"/>
                        </a:rPr>
                        <a:t> </a:t>
                      </a:r>
                      <a:endParaRPr lang="en-US" sz="1200" b="0" kern="100" dirty="0">
                        <a:effectLst/>
                        <a:latin typeface="微软雅黑" charset="0"/>
                        <a:ea typeface="微软雅黑" charset="0"/>
                        <a:cs typeface="微软雅黑" charset="0"/>
                      </a:endParaRPr>
                    </a:p>
                    <a:p>
                      <a:pPr marL="0" marR="0" algn="ctr">
                        <a:lnSpc>
                          <a:spcPct val="172000"/>
                        </a:lnSpc>
                        <a:spcBef>
                          <a:spcPts val="1300"/>
                        </a:spcBef>
                        <a:spcAft>
                          <a:spcPts val="1300"/>
                        </a:spcAft>
                      </a:pPr>
                      <a:r>
                        <a:rPr lang="zh-CN" sz="1200" b="0" kern="100" dirty="0">
                          <a:solidFill>
                            <a:srgbClr val="000000"/>
                          </a:solidFill>
                          <a:effectLst/>
                          <a:latin typeface="微软雅黑" charset="0"/>
                          <a:ea typeface="微软雅黑" charset="0"/>
                          <a:cs typeface="微软雅黑" charset="0"/>
                        </a:rPr>
                        <a:t>表</a:t>
                      </a:r>
                      <a:r>
                        <a:rPr lang="en-US" sz="1200" b="0" kern="100" dirty="0">
                          <a:solidFill>
                            <a:srgbClr val="000000"/>
                          </a:solidFill>
                          <a:effectLst/>
                          <a:latin typeface="微软雅黑" charset="0"/>
                          <a:ea typeface="微软雅黑" charset="0"/>
                          <a:cs typeface="微软雅黑" charset="0"/>
                        </a:rPr>
                        <a:t>6-1 </a:t>
                      </a:r>
                      <a:r>
                        <a:rPr lang="zh-CN" sz="1200" b="0" kern="100" dirty="0">
                          <a:solidFill>
                            <a:srgbClr val="000000"/>
                          </a:solidFill>
                          <a:effectLst/>
                          <a:latin typeface="微软雅黑" charset="0"/>
                          <a:ea typeface="微软雅黑" charset="0"/>
                          <a:cs typeface="微软雅黑" charset="0"/>
                        </a:rPr>
                        <a:t>内部招聘和外部招聘优劣比较</a:t>
                      </a:r>
                      <a:endParaRPr lang="en-US" sz="1200" b="0" kern="100" dirty="0">
                        <a:effectLst/>
                        <a:latin typeface="微软雅黑" charset="0"/>
                        <a:ea typeface="微软雅黑" charset="0"/>
                        <a:cs typeface="微软雅黑" charset="0"/>
                      </a:endParaRPr>
                    </a:p>
                  </a:txBody>
                  <a:tcPr marL="54309" marR="54309" marT="0" marB="0" anchor="ctr">
                    <a:lnL>
                      <a:noFill/>
                    </a:lnL>
                    <a:lnR>
                      <a:noFill/>
                    </a:lnR>
                    <a:lnT>
                      <a:noFill/>
                    </a:lnT>
                    <a:lnB w="12700" cap="flat" cmpd="sng" algn="ctr">
                      <a:solidFill>
                        <a:srgbClr val="000000"/>
                      </a:solidFill>
                      <a:prstDash val="solid"/>
                      <a:round/>
                      <a:headEnd type="none" w="med" len="med"/>
                      <a:tailEnd type="none" w="med" len="med"/>
                    </a:lnB>
                  </a:tcPr>
                </a:tc>
                <a:tc hMerge="1">
                  <a:tcPr/>
                </a:tc>
              </a:tr>
              <a:tr h="632042">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向内招聘</a:t>
                      </a:r>
                      <a:endParaRPr lang="zh-CN" sz="1600" b="0" kern="100">
                        <a:solidFill>
                          <a:srgbClr val="000000"/>
                        </a:solidFill>
                        <a:effectLst/>
                        <a:latin typeface="微软雅黑" charset="0"/>
                        <a:ea typeface="微软雅黑" charset="0"/>
                        <a:cs typeface="宋体" pitchFamily="2" charset="-122"/>
                      </a:endParaRPr>
                    </a:p>
                  </a:txBody>
                  <a:tcPr marL="54309" marR="5430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nSpc>
                          <a:spcPct val="172000"/>
                        </a:lnSpc>
                        <a:spcBef>
                          <a:spcPts val="1300"/>
                        </a:spcBef>
                        <a:spcAft>
                          <a:spcPts val="1300"/>
                        </a:spcAft>
                      </a:pPr>
                      <a:r>
                        <a:rPr lang="zh-CN" sz="1600" b="0" kern="100" dirty="0">
                          <a:solidFill>
                            <a:srgbClr val="000000"/>
                          </a:solidFill>
                          <a:effectLst/>
                          <a:latin typeface="微软雅黑" charset="0"/>
                          <a:ea typeface="微软雅黑" charset="0"/>
                          <a:cs typeface="宋体" pitchFamily="2" charset="-122"/>
                        </a:rPr>
                        <a:t>向外招聘</a:t>
                      </a:r>
                      <a:endParaRPr lang="zh-CN" sz="1600" b="0" kern="100" dirty="0">
                        <a:solidFill>
                          <a:srgbClr val="000000"/>
                        </a:solidFill>
                        <a:effectLst/>
                        <a:latin typeface="微软雅黑" charset="0"/>
                        <a:ea typeface="微软雅黑" charset="0"/>
                        <a:cs typeface="宋体" pitchFamily="2" charset="-122"/>
                      </a:endParaRPr>
                    </a:p>
                  </a:txBody>
                  <a:tcPr marL="54309" marR="5430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r>
              <a:tr h="265198">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优势：</a:t>
                      </a:r>
                      <a:endParaRPr lang="zh-CN" sz="1200" b="0" kern="100">
                        <a:solidFill>
                          <a:srgbClr val="000000"/>
                        </a:solidFill>
                        <a:effectLst/>
                        <a:latin typeface="微软雅黑" charset="0"/>
                        <a:ea typeface="微软雅黑" charset="0"/>
                        <a:cs typeface="宋体" pitchFamily="2" charset="-122"/>
                      </a:endParaRPr>
                    </a:p>
                  </a:txBody>
                  <a:tcPr marL="54309" marR="5430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优势：</a:t>
                      </a:r>
                      <a:endParaRPr lang="zh-CN" sz="1200" b="0" kern="100">
                        <a:solidFill>
                          <a:srgbClr val="000000"/>
                        </a:solidFill>
                        <a:effectLst/>
                        <a:latin typeface="微软雅黑" charset="0"/>
                        <a:ea typeface="微软雅黑" charset="0"/>
                        <a:cs typeface="宋体" pitchFamily="2" charset="-122"/>
                      </a:endParaRPr>
                    </a:p>
                  </a:txBody>
                  <a:tcPr marL="54309" marR="5430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265198">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1.</a:t>
                      </a:r>
                      <a:r>
                        <a:rPr lang="zh-CN" sz="1200" b="0" kern="100">
                          <a:solidFill>
                            <a:srgbClr val="000000"/>
                          </a:solidFill>
                          <a:effectLst/>
                          <a:latin typeface="微软雅黑" charset="0"/>
                          <a:ea typeface="微软雅黑" charset="0"/>
                          <a:cs typeface="微软雅黑" charset="0"/>
                        </a:rPr>
                        <a:t>员工熟悉企业</a:t>
                      </a:r>
                      <a:endParaRPr lang="en-US" sz="1200" b="0" kern="100">
                        <a:effectLst/>
                        <a:latin typeface="微软雅黑" charset="0"/>
                        <a:ea typeface="微软雅黑" charset="0"/>
                        <a:cs typeface="微软雅黑" charset="0"/>
                      </a:endParaRPr>
                    </a:p>
                  </a:txBody>
                  <a:tcPr marL="54309" marR="5430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1.</a:t>
                      </a:r>
                      <a:r>
                        <a:rPr lang="zh-CN" sz="1200" b="0" kern="100">
                          <a:solidFill>
                            <a:srgbClr val="000000"/>
                          </a:solidFill>
                          <a:effectLst/>
                          <a:latin typeface="微软雅黑" charset="0"/>
                          <a:ea typeface="微软雅黑" charset="0"/>
                          <a:cs typeface="微软雅黑" charset="0"/>
                        </a:rPr>
                        <a:t>引入新概念和新方法</a:t>
                      </a:r>
                      <a:endParaRPr lang="en-US" sz="1200" b="0" kern="100">
                        <a:effectLst/>
                        <a:latin typeface="微软雅黑" charset="0"/>
                        <a:ea typeface="微软雅黑" charset="0"/>
                        <a:cs typeface="微软雅黑" charset="0"/>
                      </a:endParaRPr>
                    </a:p>
                  </a:txBody>
                  <a:tcPr marL="54309" marR="54309" marT="0" marB="0" anchor="ctr">
                    <a:lnL w="12700" cap="flat" cmpd="sng" algn="ctr">
                      <a:solidFill>
                        <a:srgbClr val="000000"/>
                      </a:solidFill>
                      <a:prstDash val="solid"/>
                      <a:round/>
                      <a:headEnd type="none" w="med" len="med"/>
                      <a:tailEnd type="none" w="med" len="med"/>
                    </a:lnL>
                    <a:lnR>
                      <a:noFill/>
                    </a:lnR>
                    <a:lnT>
                      <a:noFill/>
                    </a:lnT>
                    <a:lnB>
                      <a:noFill/>
                    </a:lnB>
                  </a:tcPr>
                </a:tc>
              </a:tr>
              <a:tr h="570149">
                <a:tc>
                  <a:txBody>
                    <a:bodyPr/>
                    <a:lstStyle/>
                    <a:p>
                      <a:pPr marL="0" marR="0">
                        <a:lnSpc>
                          <a:spcPct val="172000"/>
                        </a:lnSpc>
                        <a:spcBef>
                          <a:spcPts val="1300"/>
                        </a:spcBef>
                        <a:spcAft>
                          <a:spcPts val="1300"/>
                        </a:spcAft>
                      </a:pPr>
                      <a:r>
                        <a:rPr lang="en-US" sz="1200" b="0" kern="100" dirty="0">
                          <a:solidFill>
                            <a:srgbClr val="000000"/>
                          </a:solidFill>
                          <a:effectLst/>
                          <a:latin typeface="微软雅黑" charset="0"/>
                          <a:ea typeface="微软雅黑" charset="0"/>
                          <a:cs typeface="微软雅黑" charset="0"/>
                        </a:rPr>
                        <a:t>2.</a:t>
                      </a:r>
                      <a:r>
                        <a:rPr lang="zh-CN" sz="1200" b="0" kern="100" dirty="0">
                          <a:solidFill>
                            <a:srgbClr val="000000"/>
                          </a:solidFill>
                          <a:effectLst/>
                          <a:latin typeface="微软雅黑" charset="0"/>
                          <a:ea typeface="微软雅黑" charset="0"/>
                          <a:cs typeface="微软雅黑" charset="0"/>
                        </a:rPr>
                        <a:t>招聘和训练成本较低</a:t>
                      </a:r>
                      <a:endParaRPr lang="en-US" sz="1200" b="0" kern="100" dirty="0">
                        <a:effectLst/>
                        <a:latin typeface="微软雅黑" charset="0"/>
                        <a:ea typeface="微软雅黑" charset="0"/>
                        <a:cs typeface="微软雅黑" charset="0"/>
                      </a:endParaRPr>
                    </a:p>
                  </a:txBody>
                  <a:tcPr marL="54309" marR="5430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2.</a:t>
                      </a:r>
                      <a:r>
                        <a:rPr lang="zh-CN" sz="1200" b="0" kern="100">
                          <a:solidFill>
                            <a:srgbClr val="000000"/>
                          </a:solidFill>
                          <a:effectLst/>
                          <a:latin typeface="微软雅黑" charset="0"/>
                          <a:ea typeface="微软雅黑" charset="0"/>
                          <a:cs typeface="微软雅黑" charset="0"/>
                        </a:rPr>
                        <a:t>员工在企业新上任，凡事可以从头开始</a:t>
                      </a:r>
                      <a:endParaRPr lang="en-US" sz="1200" b="0" kern="100">
                        <a:effectLst/>
                        <a:latin typeface="微软雅黑" charset="0"/>
                        <a:ea typeface="微软雅黑" charset="0"/>
                        <a:cs typeface="微软雅黑" charset="0"/>
                      </a:endParaRPr>
                    </a:p>
                  </a:txBody>
                  <a:tcPr marL="54309" marR="54309" marT="0" marB="0" anchor="ctr">
                    <a:lnL w="12700" cap="flat" cmpd="sng" algn="ctr">
                      <a:solidFill>
                        <a:srgbClr val="000000"/>
                      </a:solidFill>
                      <a:prstDash val="solid"/>
                      <a:round/>
                      <a:headEnd type="none" w="med" len="med"/>
                      <a:tailEnd type="none" w="med" len="med"/>
                    </a:lnL>
                    <a:lnR>
                      <a:noFill/>
                    </a:lnR>
                    <a:lnT>
                      <a:noFill/>
                    </a:lnT>
                    <a:lnB>
                      <a:noFill/>
                    </a:lnB>
                  </a:tcPr>
                </a:tc>
              </a:tr>
              <a:tr h="570149">
                <a:tc>
                  <a:txBody>
                    <a:bodyPr/>
                    <a:lstStyle/>
                    <a:p>
                      <a:pPr marL="0" marR="0">
                        <a:lnSpc>
                          <a:spcPct val="172000"/>
                        </a:lnSpc>
                        <a:spcBef>
                          <a:spcPts val="1300"/>
                        </a:spcBef>
                        <a:spcAft>
                          <a:spcPts val="1300"/>
                        </a:spcAft>
                      </a:pPr>
                      <a:r>
                        <a:rPr lang="en-US" sz="1200" b="0" kern="100" dirty="0">
                          <a:solidFill>
                            <a:srgbClr val="000000"/>
                          </a:solidFill>
                          <a:effectLst/>
                          <a:latin typeface="微软雅黑" charset="0"/>
                          <a:ea typeface="微软雅黑" charset="0"/>
                          <a:cs typeface="微软雅黑" charset="0"/>
                        </a:rPr>
                        <a:t>3.</a:t>
                      </a:r>
                      <a:r>
                        <a:rPr lang="zh-CN" sz="1200" b="0" kern="100" dirty="0">
                          <a:solidFill>
                            <a:srgbClr val="000000"/>
                          </a:solidFill>
                          <a:effectLst/>
                          <a:latin typeface="微软雅黑" charset="0"/>
                          <a:ea typeface="微软雅黑" charset="0"/>
                          <a:cs typeface="微软雅黑" charset="0"/>
                        </a:rPr>
                        <a:t>提高现职员工士气和工作意愿</a:t>
                      </a:r>
                      <a:endParaRPr lang="en-US" sz="1200" b="0" kern="100" dirty="0">
                        <a:effectLst/>
                        <a:latin typeface="微软雅黑" charset="0"/>
                        <a:ea typeface="微软雅黑" charset="0"/>
                        <a:cs typeface="微软雅黑" charset="0"/>
                      </a:endParaRPr>
                    </a:p>
                  </a:txBody>
                  <a:tcPr marL="54309" marR="5430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3.</a:t>
                      </a:r>
                      <a:r>
                        <a:rPr lang="zh-CN" sz="1200" b="0" kern="100">
                          <a:solidFill>
                            <a:srgbClr val="000000"/>
                          </a:solidFill>
                          <a:effectLst/>
                          <a:latin typeface="微软雅黑" charset="0"/>
                          <a:ea typeface="微软雅黑" charset="0"/>
                          <a:cs typeface="微软雅黑" charset="0"/>
                        </a:rPr>
                        <a:t>引入企业没有的知识和技术</a:t>
                      </a:r>
                      <a:endParaRPr lang="en-US" sz="1200" b="0" kern="100">
                        <a:effectLst/>
                        <a:latin typeface="微软雅黑" charset="0"/>
                        <a:ea typeface="微软雅黑" charset="0"/>
                        <a:cs typeface="微软雅黑" charset="0"/>
                      </a:endParaRPr>
                    </a:p>
                  </a:txBody>
                  <a:tcPr marL="54309" marR="54309" marT="0" marB="0" anchor="ctr">
                    <a:lnL w="12700" cap="flat" cmpd="sng" algn="ctr">
                      <a:solidFill>
                        <a:srgbClr val="000000"/>
                      </a:solidFill>
                      <a:prstDash val="solid"/>
                      <a:round/>
                      <a:headEnd type="none" w="med" len="med"/>
                      <a:tailEnd type="none" w="med" len="med"/>
                    </a:lnL>
                    <a:lnR>
                      <a:noFill/>
                    </a:lnR>
                    <a:lnT>
                      <a:noFill/>
                    </a:lnT>
                    <a:lnB>
                      <a:noFill/>
                    </a:lnB>
                  </a:tcPr>
                </a:tc>
              </a:tr>
              <a:tr h="1303986">
                <a:tc>
                  <a:txBody>
                    <a:bodyPr/>
                    <a:lstStyle/>
                    <a:p>
                      <a:pPr marL="0" marR="0">
                        <a:lnSpc>
                          <a:spcPct val="172000"/>
                        </a:lnSpc>
                        <a:spcBef>
                          <a:spcPts val="1300"/>
                        </a:spcBef>
                        <a:spcAft>
                          <a:spcPts val="1300"/>
                        </a:spcAft>
                      </a:pPr>
                      <a:r>
                        <a:rPr lang="zh-CN" sz="1200" b="0" kern="100" dirty="0">
                          <a:solidFill>
                            <a:srgbClr val="000000"/>
                          </a:solidFill>
                          <a:effectLst/>
                          <a:latin typeface="微软雅黑" charset="0"/>
                          <a:ea typeface="微软雅黑" charset="0"/>
                          <a:cs typeface="微软雅黑" charset="0"/>
                        </a:rPr>
                        <a:t>成功概率与能否有效地评估员工</a:t>
                      </a:r>
                      <a:endParaRPr lang="en-US" sz="1200" b="0" kern="100" dirty="0">
                        <a:effectLst/>
                        <a:latin typeface="微软雅黑" charset="0"/>
                        <a:ea typeface="微软雅黑" charset="0"/>
                        <a:cs typeface="微软雅黑" charset="0"/>
                      </a:endParaRPr>
                    </a:p>
                    <a:p>
                      <a:pPr marL="0" marR="0">
                        <a:lnSpc>
                          <a:spcPct val="172000"/>
                        </a:lnSpc>
                        <a:spcBef>
                          <a:spcPts val="1300"/>
                        </a:spcBef>
                        <a:spcAft>
                          <a:spcPts val="1300"/>
                        </a:spcAft>
                      </a:pPr>
                      <a:r>
                        <a:rPr lang="en-US" sz="1200" b="0" kern="100" dirty="0">
                          <a:solidFill>
                            <a:srgbClr val="000000"/>
                          </a:solidFill>
                          <a:effectLst/>
                          <a:latin typeface="微软雅黑" charset="0"/>
                          <a:ea typeface="微软雅黑" charset="0"/>
                          <a:cs typeface="微软雅黑" charset="0"/>
                        </a:rPr>
                        <a:t>  </a:t>
                      </a:r>
                      <a:r>
                        <a:rPr lang="zh-CN" sz="1200" b="0" kern="100" dirty="0">
                          <a:solidFill>
                            <a:srgbClr val="000000"/>
                          </a:solidFill>
                          <a:effectLst/>
                          <a:latin typeface="微软雅黑" charset="0"/>
                          <a:ea typeface="微软雅黑" charset="0"/>
                          <a:cs typeface="微软雅黑" charset="0"/>
                        </a:rPr>
                        <a:t>能力和技术有必然关系</a:t>
                      </a:r>
                      <a:endParaRPr lang="en-US" sz="1200" b="0" kern="100" dirty="0">
                        <a:effectLst/>
                        <a:latin typeface="微软雅黑" charset="0"/>
                        <a:ea typeface="微软雅黑" charset="0"/>
                        <a:cs typeface="微软雅黑" charset="0"/>
                      </a:endParaRPr>
                    </a:p>
                  </a:txBody>
                  <a:tcPr marL="54309" marR="54309"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en-US" sz="1200" b="0" kern="100" dirty="0">
                          <a:solidFill>
                            <a:srgbClr val="000000"/>
                          </a:solidFill>
                          <a:effectLst/>
                          <a:latin typeface="微软雅黑" charset="0"/>
                          <a:ea typeface="微软雅黑" charset="0"/>
                          <a:cs typeface="宋体" pitchFamily="2" charset="-122"/>
                        </a:rPr>
                        <a:t> </a:t>
                      </a:r>
                      <a:endParaRPr lang="en-US" sz="1200" b="0" kern="100" dirty="0">
                        <a:solidFill>
                          <a:srgbClr val="000000"/>
                        </a:solidFill>
                        <a:effectLst/>
                        <a:latin typeface="微软雅黑" charset="0"/>
                        <a:ea typeface="微软雅黑" charset="0"/>
                        <a:cs typeface="宋体" pitchFamily="2" charset="-122"/>
                      </a:endParaRPr>
                    </a:p>
                  </a:txBody>
                  <a:tcPr marL="54309" marR="54309"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265198">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劣势：</a:t>
                      </a:r>
                      <a:endParaRPr lang="zh-CN" sz="1200" b="0" kern="100">
                        <a:solidFill>
                          <a:srgbClr val="000000"/>
                        </a:solidFill>
                        <a:effectLst/>
                        <a:latin typeface="微软雅黑" charset="0"/>
                        <a:ea typeface="微软雅黑" charset="0"/>
                        <a:cs typeface="宋体" pitchFamily="2" charset="-122"/>
                      </a:endParaRPr>
                    </a:p>
                  </a:txBody>
                  <a:tcPr marL="54309" marR="5430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劣势：</a:t>
                      </a:r>
                      <a:endParaRPr lang="zh-CN" sz="1200" b="0" kern="100">
                        <a:solidFill>
                          <a:srgbClr val="000000"/>
                        </a:solidFill>
                        <a:effectLst/>
                        <a:latin typeface="微软雅黑" charset="0"/>
                        <a:ea typeface="微软雅黑" charset="0"/>
                        <a:cs typeface="宋体" pitchFamily="2" charset="-122"/>
                      </a:endParaRPr>
                    </a:p>
                  </a:txBody>
                  <a:tcPr marL="54309" marR="5430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570149">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1.</a:t>
                      </a:r>
                      <a:r>
                        <a:rPr lang="zh-CN" sz="1200" b="0" kern="100">
                          <a:solidFill>
                            <a:srgbClr val="000000"/>
                          </a:solidFill>
                          <a:effectLst/>
                          <a:latin typeface="微软雅黑" charset="0"/>
                          <a:ea typeface="微软雅黑" charset="0"/>
                          <a:cs typeface="微软雅黑" charset="0"/>
                        </a:rPr>
                        <a:t>引起员工为争取晋升而尔虞我诈</a:t>
                      </a:r>
                      <a:endParaRPr lang="en-US" sz="1200" b="0" kern="100">
                        <a:effectLst/>
                        <a:latin typeface="微软雅黑" charset="0"/>
                        <a:ea typeface="微软雅黑" charset="0"/>
                        <a:cs typeface="微软雅黑" charset="0"/>
                      </a:endParaRPr>
                    </a:p>
                  </a:txBody>
                  <a:tcPr marL="54309" marR="5430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1.</a:t>
                      </a:r>
                      <a:r>
                        <a:rPr lang="zh-CN" sz="1200" b="0" kern="100">
                          <a:solidFill>
                            <a:srgbClr val="000000"/>
                          </a:solidFill>
                          <a:effectLst/>
                          <a:latin typeface="微软雅黑" charset="0"/>
                          <a:ea typeface="微软雅黑" charset="0"/>
                          <a:cs typeface="微软雅黑" charset="0"/>
                        </a:rPr>
                        <a:t>新聘员工需要适应企业环境</a:t>
                      </a:r>
                      <a:endParaRPr lang="en-US" sz="1200" b="0" kern="100">
                        <a:effectLst/>
                        <a:latin typeface="微软雅黑" charset="0"/>
                        <a:ea typeface="微软雅黑" charset="0"/>
                        <a:cs typeface="微软雅黑" charset="0"/>
                      </a:endParaRPr>
                    </a:p>
                  </a:txBody>
                  <a:tcPr marL="54309" marR="54309" marT="0" marB="0" anchor="ctr">
                    <a:lnL w="12700" cap="flat" cmpd="sng" algn="ctr">
                      <a:solidFill>
                        <a:srgbClr val="000000"/>
                      </a:solidFill>
                      <a:prstDash val="solid"/>
                      <a:round/>
                      <a:headEnd type="none" w="med" len="med"/>
                      <a:tailEnd type="none" w="med" len="med"/>
                    </a:lnL>
                    <a:lnR>
                      <a:noFill/>
                    </a:lnR>
                    <a:lnT>
                      <a:noFill/>
                    </a:lnT>
                    <a:lnB>
                      <a:noFill/>
                    </a:lnB>
                  </a:tcPr>
                </a:tc>
              </a:tr>
              <a:tr h="570149">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2.</a:t>
                      </a:r>
                      <a:r>
                        <a:rPr lang="zh-CN" sz="1200" b="0" kern="100">
                          <a:solidFill>
                            <a:srgbClr val="000000"/>
                          </a:solidFill>
                          <a:effectLst/>
                          <a:latin typeface="微软雅黑" charset="0"/>
                          <a:ea typeface="微软雅黑" charset="0"/>
                          <a:cs typeface="微软雅黑" charset="0"/>
                        </a:rPr>
                        <a:t>员工来源渠道狭窄</a:t>
                      </a:r>
                      <a:endParaRPr lang="en-US" sz="1200" b="0" kern="100">
                        <a:effectLst/>
                        <a:latin typeface="微软雅黑" charset="0"/>
                        <a:ea typeface="微软雅黑" charset="0"/>
                        <a:cs typeface="微软雅黑" charset="0"/>
                      </a:endParaRPr>
                    </a:p>
                  </a:txBody>
                  <a:tcPr marL="54309" marR="5430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2.</a:t>
                      </a:r>
                      <a:r>
                        <a:rPr lang="zh-CN" sz="1200" b="0" kern="100">
                          <a:solidFill>
                            <a:srgbClr val="000000"/>
                          </a:solidFill>
                          <a:effectLst/>
                          <a:latin typeface="微软雅黑" charset="0"/>
                          <a:ea typeface="微软雅黑" charset="0"/>
                          <a:cs typeface="微软雅黑" charset="0"/>
                        </a:rPr>
                        <a:t>降低现职员工的士气和投入感</a:t>
                      </a:r>
                      <a:endParaRPr lang="en-US" sz="1200" b="0" kern="100">
                        <a:effectLst/>
                        <a:latin typeface="微软雅黑" charset="0"/>
                        <a:ea typeface="微软雅黑" charset="0"/>
                        <a:cs typeface="微软雅黑" charset="0"/>
                      </a:endParaRPr>
                    </a:p>
                  </a:txBody>
                  <a:tcPr marL="54309" marR="54309" marT="0" marB="0" anchor="ctr">
                    <a:lnL w="12700" cap="flat" cmpd="sng" algn="ctr">
                      <a:solidFill>
                        <a:srgbClr val="000000"/>
                      </a:solidFill>
                      <a:prstDash val="solid"/>
                      <a:round/>
                      <a:headEnd type="none" w="med" len="med"/>
                      <a:tailEnd type="none" w="med" len="med"/>
                    </a:lnL>
                    <a:lnR>
                      <a:noFill/>
                    </a:lnR>
                    <a:lnT>
                      <a:noFill/>
                    </a:lnT>
                    <a:lnB>
                      <a:noFill/>
                    </a:lnB>
                  </a:tcPr>
                </a:tc>
              </a:tr>
              <a:tr h="570149">
                <a:tc>
                  <a:txBody>
                    <a:bodyPr/>
                    <a:lstStyle/>
                    <a:p>
                      <a:pPr marL="0" marR="0">
                        <a:lnSpc>
                          <a:spcPct val="172000"/>
                        </a:lnSpc>
                        <a:spcBef>
                          <a:spcPts val="1300"/>
                        </a:spcBef>
                        <a:spcAft>
                          <a:spcPts val="1300"/>
                        </a:spcAft>
                      </a:pPr>
                      <a:r>
                        <a:rPr lang="en-US" sz="1200" b="0" kern="100">
                          <a:solidFill>
                            <a:srgbClr val="000000"/>
                          </a:solidFill>
                          <a:effectLst/>
                          <a:latin typeface="微软雅黑" charset="0"/>
                          <a:ea typeface="微软雅黑" charset="0"/>
                          <a:cs typeface="微软雅黑" charset="0"/>
                        </a:rPr>
                        <a:t>3.</a:t>
                      </a:r>
                      <a:r>
                        <a:rPr lang="zh-CN" sz="1200" b="0" kern="100">
                          <a:solidFill>
                            <a:srgbClr val="000000"/>
                          </a:solidFill>
                          <a:effectLst/>
                          <a:latin typeface="微软雅黑" charset="0"/>
                          <a:ea typeface="微软雅黑" charset="0"/>
                          <a:cs typeface="微软雅黑" charset="0"/>
                        </a:rPr>
                        <a:t>不获晋升可能会士气低落</a:t>
                      </a:r>
                      <a:endParaRPr lang="en-US" sz="1200" b="0" kern="100">
                        <a:effectLst/>
                        <a:latin typeface="微软雅黑" charset="0"/>
                        <a:ea typeface="微软雅黑" charset="0"/>
                        <a:cs typeface="微软雅黑" charset="0"/>
                      </a:endParaRPr>
                    </a:p>
                  </a:txBody>
                  <a:tcPr marL="54309" marR="54309"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en-US" sz="1200" b="0" kern="100" dirty="0">
                          <a:solidFill>
                            <a:srgbClr val="000000"/>
                          </a:solidFill>
                          <a:effectLst/>
                          <a:latin typeface="微软雅黑" charset="0"/>
                          <a:ea typeface="微软雅黑" charset="0"/>
                          <a:cs typeface="微软雅黑" charset="0"/>
                        </a:rPr>
                        <a:t>3.</a:t>
                      </a:r>
                      <a:r>
                        <a:rPr lang="zh-CN" sz="1200" b="0" kern="100" dirty="0">
                          <a:solidFill>
                            <a:srgbClr val="000000"/>
                          </a:solidFill>
                          <a:effectLst/>
                          <a:latin typeface="微软雅黑" charset="0"/>
                          <a:ea typeface="微软雅黑" charset="0"/>
                          <a:cs typeface="微软雅黑" charset="0"/>
                        </a:rPr>
                        <a:t>新旧员工之间相互适应期增长</a:t>
                      </a:r>
                      <a:endParaRPr lang="en-US" sz="1200" b="0" kern="100" dirty="0">
                        <a:effectLst/>
                        <a:latin typeface="微软雅黑" charset="0"/>
                        <a:ea typeface="微软雅黑" charset="0"/>
                        <a:cs typeface="微软雅黑" charset="0"/>
                      </a:endParaRPr>
                    </a:p>
                  </a:txBody>
                  <a:tcPr marL="54309" marR="54309"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bl>
          </a:graphicData>
        </a:graphic>
      </p:graphicFrame>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微软雅黑" panose="020B0503020204020204" pitchFamily="34" charset="-122"/>
                <a:cs typeface="汉仪旗黑-85S" charset="0"/>
                <a:sym typeface="+mn-ea"/>
              </a:rPr>
              <a:t>	第二节 人员招聘程序与策略</a:t>
            </a:r>
            <a:endParaRPr lang="zh-CN" altLang="en-US" sz="2400" b="1" dirty="0">
              <a:solidFill>
                <a:schemeClr val="accent1">
                  <a:lumMod val="75000"/>
                </a:schemeClr>
              </a:solidFill>
              <a:latin typeface="汉仪旗黑-85S" charset="0"/>
              <a:ea typeface="微软雅黑" panose="020B0503020204020204" pitchFamily="34"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2400" b="1" dirty="0">
                <a:solidFill>
                  <a:schemeClr val="dk1"/>
                </a:solidFill>
                <a:latin typeface="微软雅黑" charset="0"/>
                <a:ea typeface="微软雅黑" charset="0"/>
                <a:sym typeface="+mn-ea"/>
              </a:rPr>
              <a:t>一、招聘程序要素的选择</a:t>
            </a:r>
            <a:endParaRPr lang="zh-CN" altLang="en-US" sz="2400" b="1" dirty="0">
              <a:solidFill>
                <a:schemeClr val="dk1"/>
              </a:solidFill>
              <a:latin typeface="微软雅黑" charset="0"/>
              <a:ea typeface="微软雅黑" charset="0"/>
              <a:sym typeface="+mn-ea"/>
            </a:endParaRPr>
          </a:p>
          <a:p>
            <a:pPr marL="0" lvl="0" algn="l">
              <a:buClrTx/>
              <a:buSzTx/>
              <a:buNone/>
            </a:pPr>
            <a:r>
              <a:rPr lang="zh-CN" altLang="en-US" sz="2400" b="1" dirty="0">
                <a:solidFill>
                  <a:schemeClr val="dk1"/>
                </a:solidFill>
                <a:latin typeface="微软雅黑" charset="0"/>
                <a:ea typeface="微软雅黑" charset="0"/>
                <a:sym typeface="+mn-ea"/>
              </a:rPr>
              <a:t>二、人员招聘的程序</a:t>
            </a:r>
            <a:endParaRPr lang="zh-CN" altLang="en-US" sz="2400" b="1" dirty="0">
              <a:solidFill>
                <a:schemeClr val="dk1"/>
              </a:solidFill>
              <a:latin typeface="微软雅黑" charset="0"/>
              <a:ea typeface="微软雅黑" charset="0"/>
              <a:sym typeface="+mn-ea"/>
            </a:endParaRPr>
          </a:p>
          <a:p>
            <a:pPr marL="0" lvl="0" algn="l">
              <a:buClrTx/>
              <a:buSzTx/>
              <a:buNone/>
            </a:pPr>
            <a:r>
              <a:rPr lang="zh-CN" altLang="en-US" sz="2400" b="1" dirty="0">
                <a:solidFill>
                  <a:schemeClr val="dk1"/>
                </a:solidFill>
                <a:latin typeface="微软雅黑" charset="0"/>
                <a:ea typeface="微软雅黑" charset="0"/>
                <a:sym typeface="+mn-ea"/>
              </a:rPr>
              <a:t>三、人员招聘的策略</a:t>
            </a:r>
            <a:endParaRPr lang="zh-CN" altLang="en-US" sz="2400" b="1"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一、招聘程序要素的选择</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人员招聘程序要素的选择主要指招聘时间、地点的选择及成本的核算，招聘人员来源的评价，劳动合同的签订等内容。</a:t>
            </a:r>
            <a:endParaRPr lang="zh-CN" altLang="en-US" sz="1800" dirty="0">
              <a:solidFill>
                <a:schemeClr val="dk1"/>
              </a:solidFill>
              <a:latin typeface="微软雅黑" charset="0"/>
              <a:ea typeface="微软雅黑" charset="0"/>
              <a:sym typeface="+mn-ea"/>
            </a:endParaRPr>
          </a:p>
        </p:txBody>
      </p:sp>
      <p:sp>
        <p:nvSpPr>
          <p:cNvPr id="5" name="TextBox 4"/>
          <p:cNvSpPr txBox="1"/>
          <p:nvPr/>
        </p:nvSpPr>
        <p:spPr>
          <a:xfrm>
            <a:off x="838200" y="3059668"/>
            <a:ext cx="6096000" cy="368300"/>
          </a:xfrm>
          <a:prstGeom prst="rect">
            <a:avLst/>
          </a:prstGeom>
          <a:noFill/>
        </p:spPr>
        <p:txBody>
          <a:bodyPr wrap="square">
            <a:spAutoFit/>
          </a:bodyPr>
          <a:lstStyle/>
          <a:p>
            <a:r>
              <a:rPr lang="en-US" altLang="zh-CN" sz="1800" b="1" dirty="0">
                <a:solidFill>
                  <a:srgbClr val="000000"/>
                </a:solidFill>
                <a:latin typeface="微软雅黑" charset="0"/>
                <a:ea typeface="微软雅黑" charset="0"/>
                <a:cs typeface="微软雅黑" charset="0"/>
              </a:rPr>
              <a:t>(</a:t>
            </a:r>
            <a:r>
              <a:rPr lang="zh-CN" altLang="en-US" sz="1800" b="1" dirty="0">
                <a:solidFill>
                  <a:srgbClr val="000000"/>
                </a:solidFill>
                <a:latin typeface="微软雅黑" charset="0"/>
                <a:ea typeface="微软雅黑" charset="0"/>
                <a:cs typeface="微软雅黑" charset="0"/>
              </a:rPr>
              <a:t>一</a:t>
            </a:r>
            <a:r>
              <a:rPr lang="en-US" altLang="zh-CN" sz="1800" b="1" dirty="0">
                <a:solidFill>
                  <a:srgbClr val="000000"/>
                </a:solidFill>
                <a:latin typeface="微软雅黑" charset="0"/>
                <a:ea typeface="微软雅黑" charset="0"/>
                <a:cs typeface="微软雅黑" charset="0"/>
              </a:rPr>
              <a:t>)</a:t>
            </a:r>
            <a:r>
              <a:rPr lang="zh-CN" altLang="en-US" sz="1800" b="1" dirty="0">
                <a:solidFill>
                  <a:srgbClr val="000000"/>
                </a:solidFill>
                <a:latin typeface="微软雅黑" charset="0"/>
                <a:ea typeface="微软雅黑" charset="0"/>
                <a:cs typeface="微软雅黑" charset="0"/>
              </a:rPr>
              <a:t>招聘时间、地点的选择及成本的核算</a:t>
            </a:r>
            <a:endParaRPr lang="zh-CN" altLang="en-US" sz="1800" b="1" dirty="0">
              <a:solidFill>
                <a:srgbClr val="000000"/>
              </a:solidFill>
              <a:latin typeface="微软雅黑" charset="0"/>
              <a:ea typeface="微软雅黑" charset="0"/>
              <a:cs typeface="微软雅黑" charset="0"/>
            </a:endParaRPr>
          </a:p>
        </p:txBody>
      </p:sp>
      <p:sp>
        <p:nvSpPr>
          <p:cNvPr id="6" name="Title 1"/>
          <p:cNvSpPr txBox="1"/>
          <p:nvPr/>
        </p:nvSpPr>
        <p:spPr>
          <a:xfrm>
            <a:off x="838200" y="3740727"/>
            <a:ext cx="10515600" cy="368300"/>
          </a:xfrm>
          <a:prstGeom prst="rect">
            <a:avLst/>
          </a:prstGeom>
          <a:noFill/>
        </p:spPr>
        <p:txBody>
          <a:bodyPr wrap="square">
            <a:spAutoFit/>
          </a:bodyPr>
          <a:lstStyle>
            <a:defPPr>
              <a:defRPr lang="en-US"/>
            </a:defPPr>
            <a:lvl1pPr>
              <a:defRPr b="1">
                <a:solidFill>
                  <a:srgbClr val="000000"/>
                </a:solidFill>
                <a:latin typeface="宋体" pitchFamily="2" charset="-122"/>
                <a:ea typeface="等线 Light" panose="02010600030101010101" pitchFamily="2" charset="-122"/>
              </a:defRPr>
            </a:lvl1pPr>
          </a:lstStyle>
          <a:p>
            <a:r>
              <a:rPr lang="en-US" altLang="zh-CN" dirty="0">
                <a:solidFill>
                  <a:srgbClr val="000000"/>
                </a:solidFill>
                <a:latin typeface="微软雅黑" charset="0"/>
                <a:ea typeface="微软雅黑" charset="0"/>
                <a:cs typeface="微软雅黑" charset="0"/>
              </a:rPr>
              <a:t>(</a:t>
            </a:r>
            <a:r>
              <a:rPr lang="zh-CN" altLang="en-US" dirty="0">
                <a:solidFill>
                  <a:srgbClr val="000000"/>
                </a:solidFill>
                <a:latin typeface="微软雅黑" charset="0"/>
                <a:ea typeface="微软雅黑" charset="0"/>
                <a:cs typeface="微软雅黑" charset="0"/>
              </a:rPr>
              <a:t>二</a:t>
            </a:r>
            <a:r>
              <a:rPr lang="en-US" altLang="zh-CN" dirty="0">
                <a:solidFill>
                  <a:srgbClr val="000000"/>
                </a:solidFill>
                <a:latin typeface="微软雅黑" charset="0"/>
                <a:ea typeface="微软雅黑" charset="0"/>
                <a:cs typeface="微软雅黑" charset="0"/>
              </a:rPr>
              <a:t>)</a:t>
            </a:r>
            <a:r>
              <a:rPr lang="zh-CN" altLang="en-US" dirty="0">
                <a:solidFill>
                  <a:srgbClr val="000000"/>
                </a:solidFill>
                <a:latin typeface="微软雅黑" charset="0"/>
                <a:ea typeface="微软雅黑" charset="0"/>
                <a:cs typeface="微软雅黑" charset="0"/>
              </a:rPr>
              <a:t>招聘金字塔</a:t>
            </a:r>
            <a:endParaRPr lang="zh-CN" altLang="en-US" dirty="0">
              <a:solidFill>
                <a:srgbClr val="000000"/>
              </a:solidFill>
              <a:latin typeface="微软雅黑" charset="0"/>
              <a:ea typeface="微软雅黑" charset="0"/>
              <a:cs typeface="微软雅黑" charset="0"/>
            </a:endParaRPr>
          </a:p>
        </p:txBody>
      </p:sp>
    </p:spTree>
    <p:custDataLst>
      <p:tags r:id="rId8"/>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一</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招聘时间、地点的选择及成本的核算</a:t>
            </a:r>
            <a:endPar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489076"/>
            <a:ext cx="109855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招聘时间的确定、招聘地点的选择及招聘成本的估算是招聘计划的内核。三者的恰当选择，是成功的招聘计划的关键。</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1</a:t>
            </a:r>
            <a:r>
              <a:rPr lang="zh-CN" altLang="en-US" sz="1800" dirty="0">
                <a:solidFill>
                  <a:schemeClr val="dk1"/>
                </a:solidFill>
                <a:latin typeface="微软雅黑" charset="0"/>
                <a:ea typeface="微软雅黑" charset="0"/>
                <a:cs typeface="微软雅黑" charset="0"/>
                <a:sym typeface="+mn-ea"/>
              </a:rPr>
              <a:t>、招聘时间的确定</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招聘时间的确定主要考虑两个因素：一是人力资源需求因素；二是人力资源供给因素。从人力资源需求因素考虑，其方法是：</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招聘日期＝用人日期</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准备周期＝用人日期</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培训周期</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招聘周期</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其中培训周期是指对新招员工进行上岗培训的时间；招聘周期指从开始报名，确定候选人名单，面试，直到最后录用的全部时间。</a:t>
            </a:r>
            <a:endParaRPr lang="zh-CN" altLang="en-US"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3" name="Text Placeholder 2"/>
          <p:cNvSpPr>
            <a:spLocks noGrp="1"/>
          </p:cNvSpPr>
          <p:nvPr>
            <p:ph type="body" idx="4294967295"/>
          </p:nvPr>
        </p:nvSpPr>
        <p:spPr>
          <a:xfrm>
            <a:off x="571500" y="417830"/>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en-US" altLang="zh-CN" sz="1800" b="1" dirty="0">
                <a:solidFill>
                  <a:srgbClr val="000000"/>
                </a:solidFill>
                <a:latin typeface="微软雅黑" charset="0"/>
                <a:ea typeface="微软雅黑" charset="0"/>
                <a:cs typeface="微软雅黑" charset="0"/>
                <a:sym typeface="+mn-ea"/>
              </a:rPr>
              <a:t>2</a:t>
            </a:r>
            <a:r>
              <a:rPr lang="en-US" altLang="zh-CN" sz="1800" b="1" dirty="0">
                <a:solidFill>
                  <a:srgbClr val="000000"/>
                </a:solidFill>
                <a:latin typeface="微软雅黑" charset="0"/>
                <a:ea typeface="微软雅黑" charset="0"/>
                <a:cs typeface="微软雅黑" charset="0"/>
                <a:sym typeface="+mn-ea"/>
              </a:rPr>
              <a:t>、招聘地点的选择</a:t>
            </a:r>
            <a:endParaRPr lang="en-US" altLang="zh-CN" sz="1800" b="1" dirty="0">
              <a:solidFill>
                <a:srgbClr val="000000"/>
              </a:solidFill>
              <a:latin typeface="微软雅黑" charset="0"/>
              <a:ea typeface="微软雅黑" charset="0"/>
              <a:cs typeface="微软雅黑" charset="0"/>
              <a:sym typeface="+mn-ea"/>
            </a:endParaRPr>
          </a:p>
          <a:p>
            <a:pPr marL="0" lvl="0" algn="l">
              <a:lnSpc>
                <a:spcPct val="150000"/>
              </a:lnSpc>
              <a:buClrTx/>
              <a:buSzTx/>
              <a:buNone/>
            </a:pPr>
            <a:r>
              <a:rPr lang="en-US" altLang="zh-CN" sz="1800" b="1" dirty="0">
                <a:solidFill>
                  <a:srgbClr val="000000"/>
                </a:solidFill>
                <a:latin typeface="微软雅黑" charset="0"/>
                <a:ea typeface="微软雅黑" charset="0"/>
                <a:cs typeface="微软雅黑" charset="0"/>
                <a:sym typeface="+mn-ea"/>
              </a:rPr>
              <a:t>招聘的地域范围要根据人才分布规律、求职者活动范围、人力资源供求状况及招聘成本大小等确定。一般的招聘地域选择规则是：高级管理人员和专家是全国</a:t>
            </a:r>
            <a:r>
              <a:rPr lang="en-US" altLang="zh-CN" sz="1800" b="1" dirty="0">
                <a:solidFill>
                  <a:srgbClr val="000000"/>
                </a:solidFill>
                <a:latin typeface="微软雅黑" charset="0"/>
                <a:ea typeface="微软雅黑" charset="0"/>
                <a:cs typeface="微软雅黑" charset="0"/>
                <a:sym typeface="+mn-ea"/>
              </a:rPr>
              <a:t>(</a:t>
            </a:r>
            <a:r>
              <a:rPr lang="en-US" altLang="zh-CN" sz="1800" b="1" dirty="0">
                <a:solidFill>
                  <a:srgbClr val="000000"/>
                </a:solidFill>
                <a:latin typeface="微软雅黑" charset="0"/>
                <a:ea typeface="微软雅黑" charset="0"/>
                <a:cs typeface="微软雅黑" charset="0"/>
                <a:sym typeface="+mn-ea"/>
              </a:rPr>
              <a:t>甚至跨国）招聘，专业人员跨地区招聘，一般办事员及蓝领工人常在组织所在地招聘。</a:t>
            </a:r>
            <a:endParaRPr lang="en-US" altLang="zh-CN" sz="1800" b="1" dirty="0">
              <a:solidFill>
                <a:srgbClr val="000000"/>
              </a:solidFill>
              <a:latin typeface="微软雅黑" charset="0"/>
              <a:ea typeface="微软雅黑" charset="0"/>
              <a:cs typeface="微软雅黑" charset="0"/>
              <a:sym typeface="+mn-ea"/>
            </a:endParaRPr>
          </a:p>
          <a:p>
            <a:pPr marL="0" lvl="0" algn="l">
              <a:lnSpc>
                <a:spcPct val="150000"/>
              </a:lnSpc>
              <a:buClrTx/>
              <a:buSzTx/>
              <a:buNone/>
            </a:pPr>
            <a:r>
              <a:rPr lang="en-US" altLang="zh-CN" sz="1800" b="1" dirty="0">
                <a:solidFill>
                  <a:srgbClr val="000000"/>
                </a:solidFill>
                <a:latin typeface="微软雅黑" charset="0"/>
                <a:ea typeface="微软雅黑" charset="0"/>
                <a:cs typeface="微软雅黑" charset="0"/>
                <a:sym typeface="+mn-ea"/>
              </a:rPr>
              <a:t>3</a:t>
            </a:r>
            <a:r>
              <a:rPr lang="en-US" altLang="zh-CN" sz="1800" b="1" dirty="0">
                <a:solidFill>
                  <a:srgbClr val="000000"/>
                </a:solidFill>
                <a:latin typeface="微软雅黑" charset="0"/>
                <a:ea typeface="微软雅黑" charset="0"/>
                <a:cs typeface="微软雅黑" charset="0"/>
                <a:sym typeface="+mn-ea"/>
              </a:rPr>
              <a:t>、招聘成本的估算</a:t>
            </a:r>
            <a:endParaRPr lang="en-US" altLang="zh-CN" sz="1800" b="1" dirty="0">
              <a:solidFill>
                <a:srgbClr val="000000"/>
              </a:solidFill>
              <a:latin typeface="微软雅黑" charset="0"/>
              <a:ea typeface="微软雅黑" charset="0"/>
              <a:cs typeface="微软雅黑" charset="0"/>
              <a:sym typeface="+mn-ea"/>
            </a:endParaRPr>
          </a:p>
          <a:p>
            <a:pPr marL="0" lvl="0" algn="l">
              <a:lnSpc>
                <a:spcPct val="150000"/>
              </a:lnSpc>
              <a:buClrTx/>
              <a:buSzTx/>
              <a:buNone/>
            </a:pPr>
            <a:r>
              <a:rPr lang="en-US" altLang="zh-CN" sz="1800" b="1" dirty="0">
                <a:solidFill>
                  <a:srgbClr val="000000"/>
                </a:solidFill>
                <a:latin typeface="微软雅黑" charset="0"/>
                <a:ea typeface="微软雅黑" charset="0"/>
                <a:cs typeface="微软雅黑" charset="0"/>
                <a:sym typeface="+mn-ea"/>
              </a:rPr>
              <a:t>招聘成本的分析是决定招聘工作何时何地及如何开始的重要因素说，招聘成本是指平均招收一名员工所需的费用，计算公式为：</a:t>
            </a:r>
            <a:endParaRPr lang="en-US" altLang="zh-CN" sz="1800" b="1" dirty="0">
              <a:solidFill>
                <a:srgbClr val="000000"/>
              </a:solidFill>
              <a:latin typeface="微软雅黑" charset="0"/>
              <a:ea typeface="微软雅黑" charset="0"/>
              <a:cs typeface="微软雅黑" charset="0"/>
              <a:sym typeface="+mn-ea"/>
            </a:endParaRPr>
          </a:p>
          <a:p>
            <a:pPr marL="0" lvl="0" algn="l">
              <a:lnSpc>
                <a:spcPct val="150000"/>
              </a:lnSpc>
              <a:buClrTx/>
              <a:buSzTx/>
              <a:buNone/>
            </a:pPr>
            <a:endParaRPr lang="en-US" altLang="zh-CN" sz="1800" b="1" dirty="0">
              <a:solidFill>
                <a:srgbClr val="000000"/>
              </a:solidFill>
              <a:latin typeface="微软雅黑" charset="0"/>
              <a:ea typeface="微软雅黑" charset="0"/>
              <a:cs typeface="微软雅黑" charset="0"/>
              <a:sym typeface="+mn-ea"/>
            </a:endParaRPr>
          </a:p>
          <a:p>
            <a:pPr marL="0" lvl="0" algn="l">
              <a:lnSpc>
                <a:spcPct val="150000"/>
              </a:lnSpc>
              <a:buClrTx/>
              <a:buSzTx/>
              <a:buNone/>
            </a:pPr>
            <a:endParaRPr lang="en-US" altLang="zh-CN" sz="1800" b="1" dirty="0">
              <a:solidFill>
                <a:srgbClr val="000000"/>
              </a:solidFill>
              <a:latin typeface="微软雅黑" charset="0"/>
              <a:ea typeface="微软雅黑" charset="0"/>
              <a:cs typeface="微软雅黑" charset="0"/>
              <a:sym typeface="+mn-ea"/>
            </a:endParaRPr>
          </a:p>
        </p:txBody>
      </p:sp>
      <p:graphicFrame>
        <p:nvGraphicFramePr>
          <p:cNvPr id="4" name="Table 3"/>
          <p:cNvGraphicFramePr>
            <a:graphicFrameLocks noGrp="1"/>
          </p:cNvGraphicFramePr>
          <p:nvPr>
            <p:custDataLst>
              <p:tags r:id="rId7"/>
            </p:custDataLst>
          </p:nvPr>
        </p:nvGraphicFramePr>
        <p:xfrm>
          <a:off x="4685030" y="4297394"/>
          <a:ext cx="3352800" cy="848360"/>
        </p:xfrm>
        <a:graphic>
          <a:graphicData uri="http://schemas.openxmlformats.org/drawingml/2006/table">
            <a:tbl>
              <a:tblPr firstRow="1" firstCol="1" bandRow="1"/>
              <a:tblGrid>
                <a:gridCol w="2121358"/>
                <a:gridCol w="1231442"/>
              </a:tblGrid>
              <a:tr h="424180">
                <a:tc rowSpan="2">
                  <a:txBody>
                    <a:bodyPr/>
                    <a:lstStyle/>
                    <a:p>
                      <a:pPr marL="0" marR="0">
                        <a:lnSpc>
                          <a:spcPct val="172000"/>
                        </a:lnSpc>
                        <a:spcBef>
                          <a:spcPts val="1300"/>
                        </a:spcBef>
                        <a:spcAft>
                          <a:spcPts val="1300"/>
                        </a:spcAft>
                      </a:pPr>
                      <a:r>
                        <a:rPr lang="zh-CN" sz="1600" b="0" kern="100" dirty="0">
                          <a:solidFill>
                            <a:srgbClr val="000000"/>
                          </a:solidFill>
                          <a:effectLst/>
                          <a:latin typeface="微软雅黑" charset="0"/>
                          <a:ea typeface="微软雅黑" charset="0"/>
                          <a:cs typeface="微软雅黑" charset="0"/>
                        </a:rPr>
                        <a:t>每招聘一人所需费用</a:t>
                      </a:r>
                      <a:r>
                        <a:rPr lang="en-US" sz="1600" b="0" kern="100" dirty="0">
                          <a:solidFill>
                            <a:srgbClr val="000000"/>
                          </a:solidFill>
                          <a:effectLst/>
                          <a:latin typeface="微软雅黑" charset="0"/>
                          <a:ea typeface="微软雅黑" charset="0"/>
                          <a:cs typeface="微软雅黑" charset="0"/>
                        </a:rPr>
                        <a:t>=</a:t>
                      </a:r>
                      <a:endParaRPr lang="en-US" sz="1600" b="0" kern="100" dirty="0">
                        <a:effectLst/>
                        <a:latin typeface="微软雅黑" charset="0"/>
                        <a:ea typeface="微软雅黑" charset="0"/>
                        <a:cs typeface="微软雅黑" charset="0"/>
                      </a:endParaRPr>
                    </a:p>
                  </a:txBody>
                  <a:tcPr marL="68580" marR="68580" marT="0" marB="0" anchor="ctr">
                    <a:lnL>
                      <a:noFill/>
                    </a:lnL>
                    <a:lnR>
                      <a:noFill/>
                    </a:lnR>
                    <a:lnT>
                      <a:noFill/>
                    </a:lnT>
                    <a:lnB>
                      <a:noFill/>
                    </a:lnB>
                  </a:tcPr>
                </a:tc>
                <a:tc>
                  <a:txBody>
                    <a:bodyPr/>
                    <a:lstStyle/>
                    <a:p>
                      <a:pPr marL="0" marR="0">
                        <a:lnSpc>
                          <a:spcPct val="172000"/>
                        </a:lnSpc>
                        <a:spcBef>
                          <a:spcPts val="1300"/>
                        </a:spcBef>
                        <a:spcAft>
                          <a:spcPts val="1300"/>
                        </a:spcAft>
                      </a:pPr>
                      <a:r>
                        <a:rPr lang="zh-CN" sz="1600" b="0" kern="100" dirty="0">
                          <a:solidFill>
                            <a:srgbClr val="000000"/>
                          </a:solidFill>
                          <a:effectLst/>
                          <a:latin typeface="微软雅黑" charset="0"/>
                          <a:ea typeface="微软雅黑" charset="0"/>
                          <a:cs typeface="宋体" pitchFamily="2" charset="-122"/>
                        </a:rPr>
                        <a:t>招聘总费用</a:t>
                      </a:r>
                      <a:endParaRPr lang="zh-CN" sz="1600" b="0" kern="100" dirty="0">
                        <a:solidFill>
                          <a:srgbClr val="000000"/>
                        </a:solidFill>
                        <a:effectLst/>
                        <a:latin typeface="微软雅黑" charset="0"/>
                        <a:ea typeface="微软雅黑" charset="0"/>
                        <a:cs typeface="宋体"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r>
              <a:tr h="424466">
                <a:tc vMerge="1">
                  <a:tcPr/>
                </a:tc>
                <a:tc>
                  <a:txBody>
                    <a:bodyPr/>
                    <a:lstStyle/>
                    <a:p>
                      <a:pPr marL="0" marR="0">
                        <a:lnSpc>
                          <a:spcPct val="172000"/>
                        </a:lnSpc>
                        <a:spcBef>
                          <a:spcPts val="1300"/>
                        </a:spcBef>
                        <a:spcAft>
                          <a:spcPts val="1300"/>
                        </a:spcAft>
                      </a:pPr>
                      <a:r>
                        <a:rPr lang="zh-CN" sz="1600" b="0" kern="100" dirty="0">
                          <a:solidFill>
                            <a:srgbClr val="000000"/>
                          </a:solidFill>
                          <a:effectLst/>
                          <a:latin typeface="微软雅黑" charset="0"/>
                          <a:ea typeface="微软雅黑" charset="0"/>
                          <a:cs typeface="宋体" pitchFamily="2" charset="-122"/>
                        </a:rPr>
                        <a:t>招聘人数</a:t>
                      </a:r>
                      <a:endParaRPr lang="zh-CN" sz="1600" b="0" kern="100" dirty="0">
                        <a:solidFill>
                          <a:srgbClr val="000000"/>
                        </a:solidFill>
                        <a:effectLst/>
                        <a:latin typeface="微软雅黑" charset="0"/>
                        <a:ea typeface="微软雅黑" charset="0"/>
                        <a:cs typeface="宋体"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bl>
          </a:graphicData>
        </a:graphic>
      </p:graphicFrame>
    </p:spTree>
    <p:custDataLst>
      <p:tags r:id="rId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二</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招聘金字塔</a:t>
            </a:r>
            <a:endPar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651794"/>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为保证招聘质量，应从足够的候选人中选拔员工。候选人样本空间越大，所选出的人质量越高，但是，候选人越多，挑选的工作量越大。根据国外的一些统计资料显示，招聘金字塔可以确定为了雇用一定数量的新员工需要吸引多少人来申请工作，在逐步筛选过程中相应的人数和比例，如图</a:t>
            </a:r>
            <a:r>
              <a:rPr lang="zh-CN" altLang="en-US" sz="1800" dirty="0">
                <a:solidFill>
                  <a:schemeClr val="dk1"/>
                </a:solidFill>
                <a:latin typeface="微软雅黑" charset="0"/>
                <a:ea typeface="微软雅黑" charset="0"/>
                <a:cs typeface="微软雅黑" charset="0"/>
                <a:sym typeface="+mn-ea"/>
              </a:rPr>
              <a:t>6-3</a:t>
            </a:r>
            <a:r>
              <a:rPr lang="zh-CN" altLang="en-US" sz="1800" dirty="0">
                <a:solidFill>
                  <a:schemeClr val="dk1"/>
                </a:solidFill>
                <a:latin typeface="微软雅黑" charset="0"/>
                <a:ea typeface="微软雅黑" charset="0"/>
                <a:cs typeface="微软雅黑" charset="0"/>
                <a:sym typeface="+mn-ea"/>
              </a:rPr>
              <a:t>所示：</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           </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                   </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                      </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 图</a:t>
            </a:r>
            <a:r>
              <a:rPr lang="zh-CN" altLang="en-US" sz="1800" dirty="0">
                <a:solidFill>
                  <a:schemeClr val="dk1"/>
                </a:solidFill>
                <a:latin typeface="微软雅黑" charset="0"/>
                <a:ea typeface="微软雅黑" charset="0"/>
                <a:cs typeface="微软雅黑" charset="0"/>
                <a:sym typeface="+mn-ea"/>
              </a:rPr>
              <a:t>6-3 </a:t>
            </a:r>
            <a:r>
              <a:rPr lang="zh-CN" altLang="en-US" sz="1800" dirty="0">
                <a:solidFill>
                  <a:schemeClr val="dk1"/>
                </a:solidFill>
                <a:latin typeface="微软雅黑" charset="0"/>
                <a:ea typeface="微软雅黑" charset="0"/>
                <a:cs typeface="微软雅黑" charset="0"/>
                <a:sym typeface="+mn-ea"/>
              </a:rPr>
              <a:t>招聘金字塔</a:t>
            </a:r>
            <a:endParaRPr lang="zh-CN" altLang="en-US" sz="1800" dirty="0">
              <a:solidFill>
                <a:schemeClr val="dk1"/>
              </a:solidFill>
              <a:latin typeface="微软雅黑" charset="0"/>
              <a:ea typeface="微软雅黑" charset="0"/>
              <a:cs typeface="微软雅黑" charset="0"/>
              <a:sym typeface="+mn-ea"/>
            </a:endParaRPr>
          </a:p>
        </p:txBody>
      </p:sp>
      <p:pic>
        <p:nvPicPr>
          <p:cNvPr id="4" name="图片 30" descr="view"/>
          <p:cNvPicPr>
            <a:picLocks noChangeAspect="1"/>
          </p:cNvPicPr>
          <p:nvPr/>
        </p:nvPicPr>
        <p:blipFill>
          <a:blip r:embed="rId8"/>
          <a:stretch>
            <a:fillRect/>
          </a:stretch>
        </p:blipFill>
        <p:spPr>
          <a:xfrm>
            <a:off x="3858491" y="2977357"/>
            <a:ext cx="5222875" cy="2778781"/>
          </a:xfrm>
          <a:prstGeom prst="rect">
            <a:avLst/>
          </a:prstGeom>
          <a:noFill/>
          <a:ln w="9525">
            <a:noFill/>
          </a:ln>
        </p:spPr>
      </p:pic>
    </p:spTree>
    <p:custDataLst>
      <p:tags r:id="rId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9" name="图片 48"/>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0" name="图片 4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二、人员招聘的程序</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990180" y="1401467"/>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招聘程序是指从组织内出现空缺到候选人正式进入组织工作的整个过程，它是利用各种先进的技术吸引应聘者，反复挑选测试，最后决定人选的一系列程序。这是一个系统而连续的程序化操作过程，同时涉及人力资源部门及企业内部各个用人部门以及相关环节。</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图</a:t>
            </a:r>
            <a:r>
              <a:rPr lang="zh-CN" altLang="en-US" sz="1800" dirty="0">
                <a:solidFill>
                  <a:schemeClr val="dk1"/>
                </a:solidFill>
                <a:latin typeface="微软雅黑" charset="0"/>
                <a:ea typeface="微软雅黑" charset="0"/>
                <a:cs typeface="微软雅黑" charset="0"/>
                <a:sym typeface="+mn-ea"/>
              </a:rPr>
              <a:t>6-4 </a:t>
            </a:r>
            <a:r>
              <a:rPr lang="zh-CN" altLang="en-US" sz="1800" dirty="0">
                <a:solidFill>
                  <a:schemeClr val="dk1"/>
                </a:solidFill>
                <a:latin typeface="微软雅黑" charset="0"/>
                <a:ea typeface="微软雅黑" charset="0"/>
                <a:cs typeface="微软雅黑" charset="0"/>
                <a:sym typeface="+mn-ea"/>
              </a:rPr>
              <a:t>人员招聘与录用过程图</a:t>
            </a:r>
            <a:endParaRPr lang="zh-CN" altLang="en-US" sz="1800" dirty="0">
              <a:solidFill>
                <a:schemeClr val="dk1"/>
              </a:solidFill>
              <a:latin typeface="微软雅黑" charset="0"/>
              <a:ea typeface="微软雅黑" charset="0"/>
              <a:cs typeface="微软雅黑" charset="0"/>
              <a:sym typeface="+mn-ea"/>
            </a:endParaRPr>
          </a:p>
        </p:txBody>
      </p:sp>
      <p:cxnSp>
        <p:nvCxnSpPr>
          <p:cNvPr id="5" name="AutoShape 201"/>
          <p:cNvCxnSpPr>
            <a:cxnSpLocks noChangeShapeType="1"/>
          </p:cNvCxnSpPr>
          <p:nvPr/>
        </p:nvCxnSpPr>
        <p:spPr bwMode="auto">
          <a:xfrm>
            <a:off x="10066655" y="5595620"/>
            <a:ext cx="0" cy="348615"/>
          </a:xfrm>
          <a:prstGeom prst="straightConnector1">
            <a:avLst/>
          </a:prstGeom>
          <a:noFill/>
          <a:ln w="9525">
            <a:solidFill>
              <a:srgbClr val="000000"/>
            </a:solidFill>
            <a:round/>
            <a:tailEnd type="triangle" w="med" len="med"/>
          </a:ln>
          <a:effectLst/>
        </p:spPr>
      </p:cxnSp>
      <p:sp>
        <p:nvSpPr>
          <p:cNvPr id="7" name="Text Box 203"/>
          <p:cNvSpPr txBox="1">
            <a:spLocks noChangeArrowheads="1"/>
          </p:cNvSpPr>
          <p:nvPr>
            <p:custDataLst>
              <p:tags r:id="rId8"/>
            </p:custDataLst>
          </p:nvPr>
        </p:nvSpPr>
        <p:spPr bwMode="auto">
          <a:xfrm>
            <a:off x="2324100" y="2836545"/>
            <a:ext cx="1583055" cy="30734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dirty="0">
                <a:solidFill>
                  <a:schemeClr val="dk1"/>
                </a:solidFill>
                <a:effectLst/>
                <a:latin typeface="微软雅黑" charset="0"/>
                <a:ea typeface="微软雅黑" charset="0"/>
              </a:rPr>
              <a:t>产生空缺职位</a:t>
            </a:r>
            <a:endParaRPr lang="zh-CN" sz="1200" dirty="0">
              <a:solidFill>
                <a:schemeClr val="dk1"/>
              </a:solidFill>
              <a:effectLst/>
              <a:latin typeface="微软雅黑" charset="0"/>
              <a:ea typeface="微软雅黑" charset="0"/>
            </a:endParaRPr>
          </a:p>
        </p:txBody>
      </p:sp>
      <p:sp>
        <p:nvSpPr>
          <p:cNvPr id="8" name="Text Box 204"/>
          <p:cNvSpPr txBox="1">
            <a:spLocks noChangeArrowheads="1"/>
          </p:cNvSpPr>
          <p:nvPr>
            <p:custDataLst>
              <p:tags r:id="rId9"/>
            </p:custDataLst>
          </p:nvPr>
        </p:nvSpPr>
        <p:spPr bwMode="auto">
          <a:xfrm>
            <a:off x="2332990" y="3256915"/>
            <a:ext cx="1583055" cy="316865"/>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工作分析</a:t>
            </a:r>
            <a:endParaRPr lang="zh-CN" sz="1200">
              <a:solidFill>
                <a:schemeClr val="dk1"/>
              </a:solidFill>
              <a:effectLst/>
              <a:latin typeface="微软雅黑" charset="0"/>
              <a:ea typeface="微软雅黑" charset="0"/>
            </a:endParaRPr>
          </a:p>
        </p:txBody>
      </p:sp>
      <p:sp>
        <p:nvSpPr>
          <p:cNvPr id="9" name="Text Box 205"/>
          <p:cNvSpPr txBox="1">
            <a:spLocks noChangeArrowheads="1"/>
          </p:cNvSpPr>
          <p:nvPr>
            <p:custDataLst>
              <p:tags r:id="rId10"/>
            </p:custDataLst>
          </p:nvPr>
        </p:nvSpPr>
        <p:spPr bwMode="auto">
          <a:xfrm>
            <a:off x="4377055" y="2727325"/>
            <a:ext cx="553085" cy="939800"/>
          </a:xfrm>
          <a:prstGeom prst="rect">
            <a:avLst/>
          </a:prstGeom>
          <a:solidFill>
            <a:srgbClr val="FFFFFF"/>
          </a:solidFill>
          <a:ln w="9525">
            <a:solidFill>
              <a:srgbClr val="000000"/>
            </a:solidFill>
            <a:miter lim="800000"/>
          </a:ln>
          <a:effectLst/>
        </p:spPr>
        <p:txBody>
          <a:bodyPr rot="0" vert="eaVert" wrap="square" lIns="91440" tIns="45720" rIns="91440" bIns="45720" anchor="t" anchorCtr="0" upright="1">
            <a:noAutofit/>
          </a:bodyPr>
          <a:lstStyle/>
          <a:p>
            <a:pPr marL="0" marR="0" algn="ctr">
              <a:spcBef>
                <a:spcPts val="0"/>
              </a:spcBef>
              <a:spcAft>
                <a:spcPts val="0"/>
              </a:spcAft>
            </a:pPr>
            <a:r>
              <a:rPr lang="zh-CN" sz="1200">
                <a:solidFill>
                  <a:schemeClr val="dk1"/>
                </a:solidFill>
                <a:effectLst/>
                <a:latin typeface="微软雅黑" charset="0"/>
                <a:ea typeface="微软雅黑" charset="0"/>
              </a:rPr>
              <a:t>招聘决策</a:t>
            </a:r>
            <a:endParaRPr lang="zh-CN" sz="1200">
              <a:solidFill>
                <a:schemeClr val="dk1"/>
              </a:solidFill>
              <a:effectLst/>
              <a:latin typeface="微软雅黑" charset="0"/>
              <a:ea typeface="微软雅黑" charset="0"/>
            </a:endParaRPr>
          </a:p>
        </p:txBody>
      </p:sp>
      <p:sp>
        <p:nvSpPr>
          <p:cNvPr id="10" name="Text Box 206"/>
          <p:cNvSpPr txBox="1">
            <a:spLocks noChangeArrowheads="1"/>
          </p:cNvSpPr>
          <p:nvPr>
            <p:custDataLst>
              <p:tags r:id="rId11"/>
            </p:custDataLst>
          </p:nvPr>
        </p:nvSpPr>
        <p:spPr bwMode="auto">
          <a:xfrm>
            <a:off x="5425440" y="2733040"/>
            <a:ext cx="1583055" cy="52705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内部招聘</a:t>
            </a:r>
            <a:endParaRPr lang="en-US" sz="1200">
              <a:solidFill>
                <a:schemeClr val="dk1"/>
              </a:solidFill>
              <a:effectLst/>
              <a:latin typeface="微软雅黑" charset="0"/>
              <a:ea typeface="微软雅黑" charset="0"/>
            </a:endParaRPr>
          </a:p>
          <a:p>
            <a:pPr marL="0" marR="0">
              <a:spcBef>
                <a:spcPts val="0"/>
              </a:spcBef>
              <a:spcAft>
                <a:spcPts val="0"/>
              </a:spcAft>
            </a:pPr>
            <a:r>
              <a:rPr lang="zh-CN" sz="1200">
                <a:solidFill>
                  <a:schemeClr val="dk1"/>
                </a:solidFill>
                <a:effectLst/>
                <a:latin typeface="微软雅黑" charset="0"/>
                <a:ea typeface="微软雅黑" charset="0"/>
              </a:rPr>
              <a:t>进行人事调整</a:t>
            </a:r>
            <a:endParaRPr lang="zh-CN" sz="1200">
              <a:solidFill>
                <a:schemeClr val="dk1"/>
              </a:solidFill>
              <a:effectLst/>
              <a:latin typeface="微软雅黑" charset="0"/>
              <a:ea typeface="微软雅黑" charset="0"/>
            </a:endParaRPr>
          </a:p>
        </p:txBody>
      </p:sp>
      <p:sp>
        <p:nvSpPr>
          <p:cNvPr id="11" name="Text Box 207"/>
          <p:cNvSpPr txBox="1">
            <a:spLocks noChangeArrowheads="1"/>
          </p:cNvSpPr>
          <p:nvPr>
            <p:custDataLst>
              <p:tags r:id="rId12"/>
            </p:custDataLst>
          </p:nvPr>
        </p:nvSpPr>
        <p:spPr bwMode="auto">
          <a:xfrm>
            <a:off x="5425440" y="3315335"/>
            <a:ext cx="1583055" cy="526415"/>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外部招聘</a:t>
            </a:r>
            <a:endParaRPr lang="en-US" sz="1200">
              <a:solidFill>
                <a:schemeClr val="dk1"/>
              </a:solidFill>
              <a:effectLst/>
              <a:latin typeface="微软雅黑" charset="0"/>
              <a:ea typeface="微软雅黑" charset="0"/>
            </a:endParaRPr>
          </a:p>
          <a:p>
            <a:pPr marL="0" marR="0">
              <a:spcBef>
                <a:spcPts val="0"/>
              </a:spcBef>
              <a:spcAft>
                <a:spcPts val="0"/>
              </a:spcAft>
            </a:pPr>
            <a:r>
              <a:rPr lang="zh-CN" sz="1200">
                <a:solidFill>
                  <a:schemeClr val="dk1"/>
                </a:solidFill>
                <a:effectLst/>
                <a:latin typeface="微软雅黑" charset="0"/>
                <a:ea typeface="微软雅黑" charset="0"/>
              </a:rPr>
              <a:t>发布招聘信息</a:t>
            </a:r>
            <a:endParaRPr lang="zh-CN" sz="1200">
              <a:solidFill>
                <a:schemeClr val="dk1"/>
              </a:solidFill>
              <a:effectLst/>
              <a:latin typeface="微软雅黑" charset="0"/>
              <a:ea typeface="微软雅黑" charset="0"/>
            </a:endParaRPr>
          </a:p>
        </p:txBody>
      </p:sp>
      <p:sp>
        <p:nvSpPr>
          <p:cNvPr id="12" name="Text Box 208"/>
          <p:cNvSpPr txBox="1">
            <a:spLocks noChangeArrowheads="1"/>
          </p:cNvSpPr>
          <p:nvPr>
            <p:custDataLst>
              <p:tags r:id="rId13"/>
            </p:custDataLst>
          </p:nvPr>
        </p:nvSpPr>
        <p:spPr bwMode="auto">
          <a:xfrm>
            <a:off x="7381875" y="2952115"/>
            <a:ext cx="1583055" cy="7366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应聘者申请</a:t>
            </a:r>
            <a:endParaRPr lang="en-US" sz="1200">
              <a:solidFill>
                <a:schemeClr val="dk1"/>
              </a:solidFill>
              <a:effectLst/>
              <a:latin typeface="微软雅黑" charset="0"/>
              <a:ea typeface="微软雅黑" charset="0"/>
            </a:endParaRPr>
          </a:p>
          <a:p>
            <a:pPr marL="0" marR="0">
              <a:spcBef>
                <a:spcPts val="0"/>
              </a:spcBef>
              <a:spcAft>
                <a:spcPts val="0"/>
              </a:spcAft>
            </a:pPr>
            <a:r>
              <a:rPr lang="zh-CN" sz="1200">
                <a:solidFill>
                  <a:schemeClr val="dk1"/>
                </a:solidFill>
                <a:effectLst/>
                <a:latin typeface="微软雅黑" charset="0"/>
                <a:ea typeface="微软雅黑" charset="0"/>
              </a:rPr>
              <a:t>收取报名材料并整理</a:t>
            </a:r>
            <a:endParaRPr lang="zh-CN" sz="1200">
              <a:solidFill>
                <a:schemeClr val="dk1"/>
              </a:solidFill>
              <a:effectLst/>
              <a:latin typeface="微软雅黑" charset="0"/>
              <a:ea typeface="微软雅黑" charset="0"/>
            </a:endParaRPr>
          </a:p>
        </p:txBody>
      </p:sp>
      <p:sp>
        <p:nvSpPr>
          <p:cNvPr id="13" name="Text Box 209"/>
          <p:cNvSpPr txBox="1">
            <a:spLocks noChangeArrowheads="1"/>
          </p:cNvSpPr>
          <p:nvPr>
            <p:custDataLst>
              <p:tags r:id="rId14"/>
            </p:custDataLst>
          </p:nvPr>
        </p:nvSpPr>
        <p:spPr bwMode="auto">
          <a:xfrm>
            <a:off x="7658735" y="4190365"/>
            <a:ext cx="1306195" cy="50546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cs typeface="微软雅黑" charset="0"/>
              </a:rPr>
              <a:t>预审、 发布通知</a:t>
            </a:r>
            <a:endParaRPr lang="zh-CN" sz="1200">
              <a:solidFill>
                <a:schemeClr val="dk1"/>
              </a:solidFill>
              <a:effectLst/>
              <a:latin typeface="微软雅黑" charset="0"/>
              <a:ea typeface="微软雅黑" charset="0"/>
              <a:cs typeface="微软雅黑" charset="0"/>
            </a:endParaRPr>
          </a:p>
        </p:txBody>
      </p:sp>
      <p:sp>
        <p:nvSpPr>
          <p:cNvPr id="14" name="Text Box 210"/>
          <p:cNvSpPr txBox="1">
            <a:spLocks noChangeArrowheads="1"/>
          </p:cNvSpPr>
          <p:nvPr>
            <p:custDataLst>
              <p:tags r:id="rId15"/>
            </p:custDataLst>
          </p:nvPr>
        </p:nvSpPr>
        <p:spPr bwMode="auto">
          <a:xfrm>
            <a:off x="5601970" y="4217035"/>
            <a:ext cx="1583055" cy="526415"/>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考试、面试、心理测试等</a:t>
            </a:r>
            <a:endParaRPr lang="zh-CN" sz="1200">
              <a:solidFill>
                <a:schemeClr val="dk1"/>
              </a:solidFill>
              <a:effectLst/>
              <a:latin typeface="微软雅黑" charset="0"/>
              <a:ea typeface="微软雅黑" charset="0"/>
            </a:endParaRPr>
          </a:p>
        </p:txBody>
      </p:sp>
      <p:sp>
        <p:nvSpPr>
          <p:cNvPr id="15" name="Text Box 211"/>
          <p:cNvSpPr txBox="1">
            <a:spLocks noChangeArrowheads="1"/>
          </p:cNvSpPr>
          <p:nvPr>
            <p:custDataLst>
              <p:tags r:id="rId16"/>
            </p:custDataLst>
          </p:nvPr>
        </p:nvSpPr>
        <p:spPr bwMode="auto">
          <a:xfrm>
            <a:off x="3931285" y="4211955"/>
            <a:ext cx="1123950" cy="52705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体检、资料核实</a:t>
            </a:r>
            <a:endParaRPr lang="zh-CN" sz="1200">
              <a:solidFill>
                <a:schemeClr val="dk1"/>
              </a:solidFill>
              <a:effectLst/>
              <a:latin typeface="微软雅黑" charset="0"/>
              <a:ea typeface="微软雅黑" charset="0"/>
            </a:endParaRPr>
          </a:p>
        </p:txBody>
      </p:sp>
      <p:sp>
        <p:nvSpPr>
          <p:cNvPr id="16" name="Text Box 212"/>
          <p:cNvSpPr txBox="1">
            <a:spLocks noChangeArrowheads="1"/>
          </p:cNvSpPr>
          <p:nvPr>
            <p:custDataLst>
              <p:tags r:id="rId17"/>
            </p:custDataLst>
          </p:nvPr>
        </p:nvSpPr>
        <p:spPr bwMode="auto">
          <a:xfrm>
            <a:off x="2332990" y="4288790"/>
            <a:ext cx="1014095" cy="31242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遴选</a:t>
            </a:r>
            <a:endParaRPr lang="zh-CN" sz="1200">
              <a:solidFill>
                <a:schemeClr val="dk1"/>
              </a:solidFill>
              <a:effectLst/>
              <a:latin typeface="微软雅黑" charset="0"/>
              <a:ea typeface="微软雅黑" charset="0"/>
            </a:endParaRPr>
          </a:p>
        </p:txBody>
      </p:sp>
      <p:sp>
        <p:nvSpPr>
          <p:cNvPr id="17" name="Text Box 213"/>
          <p:cNvSpPr txBox="1">
            <a:spLocks noChangeArrowheads="1"/>
          </p:cNvSpPr>
          <p:nvPr>
            <p:custDataLst>
              <p:tags r:id="rId18"/>
            </p:custDataLst>
          </p:nvPr>
        </p:nvSpPr>
        <p:spPr bwMode="auto">
          <a:xfrm>
            <a:off x="2332990" y="5195570"/>
            <a:ext cx="1290955" cy="526415"/>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录用人员岗前培训</a:t>
            </a:r>
            <a:endParaRPr lang="zh-CN" sz="1200">
              <a:solidFill>
                <a:schemeClr val="dk1"/>
              </a:solidFill>
              <a:effectLst/>
              <a:latin typeface="微软雅黑" charset="0"/>
              <a:ea typeface="微软雅黑" charset="0"/>
            </a:endParaRPr>
          </a:p>
        </p:txBody>
      </p:sp>
      <p:sp>
        <p:nvSpPr>
          <p:cNvPr id="18" name="Text Box 214"/>
          <p:cNvSpPr txBox="1">
            <a:spLocks noChangeArrowheads="1"/>
          </p:cNvSpPr>
          <p:nvPr>
            <p:custDataLst>
              <p:tags r:id="rId19"/>
            </p:custDataLst>
          </p:nvPr>
        </p:nvSpPr>
        <p:spPr bwMode="auto">
          <a:xfrm>
            <a:off x="4029075" y="5175250"/>
            <a:ext cx="1183005" cy="50546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试用考察</a:t>
            </a:r>
            <a:endParaRPr lang="zh-CN" sz="1200">
              <a:solidFill>
                <a:schemeClr val="dk1"/>
              </a:solidFill>
              <a:effectLst/>
              <a:latin typeface="微软雅黑" charset="0"/>
              <a:ea typeface="微软雅黑" charset="0"/>
            </a:endParaRPr>
          </a:p>
        </p:txBody>
      </p:sp>
      <p:sp>
        <p:nvSpPr>
          <p:cNvPr id="19" name="Text Box 215"/>
          <p:cNvSpPr txBox="1">
            <a:spLocks noChangeArrowheads="1"/>
          </p:cNvSpPr>
          <p:nvPr>
            <p:custDataLst>
              <p:tags r:id="rId20"/>
            </p:custDataLst>
          </p:nvPr>
        </p:nvSpPr>
        <p:spPr bwMode="auto">
          <a:xfrm>
            <a:off x="5777230" y="5181600"/>
            <a:ext cx="1583055" cy="526415"/>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试用期满任职资格考察</a:t>
            </a:r>
            <a:endParaRPr lang="zh-CN" sz="1200">
              <a:solidFill>
                <a:schemeClr val="dk1"/>
              </a:solidFill>
              <a:effectLst/>
              <a:latin typeface="微软雅黑" charset="0"/>
              <a:ea typeface="微软雅黑" charset="0"/>
            </a:endParaRPr>
          </a:p>
        </p:txBody>
      </p:sp>
      <p:sp>
        <p:nvSpPr>
          <p:cNvPr id="20" name="Text Box 216"/>
          <p:cNvSpPr txBox="1">
            <a:spLocks noChangeArrowheads="1"/>
          </p:cNvSpPr>
          <p:nvPr>
            <p:custDataLst>
              <p:tags r:id="rId21"/>
            </p:custDataLst>
          </p:nvPr>
        </p:nvSpPr>
        <p:spPr bwMode="auto">
          <a:xfrm>
            <a:off x="7850505" y="5288280"/>
            <a:ext cx="1123950" cy="30226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正式录用</a:t>
            </a:r>
            <a:endParaRPr lang="zh-CN" sz="1200">
              <a:solidFill>
                <a:schemeClr val="dk1"/>
              </a:solidFill>
              <a:effectLst/>
              <a:latin typeface="微软雅黑" charset="0"/>
              <a:ea typeface="微软雅黑" charset="0"/>
            </a:endParaRPr>
          </a:p>
        </p:txBody>
      </p:sp>
      <p:sp>
        <p:nvSpPr>
          <p:cNvPr id="21" name="Text Box 217"/>
          <p:cNvSpPr txBox="1">
            <a:spLocks noChangeArrowheads="1"/>
          </p:cNvSpPr>
          <p:nvPr>
            <p:custDataLst>
              <p:tags r:id="rId22"/>
            </p:custDataLst>
          </p:nvPr>
        </p:nvSpPr>
        <p:spPr bwMode="auto">
          <a:xfrm>
            <a:off x="7950200" y="5944870"/>
            <a:ext cx="864870" cy="316865"/>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200">
                <a:solidFill>
                  <a:schemeClr val="dk1"/>
                </a:solidFill>
                <a:effectLst/>
                <a:latin typeface="微软雅黑" charset="0"/>
                <a:ea typeface="微软雅黑" charset="0"/>
              </a:rPr>
              <a:t>评估</a:t>
            </a:r>
            <a:endParaRPr lang="zh-CN" sz="1200">
              <a:solidFill>
                <a:schemeClr val="dk1"/>
              </a:solidFill>
              <a:effectLst/>
              <a:latin typeface="微软雅黑" charset="0"/>
              <a:ea typeface="微软雅黑" charset="0"/>
            </a:endParaRPr>
          </a:p>
        </p:txBody>
      </p:sp>
      <p:sp>
        <p:nvSpPr>
          <p:cNvPr id="22" name="Oval 21"/>
          <p:cNvSpPr>
            <a:spLocks noChangeArrowheads="1"/>
          </p:cNvSpPr>
          <p:nvPr>
            <p:custDataLst>
              <p:tags r:id="rId23"/>
            </p:custDataLst>
          </p:nvPr>
        </p:nvSpPr>
        <p:spPr bwMode="auto">
          <a:xfrm>
            <a:off x="9284335" y="3019425"/>
            <a:ext cx="1525270" cy="415290"/>
          </a:xfrm>
          <a:prstGeom prst="ellipse">
            <a:avLst/>
          </a:prstGeom>
          <a:noFill/>
          <a:ln w="12700">
            <a:solidFill>
              <a:srgbClr val="000000"/>
            </a:solidFill>
            <a:round/>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招聘活动</a:t>
            </a:r>
            <a:endParaRPr lang="zh-CN" sz="1200">
              <a:solidFill>
                <a:schemeClr val="dk1"/>
              </a:solidFill>
              <a:effectLst/>
              <a:latin typeface="微软雅黑" charset="0"/>
              <a:ea typeface="微软雅黑" charset="0"/>
            </a:endParaRPr>
          </a:p>
        </p:txBody>
      </p:sp>
      <p:sp>
        <p:nvSpPr>
          <p:cNvPr id="23" name="Oval 22"/>
          <p:cNvSpPr>
            <a:spLocks noChangeArrowheads="1"/>
          </p:cNvSpPr>
          <p:nvPr>
            <p:custDataLst>
              <p:tags r:id="rId24"/>
            </p:custDataLst>
          </p:nvPr>
        </p:nvSpPr>
        <p:spPr bwMode="auto">
          <a:xfrm>
            <a:off x="9371330" y="4185920"/>
            <a:ext cx="1525270" cy="415290"/>
          </a:xfrm>
          <a:prstGeom prst="ellipse">
            <a:avLst/>
          </a:prstGeom>
          <a:noFill/>
          <a:ln w="12700">
            <a:solidFill>
              <a:srgbClr val="000000"/>
            </a:solidFill>
            <a:round/>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测试活动</a:t>
            </a:r>
            <a:endParaRPr lang="zh-CN" sz="1200">
              <a:solidFill>
                <a:schemeClr val="dk1"/>
              </a:solidFill>
              <a:effectLst/>
              <a:latin typeface="微软雅黑" charset="0"/>
              <a:ea typeface="微软雅黑" charset="0"/>
            </a:endParaRPr>
          </a:p>
        </p:txBody>
      </p:sp>
      <p:sp>
        <p:nvSpPr>
          <p:cNvPr id="24" name="Oval 23"/>
          <p:cNvSpPr>
            <a:spLocks noChangeArrowheads="1"/>
          </p:cNvSpPr>
          <p:nvPr>
            <p:custDataLst>
              <p:tags r:id="rId25"/>
            </p:custDataLst>
          </p:nvPr>
        </p:nvSpPr>
        <p:spPr bwMode="auto">
          <a:xfrm>
            <a:off x="9371330" y="5175250"/>
            <a:ext cx="1525270" cy="415290"/>
          </a:xfrm>
          <a:prstGeom prst="ellipse">
            <a:avLst/>
          </a:prstGeom>
          <a:noFill/>
          <a:ln w="12700">
            <a:solidFill>
              <a:srgbClr val="000000"/>
            </a:solidFill>
            <a:round/>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录用活动</a:t>
            </a:r>
            <a:endParaRPr lang="zh-CN" sz="1200">
              <a:solidFill>
                <a:schemeClr val="dk1"/>
              </a:solidFill>
              <a:effectLst/>
              <a:latin typeface="微软雅黑" charset="0"/>
              <a:ea typeface="微软雅黑" charset="0"/>
            </a:endParaRPr>
          </a:p>
        </p:txBody>
      </p:sp>
      <p:sp>
        <p:nvSpPr>
          <p:cNvPr id="25" name="Oval 24"/>
          <p:cNvSpPr>
            <a:spLocks noChangeArrowheads="1"/>
          </p:cNvSpPr>
          <p:nvPr>
            <p:custDataLst>
              <p:tags r:id="rId26"/>
            </p:custDataLst>
          </p:nvPr>
        </p:nvSpPr>
        <p:spPr bwMode="auto">
          <a:xfrm>
            <a:off x="9342755" y="5939155"/>
            <a:ext cx="1525270" cy="415290"/>
          </a:xfrm>
          <a:prstGeom prst="ellipse">
            <a:avLst/>
          </a:prstGeom>
          <a:noFill/>
          <a:ln w="12700">
            <a:solidFill>
              <a:srgbClr val="000000"/>
            </a:solidFill>
            <a:round/>
          </a:ln>
          <a:effectLst/>
        </p:spPr>
        <p:txBody>
          <a:bodyPr rot="0" vert="horz" wrap="square" lIns="91440" tIns="45720" rIns="91440" bIns="45720" anchor="t" anchorCtr="0" upright="1">
            <a:noAutofit/>
          </a:bodyPr>
          <a:lstStyle/>
          <a:p>
            <a:pPr marL="0" marR="0">
              <a:spcBef>
                <a:spcPts val="0"/>
              </a:spcBef>
              <a:spcAft>
                <a:spcPts val="0"/>
              </a:spcAft>
            </a:pPr>
            <a:r>
              <a:rPr lang="zh-CN" sz="1200">
                <a:solidFill>
                  <a:schemeClr val="dk1"/>
                </a:solidFill>
                <a:effectLst/>
                <a:latin typeface="微软雅黑" charset="0"/>
                <a:ea typeface="微软雅黑" charset="0"/>
              </a:rPr>
              <a:t>评估活动</a:t>
            </a:r>
            <a:endParaRPr lang="zh-CN" sz="1200">
              <a:solidFill>
                <a:schemeClr val="dk1"/>
              </a:solidFill>
              <a:effectLst/>
              <a:latin typeface="微软雅黑" charset="0"/>
              <a:ea typeface="微软雅黑" charset="0"/>
            </a:endParaRPr>
          </a:p>
        </p:txBody>
      </p:sp>
      <p:cxnSp>
        <p:nvCxnSpPr>
          <p:cNvPr id="26" name="AutoShape 222"/>
          <p:cNvCxnSpPr>
            <a:cxnSpLocks noChangeShapeType="1"/>
          </p:cNvCxnSpPr>
          <p:nvPr/>
        </p:nvCxnSpPr>
        <p:spPr bwMode="auto">
          <a:xfrm>
            <a:off x="3908425" y="3019425"/>
            <a:ext cx="468630" cy="124460"/>
          </a:xfrm>
          <a:prstGeom prst="straightConnector1">
            <a:avLst/>
          </a:prstGeom>
          <a:noFill/>
          <a:ln w="9525">
            <a:solidFill>
              <a:srgbClr val="000000"/>
            </a:solidFill>
            <a:round/>
            <a:tailEnd type="triangle" w="med" len="med"/>
          </a:ln>
          <a:effectLst/>
        </p:spPr>
      </p:cxnSp>
      <p:cxnSp>
        <p:nvCxnSpPr>
          <p:cNvPr id="27" name="AutoShape 223"/>
          <p:cNvCxnSpPr>
            <a:cxnSpLocks noChangeShapeType="1"/>
          </p:cNvCxnSpPr>
          <p:nvPr/>
        </p:nvCxnSpPr>
        <p:spPr bwMode="auto">
          <a:xfrm flipV="1">
            <a:off x="3932555" y="3256915"/>
            <a:ext cx="444500" cy="177800"/>
          </a:xfrm>
          <a:prstGeom prst="straightConnector1">
            <a:avLst/>
          </a:prstGeom>
          <a:noFill/>
          <a:ln w="9525">
            <a:solidFill>
              <a:srgbClr val="000000"/>
            </a:solidFill>
            <a:round/>
            <a:tailEnd type="triangle" w="med" len="med"/>
          </a:ln>
          <a:effectLst/>
        </p:spPr>
      </p:cxnSp>
      <p:cxnSp>
        <p:nvCxnSpPr>
          <p:cNvPr id="28" name="AutoShape 224"/>
          <p:cNvCxnSpPr>
            <a:cxnSpLocks noChangeShapeType="1"/>
          </p:cNvCxnSpPr>
          <p:nvPr/>
        </p:nvCxnSpPr>
        <p:spPr bwMode="auto">
          <a:xfrm flipV="1">
            <a:off x="4956810" y="3019425"/>
            <a:ext cx="468630" cy="170815"/>
          </a:xfrm>
          <a:prstGeom prst="straightConnector1">
            <a:avLst/>
          </a:prstGeom>
          <a:noFill/>
          <a:ln w="9525">
            <a:solidFill>
              <a:srgbClr val="000000"/>
            </a:solidFill>
            <a:round/>
            <a:tailEnd type="triangle" w="med" len="med"/>
          </a:ln>
          <a:effectLst/>
        </p:spPr>
      </p:cxnSp>
      <p:cxnSp>
        <p:nvCxnSpPr>
          <p:cNvPr id="29" name="AutoShape 225"/>
          <p:cNvCxnSpPr>
            <a:cxnSpLocks noChangeShapeType="1"/>
          </p:cNvCxnSpPr>
          <p:nvPr/>
        </p:nvCxnSpPr>
        <p:spPr bwMode="auto">
          <a:xfrm>
            <a:off x="4956810" y="3244215"/>
            <a:ext cx="468630" cy="251460"/>
          </a:xfrm>
          <a:prstGeom prst="straightConnector1">
            <a:avLst/>
          </a:prstGeom>
          <a:noFill/>
          <a:ln w="9525">
            <a:solidFill>
              <a:srgbClr val="000000"/>
            </a:solidFill>
            <a:round/>
            <a:tailEnd type="triangle" w="med" len="med"/>
          </a:ln>
          <a:effectLst/>
        </p:spPr>
      </p:cxnSp>
      <p:cxnSp>
        <p:nvCxnSpPr>
          <p:cNvPr id="30" name="AutoShape 226"/>
          <p:cNvCxnSpPr>
            <a:cxnSpLocks noChangeShapeType="1"/>
          </p:cNvCxnSpPr>
          <p:nvPr/>
        </p:nvCxnSpPr>
        <p:spPr bwMode="auto">
          <a:xfrm>
            <a:off x="7008495" y="2952750"/>
            <a:ext cx="372745" cy="290830"/>
          </a:xfrm>
          <a:prstGeom prst="straightConnector1">
            <a:avLst/>
          </a:prstGeom>
          <a:noFill/>
          <a:ln w="9525">
            <a:solidFill>
              <a:srgbClr val="000000"/>
            </a:solidFill>
            <a:round/>
            <a:tailEnd type="triangle" w="med" len="med"/>
          </a:ln>
          <a:effectLst/>
        </p:spPr>
      </p:cxnSp>
      <p:cxnSp>
        <p:nvCxnSpPr>
          <p:cNvPr id="31" name="AutoShape 227"/>
          <p:cNvCxnSpPr>
            <a:cxnSpLocks noChangeShapeType="1"/>
          </p:cNvCxnSpPr>
          <p:nvPr/>
        </p:nvCxnSpPr>
        <p:spPr bwMode="auto">
          <a:xfrm flipV="1">
            <a:off x="7008495" y="3315335"/>
            <a:ext cx="372745" cy="227965"/>
          </a:xfrm>
          <a:prstGeom prst="straightConnector1">
            <a:avLst/>
          </a:prstGeom>
          <a:noFill/>
          <a:ln w="9525">
            <a:solidFill>
              <a:srgbClr val="000000"/>
            </a:solidFill>
            <a:round/>
            <a:tailEnd type="triangle" w="med" len="med"/>
          </a:ln>
          <a:effectLst/>
        </p:spPr>
      </p:cxnSp>
      <p:cxnSp>
        <p:nvCxnSpPr>
          <p:cNvPr id="32" name="AutoShape 228"/>
          <p:cNvCxnSpPr>
            <a:cxnSpLocks noChangeShapeType="1"/>
          </p:cNvCxnSpPr>
          <p:nvPr/>
        </p:nvCxnSpPr>
        <p:spPr bwMode="auto">
          <a:xfrm>
            <a:off x="8204835" y="3667125"/>
            <a:ext cx="0" cy="523240"/>
          </a:xfrm>
          <a:prstGeom prst="straightConnector1">
            <a:avLst/>
          </a:prstGeom>
          <a:noFill/>
          <a:ln w="9525">
            <a:solidFill>
              <a:srgbClr val="000000"/>
            </a:solidFill>
            <a:round/>
            <a:tailEnd type="triangle" w="med" len="med"/>
          </a:ln>
          <a:effectLst/>
        </p:spPr>
      </p:cxnSp>
      <p:cxnSp>
        <p:nvCxnSpPr>
          <p:cNvPr id="33" name="AutoShape 229"/>
          <p:cNvCxnSpPr>
            <a:cxnSpLocks noChangeShapeType="1"/>
          </p:cNvCxnSpPr>
          <p:nvPr/>
        </p:nvCxnSpPr>
        <p:spPr bwMode="auto">
          <a:xfrm flipH="1">
            <a:off x="7185025" y="4476750"/>
            <a:ext cx="473710" cy="0"/>
          </a:xfrm>
          <a:prstGeom prst="straightConnector1">
            <a:avLst/>
          </a:prstGeom>
          <a:noFill/>
          <a:ln w="9525">
            <a:solidFill>
              <a:srgbClr val="000000"/>
            </a:solidFill>
            <a:round/>
            <a:tailEnd type="triangle" w="med" len="med"/>
          </a:ln>
          <a:effectLst/>
        </p:spPr>
      </p:cxnSp>
      <p:cxnSp>
        <p:nvCxnSpPr>
          <p:cNvPr id="34" name="AutoShape 230"/>
          <p:cNvCxnSpPr>
            <a:cxnSpLocks noChangeShapeType="1"/>
          </p:cNvCxnSpPr>
          <p:nvPr/>
        </p:nvCxnSpPr>
        <p:spPr bwMode="auto">
          <a:xfrm flipH="1">
            <a:off x="5055870" y="4476750"/>
            <a:ext cx="547370" cy="0"/>
          </a:xfrm>
          <a:prstGeom prst="straightConnector1">
            <a:avLst/>
          </a:prstGeom>
          <a:noFill/>
          <a:ln w="9525">
            <a:solidFill>
              <a:srgbClr val="000000"/>
            </a:solidFill>
            <a:round/>
            <a:tailEnd type="triangle" w="med" len="med"/>
          </a:ln>
          <a:effectLst/>
        </p:spPr>
      </p:cxnSp>
      <p:cxnSp>
        <p:nvCxnSpPr>
          <p:cNvPr id="35" name="AutoShape 231"/>
          <p:cNvCxnSpPr>
            <a:cxnSpLocks noChangeShapeType="1"/>
          </p:cNvCxnSpPr>
          <p:nvPr/>
        </p:nvCxnSpPr>
        <p:spPr bwMode="auto">
          <a:xfrm flipH="1">
            <a:off x="3346450" y="4476750"/>
            <a:ext cx="586105" cy="0"/>
          </a:xfrm>
          <a:prstGeom prst="straightConnector1">
            <a:avLst/>
          </a:prstGeom>
          <a:noFill/>
          <a:ln w="9525">
            <a:solidFill>
              <a:srgbClr val="000000"/>
            </a:solidFill>
            <a:round/>
            <a:tailEnd type="triangle" w="med" len="med"/>
          </a:ln>
          <a:effectLst/>
        </p:spPr>
      </p:cxnSp>
      <p:cxnSp>
        <p:nvCxnSpPr>
          <p:cNvPr id="36" name="AutoShape 232"/>
          <p:cNvCxnSpPr>
            <a:cxnSpLocks noChangeShapeType="1"/>
          </p:cNvCxnSpPr>
          <p:nvPr/>
        </p:nvCxnSpPr>
        <p:spPr bwMode="auto">
          <a:xfrm>
            <a:off x="2762885" y="4603750"/>
            <a:ext cx="0" cy="592455"/>
          </a:xfrm>
          <a:prstGeom prst="straightConnector1">
            <a:avLst/>
          </a:prstGeom>
          <a:noFill/>
          <a:ln w="9525">
            <a:solidFill>
              <a:srgbClr val="000000"/>
            </a:solidFill>
            <a:round/>
            <a:tailEnd type="triangle" w="med" len="med"/>
          </a:ln>
          <a:effectLst/>
        </p:spPr>
      </p:cxnSp>
      <p:cxnSp>
        <p:nvCxnSpPr>
          <p:cNvPr id="37" name="AutoShape 233"/>
          <p:cNvCxnSpPr>
            <a:cxnSpLocks noChangeShapeType="1"/>
          </p:cNvCxnSpPr>
          <p:nvPr/>
        </p:nvCxnSpPr>
        <p:spPr bwMode="auto">
          <a:xfrm>
            <a:off x="3623310" y="5476875"/>
            <a:ext cx="405765" cy="0"/>
          </a:xfrm>
          <a:prstGeom prst="straightConnector1">
            <a:avLst/>
          </a:prstGeom>
          <a:noFill/>
          <a:ln w="9525">
            <a:solidFill>
              <a:srgbClr val="000000"/>
            </a:solidFill>
            <a:round/>
            <a:tailEnd type="triangle" w="med" len="med"/>
          </a:ln>
          <a:effectLst/>
        </p:spPr>
      </p:cxnSp>
      <p:cxnSp>
        <p:nvCxnSpPr>
          <p:cNvPr id="38" name="AutoShape 234"/>
          <p:cNvCxnSpPr>
            <a:cxnSpLocks noChangeShapeType="1"/>
          </p:cNvCxnSpPr>
          <p:nvPr/>
        </p:nvCxnSpPr>
        <p:spPr bwMode="auto">
          <a:xfrm>
            <a:off x="5212715" y="5476875"/>
            <a:ext cx="566420" cy="0"/>
          </a:xfrm>
          <a:prstGeom prst="straightConnector1">
            <a:avLst/>
          </a:prstGeom>
          <a:noFill/>
          <a:ln w="9525">
            <a:solidFill>
              <a:srgbClr val="000000"/>
            </a:solidFill>
            <a:round/>
            <a:tailEnd type="triangle" w="med" len="med"/>
          </a:ln>
          <a:effectLst/>
        </p:spPr>
      </p:cxnSp>
      <p:cxnSp>
        <p:nvCxnSpPr>
          <p:cNvPr id="39" name="AutoShape 235"/>
          <p:cNvCxnSpPr>
            <a:cxnSpLocks noChangeShapeType="1"/>
          </p:cNvCxnSpPr>
          <p:nvPr/>
        </p:nvCxnSpPr>
        <p:spPr bwMode="auto">
          <a:xfrm>
            <a:off x="7381875" y="5466080"/>
            <a:ext cx="468630" cy="0"/>
          </a:xfrm>
          <a:prstGeom prst="straightConnector1">
            <a:avLst/>
          </a:prstGeom>
          <a:noFill/>
          <a:ln w="9525">
            <a:solidFill>
              <a:srgbClr val="000000"/>
            </a:solidFill>
            <a:round/>
            <a:tailEnd type="triangle" w="med" len="med"/>
          </a:ln>
          <a:effectLst/>
        </p:spPr>
      </p:cxnSp>
      <p:cxnSp>
        <p:nvCxnSpPr>
          <p:cNvPr id="40" name="AutoShape 236"/>
          <p:cNvCxnSpPr>
            <a:cxnSpLocks noChangeShapeType="1"/>
          </p:cNvCxnSpPr>
          <p:nvPr/>
        </p:nvCxnSpPr>
        <p:spPr bwMode="auto">
          <a:xfrm>
            <a:off x="8293100" y="5590540"/>
            <a:ext cx="0" cy="348615"/>
          </a:xfrm>
          <a:prstGeom prst="straightConnector1">
            <a:avLst/>
          </a:prstGeom>
          <a:noFill/>
          <a:ln w="9525">
            <a:solidFill>
              <a:srgbClr val="000000"/>
            </a:solidFill>
            <a:round/>
            <a:tailEnd type="triangle" w="med" len="med"/>
          </a:ln>
          <a:effectLst/>
        </p:spPr>
      </p:cxnSp>
      <p:cxnSp>
        <p:nvCxnSpPr>
          <p:cNvPr id="41" name="AutoShape 237"/>
          <p:cNvCxnSpPr>
            <a:cxnSpLocks noChangeShapeType="1"/>
          </p:cNvCxnSpPr>
          <p:nvPr/>
        </p:nvCxnSpPr>
        <p:spPr bwMode="auto">
          <a:xfrm>
            <a:off x="10066655" y="3439795"/>
            <a:ext cx="0" cy="750570"/>
          </a:xfrm>
          <a:prstGeom prst="straightConnector1">
            <a:avLst/>
          </a:prstGeom>
          <a:noFill/>
          <a:ln w="9525">
            <a:solidFill>
              <a:srgbClr val="000000"/>
            </a:solidFill>
            <a:round/>
            <a:tailEnd type="triangle" w="med" len="med"/>
          </a:ln>
          <a:effectLst/>
        </p:spPr>
      </p:cxnSp>
      <p:cxnSp>
        <p:nvCxnSpPr>
          <p:cNvPr id="42" name="AutoShape 238"/>
          <p:cNvCxnSpPr>
            <a:cxnSpLocks noChangeShapeType="1"/>
          </p:cNvCxnSpPr>
          <p:nvPr/>
        </p:nvCxnSpPr>
        <p:spPr bwMode="auto">
          <a:xfrm>
            <a:off x="10066655" y="4598035"/>
            <a:ext cx="0" cy="582930"/>
          </a:xfrm>
          <a:prstGeom prst="straightConnector1">
            <a:avLst/>
          </a:prstGeom>
          <a:noFill/>
          <a:ln w="9525">
            <a:solidFill>
              <a:srgbClr val="000000"/>
            </a:solidFill>
            <a:round/>
            <a:tailEnd type="triangle" w="med" len="med"/>
          </a:ln>
          <a:effectLst/>
        </p:spPr>
      </p:cxnSp>
      <p:cxnSp>
        <p:nvCxnSpPr>
          <p:cNvPr id="43" name="AutoShape 239"/>
          <p:cNvCxnSpPr>
            <a:cxnSpLocks noChangeShapeType="1"/>
          </p:cNvCxnSpPr>
          <p:nvPr/>
        </p:nvCxnSpPr>
        <p:spPr bwMode="auto">
          <a:xfrm>
            <a:off x="8964930" y="3256915"/>
            <a:ext cx="319405" cy="0"/>
          </a:xfrm>
          <a:prstGeom prst="straightConnector1">
            <a:avLst/>
          </a:prstGeom>
          <a:noFill/>
          <a:ln w="15875">
            <a:solidFill>
              <a:srgbClr val="000000"/>
            </a:solidFill>
            <a:prstDash val="sysDot"/>
            <a:round/>
          </a:ln>
          <a:effectLst/>
        </p:spPr>
      </p:cxnSp>
      <p:cxnSp>
        <p:nvCxnSpPr>
          <p:cNvPr id="44" name="AutoShape 240"/>
          <p:cNvCxnSpPr>
            <a:cxnSpLocks noChangeShapeType="1"/>
          </p:cNvCxnSpPr>
          <p:nvPr/>
        </p:nvCxnSpPr>
        <p:spPr bwMode="auto">
          <a:xfrm>
            <a:off x="8974455" y="4424680"/>
            <a:ext cx="367665" cy="0"/>
          </a:xfrm>
          <a:prstGeom prst="straightConnector1">
            <a:avLst/>
          </a:prstGeom>
          <a:noFill/>
          <a:ln w="15875">
            <a:solidFill>
              <a:srgbClr val="000000"/>
            </a:solidFill>
            <a:prstDash val="sysDot"/>
            <a:round/>
          </a:ln>
          <a:effectLst/>
        </p:spPr>
      </p:cxnSp>
      <p:cxnSp>
        <p:nvCxnSpPr>
          <p:cNvPr id="45" name="AutoShape 241"/>
          <p:cNvCxnSpPr>
            <a:cxnSpLocks noChangeShapeType="1"/>
          </p:cNvCxnSpPr>
          <p:nvPr/>
        </p:nvCxnSpPr>
        <p:spPr bwMode="auto">
          <a:xfrm>
            <a:off x="8974455" y="5413375"/>
            <a:ext cx="396875" cy="0"/>
          </a:xfrm>
          <a:prstGeom prst="straightConnector1">
            <a:avLst/>
          </a:prstGeom>
          <a:noFill/>
          <a:ln w="15875">
            <a:solidFill>
              <a:srgbClr val="000000"/>
            </a:solidFill>
            <a:prstDash val="sysDot"/>
            <a:round/>
          </a:ln>
          <a:effectLst/>
        </p:spPr>
      </p:cxnSp>
      <p:cxnSp>
        <p:nvCxnSpPr>
          <p:cNvPr id="46" name="AutoShape 242"/>
          <p:cNvCxnSpPr>
            <a:cxnSpLocks noChangeShapeType="1"/>
          </p:cNvCxnSpPr>
          <p:nvPr/>
        </p:nvCxnSpPr>
        <p:spPr bwMode="auto">
          <a:xfrm>
            <a:off x="8849360" y="6137275"/>
            <a:ext cx="521970" cy="0"/>
          </a:xfrm>
          <a:prstGeom prst="straightConnector1">
            <a:avLst/>
          </a:prstGeom>
          <a:noFill/>
          <a:ln w="15875">
            <a:solidFill>
              <a:srgbClr val="000000"/>
            </a:solidFill>
            <a:prstDash val="sysDot"/>
            <a:round/>
          </a:ln>
          <a:effectLst/>
        </p:spPr>
      </p:cxnSp>
    </p:spTree>
    <p:custDataLst>
      <p:tags r:id="rId2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lnSpc>
                <a:spcPct val="150000"/>
              </a:lnSpc>
              <a:spcBef>
                <a:spcPts val="1000"/>
              </a:spcBef>
              <a:buClrTx/>
              <a:buSzTx/>
              <a:buFont typeface="Arial" panose="020B0604020202020204" pitchFamily="34" charset="0"/>
            </a:pPr>
            <a:r>
              <a:rPr lang="zh-CN" altLang="en-US" sz="1800" dirty="0">
                <a:solidFill>
                  <a:srgbClr val="000000"/>
                </a:solidFill>
                <a:latin typeface="汉仪旗黑-85S" charset="0"/>
                <a:ea typeface="等线 Light" panose="02010600030101010101" pitchFamily="2" charset="-122"/>
                <a:cs typeface="汉仪旗黑-85S" charset="0"/>
                <a:sym typeface="+mn-ea"/>
              </a:rPr>
              <a:t>从广义上讲，人员招聘包括招聘准备、招聘实施和招聘评估三个阶段。狭义的招聘仅指招聘的实施阶段，其间主要包括招募、选择、录用三个步骤。本章重点关注广义的人员招聘程序，分析如下：</a:t>
            </a:r>
            <a:br>
              <a:rPr lang="zh-CN" altLang="en-US" sz="1800" dirty="0">
                <a:solidFill>
                  <a:srgbClr val="000000"/>
                </a:solidFill>
                <a:latin typeface="汉仪旗黑-85S" charset="0"/>
                <a:ea typeface="等线 Light" panose="02010600030101010101" pitchFamily="2" charset="-122"/>
                <a:cs typeface="汉仪旗黑-85S" charset="0"/>
                <a:sym typeface="+mn-ea"/>
              </a:rPr>
            </a:br>
            <a:r>
              <a:rPr lang="zh-CN" altLang="en-US" sz="1800" dirty="0">
                <a:solidFill>
                  <a:srgbClr val="000000"/>
                </a:solidFill>
                <a:latin typeface="汉仪旗黑-85S" charset="0"/>
                <a:ea typeface="等线 Light" panose="02010600030101010101" pitchFamily="2" charset="-122"/>
                <a:cs typeface="汉仪旗黑-85S" charset="0"/>
                <a:sym typeface="+mn-ea"/>
              </a:rPr>
              <a:t>（一）准备阶段</a:t>
            </a:r>
            <a:endParaRPr lang="zh-CN" altLang="en-US" sz="1800"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en-US" altLang="zh-CN" sz="1800" b="1" dirty="0">
                <a:solidFill>
                  <a:srgbClr val="000000"/>
                </a:solidFill>
                <a:latin typeface="微软雅黑" charset="0"/>
                <a:ea typeface="微软雅黑" charset="0"/>
                <a:cs typeface="微软雅黑" charset="0"/>
                <a:sym typeface="+mn-ea"/>
              </a:rPr>
              <a:t>1</a:t>
            </a:r>
            <a:r>
              <a:rPr lang="en-US" altLang="zh-CN" sz="1800" b="1" dirty="0">
                <a:solidFill>
                  <a:srgbClr val="000000"/>
                </a:solidFill>
                <a:latin typeface="微软雅黑" charset="0"/>
                <a:ea typeface="微软雅黑" charset="0"/>
                <a:cs typeface="微软雅黑" charset="0"/>
                <a:sym typeface="+mn-ea"/>
              </a:rPr>
              <a:t>、招聘需求分析。</a:t>
            </a:r>
            <a:r>
              <a:rPr lang="en-US" altLang="zh-CN" sz="1800" b="1" dirty="0">
                <a:solidFill>
                  <a:srgbClr val="000000"/>
                </a:solidFill>
                <a:latin typeface="微软雅黑" charset="0"/>
                <a:ea typeface="微软雅黑" charset="0"/>
                <a:cs typeface="微软雅黑" charset="0"/>
                <a:sym typeface="+mn-ea"/>
              </a:rPr>
              <a:t>根据人力资源需求预测和现有人力资源配置状况分析，明确这样的问题：是否一定需要进行招聘活动</a:t>
            </a:r>
            <a:r>
              <a:rPr lang="en-US" altLang="zh-CN" sz="1800" b="1" dirty="0">
                <a:solidFill>
                  <a:srgbClr val="000000"/>
                </a:solidFill>
                <a:latin typeface="微软雅黑" charset="0"/>
                <a:ea typeface="微软雅黑" charset="0"/>
                <a:cs typeface="微软雅黑" charset="0"/>
                <a:sym typeface="+mn-ea"/>
              </a:rPr>
              <a:t>?</a:t>
            </a:r>
            <a:r>
              <a:rPr lang="en-US" altLang="zh-CN" sz="1800" b="1" dirty="0">
                <a:solidFill>
                  <a:srgbClr val="000000"/>
                </a:solidFill>
                <a:latin typeface="微软雅黑" charset="0"/>
                <a:ea typeface="微软雅黑" charset="0"/>
                <a:cs typeface="微软雅黑" charset="0"/>
                <a:sym typeface="+mn-ea"/>
              </a:rPr>
              <a:t>弄清楚这些问题有利于制定合理可行的招聘计划和招聘策略。</a:t>
            </a:r>
            <a:endParaRPr lang="en-US" altLang="zh-CN" sz="1800" b="1" dirty="0">
              <a:solidFill>
                <a:srgbClr val="000000"/>
              </a:solidFill>
              <a:latin typeface="微软雅黑" charset="0"/>
              <a:ea typeface="微软雅黑" charset="0"/>
              <a:cs typeface="微软雅黑" charset="0"/>
              <a:sym typeface="+mn-ea"/>
            </a:endParaRPr>
          </a:p>
          <a:p>
            <a:pPr marL="0" lvl="0" algn="l">
              <a:lnSpc>
                <a:spcPct val="150000"/>
              </a:lnSpc>
              <a:buClrTx/>
              <a:buSzTx/>
              <a:buNone/>
            </a:pPr>
            <a:r>
              <a:rPr lang="en-US" altLang="zh-CN" sz="1800" b="1" dirty="0">
                <a:solidFill>
                  <a:srgbClr val="000000"/>
                </a:solidFill>
                <a:latin typeface="微软雅黑" charset="0"/>
                <a:ea typeface="微软雅黑" charset="0"/>
                <a:cs typeface="微软雅黑" charset="0"/>
                <a:sym typeface="+mn-ea"/>
              </a:rPr>
              <a:t>2</a:t>
            </a:r>
            <a:r>
              <a:rPr lang="en-US" altLang="zh-CN" sz="1800" b="1" dirty="0">
                <a:solidFill>
                  <a:srgbClr val="000000"/>
                </a:solidFill>
                <a:latin typeface="微软雅黑" charset="0"/>
                <a:ea typeface="微软雅黑" charset="0"/>
                <a:cs typeface="微软雅黑" charset="0"/>
                <a:sym typeface="+mn-ea"/>
              </a:rPr>
              <a:t>、明确招聘工作特征和要求。</a:t>
            </a:r>
            <a:r>
              <a:rPr lang="en-US" altLang="zh-CN" sz="1800" b="1" dirty="0">
                <a:solidFill>
                  <a:srgbClr val="000000"/>
                </a:solidFill>
                <a:latin typeface="微软雅黑" charset="0"/>
                <a:ea typeface="微软雅黑" charset="0"/>
                <a:cs typeface="微软雅黑" charset="0"/>
                <a:sym typeface="+mn-ea"/>
              </a:rPr>
              <a:t>根据工作分析及其信息资料，明确拟定招聘的工作岗位具有什么特征和要求，明确这些工作对应聘者的知识、技能等方面的具体要求和所能给予的待遇条件。只有这样，招聘计划的制定和实施才能做到有的放矢。</a:t>
            </a:r>
            <a:endParaRPr lang="en-US" altLang="zh-CN" sz="1800" b="1" dirty="0">
              <a:solidFill>
                <a:srgbClr val="000000"/>
              </a:solidFill>
              <a:latin typeface="微软雅黑" charset="0"/>
              <a:ea typeface="微软雅黑" charset="0"/>
              <a:cs typeface="微软雅黑" charset="0"/>
              <a:sym typeface="+mn-ea"/>
            </a:endParaRPr>
          </a:p>
          <a:p>
            <a:pPr marL="0" lvl="0" algn="l">
              <a:lnSpc>
                <a:spcPct val="150000"/>
              </a:lnSpc>
              <a:buClrTx/>
              <a:buSzTx/>
              <a:buNone/>
            </a:pPr>
            <a:r>
              <a:rPr lang="en-US" altLang="zh-CN" sz="1800" b="1" dirty="0">
                <a:solidFill>
                  <a:srgbClr val="000000"/>
                </a:solidFill>
                <a:latin typeface="微软雅黑" charset="0"/>
                <a:ea typeface="微软雅黑" charset="0"/>
                <a:cs typeface="微软雅黑" charset="0"/>
                <a:sym typeface="+mn-ea"/>
              </a:rPr>
              <a:t>3</a:t>
            </a:r>
            <a:r>
              <a:rPr lang="en-US" altLang="zh-CN" sz="1800" b="1" dirty="0">
                <a:solidFill>
                  <a:srgbClr val="000000"/>
                </a:solidFill>
                <a:latin typeface="微软雅黑" charset="0"/>
                <a:ea typeface="微软雅黑" charset="0"/>
                <a:cs typeface="微软雅黑" charset="0"/>
                <a:sym typeface="+mn-ea"/>
              </a:rPr>
              <a:t>、制定招聘计划和招聘策略。</a:t>
            </a:r>
            <a:r>
              <a:rPr lang="en-US" altLang="zh-CN" sz="1800" b="1" dirty="0">
                <a:solidFill>
                  <a:srgbClr val="000000"/>
                </a:solidFill>
                <a:latin typeface="微软雅黑" charset="0"/>
                <a:ea typeface="微软雅黑" charset="0"/>
                <a:cs typeface="微软雅黑" charset="0"/>
                <a:sym typeface="+mn-ea"/>
              </a:rPr>
              <a:t>在上述两方面工作的基础上，制定具体的、可行性高的招聘计划和招聘策略。同时，要确定招聘工作的组织者和执行者，并明确各自的分工。</a:t>
            </a:r>
            <a:endParaRPr lang="en-US" altLang="zh-CN" sz="1800" b="1" dirty="0">
              <a:solidFill>
                <a:srgbClr val="000000"/>
              </a:solidFill>
              <a:latin typeface="微软雅黑" charset="0"/>
              <a:ea typeface="微软雅黑" charset="0"/>
              <a:cs typeface="微软雅黑" charset="0"/>
              <a:sym typeface="+mn-ea"/>
            </a:endParaRPr>
          </a:p>
        </p:txBody>
      </p:sp>
    </p:spTree>
    <p:custDataLst>
      <p:tags r:id="rId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0"/>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1800" b="1" dirty="0">
                <a:solidFill>
                  <a:schemeClr val="accent1">
                    <a:lumMod val="75000"/>
                  </a:schemeClr>
                </a:solidFill>
                <a:latin typeface="汉仪旗黑-85S" charset="0"/>
                <a:ea typeface="汉仪旗黑-85S" charset="0"/>
                <a:sym typeface="+mn-ea"/>
              </a:rPr>
              <a:t>（二）实施阶段</a:t>
            </a:r>
            <a:endParaRPr lang="zh-CN" altLang="en-US" sz="18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1193800" y="862806"/>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招聘实施是招聘活动的核心，也是最关键的一环，先后经历招聘、选择、录用三个步骤。</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1</a:t>
            </a:r>
            <a:r>
              <a:rPr lang="zh-CN" altLang="en-US" sz="1800" dirty="0">
                <a:solidFill>
                  <a:schemeClr val="dk1"/>
                </a:solidFill>
                <a:latin typeface="微软雅黑" charset="0"/>
                <a:ea typeface="微软雅黑" charset="0"/>
                <a:cs typeface="微软雅黑" charset="0"/>
                <a:sym typeface="+mn-ea"/>
              </a:rPr>
              <a:t>、招聘阶段。</a:t>
            </a:r>
            <a:r>
              <a:rPr lang="zh-CN" altLang="en-US" sz="1800" dirty="0">
                <a:solidFill>
                  <a:schemeClr val="dk1"/>
                </a:solidFill>
                <a:latin typeface="微软雅黑" charset="0"/>
                <a:ea typeface="微软雅黑" charset="0"/>
                <a:cs typeface="微软雅黑" charset="0"/>
                <a:sym typeface="+mn-ea"/>
              </a:rPr>
              <a:t>根据招聘计划确定的策略以及单位需求所确定的用人条件和标准进行决策，采用适宜的招聘渠道和相应的招聘方法，吸引合格的应聘者，以达到适当的效果。每一类人员均有自己习惯的生活空间、喜欢的传播媒介，单位想要吸引符合标准的人员，就必须选择该类人员喜欢的招聘途径。</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2</a:t>
            </a:r>
            <a:r>
              <a:rPr lang="zh-CN" altLang="en-US" sz="1800" dirty="0">
                <a:solidFill>
                  <a:schemeClr val="dk1"/>
                </a:solidFill>
                <a:latin typeface="微软雅黑" charset="0"/>
                <a:ea typeface="微软雅黑" charset="0"/>
                <a:cs typeface="微软雅黑" charset="0"/>
                <a:sym typeface="+mn-ea"/>
              </a:rPr>
              <a:t>、选择阶段。</a:t>
            </a:r>
            <a:r>
              <a:rPr lang="zh-CN" altLang="en-US" sz="1800" dirty="0">
                <a:solidFill>
                  <a:schemeClr val="dk1"/>
                </a:solidFill>
                <a:latin typeface="微软雅黑" charset="0"/>
                <a:ea typeface="微软雅黑" charset="0"/>
                <a:cs typeface="微软雅黑" charset="0"/>
                <a:sym typeface="+mn-ea"/>
              </a:rPr>
              <a:t>指组织从“人、事”两个方面出发，使用恰当的方法，从众多的候选人中挑选出最适合职位的人员的过程。在人员比较选择的过程中，不能仅仅进行定性比较，应尽量以工作岗位职责为依据，以科学、具体、定量的客观指标为准绳，排除凭经验、印象进行大概、差不多的确定，更不能以领导者的意志或权力来圈定。</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3</a:t>
            </a:r>
            <a:r>
              <a:rPr lang="zh-CN" altLang="en-US" sz="1800" dirty="0">
                <a:solidFill>
                  <a:schemeClr val="dk1"/>
                </a:solidFill>
                <a:latin typeface="微软雅黑" charset="0"/>
                <a:ea typeface="微软雅黑" charset="0"/>
                <a:cs typeface="微软雅黑" charset="0"/>
                <a:sym typeface="+mn-ea"/>
              </a:rPr>
              <a:t>、录用阶段。</a:t>
            </a:r>
            <a:r>
              <a:rPr lang="zh-CN" altLang="en-US" sz="1800" dirty="0">
                <a:solidFill>
                  <a:schemeClr val="dk1"/>
                </a:solidFill>
                <a:latin typeface="微软雅黑" charset="0"/>
                <a:ea typeface="微软雅黑" charset="0"/>
                <a:cs typeface="微软雅黑" charset="0"/>
                <a:sym typeface="+mn-ea"/>
              </a:rPr>
              <a:t>录用是依据选择的结果做出录用决策并进行安置的活动，主要包括录用决策、发录用通知、办理录用手续、员工的初始安置、试用、正式录用等内容。在这个阶段，招聘者和求职者都要做出自己的决策，以便达成个人和工作的最终匹配。</a:t>
            </a:r>
            <a:endParaRPr lang="zh-CN" altLang="en-US"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p:custDataLst>
              <p:tags r:id="rId7"/>
            </p:custDataLst>
          </p:nvPr>
        </p:nvSpPr>
        <p:spPr>
          <a:xfrm>
            <a:off x="838200" y="365125"/>
            <a:ext cx="10515600" cy="1325563"/>
          </a:xfrm>
        </p:spPr>
        <p:txBody>
          <a:bodyPr/>
          <a:lstStyle/>
          <a:p>
            <a:pPr algn="ctr"/>
            <a:endParaRPr lang="en-US" dirty="0">
              <a:solidFill>
                <a:schemeClr val="dk1"/>
              </a:solidFill>
              <a:latin typeface="汉仪旗黑-85S" charset="0"/>
              <a:cs typeface="汉仪旗黑-85S" charset="0"/>
            </a:endParaRPr>
          </a:p>
        </p:txBody>
      </p:sp>
      <p:sp>
        <p:nvSpPr>
          <p:cNvPr id="3" name="Text Placeholder 2"/>
          <p:cNvSpPr>
            <a:spLocks noGrp="1"/>
          </p:cNvSpPr>
          <p:nvPr>
            <p:ph type="body" idx="4294967295"/>
            <p:custDataLst>
              <p:tags r:id="rId8"/>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zh-CN" altLang="en-US" b="1" dirty="0">
                <a:solidFill>
                  <a:schemeClr val="dk1"/>
                </a:solidFill>
                <a:latin typeface="微软雅黑" charset="0"/>
                <a:ea typeface="微软雅黑" charset="0"/>
                <a:cs typeface="微软雅黑" charset="0"/>
                <a:sym typeface="+mn-ea"/>
              </a:rPr>
              <a:t>第一节 人员招聘概述</a:t>
            </a:r>
            <a:endParaRPr lang="zh-CN" altLang="en-US" b="1" dirty="0">
              <a:solidFill>
                <a:schemeClr val="dk1"/>
              </a:solidFill>
              <a:latin typeface="微软雅黑" charset="0"/>
              <a:ea typeface="微软雅黑" charset="0"/>
              <a:cs typeface="微软雅黑" charset="0"/>
              <a:sym typeface="+mn-ea"/>
            </a:endParaRPr>
          </a:p>
          <a:p>
            <a:pPr lvl="0" algn="l">
              <a:lnSpc>
                <a:spcPct val="150000"/>
              </a:lnSpc>
              <a:buClrTx/>
              <a:buSzTx/>
            </a:pPr>
            <a:r>
              <a:rPr lang="zh-CN" altLang="en-US" b="1" dirty="0">
                <a:solidFill>
                  <a:schemeClr val="dk1"/>
                </a:solidFill>
                <a:latin typeface="微软雅黑" charset="0"/>
                <a:ea typeface="微软雅黑" charset="0"/>
                <a:cs typeface="微软雅黑" charset="0"/>
                <a:sym typeface="+mn-ea"/>
              </a:rPr>
              <a:t>第二节</a:t>
            </a:r>
            <a:r>
              <a:rPr lang="zh-CN" altLang="en-US" b="1" dirty="0">
                <a:solidFill>
                  <a:schemeClr val="dk1"/>
                </a:solidFill>
                <a:latin typeface="微软雅黑" charset="0"/>
                <a:ea typeface="微软雅黑" charset="0"/>
                <a:cs typeface="微软雅黑" charset="0"/>
                <a:sym typeface="+mn-ea"/>
              </a:rPr>
              <a:t> </a:t>
            </a:r>
            <a:r>
              <a:rPr lang="zh-CN" altLang="en-US" b="1" dirty="0">
                <a:solidFill>
                  <a:schemeClr val="dk1"/>
                </a:solidFill>
                <a:latin typeface="微软雅黑" charset="0"/>
                <a:ea typeface="微软雅黑" charset="0"/>
                <a:cs typeface="微软雅黑" charset="0"/>
                <a:sym typeface="+mn-ea"/>
              </a:rPr>
              <a:t>人员招聘程序与策略</a:t>
            </a:r>
            <a:endParaRPr lang="zh-CN" altLang="en-US" b="1" dirty="0">
              <a:solidFill>
                <a:schemeClr val="dk1"/>
              </a:solidFill>
              <a:latin typeface="微软雅黑" charset="0"/>
              <a:ea typeface="微软雅黑" charset="0"/>
              <a:cs typeface="微软雅黑" charset="0"/>
              <a:sym typeface="+mn-ea"/>
            </a:endParaRPr>
          </a:p>
          <a:p>
            <a:pPr lvl="0" algn="l">
              <a:lnSpc>
                <a:spcPct val="150000"/>
              </a:lnSpc>
              <a:buClrTx/>
              <a:buSzTx/>
            </a:pPr>
            <a:r>
              <a:rPr lang="zh-CN" altLang="en-US" b="1" dirty="0">
                <a:solidFill>
                  <a:schemeClr val="dk1"/>
                </a:solidFill>
                <a:latin typeface="微软雅黑" charset="0"/>
                <a:ea typeface="微软雅黑" charset="0"/>
                <a:cs typeface="微软雅黑" charset="0"/>
                <a:sym typeface="+mn-ea"/>
              </a:rPr>
              <a:t>第三节</a:t>
            </a:r>
            <a:r>
              <a:rPr lang="zh-CN" altLang="en-US" b="1" dirty="0">
                <a:solidFill>
                  <a:schemeClr val="dk1"/>
                </a:solidFill>
                <a:latin typeface="微软雅黑" charset="0"/>
                <a:ea typeface="微软雅黑" charset="0"/>
                <a:cs typeface="微软雅黑" charset="0"/>
                <a:sym typeface="+mn-ea"/>
              </a:rPr>
              <a:t> </a:t>
            </a:r>
            <a:r>
              <a:rPr lang="zh-CN" altLang="en-US" b="1" dirty="0">
                <a:solidFill>
                  <a:schemeClr val="dk1"/>
                </a:solidFill>
                <a:latin typeface="微软雅黑" charset="0"/>
                <a:ea typeface="微软雅黑" charset="0"/>
                <a:cs typeface="微软雅黑" charset="0"/>
                <a:sym typeface="+mn-ea"/>
              </a:rPr>
              <a:t>人员招聘的渠道与技术</a:t>
            </a:r>
            <a:endParaRPr lang="zh-CN" altLang="en-US" b="1" dirty="0">
              <a:solidFill>
                <a:schemeClr val="dk1"/>
              </a:solidFill>
              <a:latin typeface="微软雅黑" charset="0"/>
              <a:ea typeface="微软雅黑" charset="0"/>
              <a:cs typeface="微软雅黑" charset="0"/>
              <a:sym typeface="+mn-ea"/>
            </a:endParaRPr>
          </a:p>
          <a:p>
            <a:pPr lvl="0" algn="l">
              <a:lnSpc>
                <a:spcPct val="150000"/>
              </a:lnSpc>
              <a:buClrTx/>
              <a:buSzTx/>
            </a:pPr>
            <a:endParaRPr lang="zh-CN" altLang="en-US" b="1" dirty="0">
              <a:solidFill>
                <a:schemeClr val="dk1"/>
              </a:solidFill>
              <a:latin typeface="微软雅黑" charset="0"/>
              <a:ea typeface="微软雅黑" charset="0"/>
              <a:cs typeface="微软雅黑" charset="0"/>
              <a:sym typeface="+mn-ea"/>
            </a:endParaRPr>
          </a:p>
          <a:p>
            <a:pPr lvl="0" algn="l">
              <a:lnSpc>
                <a:spcPct val="150000"/>
              </a:lnSpc>
              <a:buClrTx/>
              <a:buSzTx/>
            </a:pPr>
            <a:endParaRPr lang="zh-CN" altLang="en-US" b="1" dirty="0">
              <a:solidFill>
                <a:schemeClr val="dk1"/>
              </a:solidFill>
              <a:latin typeface="微软雅黑" charset="0"/>
              <a:ea typeface="微软雅黑" charset="0"/>
              <a:cs typeface="微软雅黑" charset="0"/>
              <a:sym typeface="+mn-ea"/>
            </a:endParaRPr>
          </a:p>
        </p:txBody>
      </p:sp>
    </p:spTree>
    <p:custDataLst>
      <p:tags r:id="rId9"/>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1800" b="1" dirty="0">
                <a:solidFill>
                  <a:schemeClr val="accent1">
                    <a:lumMod val="75000"/>
                  </a:schemeClr>
                </a:solidFill>
                <a:latin typeface="汉仪旗黑-85S" charset="0"/>
                <a:ea typeface="汉仪旗黑-85S" charset="0"/>
                <a:sym typeface="+mn-ea"/>
              </a:rPr>
              <a:t>（三）评估阶段</a:t>
            </a:r>
            <a:endParaRPr lang="zh-CN" altLang="en-US" sz="18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招聘录用工作结束后，还应该有评估阶段。对招聘活动的评估主要包括两个方面：一是对照招聘计划对实际招聘录用的结果</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数量和质量两方面</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进行评价总结；二是对招聘工作的效率进行评估，主要是对时间效率和经济效率</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招聘费用</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进行招聘评估，以便及时发现问题，分析原因，寻找解决的对策．及时调整有关计划，并为下次招聘总结经验教训。</a:t>
            </a:r>
            <a:endParaRPr lang="zh-CN" altLang="en-US"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三、人员招聘的策略</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所谓招聘策略（</a:t>
            </a:r>
            <a:r>
              <a:rPr lang="zh-CN" altLang="en-US" sz="1800" dirty="0">
                <a:solidFill>
                  <a:schemeClr val="dk1"/>
                </a:solidFill>
                <a:latin typeface="微软雅黑" charset="0"/>
                <a:ea typeface="微软雅黑" charset="0"/>
                <a:cs typeface="微软雅黑" charset="0"/>
                <a:sym typeface="+mn-ea"/>
              </a:rPr>
              <a:t>recruitment tactic</a:t>
            </a:r>
            <a:r>
              <a:rPr lang="zh-CN" altLang="en-US" sz="1800" dirty="0">
                <a:solidFill>
                  <a:schemeClr val="dk1"/>
                </a:solidFill>
                <a:latin typeface="微软雅黑" charset="0"/>
                <a:ea typeface="微软雅黑" charset="0"/>
                <a:cs typeface="微软雅黑" charset="0"/>
                <a:sym typeface="+mn-ea"/>
              </a:rPr>
              <a:t>），是指组织在制订和实施招聘计划过程中所采取的具体的行为方式、方法以及策略选择，是组织进行招聘管理的指导思想，也是组织提高招聘有效性首先要考虑的问题。</a:t>
            </a:r>
            <a:endParaRPr lang="zh-CN" altLang="en-US" sz="1800" dirty="0">
              <a:solidFill>
                <a:schemeClr val="dk1"/>
              </a:solidFill>
              <a:latin typeface="微软雅黑" charset="0"/>
              <a:ea typeface="微软雅黑" charset="0"/>
              <a:cs typeface="微软雅黑" charset="0"/>
              <a:sym typeface="+mn-ea"/>
            </a:endParaRPr>
          </a:p>
        </p:txBody>
      </p:sp>
      <p:sp>
        <p:nvSpPr>
          <p:cNvPr id="5" name="TextBox 4"/>
          <p:cNvSpPr txBox="1"/>
          <p:nvPr/>
        </p:nvSpPr>
        <p:spPr>
          <a:xfrm>
            <a:off x="838489" y="3158262"/>
            <a:ext cx="6096000" cy="368300"/>
          </a:xfrm>
          <a:prstGeom prst="rect">
            <a:avLst/>
          </a:prstGeom>
          <a:noFill/>
        </p:spPr>
        <p:txBody>
          <a:bodyPr wrap="square">
            <a:spAutoFit/>
          </a:bodyPr>
          <a:lstStyle/>
          <a:p>
            <a:r>
              <a:rPr lang="en-US" altLang="zh-CN" b="1" dirty="0">
                <a:solidFill>
                  <a:srgbClr val="000000"/>
                </a:solidFill>
                <a:latin typeface="微软雅黑" charset="0"/>
                <a:ea typeface="微软雅黑" charset="0"/>
                <a:cs typeface="微软雅黑" charset="0"/>
              </a:rPr>
              <a:t>1.</a:t>
            </a:r>
            <a:r>
              <a:rPr lang="zh-CN" altLang="en-US" sz="1800" b="1" dirty="0">
                <a:solidFill>
                  <a:srgbClr val="000000"/>
                </a:solidFill>
                <a:latin typeface="微软雅黑" charset="0"/>
                <a:ea typeface="微软雅黑" charset="0"/>
                <a:cs typeface="微软雅黑" charset="0"/>
              </a:rPr>
              <a:t>招聘计划与策略</a:t>
            </a:r>
            <a:endParaRPr lang="zh-CN" altLang="en-US" sz="1800" b="1" dirty="0">
              <a:solidFill>
                <a:srgbClr val="000000"/>
              </a:solidFill>
              <a:latin typeface="微软雅黑" charset="0"/>
              <a:ea typeface="微软雅黑" charset="0"/>
              <a:cs typeface="微软雅黑" charset="0"/>
            </a:endParaRPr>
          </a:p>
        </p:txBody>
      </p:sp>
      <p:sp>
        <p:nvSpPr>
          <p:cNvPr id="6" name="Text Placeholder 2"/>
          <p:cNvSpPr txBox="1"/>
          <p:nvPr>
            <p:custDataLst>
              <p:tags r:id="rId8"/>
            </p:custDataLst>
          </p:nvPr>
        </p:nvSpPr>
        <p:spPr>
          <a:xfrm>
            <a:off x="838200" y="3429000"/>
            <a:ext cx="10515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1800" dirty="0">
                <a:solidFill>
                  <a:schemeClr val="dk1"/>
                </a:solidFill>
                <a:latin typeface="微软雅黑" charset="0"/>
                <a:ea typeface="微软雅黑" charset="0"/>
              </a:rPr>
              <a:t>制定招聘计划是人力资源部门在招聘中的一项核心任务，通过制定计划来确定公司所需人才的数量和类型，以避免工作的盲目性。有效的招聘计划离不开对招聘环境实施分析。包括对企业外部环境因素的分析，如对经济环境、劳动力市场及法律法规等的研究，还包括对企业内部环境的分析，如企业的战略规划和发展计划、财务预算、组织文化、管理风格等。招聘计划一般包括：人员需求清单，招聘信息发布的时间和渠道，招聘组人选，招聘者的选择方案，招聘的截止日期，新员工的上岗时间，招聘费用预算，招聘工作时间表等。</a:t>
            </a:r>
            <a:endParaRPr lang="zh-CN" altLang="en-US" sz="1800" dirty="0">
              <a:solidFill>
                <a:schemeClr val="dk1"/>
              </a:solidFill>
              <a:latin typeface="微软雅黑" charset="0"/>
              <a:ea typeface="微软雅黑" charset="0"/>
            </a:endParaRPr>
          </a:p>
        </p:txBody>
      </p:sp>
    </p:spTree>
    <p:custDataLst>
      <p:tags r:id="rId9"/>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2064410"/>
            <a:ext cx="10515600" cy="339725"/>
          </a:xfr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1800" b="1" dirty="0">
                <a:solidFill>
                  <a:srgbClr val="000000"/>
                </a:solidFill>
                <a:latin typeface="汉仪旗黑-85S" charset="0"/>
                <a:ea typeface="等线 Light" panose="02010600030101010101" pitchFamily="2" charset="-122"/>
                <a:cs typeface="汉仪旗黑-85S" charset="0"/>
                <a:sym typeface="+mn-ea"/>
              </a:rPr>
              <a:t>2.</a:t>
            </a:r>
            <a:r>
              <a:rPr lang="en-US" altLang="zh-CN" sz="1800" b="1" dirty="0">
                <a:solidFill>
                  <a:srgbClr val="000000"/>
                </a:solidFill>
                <a:latin typeface="汉仪旗黑-85S" charset="0"/>
                <a:ea typeface="等线 Light" panose="02010600030101010101" pitchFamily="2" charset="-122"/>
                <a:cs typeface="汉仪旗黑-85S" charset="0"/>
                <a:sym typeface="+mn-ea"/>
              </a:rPr>
              <a:t>招聘地点策略</a:t>
            </a:r>
            <a:endParaRPr lang="en-US" altLang="zh-CN" sz="18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2590223"/>
            <a:ext cx="5604164"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在确定招聘地点时，组织必须充分考虑到内部和外部影响因素。外部影响因素包括劳动力市场供求状况、所需人才的分布规律、求职者的活动范围以及组织所在地的经济水平；内部影响因素主要是指招聘职位、组织的知名度和组织的经济实力。这些因素影响到组织如何选择劳动力市场作为目标，即选择地方性还是全国性的劳动力市场，选择职业劳动力市场还是行业劳动力市场。</a:t>
            </a:r>
            <a:endParaRPr lang="zh-CN" altLang="en-US" sz="1800" dirty="0">
              <a:solidFill>
                <a:schemeClr val="dk1"/>
              </a:solidFill>
              <a:latin typeface="微软雅黑" charset="0"/>
              <a:ea typeface="微软雅黑" charset="0"/>
              <a:sym typeface="+mn-ea"/>
            </a:endParaRPr>
          </a:p>
        </p:txBody>
      </p:sp>
      <p:graphicFrame>
        <p:nvGraphicFramePr>
          <p:cNvPr id="5" name="Table 4"/>
          <p:cNvGraphicFramePr>
            <a:graphicFrameLocks noGrp="1"/>
          </p:cNvGraphicFramePr>
          <p:nvPr/>
        </p:nvGraphicFramePr>
        <p:xfrm>
          <a:off x="6442364" y="734288"/>
          <a:ext cx="5209307" cy="5620041"/>
        </p:xfrm>
        <a:graphic>
          <a:graphicData uri="http://schemas.openxmlformats.org/drawingml/2006/table">
            <a:tbl>
              <a:tblPr firstRow="1" firstCol="1" bandRow="1"/>
              <a:tblGrid>
                <a:gridCol w="1098419"/>
                <a:gridCol w="1345324"/>
                <a:gridCol w="1382782"/>
                <a:gridCol w="1382782"/>
              </a:tblGrid>
              <a:tr h="400022">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微软雅黑" charset="0"/>
                        </a:rPr>
                        <a:t>表</a:t>
                      </a:r>
                      <a:r>
                        <a:rPr lang="en-US" sz="1200" b="0" kern="100">
                          <a:solidFill>
                            <a:srgbClr val="000000"/>
                          </a:solidFill>
                          <a:effectLst/>
                          <a:latin typeface="微软雅黑" charset="0"/>
                          <a:ea typeface="微软雅黑" charset="0"/>
                          <a:cs typeface="微软雅黑" charset="0"/>
                        </a:rPr>
                        <a:t>6-2</a:t>
                      </a:r>
                      <a:endParaRPr lang="en-US" sz="1200" b="0" kern="100">
                        <a:effectLst/>
                        <a:latin typeface="微软雅黑" charset="0"/>
                        <a:ea typeface="微软雅黑" charset="0"/>
                        <a:cs typeface="微软雅黑"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gridSpan="3">
                  <a:txBody>
                    <a:bodyPr/>
                    <a:lstStyle/>
                    <a:p>
                      <a:pPr marL="0" marR="0">
                        <a:lnSpc>
                          <a:spcPct val="172000"/>
                        </a:lnSpc>
                        <a:spcBef>
                          <a:spcPts val="1300"/>
                        </a:spcBef>
                        <a:spcAft>
                          <a:spcPts val="1300"/>
                        </a:spcAft>
                      </a:pPr>
                      <a:r>
                        <a:rPr lang="zh-CN" sz="1200" b="0" kern="100" dirty="0">
                          <a:solidFill>
                            <a:srgbClr val="000000"/>
                          </a:solidFill>
                          <a:effectLst/>
                          <a:latin typeface="微软雅黑" charset="0"/>
                          <a:ea typeface="微软雅黑" charset="0"/>
                          <a:cs typeface="宋体" pitchFamily="2" charset="-122"/>
                        </a:rPr>
                        <a:t>劳动力市场的种类与组织职位间的选择程度</a:t>
                      </a:r>
                      <a:endParaRPr lang="zh-CN" sz="1200" b="0" kern="100" dirty="0">
                        <a:solidFill>
                          <a:srgbClr val="000000"/>
                        </a:solidFill>
                        <a:effectLst/>
                        <a:latin typeface="微软雅黑" charset="0"/>
                        <a:ea typeface="微软雅黑" charset="0"/>
                        <a:cs typeface="宋体"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hMerge="1">
                  <a:tcPr/>
                </a:tc>
                <a:tc hMerge="1">
                  <a:tcPr/>
                </a:tc>
              </a:tr>
              <a:tr h="477605">
                <a:tc rowSpan="2">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按照地理范围划分的劳动力市场种类</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组织招聘的职位</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r>
              <a:tr h="1302378">
                <a:tc vMerge="1">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普通员工</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中级专技人员和管理人员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高级专技人员和管理人员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0009">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地方性劳动力市场</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比率较高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比率低</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0009">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区域性劳动力市场</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比率不高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比率较高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0009">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全国性劳动力市场</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比率不高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比率不高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0009">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世界性劳动力市场</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比率不高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a:solidFill>
                            <a:srgbClr val="000000"/>
                          </a:solidFill>
                          <a:effectLst/>
                          <a:latin typeface="微软雅黑" charset="0"/>
                          <a:ea typeface="微软雅黑" charset="0"/>
                          <a:cs typeface="宋体" pitchFamily="2" charset="-122"/>
                        </a:rPr>
                        <a:t>比率不高</a:t>
                      </a:r>
                      <a:endParaRPr lang="zh-CN" sz="12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200" b="0" kern="100" dirty="0">
                          <a:solidFill>
                            <a:srgbClr val="000000"/>
                          </a:solidFill>
                          <a:effectLst/>
                          <a:latin typeface="微软雅黑" charset="0"/>
                          <a:ea typeface="微软雅黑" charset="0"/>
                          <a:cs typeface="宋体" pitchFamily="2" charset="-122"/>
                        </a:rPr>
                        <a:t>比率不高</a:t>
                      </a:r>
                      <a:endParaRPr lang="zh-CN" sz="1200" b="0" kern="100" dirty="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itle 1"/>
          <p:cNvSpPr txBox="1"/>
          <p:nvPr/>
        </p:nvSpPr>
        <p:spPr>
          <a:xfrm>
            <a:off x="838200" y="41016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dirty="0">
                <a:solidFill>
                  <a:schemeClr val="accent1">
                    <a:lumMod val="75000"/>
                  </a:schemeClr>
                </a:solidFill>
                <a:latin typeface="微软雅黑" charset="0"/>
                <a:ea typeface="微软雅黑" charset="0"/>
              </a:rPr>
              <a:t>三、人员招聘的策略</a:t>
            </a:r>
            <a:endParaRPr lang="zh-CN" altLang="en-US" sz="2400" b="1" dirty="0">
              <a:solidFill>
                <a:schemeClr val="accent1">
                  <a:lumMod val="75000"/>
                </a:schemeClr>
              </a:solidFill>
              <a:latin typeface="微软雅黑" charset="0"/>
              <a:ea typeface="微软雅黑" charset="0"/>
            </a:endParaRPr>
          </a:p>
        </p:txBody>
      </p:sp>
      <p:sp>
        <p:nvSpPr>
          <p:cNvPr id="7" name="TextBox 6"/>
          <p:cNvSpPr txBox="1"/>
          <p:nvPr/>
        </p:nvSpPr>
        <p:spPr>
          <a:xfrm>
            <a:off x="838200" y="1508990"/>
            <a:ext cx="6096000" cy="368300"/>
          </a:xfrm>
          <a:prstGeom prst="rect">
            <a:avLst/>
          </a:prstGeom>
          <a:noFill/>
        </p:spPr>
        <p:txBody>
          <a:bodyPr wrap="square">
            <a:spAutoFit/>
          </a:bodyPr>
          <a:lstStyle/>
          <a:p>
            <a:r>
              <a:rPr lang="en-US" altLang="zh-CN" b="1" dirty="0">
                <a:solidFill>
                  <a:srgbClr val="000000"/>
                </a:solidFill>
                <a:latin typeface="微软雅黑" charset="0"/>
                <a:ea typeface="微软雅黑" charset="0"/>
                <a:cs typeface="微软雅黑" charset="0"/>
              </a:rPr>
              <a:t>1.</a:t>
            </a:r>
            <a:r>
              <a:rPr lang="zh-CN" altLang="en-US" sz="1800" b="1" dirty="0">
                <a:solidFill>
                  <a:srgbClr val="000000"/>
                </a:solidFill>
                <a:latin typeface="微软雅黑" charset="0"/>
                <a:ea typeface="微软雅黑" charset="0"/>
                <a:cs typeface="微软雅黑" charset="0"/>
              </a:rPr>
              <a:t>招聘计划与策略</a:t>
            </a:r>
            <a:endParaRPr lang="zh-CN" altLang="en-US" sz="1800" b="1" dirty="0">
              <a:solidFill>
                <a:srgbClr val="000000"/>
              </a:solidFill>
              <a:latin typeface="微软雅黑" charset="0"/>
              <a:ea typeface="微软雅黑" charset="0"/>
              <a:cs typeface="微软雅黑" charset="0"/>
            </a:endParaRPr>
          </a:p>
        </p:txBody>
      </p:sp>
    </p:spTree>
    <p:custDataLst>
      <p:tags r:id="rId8"/>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2596356"/>
            <a:ext cx="10515600" cy="339725"/>
          </a:xfr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1800" b="1" dirty="0">
                <a:solidFill>
                  <a:srgbClr val="000000"/>
                </a:solidFill>
                <a:latin typeface="汉仪旗黑-85S" charset="0"/>
                <a:ea typeface="等线 Light" panose="02010600030101010101" pitchFamily="2" charset="-122"/>
                <a:cs typeface="汉仪旗黑-85S" charset="0"/>
                <a:sym typeface="+mn-ea"/>
              </a:rPr>
              <a:t>3.</a:t>
            </a:r>
            <a:r>
              <a:rPr lang="en-US" altLang="zh-CN" sz="1800" b="1" dirty="0">
                <a:solidFill>
                  <a:srgbClr val="000000"/>
                </a:solidFill>
                <a:latin typeface="汉仪旗黑-85S" charset="0"/>
                <a:ea typeface="等线 Light" panose="02010600030101010101" pitchFamily="2" charset="-122"/>
                <a:cs typeface="汉仪旗黑-85S" charset="0"/>
                <a:sym typeface="+mn-ea"/>
              </a:rPr>
              <a:t>招聘时间策略</a:t>
            </a:r>
            <a:endParaRPr lang="en-US" altLang="zh-CN" sz="18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nvPr>
        </p:nvSpPr>
        <p:spPr>
          <a:xfrm>
            <a:off x="838200" y="3173341"/>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sz="1800" b="1" dirty="0">
                <a:solidFill>
                  <a:srgbClr val="000000"/>
                </a:solidFill>
                <a:latin typeface="微软雅黑" charset="0"/>
                <a:ea typeface="微软雅黑" charset="0"/>
                <a:cs typeface="微软雅黑" charset="0"/>
                <a:sym typeface="+mn-ea"/>
              </a:rPr>
              <a:t>在人才供应高峰时招聘</a:t>
            </a:r>
            <a:endParaRPr lang="zh-CN" altLang="en-US" sz="1800" b="1" dirty="0">
              <a:solidFill>
                <a:srgbClr val="000000"/>
              </a:solidFill>
              <a:latin typeface="微软雅黑" charset="0"/>
              <a:ea typeface="微软雅黑" charset="0"/>
              <a:cs typeface="微软雅黑" charset="0"/>
              <a:sym typeface="+mn-ea"/>
            </a:endParaRPr>
          </a:p>
          <a:p>
            <a:pPr lvl="0" algn="l">
              <a:buClrTx/>
              <a:buSzTx/>
            </a:pPr>
            <a:r>
              <a:rPr lang="zh-CN" altLang="en-US" sz="1800" b="1" dirty="0">
                <a:solidFill>
                  <a:srgbClr val="000000"/>
                </a:solidFill>
                <a:latin typeface="微软雅黑" charset="0"/>
                <a:ea typeface="微软雅黑" charset="0"/>
                <a:cs typeface="微软雅黑" charset="0"/>
                <a:sym typeface="+mn-ea"/>
              </a:rPr>
              <a:t>人才的供应本身也是有规律的，通常每年的</a:t>
            </a:r>
            <a:r>
              <a:rPr lang="zh-CN" altLang="en-US" sz="1800" b="1" dirty="0">
                <a:solidFill>
                  <a:srgbClr val="000000"/>
                </a:solidFill>
                <a:latin typeface="微软雅黑" charset="0"/>
                <a:ea typeface="微软雅黑" charset="0"/>
                <a:cs typeface="微软雅黑" charset="0"/>
                <a:sym typeface="+mn-ea"/>
              </a:rPr>
              <a:t>9</a:t>
            </a:r>
            <a:r>
              <a:rPr lang="zh-CN" altLang="en-US" sz="1800" b="1" dirty="0">
                <a:solidFill>
                  <a:srgbClr val="000000"/>
                </a:solidFill>
                <a:latin typeface="微软雅黑" charset="0"/>
                <a:ea typeface="微软雅黑" charset="0"/>
                <a:cs typeface="微软雅黑" charset="0"/>
                <a:sym typeface="+mn-ea"/>
              </a:rPr>
              <a:t>、</a:t>
            </a:r>
            <a:r>
              <a:rPr lang="zh-CN" altLang="en-US" sz="1800" b="1" dirty="0">
                <a:solidFill>
                  <a:srgbClr val="000000"/>
                </a:solidFill>
                <a:latin typeface="微软雅黑" charset="0"/>
                <a:ea typeface="微软雅黑" charset="0"/>
                <a:cs typeface="微软雅黑" charset="0"/>
                <a:sym typeface="+mn-ea"/>
              </a:rPr>
              <a:t>10</a:t>
            </a:r>
            <a:r>
              <a:rPr lang="zh-CN" altLang="en-US" sz="1800" b="1" dirty="0">
                <a:solidFill>
                  <a:srgbClr val="000000"/>
                </a:solidFill>
                <a:latin typeface="微软雅黑" charset="0"/>
                <a:ea typeface="微软雅黑" charset="0"/>
                <a:cs typeface="微软雅黑" charset="0"/>
                <a:sym typeface="+mn-ea"/>
              </a:rPr>
              <a:t>月份是人才供应的低谷，每年</a:t>
            </a:r>
            <a:r>
              <a:rPr lang="zh-CN" altLang="en-US" sz="1800" b="1" dirty="0">
                <a:solidFill>
                  <a:srgbClr val="000000"/>
                </a:solidFill>
                <a:latin typeface="微软雅黑" charset="0"/>
                <a:ea typeface="微软雅黑" charset="0"/>
                <a:cs typeface="微软雅黑" charset="0"/>
                <a:sym typeface="+mn-ea"/>
              </a:rPr>
              <a:t>l</a:t>
            </a:r>
            <a:r>
              <a:rPr lang="zh-CN" altLang="en-US" sz="1800" b="1" dirty="0">
                <a:solidFill>
                  <a:srgbClr val="000000"/>
                </a:solidFill>
                <a:latin typeface="微软雅黑" charset="0"/>
                <a:ea typeface="微软雅黑" charset="0"/>
                <a:cs typeface="微软雅黑" charset="0"/>
                <a:sym typeface="+mn-ea"/>
              </a:rPr>
              <a:t>、</a:t>
            </a:r>
            <a:r>
              <a:rPr lang="zh-CN" altLang="en-US" sz="1800" b="1" dirty="0">
                <a:solidFill>
                  <a:srgbClr val="000000"/>
                </a:solidFill>
                <a:latin typeface="微软雅黑" charset="0"/>
                <a:ea typeface="微软雅黑" charset="0"/>
                <a:cs typeface="微软雅黑" charset="0"/>
                <a:sym typeface="+mn-ea"/>
              </a:rPr>
              <a:t>2</a:t>
            </a:r>
            <a:r>
              <a:rPr lang="zh-CN" altLang="en-US" sz="1800" b="1" dirty="0">
                <a:solidFill>
                  <a:srgbClr val="000000"/>
                </a:solidFill>
                <a:latin typeface="微软雅黑" charset="0"/>
                <a:ea typeface="微软雅黑" charset="0"/>
                <a:cs typeface="微软雅黑" charset="0"/>
                <a:sym typeface="+mn-ea"/>
              </a:rPr>
              <a:t>月份和</a:t>
            </a:r>
            <a:r>
              <a:rPr lang="zh-CN" altLang="en-US" sz="1800" b="1" dirty="0">
                <a:solidFill>
                  <a:srgbClr val="000000"/>
                </a:solidFill>
                <a:latin typeface="微软雅黑" charset="0"/>
                <a:ea typeface="微软雅黑" charset="0"/>
                <a:cs typeface="微软雅黑" charset="0"/>
                <a:sym typeface="+mn-ea"/>
              </a:rPr>
              <a:t>6</a:t>
            </a:r>
            <a:r>
              <a:rPr lang="zh-CN" altLang="en-US" sz="1800" b="1" dirty="0">
                <a:solidFill>
                  <a:srgbClr val="000000"/>
                </a:solidFill>
                <a:latin typeface="微软雅黑" charset="0"/>
                <a:ea typeface="微软雅黑" charset="0"/>
                <a:cs typeface="微软雅黑" charset="0"/>
                <a:sym typeface="+mn-ea"/>
              </a:rPr>
              <a:t>、</a:t>
            </a:r>
            <a:r>
              <a:rPr lang="zh-CN" altLang="en-US" sz="1800" b="1" dirty="0">
                <a:solidFill>
                  <a:srgbClr val="000000"/>
                </a:solidFill>
                <a:latin typeface="微软雅黑" charset="0"/>
                <a:ea typeface="微软雅黑" charset="0"/>
                <a:cs typeface="微软雅黑" charset="0"/>
                <a:sym typeface="+mn-ea"/>
              </a:rPr>
              <a:t>7</a:t>
            </a:r>
            <a:r>
              <a:rPr lang="zh-CN" altLang="en-US" sz="1800" b="1" dirty="0">
                <a:solidFill>
                  <a:srgbClr val="000000"/>
                </a:solidFill>
                <a:latin typeface="微软雅黑" charset="0"/>
                <a:ea typeface="微软雅黑" charset="0"/>
                <a:cs typeface="微软雅黑" charset="0"/>
                <a:sym typeface="+mn-ea"/>
              </a:rPr>
              <a:t>月份是人才供应的高峰期。按照成本最小化的原则，组织应避开入才供应的低谷，在人才供应的高峰期进行招聘，这时招聘的效率最高。同样，到农村招聘体力劳动型工人最好在农闲时节。</a:t>
            </a:r>
            <a:endParaRPr lang="zh-CN" altLang="en-US" sz="1800" b="1" dirty="0">
              <a:solidFill>
                <a:srgbClr val="000000"/>
              </a:solidFill>
              <a:latin typeface="微软雅黑" charset="0"/>
              <a:ea typeface="微软雅黑" charset="0"/>
              <a:cs typeface="微软雅黑" charset="0"/>
              <a:sym typeface="+mn-ea"/>
            </a:endParaRPr>
          </a:p>
          <a:p>
            <a:pPr lvl="0" algn="l">
              <a:buClrTx/>
              <a:buSzTx/>
            </a:pPr>
            <a:r>
              <a:rPr lang="zh-CN" altLang="en-US" sz="1800" b="1" dirty="0">
                <a:solidFill>
                  <a:srgbClr val="000000"/>
                </a:solidFill>
                <a:latin typeface="微软雅黑" charset="0"/>
                <a:ea typeface="微软雅黑" charset="0"/>
                <a:cs typeface="微软雅黑" charset="0"/>
                <a:sym typeface="+mn-ea"/>
              </a:rPr>
              <a:t>计划好招聘的时间</a:t>
            </a:r>
            <a:endParaRPr lang="zh-CN" altLang="en-US" sz="1800" b="1" dirty="0">
              <a:solidFill>
                <a:srgbClr val="000000"/>
              </a:solidFill>
              <a:latin typeface="微软雅黑" charset="0"/>
              <a:ea typeface="微软雅黑" charset="0"/>
              <a:cs typeface="微软雅黑" charset="0"/>
              <a:sym typeface="+mn-ea"/>
            </a:endParaRPr>
          </a:p>
          <a:p>
            <a:pPr lvl="0" algn="l">
              <a:buClrTx/>
              <a:buSzTx/>
            </a:pPr>
            <a:r>
              <a:rPr lang="zh-CN" altLang="en-US" sz="1800" b="1" dirty="0">
                <a:solidFill>
                  <a:srgbClr val="000000"/>
                </a:solidFill>
                <a:latin typeface="微软雅黑" charset="0"/>
                <a:ea typeface="微软雅黑" charset="0"/>
                <a:cs typeface="微软雅黑" charset="0"/>
                <a:sym typeface="+mn-ea"/>
              </a:rPr>
              <a:t>通常，企业人力资源规划总是预先提供了有关空缺可能出现的时间，有效的招聘策略应该据此确定招聘的时间安排，即估计满足人员需求应花费的时间和在什么时候招聘最为合适，因此，招聘时间表的制定很重要。</a:t>
            </a:r>
            <a:endParaRPr lang="zh-CN" altLang="en-US" sz="1800" b="1" dirty="0">
              <a:solidFill>
                <a:srgbClr val="000000"/>
              </a:solidFill>
              <a:latin typeface="微软雅黑" charset="0"/>
              <a:ea typeface="微软雅黑" charset="0"/>
              <a:cs typeface="微软雅黑" charset="0"/>
              <a:sym typeface="+mn-ea"/>
            </a:endParaRPr>
          </a:p>
        </p:txBody>
      </p:sp>
      <p:sp>
        <p:nvSpPr>
          <p:cNvPr id="7" name="Title 1"/>
          <p:cNvSpPr txBox="1"/>
          <p:nvPr/>
        </p:nvSpPr>
        <p:spPr>
          <a:xfrm>
            <a:off x="838200" y="2064410"/>
            <a:ext cx="10515600" cy="339725"/>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800" b="1">
                <a:solidFill>
                  <a:srgbClr val="000000"/>
                </a:solidFill>
                <a:latin typeface="微软雅黑" charset="0"/>
                <a:ea typeface="微软雅黑" charset="0"/>
                <a:cs typeface="微软雅黑" charset="0"/>
              </a:rPr>
              <a:t>2.</a:t>
            </a:r>
            <a:r>
              <a:rPr lang="zh-CN" altLang="en-US" sz="1800" b="1">
                <a:solidFill>
                  <a:srgbClr val="000000"/>
                </a:solidFill>
                <a:latin typeface="微软雅黑" charset="0"/>
                <a:ea typeface="微软雅黑" charset="0"/>
                <a:cs typeface="微软雅黑" charset="0"/>
              </a:rPr>
              <a:t>招聘地点策略</a:t>
            </a:r>
            <a:endParaRPr lang="zh-CN" altLang="en-US" sz="1800" b="1" dirty="0">
              <a:solidFill>
                <a:srgbClr val="000000"/>
              </a:solidFill>
              <a:latin typeface="微软雅黑" charset="0"/>
              <a:ea typeface="微软雅黑" charset="0"/>
              <a:cs typeface="微软雅黑" charset="0"/>
            </a:endParaRPr>
          </a:p>
        </p:txBody>
      </p:sp>
      <p:sp>
        <p:nvSpPr>
          <p:cNvPr id="8" name="Title 1"/>
          <p:cNvSpPr txBox="1"/>
          <p:nvPr/>
        </p:nvSpPr>
        <p:spPr>
          <a:xfrm>
            <a:off x="838200" y="41016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dirty="0">
                <a:solidFill>
                  <a:schemeClr val="accent1">
                    <a:lumMod val="75000"/>
                  </a:schemeClr>
                </a:solidFill>
                <a:latin typeface="微软雅黑" charset="0"/>
                <a:ea typeface="微软雅黑" charset="0"/>
              </a:rPr>
              <a:t>三、人员招聘的策略</a:t>
            </a:r>
            <a:endParaRPr lang="zh-CN" altLang="en-US" sz="2400" b="1" dirty="0">
              <a:solidFill>
                <a:schemeClr val="accent1">
                  <a:lumMod val="75000"/>
                </a:schemeClr>
              </a:solidFill>
              <a:latin typeface="微软雅黑" charset="0"/>
              <a:ea typeface="微软雅黑" charset="0"/>
            </a:endParaRPr>
          </a:p>
        </p:txBody>
      </p:sp>
      <p:sp>
        <p:nvSpPr>
          <p:cNvPr id="9" name="TextBox 8"/>
          <p:cNvSpPr txBox="1"/>
          <p:nvPr/>
        </p:nvSpPr>
        <p:spPr>
          <a:xfrm>
            <a:off x="838200" y="1508990"/>
            <a:ext cx="6096000" cy="368300"/>
          </a:xfrm>
          <a:prstGeom prst="rect">
            <a:avLst/>
          </a:prstGeom>
          <a:noFill/>
        </p:spPr>
        <p:txBody>
          <a:bodyPr wrap="square">
            <a:spAutoFit/>
          </a:bodyPr>
          <a:lstStyle/>
          <a:p>
            <a:r>
              <a:rPr lang="en-US" altLang="zh-CN" b="1" dirty="0">
                <a:solidFill>
                  <a:srgbClr val="000000"/>
                </a:solidFill>
                <a:latin typeface="微软雅黑" charset="0"/>
                <a:ea typeface="微软雅黑" charset="0"/>
                <a:cs typeface="微软雅黑" charset="0"/>
              </a:rPr>
              <a:t>1.</a:t>
            </a:r>
            <a:r>
              <a:rPr lang="zh-CN" altLang="en-US" sz="1800" b="1" dirty="0">
                <a:solidFill>
                  <a:srgbClr val="000000"/>
                </a:solidFill>
                <a:latin typeface="微软雅黑" charset="0"/>
                <a:ea typeface="微软雅黑" charset="0"/>
                <a:cs typeface="微软雅黑" charset="0"/>
              </a:rPr>
              <a:t>招聘计划与策略</a:t>
            </a:r>
            <a:endParaRPr lang="zh-CN" altLang="en-US" sz="1800" b="1" dirty="0">
              <a:solidFill>
                <a:srgbClr val="000000"/>
              </a:solidFill>
              <a:latin typeface="微软雅黑" charset="0"/>
              <a:ea typeface="微软雅黑" charset="0"/>
              <a:cs typeface="微软雅黑" charset="0"/>
            </a:endParaRPr>
          </a:p>
        </p:txBody>
      </p:sp>
    </p:spTree>
    <p:custDataLst>
      <p:tags r:id="rId7"/>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671944" y="1121279"/>
            <a:ext cx="10515600" cy="339725"/>
          </a:xfr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1800" b="1" dirty="0">
                <a:solidFill>
                  <a:schemeClr val="accent1">
                    <a:lumMod val="75000"/>
                  </a:schemeClr>
                </a:solidFill>
                <a:latin typeface="汉仪旗黑-85S" charset="0"/>
                <a:ea typeface="等线 Light" panose="02010600030101010101" pitchFamily="2" charset="-122"/>
                <a:cs typeface="汉仪旗黑-85S" charset="0"/>
                <a:sym typeface="+mn-ea"/>
              </a:rPr>
              <a:t>4.</a:t>
            </a:r>
            <a:r>
              <a:rPr lang="en-US" altLang="zh-CN" sz="1800" b="1" dirty="0">
                <a:solidFill>
                  <a:schemeClr val="accent1">
                    <a:lumMod val="75000"/>
                  </a:schemeClr>
                </a:solidFill>
                <a:latin typeface="汉仪旗黑-85S" charset="0"/>
                <a:ea typeface="等线 Light" panose="02010600030101010101" pitchFamily="2" charset="-122"/>
                <a:cs typeface="汉仪旗黑-85S" charset="0"/>
                <a:sym typeface="+mn-ea"/>
              </a:rPr>
              <a:t>招聘中的组织宣传策略</a:t>
            </a:r>
            <a:endParaRPr lang="en-US" altLang="zh-CN" sz="18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671944" y="1756352"/>
            <a:ext cx="11242964"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zh-CN" altLang="en-US" sz="1800" b="1" dirty="0">
                <a:solidFill>
                  <a:schemeClr val="dk1"/>
                </a:solidFill>
                <a:latin typeface="微软雅黑" charset="0"/>
                <a:ea typeface="微软雅黑" charset="0"/>
                <a:sym typeface="+mn-ea"/>
              </a:rPr>
              <a:t>企业主管应积极参与招聘活动</a:t>
            </a:r>
            <a:endParaRPr lang="zh-CN" altLang="en-US" sz="1800" b="1" dirty="0">
              <a:solidFill>
                <a:schemeClr val="dk1"/>
              </a:solidFill>
              <a:latin typeface="微软雅黑" charset="0"/>
              <a:ea typeface="微软雅黑" charset="0"/>
              <a:sym typeface="+mn-ea"/>
            </a:endParaRPr>
          </a:p>
          <a:p>
            <a:pPr lvl="0" algn="l">
              <a:lnSpc>
                <a:spcPct val="150000"/>
              </a:lnSpc>
              <a:buClrTx/>
              <a:buSzTx/>
            </a:pPr>
            <a:r>
              <a:rPr lang="zh-CN" altLang="en-US" sz="1800" b="1" dirty="0">
                <a:solidFill>
                  <a:schemeClr val="dk1"/>
                </a:solidFill>
                <a:latin typeface="微软雅黑" charset="0"/>
                <a:ea typeface="微软雅黑" charset="0"/>
                <a:sym typeface="+mn-ea"/>
              </a:rPr>
              <a:t>招聘人员必须热情而且公正</a:t>
            </a:r>
            <a:endParaRPr lang="zh-CN" altLang="en-US" sz="1800" b="1" dirty="0">
              <a:solidFill>
                <a:schemeClr val="dk1"/>
              </a:solidFill>
              <a:latin typeface="微软雅黑" charset="0"/>
              <a:ea typeface="微软雅黑" charset="0"/>
              <a:sym typeface="+mn-ea"/>
            </a:endParaRPr>
          </a:p>
          <a:p>
            <a:pPr lvl="0" algn="l">
              <a:lnSpc>
                <a:spcPct val="150000"/>
              </a:lnSpc>
              <a:buClrTx/>
              <a:buSzTx/>
            </a:pPr>
            <a:r>
              <a:rPr lang="zh-CN" altLang="en-US" sz="1800" b="1" dirty="0">
                <a:solidFill>
                  <a:schemeClr val="dk1"/>
                </a:solidFill>
                <a:latin typeface="微软雅黑" charset="0"/>
                <a:ea typeface="微软雅黑" charset="0"/>
                <a:sym typeface="+mn-ea"/>
              </a:rPr>
              <a:t>对招聘人员的其他要求</a:t>
            </a:r>
            <a:endParaRPr lang="zh-CN" altLang="en-US" sz="1800" b="1" dirty="0">
              <a:solidFill>
                <a:schemeClr val="dk1"/>
              </a:solidFill>
              <a:latin typeface="微软雅黑" charset="0"/>
              <a:ea typeface="微软雅黑" charset="0"/>
              <a:sym typeface="+mn-ea"/>
            </a:endParaRPr>
          </a:p>
          <a:p>
            <a:pPr lvl="0" algn="l">
              <a:lnSpc>
                <a:spcPct val="150000"/>
              </a:lnSpc>
              <a:buClrTx/>
              <a:buSzTx/>
            </a:pPr>
            <a:endParaRPr lang="zh-CN" altLang="en-US" sz="1800" b="1"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微软雅黑" panose="020B0503020204020204" pitchFamily="34" charset="-122"/>
                <a:cs typeface="汉仪旗黑-85S" charset="0"/>
                <a:sym typeface="+mn-ea"/>
              </a:rPr>
              <a:t>第三节 人员招聘的渠道与技术</a:t>
            </a:r>
            <a:endParaRPr lang="zh-CN" altLang="en-US" sz="2400" b="1" dirty="0">
              <a:solidFill>
                <a:schemeClr val="accent1">
                  <a:lumMod val="75000"/>
                </a:schemeClr>
              </a:solidFill>
              <a:latin typeface="汉仪旗黑-85S" charset="0"/>
              <a:ea typeface="微软雅黑" panose="020B0503020204020204" pitchFamily="34" charset="-122"/>
              <a:cs typeface="汉仪旗黑-85S" charset="0"/>
              <a:sym typeface="+mn-ea"/>
            </a:endParaRPr>
          </a:p>
        </p:txBody>
      </p:sp>
      <p:sp>
        <p:nvSpPr>
          <p:cNvPr id="4" name="Title 1"/>
          <p:cNvSpPr>
            <a:spLocks noGrp="1"/>
          </p:cNvSpPr>
          <p:nvPr>
            <p:ph type="body" idx="4294967295"/>
          </p:nvPr>
        </p:nvSpPr>
        <p:spPr>
          <a:xfrm>
            <a:off x="1239982" y="1690688"/>
            <a:ext cx="7100455" cy="1826634"/>
          </a:xfr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2400" b="1" dirty="0">
                <a:solidFill>
                  <a:srgbClr val="000000"/>
                </a:solidFill>
                <a:latin typeface="微软雅黑" charset="0"/>
                <a:ea typeface="微软雅黑" charset="0"/>
                <a:sym typeface="+mn-ea"/>
              </a:rPr>
              <a:t>一、人员招聘的渠道</a:t>
            </a:r>
            <a:endParaRPr lang="zh-CN" altLang="en-US" sz="2400" b="1" dirty="0">
              <a:solidFill>
                <a:srgbClr val="000000"/>
              </a:solidFill>
              <a:latin typeface="微软雅黑" charset="0"/>
              <a:ea typeface="微软雅黑" charset="0"/>
              <a:sym typeface="+mn-ea"/>
            </a:endParaRPr>
          </a:p>
          <a:p>
            <a:pPr marL="0" lvl="0" algn="l">
              <a:buClrTx/>
              <a:buSzTx/>
              <a:buNone/>
            </a:pPr>
            <a:r>
              <a:rPr lang="zh-CN" altLang="en-US" sz="2400" b="1" dirty="0">
                <a:solidFill>
                  <a:srgbClr val="000000"/>
                </a:solidFill>
                <a:latin typeface="微软雅黑" charset="0"/>
                <a:ea typeface="微软雅黑" charset="0"/>
                <a:sym typeface="+mn-ea"/>
              </a:rPr>
              <a:t>二、人员招聘的技术</a:t>
            </a:r>
            <a:endParaRPr lang="zh-CN" altLang="en-US" sz="2400" b="1" dirty="0">
              <a:solidFill>
                <a:srgbClr val="000000"/>
              </a:solidFill>
              <a:latin typeface="微软雅黑" charset="0"/>
              <a:ea typeface="微软雅黑" charset="0"/>
              <a:sym typeface="+mn-ea"/>
            </a:endParaRPr>
          </a:p>
        </p:txBody>
      </p:sp>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custDataLst>
              <p:tags r:id="rId7"/>
            </p:custDataLst>
          </p:nvPr>
        </p:nvSpPr>
        <p:spPr>
          <a:xfrm>
            <a:off x="1018309" y="1450821"/>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spcBef>
                <a:spcPts val="1000"/>
              </a:spcBef>
              <a:buClrTx/>
              <a:buSzTx/>
              <a:buFont typeface="Arial" panose="020B0604020202020204" pitchFamily="34" charset="0"/>
            </a:pPr>
            <a:r>
              <a:rPr lang="zh-CN" altLang="en-US" sz="2400" b="1" dirty="0">
                <a:solidFill>
                  <a:schemeClr val="dk1"/>
                </a:solidFill>
                <a:latin typeface="汉仪旗黑-85S" charset="0"/>
                <a:ea typeface="汉仪旗黑-85S" charset="0"/>
                <a:cs typeface="+mn-cs"/>
                <a:sym typeface="+mn-ea"/>
              </a:rPr>
              <a:t>（一）内部招聘的主要方法</a:t>
            </a:r>
            <a:endParaRPr lang="zh-CN" altLang="en-US" sz="2400" b="1" dirty="0">
              <a:solidFill>
                <a:schemeClr val="dk1"/>
              </a:solidFill>
              <a:latin typeface="汉仪旗黑-85S" charset="0"/>
              <a:ea typeface="汉仪旗黑-85S" charset="0"/>
              <a:cs typeface="+mn-cs"/>
              <a:sym typeface="+mn-ea"/>
            </a:endParaRPr>
          </a:p>
        </p:txBody>
      </p:sp>
      <p:sp>
        <p:nvSpPr>
          <p:cNvPr id="4" name="Title 1"/>
          <p:cNvSpPr txBox="1"/>
          <p:nvPr>
            <p:custDataLst>
              <p:tags r:id="rId8"/>
            </p:custDataLst>
          </p:nvPr>
        </p:nvSpPr>
        <p:spPr>
          <a:xfrm>
            <a:off x="1544782" y="2542310"/>
            <a:ext cx="10515600" cy="1325563"/>
          </a:xfrm>
          <a:prstGeom prst="rect">
            <a:avLst/>
          </a:prstGeom>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2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olidFill>
                  <a:schemeClr val="dk1"/>
                </a:solidFill>
                <a:latin typeface="微软雅黑" charset="0"/>
                <a:ea typeface="微软雅黑" charset="0"/>
                <a:cs typeface="微软雅黑" charset="0"/>
              </a:rPr>
              <a:t>1</a:t>
            </a:r>
            <a:r>
              <a:rPr lang="zh-CN" altLang="en-US" dirty="0">
                <a:solidFill>
                  <a:schemeClr val="dk1"/>
                </a:solidFill>
                <a:latin typeface="微软雅黑" charset="0"/>
                <a:ea typeface="微软雅黑" charset="0"/>
                <a:cs typeface="微软雅黑" charset="0"/>
              </a:rPr>
              <a:t>、推荐法</a:t>
            </a:r>
            <a:endParaRPr lang="zh-CN" altLang="en-US" dirty="0">
              <a:solidFill>
                <a:schemeClr val="dk1"/>
              </a:solidFill>
              <a:latin typeface="微软雅黑" charset="0"/>
              <a:ea typeface="微软雅黑" charset="0"/>
              <a:cs typeface="微软雅黑" charset="0"/>
            </a:endParaRPr>
          </a:p>
        </p:txBody>
      </p:sp>
      <p:sp>
        <p:nvSpPr>
          <p:cNvPr id="5" name="Title 1"/>
          <p:cNvSpPr txBox="1"/>
          <p:nvPr>
            <p:custDataLst>
              <p:tags r:id="rId9"/>
            </p:custDataLst>
          </p:nvPr>
        </p:nvSpPr>
        <p:spPr>
          <a:xfrm>
            <a:off x="1544782" y="3010458"/>
            <a:ext cx="10515600" cy="1325563"/>
          </a:xfrm>
          <a:prstGeom prst="rect">
            <a:avLst/>
          </a:prstGeom>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2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olidFill>
                  <a:schemeClr val="dk1"/>
                </a:solidFill>
                <a:latin typeface="微软雅黑" charset="0"/>
                <a:ea typeface="微软雅黑" charset="0"/>
                <a:cs typeface="微软雅黑" charset="0"/>
              </a:rPr>
              <a:t>2</a:t>
            </a:r>
            <a:r>
              <a:rPr lang="zh-CN" altLang="en-US" dirty="0">
                <a:solidFill>
                  <a:schemeClr val="dk1"/>
                </a:solidFill>
                <a:latin typeface="微软雅黑" charset="0"/>
                <a:ea typeface="微软雅黑" charset="0"/>
                <a:cs typeface="微软雅黑" charset="0"/>
              </a:rPr>
              <a:t>、职位公告法</a:t>
            </a:r>
            <a:endParaRPr lang="zh-CN" altLang="en-US" dirty="0">
              <a:solidFill>
                <a:schemeClr val="dk1"/>
              </a:solidFill>
              <a:latin typeface="微软雅黑" charset="0"/>
              <a:ea typeface="微软雅黑" charset="0"/>
              <a:cs typeface="微软雅黑" charset="0"/>
            </a:endParaRPr>
          </a:p>
        </p:txBody>
      </p:sp>
      <p:sp>
        <p:nvSpPr>
          <p:cNvPr id="7" name="TextBox 6"/>
          <p:cNvSpPr txBox="1"/>
          <p:nvPr>
            <p:custDataLst>
              <p:tags r:id="rId10"/>
            </p:custDataLst>
          </p:nvPr>
        </p:nvSpPr>
        <p:spPr>
          <a:xfrm>
            <a:off x="1544782" y="3460874"/>
            <a:ext cx="6096000" cy="424732"/>
          </a:xfrm>
          <a:prstGeom prst="rect">
            <a:avLst/>
          </a:prstGeom>
        </p:spPr>
        <p:txBody>
          <a:bodyPr vert="horz" lIns="91440" tIns="45720" rIns="91440" bIns="45720" rtlCol="0">
            <a:normAutofit fontScale="90000" lnSpcReduction="10000"/>
          </a:bodyPr>
          <a:lstStyle>
            <a:lvl1pPr indent="0">
              <a:lnSpc>
                <a:spcPct val="90000"/>
              </a:lnSpc>
              <a:spcBef>
                <a:spcPts val="1000"/>
              </a:spcBef>
              <a:buFont typeface="Arial" panose="020B0604020202020204" pitchFamily="34" charset="0"/>
              <a:buNone/>
              <a:defRPr sz="2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olidFill>
                  <a:schemeClr val="dk1"/>
                </a:solidFill>
                <a:latin typeface="微软雅黑" charset="0"/>
                <a:ea typeface="微软雅黑" charset="0"/>
                <a:cs typeface="微软雅黑" charset="0"/>
              </a:rPr>
              <a:t>3</a:t>
            </a:r>
            <a:r>
              <a:rPr lang="zh-CN" altLang="en-US" dirty="0">
                <a:solidFill>
                  <a:schemeClr val="dk1"/>
                </a:solidFill>
                <a:latin typeface="微软雅黑" charset="0"/>
                <a:ea typeface="微软雅黑" charset="0"/>
                <a:cs typeface="微软雅黑" charset="0"/>
              </a:rPr>
              <a:t>、档案法</a:t>
            </a:r>
            <a:endParaRPr lang="zh-CN" altLang="en-US" dirty="0">
              <a:solidFill>
                <a:schemeClr val="dk1"/>
              </a:solidFill>
              <a:latin typeface="微软雅黑" charset="0"/>
              <a:ea typeface="微软雅黑" charset="0"/>
              <a:cs typeface="微软雅黑" charset="0"/>
            </a:endParaRPr>
          </a:p>
        </p:txBody>
      </p:sp>
      <p:sp>
        <p:nvSpPr>
          <p:cNvPr id="8" name="Title 1"/>
          <p:cNvSpPr txBox="1"/>
          <p:nvPr/>
        </p:nvSpPr>
        <p:spPr>
          <a:xfrm>
            <a:off x="838200" y="46620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b="1" dirty="0">
                <a:solidFill>
                  <a:schemeClr val="accent1">
                    <a:lumMod val="75000"/>
                  </a:schemeClr>
                </a:solidFill>
                <a:latin typeface="微软雅黑" charset="0"/>
                <a:ea typeface="微软雅黑" charset="0"/>
              </a:rPr>
              <a:t>一、人员招聘的渠道</a:t>
            </a:r>
            <a:endParaRPr lang="zh-CN" altLang="en-US" sz="3600" b="1" dirty="0">
              <a:solidFill>
                <a:schemeClr val="accent1">
                  <a:lumMod val="75000"/>
                </a:schemeClr>
              </a:solidFill>
              <a:latin typeface="微软雅黑" charset="0"/>
              <a:ea typeface="微软雅黑" charset="0"/>
            </a:endParaRPr>
          </a:p>
        </p:txBody>
      </p:sp>
    </p:spTree>
    <p:custDataLst>
      <p:tags r:id="rId1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lnSpc>
                <a:spcPct val="150000"/>
              </a:lnSpc>
              <a:spcBef>
                <a:spcPts val="1000"/>
              </a:spcBef>
              <a:buClrTx/>
              <a:buSzTx/>
              <a:buFont typeface="Arial" panose="020B0604020202020204" pitchFamily="34" charset="0"/>
            </a:pPr>
            <a:r>
              <a:rPr lang="en-US" altLang="zh-CN" sz="1800" b="1" dirty="0">
                <a:solidFill>
                  <a:schemeClr val="accent1">
                    <a:lumMod val="75000"/>
                  </a:schemeClr>
                </a:solidFill>
                <a:latin typeface="汉仪旗黑-85S" charset="0"/>
                <a:ea typeface="宋体" pitchFamily="2" charset="-122"/>
                <a:cs typeface="汉仪旗黑-85S" charset="0"/>
                <a:sym typeface="+mn-ea"/>
              </a:rPr>
              <a:t>1</a:t>
            </a:r>
            <a:r>
              <a:rPr lang="en-US" altLang="zh-CN" sz="1800" b="1" dirty="0">
                <a:solidFill>
                  <a:schemeClr val="accent1">
                    <a:lumMod val="75000"/>
                  </a:schemeClr>
                </a:solidFill>
                <a:latin typeface="汉仪旗黑-85S" charset="0"/>
                <a:ea typeface="宋体" pitchFamily="2" charset="-122"/>
                <a:cs typeface="汉仪旗黑-85S" charset="0"/>
                <a:sym typeface="+mn-ea"/>
              </a:rPr>
              <a:t>、推荐法</a:t>
            </a:r>
            <a:endParaRPr lang="en-US" altLang="zh-CN" sz="1800" b="1" dirty="0">
              <a:solidFill>
                <a:schemeClr val="accent1">
                  <a:lumMod val="75000"/>
                </a:schemeClr>
              </a:solidFill>
              <a:latin typeface="汉仪旗黑-85S" charset="0"/>
              <a:ea typeface="宋体"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推荐法可用于内部招聘，也可用于外部招聘。它是由本企业员工根据企业的需要推荐其熟悉的合适人员，供用人部门和人力资源部门进行选择和考核。</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在企业内部最常见的推荐法是主管推荐，其优点在于主管一般比较了解潜在候选人的能力，由主管提名的人选具有一定的可靠性，而且主管们觉得他们具有对所辖岗位的用人决策权，成功率和满意度也会比较高。缺点在于这种推荐会比较主观，容易受个人因素的影响，主管们可能提拔的往往是自己的亲信而不是一个胜任的人选。而且有时候，主管们并不希望自己手下很得力的下属被调到其他部门，这样会影响本部门的实力。</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lnSpc>
                <a:spcPct val="150000"/>
              </a:lnSpc>
              <a:spcBef>
                <a:spcPts val="1000"/>
              </a:spcBef>
              <a:buClrTx/>
              <a:buSzTx/>
              <a:buFont typeface="Arial" panose="020B0604020202020204" pitchFamily="34" charset="0"/>
            </a:pPr>
            <a:r>
              <a:rPr lang="en-US" altLang="zh-CN" sz="1800" b="1" dirty="0">
                <a:solidFill>
                  <a:schemeClr val="accent1">
                    <a:lumMod val="75000"/>
                  </a:schemeClr>
                </a:solidFill>
                <a:latin typeface="汉仪旗黑-85S" charset="0"/>
                <a:ea typeface="宋体" pitchFamily="2" charset="-122"/>
                <a:cs typeface="汉仪旗黑-85S" charset="0"/>
                <a:sym typeface="+mn-ea"/>
              </a:rPr>
              <a:t>2</a:t>
            </a:r>
            <a:r>
              <a:rPr lang="en-US" altLang="zh-CN" sz="1800" b="1" dirty="0">
                <a:solidFill>
                  <a:schemeClr val="accent1">
                    <a:lumMod val="75000"/>
                  </a:schemeClr>
                </a:solidFill>
                <a:latin typeface="汉仪旗黑-85S" charset="0"/>
                <a:ea typeface="宋体" pitchFamily="2" charset="-122"/>
                <a:cs typeface="汉仪旗黑-85S" charset="0"/>
                <a:sym typeface="+mn-ea"/>
              </a:rPr>
              <a:t>、职位公告法</a:t>
            </a:r>
            <a:endParaRPr lang="en-US" altLang="zh-CN" sz="1800" b="1" dirty="0">
              <a:solidFill>
                <a:schemeClr val="accent1">
                  <a:lumMod val="75000"/>
                </a:schemeClr>
              </a:solidFill>
              <a:latin typeface="汉仪旗黑-85S" charset="0"/>
              <a:ea typeface="宋体"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720435" y="1466564"/>
            <a:ext cx="6102927"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内部职位公告应注意：一是资格问题，即应是在企业经过了使用期而长期聘用的员工；二是职位公告的内容，即职位资料应全面、准确，人力资源部门还应负责回答雇员提出的疑难问题；三是公告范围，即应保证企业内每一位员工都能获得内部招聘的信息；四是减少内部招聘可能对原来的人员产生的冲击，五是职位公告应具有公开性；六是职位公告的时间安排也应适当，即根据不同的具体情况来确定到底留出多少时间给员工做出反应。</a:t>
            </a:r>
            <a:endParaRPr lang="zh-CN" altLang="en-US" sz="1800" dirty="0">
              <a:solidFill>
                <a:schemeClr val="dk1"/>
              </a:solidFill>
              <a:latin typeface="微软雅黑" charset="0"/>
              <a:ea typeface="微软雅黑" charset="0"/>
              <a:sym typeface="+mn-ea"/>
            </a:endParaRPr>
          </a:p>
        </p:txBody>
      </p:sp>
      <p:graphicFrame>
        <p:nvGraphicFramePr>
          <p:cNvPr id="4" name="Table 3"/>
          <p:cNvGraphicFramePr>
            <a:graphicFrameLocks noGrp="1"/>
          </p:cNvGraphicFramePr>
          <p:nvPr/>
        </p:nvGraphicFramePr>
        <p:xfrm>
          <a:off x="6941128" y="1027906"/>
          <a:ext cx="4875068" cy="5228655"/>
        </p:xfrm>
        <a:graphic>
          <a:graphicData uri="http://schemas.openxmlformats.org/drawingml/2006/table">
            <a:tbl>
              <a:tblPr firstRow="1" firstCol="1" bandRow="1"/>
              <a:tblGrid>
                <a:gridCol w="413251"/>
                <a:gridCol w="660966"/>
                <a:gridCol w="3800851"/>
              </a:tblGrid>
              <a:tr h="0">
                <a:tc gridSpan="3">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微软雅黑" charset="0"/>
                        </a:rPr>
                        <a:t>表</a:t>
                      </a:r>
                      <a:r>
                        <a:rPr lang="en-US" sz="1400" b="0" kern="100" dirty="0">
                          <a:solidFill>
                            <a:srgbClr val="000000"/>
                          </a:solidFill>
                          <a:effectLst/>
                          <a:latin typeface="微软雅黑" charset="0"/>
                          <a:ea typeface="微软雅黑" charset="0"/>
                          <a:cs typeface="微软雅黑" charset="0"/>
                        </a:rPr>
                        <a:t>6-3  </a:t>
                      </a:r>
                      <a:r>
                        <a:rPr lang="zh-CN" sz="1400" b="0" kern="100" dirty="0">
                          <a:solidFill>
                            <a:srgbClr val="000000"/>
                          </a:solidFill>
                          <a:effectLst/>
                          <a:latin typeface="微软雅黑" charset="0"/>
                          <a:ea typeface="微软雅黑" charset="0"/>
                          <a:cs typeface="微软雅黑" charset="0"/>
                        </a:rPr>
                        <a:t>职位公告法步骤</a:t>
                      </a:r>
                      <a:endParaRPr lang="en-US" sz="1400" b="0" kern="100" dirty="0">
                        <a:effectLst/>
                        <a:latin typeface="微软雅黑" charset="0"/>
                        <a:ea typeface="微软雅黑" charset="0"/>
                        <a:cs typeface="微软雅黑"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hMerge="1">
                  <a:tcPr/>
                </a:tc>
                <a:tc hMerge="1">
                  <a:tcPr/>
                </a:tc>
              </a:tr>
              <a:tr h="266700">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步骤</a:t>
                      </a:r>
                      <a:endParaRPr lang="zh-CN"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有关人员</a:t>
                      </a:r>
                      <a:endParaRPr lang="zh-CN"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要做的事情</a:t>
                      </a:r>
                      <a:endParaRPr lang="zh-CN"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9980">
                <a:tc>
                  <a:txBody>
                    <a:bodyPr/>
                    <a:lstStyle/>
                    <a:p>
                      <a:pPr marL="0" marR="0">
                        <a:lnSpc>
                          <a:spcPct val="172000"/>
                        </a:lnSpc>
                        <a:spcBef>
                          <a:spcPts val="1300"/>
                        </a:spcBef>
                        <a:spcAft>
                          <a:spcPts val="1300"/>
                        </a:spcAft>
                      </a:pPr>
                      <a:r>
                        <a:rPr lang="en-US" sz="1400" b="0" kern="100">
                          <a:solidFill>
                            <a:srgbClr val="000000"/>
                          </a:solidFill>
                          <a:effectLst/>
                          <a:latin typeface="微软雅黑" charset="0"/>
                          <a:ea typeface="微软雅黑" charset="0"/>
                          <a:cs typeface="宋体" pitchFamily="2" charset="-122"/>
                        </a:rPr>
                        <a:t>1</a:t>
                      </a:r>
                      <a:endParaRPr lang="en-US"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人力资源</a:t>
                      </a:r>
                      <a:endParaRPr lang="en-US" sz="1400" b="0" kern="100">
                        <a:effectLst/>
                        <a:latin typeface="微软雅黑" charset="0"/>
                        <a:ea typeface="微软雅黑" charset="0"/>
                        <a:cs typeface="Times New Roman" panose="02020603050405020304" pitchFamily="18" charset="0"/>
                      </a:endParaRPr>
                    </a:p>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助理</a:t>
                      </a:r>
                      <a:endParaRPr lang="en-US" sz="1400" b="0" kern="100">
                        <a:effectLst/>
                        <a:latin typeface="微软雅黑" charset="0"/>
                        <a:ea typeface="微软雅黑"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微软雅黑" charset="0"/>
                        </a:rPr>
                        <a:t>一旦接到人力资源申请表，就向每一位合适的基层主管起草一份通知书，说明现在的职位空缺。通知书应包括职位的名称、工作编号、报酬级别、工作范围、履行的基本职责和需要的资格（从职务说明、规范中获取资料），确保这份通知书张贴在公司所有的布告栏上</a:t>
                      </a:r>
                      <a:r>
                        <a:rPr lang="en-US" sz="1400" b="0" kern="100">
                          <a:solidFill>
                            <a:srgbClr val="000000"/>
                          </a:solidFill>
                          <a:effectLst/>
                          <a:latin typeface="微软雅黑" charset="0"/>
                          <a:ea typeface="微软雅黑" charset="0"/>
                          <a:cs typeface="微软雅黑" charset="0"/>
                        </a:rPr>
                        <a:t>.</a:t>
                      </a:r>
                      <a:endParaRPr lang="en-US" sz="1400" b="0" kern="100">
                        <a:effectLst/>
                        <a:latin typeface="微软雅黑" charset="0"/>
                        <a:ea typeface="微软雅黑" charset="0"/>
                        <a:cs typeface="微软雅黑"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980">
                <a:tc>
                  <a:txBody>
                    <a:bodyPr/>
                    <a:lstStyle/>
                    <a:p>
                      <a:pPr marL="0" marR="0">
                        <a:lnSpc>
                          <a:spcPct val="172000"/>
                        </a:lnSpc>
                        <a:spcBef>
                          <a:spcPts val="1300"/>
                        </a:spcBef>
                        <a:spcAft>
                          <a:spcPts val="1300"/>
                        </a:spcAft>
                      </a:pPr>
                      <a:r>
                        <a:rPr lang="en-US" sz="1400" b="0" kern="100">
                          <a:solidFill>
                            <a:srgbClr val="000000"/>
                          </a:solidFill>
                          <a:effectLst/>
                          <a:latin typeface="微软雅黑" charset="0"/>
                          <a:ea typeface="微软雅黑" charset="0"/>
                          <a:cs typeface="宋体" pitchFamily="2" charset="-122"/>
                        </a:rPr>
                        <a:t>2</a:t>
                      </a:r>
                      <a:endParaRPr lang="en-US"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基层主管</a:t>
                      </a:r>
                      <a:endParaRPr lang="zh-CN"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确保每一位胜任该职位的员工都能清楚的了解空缺的职位</a:t>
                      </a:r>
                      <a:endParaRPr lang="zh-CN"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140">
                <a:tc>
                  <a:txBody>
                    <a:bodyPr/>
                    <a:lstStyle/>
                    <a:p>
                      <a:pPr marL="0" marR="0">
                        <a:lnSpc>
                          <a:spcPct val="172000"/>
                        </a:lnSpc>
                        <a:spcBef>
                          <a:spcPts val="1300"/>
                        </a:spcBef>
                        <a:spcAft>
                          <a:spcPts val="1300"/>
                        </a:spcAft>
                      </a:pPr>
                      <a:r>
                        <a:rPr lang="en-US" sz="1400" b="0" kern="100">
                          <a:solidFill>
                            <a:srgbClr val="000000"/>
                          </a:solidFill>
                          <a:effectLst/>
                          <a:latin typeface="微软雅黑" charset="0"/>
                          <a:ea typeface="微软雅黑" charset="0"/>
                          <a:cs typeface="宋体" pitchFamily="2" charset="-122"/>
                        </a:rPr>
                        <a:t>3</a:t>
                      </a:r>
                      <a:endParaRPr lang="en-US" sz="14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感兴趣</a:t>
                      </a:r>
                      <a:endParaRPr lang="en-US" sz="1400" b="0" kern="100" dirty="0">
                        <a:effectLst/>
                        <a:latin typeface="微软雅黑" charset="0"/>
                        <a:ea typeface="微软雅黑" charset="0"/>
                        <a:cs typeface="Times New Roman" panose="02020603050405020304" pitchFamily="18" charset="0"/>
                      </a:endParaRPr>
                    </a:p>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员工</a:t>
                      </a:r>
                      <a:endParaRPr lang="en-US" sz="1400" b="0" kern="100" dirty="0">
                        <a:effectLst/>
                        <a:latin typeface="微软雅黑" charset="0"/>
                        <a:ea typeface="微软雅黑"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与人力资源部门联系</a:t>
                      </a:r>
                      <a:endParaRPr lang="zh-CN" sz="1400" b="0" kern="100" dirty="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8"/>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lnSpc>
                <a:spcPct val="150000"/>
              </a:lnSpc>
              <a:spcBef>
                <a:spcPts val="1000"/>
              </a:spcBef>
              <a:buClrTx/>
              <a:buSzTx/>
              <a:buFont typeface="Arial" panose="020B0604020202020204" pitchFamily="34" charset="0"/>
            </a:pPr>
            <a:r>
              <a:rPr lang="en-US" altLang="zh-CN" sz="1800" b="1" dirty="0">
                <a:solidFill>
                  <a:schemeClr val="accent1">
                    <a:lumMod val="75000"/>
                  </a:schemeClr>
                </a:solidFill>
                <a:latin typeface="汉仪旗黑-85S" charset="0"/>
                <a:ea typeface="宋体" pitchFamily="2" charset="-122"/>
                <a:cs typeface="汉仪旗黑-85S" charset="0"/>
                <a:sym typeface="+mn-ea"/>
              </a:rPr>
              <a:t>3</a:t>
            </a:r>
            <a:r>
              <a:rPr lang="en-US" altLang="zh-CN" sz="1800" b="1" dirty="0">
                <a:solidFill>
                  <a:schemeClr val="accent1">
                    <a:lumMod val="75000"/>
                  </a:schemeClr>
                </a:solidFill>
                <a:latin typeface="汉仪旗黑-85S" charset="0"/>
                <a:ea typeface="宋体" pitchFamily="2" charset="-122"/>
                <a:cs typeface="汉仪旗黑-85S" charset="0"/>
                <a:sym typeface="+mn-ea"/>
              </a:rPr>
              <a:t>、档案法</a:t>
            </a:r>
            <a:endParaRPr lang="en-US" altLang="zh-CN" sz="1800" b="1" dirty="0">
              <a:solidFill>
                <a:schemeClr val="accent1">
                  <a:lumMod val="75000"/>
                </a:schemeClr>
              </a:solidFill>
              <a:latin typeface="汉仪旗黑-85S" charset="0"/>
              <a:ea typeface="宋体"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人力资源部门都有员工档案，从中可了解到员工在教育、培训、经验、技能、绩效等方面的信息，帮助用人部门和人力资源部门寻找合适的人员补充职位空缺。尤其是在建立了人力资源管理信息系统</a:t>
            </a:r>
            <a:r>
              <a:rPr lang="zh-CN" altLang="en-US" sz="1800" dirty="0">
                <a:solidFill>
                  <a:schemeClr val="dk1"/>
                </a:solidFill>
                <a:latin typeface="微软雅黑" charset="0"/>
                <a:ea typeface="微软雅黑" charset="0"/>
                <a:cs typeface="微软雅黑" charset="0"/>
                <a:sym typeface="+mn-ea"/>
              </a:rPr>
              <a:t>(HRMIS)</a:t>
            </a:r>
            <a:r>
              <a:rPr lang="zh-CN" altLang="en-US" sz="1800" dirty="0">
                <a:solidFill>
                  <a:schemeClr val="dk1"/>
                </a:solidFill>
                <a:latin typeface="微软雅黑" charset="0"/>
                <a:ea typeface="微软雅黑" charset="0"/>
                <a:cs typeface="微软雅黑" charset="0"/>
                <a:sym typeface="+mn-ea"/>
              </a:rPr>
              <a:t>的企业，则更为便捷、迅速，并可以在更大范围内进行挑选。员工档案对员工晋升、培训、发展有着重要的作用，因此，员工档案应力求准确、完备，对员工在职位、技能、教育、绩效等方面信息的变化应及时做好记录，为人员选择配备做好记录。</a:t>
            </a:r>
            <a:endParaRPr lang="zh-CN" altLang="en-US"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0" y="0"/>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dirty="0">
                <a:solidFill>
                  <a:schemeClr val="accent1">
                    <a:lumMod val="75000"/>
                  </a:schemeClr>
                </a:solidFill>
                <a:latin typeface="汉仪旗黑-85S" charset="0"/>
                <a:ea typeface="汉仪旗黑-85S" charset="0"/>
                <a:sym typeface="+mn-ea"/>
              </a:rPr>
              <a:t>引导案例</a:t>
            </a:r>
            <a:endParaRPr lang="zh-CN" altLang="en-US"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393700" y="1094317"/>
            <a:ext cx="10947400" cy="4669896"/>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sz="2000" b="1" dirty="0">
                <a:solidFill>
                  <a:schemeClr val="dk1"/>
                </a:solidFill>
                <a:latin typeface="微软雅黑" charset="0"/>
                <a:ea typeface="微软雅黑" charset="0"/>
                <a:cs typeface="微软雅黑" charset="0"/>
                <a:sym typeface="+mn-ea"/>
              </a:rPr>
              <a:t>字节跳动的校园招聘</a:t>
            </a:r>
            <a:endParaRPr lang="zh-CN" altLang="en-US" sz="2000" b="1" dirty="0">
              <a:solidFill>
                <a:schemeClr val="dk1"/>
              </a:solidFill>
              <a:latin typeface="微软雅黑" charset="0"/>
              <a:ea typeface="微软雅黑" charset="0"/>
              <a:cs typeface="微软雅黑" charset="0"/>
              <a:sym typeface="+mn-ea"/>
            </a:endParaRPr>
          </a:p>
          <a:p>
            <a:pPr lvl="0" algn="l">
              <a:buClrTx/>
              <a:buSzTx/>
            </a:pPr>
            <a:r>
              <a:rPr lang="zh-CN" altLang="en-US" sz="2000" b="1" dirty="0">
                <a:solidFill>
                  <a:schemeClr val="dk1"/>
                </a:solidFill>
                <a:latin typeface="微软雅黑" charset="0"/>
                <a:ea typeface="微软雅黑" charset="0"/>
                <a:cs typeface="微软雅黑" charset="0"/>
                <a:sym typeface="+mn-ea"/>
              </a:rPr>
              <a:t>字节跳动公司是在</a:t>
            </a:r>
            <a:r>
              <a:rPr lang="zh-CN" altLang="en-US" sz="2000" b="1" dirty="0">
                <a:solidFill>
                  <a:schemeClr val="dk1"/>
                </a:solidFill>
                <a:latin typeface="微软雅黑" charset="0"/>
                <a:ea typeface="微软雅黑" charset="0"/>
                <a:cs typeface="微软雅黑" charset="0"/>
                <a:sym typeface="+mn-ea"/>
              </a:rPr>
              <a:t>2020</a:t>
            </a:r>
            <a:r>
              <a:rPr lang="zh-CN" altLang="en-US" sz="2000" b="1" dirty="0">
                <a:solidFill>
                  <a:schemeClr val="dk1"/>
                </a:solidFill>
                <a:latin typeface="微软雅黑" charset="0"/>
                <a:ea typeface="微软雅黑" charset="0"/>
                <a:cs typeface="微软雅黑" charset="0"/>
                <a:sym typeface="+mn-ea"/>
              </a:rPr>
              <a:t>年的</a:t>
            </a:r>
            <a:r>
              <a:rPr lang="zh-CN" altLang="en-US" sz="2000" b="1" dirty="0">
                <a:solidFill>
                  <a:schemeClr val="dk1"/>
                </a:solidFill>
                <a:latin typeface="微软雅黑" charset="0"/>
                <a:ea typeface="微软雅黑" charset="0"/>
                <a:cs typeface="微软雅黑" charset="0"/>
                <a:sym typeface="+mn-ea"/>
              </a:rPr>
              <a:t>8</a:t>
            </a:r>
            <a:r>
              <a:rPr lang="zh-CN" altLang="en-US" sz="2000" b="1" dirty="0">
                <a:solidFill>
                  <a:schemeClr val="dk1"/>
                </a:solidFill>
                <a:latin typeface="微软雅黑" charset="0"/>
                <a:ea typeface="微软雅黑" charset="0"/>
                <a:cs typeface="微软雅黑" charset="0"/>
                <a:sym typeface="+mn-ea"/>
              </a:rPr>
              <a:t>月开启了</a:t>
            </a:r>
            <a:r>
              <a:rPr lang="zh-CN" altLang="en-US" sz="2000" b="1" dirty="0">
                <a:solidFill>
                  <a:schemeClr val="dk1"/>
                </a:solidFill>
                <a:latin typeface="微软雅黑" charset="0"/>
                <a:ea typeface="微软雅黑" charset="0"/>
                <a:cs typeface="微软雅黑" charset="0"/>
                <a:sym typeface="+mn-ea"/>
              </a:rPr>
              <a:t>2021</a:t>
            </a:r>
            <a:r>
              <a:rPr lang="zh-CN" altLang="en-US" sz="2000" b="1" dirty="0">
                <a:solidFill>
                  <a:schemeClr val="dk1"/>
                </a:solidFill>
                <a:latin typeface="微软雅黑" charset="0"/>
                <a:ea typeface="微软雅黑" charset="0"/>
                <a:cs typeface="微软雅黑" charset="0"/>
                <a:sym typeface="+mn-ea"/>
              </a:rPr>
              <a:t>校园招聘的大幕，为全国的</a:t>
            </a:r>
            <a:r>
              <a:rPr lang="zh-CN" altLang="en-US" sz="2000" b="1" dirty="0">
                <a:solidFill>
                  <a:schemeClr val="dk1"/>
                </a:solidFill>
                <a:latin typeface="微软雅黑" charset="0"/>
                <a:ea typeface="微软雅黑" charset="0"/>
                <a:cs typeface="微软雅黑" charset="0"/>
                <a:sym typeface="+mn-ea"/>
              </a:rPr>
              <a:t>2021</a:t>
            </a:r>
            <a:r>
              <a:rPr lang="zh-CN" altLang="en-US" sz="2000" b="1" dirty="0">
                <a:solidFill>
                  <a:schemeClr val="dk1"/>
                </a:solidFill>
                <a:latin typeface="微软雅黑" charset="0"/>
                <a:ea typeface="微软雅黑" charset="0"/>
                <a:cs typeface="微软雅黑" charset="0"/>
                <a:sym typeface="+mn-ea"/>
              </a:rPr>
              <a:t>届毕业生提供</a:t>
            </a:r>
            <a:r>
              <a:rPr lang="zh-CN" altLang="en-US" sz="2000" b="1" dirty="0">
                <a:solidFill>
                  <a:schemeClr val="dk1"/>
                </a:solidFill>
                <a:latin typeface="微软雅黑" charset="0"/>
                <a:ea typeface="微软雅黑" charset="0"/>
                <a:cs typeface="微软雅黑" charset="0"/>
                <a:sym typeface="+mn-ea"/>
              </a:rPr>
              <a:t>6000</a:t>
            </a:r>
            <a:r>
              <a:rPr lang="zh-CN" altLang="en-US" sz="2000" b="1" dirty="0">
                <a:solidFill>
                  <a:schemeClr val="dk1"/>
                </a:solidFill>
                <a:latin typeface="微软雅黑" charset="0"/>
                <a:ea typeface="微软雅黑" charset="0"/>
                <a:cs typeface="微软雅黑" charset="0"/>
                <a:sym typeface="+mn-ea"/>
              </a:rPr>
              <a:t>个工作岗位，校招人数共计超过</a:t>
            </a:r>
            <a:r>
              <a:rPr lang="zh-CN" altLang="en-US" sz="2000" b="1" dirty="0">
                <a:solidFill>
                  <a:schemeClr val="dk1"/>
                </a:solidFill>
                <a:latin typeface="微软雅黑" charset="0"/>
                <a:ea typeface="微软雅黑" charset="0"/>
                <a:cs typeface="微软雅黑" charset="0"/>
                <a:sym typeface="+mn-ea"/>
              </a:rPr>
              <a:t>1.2</a:t>
            </a:r>
            <a:r>
              <a:rPr lang="zh-CN" altLang="en-US" sz="2000" b="1" dirty="0">
                <a:solidFill>
                  <a:schemeClr val="dk1"/>
                </a:solidFill>
                <a:latin typeface="微软雅黑" charset="0"/>
                <a:ea typeface="微软雅黑" charset="0"/>
                <a:cs typeface="微软雅黑" charset="0"/>
                <a:sym typeface="+mn-ea"/>
              </a:rPr>
              <a:t>万人，这个规模在国内互联网公司来讲是非常罕见，可见字节跳动是打算来年“好好撸起袖子大干一场了。”校招的具体职位涉及研发、产品、运营、设计、市场、销售、人力资源等多个类别，涉及北京、上海、深圳、杭州、成都、广州、武汉、南京等多座城市，持续的时间从</a:t>
            </a:r>
            <a:r>
              <a:rPr lang="zh-CN" altLang="en-US" sz="2000" b="1" dirty="0">
                <a:solidFill>
                  <a:schemeClr val="dk1"/>
                </a:solidFill>
                <a:latin typeface="微软雅黑" charset="0"/>
                <a:ea typeface="微软雅黑" charset="0"/>
                <a:cs typeface="微软雅黑" charset="0"/>
                <a:sym typeface="+mn-ea"/>
              </a:rPr>
              <a:t>8</a:t>
            </a:r>
            <a:r>
              <a:rPr lang="zh-CN" altLang="en-US" sz="2000" b="1" dirty="0">
                <a:solidFill>
                  <a:schemeClr val="dk1"/>
                </a:solidFill>
                <a:latin typeface="微软雅黑" charset="0"/>
                <a:ea typeface="微软雅黑" charset="0"/>
                <a:cs typeface="微软雅黑" charset="0"/>
                <a:sym typeface="+mn-ea"/>
              </a:rPr>
              <a:t>月初到</a:t>
            </a:r>
            <a:r>
              <a:rPr lang="zh-CN" altLang="en-US" sz="2000" b="1" dirty="0">
                <a:solidFill>
                  <a:schemeClr val="dk1"/>
                </a:solidFill>
                <a:latin typeface="微软雅黑" charset="0"/>
                <a:ea typeface="微软雅黑" charset="0"/>
                <a:cs typeface="微软雅黑" charset="0"/>
                <a:sym typeface="+mn-ea"/>
              </a:rPr>
              <a:t>10</a:t>
            </a:r>
            <a:r>
              <a:rPr lang="zh-CN" altLang="en-US" sz="2000" b="1" dirty="0">
                <a:solidFill>
                  <a:schemeClr val="dk1"/>
                </a:solidFill>
                <a:latin typeface="微软雅黑" charset="0"/>
                <a:ea typeface="微软雅黑" charset="0"/>
                <a:cs typeface="微软雅黑" charset="0"/>
                <a:sym typeface="+mn-ea"/>
              </a:rPr>
              <a:t>月</a:t>
            </a:r>
            <a:r>
              <a:rPr lang="zh-CN" altLang="en-US" sz="2000" b="1" dirty="0">
                <a:solidFill>
                  <a:schemeClr val="dk1"/>
                </a:solidFill>
                <a:latin typeface="微软雅黑" charset="0"/>
                <a:ea typeface="微软雅黑" charset="0"/>
                <a:cs typeface="微软雅黑" charset="0"/>
                <a:sym typeface="+mn-ea"/>
              </a:rPr>
              <a:t>31</a:t>
            </a:r>
            <a:r>
              <a:rPr lang="zh-CN" altLang="en-US" sz="2000" b="1" dirty="0">
                <a:solidFill>
                  <a:schemeClr val="dk1"/>
                </a:solidFill>
                <a:latin typeface="微软雅黑" charset="0"/>
                <a:ea typeface="微软雅黑" charset="0"/>
                <a:cs typeface="微软雅黑" charset="0"/>
                <a:sym typeface="+mn-ea"/>
              </a:rPr>
              <a:t>日结束。这么大规模、持续时间比较长的招聘活动，对于主办方来讲必定要做好精心的招聘计划和准备，否则肯定会乱成一锅粥。那么字节跳动是如何做的呢？下面一些细节之处可以看出端倪。</a:t>
            </a:r>
            <a:endParaRPr lang="zh-CN" altLang="en-US" sz="2000" b="1" dirty="0">
              <a:solidFill>
                <a:schemeClr val="dk1"/>
              </a:solidFill>
              <a:latin typeface="微软雅黑" charset="0"/>
              <a:ea typeface="微软雅黑" charset="0"/>
              <a:cs typeface="微软雅黑" charset="0"/>
              <a:sym typeface="+mn-ea"/>
            </a:endParaRPr>
          </a:p>
          <a:p>
            <a:pPr lvl="0" algn="l">
              <a:buClrTx/>
              <a:buSzTx/>
            </a:pPr>
            <a:r>
              <a:rPr lang="zh-CN" altLang="en-US" sz="2000" b="1" dirty="0">
                <a:solidFill>
                  <a:schemeClr val="dk1"/>
                </a:solidFill>
                <a:latin typeface="微软雅黑" charset="0"/>
                <a:ea typeface="微软雅黑" charset="0"/>
                <a:cs typeface="微软雅黑" charset="0"/>
                <a:sym typeface="+mn-ea"/>
              </a:rPr>
              <a:t>精心设计校招主题：“和优秀的人，做有挑战的事情。”</a:t>
            </a:r>
            <a:endParaRPr lang="zh-CN" altLang="en-US" sz="2000" b="1" dirty="0">
              <a:solidFill>
                <a:schemeClr val="dk1"/>
              </a:solidFill>
              <a:latin typeface="微软雅黑" charset="0"/>
              <a:ea typeface="微软雅黑" charset="0"/>
              <a:cs typeface="微软雅黑" charset="0"/>
              <a:sym typeface="+mn-ea"/>
            </a:endParaRPr>
          </a:p>
          <a:p>
            <a:pPr lvl="0" algn="l">
              <a:buClrTx/>
              <a:buSzTx/>
            </a:pPr>
            <a:r>
              <a:rPr lang="zh-CN" altLang="en-US" sz="2000" b="1" dirty="0">
                <a:solidFill>
                  <a:schemeClr val="dk1"/>
                </a:solidFill>
                <a:latin typeface="微软雅黑" charset="0"/>
                <a:ea typeface="微软雅黑" charset="0"/>
                <a:cs typeface="微软雅黑" charset="0"/>
                <a:sym typeface="+mn-ea"/>
              </a:rPr>
              <a:t>校招前的准备：强迫</a:t>
            </a:r>
            <a:r>
              <a:rPr lang="zh-CN" altLang="en-US" sz="2000" b="1" dirty="0">
                <a:solidFill>
                  <a:schemeClr val="dk1"/>
                </a:solidFill>
                <a:latin typeface="微软雅黑" charset="0"/>
                <a:ea typeface="微软雅黑" charset="0"/>
                <a:cs typeface="微软雅黑" charset="0"/>
                <a:sym typeface="+mn-ea"/>
              </a:rPr>
              <a:t>HR</a:t>
            </a:r>
            <a:r>
              <a:rPr lang="zh-CN" altLang="en-US" sz="2000" b="1" dirty="0">
                <a:solidFill>
                  <a:schemeClr val="dk1"/>
                </a:solidFill>
                <a:latin typeface="微软雅黑" charset="0"/>
                <a:ea typeface="微软雅黑" charset="0"/>
                <a:cs typeface="微软雅黑" charset="0"/>
                <a:sym typeface="+mn-ea"/>
              </a:rPr>
              <a:t>写出职位的卖点，每个职位一共</a:t>
            </a:r>
            <a:r>
              <a:rPr lang="zh-CN" altLang="en-US" sz="2000" b="1" dirty="0">
                <a:solidFill>
                  <a:schemeClr val="dk1"/>
                </a:solidFill>
                <a:latin typeface="微软雅黑" charset="0"/>
                <a:ea typeface="微软雅黑" charset="0"/>
                <a:cs typeface="微软雅黑" charset="0"/>
                <a:sym typeface="+mn-ea"/>
              </a:rPr>
              <a:t>3</a:t>
            </a:r>
            <a:r>
              <a:rPr lang="zh-CN" altLang="en-US" sz="2000" b="1" dirty="0">
                <a:solidFill>
                  <a:schemeClr val="dk1"/>
                </a:solidFill>
                <a:latin typeface="微软雅黑" charset="0"/>
                <a:ea typeface="微软雅黑" charset="0"/>
                <a:cs typeface="微软雅黑" charset="0"/>
                <a:sym typeface="+mn-ea"/>
              </a:rPr>
              <a:t>组卖点，每组卖点控制在</a:t>
            </a:r>
            <a:r>
              <a:rPr lang="zh-CN" altLang="en-US" sz="2000" b="1" dirty="0">
                <a:solidFill>
                  <a:schemeClr val="dk1"/>
                </a:solidFill>
                <a:latin typeface="微软雅黑" charset="0"/>
                <a:ea typeface="微软雅黑" charset="0"/>
                <a:cs typeface="微软雅黑" charset="0"/>
                <a:sym typeface="+mn-ea"/>
              </a:rPr>
              <a:t>4</a:t>
            </a:r>
            <a:r>
              <a:rPr lang="zh-CN" altLang="en-US" sz="2000" b="1" dirty="0">
                <a:solidFill>
                  <a:schemeClr val="dk1"/>
                </a:solidFill>
                <a:latin typeface="微软雅黑" charset="0"/>
                <a:ea typeface="微软雅黑" charset="0"/>
                <a:cs typeface="微软雅黑" charset="0"/>
                <a:sym typeface="+mn-ea"/>
              </a:rPr>
              <a:t>个字以内；让</a:t>
            </a:r>
            <a:r>
              <a:rPr lang="zh-CN" altLang="en-US" sz="2000" b="1" dirty="0">
                <a:solidFill>
                  <a:schemeClr val="dk1"/>
                </a:solidFill>
                <a:latin typeface="微软雅黑" charset="0"/>
                <a:ea typeface="微软雅黑" charset="0"/>
                <a:cs typeface="微软雅黑" charset="0"/>
                <a:sym typeface="+mn-ea"/>
              </a:rPr>
              <a:t>HR</a:t>
            </a:r>
            <a:r>
              <a:rPr lang="zh-CN" altLang="en-US" sz="2000" b="1" dirty="0">
                <a:solidFill>
                  <a:schemeClr val="dk1"/>
                </a:solidFill>
                <a:latin typeface="微软雅黑" charset="0"/>
                <a:ea typeface="微软雅黑" charset="0"/>
                <a:cs typeface="微软雅黑" charset="0"/>
                <a:sym typeface="+mn-ea"/>
              </a:rPr>
              <a:t>向所有面试官培训，主题只有一个：</a:t>
            </a:r>
            <a:r>
              <a:rPr lang="zh-CN" altLang="en-US" sz="2000" b="1" dirty="0">
                <a:solidFill>
                  <a:schemeClr val="dk1"/>
                </a:solidFill>
                <a:latin typeface="微软雅黑" charset="0"/>
                <a:ea typeface="微软雅黑" charset="0"/>
                <a:cs typeface="微软雅黑" charset="0"/>
                <a:sym typeface="+mn-ea"/>
              </a:rPr>
              <a:t>《</a:t>
            </a:r>
            <a:r>
              <a:rPr lang="zh-CN" altLang="en-US" sz="2000" b="1" dirty="0">
                <a:solidFill>
                  <a:schemeClr val="dk1"/>
                </a:solidFill>
                <a:latin typeface="微软雅黑" charset="0"/>
                <a:ea typeface="微软雅黑" charset="0"/>
                <a:cs typeface="微软雅黑" charset="0"/>
                <a:sym typeface="+mn-ea"/>
              </a:rPr>
              <a:t>反面霸策略</a:t>
            </a:r>
            <a:r>
              <a:rPr lang="zh-CN" altLang="en-US" sz="2000" b="1" dirty="0">
                <a:solidFill>
                  <a:schemeClr val="dk1"/>
                </a:solidFill>
                <a:latin typeface="微软雅黑" charset="0"/>
                <a:ea typeface="微软雅黑" charset="0"/>
                <a:cs typeface="微软雅黑" charset="0"/>
                <a:sym typeface="+mn-ea"/>
              </a:rPr>
              <a:t>》</a:t>
            </a:r>
            <a:r>
              <a:rPr lang="zh-CN" altLang="en-US" sz="2000" b="1" dirty="0">
                <a:solidFill>
                  <a:schemeClr val="dk1"/>
                </a:solidFill>
                <a:latin typeface="微软雅黑" charset="0"/>
                <a:ea typeface="微软雅黑" charset="0"/>
                <a:cs typeface="微软雅黑" charset="0"/>
                <a:sym typeface="+mn-ea"/>
              </a:rPr>
              <a:t>，强化校招面试官的选人效率；让公司的一把手和二把手，亲自面试本届候选人中的一部分，让他们保持一线手感，同时也感受</a:t>
            </a:r>
            <a:r>
              <a:rPr lang="zh-CN" altLang="en-US" sz="2000" b="1" dirty="0">
                <a:solidFill>
                  <a:schemeClr val="dk1"/>
                </a:solidFill>
                <a:latin typeface="微软雅黑" charset="0"/>
                <a:ea typeface="微软雅黑" charset="0"/>
                <a:cs typeface="微软雅黑" charset="0"/>
                <a:sym typeface="+mn-ea"/>
              </a:rPr>
              <a:t>HR</a:t>
            </a:r>
            <a:r>
              <a:rPr lang="zh-CN" altLang="en-US" sz="2000" b="1" dirty="0">
                <a:solidFill>
                  <a:schemeClr val="dk1"/>
                </a:solidFill>
                <a:latin typeface="微软雅黑" charset="0"/>
                <a:ea typeface="微软雅黑" charset="0"/>
                <a:cs typeface="微软雅黑" charset="0"/>
                <a:sym typeface="+mn-ea"/>
              </a:rPr>
              <a:t>工作的不容易。</a:t>
            </a:r>
            <a:endParaRPr lang="zh-CN" altLang="en-US" sz="2000" b="1"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广告招聘是指通过在大众传媒上刊登职位空缺的消息，吸引对这些空缺职位感兴趣的潜在人选应聘的方法。发布广告是企业从外部招聘人员最常用的方法之一。广告招聘需对两个问题做出决策：其一是广告媒体的选择，其二是广告内容的设计。广告招聘的特点是信息传播范围广、速度快，应聘人员数量大、层次丰富，企业的选择余地大，同时有广泛的宣传效果，可以展示企业实力，树立企业形象。但广告招聘有时候表现为低效，因为它们不能传达到最适合的候选人</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目前并不在寻找新工作的成功人士。此外，广告费用不菲，且由于应聘者较多，招聘费用也随之增加。</a:t>
            </a:r>
            <a:endParaRPr lang="zh-CN" altLang="en-US" sz="1800" dirty="0">
              <a:solidFill>
                <a:schemeClr val="dk1"/>
              </a:solidFill>
              <a:latin typeface="微软雅黑" charset="0"/>
              <a:ea typeface="微软雅黑" charset="0"/>
              <a:cs typeface="微软雅黑" charset="0"/>
              <a:sym typeface="+mn-ea"/>
            </a:endParaRPr>
          </a:p>
        </p:txBody>
      </p:sp>
      <p:sp>
        <p:nvSpPr>
          <p:cNvPr id="4" name="Title 1"/>
          <p:cNvSpPr txBox="1"/>
          <p:nvPr/>
        </p:nvSpPr>
        <p:spPr>
          <a:xfrm>
            <a:off x="630382" y="4821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二</a:t>
            </a:r>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外部招聘的主要方法</a:t>
            </a:r>
            <a:endParaRPr lang="zh-CN" altLang="en-US" sz="2400" b="1" dirty="0">
              <a:solidFill>
                <a:schemeClr val="accent1">
                  <a:lumMod val="75000"/>
                </a:schemeClr>
              </a:solidFill>
              <a:latin typeface="微软雅黑" charset="0"/>
              <a:ea typeface="微软雅黑" charset="0"/>
              <a:cs typeface="微软雅黑" charset="0"/>
            </a:endParaRPr>
          </a:p>
        </p:txBody>
      </p:sp>
      <p:sp>
        <p:nvSpPr>
          <p:cNvPr id="5" name="Title 1"/>
          <p:cNvSpPr txBox="1"/>
          <p:nvPr/>
        </p:nvSpPr>
        <p:spPr>
          <a:xfrm>
            <a:off x="838200" y="65107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000000"/>
                </a:solidFill>
                <a:latin typeface="微软雅黑" charset="0"/>
                <a:ea typeface="微软雅黑" charset="0"/>
                <a:cs typeface="微软雅黑" charset="0"/>
              </a:rPr>
              <a:t>1</a:t>
            </a:r>
            <a:r>
              <a:rPr lang="zh-CN" altLang="en-US" sz="2400" b="1" dirty="0">
                <a:solidFill>
                  <a:srgbClr val="000000"/>
                </a:solidFill>
                <a:latin typeface="微软雅黑" charset="0"/>
                <a:ea typeface="微软雅黑" charset="0"/>
                <a:cs typeface="微软雅黑" charset="0"/>
              </a:rPr>
              <a:t>、广告招聘</a:t>
            </a:r>
            <a:endParaRPr lang="zh-CN" altLang="en-US" sz="2400" b="1" dirty="0">
              <a:solidFill>
                <a:srgbClr val="000000"/>
              </a:solidFill>
              <a:latin typeface="微软雅黑" charset="0"/>
              <a:ea typeface="微软雅黑" charset="0"/>
              <a:cs typeface="微软雅黑" charset="0"/>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125181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rgbClr val="000000"/>
                </a:solidFill>
                <a:latin typeface="汉仪旗黑-85S" charset="0"/>
                <a:ea typeface="等线 Light" panose="02010600030101010101" pitchFamily="2" charset="-122"/>
                <a:cs typeface="汉仪旗黑-85S" charset="0"/>
                <a:sym typeface="+mn-ea"/>
              </a:rPr>
              <a:t>2</a:t>
            </a:r>
            <a:r>
              <a:rPr lang="en-US" altLang="zh-CN" sz="2400" b="1" dirty="0">
                <a:solidFill>
                  <a:srgbClr val="000000"/>
                </a:solidFill>
                <a:latin typeface="汉仪旗黑-85S" charset="0"/>
                <a:ea typeface="等线 Light" panose="02010600030101010101" pitchFamily="2" charset="-122"/>
                <a:cs typeface="汉仪旗黑-85S" charset="0"/>
                <a:sym typeface="+mn-ea"/>
              </a:rPr>
              <a:t>、公共就业机构</a:t>
            </a:r>
            <a:endParaRPr lang="en-US" altLang="zh-CN" sz="24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2423608"/>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随着人才流动的日益普遍，人才交流中心、职业介绍所、劳动力就业中心等就业服务机构覆盖着我国每一个大的经济区域。这些机构承担着双重角色：既为企业择人，也为求职者择业，并常年为企业服务。遍布在全国各大中城市的人才交流服务机构一般建有人才资料库，用人单位可以很方便地在资料库中查询条件基本符合的人员资料。通过人才交流中心选择人员，有针对性强、费用低廉等优点，但对于如计算机、通讯等专业的热门人才或高级人才的招聘效果不太理想。</a:t>
            </a:r>
            <a:endParaRPr lang="zh-CN" altLang="en-US" sz="1800" dirty="0">
              <a:solidFill>
                <a:schemeClr val="dk1"/>
              </a:solidFill>
              <a:latin typeface="微软雅黑" charset="0"/>
              <a:ea typeface="微软雅黑" charset="0"/>
              <a:sym typeface="+mn-ea"/>
            </a:endParaRPr>
          </a:p>
        </p:txBody>
      </p:sp>
      <p:sp>
        <p:nvSpPr>
          <p:cNvPr id="4" name="Title 1"/>
          <p:cNvSpPr txBox="1"/>
          <p:nvPr/>
        </p:nvSpPr>
        <p:spPr>
          <a:xfrm>
            <a:off x="838200" y="65107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1</a:t>
            </a:r>
            <a:r>
              <a:rPr lang="zh-CN" altLang="en-US" sz="2400" b="1">
                <a:solidFill>
                  <a:srgbClr val="000000"/>
                </a:solidFill>
                <a:latin typeface="微软雅黑" charset="0"/>
                <a:ea typeface="微软雅黑" charset="0"/>
                <a:cs typeface="微软雅黑" charset="0"/>
              </a:rPr>
              <a:t>、广告招聘</a:t>
            </a:r>
            <a:endParaRPr lang="zh-CN" altLang="en-US" sz="2400" b="1" dirty="0">
              <a:solidFill>
                <a:srgbClr val="000000"/>
              </a:solidFill>
              <a:latin typeface="微软雅黑" charset="0"/>
              <a:ea typeface="微软雅黑" charset="0"/>
              <a:cs typeface="微软雅黑" charset="0"/>
            </a:endParaRPr>
          </a:p>
        </p:txBody>
      </p:sp>
      <p:sp>
        <p:nvSpPr>
          <p:cNvPr id="5" name="Title 1"/>
          <p:cNvSpPr txBox="1"/>
          <p:nvPr/>
        </p:nvSpPr>
        <p:spPr>
          <a:xfrm>
            <a:off x="630382" y="1825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二</a:t>
            </a:r>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外部招聘的主要方法</a:t>
            </a:r>
            <a:endParaRPr lang="zh-CN" altLang="en-US" sz="2400" b="1" dirty="0">
              <a:solidFill>
                <a:schemeClr val="accent1">
                  <a:lumMod val="75000"/>
                </a:schemeClr>
              </a:solidFill>
              <a:latin typeface="微软雅黑" charset="0"/>
              <a:ea typeface="微软雅黑" charset="0"/>
              <a:cs typeface="微软雅黑" charset="0"/>
            </a:endParaRPr>
          </a:p>
        </p:txBody>
      </p:sp>
    </p:spTree>
    <p:custDataLst>
      <p:tags r:id="rId8"/>
    </p:custDataLst>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1815793"/>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rgbClr val="000000"/>
                </a:solidFill>
                <a:latin typeface="汉仪旗黑-85S" charset="0"/>
                <a:ea typeface="等线 Light" panose="02010600030101010101" pitchFamily="2" charset="-122"/>
                <a:cs typeface="汉仪旗黑-85S" charset="0"/>
                <a:sym typeface="+mn-ea"/>
              </a:rPr>
              <a:t>3</a:t>
            </a:r>
            <a:r>
              <a:rPr lang="en-US" altLang="zh-CN" sz="2400" b="1" dirty="0">
                <a:solidFill>
                  <a:srgbClr val="000000"/>
                </a:solidFill>
                <a:latin typeface="汉仪旗黑-85S" charset="0"/>
                <a:ea typeface="等线 Light" panose="02010600030101010101" pitchFamily="2" charset="-122"/>
                <a:cs typeface="汉仪旗黑-85S" charset="0"/>
                <a:sym typeface="+mn-ea"/>
              </a:rPr>
              <a:t>、猎头公司</a:t>
            </a:r>
            <a:endParaRPr lang="en-US" altLang="zh-CN" sz="24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2823152"/>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随着市场经济的发展，“猎头公司”在招聘高级管理人才方面扮演越来超重要的角色。这些公司通晓各种各样的企业对人才的特殊需要，同时又掌握着丰富的有特殊才能个人的信息，在供需匹配上较为慎重，为用人单位提供人才成功率较高。与高素质候选人才相伴的，是昂贵的服务费。但如果企业把自己招聘人才的所有成本、人才素质的差异等隐性成本计算进去，猎头服务或许不失为一种经济、高效的方式。猎头公司工作程序：分析客户需要；搜寻目标候选人；对目标候选人进行接触和测评；提交候选人的评价报告；跟踪与替换。</a:t>
            </a:r>
            <a:endParaRPr lang="zh-CN" altLang="en-US" sz="1800" dirty="0">
              <a:solidFill>
                <a:schemeClr val="dk1"/>
              </a:solidFill>
              <a:latin typeface="微软雅黑" charset="0"/>
              <a:ea typeface="微软雅黑" charset="0"/>
              <a:cs typeface="微软雅黑" charset="0"/>
              <a:sym typeface="+mn-ea"/>
            </a:endParaRPr>
          </a:p>
        </p:txBody>
      </p:sp>
      <p:sp>
        <p:nvSpPr>
          <p:cNvPr id="7" name="Title 1"/>
          <p:cNvSpPr txBox="1"/>
          <p:nvPr/>
        </p:nvSpPr>
        <p:spPr>
          <a:xfrm>
            <a:off x="838200" y="12518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2</a:t>
            </a:r>
            <a:r>
              <a:rPr lang="zh-CN" altLang="en-US" sz="2400" b="1">
                <a:solidFill>
                  <a:srgbClr val="000000"/>
                </a:solidFill>
                <a:latin typeface="微软雅黑" charset="0"/>
                <a:ea typeface="微软雅黑" charset="0"/>
                <a:cs typeface="微软雅黑" charset="0"/>
              </a:rPr>
              <a:t>、公共就业机构</a:t>
            </a:r>
            <a:endParaRPr lang="zh-CN" altLang="en-US" sz="2400" b="1" dirty="0">
              <a:solidFill>
                <a:srgbClr val="000000"/>
              </a:solidFill>
              <a:latin typeface="微软雅黑" charset="0"/>
              <a:ea typeface="微软雅黑" charset="0"/>
              <a:cs typeface="微软雅黑" charset="0"/>
            </a:endParaRPr>
          </a:p>
        </p:txBody>
      </p:sp>
      <p:sp>
        <p:nvSpPr>
          <p:cNvPr id="8" name="Title 1"/>
          <p:cNvSpPr txBox="1"/>
          <p:nvPr/>
        </p:nvSpPr>
        <p:spPr>
          <a:xfrm>
            <a:off x="838200" y="65107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1</a:t>
            </a:r>
            <a:r>
              <a:rPr lang="zh-CN" altLang="en-US" sz="2400" b="1">
                <a:solidFill>
                  <a:srgbClr val="000000"/>
                </a:solidFill>
                <a:latin typeface="微软雅黑" charset="0"/>
                <a:ea typeface="微软雅黑" charset="0"/>
                <a:cs typeface="微软雅黑" charset="0"/>
              </a:rPr>
              <a:t>、广告招聘</a:t>
            </a:r>
            <a:endParaRPr lang="zh-CN" altLang="en-US" sz="2400" b="1" dirty="0">
              <a:solidFill>
                <a:srgbClr val="000000"/>
              </a:solidFill>
              <a:latin typeface="微软雅黑" charset="0"/>
              <a:ea typeface="微软雅黑" charset="0"/>
              <a:cs typeface="微软雅黑" charset="0"/>
            </a:endParaRPr>
          </a:p>
        </p:txBody>
      </p:sp>
      <p:sp>
        <p:nvSpPr>
          <p:cNvPr id="9" name="Title 1"/>
          <p:cNvSpPr txBox="1"/>
          <p:nvPr/>
        </p:nvSpPr>
        <p:spPr>
          <a:xfrm>
            <a:off x="630382" y="1825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二</a:t>
            </a:r>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外部招聘的主要方法</a:t>
            </a:r>
            <a:endParaRPr lang="zh-CN" altLang="en-US" sz="2400" b="1" dirty="0">
              <a:solidFill>
                <a:schemeClr val="accent1">
                  <a:lumMod val="75000"/>
                </a:schemeClr>
              </a:solidFill>
              <a:latin typeface="微软雅黑" charset="0"/>
              <a:ea typeface="微软雅黑" charset="0"/>
              <a:cs typeface="微软雅黑" charset="0"/>
            </a:endParaRPr>
          </a:p>
        </p:txBody>
      </p:sp>
    </p:spTree>
    <p:custDataLst>
      <p:tags r:id="rId8"/>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45127" y="2332470"/>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rgbClr val="000000"/>
                </a:solidFill>
                <a:latin typeface="汉仪旗黑-85S" charset="0"/>
                <a:ea typeface="等线 Light" panose="02010600030101010101" pitchFamily="2" charset="-122"/>
                <a:cs typeface="汉仪旗黑-85S" charset="0"/>
                <a:sym typeface="+mn-ea"/>
              </a:rPr>
              <a:t>4</a:t>
            </a:r>
            <a:r>
              <a:rPr lang="en-US" altLang="zh-CN" sz="2400" b="1" dirty="0">
                <a:solidFill>
                  <a:srgbClr val="000000"/>
                </a:solidFill>
                <a:latin typeface="汉仪旗黑-85S" charset="0"/>
                <a:ea typeface="等线 Light" panose="02010600030101010101" pitchFamily="2" charset="-122"/>
                <a:cs typeface="汉仪旗黑-85S" charset="0"/>
                <a:sym typeface="+mn-ea"/>
              </a:rPr>
              <a:t>、校园招聘</a:t>
            </a:r>
            <a:endParaRPr lang="en-US" altLang="zh-CN" sz="24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3429000"/>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校园招聘是招募初级专业人员及管理人员的一个最重要来源。学生可塑性强，选择余地大，候选人专业多样化，可满足企业多方面的需求；招聘成本较低，有助于宣传企业形象等。但校园招聘也有其明显不足之处，通常只用来选拔工程、财务、会计、计算机、法律以及管理等领域的专业化初级水平人员，且学生缺乏实际的工作经历，对工作和职位易生不现实期望，流失率高。</a:t>
            </a:r>
            <a:endParaRPr lang="zh-CN" altLang="en-US" sz="1800" dirty="0">
              <a:solidFill>
                <a:schemeClr val="dk1"/>
              </a:solidFill>
              <a:latin typeface="微软雅黑" charset="0"/>
              <a:ea typeface="微软雅黑" charset="0"/>
              <a:sym typeface="+mn-ea"/>
            </a:endParaRPr>
          </a:p>
        </p:txBody>
      </p:sp>
      <p:sp>
        <p:nvSpPr>
          <p:cNvPr id="8" name="Title 1"/>
          <p:cNvSpPr txBox="1"/>
          <p:nvPr/>
        </p:nvSpPr>
        <p:spPr>
          <a:xfrm>
            <a:off x="838200" y="18157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3</a:t>
            </a:r>
            <a:r>
              <a:rPr lang="zh-CN" altLang="en-US" sz="2400" b="1">
                <a:solidFill>
                  <a:srgbClr val="000000"/>
                </a:solidFill>
                <a:latin typeface="微软雅黑" charset="0"/>
                <a:ea typeface="微软雅黑" charset="0"/>
                <a:cs typeface="微软雅黑" charset="0"/>
              </a:rPr>
              <a:t>、猎头公司</a:t>
            </a:r>
            <a:endParaRPr lang="zh-CN" altLang="en-US" sz="2400" b="1" dirty="0">
              <a:solidFill>
                <a:srgbClr val="000000"/>
              </a:solidFill>
              <a:latin typeface="微软雅黑" charset="0"/>
              <a:ea typeface="微软雅黑" charset="0"/>
              <a:cs typeface="微软雅黑" charset="0"/>
            </a:endParaRPr>
          </a:p>
        </p:txBody>
      </p:sp>
      <p:sp>
        <p:nvSpPr>
          <p:cNvPr id="9" name="Title 1"/>
          <p:cNvSpPr txBox="1"/>
          <p:nvPr/>
        </p:nvSpPr>
        <p:spPr>
          <a:xfrm>
            <a:off x="838200" y="12518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2</a:t>
            </a:r>
            <a:r>
              <a:rPr lang="zh-CN" altLang="en-US" sz="2400" b="1">
                <a:solidFill>
                  <a:srgbClr val="000000"/>
                </a:solidFill>
                <a:latin typeface="微软雅黑" charset="0"/>
                <a:ea typeface="微软雅黑" charset="0"/>
                <a:cs typeface="微软雅黑" charset="0"/>
              </a:rPr>
              <a:t>、公共就业机构</a:t>
            </a:r>
            <a:endParaRPr lang="zh-CN" altLang="en-US" sz="2400" b="1" dirty="0">
              <a:solidFill>
                <a:srgbClr val="000000"/>
              </a:solidFill>
              <a:latin typeface="微软雅黑" charset="0"/>
              <a:ea typeface="微软雅黑" charset="0"/>
              <a:cs typeface="微软雅黑" charset="0"/>
            </a:endParaRPr>
          </a:p>
        </p:txBody>
      </p:sp>
      <p:sp>
        <p:nvSpPr>
          <p:cNvPr id="10" name="Title 1"/>
          <p:cNvSpPr txBox="1"/>
          <p:nvPr/>
        </p:nvSpPr>
        <p:spPr>
          <a:xfrm>
            <a:off x="838200" y="65107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1</a:t>
            </a:r>
            <a:r>
              <a:rPr lang="zh-CN" altLang="en-US" sz="2400" b="1">
                <a:solidFill>
                  <a:srgbClr val="000000"/>
                </a:solidFill>
                <a:latin typeface="微软雅黑" charset="0"/>
                <a:ea typeface="微软雅黑" charset="0"/>
                <a:cs typeface="微软雅黑" charset="0"/>
              </a:rPr>
              <a:t>、广告招聘</a:t>
            </a:r>
            <a:endParaRPr lang="zh-CN" altLang="en-US" sz="2400" b="1" dirty="0">
              <a:solidFill>
                <a:srgbClr val="000000"/>
              </a:solidFill>
              <a:latin typeface="微软雅黑" charset="0"/>
              <a:ea typeface="微软雅黑" charset="0"/>
              <a:cs typeface="微软雅黑" charset="0"/>
            </a:endParaRPr>
          </a:p>
        </p:txBody>
      </p:sp>
      <p:sp>
        <p:nvSpPr>
          <p:cNvPr id="11" name="Title 1"/>
          <p:cNvSpPr txBox="1"/>
          <p:nvPr/>
        </p:nvSpPr>
        <p:spPr>
          <a:xfrm>
            <a:off x="630382" y="1825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二</a:t>
            </a:r>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外部招聘的主要方法</a:t>
            </a:r>
            <a:endParaRPr lang="zh-CN" altLang="en-US" sz="2400" b="1" dirty="0">
              <a:solidFill>
                <a:schemeClr val="accent1">
                  <a:lumMod val="75000"/>
                </a:schemeClr>
              </a:solidFill>
              <a:latin typeface="微软雅黑" charset="0"/>
              <a:ea typeface="微软雅黑" charset="0"/>
              <a:cs typeface="微软雅黑" charset="0"/>
            </a:endParaRPr>
          </a:p>
        </p:txBody>
      </p:sp>
    </p:spTree>
    <p:custDataLst>
      <p:tags r:id="rId8"/>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2930236"/>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rgbClr val="000000"/>
                </a:solidFill>
                <a:latin typeface="汉仪旗黑-85S" charset="0"/>
                <a:ea typeface="等线 Light" panose="02010600030101010101" pitchFamily="2" charset="-122"/>
                <a:cs typeface="汉仪旗黑-85S" charset="0"/>
                <a:sym typeface="+mn-ea"/>
              </a:rPr>
              <a:t>5</a:t>
            </a:r>
            <a:r>
              <a:rPr lang="en-US" altLang="zh-CN" sz="2400" b="1" dirty="0">
                <a:solidFill>
                  <a:srgbClr val="000000"/>
                </a:solidFill>
                <a:latin typeface="汉仪旗黑-85S" charset="0"/>
                <a:ea typeface="等线 Light" panose="02010600030101010101" pitchFamily="2" charset="-122"/>
                <a:cs typeface="汉仪旗黑-85S" charset="0"/>
                <a:sym typeface="+mn-ea"/>
              </a:rPr>
              <a:t>、网络招聘</a:t>
            </a:r>
            <a:endParaRPr lang="en-US" altLang="zh-CN" sz="24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3927764"/>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指企业通过网络渠道来获得应聘人员的资料，从而选拔合格员工的方式。企业可用两种方式通过网络来进行招聘：一种方式是在企业网站上建立一个招聘渠道，由企业自己来进行求职者资料的获取和筛选；另一种方式是委托专业的招聘网站进行招聘，最后再进行验证测试即可。</a:t>
            </a:r>
            <a:endParaRPr lang="zh-CN" altLang="en-US" sz="1800" dirty="0">
              <a:solidFill>
                <a:schemeClr val="dk1"/>
              </a:solidFill>
              <a:latin typeface="微软雅黑" charset="0"/>
              <a:ea typeface="微软雅黑" charset="0"/>
              <a:sym typeface="+mn-ea"/>
            </a:endParaRPr>
          </a:p>
        </p:txBody>
      </p:sp>
      <p:sp>
        <p:nvSpPr>
          <p:cNvPr id="14" name="Title 1"/>
          <p:cNvSpPr txBox="1"/>
          <p:nvPr/>
        </p:nvSpPr>
        <p:spPr>
          <a:xfrm>
            <a:off x="845127" y="233247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4</a:t>
            </a:r>
            <a:r>
              <a:rPr lang="zh-CN" altLang="en-US" sz="2400" b="1">
                <a:solidFill>
                  <a:srgbClr val="000000"/>
                </a:solidFill>
                <a:latin typeface="微软雅黑" charset="0"/>
                <a:ea typeface="微软雅黑" charset="0"/>
                <a:cs typeface="微软雅黑" charset="0"/>
              </a:rPr>
              <a:t>、校园招聘</a:t>
            </a:r>
            <a:endParaRPr lang="zh-CN" altLang="en-US" sz="2400" b="1" dirty="0">
              <a:solidFill>
                <a:srgbClr val="000000"/>
              </a:solidFill>
              <a:latin typeface="微软雅黑" charset="0"/>
              <a:ea typeface="微软雅黑" charset="0"/>
              <a:cs typeface="微软雅黑" charset="0"/>
            </a:endParaRPr>
          </a:p>
        </p:txBody>
      </p:sp>
      <p:sp>
        <p:nvSpPr>
          <p:cNvPr id="15" name="Title 1"/>
          <p:cNvSpPr txBox="1"/>
          <p:nvPr/>
        </p:nvSpPr>
        <p:spPr>
          <a:xfrm>
            <a:off x="838200" y="18157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3</a:t>
            </a:r>
            <a:r>
              <a:rPr lang="zh-CN" altLang="en-US" sz="2400" b="1">
                <a:solidFill>
                  <a:srgbClr val="000000"/>
                </a:solidFill>
                <a:latin typeface="微软雅黑" charset="0"/>
                <a:ea typeface="微软雅黑" charset="0"/>
                <a:cs typeface="微软雅黑" charset="0"/>
              </a:rPr>
              <a:t>、猎头公司</a:t>
            </a:r>
            <a:endParaRPr lang="zh-CN" altLang="en-US" sz="2400" b="1" dirty="0">
              <a:solidFill>
                <a:srgbClr val="000000"/>
              </a:solidFill>
              <a:latin typeface="微软雅黑" charset="0"/>
              <a:ea typeface="微软雅黑" charset="0"/>
              <a:cs typeface="微软雅黑" charset="0"/>
            </a:endParaRPr>
          </a:p>
        </p:txBody>
      </p:sp>
      <p:sp>
        <p:nvSpPr>
          <p:cNvPr id="16" name="Title 1"/>
          <p:cNvSpPr txBox="1"/>
          <p:nvPr/>
        </p:nvSpPr>
        <p:spPr>
          <a:xfrm>
            <a:off x="838200" y="12518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2</a:t>
            </a:r>
            <a:r>
              <a:rPr lang="zh-CN" altLang="en-US" sz="2400" b="1">
                <a:solidFill>
                  <a:srgbClr val="000000"/>
                </a:solidFill>
                <a:latin typeface="微软雅黑" charset="0"/>
                <a:ea typeface="微软雅黑" charset="0"/>
                <a:cs typeface="微软雅黑" charset="0"/>
              </a:rPr>
              <a:t>、公共就业机构</a:t>
            </a:r>
            <a:endParaRPr lang="zh-CN" altLang="en-US" sz="2400" b="1" dirty="0">
              <a:solidFill>
                <a:srgbClr val="000000"/>
              </a:solidFill>
              <a:latin typeface="微软雅黑" charset="0"/>
              <a:ea typeface="微软雅黑" charset="0"/>
              <a:cs typeface="微软雅黑" charset="0"/>
            </a:endParaRPr>
          </a:p>
        </p:txBody>
      </p:sp>
      <p:sp>
        <p:nvSpPr>
          <p:cNvPr id="17" name="Title 1"/>
          <p:cNvSpPr txBox="1"/>
          <p:nvPr/>
        </p:nvSpPr>
        <p:spPr>
          <a:xfrm>
            <a:off x="838200" y="65107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1</a:t>
            </a:r>
            <a:r>
              <a:rPr lang="zh-CN" altLang="en-US" sz="2400" b="1">
                <a:solidFill>
                  <a:srgbClr val="000000"/>
                </a:solidFill>
                <a:latin typeface="微软雅黑" charset="0"/>
                <a:ea typeface="微软雅黑" charset="0"/>
                <a:cs typeface="微软雅黑" charset="0"/>
              </a:rPr>
              <a:t>、广告招聘</a:t>
            </a:r>
            <a:endParaRPr lang="zh-CN" altLang="en-US" sz="2400" b="1" dirty="0">
              <a:solidFill>
                <a:srgbClr val="000000"/>
              </a:solidFill>
              <a:latin typeface="微软雅黑" charset="0"/>
              <a:ea typeface="微软雅黑" charset="0"/>
              <a:cs typeface="微软雅黑" charset="0"/>
            </a:endParaRPr>
          </a:p>
        </p:txBody>
      </p:sp>
      <p:sp>
        <p:nvSpPr>
          <p:cNvPr id="18" name="Title 1"/>
          <p:cNvSpPr txBox="1"/>
          <p:nvPr/>
        </p:nvSpPr>
        <p:spPr>
          <a:xfrm>
            <a:off x="630382" y="1825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二</a:t>
            </a:r>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外部招聘的主要方法</a:t>
            </a:r>
            <a:endParaRPr lang="zh-CN" altLang="en-US" sz="2400" b="1" dirty="0">
              <a:solidFill>
                <a:schemeClr val="accent1">
                  <a:lumMod val="75000"/>
                </a:schemeClr>
              </a:solidFill>
              <a:latin typeface="微软雅黑" charset="0"/>
              <a:ea typeface="微软雅黑" charset="0"/>
              <a:cs typeface="微软雅黑" charset="0"/>
            </a:endParaRPr>
          </a:p>
        </p:txBody>
      </p:sp>
    </p:spTree>
    <p:custDataLst>
      <p:tags r:id="rId8"/>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1273" y="3516511"/>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rgbClr val="000000"/>
                </a:solidFill>
                <a:latin typeface="汉仪旗黑-85S" charset="0"/>
                <a:ea typeface="等线 Light" panose="02010600030101010101" pitchFamily="2" charset="-122"/>
                <a:cs typeface="汉仪旗黑-85S" charset="0"/>
                <a:sym typeface="+mn-ea"/>
              </a:rPr>
              <a:t>6</a:t>
            </a:r>
            <a:r>
              <a:rPr lang="en-US" altLang="zh-CN" sz="2400" b="1" dirty="0">
                <a:solidFill>
                  <a:srgbClr val="000000"/>
                </a:solidFill>
                <a:latin typeface="汉仪旗黑-85S" charset="0"/>
                <a:ea typeface="等线 Light" panose="02010600030101010101" pitchFamily="2" charset="-122"/>
                <a:cs typeface="汉仪旗黑-85S" charset="0"/>
                <a:sym typeface="+mn-ea"/>
              </a:rPr>
              <a:t>、熟人推荐法</a:t>
            </a:r>
            <a:endParaRPr lang="en-US" altLang="zh-CN" sz="24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45127" y="4699578"/>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通过单位员工、客户、合作伙伴等熟人推荐人选，也是企业招募人员重要来源。优点是：对候选人了解比较准确，候选人一旦被录用，顾及介绍人的关系，工作也会更加努力，招募成本也很低。缺点是可能在单位内形成小团体。</a:t>
            </a:r>
            <a:endParaRPr lang="zh-CN" altLang="en-US" sz="1800" dirty="0">
              <a:solidFill>
                <a:schemeClr val="dk1"/>
              </a:solidFill>
              <a:latin typeface="微软雅黑" charset="0"/>
              <a:ea typeface="微软雅黑" charset="0"/>
              <a:sym typeface="+mn-ea"/>
            </a:endParaRPr>
          </a:p>
        </p:txBody>
      </p:sp>
      <p:sp>
        <p:nvSpPr>
          <p:cNvPr id="10" name="Title 1"/>
          <p:cNvSpPr txBox="1"/>
          <p:nvPr/>
        </p:nvSpPr>
        <p:spPr>
          <a:xfrm>
            <a:off x="838200" y="293023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5</a:t>
            </a:r>
            <a:r>
              <a:rPr lang="zh-CN" altLang="en-US" sz="2400" b="1">
                <a:solidFill>
                  <a:srgbClr val="000000"/>
                </a:solidFill>
                <a:latin typeface="微软雅黑" charset="0"/>
                <a:ea typeface="微软雅黑" charset="0"/>
                <a:cs typeface="微软雅黑" charset="0"/>
              </a:rPr>
              <a:t>、网络招聘</a:t>
            </a:r>
            <a:endParaRPr lang="zh-CN" altLang="en-US" sz="2400" b="1" dirty="0">
              <a:solidFill>
                <a:srgbClr val="000000"/>
              </a:solidFill>
              <a:latin typeface="微软雅黑" charset="0"/>
              <a:ea typeface="微软雅黑" charset="0"/>
              <a:cs typeface="微软雅黑" charset="0"/>
            </a:endParaRPr>
          </a:p>
        </p:txBody>
      </p:sp>
      <p:sp>
        <p:nvSpPr>
          <p:cNvPr id="11" name="Title 1"/>
          <p:cNvSpPr txBox="1"/>
          <p:nvPr/>
        </p:nvSpPr>
        <p:spPr>
          <a:xfrm>
            <a:off x="845127" y="233247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4</a:t>
            </a:r>
            <a:r>
              <a:rPr lang="zh-CN" altLang="en-US" sz="2400" b="1">
                <a:solidFill>
                  <a:srgbClr val="000000"/>
                </a:solidFill>
                <a:latin typeface="微软雅黑" charset="0"/>
                <a:ea typeface="微软雅黑" charset="0"/>
                <a:cs typeface="微软雅黑" charset="0"/>
              </a:rPr>
              <a:t>、校园招聘</a:t>
            </a:r>
            <a:endParaRPr lang="zh-CN" altLang="en-US" sz="2400" b="1" dirty="0">
              <a:solidFill>
                <a:srgbClr val="000000"/>
              </a:solidFill>
              <a:latin typeface="微软雅黑" charset="0"/>
              <a:ea typeface="微软雅黑" charset="0"/>
              <a:cs typeface="微软雅黑" charset="0"/>
            </a:endParaRPr>
          </a:p>
        </p:txBody>
      </p:sp>
      <p:sp>
        <p:nvSpPr>
          <p:cNvPr id="12" name="Title 1"/>
          <p:cNvSpPr txBox="1"/>
          <p:nvPr/>
        </p:nvSpPr>
        <p:spPr>
          <a:xfrm>
            <a:off x="838200" y="18157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3</a:t>
            </a:r>
            <a:r>
              <a:rPr lang="zh-CN" altLang="en-US" sz="2400" b="1">
                <a:solidFill>
                  <a:srgbClr val="000000"/>
                </a:solidFill>
                <a:latin typeface="微软雅黑" charset="0"/>
                <a:ea typeface="微软雅黑" charset="0"/>
                <a:cs typeface="微软雅黑" charset="0"/>
              </a:rPr>
              <a:t>、猎头公司</a:t>
            </a:r>
            <a:endParaRPr lang="zh-CN" altLang="en-US" sz="2400" b="1" dirty="0">
              <a:solidFill>
                <a:srgbClr val="000000"/>
              </a:solidFill>
              <a:latin typeface="微软雅黑" charset="0"/>
              <a:ea typeface="微软雅黑" charset="0"/>
              <a:cs typeface="微软雅黑" charset="0"/>
            </a:endParaRPr>
          </a:p>
        </p:txBody>
      </p:sp>
      <p:sp>
        <p:nvSpPr>
          <p:cNvPr id="13" name="Title 1"/>
          <p:cNvSpPr txBox="1"/>
          <p:nvPr/>
        </p:nvSpPr>
        <p:spPr>
          <a:xfrm>
            <a:off x="838200" y="12518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2</a:t>
            </a:r>
            <a:r>
              <a:rPr lang="zh-CN" altLang="en-US" sz="2400" b="1">
                <a:solidFill>
                  <a:srgbClr val="000000"/>
                </a:solidFill>
                <a:latin typeface="微软雅黑" charset="0"/>
                <a:ea typeface="微软雅黑" charset="0"/>
                <a:cs typeface="微软雅黑" charset="0"/>
              </a:rPr>
              <a:t>、公共就业机构</a:t>
            </a:r>
            <a:endParaRPr lang="zh-CN" altLang="en-US" sz="2400" b="1" dirty="0">
              <a:solidFill>
                <a:srgbClr val="000000"/>
              </a:solidFill>
              <a:latin typeface="微软雅黑" charset="0"/>
              <a:ea typeface="微软雅黑" charset="0"/>
              <a:cs typeface="微软雅黑" charset="0"/>
            </a:endParaRPr>
          </a:p>
        </p:txBody>
      </p:sp>
      <p:sp>
        <p:nvSpPr>
          <p:cNvPr id="14" name="Title 1"/>
          <p:cNvSpPr txBox="1"/>
          <p:nvPr/>
        </p:nvSpPr>
        <p:spPr>
          <a:xfrm>
            <a:off x="838200" y="65107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a:solidFill>
                  <a:srgbClr val="000000"/>
                </a:solidFill>
                <a:latin typeface="微软雅黑" charset="0"/>
                <a:ea typeface="微软雅黑" charset="0"/>
                <a:cs typeface="微软雅黑" charset="0"/>
              </a:rPr>
              <a:t>1</a:t>
            </a:r>
            <a:r>
              <a:rPr lang="zh-CN" altLang="en-US" sz="2400" b="1">
                <a:solidFill>
                  <a:srgbClr val="000000"/>
                </a:solidFill>
                <a:latin typeface="微软雅黑" charset="0"/>
                <a:ea typeface="微软雅黑" charset="0"/>
                <a:cs typeface="微软雅黑" charset="0"/>
              </a:rPr>
              <a:t>、广告招聘</a:t>
            </a:r>
            <a:endParaRPr lang="zh-CN" altLang="en-US" sz="2400" b="1" dirty="0">
              <a:solidFill>
                <a:srgbClr val="000000"/>
              </a:solidFill>
              <a:latin typeface="微软雅黑" charset="0"/>
              <a:ea typeface="微软雅黑" charset="0"/>
              <a:cs typeface="微软雅黑" charset="0"/>
            </a:endParaRPr>
          </a:p>
        </p:txBody>
      </p:sp>
      <p:sp>
        <p:nvSpPr>
          <p:cNvPr id="15" name="Title 1"/>
          <p:cNvSpPr txBox="1"/>
          <p:nvPr/>
        </p:nvSpPr>
        <p:spPr>
          <a:xfrm>
            <a:off x="630382"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二</a:t>
            </a:r>
            <a:r>
              <a:rPr lang="en-US" altLang="zh-CN" sz="2400" b="1" dirty="0">
                <a:solidFill>
                  <a:schemeClr val="accent1">
                    <a:lumMod val="75000"/>
                  </a:schemeClr>
                </a:solidFill>
                <a:latin typeface="微软雅黑" charset="0"/>
                <a:ea typeface="微软雅黑" charset="0"/>
                <a:cs typeface="微软雅黑" charset="0"/>
              </a:rPr>
              <a:t>)</a:t>
            </a:r>
            <a:r>
              <a:rPr lang="zh-CN" altLang="en-US" sz="2400" b="1" dirty="0">
                <a:solidFill>
                  <a:schemeClr val="accent1">
                    <a:lumMod val="75000"/>
                  </a:schemeClr>
                </a:solidFill>
                <a:latin typeface="微软雅黑" charset="0"/>
                <a:ea typeface="微软雅黑" charset="0"/>
                <a:cs typeface="微软雅黑" charset="0"/>
              </a:rPr>
              <a:t>外部招聘的主要方法</a:t>
            </a:r>
            <a:endParaRPr lang="zh-CN" altLang="en-US" sz="2400" b="1" dirty="0">
              <a:solidFill>
                <a:schemeClr val="accent1">
                  <a:lumMod val="75000"/>
                </a:schemeClr>
              </a:solidFill>
              <a:latin typeface="微软雅黑" charset="0"/>
              <a:ea typeface="微软雅黑" charset="0"/>
              <a:cs typeface="微软雅黑" charset="0"/>
            </a:endParaRPr>
          </a:p>
        </p:txBody>
      </p:sp>
    </p:spTree>
    <p:custDataLst>
      <p:tags r:id="rId8"/>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三</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招聘方式的选择</a:t>
            </a:r>
            <a:endPar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423843"/>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endParaRPr lang="en-US" altLang="zh-CN" sz="1800" dirty="0">
              <a:solidFill>
                <a:schemeClr val="dk1"/>
              </a:solidFill>
              <a:latin typeface="微软雅黑" charset="0"/>
              <a:ea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sym typeface="+mn-ea"/>
            </a:endParaRPr>
          </a:p>
          <a:p>
            <a:pPr marL="0" lvl="0" algn="l">
              <a:lnSpc>
                <a:spcPct val="150000"/>
              </a:lnSpc>
              <a:buClrTx/>
              <a:buSzTx/>
              <a:buNone/>
            </a:pPr>
            <a:r>
              <a:rPr lang="en-US" altLang="zh-CN" sz="1800" dirty="0">
                <a:solidFill>
                  <a:schemeClr val="dk1"/>
                </a:solidFill>
                <a:latin typeface="微软雅黑" charset="0"/>
                <a:ea typeface="微软雅黑" charset="0"/>
                <a:sym typeface="+mn-ea"/>
              </a:rPr>
              <a:t>选择招聘渠道和方法时应根据单位和岗位的特点来选择。</a:t>
            </a:r>
            <a:r>
              <a:rPr lang="en-US" altLang="zh-CN" sz="1800" dirty="0">
                <a:solidFill>
                  <a:schemeClr val="dk1"/>
                </a:solidFill>
                <a:latin typeface="微软雅黑" charset="0"/>
                <a:ea typeface="微软雅黑" charset="0"/>
                <a:sym typeface="+mn-ea"/>
              </a:rPr>
              <a:t>采用哪种招聘途径和形式取决于企业所在地的劳动力市场，拟招聘职位的性质、层次和种类，企业的规模以及聘用成本等。</a:t>
            </a:r>
            <a:endParaRPr lang="en-US" altLang="zh-CN" sz="1800" dirty="0">
              <a:solidFill>
                <a:schemeClr val="dk1"/>
              </a:solidFill>
              <a:latin typeface="微软雅黑" charset="0"/>
              <a:ea typeface="微软雅黑" charset="0"/>
              <a:sym typeface="+mn-ea"/>
            </a:endParaRPr>
          </a:p>
        </p:txBody>
      </p:sp>
      <p:graphicFrame>
        <p:nvGraphicFramePr>
          <p:cNvPr id="4" name="Table 3"/>
          <p:cNvGraphicFramePr>
            <a:graphicFrameLocks noGrp="1"/>
          </p:cNvGraphicFramePr>
          <p:nvPr/>
        </p:nvGraphicFramePr>
        <p:xfrm>
          <a:off x="1870364" y="1302327"/>
          <a:ext cx="8146472" cy="3546764"/>
        </p:xfrm>
        <a:graphic>
          <a:graphicData uri="http://schemas.openxmlformats.org/drawingml/2006/table">
            <a:tbl>
              <a:tblPr firstRow="1" firstCol="1" bandRow="1"/>
              <a:tblGrid>
                <a:gridCol w="2662895"/>
                <a:gridCol w="2767112"/>
                <a:gridCol w="2716465"/>
              </a:tblGrid>
              <a:tr h="435191">
                <a:tc gridSpan="3">
                  <a:txBody>
                    <a:bodyPr/>
                    <a:lstStyle/>
                    <a:p>
                      <a:pPr marL="0" marR="0" algn="ctr">
                        <a:lnSpc>
                          <a:spcPct val="172000"/>
                        </a:lnSpc>
                        <a:spcBef>
                          <a:spcPts val="1300"/>
                        </a:spcBef>
                        <a:spcAft>
                          <a:spcPts val="1300"/>
                        </a:spcAft>
                      </a:pPr>
                      <a:r>
                        <a:rPr lang="zh-CN" sz="1600" b="0" kern="100" dirty="0">
                          <a:solidFill>
                            <a:srgbClr val="000000"/>
                          </a:solidFill>
                          <a:effectLst/>
                          <a:latin typeface="微软雅黑" charset="0"/>
                          <a:ea typeface="微软雅黑" charset="0"/>
                          <a:cs typeface="微软雅黑" charset="0"/>
                        </a:rPr>
                        <a:t>表</a:t>
                      </a:r>
                      <a:r>
                        <a:rPr lang="en-US" sz="1600" b="0" kern="100" dirty="0">
                          <a:solidFill>
                            <a:srgbClr val="000000"/>
                          </a:solidFill>
                          <a:effectLst/>
                          <a:latin typeface="微软雅黑" charset="0"/>
                          <a:ea typeface="微软雅黑" charset="0"/>
                          <a:cs typeface="微软雅黑" charset="0"/>
                        </a:rPr>
                        <a:t>6-4 </a:t>
                      </a:r>
                      <a:r>
                        <a:rPr lang="zh-CN" sz="1600" b="0" kern="100" dirty="0">
                          <a:solidFill>
                            <a:srgbClr val="000000"/>
                          </a:solidFill>
                          <a:effectLst/>
                          <a:latin typeface="微软雅黑" charset="0"/>
                          <a:ea typeface="微软雅黑" charset="0"/>
                          <a:cs typeface="微软雅黑" charset="0"/>
                        </a:rPr>
                        <a:t>不同招聘方法适用的招聘对象</a:t>
                      </a:r>
                      <a:endParaRPr lang="en-US" sz="1600" b="0" kern="100" dirty="0">
                        <a:effectLst/>
                        <a:latin typeface="微软雅黑" charset="0"/>
                        <a:ea typeface="微软雅黑" charset="0"/>
                        <a:cs typeface="微软雅黑"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hMerge="1">
                  <a:tcPr/>
                </a:tc>
                <a:tc hMerge="1">
                  <a:tcPr/>
                </a:tc>
              </a:tr>
              <a:tr h="435191">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招聘方法</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适用对象</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不太适用</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191">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发布广告</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中下级人员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　</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5618">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借助一般中介机构</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中下级人员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热门、高级人员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191">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猎头公司</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热门、尖端人员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中下级人员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191">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上门招聘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初级专业人员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有经验的人员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191">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熟人推荐</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a:solidFill>
                            <a:srgbClr val="000000"/>
                          </a:solidFill>
                          <a:effectLst/>
                          <a:latin typeface="微软雅黑" charset="0"/>
                          <a:ea typeface="微软雅黑" charset="0"/>
                          <a:cs typeface="宋体" pitchFamily="2" charset="-122"/>
                        </a:rPr>
                        <a:t>专业人员</a:t>
                      </a:r>
                      <a:endParaRPr lang="zh-CN" sz="1600" b="0" kern="10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600" b="0" kern="100" dirty="0">
                          <a:solidFill>
                            <a:srgbClr val="000000"/>
                          </a:solidFill>
                          <a:effectLst/>
                          <a:latin typeface="微软雅黑" charset="0"/>
                          <a:ea typeface="微软雅黑" charset="0"/>
                          <a:cs typeface="宋体" pitchFamily="2" charset="-122"/>
                        </a:rPr>
                        <a:t>非专业人员</a:t>
                      </a:r>
                      <a:endParaRPr lang="zh-CN" sz="1600" b="0" kern="100" dirty="0">
                        <a:solidFill>
                          <a:srgbClr val="000000"/>
                        </a:solidFill>
                        <a:effectLst/>
                        <a:latin typeface="微软雅黑" charset="0"/>
                        <a:ea typeface="微软雅黑" charset="0"/>
                        <a:cs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8"/>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2" name="图片 51"/>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3" name="图片 52"/>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dirty="0">
                <a:solidFill>
                  <a:schemeClr val="accent1">
                    <a:lumMod val="75000"/>
                  </a:schemeClr>
                </a:solidFill>
                <a:latin typeface="汉仪旗黑-85S" charset="0"/>
                <a:ea typeface="汉仪旗黑-85S" charset="0"/>
                <a:sym typeface="+mn-ea"/>
              </a:rPr>
              <a:t>二、人员招聘的技术</a:t>
            </a:r>
            <a:endParaRPr lang="zh-CN" altLang="en-US"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1121276" y="3182460"/>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en-US" altLang="zh-CN" sz="1800" dirty="0">
                <a:solidFill>
                  <a:schemeClr val="dk1"/>
                </a:solidFill>
                <a:latin typeface="微软雅黑" charset="0"/>
                <a:ea typeface="微软雅黑" charset="0"/>
                <a:cs typeface="微软雅黑" charset="0"/>
                <a:sym typeface="+mn-ea"/>
              </a:rPr>
              <a:t>图</a:t>
            </a:r>
            <a:r>
              <a:rPr lang="en-US" altLang="zh-CN" sz="1800" dirty="0">
                <a:solidFill>
                  <a:schemeClr val="dk1"/>
                </a:solidFill>
                <a:latin typeface="微软雅黑" charset="0"/>
                <a:ea typeface="微软雅黑" charset="0"/>
                <a:cs typeface="微软雅黑" charset="0"/>
                <a:sym typeface="+mn-ea"/>
              </a:rPr>
              <a:t>6-5 </a:t>
            </a:r>
            <a:r>
              <a:rPr lang="en-US" altLang="zh-CN" sz="1800" dirty="0">
                <a:solidFill>
                  <a:schemeClr val="dk1"/>
                </a:solidFill>
                <a:latin typeface="微软雅黑" charset="0"/>
                <a:ea typeface="微软雅黑" charset="0"/>
                <a:cs typeface="微软雅黑" charset="0"/>
                <a:sym typeface="+mn-ea"/>
              </a:rPr>
              <a:t>组织招聘管理的基本流程</a:t>
            </a:r>
            <a:endParaRPr lang="en-US" altLang="zh-CN" sz="1800" dirty="0">
              <a:solidFill>
                <a:schemeClr val="dk1"/>
              </a:solidFill>
              <a:latin typeface="微软雅黑" charset="0"/>
              <a:ea typeface="微软雅黑" charset="0"/>
              <a:cs typeface="微软雅黑" charset="0"/>
              <a:sym typeface="+mn-ea"/>
            </a:endParaRPr>
          </a:p>
        </p:txBody>
      </p:sp>
      <p:sp>
        <p:nvSpPr>
          <p:cNvPr id="15" name="Text Box 245"/>
          <p:cNvSpPr txBox="1">
            <a:spLocks noChangeArrowheads="1"/>
          </p:cNvSpPr>
          <p:nvPr>
            <p:custDataLst>
              <p:tags r:id="rId8"/>
            </p:custDataLst>
          </p:nvPr>
        </p:nvSpPr>
        <p:spPr bwMode="auto">
          <a:xfrm>
            <a:off x="1802130" y="1958340"/>
            <a:ext cx="1506220"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人员需求预测</a:t>
            </a:r>
            <a:endParaRPr lang="zh-CN" sz="1400">
              <a:solidFill>
                <a:schemeClr val="dk1"/>
              </a:solidFill>
              <a:effectLst/>
              <a:latin typeface="微软雅黑" charset="0"/>
              <a:ea typeface="微软雅黑" charset="0"/>
            </a:endParaRPr>
          </a:p>
        </p:txBody>
      </p:sp>
      <p:sp>
        <p:nvSpPr>
          <p:cNvPr id="16" name="Text Box 246"/>
          <p:cNvSpPr txBox="1">
            <a:spLocks noChangeArrowheads="1"/>
          </p:cNvSpPr>
          <p:nvPr>
            <p:custDataLst>
              <p:tags r:id="rId9"/>
            </p:custDataLst>
          </p:nvPr>
        </p:nvSpPr>
        <p:spPr bwMode="auto">
          <a:xfrm>
            <a:off x="1811655" y="2483485"/>
            <a:ext cx="1484630"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职务分析</a:t>
            </a:r>
            <a:endParaRPr lang="zh-CN" sz="1400">
              <a:solidFill>
                <a:schemeClr val="dk1"/>
              </a:solidFill>
              <a:effectLst/>
              <a:latin typeface="微软雅黑" charset="0"/>
              <a:ea typeface="微软雅黑" charset="0"/>
            </a:endParaRPr>
          </a:p>
        </p:txBody>
      </p:sp>
      <p:sp>
        <p:nvSpPr>
          <p:cNvPr id="17" name="Text Box 247"/>
          <p:cNvSpPr txBox="1">
            <a:spLocks noChangeArrowheads="1"/>
          </p:cNvSpPr>
          <p:nvPr>
            <p:custDataLst>
              <p:tags r:id="rId10"/>
            </p:custDataLst>
          </p:nvPr>
        </p:nvSpPr>
        <p:spPr bwMode="auto">
          <a:xfrm>
            <a:off x="3756025" y="2283460"/>
            <a:ext cx="1102995"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招聘计划</a:t>
            </a:r>
            <a:endParaRPr lang="zh-CN" sz="1400">
              <a:solidFill>
                <a:schemeClr val="dk1"/>
              </a:solidFill>
              <a:effectLst/>
              <a:latin typeface="微软雅黑" charset="0"/>
              <a:ea typeface="微软雅黑" charset="0"/>
            </a:endParaRPr>
          </a:p>
        </p:txBody>
      </p:sp>
      <p:sp>
        <p:nvSpPr>
          <p:cNvPr id="18" name="Text Box 248"/>
          <p:cNvSpPr txBox="1">
            <a:spLocks noChangeArrowheads="1"/>
          </p:cNvSpPr>
          <p:nvPr>
            <p:custDataLst>
              <p:tags r:id="rId11"/>
            </p:custDataLst>
          </p:nvPr>
        </p:nvSpPr>
        <p:spPr bwMode="auto">
          <a:xfrm>
            <a:off x="5166995" y="2290445"/>
            <a:ext cx="1123315"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计划审批</a:t>
            </a:r>
            <a:endParaRPr lang="zh-CN" sz="1400">
              <a:solidFill>
                <a:schemeClr val="dk1"/>
              </a:solidFill>
              <a:effectLst/>
              <a:latin typeface="微软雅黑" charset="0"/>
              <a:ea typeface="微软雅黑" charset="0"/>
            </a:endParaRPr>
          </a:p>
        </p:txBody>
      </p:sp>
      <p:sp>
        <p:nvSpPr>
          <p:cNvPr id="19" name="Text Box 249"/>
          <p:cNvSpPr txBox="1">
            <a:spLocks noChangeArrowheads="1"/>
          </p:cNvSpPr>
          <p:nvPr>
            <p:custDataLst>
              <p:tags r:id="rId12"/>
            </p:custDataLst>
          </p:nvPr>
        </p:nvSpPr>
        <p:spPr bwMode="auto">
          <a:xfrm>
            <a:off x="5254625" y="3218815"/>
            <a:ext cx="1057910" cy="67564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cs typeface="微软雅黑" charset="0"/>
              </a:rPr>
              <a:t>测试</a:t>
            </a:r>
            <a:r>
              <a:rPr lang="en-US" sz="1400">
                <a:solidFill>
                  <a:schemeClr val="dk1"/>
                </a:solidFill>
                <a:effectLst/>
                <a:latin typeface="微软雅黑" charset="0"/>
                <a:ea typeface="微软雅黑" charset="0"/>
                <a:cs typeface="微软雅黑" charset="0"/>
              </a:rPr>
              <a:t>(</a:t>
            </a:r>
            <a:r>
              <a:rPr lang="zh-CN" sz="1400">
                <a:solidFill>
                  <a:schemeClr val="dk1"/>
                </a:solidFill>
                <a:effectLst/>
                <a:latin typeface="微软雅黑" charset="0"/>
                <a:ea typeface="微软雅黑" charset="0"/>
                <a:cs typeface="微软雅黑" charset="0"/>
              </a:rPr>
              <a:t>包括面试</a:t>
            </a:r>
            <a:r>
              <a:rPr lang="en-US" sz="1400">
                <a:solidFill>
                  <a:schemeClr val="dk1"/>
                </a:solidFill>
                <a:effectLst/>
                <a:latin typeface="微软雅黑" charset="0"/>
                <a:ea typeface="微软雅黑" charset="0"/>
                <a:cs typeface="微软雅黑" charset="0"/>
              </a:rPr>
              <a:t>)</a:t>
            </a:r>
            <a:endParaRPr lang="en-US" sz="1400">
              <a:solidFill>
                <a:schemeClr val="dk1"/>
              </a:solidFill>
              <a:effectLst/>
              <a:latin typeface="微软雅黑" charset="0"/>
              <a:ea typeface="微软雅黑" charset="0"/>
              <a:cs typeface="微软雅黑" charset="0"/>
            </a:endParaRPr>
          </a:p>
        </p:txBody>
      </p:sp>
      <p:sp>
        <p:nvSpPr>
          <p:cNvPr id="20" name="Text Box 250"/>
          <p:cNvSpPr txBox="1">
            <a:spLocks noChangeArrowheads="1"/>
          </p:cNvSpPr>
          <p:nvPr>
            <p:custDataLst>
              <p:tags r:id="rId13"/>
            </p:custDataLst>
          </p:nvPr>
        </p:nvSpPr>
        <p:spPr bwMode="auto">
          <a:xfrm>
            <a:off x="6934200" y="3213735"/>
            <a:ext cx="953770" cy="673735"/>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发布测试通知</a:t>
            </a:r>
            <a:endParaRPr lang="zh-CN" sz="1400">
              <a:solidFill>
                <a:schemeClr val="dk1"/>
              </a:solidFill>
              <a:effectLst/>
              <a:latin typeface="微软雅黑" charset="0"/>
              <a:ea typeface="微软雅黑" charset="0"/>
            </a:endParaRPr>
          </a:p>
        </p:txBody>
      </p:sp>
      <p:sp>
        <p:nvSpPr>
          <p:cNvPr id="21" name="Text Box 251"/>
          <p:cNvSpPr txBox="1">
            <a:spLocks noChangeArrowheads="1"/>
          </p:cNvSpPr>
          <p:nvPr>
            <p:custDataLst>
              <p:tags r:id="rId14"/>
            </p:custDataLst>
          </p:nvPr>
        </p:nvSpPr>
        <p:spPr bwMode="auto">
          <a:xfrm>
            <a:off x="8526145" y="3300095"/>
            <a:ext cx="764540"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初试</a:t>
            </a:r>
            <a:endParaRPr lang="zh-CN" sz="1400">
              <a:solidFill>
                <a:schemeClr val="dk1"/>
              </a:solidFill>
              <a:effectLst/>
              <a:latin typeface="微软雅黑" charset="0"/>
              <a:ea typeface="微软雅黑" charset="0"/>
            </a:endParaRPr>
          </a:p>
        </p:txBody>
      </p:sp>
      <p:sp>
        <p:nvSpPr>
          <p:cNvPr id="22" name="Text Box 252"/>
          <p:cNvSpPr txBox="1">
            <a:spLocks noChangeArrowheads="1"/>
          </p:cNvSpPr>
          <p:nvPr>
            <p:custDataLst>
              <p:tags r:id="rId15"/>
            </p:custDataLst>
          </p:nvPr>
        </p:nvSpPr>
        <p:spPr bwMode="auto">
          <a:xfrm>
            <a:off x="8072755" y="2297430"/>
            <a:ext cx="1316355"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应聘者申请</a:t>
            </a:r>
            <a:endParaRPr lang="zh-CN" sz="1400">
              <a:solidFill>
                <a:schemeClr val="dk1"/>
              </a:solidFill>
              <a:effectLst/>
              <a:latin typeface="微软雅黑" charset="0"/>
              <a:ea typeface="微软雅黑" charset="0"/>
            </a:endParaRPr>
          </a:p>
        </p:txBody>
      </p:sp>
      <p:sp>
        <p:nvSpPr>
          <p:cNvPr id="23" name="Text Box 253"/>
          <p:cNvSpPr txBox="1">
            <a:spLocks noChangeArrowheads="1"/>
          </p:cNvSpPr>
          <p:nvPr>
            <p:custDataLst>
              <p:tags r:id="rId16"/>
            </p:custDataLst>
          </p:nvPr>
        </p:nvSpPr>
        <p:spPr bwMode="auto">
          <a:xfrm>
            <a:off x="6614160" y="2297430"/>
            <a:ext cx="1151255"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发布信息</a:t>
            </a:r>
            <a:endParaRPr lang="zh-CN" sz="1400">
              <a:solidFill>
                <a:schemeClr val="dk1"/>
              </a:solidFill>
              <a:effectLst/>
              <a:latin typeface="微软雅黑" charset="0"/>
              <a:ea typeface="微软雅黑" charset="0"/>
            </a:endParaRPr>
          </a:p>
        </p:txBody>
      </p:sp>
      <p:sp>
        <p:nvSpPr>
          <p:cNvPr id="24" name="Text Box 254"/>
          <p:cNvSpPr txBox="1">
            <a:spLocks noChangeArrowheads="1"/>
          </p:cNvSpPr>
          <p:nvPr>
            <p:custDataLst>
              <p:tags r:id="rId17"/>
            </p:custDataLst>
          </p:nvPr>
        </p:nvSpPr>
        <p:spPr bwMode="auto">
          <a:xfrm>
            <a:off x="8509000" y="5052060"/>
            <a:ext cx="836930"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评估</a:t>
            </a:r>
            <a:endParaRPr lang="zh-CN" sz="1400">
              <a:solidFill>
                <a:schemeClr val="dk1"/>
              </a:solidFill>
              <a:effectLst/>
              <a:latin typeface="微软雅黑" charset="0"/>
              <a:ea typeface="微软雅黑" charset="0"/>
            </a:endParaRPr>
          </a:p>
        </p:txBody>
      </p:sp>
      <p:sp>
        <p:nvSpPr>
          <p:cNvPr id="25" name="Text Box 255"/>
          <p:cNvSpPr txBox="1">
            <a:spLocks noChangeArrowheads="1"/>
          </p:cNvSpPr>
          <p:nvPr>
            <p:custDataLst>
              <p:tags r:id="rId18"/>
            </p:custDataLst>
          </p:nvPr>
        </p:nvSpPr>
        <p:spPr bwMode="auto">
          <a:xfrm>
            <a:off x="2435225" y="3286125"/>
            <a:ext cx="976630"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体检</a:t>
            </a:r>
            <a:endParaRPr lang="zh-CN" sz="1400">
              <a:solidFill>
                <a:schemeClr val="dk1"/>
              </a:solidFill>
              <a:effectLst/>
              <a:latin typeface="微软雅黑" charset="0"/>
              <a:ea typeface="微软雅黑" charset="0"/>
            </a:endParaRPr>
          </a:p>
        </p:txBody>
      </p:sp>
      <p:sp>
        <p:nvSpPr>
          <p:cNvPr id="26" name="Text Box 256"/>
          <p:cNvSpPr txBox="1">
            <a:spLocks noChangeArrowheads="1"/>
          </p:cNvSpPr>
          <p:nvPr>
            <p:custDataLst>
              <p:tags r:id="rId19"/>
            </p:custDataLst>
          </p:nvPr>
        </p:nvSpPr>
        <p:spPr bwMode="auto">
          <a:xfrm>
            <a:off x="3774440" y="3314700"/>
            <a:ext cx="1146810"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背景调查</a:t>
            </a:r>
            <a:endParaRPr lang="zh-CN" sz="1400">
              <a:solidFill>
                <a:schemeClr val="dk1"/>
              </a:solidFill>
              <a:effectLst/>
              <a:latin typeface="微软雅黑" charset="0"/>
              <a:ea typeface="微软雅黑" charset="0"/>
            </a:endParaRPr>
          </a:p>
        </p:txBody>
      </p:sp>
      <p:sp>
        <p:nvSpPr>
          <p:cNvPr id="27" name="Text Box 257"/>
          <p:cNvSpPr txBox="1">
            <a:spLocks noChangeArrowheads="1"/>
          </p:cNvSpPr>
          <p:nvPr>
            <p:custDataLst>
              <p:tags r:id="rId20"/>
            </p:custDataLst>
          </p:nvPr>
        </p:nvSpPr>
        <p:spPr bwMode="auto">
          <a:xfrm>
            <a:off x="8314055" y="4301490"/>
            <a:ext cx="1168400"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正式录用</a:t>
            </a:r>
            <a:endParaRPr lang="zh-CN" sz="1400">
              <a:solidFill>
                <a:schemeClr val="dk1"/>
              </a:solidFill>
              <a:effectLst/>
              <a:latin typeface="微软雅黑" charset="0"/>
              <a:ea typeface="微软雅黑" charset="0"/>
            </a:endParaRPr>
          </a:p>
        </p:txBody>
      </p:sp>
      <p:sp>
        <p:nvSpPr>
          <p:cNvPr id="28" name="Text Box 258"/>
          <p:cNvSpPr txBox="1">
            <a:spLocks noChangeArrowheads="1"/>
          </p:cNvSpPr>
          <p:nvPr>
            <p:custDataLst>
              <p:tags r:id="rId21"/>
            </p:custDataLst>
          </p:nvPr>
        </p:nvSpPr>
        <p:spPr bwMode="auto">
          <a:xfrm>
            <a:off x="5443220" y="4300855"/>
            <a:ext cx="878205" cy="40640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400">
                <a:solidFill>
                  <a:schemeClr val="dk1"/>
                </a:solidFill>
                <a:effectLst/>
                <a:latin typeface="微软雅黑" charset="0"/>
                <a:ea typeface="微软雅黑" charset="0"/>
              </a:rPr>
              <a:t>试用</a:t>
            </a:r>
            <a:endParaRPr lang="zh-CN" sz="1400">
              <a:solidFill>
                <a:schemeClr val="dk1"/>
              </a:solidFill>
              <a:effectLst/>
              <a:latin typeface="微软雅黑" charset="0"/>
              <a:ea typeface="微软雅黑" charset="0"/>
            </a:endParaRPr>
          </a:p>
        </p:txBody>
      </p:sp>
      <p:cxnSp>
        <p:nvCxnSpPr>
          <p:cNvPr id="29" name="AutoShape 259"/>
          <p:cNvCxnSpPr>
            <a:cxnSpLocks noChangeShapeType="1"/>
          </p:cNvCxnSpPr>
          <p:nvPr/>
        </p:nvCxnSpPr>
        <p:spPr bwMode="auto">
          <a:xfrm>
            <a:off x="3316605" y="2210435"/>
            <a:ext cx="186690" cy="0"/>
          </a:xfrm>
          <a:prstGeom prst="straightConnector1">
            <a:avLst/>
          </a:prstGeom>
          <a:noFill/>
          <a:ln w="9525">
            <a:solidFill>
              <a:srgbClr val="000000"/>
            </a:solidFill>
            <a:round/>
          </a:ln>
          <a:effectLst/>
        </p:spPr>
      </p:cxnSp>
      <p:cxnSp>
        <p:nvCxnSpPr>
          <p:cNvPr id="30" name="AutoShape 260"/>
          <p:cNvCxnSpPr>
            <a:cxnSpLocks noChangeShapeType="1"/>
          </p:cNvCxnSpPr>
          <p:nvPr/>
        </p:nvCxnSpPr>
        <p:spPr bwMode="auto">
          <a:xfrm>
            <a:off x="3317875" y="2637155"/>
            <a:ext cx="185420" cy="0"/>
          </a:xfrm>
          <a:prstGeom prst="straightConnector1">
            <a:avLst/>
          </a:prstGeom>
          <a:noFill/>
          <a:ln w="9525">
            <a:solidFill>
              <a:srgbClr val="000000"/>
            </a:solidFill>
            <a:round/>
          </a:ln>
          <a:effectLst/>
        </p:spPr>
      </p:cxnSp>
      <p:cxnSp>
        <p:nvCxnSpPr>
          <p:cNvPr id="31" name="AutoShape 261"/>
          <p:cNvCxnSpPr>
            <a:cxnSpLocks noChangeShapeType="1"/>
          </p:cNvCxnSpPr>
          <p:nvPr/>
        </p:nvCxnSpPr>
        <p:spPr bwMode="auto">
          <a:xfrm>
            <a:off x="3508375" y="2218055"/>
            <a:ext cx="1270" cy="419100"/>
          </a:xfrm>
          <a:prstGeom prst="straightConnector1">
            <a:avLst/>
          </a:prstGeom>
          <a:noFill/>
          <a:ln w="9525">
            <a:solidFill>
              <a:srgbClr val="000000"/>
            </a:solidFill>
            <a:round/>
          </a:ln>
          <a:effectLst/>
        </p:spPr>
      </p:cxnSp>
      <p:cxnSp>
        <p:nvCxnSpPr>
          <p:cNvPr id="32" name="AutoShape 262"/>
          <p:cNvCxnSpPr>
            <a:cxnSpLocks noChangeShapeType="1"/>
          </p:cNvCxnSpPr>
          <p:nvPr/>
        </p:nvCxnSpPr>
        <p:spPr bwMode="auto">
          <a:xfrm flipV="1">
            <a:off x="3508375" y="2482850"/>
            <a:ext cx="266065" cy="1905"/>
          </a:xfrm>
          <a:prstGeom prst="straightConnector1">
            <a:avLst/>
          </a:prstGeom>
          <a:noFill/>
          <a:ln w="9525">
            <a:solidFill>
              <a:srgbClr val="000000"/>
            </a:solidFill>
            <a:round/>
            <a:tailEnd type="triangle" w="sm" len="med"/>
          </a:ln>
          <a:effectLst/>
        </p:spPr>
      </p:cxnSp>
      <p:cxnSp>
        <p:nvCxnSpPr>
          <p:cNvPr id="33" name="AutoShape 263"/>
          <p:cNvCxnSpPr>
            <a:cxnSpLocks noChangeShapeType="1"/>
          </p:cNvCxnSpPr>
          <p:nvPr/>
        </p:nvCxnSpPr>
        <p:spPr bwMode="auto">
          <a:xfrm>
            <a:off x="4872355" y="2483485"/>
            <a:ext cx="302260" cy="635"/>
          </a:xfrm>
          <a:prstGeom prst="straightConnector1">
            <a:avLst/>
          </a:prstGeom>
          <a:noFill/>
          <a:ln w="9525">
            <a:solidFill>
              <a:srgbClr val="000000"/>
            </a:solidFill>
            <a:round/>
            <a:tailEnd type="triangle" w="sm" len="med"/>
          </a:ln>
          <a:effectLst/>
        </p:spPr>
      </p:cxnSp>
      <p:cxnSp>
        <p:nvCxnSpPr>
          <p:cNvPr id="34" name="AutoShape 264"/>
          <p:cNvCxnSpPr>
            <a:cxnSpLocks noChangeShapeType="1"/>
          </p:cNvCxnSpPr>
          <p:nvPr/>
        </p:nvCxnSpPr>
        <p:spPr bwMode="auto">
          <a:xfrm flipH="1">
            <a:off x="3411220" y="3517265"/>
            <a:ext cx="363220" cy="0"/>
          </a:xfrm>
          <a:prstGeom prst="straightConnector1">
            <a:avLst/>
          </a:prstGeom>
          <a:noFill/>
          <a:ln w="9525">
            <a:solidFill>
              <a:srgbClr val="000000"/>
            </a:solidFill>
            <a:round/>
            <a:tailEnd type="triangle" w="sm" len="med"/>
          </a:ln>
          <a:effectLst/>
        </p:spPr>
      </p:cxnSp>
      <p:cxnSp>
        <p:nvCxnSpPr>
          <p:cNvPr id="35" name="AutoShape 265"/>
          <p:cNvCxnSpPr>
            <a:cxnSpLocks noChangeShapeType="1"/>
          </p:cNvCxnSpPr>
          <p:nvPr/>
        </p:nvCxnSpPr>
        <p:spPr bwMode="auto">
          <a:xfrm>
            <a:off x="7759700" y="2482850"/>
            <a:ext cx="302260" cy="0"/>
          </a:xfrm>
          <a:prstGeom prst="straightConnector1">
            <a:avLst/>
          </a:prstGeom>
          <a:noFill/>
          <a:ln w="9525">
            <a:solidFill>
              <a:srgbClr val="000000"/>
            </a:solidFill>
            <a:round/>
            <a:tailEnd type="triangle" w="sm" len="med"/>
          </a:ln>
          <a:effectLst/>
        </p:spPr>
      </p:cxnSp>
      <p:cxnSp>
        <p:nvCxnSpPr>
          <p:cNvPr id="36" name="AutoShape 266"/>
          <p:cNvCxnSpPr>
            <a:cxnSpLocks noChangeShapeType="1"/>
          </p:cNvCxnSpPr>
          <p:nvPr/>
        </p:nvCxnSpPr>
        <p:spPr bwMode="auto">
          <a:xfrm>
            <a:off x="6301740" y="2482850"/>
            <a:ext cx="302260" cy="0"/>
          </a:xfrm>
          <a:prstGeom prst="straightConnector1">
            <a:avLst/>
          </a:prstGeom>
          <a:noFill/>
          <a:ln w="9525">
            <a:solidFill>
              <a:srgbClr val="000000"/>
            </a:solidFill>
            <a:round/>
            <a:tailEnd type="triangle" w="sm" len="med"/>
          </a:ln>
          <a:effectLst/>
        </p:spPr>
      </p:cxnSp>
      <p:cxnSp>
        <p:nvCxnSpPr>
          <p:cNvPr id="37" name="AutoShape 267"/>
          <p:cNvCxnSpPr>
            <a:cxnSpLocks noChangeShapeType="1"/>
          </p:cNvCxnSpPr>
          <p:nvPr/>
        </p:nvCxnSpPr>
        <p:spPr bwMode="auto">
          <a:xfrm>
            <a:off x="8877935" y="2701925"/>
            <a:ext cx="0" cy="605790"/>
          </a:xfrm>
          <a:prstGeom prst="straightConnector1">
            <a:avLst/>
          </a:prstGeom>
          <a:noFill/>
          <a:ln w="9525">
            <a:solidFill>
              <a:srgbClr val="000000"/>
            </a:solidFill>
            <a:round/>
            <a:tailEnd type="triangle" w="sm" len="med"/>
          </a:ln>
          <a:effectLst/>
        </p:spPr>
      </p:cxnSp>
      <p:cxnSp>
        <p:nvCxnSpPr>
          <p:cNvPr id="38" name="AutoShape 268"/>
          <p:cNvCxnSpPr>
            <a:cxnSpLocks noChangeShapeType="1"/>
          </p:cNvCxnSpPr>
          <p:nvPr/>
        </p:nvCxnSpPr>
        <p:spPr bwMode="auto">
          <a:xfrm flipH="1">
            <a:off x="7888605" y="3516630"/>
            <a:ext cx="637540" cy="0"/>
          </a:xfrm>
          <a:prstGeom prst="straightConnector1">
            <a:avLst/>
          </a:prstGeom>
          <a:noFill/>
          <a:ln w="9525">
            <a:solidFill>
              <a:srgbClr val="000000"/>
            </a:solidFill>
            <a:round/>
            <a:tailEnd type="triangle" w="sm" len="med"/>
          </a:ln>
          <a:effectLst/>
        </p:spPr>
      </p:cxnSp>
      <p:cxnSp>
        <p:nvCxnSpPr>
          <p:cNvPr id="39" name="AutoShape 269"/>
          <p:cNvCxnSpPr>
            <a:cxnSpLocks noChangeShapeType="1"/>
          </p:cNvCxnSpPr>
          <p:nvPr/>
        </p:nvCxnSpPr>
        <p:spPr bwMode="auto">
          <a:xfrm flipH="1">
            <a:off x="6312535" y="3516630"/>
            <a:ext cx="621665" cy="0"/>
          </a:xfrm>
          <a:prstGeom prst="straightConnector1">
            <a:avLst/>
          </a:prstGeom>
          <a:noFill/>
          <a:ln w="9525">
            <a:solidFill>
              <a:srgbClr val="000000"/>
            </a:solidFill>
            <a:round/>
            <a:tailEnd type="triangle" w="sm" len="med"/>
          </a:ln>
          <a:effectLst/>
        </p:spPr>
      </p:cxnSp>
      <p:cxnSp>
        <p:nvCxnSpPr>
          <p:cNvPr id="40" name="AutoShape 270"/>
          <p:cNvCxnSpPr>
            <a:cxnSpLocks noChangeShapeType="1"/>
          </p:cNvCxnSpPr>
          <p:nvPr/>
        </p:nvCxnSpPr>
        <p:spPr bwMode="auto">
          <a:xfrm flipH="1">
            <a:off x="4922520" y="3516630"/>
            <a:ext cx="332105" cy="0"/>
          </a:xfrm>
          <a:prstGeom prst="straightConnector1">
            <a:avLst/>
          </a:prstGeom>
          <a:noFill/>
          <a:ln w="9525">
            <a:solidFill>
              <a:srgbClr val="000000"/>
            </a:solidFill>
            <a:round/>
            <a:tailEnd type="triangle" w="sm" len="med"/>
          </a:ln>
          <a:effectLst/>
        </p:spPr>
      </p:cxnSp>
      <p:cxnSp>
        <p:nvCxnSpPr>
          <p:cNvPr id="41" name="AutoShape 271"/>
          <p:cNvCxnSpPr>
            <a:cxnSpLocks noChangeShapeType="1"/>
          </p:cNvCxnSpPr>
          <p:nvPr/>
        </p:nvCxnSpPr>
        <p:spPr bwMode="auto">
          <a:xfrm>
            <a:off x="2961005" y="4515485"/>
            <a:ext cx="2482850" cy="0"/>
          </a:xfrm>
          <a:prstGeom prst="straightConnector1">
            <a:avLst/>
          </a:prstGeom>
          <a:noFill/>
          <a:ln w="9525">
            <a:solidFill>
              <a:srgbClr val="000000"/>
            </a:solidFill>
            <a:round/>
            <a:tailEnd type="triangle" w="sm" len="med"/>
          </a:ln>
          <a:effectLst/>
        </p:spPr>
      </p:cxnSp>
      <p:cxnSp>
        <p:nvCxnSpPr>
          <p:cNvPr id="42" name="AutoShape 272"/>
          <p:cNvCxnSpPr>
            <a:cxnSpLocks noChangeShapeType="1"/>
          </p:cNvCxnSpPr>
          <p:nvPr/>
        </p:nvCxnSpPr>
        <p:spPr bwMode="auto">
          <a:xfrm>
            <a:off x="2961005" y="3691890"/>
            <a:ext cx="0" cy="822960"/>
          </a:xfrm>
          <a:prstGeom prst="straightConnector1">
            <a:avLst/>
          </a:prstGeom>
          <a:noFill/>
          <a:ln w="9525">
            <a:solidFill>
              <a:srgbClr val="000000"/>
            </a:solidFill>
            <a:round/>
          </a:ln>
          <a:effectLst/>
        </p:spPr>
      </p:cxnSp>
      <p:cxnSp>
        <p:nvCxnSpPr>
          <p:cNvPr id="43" name="AutoShape 273"/>
          <p:cNvCxnSpPr>
            <a:cxnSpLocks noChangeShapeType="1"/>
          </p:cNvCxnSpPr>
          <p:nvPr/>
        </p:nvCxnSpPr>
        <p:spPr bwMode="auto">
          <a:xfrm>
            <a:off x="6321425" y="4515485"/>
            <a:ext cx="1992630" cy="0"/>
          </a:xfrm>
          <a:prstGeom prst="straightConnector1">
            <a:avLst/>
          </a:prstGeom>
          <a:noFill/>
          <a:ln w="9525">
            <a:solidFill>
              <a:srgbClr val="000000"/>
            </a:solidFill>
            <a:round/>
            <a:tailEnd type="triangle" w="sm" len="med"/>
          </a:ln>
          <a:effectLst/>
        </p:spPr>
      </p:cxnSp>
      <p:cxnSp>
        <p:nvCxnSpPr>
          <p:cNvPr id="44" name="AutoShape 274"/>
          <p:cNvCxnSpPr>
            <a:cxnSpLocks noChangeShapeType="1"/>
          </p:cNvCxnSpPr>
          <p:nvPr/>
        </p:nvCxnSpPr>
        <p:spPr bwMode="auto">
          <a:xfrm>
            <a:off x="8876665" y="4707255"/>
            <a:ext cx="0" cy="343535"/>
          </a:xfrm>
          <a:prstGeom prst="straightConnector1">
            <a:avLst/>
          </a:prstGeom>
          <a:noFill/>
          <a:ln w="9525">
            <a:solidFill>
              <a:srgbClr val="000000"/>
            </a:solidFill>
            <a:round/>
            <a:tailEnd type="triangle" w="sm" len="med"/>
          </a:ln>
          <a:effectLst/>
        </p:spPr>
      </p:cxnSp>
      <p:cxnSp>
        <p:nvCxnSpPr>
          <p:cNvPr id="45" name="AutoShape 275"/>
          <p:cNvCxnSpPr>
            <a:cxnSpLocks noChangeShapeType="1"/>
          </p:cNvCxnSpPr>
          <p:nvPr/>
        </p:nvCxnSpPr>
        <p:spPr bwMode="auto">
          <a:xfrm>
            <a:off x="1576705" y="2178050"/>
            <a:ext cx="224790" cy="635"/>
          </a:xfrm>
          <a:prstGeom prst="straightConnector1">
            <a:avLst/>
          </a:prstGeom>
          <a:noFill/>
          <a:ln w="9525">
            <a:solidFill>
              <a:srgbClr val="000000"/>
            </a:solidFill>
            <a:round/>
            <a:tailEnd type="triangle" w="sm" len="med"/>
          </a:ln>
          <a:effectLst/>
        </p:spPr>
      </p:cxnSp>
      <p:cxnSp>
        <p:nvCxnSpPr>
          <p:cNvPr id="46" name="AutoShape 276"/>
          <p:cNvCxnSpPr>
            <a:cxnSpLocks noChangeShapeType="1"/>
          </p:cNvCxnSpPr>
          <p:nvPr/>
        </p:nvCxnSpPr>
        <p:spPr bwMode="auto">
          <a:xfrm>
            <a:off x="1576705" y="2682875"/>
            <a:ext cx="233680" cy="635"/>
          </a:xfrm>
          <a:prstGeom prst="straightConnector1">
            <a:avLst/>
          </a:prstGeom>
          <a:noFill/>
          <a:ln w="9525">
            <a:solidFill>
              <a:srgbClr val="000000"/>
            </a:solidFill>
            <a:round/>
            <a:tailEnd type="triangle" w="sm" len="med"/>
          </a:ln>
          <a:effectLst/>
        </p:spPr>
      </p:cxnSp>
      <p:cxnSp>
        <p:nvCxnSpPr>
          <p:cNvPr id="47" name="AutoShape 277"/>
          <p:cNvCxnSpPr>
            <a:cxnSpLocks noChangeShapeType="1"/>
          </p:cNvCxnSpPr>
          <p:nvPr/>
        </p:nvCxnSpPr>
        <p:spPr bwMode="auto">
          <a:xfrm>
            <a:off x="1560830" y="2178050"/>
            <a:ext cx="0" cy="3072130"/>
          </a:xfrm>
          <a:prstGeom prst="straightConnector1">
            <a:avLst/>
          </a:prstGeom>
          <a:noFill/>
          <a:ln w="9525">
            <a:solidFill>
              <a:srgbClr val="000000"/>
            </a:solidFill>
            <a:round/>
          </a:ln>
          <a:effectLst/>
        </p:spPr>
      </p:cxnSp>
      <p:cxnSp>
        <p:nvCxnSpPr>
          <p:cNvPr id="48" name="AutoShape 278"/>
          <p:cNvCxnSpPr>
            <a:cxnSpLocks noChangeShapeType="1"/>
          </p:cNvCxnSpPr>
          <p:nvPr/>
        </p:nvCxnSpPr>
        <p:spPr bwMode="auto">
          <a:xfrm>
            <a:off x="1560830" y="5251450"/>
            <a:ext cx="6948170" cy="0"/>
          </a:xfrm>
          <a:prstGeom prst="straightConnector1">
            <a:avLst/>
          </a:prstGeom>
          <a:noFill/>
          <a:ln w="9525">
            <a:solidFill>
              <a:srgbClr val="000000"/>
            </a:solidFill>
            <a:round/>
          </a:ln>
          <a:effectLst/>
        </p:spPr>
      </p:cxnSp>
      <p:cxnSp>
        <p:nvCxnSpPr>
          <p:cNvPr id="49" name="AutoShape 279"/>
          <p:cNvCxnSpPr>
            <a:cxnSpLocks noChangeShapeType="1"/>
          </p:cNvCxnSpPr>
          <p:nvPr/>
        </p:nvCxnSpPr>
        <p:spPr bwMode="auto">
          <a:xfrm>
            <a:off x="8877935" y="3691890"/>
            <a:ext cx="0" cy="605790"/>
          </a:xfrm>
          <a:prstGeom prst="straightConnector1">
            <a:avLst/>
          </a:prstGeom>
          <a:noFill/>
          <a:ln w="9525">
            <a:solidFill>
              <a:srgbClr val="000000"/>
            </a:solidFill>
            <a:round/>
            <a:tailEnd type="triangle" w="sm" len="med"/>
          </a:ln>
          <a:effectLst/>
        </p:spPr>
      </p:cxnSp>
      <p:cxnSp>
        <p:nvCxnSpPr>
          <p:cNvPr id="6" name="AutoShape 280"/>
          <p:cNvCxnSpPr>
            <a:cxnSpLocks noChangeShapeType="1"/>
          </p:cNvCxnSpPr>
          <p:nvPr/>
        </p:nvCxnSpPr>
        <p:spPr bwMode="auto">
          <a:xfrm>
            <a:off x="9469120" y="2218055"/>
            <a:ext cx="1034415" cy="0"/>
          </a:xfrm>
          <a:prstGeom prst="straightConnector1">
            <a:avLst/>
          </a:prstGeom>
          <a:noFill/>
          <a:ln w="15875">
            <a:solidFill>
              <a:srgbClr val="000000"/>
            </a:solidFill>
            <a:prstDash val="sysDot"/>
            <a:round/>
          </a:ln>
          <a:effectLst/>
        </p:spPr>
      </p:cxnSp>
      <p:cxnSp>
        <p:nvCxnSpPr>
          <p:cNvPr id="7" name="AutoShape 281"/>
          <p:cNvCxnSpPr>
            <a:cxnSpLocks noChangeShapeType="1"/>
          </p:cNvCxnSpPr>
          <p:nvPr/>
        </p:nvCxnSpPr>
        <p:spPr bwMode="auto">
          <a:xfrm>
            <a:off x="9453245" y="2967990"/>
            <a:ext cx="1034415" cy="0"/>
          </a:xfrm>
          <a:prstGeom prst="straightConnector1">
            <a:avLst/>
          </a:prstGeom>
          <a:noFill/>
          <a:ln w="15875">
            <a:solidFill>
              <a:srgbClr val="000000"/>
            </a:solidFill>
            <a:prstDash val="sysDot"/>
            <a:round/>
          </a:ln>
          <a:effectLst/>
        </p:spPr>
      </p:cxnSp>
      <p:cxnSp>
        <p:nvCxnSpPr>
          <p:cNvPr id="8" name="AutoShape 282"/>
          <p:cNvCxnSpPr>
            <a:cxnSpLocks noChangeShapeType="1"/>
          </p:cNvCxnSpPr>
          <p:nvPr/>
        </p:nvCxnSpPr>
        <p:spPr bwMode="auto">
          <a:xfrm>
            <a:off x="9482455" y="3894455"/>
            <a:ext cx="1034415" cy="0"/>
          </a:xfrm>
          <a:prstGeom prst="straightConnector1">
            <a:avLst/>
          </a:prstGeom>
          <a:noFill/>
          <a:ln w="15875">
            <a:solidFill>
              <a:srgbClr val="000000"/>
            </a:solidFill>
            <a:prstDash val="sysDot"/>
            <a:round/>
          </a:ln>
          <a:effectLst/>
        </p:spPr>
      </p:cxnSp>
      <p:cxnSp>
        <p:nvCxnSpPr>
          <p:cNvPr id="9" name="AutoShape 283"/>
          <p:cNvCxnSpPr>
            <a:cxnSpLocks noChangeShapeType="1"/>
          </p:cNvCxnSpPr>
          <p:nvPr/>
        </p:nvCxnSpPr>
        <p:spPr bwMode="auto">
          <a:xfrm>
            <a:off x="9473565" y="5458460"/>
            <a:ext cx="1034415" cy="0"/>
          </a:xfrm>
          <a:prstGeom prst="straightConnector1">
            <a:avLst/>
          </a:prstGeom>
          <a:noFill/>
          <a:ln w="15875">
            <a:solidFill>
              <a:srgbClr val="000000"/>
            </a:solidFill>
            <a:prstDash val="sysDot"/>
            <a:round/>
          </a:ln>
          <a:effectLst/>
        </p:spPr>
      </p:cxnSp>
      <p:sp>
        <p:nvSpPr>
          <p:cNvPr id="10" name="Text Box 284"/>
          <p:cNvSpPr txBox="1">
            <a:spLocks noChangeArrowheads="1"/>
          </p:cNvSpPr>
          <p:nvPr>
            <p:custDataLst>
              <p:tags r:id="rId22"/>
            </p:custDataLst>
          </p:nvPr>
        </p:nvSpPr>
        <p:spPr bwMode="auto">
          <a:xfrm>
            <a:off x="9389110" y="2482850"/>
            <a:ext cx="1138555" cy="393700"/>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zh-CN" sz="1400">
                <a:solidFill>
                  <a:schemeClr val="dk1"/>
                </a:solidFill>
                <a:effectLst/>
                <a:latin typeface="微软雅黑" charset="0"/>
                <a:ea typeface="微软雅黑" charset="0"/>
              </a:rPr>
              <a:t>招募阶段</a:t>
            </a:r>
            <a:endParaRPr lang="zh-CN" sz="1400">
              <a:solidFill>
                <a:schemeClr val="dk1"/>
              </a:solidFill>
              <a:effectLst/>
              <a:latin typeface="微软雅黑" charset="0"/>
              <a:ea typeface="微软雅黑" charset="0"/>
            </a:endParaRPr>
          </a:p>
        </p:txBody>
      </p:sp>
      <p:sp>
        <p:nvSpPr>
          <p:cNvPr id="11" name="Text Box 285"/>
          <p:cNvSpPr txBox="1">
            <a:spLocks noChangeArrowheads="1"/>
          </p:cNvSpPr>
          <p:nvPr>
            <p:custDataLst>
              <p:tags r:id="rId23"/>
            </p:custDataLst>
          </p:nvPr>
        </p:nvSpPr>
        <p:spPr bwMode="auto">
          <a:xfrm>
            <a:off x="9389110" y="3328035"/>
            <a:ext cx="1138555" cy="393700"/>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zh-CN" sz="1400">
                <a:solidFill>
                  <a:schemeClr val="dk1"/>
                </a:solidFill>
                <a:effectLst/>
                <a:latin typeface="微软雅黑" charset="0"/>
                <a:ea typeface="微软雅黑" charset="0"/>
              </a:rPr>
              <a:t>选拔阶段</a:t>
            </a:r>
            <a:endParaRPr lang="zh-CN" sz="1400">
              <a:solidFill>
                <a:schemeClr val="dk1"/>
              </a:solidFill>
              <a:effectLst/>
              <a:latin typeface="微软雅黑" charset="0"/>
              <a:ea typeface="微软雅黑" charset="0"/>
            </a:endParaRPr>
          </a:p>
        </p:txBody>
      </p:sp>
      <p:sp>
        <p:nvSpPr>
          <p:cNvPr id="12" name="Text Box 286"/>
          <p:cNvSpPr txBox="1">
            <a:spLocks noChangeArrowheads="1"/>
          </p:cNvSpPr>
          <p:nvPr>
            <p:custDataLst>
              <p:tags r:id="rId24"/>
            </p:custDataLst>
          </p:nvPr>
        </p:nvSpPr>
        <p:spPr bwMode="auto">
          <a:xfrm>
            <a:off x="9482455" y="4962525"/>
            <a:ext cx="1138555" cy="393700"/>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zh-CN" sz="1400">
                <a:solidFill>
                  <a:schemeClr val="dk1"/>
                </a:solidFill>
                <a:effectLst/>
                <a:latin typeface="微软雅黑" charset="0"/>
                <a:ea typeface="微软雅黑" charset="0"/>
              </a:rPr>
              <a:t>评估阶段</a:t>
            </a:r>
            <a:endParaRPr lang="zh-CN" sz="1400">
              <a:solidFill>
                <a:schemeClr val="dk1"/>
              </a:solidFill>
              <a:effectLst/>
              <a:latin typeface="微软雅黑" charset="0"/>
              <a:ea typeface="微软雅黑" charset="0"/>
            </a:endParaRPr>
          </a:p>
        </p:txBody>
      </p:sp>
      <p:cxnSp>
        <p:nvCxnSpPr>
          <p:cNvPr id="13" name="AutoShape 287"/>
          <p:cNvCxnSpPr>
            <a:cxnSpLocks noChangeShapeType="1"/>
          </p:cNvCxnSpPr>
          <p:nvPr/>
        </p:nvCxnSpPr>
        <p:spPr bwMode="auto">
          <a:xfrm>
            <a:off x="9476740" y="4792345"/>
            <a:ext cx="1034415" cy="0"/>
          </a:xfrm>
          <a:prstGeom prst="straightConnector1">
            <a:avLst/>
          </a:prstGeom>
          <a:noFill/>
          <a:ln w="15875">
            <a:solidFill>
              <a:srgbClr val="000000"/>
            </a:solidFill>
            <a:prstDash val="sysDot"/>
            <a:round/>
          </a:ln>
          <a:effectLst/>
        </p:spPr>
      </p:cxnSp>
      <p:sp>
        <p:nvSpPr>
          <p:cNvPr id="14" name="Text Box 288"/>
          <p:cNvSpPr txBox="1">
            <a:spLocks noChangeArrowheads="1"/>
          </p:cNvSpPr>
          <p:nvPr>
            <p:custDataLst>
              <p:tags r:id="rId25"/>
            </p:custDataLst>
          </p:nvPr>
        </p:nvSpPr>
        <p:spPr bwMode="auto">
          <a:xfrm>
            <a:off x="9492615" y="4297680"/>
            <a:ext cx="1138555" cy="393700"/>
          </a:xfrm>
          <a:prstGeom prst="rect">
            <a:avLst/>
          </a:prstGeom>
          <a:solidFill>
            <a:srgbClr val="FFFFFF"/>
          </a:solidFill>
          <a:ln>
            <a:noFill/>
          </a:ln>
          <a:effectLst/>
        </p:spPr>
        <p:txBody>
          <a:bodyPr rot="0" vert="horz" wrap="square" lIns="91440" tIns="45720" rIns="91440" bIns="45720" anchor="t" anchorCtr="0" upright="1">
            <a:noAutofit/>
          </a:bodyPr>
          <a:lstStyle/>
          <a:p>
            <a:pPr marL="0" marR="0">
              <a:spcBef>
                <a:spcPts val="0"/>
              </a:spcBef>
              <a:spcAft>
                <a:spcPts val="0"/>
              </a:spcAft>
            </a:pPr>
            <a:r>
              <a:rPr lang="zh-CN" sz="1400">
                <a:solidFill>
                  <a:schemeClr val="dk1"/>
                </a:solidFill>
                <a:effectLst/>
                <a:latin typeface="微软雅黑" charset="0"/>
                <a:ea typeface="微软雅黑" charset="0"/>
              </a:rPr>
              <a:t>录用阶段</a:t>
            </a:r>
            <a:endParaRPr lang="zh-CN" sz="1400">
              <a:solidFill>
                <a:schemeClr val="dk1"/>
              </a:solidFill>
              <a:effectLst/>
              <a:latin typeface="微软雅黑" charset="0"/>
              <a:ea typeface="微软雅黑" charset="0"/>
            </a:endParaRPr>
          </a:p>
        </p:txBody>
      </p:sp>
    </p:spTree>
    <p:custDataLst>
      <p:tags r:id="rId26"/>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741218" y="846931"/>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rgbClr val="000000"/>
                </a:solidFill>
                <a:latin typeface="汉仪旗黑-85S" charset="0"/>
                <a:ea typeface="等线 Light" panose="02010600030101010101" pitchFamily="2" charset="-122"/>
                <a:cs typeface="汉仪旗黑-85S" charset="0"/>
                <a:sym typeface="+mn-ea"/>
              </a:rPr>
              <a:t>1</a:t>
            </a:r>
            <a:r>
              <a:rPr lang="en-US" altLang="zh-CN" sz="2400" b="1" dirty="0">
                <a:solidFill>
                  <a:srgbClr val="000000"/>
                </a:solidFill>
                <a:latin typeface="汉仪旗黑-85S" charset="0"/>
                <a:ea typeface="等线 Light" panose="02010600030101010101" pitchFamily="2" charset="-122"/>
                <a:cs typeface="汉仪旗黑-85S" charset="0"/>
                <a:sym typeface="+mn-ea"/>
              </a:rPr>
              <a:t>、明确招聘工作的职责</a:t>
            </a:r>
            <a:endParaRPr lang="en-US" altLang="zh-CN" sz="2400" b="1" dirty="0">
              <a:solidFill>
                <a:srgbClr val="000000"/>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750060"/>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在招聘管理活动中，起决定作用的是直线部门经理，他们参与招聘管理活动的全过程，包括招聘、选拔、录用和评估，完全处于主动地位，而人力资源部在招聘管理中负责政策的制定、支持和服务。</a:t>
            </a:r>
            <a:endParaRPr lang="zh-CN" altLang="en-US" sz="1800" dirty="0">
              <a:solidFill>
                <a:schemeClr val="dk1"/>
              </a:solidFill>
              <a:latin typeface="微软雅黑" charset="0"/>
              <a:ea typeface="微软雅黑" charset="0"/>
              <a:sym typeface="+mn-ea"/>
            </a:endParaRPr>
          </a:p>
        </p:txBody>
      </p:sp>
      <p:graphicFrame>
        <p:nvGraphicFramePr>
          <p:cNvPr id="5" name="Table 4"/>
          <p:cNvGraphicFramePr>
            <a:graphicFrameLocks noGrp="1"/>
          </p:cNvGraphicFramePr>
          <p:nvPr/>
        </p:nvGraphicFramePr>
        <p:xfrm>
          <a:off x="263236" y="2863928"/>
          <a:ext cx="5832764" cy="3628945"/>
        </p:xfrm>
        <a:graphic>
          <a:graphicData uri="http://schemas.openxmlformats.org/drawingml/2006/table">
            <a:tbl>
              <a:tblPr firstRow="1" firstCol="1" bandRow="1"/>
              <a:tblGrid>
                <a:gridCol w="1191492"/>
                <a:gridCol w="2202872"/>
                <a:gridCol w="2438400"/>
              </a:tblGrid>
              <a:tr h="349583">
                <a:tc gridSpan="3">
                  <a:txBody>
                    <a:bodyPr/>
                    <a:lstStyle/>
                    <a:p>
                      <a:pPr marL="0" marR="0" algn="ctr">
                        <a:lnSpc>
                          <a:spcPct val="172000"/>
                        </a:lnSpc>
                        <a:spcBef>
                          <a:spcPts val="1300"/>
                        </a:spcBef>
                        <a:spcAft>
                          <a:spcPts val="1300"/>
                        </a:spcAft>
                      </a:pPr>
                      <a:r>
                        <a:rPr lang="zh-CN" sz="1400" b="0" kern="100" dirty="0">
                          <a:effectLst/>
                          <a:latin typeface="微软雅黑" charset="0"/>
                          <a:ea typeface="微软雅黑" charset="0"/>
                          <a:cs typeface="微软雅黑" charset="0"/>
                        </a:rPr>
                        <a:t>表</a:t>
                      </a:r>
                      <a:r>
                        <a:rPr lang="en-US" sz="1400" b="0" kern="100" dirty="0">
                          <a:effectLst/>
                          <a:latin typeface="微软雅黑" charset="0"/>
                          <a:ea typeface="微软雅黑" charset="0"/>
                          <a:cs typeface="微软雅黑" charset="0"/>
                        </a:rPr>
                        <a:t>6-5  </a:t>
                      </a:r>
                      <a:r>
                        <a:rPr lang="zh-CN" sz="1400" b="0" kern="100" dirty="0">
                          <a:effectLst/>
                          <a:latin typeface="微软雅黑" charset="0"/>
                          <a:ea typeface="微软雅黑" charset="0"/>
                          <a:cs typeface="微软雅黑" charset="0"/>
                        </a:rPr>
                        <a:t>招聘管理中人力资源部门与直线部门经理的职责划分</a:t>
                      </a:r>
                      <a:endParaRPr lang="en-US" sz="1400" b="0" kern="100" dirty="0">
                        <a:effectLst/>
                        <a:latin typeface="微软雅黑" charset="0"/>
                        <a:ea typeface="微软雅黑" charset="0"/>
                        <a:cs typeface="微软雅黑" charset="0"/>
                      </a:endParaRPr>
                    </a:p>
                  </a:txBody>
                  <a:tcPr marL="37778" marR="37778" marT="0" marB="0" anchor="ctr">
                    <a:lnL>
                      <a:noFill/>
                    </a:lnL>
                    <a:lnR>
                      <a:noFill/>
                    </a:lnR>
                    <a:lnT>
                      <a:noFill/>
                    </a:lnT>
                    <a:lnB w="12700" cap="flat" cmpd="sng" algn="ctr">
                      <a:solidFill>
                        <a:srgbClr val="000000"/>
                      </a:solidFill>
                      <a:prstDash val="solid"/>
                      <a:round/>
                      <a:headEnd type="none" w="med" len="med"/>
                      <a:tailEnd type="none" w="med" len="med"/>
                    </a:lnB>
                  </a:tcPr>
                </a:tc>
                <a:tc hMerge="1">
                  <a:tcPr/>
                </a:tc>
                <a:tc hMerge="1">
                  <a:tcPr/>
                </a:tc>
              </a:tr>
              <a:tr h="349583">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招聘管理环节</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人力资源部门</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直线部门经理</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9583">
                <a:tc rowSpan="3">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招聘阶段</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预测招聘需求</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预测岗位需求</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1542">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对应聘者进行登记与审查</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提出空缺岗位说明书及录用标准</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50">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通知参加选拔的应聘者</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　</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7501">
                <a:tc rowSpan="3">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选拔阶段</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组织选拔活动</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确定参加选拔的人员名单</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150">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核实个人资料</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负责对应聘者进行选拔</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8853">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组织录用人员体检</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确定应聘者是否符合录用标准</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6380019" y="2843220"/>
          <a:ext cx="5548745" cy="3649655"/>
        </p:xfrm>
        <a:graphic>
          <a:graphicData uri="http://schemas.openxmlformats.org/drawingml/2006/table">
            <a:tbl>
              <a:tblPr firstRow="1" firstCol="1" bandRow="1"/>
              <a:tblGrid>
                <a:gridCol w="1052946"/>
                <a:gridCol w="2410691"/>
                <a:gridCol w="2085108"/>
              </a:tblGrid>
              <a:tr h="372987">
                <a:tc rowSpan="4">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录用阶段</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组织试用合同的签订</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确定正式录用人员名单</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6176">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组织试用人员报到及生活安置</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新员工工作的安排</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2987">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组织正式合同的签订</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组织新员工岗位培训</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394">
                <a:tc vMerge="1">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组织新员工培训</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en-US" sz="1400" b="0" kern="100" dirty="0">
                          <a:solidFill>
                            <a:srgbClr val="000000"/>
                          </a:solidFill>
                          <a:effectLst/>
                          <a:latin typeface="微软雅黑" charset="0"/>
                          <a:ea typeface="微软雅黑" charset="0"/>
                          <a:cs typeface="宋体" pitchFamily="2" charset="-122"/>
                        </a:rPr>
                        <a:t> </a:t>
                      </a:r>
                      <a:endParaRPr lang="en-US"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771">
                <a:tc rowSpan="3">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评估阶段</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对新员工工作绩效评估的记录与审查</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对新员工工作绩效进行评估</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6176">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负责对招聘管理活动的评估</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对本部门的招聘活动进行评估</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771">
                <a:tc vMerge="1">
                  <a:tcPr/>
                </a:tc>
                <a:tc>
                  <a:txBody>
                    <a:bodyPr/>
                    <a:lstStyle/>
                    <a:p>
                      <a:pPr marL="0" marR="0">
                        <a:lnSpc>
                          <a:spcPct val="172000"/>
                        </a:lnSpc>
                        <a:spcBef>
                          <a:spcPts val="1300"/>
                        </a:spcBef>
                        <a:spcAft>
                          <a:spcPts val="1300"/>
                        </a:spcAft>
                      </a:pPr>
                      <a:r>
                        <a:rPr lang="zh-CN" sz="1400" b="0" kern="100">
                          <a:solidFill>
                            <a:srgbClr val="000000"/>
                          </a:solidFill>
                          <a:effectLst/>
                          <a:latin typeface="微软雅黑" charset="0"/>
                          <a:ea typeface="微软雅黑" charset="0"/>
                          <a:cs typeface="宋体" pitchFamily="2" charset="-122"/>
                        </a:rPr>
                        <a:t>负责对人力资源规划的修订</a:t>
                      </a:r>
                      <a:endParaRPr lang="zh-CN" sz="1400" b="0" kern="10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72000"/>
                        </a:lnSpc>
                        <a:spcBef>
                          <a:spcPts val="1300"/>
                        </a:spcBef>
                        <a:spcAft>
                          <a:spcPts val="1300"/>
                        </a:spcAft>
                      </a:pPr>
                      <a:r>
                        <a:rPr lang="zh-CN" sz="1400" b="0" kern="100" dirty="0">
                          <a:solidFill>
                            <a:srgbClr val="000000"/>
                          </a:solidFill>
                          <a:effectLst/>
                          <a:latin typeface="微软雅黑" charset="0"/>
                          <a:ea typeface="微软雅黑" charset="0"/>
                          <a:cs typeface="宋体" pitchFamily="2" charset="-122"/>
                        </a:rPr>
                        <a:t>对本部门的人力需求规划进行修订</a:t>
                      </a:r>
                      <a:endParaRPr lang="zh-CN" sz="1400" b="0" kern="100" dirty="0">
                        <a:solidFill>
                          <a:srgbClr val="000000"/>
                        </a:solidFill>
                        <a:effectLst/>
                        <a:latin typeface="微软雅黑" charset="0"/>
                        <a:ea typeface="微软雅黑" charset="0"/>
                        <a:cs typeface="宋体" pitchFamily="2" charset="-122"/>
                      </a:endParaRPr>
                    </a:p>
                  </a:txBody>
                  <a:tcPr marL="37778" marR="377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itle 1"/>
          <p:cNvSpPr txBox="1"/>
          <p:nvPr/>
        </p:nvSpPr>
        <p:spPr>
          <a:xfrm>
            <a:off x="263236" y="15549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a:solidFill>
                  <a:schemeClr val="accent1">
                    <a:lumMod val="75000"/>
                  </a:schemeClr>
                </a:solidFill>
                <a:latin typeface="微软雅黑" charset="0"/>
                <a:ea typeface="微软雅黑" charset="0"/>
              </a:rPr>
              <a:t>（一）招募阶段</a:t>
            </a:r>
            <a:endParaRPr lang="zh-CN" altLang="en-US" sz="2400" b="1" dirty="0">
              <a:solidFill>
                <a:schemeClr val="accent1">
                  <a:lumMod val="75000"/>
                </a:schemeClr>
              </a:solidFill>
              <a:latin typeface="微软雅黑" charset="0"/>
              <a:ea typeface="微软雅黑" charset="0"/>
            </a:endParaRPr>
          </a:p>
        </p:txBody>
      </p:sp>
    </p:spTree>
    <p:custDataLst>
      <p:tags r:id="rId8"/>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681037"/>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2</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、展开招聘工作培训</a:t>
            </a:r>
            <a:endPar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人员招聘管理是一项政策性、复杂性和敏感性极强的管理活动，增加对招聘工作人员面试技术和沟通方面的培训有助于通过这些工作人员给应聘者留下良好的印象，增加招聘的成功率，也有利于让招聘人员遵守国家相关法律规定，增加对新事物的判断能力，避免出现违法和违背道德伦理的行为。对招聘人员进行组织文化和组织战略的培训，以及人力资源管理战略和人员规划技术方法的培训，有利于组织招聘到理想的应聘者。对应聘者进行各种选拔方法和技术的应用培训，以及对组织中各部门和岗位知识与工作内容的培训，有助于提高选拔的准确性、招聘的成功率和降低招聘成本。</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0" y="0"/>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a:solidFill>
                  <a:schemeClr val="accent1">
                    <a:lumMod val="75000"/>
                  </a:schemeClr>
                </a:solidFill>
                <a:latin typeface="汉仪旗黑-85S" charset="0"/>
                <a:ea typeface="汉仪旗黑-85S" charset="0"/>
                <a:sym typeface="+mn-ea"/>
              </a:rPr>
              <a:t>引导案例</a:t>
            </a:r>
            <a:endParaRPr lang="zh-CN" altLang="en-US"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516467" y="1549400"/>
            <a:ext cx="11553613" cy="5169034"/>
          </a:xfr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sz="2400" b="1" dirty="0">
                <a:solidFill>
                  <a:schemeClr val="dk1"/>
                </a:solidFill>
                <a:latin typeface="微软雅黑" charset="0"/>
                <a:ea typeface="微软雅黑" charset="0"/>
                <a:cs typeface="微软雅黑" charset="0"/>
                <a:sym typeface="+mn-ea"/>
              </a:rPr>
              <a:t>科学的校招流程</a:t>
            </a:r>
            <a:endParaRPr lang="zh-CN" altLang="en-US" sz="2400" b="1" dirty="0">
              <a:solidFill>
                <a:schemeClr val="dk1"/>
              </a:solidFill>
              <a:latin typeface="微软雅黑" charset="0"/>
              <a:ea typeface="微软雅黑" charset="0"/>
              <a:cs typeface="微软雅黑" charset="0"/>
              <a:sym typeface="+mn-ea"/>
            </a:endParaRPr>
          </a:p>
          <a:p>
            <a:pPr lvl="0" algn="l">
              <a:buClrTx/>
              <a:buSzTx/>
            </a:pPr>
            <a:endParaRPr lang="zh-CN" altLang="en-US" sz="2400" b="1" dirty="0">
              <a:solidFill>
                <a:schemeClr val="dk1"/>
              </a:solidFill>
              <a:latin typeface="微软雅黑" charset="0"/>
              <a:ea typeface="微软雅黑" charset="0"/>
              <a:cs typeface="微软雅黑" charset="0"/>
              <a:sym typeface="+mn-ea"/>
            </a:endParaRPr>
          </a:p>
          <a:p>
            <a:pPr lvl="0" algn="l">
              <a:buClrTx/>
              <a:buSzTx/>
            </a:pPr>
            <a:endParaRPr lang="zh-CN" altLang="en-US" sz="2400" b="1" dirty="0">
              <a:solidFill>
                <a:schemeClr val="dk1"/>
              </a:solidFill>
              <a:latin typeface="微软雅黑" charset="0"/>
              <a:ea typeface="微软雅黑" charset="0"/>
              <a:cs typeface="微软雅黑" charset="0"/>
              <a:sym typeface="+mn-ea"/>
            </a:endParaRPr>
          </a:p>
        </p:txBody>
      </p:sp>
      <p:pic>
        <p:nvPicPr>
          <p:cNvPr id="4" name="图片 888"/>
          <p:cNvPicPr>
            <a:picLocks noChangeAspect="1"/>
          </p:cNvPicPr>
          <p:nvPr/>
        </p:nvPicPr>
        <p:blipFill>
          <a:blip r:embed="rId8"/>
          <a:stretch>
            <a:fillRect/>
          </a:stretch>
        </p:blipFill>
        <p:spPr>
          <a:xfrm>
            <a:off x="1838650" y="2675814"/>
            <a:ext cx="8206838" cy="2108351"/>
          </a:xfrm>
          <a:prstGeom prst="rect">
            <a:avLst/>
          </a:prstGeom>
          <a:noFill/>
          <a:ln w="9525">
            <a:noFill/>
          </a:ln>
        </p:spPr>
      </p:pic>
    </p:spTree>
    <p:custDataLst>
      <p:tags r:id="rId9"/>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3</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、制订招聘工作计划</a:t>
            </a:r>
            <a:endPar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不同组织、不同管理风格会有不同的招聘计划。通常招聘计划包括：人员需求；招聘信息发布的时间、渠道和方式；招聘小组成员名单，包括人员姓名、职务、职责等；应聘者选拔方案，包括选拔场所、种类、时间、种类、负责人名单等；新员工的上岗时间；招聘费用预算，包括可能的资料费、广告费、人才交流会等；招聘时间进度安排表。</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4</a:t>
            </a:r>
            <a:r>
              <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rPr>
              <a:t>、信息发布</a:t>
            </a:r>
            <a:endParaRPr lang="en-US" altLang="zh-CN" sz="2400" b="1" dirty="0">
              <a:solidFill>
                <a:schemeClr val="accent1">
                  <a:lumMod val="75000"/>
                </a:schemeClr>
              </a:solidFill>
              <a:latin typeface="汉仪旗黑-85S" charset="0"/>
              <a:ea typeface="等线 Light" panose="02010600030101010101"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发布招聘信息就是向可能应聘的人群传递组织将要招聘的信息。通常，组织可以采用一种或多种渠道发布招聘信息，例如报纸、杂志、电视、电台、网站、布告、传单以及新闻发布会等。除了这些主要渠道之外，组织还可以在招聘现场发布信息。在采取信息发布策略时，应遵循发布范围广、发布及时、注重层次和效益的原则。</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5" name="图片 4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6" name="图片 4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（二）选拔阶段</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4520122"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    组织完成了招聘阶段的工作之后，就进入了甄选环节。这一环节主要由初步面试、评价申请表、人员素质测评、证明材料审查、背景调查以及体格检查六个工作阶段组成。</a:t>
            </a:r>
            <a:endParaRPr lang="zh-CN" altLang="en-US" sz="1800" dirty="0">
              <a:solidFill>
                <a:schemeClr val="dk1"/>
              </a:solidFill>
              <a:latin typeface="微软雅黑" charset="0"/>
              <a:ea typeface="微软雅黑" charset="0"/>
              <a:cs typeface="微软雅黑" charset="0"/>
              <a:sym typeface="+mn-ea"/>
            </a:endParaRPr>
          </a:p>
        </p:txBody>
      </p:sp>
      <p:sp>
        <p:nvSpPr>
          <p:cNvPr id="5" name="Text Box 162"/>
          <p:cNvSpPr txBox="1">
            <a:spLocks noChangeArrowheads="1"/>
          </p:cNvSpPr>
          <p:nvPr>
            <p:custDataLst>
              <p:tags r:id="rId8"/>
            </p:custDataLst>
          </p:nvPr>
        </p:nvSpPr>
        <p:spPr bwMode="auto">
          <a:xfrm>
            <a:off x="6750685" y="6150610"/>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是</a:t>
            </a:r>
            <a:endParaRPr lang="zh-CN" sz="1600">
              <a:solidFill>
                <a:schemeClr val="dk1"/>
              </a:solidFill>
              <a:effectLst/>
              <a:latin typeface="微软雅黑" charset="0"/>
              <a:ea typeface="微软雅黑" charset="0"/>
            </a:endParaRPr>
          </a:p>
        </p:txBody>
      </p:sp>
      <p:sp>
        <p:nvSpPr>
          <p:cNvPr id="6" name="Text Box 163"/>
          <p:cNvSpPr txBox="1">
            <a:spLocks noChangeArrowheads="1"/>
          </p:cNvSpPr>
          <p:nvPr>
            <p:custDataLst>
              <p:tags r:id="rId9"/>
            </p:custDataLst>
          </p:nvPr>
        </p:nvSpPr>
        <p:spPr bwMode="auto">
          <a:xfrm>
            <a:off x="9692640" y="6400800"/>
            <a:ext cx="1661160" cy="30353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辞退</a:t>
            </a:r>
            <a:endParaRPr lang="zh-CN" sz="1600">
              <a:solidFill>
                <a:schemeClr val="dk1"/>
              </a:solidFill>
              <a:effectLst/>
              <a:latin typeface="微软雅黑" charset="0"/>
              <a:ea typeface="微软雅黑" charset="0"/>
            </a:endParaRPr>
          </a:p>
        </p:txBody>
      </p:sp>
      <p:sp>
        <p:nvSpPr>
          <p:cNvPr id="8" name="Text Box 165"/>
          <p:cNvSpPr txBox="1">
            <a:spLocks noChangeArrowheads="1"/>
          </p:cNvSpPr>
          <p:nvPr>
            <p:custDataLst>
              <p:tags r:id="rId10"/>
            </p:custDataLst>
          </p:nvPr>
        </p:nvSpPr>
        <p:spPr bwMode="auto">
          <a:xfrm>
            <a:off x="6042660" y="153035"/>
            <a:ext cx="2472690" cy="30353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招聘</a:t>
            </a:r>
            <a:endParaRPr lang="zh-CN" sz="1600">
              <a:solidFill>
                <a:schemeClr val="dk1"/>
              </a:solidFill>
              <a:effectLst/>
              <a:latin typeface="微软雅黑" charset="0"/>
              <a:ea typeface="微软雅黑" charset="0"/>
            </a:endParaRPr>
          </a:p>
        </p:txBody>
      </p:sp>
      <p:sp>
        <p:nvSpPr>
          <p:cNvPr id="9" name="AutoShape 166"/>
          <p:cNvSpPr>
            <a:spLocks noChangeArrowheads="1"/>
          </p:cNvSpPr>
          <p:nvPr>
            <p:custDataLst>
              <p:tags r:id="rId11"/>
            </p:custDataLst>
          </p:nvPr>
        </p:nvSpPr>
        <p:spPr bwMode="auto">
          <a:xfrm>
            <a:off x="5926455" y="600075"/>
            <a:ext cx="2781300" cy="962025"/>
          </a:xfrm>
          <a:prstGeom prst="diamond">
            <a:avLst/>
          </a:prstGeom>
          <a:no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初步面试</a:t>
            </a:r>
            <a:endParaRPr lang="en-US" sz="1600">
              <a:solidFill>
                <a:schemeClr val="dk1"/>
              </a:solidFill>
              <a:effectLst/>
              <a:latin typeface="微软雅黑" charset="0"/>
              <a:ea typeface="微软雅黑" charset="0"/>
            </a:endParaRPr>
          </a:p>
          <a:p>
            <a:pPr marL="0" marR="0" algn="ctr">
              <a:spcBef>
                <a:spcPts val="0"/>
              </a:spcBef>
              <a:spcAft>
                <a:spcPts val="0"/>
              </a:spcAft>
            </a:pPr>
            <a:r>
              <a:rPr lang="zh-CN" sz="1600">
                <a:solidFill>
                  <a:schemeClr val="dk1"/>
                </a:solidFill>
                <a:effectLst/>
                <a:latin typeface="微软雅黑" charset="0"/>
                <a:ea typeface="微软雅黑" charset="0"/>
              </a:rPr>
              <a:t>是否合格</a:t>
            </a:r>
            <a:endParaRPr lang="zh-CN" sz="1600">
              <a:solidFill>
                <a:schemeClr val="dk1"/>
              </a:solidFill>
              <a:effectLst/>
              <a:latin typeface="微软雅黑" charset="0"/>
              <a:ea typeface="微软雅黑" charset="0"/>
            </a:endParaRPr>
          </a:p>
        </p:txBody>
      </p:sp>
      <p:sp>
        <p:nvSpPr>
          <p:cNvPr id="10" name="AutoShape 167"/>
          <p:cNvSpPr>
            <a:spLocks noChangeArrowheads="1"/>
          </p:cNvSpPr>
          <p:nvPr>
            <p:custDataLst>
              <p:tags r:id="rId12"/>
            </p:custDataLst>
          </p:nvPr>
        </p:nvSpPr>
        <p:spPr bwMode="auto">
          <a:xfrm>
            <a:off x="5926455" y="1571625"/>
            <a:ext cx="2781300" cy="1000125"/>
          </a:xfrm>
          <a:prstGeom prst="diamond">
            <a:avLst/>
          </a:prstGeom>
          <a:no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评价申请表</a:t>
            </a:r>
            <a:endParaRPr lang="en-US" sz="1600">
              <a:solidFill>
                <a:schemeClr val="dk1"/>
              </a:solidFill>
              <a:effectLst/>
              <a:latin typeface="微软雅黑" charset="0"/>
              <a:ea typeface="微软雅黑" charset="0"/>
            </a:endParaRPr>
          </a:p>
          <a:p>
            <a:pPr marL="0" marR="0" algn="ctr">
              <a:spcBef>
                <a:spcPts val="0"/>
              </a:spcBef>
              <a:spcAft>
                <a:spcPts val="0"/>
              </a:spcAft>
            </a:pPr>
            <a:r>
              <a:rPr lang="zh-CN" sz="1600">
                <a:solidFill>
                  <a:schemeClr val="dk1"/>
                </a:solidFill>
                <a:effectLst/>
                <a:latin typeface="微软雅黑" charset="0"/>
                <a:ea typeface="微软雅黑" charset="0"/>
              </a:rPr>
              <a:t>是否合格</a:t>
            </a:r>
            <a:endParaRPr lang="zh-CN" sz="1600">
              <a:solidFill>
                <a:schemeClr val="dk1"/>
              </a:solidFill>
              <a:effectLst/>
              <a:latin typeface="微软雅黑" charset="0"/>
              <a:ea typeface="微软雅黑" charset="0"/>
            </a:endParaRPr>
          </a:p>
        </p:txBody>
      </p:sp>
      <p:sp>
        <p:nvSpPr>
          <p:cNvPr id="11" name="AutoShape 168"/>
          <p:cNvSpPr>
            <a:spLocks noChangeArrowheads="1"/>
          </p:cNvSpPr>
          <p:nvPr>
            <p:custDataLst>
              <p:tags r:id="rId13"/>
            </p:custDataLst>
          </p:nvPr>
        </p:nvSpPr>
        <p:spPr bwMode="auto">
          <a:xfrm>
            <a:off x="5926455" y="2543175"/>
            <a:ext cx="2781300" cy="809625"/>
          </a:xfrm>
          <a:prstGeom prst="diamond">
            <a:avLst/>
          </a:prstGeom>
          <a:no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人员素质测评是否合格</a:t>
            </a:r>
            <a:endParaRPr lang="zh-CN" sz="1600">
              <a:solidFill>
                <a:schemeClr val="dk1"/>
              </a:solidFill>
              <a:effectLst/>
              <a:latin typeface="微软雅黑" charset="0"/>
              <a:ea typeface="微软雅黑" charset="0"/>
            </a:endParaRPr>
          </a:p>
        </p:txBody>
      </p:sp>
      <p:sp>
        <p:nvSpPr>
          <p:cNvPr id="12" name="AutoShape 169"/>
          <p:cNvSpPr>
            <a:spLocks noChangeArrowheads="1"/>
          </p:cNvSpPr>
          <p:nvPr>
            <p:custDataLst>
              <p:tags r:id="rId14"/>
            </p:custDataLst>
          </p:nvPr>
        </p:nvSpPr>
        <p:spPr bwMode="auto">
          <a:xfrm>
            <a:off x="5926455" y="3505200"/>
            <a:ext cx="2781300" cy="809625"/>
          </a:xfrm>
          <a:prstGeom prst="diamond">
            <a:avLst/>
          </a:prstGeom>
          <a:no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证明材料审查是否合格</a:t>
            </a:r>
            <a:endParaRPr lang="zh-CN" sz="1600">
              <a:solidFill>
                <a:schemeClr val="dk1"/>
              </a:solidFill>
              <a:effectLst/>
              <a:latin typeface="微软雅黑" charset="0"/>
              <a:ea typeface="微软雅黑" charset="0"/>
            </a:endParaRPr>
          </a:p>
        </p:txBody>
      </p:sp>
      <p:sp>
        <p:nvSpPr>
          <p:cNvPr id="13" name="AutoShape 170"/>
          <p:cNvSpPr>
            <a:spLocks noChangeArrowheads="1"/>
          </p:cNvSpPr>
          <p:nvPr>
            <p:custDataLst>
              <p:tags r:id="rId15"/>
            </p:custDataLst>
          </p:nvPr>
        </p:nvSpPr>
        <p:spPr bwMode="auto">
          <a:xfrm>
            <a:off x="5926455" y="4476750"/>
            <a:ext cx="2781300" cy="809625"/>
          </a:xfrm>
          <a:prstGeom prst="diamond">
            <a:avLst/>
          </a:prstGeom>
          <a:no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背景调查</a:t>
            </a:r>
            <a:endParaRPr lang="en-US" sz="1600">
              <a:solidFill>
                <a:schemeClr val="dk1"/>
              </a:solidFill>
              <a:effectLst/>
              <a:latin typeface="微软雅黑" charset="0"/>
              <a:ea typeface="微软雅黑" charset="0"/>
            </a:endParaRPr>
          </a:p>
          <a:p>
            <a:pPr marL="0" marR="0" algn="ctr">
              <a:spcBef>
                <a:spcPts val="0"/>
              </a:spcBef>
              <a:spcAft>
                <a:spcPts val="0"/>
              </a:spcAft>
            </a:pPr>
            <a:r>
              <a:rPr lang="zh-CN" sz="1600">
                <a:solidFill>
                  <a:schemeClr val="dk1"/>
                </a:solidFill>
                <a:effectLst/>
                <a:latin typeface="微软雅黑" charset="0"/>
                <a:ea typeface="微软雅黑" charset="0"/>
              </a:rPr>
              <a:t>是否合格</a:t>
            </a:r>
            <a:endParaRPr lang="zh-CN" sz="1600">
              <a:solidFill>
                <a:schemeClr val="dk1"/>
              </a:solidFill>
              <a:effectLst/>
              <a:latin typeface="微软雅黑" charset="0"/>
              <a:ea typeface="微软雅黑" charset="0"/>
            </a:endParaRPr>
          </a:p>
        </p:txBody>
      </p:sp>
      <p:sp>
        <p:nvSpPr>
          <p:cNvPr id="14" name="AutoShape 171"/>
          <p:cNvSpPr>
            <a:spLocks noChangeArrowheads="1"/>
          </p:cNvSpPr>
          <p:nvPr>
            <p:custDataLst>
              <p:tags r:id="rId16"/>
            </p:custDataLst>
          </p:nvPr>
        </p:nvSpPr>
        <p:spPr bwMode="auto">
          <a:xfrm>
            <a:off x="5926455" y="5439410"/>
            <a:ext cx="2781300" cy="809625"/>
          </a:xfrm>
          <a:prstGeom prst="diamond">
            <a:avLst/>
          </a:prstGeom>
          <a:no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体格检查</a:t>
            </a:r>
            <a:endParaRPr lang="en-US" sz="1600">
              <a:solidFill>
                <a:schemeClr val="dk1"/>
              </a:solidFill>
              <a:effectLst/>
              <a:latin typeface="微软雅黑" charset="0"/>
              <a:ea typeface="微软雅黑" charset="0"/>
            </a:endParaRPr>
          </a:p>
          <a:p>
            <a:pPr marL="0" marR="0" algn="ctr">
              <a:spcBef>
                <a:spcPts val="0"/>
              </a:spcBef>
              <a:spcAft>
                <a:spcPts val="0"/>
              </a:spcAft>
            </a:pPr>
            <a:r>
              <a:rPr lang="zh-CN" sz="1600">
                <a:solidFill>
                  <a:schemeClr val="dk1"/>
                </a:solidFill>
                <a:effectLst/>
                <a:latin typeface="微软雅黑" charset="0"/>
                <a:ea typeface="微软雅黑" charset="0"/>
              </a:rPr>
              <a:t>是否合格</a:t>
            </a:r>
            <a:endParaRPr lang="zh-CN" sz="1600">
              <a:solidFill>
                <a:schemeClr val="dk1"/>
              </a:solidFill>
              <a:effectLst/>
              <a:latin typeface="微软雅黑" charset="0"/>
              <a:ea typeface="微软雅黑" charset="0"/>
            </a:endParaRPr>
          </a:p>
        </p:txBody>
      </p:sp>
      <p:cxnSp>
        <p:nvCxnSpPr>
          <p:cNvPr id="15" name="AutoShape 172"/>
          <p:cNvCxnSpPr>
            <a:cxnSpLocks noChangeShapeType="1"/>
          </p:cNvCxnSpPr>
          <p:nvPr/>
        </p:nvCxnSpPr>
        <p:spPr bwMode="auto">
          <a:xfrm>
            <a:off x="7298055" y="456565"/>
            <a:ext cx="0" cy="153035"/>
          </a:xfrm>
          <a:prstGeom prst="straightConnector1">
            <a:avLst/>
          </a:prstGeom>
          <a:noFill/>
          <a:ln w="9525">
            <a:solidFill>
              <a:srgbClr val="000000"/>
            </a:solidFill>
            <a:round/>
            <a:tailEnd type="triangle" w="sm" len="med"/>
          </a:ln>
          <a:effectLst/>
        </p:spPr>
      </p:cxnSp>
      <p:cxnSp>
        <p:nvCxnSpPr>
          <p:cNvPr id="16" name="AutoShape 173"/>
          <p:cNvCxnSpPr>
            <a:cxnSpLocks noChangeShapeType="1"/>
          </p:cNvCxnSpPr>
          <p:nvPr/>
        </p:nvCxnSpPr>
        <p:spPr bwMode="auto">
          <a:xfrm>
            <a:off x="7317105" y="1419225"/>
            <a:ext cx="0" cy="153035"/>
          </a:xfrm>
          <a:prstGeom prst="straightConnector1">
            <a:avLst/>
          </a:prstGeom>
          <a:noFill/>
          <a:ln w="9525">
            <a:solidFill>
              <a:srgbClr val="000000"/>
            </a:solidFill>
            <a:round/>
            <a:tailEnd type="triangle" w="sm" len="med"/>
          </a:ln>
          <a:effectLst/>
        </p:spPr>
      </p:cxnSp>
      <p:cxnSp>
        <p:nvCxnSpPr>
          <p:cNvPr id="17" name="AutoShape 174"/>
          <p:cNvCxnSpPr>
            <a:cxnSpLocks noChangeShapeType="1"/>
          </p:cNvCxnSpPr>
          <p:nvPr/>
        </p:nvCxnSpPr>
        <p:spPr bwMode="auto">
          <a:xfrm>
            <a:off x="7298055" y="2390140"/>
            <a:ext cx="0" cy="153035"/>
          </a:xfrm>
          <a:prstGeom prst="straightConnector1">
            <a:avLst/>
          </a:prstGeom>
          <a:noFill/>
          <a:ln w="9525">
            <a:solidFill>
              <a:srgbClr val="000000"/>
            </a:solidFill>
            <a:round/>
            <a:tailEnd type="triangle" w="sm" len="med"/>
          </a:ln>
          <a:effectLst/>
        </p:spPr>
      </p:cxnSp>
      <p:cxnSp>
        <p:nvCxnSpPr>
          <p:cNvPr id="18" name="AutoShape 175"/>
          <p:cNvCxnSpPr>
            <a:cxnSpLocks noChangeShapeType="1"/>
          </p:cNvCxnSpPr>
          <p:nvPr/>
        </p:nvCxnSpPr>
        <p:spPr bwMode="auto">
          <a:xfrm>
            <a:off x="7317105" y="3352800"/>
            <a:ext cx="0" cy="153035"/>
          </a:xfrm>
          <a:prstGeom prst="straightConnector1">
            <a:avLst/>
          </a:prstGeom>
          <a:noFill/>
          <a:ln w="9525">
            <a:solidFill>
              <a:srgbClr val="000000"/>
            </a:solidFill>
            <a:round/>
            <a:tailEnd type="triangle" w="sm" len="med"/>
          </a:ln>
          <a:effectLst/>
        </p:spPr>
      </p:cxnSp>
      <p:cxnSp>
        <p:nvCxnSpPr>
          <p:cNvPr id="19" name="AutoShape 176"/>
          <p:cNvCxnSpPr>
            <a:cxnSpLocks noChangeShapeType="1"/>
          </p:cNvCxnSpPr>
          <p:nvPr/>
        </p:nvCxnSpPr>
        <p:spPr bwMode="auto">
          <a:xfrm>
            <a:off x="7317105" y="4314825"/>
            <a:ext cx="0" cy="153035"/>
          </a:xfrm>
          <a:prstGeom prst="straightConnector1">
            <a:avLst/>
          </a:prstGeom>
          <a:noFill/>
          <a:ln w="9525">
            <a:solidFill>
              <a:srgbClr val="000000"/>
            </a:solidFill>
            <a:round/>
            <a:tailEnd type="triangle" w="sm" len="med"/>
          </a:ln>
          <a:effectLst/>
        </p:spPr>
      </p:cxnSp>
      <p:cxnSp>
        <p:nvCxnSpPr>
          <p:cNvPr id="20" name="AutoShape 177"/>
          <p:cNvCxnSpPr>
            <a:cxnSpLocks noChangeShapeType="1"/>
          </p:cNvCxnSpPr>
          <p:nvPr/>
        </p:nvCxnSpPr>
        <p:spPr bwMode="auto">
          <a:xfrm>
            <a:off x="7317105" y="5286375"/>
            <a:ext cx="0" cy="153035"/>
          </a:xfrm>
          <a:prstGeom prst="straightConnector1">
            <a:avLst/>
          </a:prstGeom>
          <a:noFill/>
          <a:ln w="9525">
            <a:solidFill>
              <a:srgbClr val="000000"/>
            </a:solidFill>
            <a:round/>
            <a:tailEnd type="triangle" w="sm" len="med"/>
          </a:ln>
          <a:effectLst/>
        </p:spPr>
      </p:cxnSp>
      <p:sp>
        <p:nvSpPr>
          <p:cNvPr id="21" name="Text Box 178"/>
          <p:cNvSpPr txBox="1">
            <a:spLocks noChangeArrowheads="1"/>
          </p:cNvSpPr>
          <p:nvPr>
            <p:custDataLst>
              <p:tags r:id="rId17"/>
            </p:custDataLst>
          </p:nvPr>
        </p:nvSpPr>
        <p:spPr bwMode="auto">
          <a:xfrm>
            <a:off x="6750685" y="1352550"/>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是</a:t>
            </a:r>
            <a:endParaRPr lang="zh-CN" sz="1600">
              <a:solidFill>
                <a:schemeClr val="dk1"/>
              </a:solidFill>
              <a:effectLst/>
              <a:latin typeface="微软雅黑" charset="0"/>
              <a:ea typeface="微软雅黑" charset="0"/>
            </a:endParaRPr>
          </a:p>
        </p:txBody>
      </p:sp>
      <p:sp>
        <p:nvSpPr>
          <p:cNvPr id="22" name="Text Box 179"/>
          <p:cNvSpPr txBox="1">
            <a:spLocks noChangeArrowheads="1"/>
          </p:cNvSpPr>
          <p:nvPr>
            <p:custDataLst>
              <p:tags r:id="rId18"/>
            </p:custDataLst>
          </p:nvPr>
        </p:nvSpPr>
        <p:spPr bwMode="auto">
          <a:xfrm>
            <a:off x="6750685" y="2305050"/>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是</a:t>
            </a:r>
            <a:endParaRPr lang="zh-CN" sz="1600">
              <a:solidFill>
                <a:schemeClr val="dk1"/>
              </a:solidFill>
              <a:effectLst/>
              <a:latin typeface="微软雅黑" charset="0"/>
              <a:ea typeface="微软雅黑" charset="0"/>
            </a:endParaRPr>
          </a:p>
        </p:txBody>
      </p:sp>
      <p:sp>
        <p:nvSpPr>
          <p:cNvPr id="23" name="Text Box 180"/>
          <p:cNvSpPr txBox="1">
            <a:spLocks noChangeArrowheads="1"/>
          </p:cNvSpPr>
          <p:nvPr>
            <p:custDataLst>
              <p:tags r:id="rId19"/>
            </p:custDataLst>
          </p:nvPr>
        </p:nvSpPr>
        <p:spPr bwMode="auto">
          <a:xfrm>
            <a:off x="6750685" y="3295650"/>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是</a:t>
            </a:r>
            <a:endParaRPr lang="zh-CN" sz="1600">
              <a:solidFill>
                <a:schemeClr val="dk1"/>
              </a:solidFill>
              <a:effectLst/>
              <a:latin typeface="微软雅黑" charset="0"/>
              <a:ea typeface="微软雅黑" charset="0"/>
            </a:endParaRPr>
          </a:p>
        </p:txBody>
      </p:sp>
      <p:sp>
        <p:nvSpPr>
          <p:cNvPr id="24" name="Text Box 181"/>
          <p:cNvSpPr txBox="1">
            <a:spLocks noChangeArrowheads="1"/>
          </p:cNvSpPr>
          <p:nvPr>
            <p:custDataLst>
              <p:tags r:id="rId20"/>
            </p:custDataLst>
          </p:nvPr>
        </p:nvSpPr>
        <p:spPr bwMode="auto">
          <a:xfrm>
            <a:off x="6750685" y="4257675"/>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是</a:t>
            </a:r>
            <a:endParaRPr lang="zh-CN" sz="1600">
              <a:solidFill>
                <a:schemeClr val="dk1"/>
              </a:solidFill>
              <a:effectLst/>
              <a:latin typeface="微软雅黑" charset="0"/>
              <a:ea typeface="微软雅黑" charset="0"/>
            </a:endParaRPr>
          </a:p>
        </p:txBody>
      </p:sp>
      <p:sp>
        <p:nvSpPr>
          <p:cNvPr id="25" name="Text Box 182"/>
          <p:cNvSpPr txBox="1">
            <a:spLocks noChangeArrowheads="1"/>
          </p:cNvSpPr>
          <p:nvPr>
            <p:custDataLst>
              <p:tags r:id="rId21"/>
            </p:custDataLst>
          </p:nvPr>
        </p:nvSpPr>
        <p:spPr bwMode="auto">
          <a:xfrm>
            <a:off x="6750685" y="5210175"/>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是</a:t>
            </a:r>
            <a:endParaRPr lang="zh-CN" sz="1600">
              <a:solidFill>
                <a:schemeClr val="dk1"/>
              </a:solidFill>
              <a:effectLst/>
              <a:latin typeface="微软雅黑" charset="0"/>
              <a:ea typeface="微软雅黑" charset="0"/>
            </a:endParaRPr>
          </a:p>
        </p:txBody>
      </p:sp>
      <p:sp>
        <p:nvSpPr>
          <p:cNvPr id="26" name="Text Box 183"/>
          <p:cNvSpPr txBox="1">
            <a:spLocks noChangeArrowheads="1"/>
          </p:cNvSpPr>
          <p:nvPr>
            <p:custDataLst>
              <p:tags r:id="rId22"/>
            </p:custDataLst>
          </p:nvPr>
        </p:nvSpPr>
        <p:spPr bwMode="auto">
          <a:xfrm>
            <a:off x="6370955" y="6400800"/>
            <a:ext cx="1873885" cy="303530"/>
          </a:xfrm>
          <a:prstGeom prst="rect">
            <a:avLst/>
          </a:prstGeom>
          <a:solidFill>
            <a:srgbClr val="FFFFFF"/>
          </a:solidFill>
          <a:ln w="9525">
            <a:solidFill>
              <a:srgbClr val="000000"/>
            </a:solidFill>
            <a:miter lim="800000"/>
          </a:ln>
          <a:effectLst/>
        </p:spPr>
        <p:txBody>
          <a:bodyPr rot="0" vert="horz" wrap="square" lIns="91440" tIns="45720" rIns="91440" bIns="45720" anchor="t" anchorCtr="0" upright="1">
            <a:noAutofit/>
          </a:bodyPr>
          <a:lstStyle/>
          <a:p>
            <a:pPr marL="0" marR="0" algn="ctr">
              <a:spcBef>
                <a:spcPts val="0"/>
              </a:spcBef>
              <a:spcAft>
                <a:spcPts val="0"/>
              </a:spcAft>
            </a:pPr>
            <a:r>
              <a:rPr lang="zh-CN" sz="1600">
                <a:solidFill>
                  <a:schemeClr val="dk1"/>
                </a:solidFill>
                <a:effectLst/>
                <a:latin typeface="微软雅黑" charset="0"/>
                <a:ea typeface="微软雅黑" charset="0"/>
              </a:rPr>
              <a:t>招聘</a:t>
            </a:r>
            <a:endParaRPr lang="zh-CN" sz="1600">
              <a:solidFill>
                <a:schemeClr val="dk1"/>
              </a:solidFill>
              <a:effectLst/>
              <a:latin typeface="微软雅黑" charset="0"/>
              <a:ea typeface="微软雅黑" charset="0"/>
            </a:endParaRPr>
          </a:p>
        </p:txBody>
      </p:sp>
      <p:cxnSp>
        <p:nvCxnSpPr>
          <p:cNvPr id="27" name="AutoShape 184"/>
          <p:cNvCxnSpPr>
            <a:cxnSpLocks noChangeShapeType="1"/>
          </p:cNvCxnSpPr>
          <p:nvPr/>
        </p:nvCxnSpPr>
        <p:spPr bwMode="auto">
          <a:xfrm>
            <a:off x="7317105" y="6249035"/>
            <a:ext cx="0" cy="153035"/>
          </a:xfrm>
          <a:prstGeom prst="straightConnector1">
            <a:avLst/>
          </a:prstGeom>
          <a:noFill/>
          <a:ln w="9525">
            <a:solidFill>
              <a:srgbClr val="000000"/>
            </a:solidFill>
            <a:round/>
            <a:tailEnd type="triangle" w="sm" len="med"/>
          </a:ln>
          <a:effectLst/>
        </p:spPr>
      </p:cxnSp>
      <p:cxnSp>
        <p:nvCxnSpPr>
          <p:cNvPr id="35" name="AutoShape 186"/>
          <p:cNvCxnSpPr>
            <a:cxnSpLocks noChangeShapeType="1"/>
          </p:cNvCxnSpPr>
          <p:nvPr/>
        </p:nvCxnSpPr>
        <p:spPr bwMode="auto">
          <a:xfrm>
            <a:off x="8707755" y="1000125"/>
            <a:ext cx="715010" cy="0"/>
          </a:xfrm>
          <a:prstGeom prst="straightConnector1">
            <a:avLst/>
          </a:prstGeom>
          <a:noFill/>
          <a:ln w="9525">
            <a:solidFill>
              <a:srgbClr val="000000"/>
            </a:solidFill>
            <a:round/>
          </a:ln>
          <a:effectLst/>
        </p:spPr>
      </p:cxnSp>
      <p:cxnSp>
        <p:nvCxnSpPr>
          <p:cNvPr id="36" name="AutoShape 187"/>
          <p:cNvCxnSpPr>
            <a:cxnSpLocks noChangeShapeType="1"/>
          </p:cNvCxnSpPr>
          <p:nvPr/>
        </p:nvCxnSpPr>
        <p:spPr bwMode="auto">
          <a:xfrm>
            <a:off x="8707755" y="1971675"/>
            <a:ext cx="715010" cy="0"/>
          </a:xfrm>
          <a:prstGeom prst="straightConnector1">
            <a:avLst/>
          </a:prstGeom>
          <a:noFill/>
          <a:ln w="9525">
            <a:solidFill>
              <a:srgbClr val="000000"/>
            </a:solidFill>
            <a:round/>
          </a:ln>
          <a:effectLst/>
        </p:spPr>
      </p:cxnSp>
      <p:cxnSp>
        <p:nvCxnSpPr>
          <p:cNvPr id="37" name="AutoShape 188"/>
          <p:cNvCxnSpPr>
            <a:cxnSpLocks noChangeShapeType="1"/>
          </p:cNvCxnSpPr>
          <p:nvPr/>
        </p:nvCxnSpPr>
        <p:spPr bwMode="auto">
          <a:xfrm>
            <a:off x="8707755" y="2943225"/>
            <a:ext cx="1835150" cy="0"/>
          </a:xfrm>
          <a:prstGeom prst="straightConnector1">
            <a:avLst/>
          </a:prstGeom>
          <a:noFill/>
          <a:ln w="9525">
            <a:solidFill>
              <a:srgbClr val="000000"/>
            </a:solidFill>
            <a:round/>
          </a:ln>
          <a:effectLst/>
        </p:spPr>
      </p:cxnSp>
      <p:cxnSp>
        <p:nvCxnSpPr>
          <p:cNvPr id="38" name="AutoShape 189"/>
          <p:cNvCxnSpPr>
            <a:cxnSpLocks noChangeShapeType="1"/>
          </p:cNvCxnSpPr>
          <p:nvPr/>
        </p:nvCxnSpPr>
        <p:spPr bwMode="auto">
          <a:xfrm>
            <a:off x="8707755" y="3905250"/>
            <a:ext cx="715010" cy="0"/>
          </a:xfrm>
          <a:prstGeom prst="straightConnector1">
            <a:avLst/>
          </a:prstGeom>
          <a:noFill/>
          <a:ln w="9525">
            <a:solidFill>
              <a:srgbClr val="000000"/>
            </a:solidFill>
            <a:round/>
          </a:ln>
          <a:effectLst/>
        </p:spPr>
      </p:cxnSp>
      <p:cxnSp>
        <p:nvCxnSpPr>
          <p:cNvPr id="39" name="AutoShape 190"/>
          <p:cNvCxnSpPr>
            <a:cxnSpLocks noChangeShapeType="1"/>
          </p:cNvCxnSpPr>
          <p:nvPr/>
        </p:nvCxnSpPr>
        <p:spPr bwMode="auto">
          <a:xfrm>
            <a:off x="8707755" y="4876800"/>
            <a:ext cx="715010" cy="0"/>
          </a:xfrm>
          <a:prstGeom prst="straightConnector1">
            <a:avLst/>
          </a:prstGeom>
          <a:noFill/>
          <a:ln w="9525">
            <a:solidFill>
              <a:srgbClr val="000000"/>
            </a:solidFill>
            <a:round/>
          </a:ln>
          <a:effectLst/>
        </p:spPr>
      </p:cxnSp>
      <p:cxnSp>
        <p:nvCxnSpPr>
          <p:cNvPr id="40" name="AutoShape 191"/>
          <p:cNvCxnSpPr>
            <a:cxnSpLocks noChangeShapeType="1"/>
          </p:cNvCxnSpPr>
          <p:nvPr/>
        </p:nvCxnSpPr>
        <p:spPr bwMode="auto">
          <a:xfrm>
            <a:off x="8707755" y="5848350"/>
            <a:ext cx="715010" cy="0"/>
          </a:xfrm>
          <a:prstGeom prst="straightConnector1">
            <a:avLst/>
          </a:prstGeom>
          <a:noFill/>
          <a:ln w="9525">
            <a:solidFill>
              <a:srgbClr val="000000"/>
            </a:solidFill>
            <a:round/>
          </a:ln>
          <a:effectLst/>
        </p:spPr>
      </p:cxnSp>
      <p:cxnSp>
        <p:nvCxnSpPr>
          <p:cNvPr id="41" name="AutoShape 192"/>
          <p:cNvCxnSpPr>
            <a:cxnSpLocks noChangeShapeType="1"/>
          </p:cNvCxnSpPr>
          <p:nvPr/>
        </p:nvCxnSpPr>
        <p:spPr bwMode="auto">
          <a:xfrm>
            <a:off x="9422765" y="1000125"/>
            <a:ext cx="1270" cy="4848225"/>
          </a:xfrm>
          <a:prstGeom prst="straightConnector1">
            <a:avLst/>
          </a:prstGeom>
          <a:noFill/>
          <a:ln w="9525">
            <a:solidFill>
              <a:srgbClr val="000000"/>
            </a:solidFill>
            <a:round/>
          </a:ln>
          <a:effectLst/>
        </p:spPr>
      </p:cxnSp>
      <p:cxnSp>
        <p:nvCxnSpPr>
          <p:cNvPr id="42" name="AutoShape 193"/>
          <p:cNvCxnSpPr>
            <a:cxnSpLocks noChangeShapeType="1"/>
          </p:cNvCxnSpPr>
          <p:nvPr/>
        </p:nvCxnSpPr>
        <p:spPr bwMode="auto">
          <a:xfrm>
            <a:off x="10542905" y="2943225"/>
            <a:ext cx="0" cy="3457575"/>
          </a:xfrm>
          <a:prstGeom prst="straightConnector1">
            <a:avLst/>
          </a:prstGeom>
          <a:noFill/>
          <a:ln w="9525">
            <a:solidFill>
              <a:srgbClr val="000000"/>
            </a:solidFill>
            <a:round/>
          </a:ln>
          <a:effectLst/>
        </p:spPr>
      </p:cxnSp>
      <p:sp>
        <p:nvSpPr>
          <p:cNvPr id="29" name="Text Box 194"/>
          <p:cNvSpPr txBox="1">
            <a:spLocks noChangeArrowheads="1"/>
          </p:cNvSpPr>
          <p:nvPr>
            <p:custDataLst>
              <p:tags r:id="rId23"/>
            </p:custDataLst>
          </p:nvPr>
        </p:nvSpPr>
        <p:spPr bwMode="auto">
          <a:xfrm>
            <a:off x="8707755" y="771525"/>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否</a:t>
            </a:r>
            <a:endParaRPr lang="zh-CN" sz="1600">
              <a:solidFill>
                <a:schemeClr val="dk1"/>
              </a:solidFill>
              <a:effectLst/>
              <a:latin typeface="微软雅黑" charset="0"/>
              <a:ea typeface="微软雅黑" charset="0"/>
            </a:endParaRPr>
          </a:p>
        </p:txBody>
      </p:sp>
      <p:sp>
        <p:nvSpPr>
          <p:cNvPr id="30" name="Text Box 195"/>
          <p:cNvSpPr txBox="1">
            <a:spLocks noChangeArrowheads="1"/>
          </p:cNvSpPr>
          <p:nvPr>
            <p:custDataLst>
              <p:tags r:id="rId24"/>
            </p:custDataLst>
          </p:nvPr>
        </p:nvSpPr>
        <p:spPr bwMode="auto">
          <a:xfrm>
            <a:off x="8707755" y="5606415"/>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否</a:t>
            </a:r>
            <a:endParaRPr lang="zh-CN" sz="1600">
              <a:solidFill>
                <a:schemeClr val="dk1"/>
              </a:solidFill>
              <a:effectLst/>
              <a:latin typeface="微软雅黑" charset="0"/>
              <a:ea typeface="微软雅黑" charset="0"/>
            </a:endParaRPr>
          </a:p>
        </p:txBody>
      </p:sp>
      <p:sp>
        <p:nvSpPr>
          <p:cNvPr id="31" name="Text Box 196"/>
          <p:cNvSpPr txBox="1">
            <a:spLocks noChangeArrowheads="1"/>
          </p:cNvSpPr>
          <p:nvPr>
            <p:custDataLst>
              <p:tags r:id="rId25"/>
            </p:custDataLst>
          </p:nvPr>
        </p:nvSpPr>
        <p:spPr bwMode="auto">
          <a:xfrm>
            <a:off x="8707755" y="4644390"/>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否</a:t>
            </a:r>
            <a:endParaRPr lang="zh-CN" sz="1600">
              <a:solidFill>
                <a:schemeClr val="dk1"/>
              </a:solidFill>
              <a:effectLst/>
              <a:latin typeface="微软雅黑" charset="0"/>
              <a:ea typeface="微软雅黑" charset="0"/>
            </a:endParaRPr>
          </a:p>
        </p:txBody>
      </p:sp>
      <p:sp>
        <p:nvSpPr>
          <p:cNvPr id="32" name="Text Box 197"/>
          <p:cNvSpPr txBox="1">
            <a:spLocks noChangeArrowheads="1"/>
          </p:cNvSpPr>
          <p:nvPr>
            <p:custDataLst>
              <p:tags r:id="rId26"/>
            </p:custDataLst>
          </p:nvPr>
        </p:nvSpPr>
        <p:spPr bwMode="auto">
          <a:xfrm>
            <a:off x="8707755" y="3676650"/>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否</a:t>
            </a:r>
            <a:endParaRPr lang="zh-CN" sz="1600">
              <a:solidFill>
                <a:schemeClr val="dk1"/>
              </a:solidFill>
              <a:effectLst/>
              <a:latin typeface="微软雅黑" charset="0"/>
              <a:ea typeface="微软雅黑" charset="0"/>
            </a:endParaRPr>
          </a:p>
        </p:txBody>
      </p:sp>
      <p:sp>
        <p:nvSpPr>
          <p:cNvPr id="33" name="Text Box 198"/>
          <p:cNvSpPr txBox="1">
            <a:spLocks noChangeArrowheads="1"/>
          </p:cNvSpPr>
          <p:nvPr>
            <p:custDataLst>
              <p:tags r:id="rId27"/>
            </p:custDataLst>
          </p:nvPr>
        </p:nvSpPr>
        <p:spPr bwMode="auto">
          <a:xfrm>
            <a:off x="8707755" y="2720340"/>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否</a:t>
            </a:r>
            <a:endParaRPr lang="zh-CN" sz="1600">
              <a:solidFill>
                <a:schemeClr val="dk1"/>
              </a:solidFill>
              <a:effectLst/>
              <a:latin typeface="微软雅黑" charset="0"/>
              <a:ea typeface="微软雅黑" charset="0"/>
            </a:endParaRPr>
          </a:p>
        </p:txBody>
      </p:sp>
      <p:sp>
        <p:nvSpPr>
          <p:cNvPr id="34" name="Text Box 199"/>
          <p:cNvSpPr txBox="1">
            <a:spLocks noChangeArrowheads="1"/>
          </p:cNvSpPr>
          <p:nvPr>
            <p:custDataLst>
              <p:tags r:id="rId28"/>
            </p:custDataLst>
          </p:nvPr>
        </p:nvSpPr>
        <p:spPr bwMode="auto">
          <a:xfrm>
            <a:off x="8707755" y="1743075"/>
            <a:ext cx="527685" cy="337185"/>
          </a:xfrm>
          <a:prstGeom prst="rect">
            <a:avLst/>
          </a:prstGeom>
          <a:noFill/>
          <a:ln>
            <a:noFill/>
          </a:ln>
          <a:effectLst/>
        </p:spPr>
        <p:txBody>
          <a:bodyPr rot="0" vert="horz" wrap="square" lIns="91440" tIns="45720" rIns="91440" bIns="45720" anchor="t" anchorCtr="0" upright="1">
            <a:spAutoFit/>
          </a:bodyPr>
          <a:lstStyle/>
          <a:p>
            <a:pPr marL="0" marR="0">
              <a:spcBef>
                <a:spcPts val="0"/>
              </a:spcBef>
              <a:spcAft>
                <a:spcPts val="0"/>
              </a:spcAft>
            </a:pPr>
            <a:r>
              <a:rPr lang="zh-CN" sz="1600">
                <a:solidFill>
                  <a:schemeClr val="dk1"/>
                </a:solidFill>
                <a:effectLst/>
                <a:latin typeface="微软雅黑" charset="0"/>
                <a:ea typeface="微软雅黑" charset="0"/>
              </a:rPr>
              <a:t>否</a:t>
            </a:r>
            <a:endParaRPr lang="zh-CN" sz="1600">
              <a:solidFill>
                <a:schemeClr val="dk1"/>
              </a:solidFill>
              <a:effectLst/>
              <a:latin typeface="微软雅黑" charset="0"/>
              <a:ea typeface="微软雅黑" charset="0"/>
            </a:endParaRPr>
          </a:p>
        </p:txBody>
      </p:sp>
    </p:spTree>
    <p:custDataLst>
      <p:tags r:id="rId29"/>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 name="图片 1"/>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5" name="TextBox 4"/>
          <p:cNvSpPr txBox="1"/>
          <p:nvPr/>
        </p:nvSpPr>
        <p:spPr>
          <a:xfrm>
            <a:off x="665017" y="541798"/>
            <a:ext cx="9060873" cy="442878"/>
          </a:xfrm>
          <a:prstGeom prst="rect">
            <a:avLst/>
          </a:prstGeom>
        </p:spPr>
        <p:txBody>
          <a:bodyPr vert="horz" lIns="91440" tIns="45720" rIns="91440" bIns="45720" rtlCol="0" anchor="ctr">
            <a:normAutofit fontScale="90000"/>
          </a:bodyPr>
          <a:lstStyle>
            <a:lvl1pPr>
              <a:lnSpc>
                <a:spcPct val="90000"/>
              </a:lnSpc>
              <a:spcBef>
                <a:spcPct val="0"/>
              </a:spcBef>
              <a:buNone/>
              <a:defRPr sz="2400" b="1">
                <a:solidFill>
                  <a:srgbClr val="000000"/>
                </a:solidFill>
                <a:latin typeface="宋体" pitchFamily="2" charset="-122"/>
                <a:ea typeface="等线 Light" panose="02010600030101010101" pitchFamily="2" charset="-122"/>
                <a:cs typeface="+mj-cs"/>
              </a:defRPr>
            </a:lvl1pPr>
          </a:lstStyle>
          <a:p>
            <a:r>
              <a:rPr lang="zh-CN" altLang="en-US" dirty="0">
                <a:solidFill>
                  <a:schemeClr val="accent1">
                    <a:lumMod val="75000"/>
                  </a:schemeClr>
                </a:solidFill>
                <a:latin typeface="微软雅黑" charset="0"/>
                <a:ea typeface="微软雅黑" charset="0"/>
              </a:rPr>
              <a:t>人员素质测评环节，通常可以采用以下方法对应聘人员进行筛选：</a:t>
            </a:r>
            <a:endParaRPr lang="zh-CN" altLang="en-US" dirty="0">
              <a:solidFill>
                <a:schemeClr val="accent1">
                  <a:lumMod val="75000"/>
                </a:schemeClr>
              </a:solidFill>
              <a:latin typeface="微软雅黑" charset="0"/>
              <a:ea typeface="微软雅黑" charset="0"/>
            </a:endParaRPr>
          </a:p>
        </p:txBody>
      </p:sp>
      <p:sp>
        <p:nvSpPr>
          <p:cNvPr id="6" name="Title 1"/>
          <p:cNvSpPr txBox="1"/>
          <p:nvPr>
            <p:custDataLst>
              <p:tags r:id="rId7"/>
            </p:custDataLst>
          </p:nvPr>
        </p:nvSpPr>
        <p:spPr>
          <a:xfrm>
            <a:off x="1461655" y="1632315"/>
            <a:ext cx="10515600" cy="4338993"/>
          </a:xfrm>
          <a:prstGeom prst="rect">
            <a:avLst/>
          </a:prstGeom>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2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olidFill>
                  <a:schemeClr val="dk1"/>
                </a:solidFill>
                <a:latin typeface="微软雅黑" charset="0"/>
                <a:ea typeface="微软雅黑" charset="0"/>
                <a:cs typeface="微软雅黑" charset="0"/>
              </a:rPr>
              <a:t>1</a:t>
            </a:r>
            <a:r>
              <a:rPr lang="zh-CN" altLang="en-US" dirty="0">
                <a:solidFill>
                  <a:schemeClr val="dk1"/>
                </a:solidFill>
                <a:latin typeface="微软雅黑" charset="0"/>
                <a:ea typeface="微软雅黑" charset="0"/>
                <a:cs typeface="微软雅黑" charset="0"/>
              </a:rPr>
              <a:t>、笔试</a:t>
            </a:r>
            <a:endParaRPr lang="en-US" altLang="zh-CN" dirty="0">
              <a:solidFill>
                <a:schemeClr val="dk1"/>
              </a:solidFill>
              <a:latin typeface="微软雅黑" charset="0"/>
              <a:ea typeface="微软雅黑" charset="0"/>
              <a:cs typeface="微软雅黑" charset="0"/>
            </a:endParaRPr>
          </a:p>
          <a:p>
            <a:r>
              <a:rPr lang="en-US" altLang="zh-CN" dirty="0">
                <a:solidFill>
                  <a:schemeClr val="dk1"/>
                </a:solidFill>
                <a:latin typeface="微软雅黑" charset="0"/>
                <a:ea typeface="微软雅黑" charset="0"/>
                <a:cs typeface="微软雅黑" charset="0"/>
              </a:rPr>
              <a:t>2</a:t>
            </a:r>
            <a:r>
              <a:rPr lang="zh-CN" altLang="en-US" dirty="0">
                <a:solidFill>
                  <a:schemeClr val="dk1"/>
                </a:solidFill>
                <a:latin typeface="微软雅黑" charset="0"/>
                <a:ea typeface="微软雅黑" charset="0"/>
                <a:cs typeface="微软雅黑" charset="0"/>
              </a:rPr>
              <a:t>、面试</a:t>
            </a:r>
            <a:endParaRPr lang="en-US" altLang="zh-CN" dirty="0">
              <a:solidFill>
                <a:schemeClr val="dk1"/>
              </a:solidFill>
              <a:latin typeface="微软雅黑" charset="0"/>
              <a:ea typeface="微软雅黑" charset="0"/>
              <a:cs typeface="微软雅黑" charset="0"/>
            </a:endParaRPr>
          </a:p>
          <a:p>
            <a:r>
              <a:rPr lang="en-US" altLang="zh-CN" dirty="0">
                <a:solidFill>
                  <a:schemeClr val="dk1"/>
                </a:solidFill>
                <a:latin typeface="微软雅黑" charset="0"/>
                <a:ea typeface="微软雅黑" charset="0"/>
                <a:cs typeface="微软雅黑" charset="0"/>
              </a:rPr>
              <a:t>3</a:t>
            </a:r>
            <a:r>
              <a:rPr lang="zh-CN" altLang="en-US" dirty="0">
                <a:solidFill>
                  <a:schemeClr val="dk1"/>
                </a:solidFill>
                <a:latin typeface="微软雅黑" charset="0"/>
                <a:ea typeface="微软雅黑" charset="0"/>
                <a:cs typeface="微软雅黑" charset="0"/>
              </a:rPr>
              <a:t>、人员甄选方法</a:t>
            </a:r>
            <a:endParaRPr lang="en-US" altLang="zh-CN" dirty="0">
              <a:solidFill>
                <a:schemeClr val="dk1"/>
              </a:solidFill>
              <a:latin typeface="微软雅黑" charset="0"/>
              <a:ea typeface="微软雅黑" charset="0"/>
              <a:cs typeface="微软雅黑" charset="0"/>
            </a:endParaRPr>
          </a:p>
          <a:p>
            <a:r>
              <a:rPr lang="en-US" altLang="zh-CN" dirty="0">
                <a:solidFill>
                  <a:schemeClr val="dk1"/>
                </a:solidFill>
                <a:latin typeface="微软雅黑" charset="0"/>
                <a:ea typeface="微软雅黑" charset="0"/>
                <a:cs typeface="微软雅黑" charset="0"/>
              </a:rPr>
              <a:t>4</a:t>
            </a:r>
            <a:r>
              <a:rPr lang="zh-CN" altLang="en-US" dirty="0">
                <a:solidFill>
                  <a:schemeClr val="dk1"/>
                </a:solidFill>
                <a:latin typeface="微软雅黑" charset="0"/>
                <a:ea typeface="微软雅黑" charset="0"/>
                <a:cs typeface="微软雅黑" charset="0"/>
              </a:rPr>
              <a:t>、背景调查</a:t>
            </a:r>
            <a:endParaRPr lang="en-US" altLang="zh-CN" dirty="0">
              <a:solidFill>
                <a:schemeClr val="dk1"/>
              </a:solidFill>
              <a:latin typeface="微软雅黑" charset="0"/>
              <a:ea typeface="微软雅黑" charset="0"/>
              <a:cs typeface="微软雅黑" charset="0"/>
            </a:endParaRPr>
          </a:p>
          <a:p>
            <a:r>
              <a:rPr lang="en-US" altLang="zh-CN" dirty="0">
                <a:solidFill>
                  <a:schemeClr val="dk1"/>
                </a:solidFill>
                <a:latin typeface="微软雅黑" charset="0"/>
                <a:ea typeface="微软雅黑" charset="0"/>
                <a:cs typeface="微软雅黑" charset="0"/>
              </a:rPr>
              <a:t>5</a:t>
            </a:r>
            <a:r>
              <a:rPr lang="zh-CN" altLang="en-US" dirty="0">
                <a:solidFill>
                  <a:schemeClr val="dk1"/>
                </a:solidFill>
                <a:latin typeface="微软雅黑" charset="0"/>
                <a:ea typeface="微软雅黑" charset="0"/>
                <a:cs typeface="微软雅黑" charset="0"/>
              </a:rPr>
              <a:t>、体格检查</a:t>
            </a:r>
            <a:endParaRPr lang="zh-CN" altLang="en-US" dirty="0">
              <a:solidFill>
                <a:schemeClr val="dk1"/>
              </a:solidFill>
              <a:latin typeface="微软雅黑" charset="0"/>
              <a:ea typeface="微软雅黑" charset="0"/>
              <a:cs typeface="微软雅黑" charset="0"/>
            </a:endParaRPr>
          </a:p>
        </p:txBody>
      </p:sp>
    </p:spTree>
    <p:custDataLst>
      <p:tags r:id="rId8"/>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（三）录用阶段</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录用决策阶段是组织招聘管理活动开花结果的阶段，前面进行的所有工作，都是为了最后这个决策作铺垫的。这一决策也常常是最难做的，因为它关系着整个招聘工作的成败，尤其是决定一个对组织发展很关键的职位的人选（例如招聘总经理）时，决策者常会因为要在几个各有优势的候选人之间进行选择而大伤脑筋。这一阶段分为两个环节，一是录用过程，二是上岗引导。录用过程指的是对通过组织甄选的应聘者进行进一步的评估与测试，对合格者最终做出录用决定的过程。上岗引导可看作员工适应性培训。员工的适应性培训是指一个组织为改变或改善本组织员工的价值观、工作态度、工作行为和工作能力等，使他们在现在或未来工作岗位上的工作表现和绩效达到组织的要求而进行的一切有计划、有组织的活动。</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（四）评估阶段</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385888"/>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招聘评估是招聘过程的最后环节，也是不可缺少的环节。招聘评估通过对录用员工的绩效、实际能力、工作潜力的评估即通过对录用员工质量的评估，检验招聘工作成果和方法的有效性，有利于改进招聘方法，提高招聘效益。</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1</a:t>
            </a:r>
            <a:r>
              <a:rPr lang="zh-CN" altLang="en-US" sz="1800" dirty="0">
                <a:solidFill>
                  <a:schemeClr val="dk1"/>
                </a:solidFill>
                <a:latin typeface="微软雅黑" charset="0"/>
                <a:ea typeface="微软雅黑" charset="0"/>
                <a:cs typeface="微软雅黑" charset="0"/>
                <a:sym typeface="+mn-ea"/>
              </a:rPr>
              <a:t>、招聘收益和成本评估</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2</a:t>
            </a:r>
            <a:r>
              <a:rPr lang="zh-CN" altLang="en-US" sz="1800" dirty="0">
                <a:solidFill>
                  <a:schemeClr val="dk1"/>
                </a:solidFill>
                <a:latin typeface="微软雅黑" charset="0"/>
                <a:ea typeface="微软雅黑" charset="0"/>
                <a:cs typeface="微软雅黑" charset="0"/>
                <a:sym typeface="+mn-ea"/>
              </a:rPr>
              <a:t>、招聘成本效用评估</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3</a:t>
            </a:r>
            <a:r>
              <a:rPr lang="zh-CN" altLang="en-US" sz="1800" dirty="0">
                <a:solidFill>
                  <a:schemeClr val="dk1"/>
                </a:solidFill>
                <a:latin typeface="微软雅黑" charset="0"/>
                <a:ea typeface="微软雅黑" charset="0"/>
                <a:cs typeface="微软雅黑" charset="0"/>
                <a:sym typeface="+mn-ea"/>
              </a:rPr>
              <a:t>、录用人员的数量评估</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4</a:t>
            </a:r>
            <a:r>
              <a:rPr lang="zh-CN" altLang="en-US" sz="1800" dirty="0">
                <a:solidFill>
                  <a:schemeClr val="dk1"/>
                </a:solidFill>
                <a:latin typeface="微软雅黑" charset="0"/>
                <a:ea typeface="微软雅黑" charset="0"/>
                <a:cs typeface="微软雅黑" charset="0"/>
                <a:sym typeface="+mn-ea"/>
              </a:rPr>
              <a:t>、录用人员质量评估</a:t>
            </a:r>
            <a:endParaRPr lang="zh-CN" altLang="en-US"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5</a:t>
            </a:r>
            <a:r>
              <a:rPr lang="zh-CN" altLang="en-US" sz="1800" dirty="0">
                <a:solidFill>
                  <a:schemeClr val="dk1"/>
                </a:solidFill>
                <a:latin typeface="微软雅黑" charset="0"/>
                <a:ea typeface="微软雅黑" charset="0"/>
                <a:cs typeface="微软雅黑" charset="0"/>
                <a:sym typeface="+mn-ea"/>
              </a:rPr>
              <a:t>、招聘的时间评估</a:t>
            </a:r>
            <a:endParaRPr lang="zh-CN" altLang="en-US"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三、人员招聘管理工作</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409989"/>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在实践中，招聘管理工作尤其要注意以下几个方面的问题：</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建立招聘制度</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选择和维护招聘网络</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开发和建设招聘工具和文件</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加强对招募人员的培训</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建立人才库</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（一）建立招聘制度</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员工招聘和录用是企业为了自身发展及时获取所需各类人才的重要途径和手段。针对企业的具体情况，建立招聘制度，对招聘需求、招聘政策和招聘程序等加以规定，可使招聘工作常规化、科学化、规范化，确保企业及时补充到有较好素质和能给企业带来价值的新员工。</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（二）选择和维护招聘网络</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为确保人员供给的数量与质量，企业应在众多的招聘渠道中选择适合自己需求的人员供给渠道，并与之建立良好的关系，从而形成自己的招聘网络。如企业可选择一些大学作为重点招聘基地，与这些大学的就业服务中心建立固定的联系，通过设立奖学金、举办比赛、赞助公共活动等方式提高企业在大学的知名度。又如与某个招聘网站签订较长时问的合作协议，随时可以将企业的职位空缺信息发布出去。</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（三）开发和建设招聘工具和文件</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cs typeface="微软雅黑" charset="0"/>
                <a:sym typeface="+mn-ea"/>
              </a:rPr>
              <a:t>人员招聘需要运用许多专业工具，如对应聘者心理、能力、专业知识测试及面试都需要大量的测试题目，题目的科学性、针对性对企业做出正确的录用决策起着关键性的作用，企业有必要根据自己的需求开发专业试题，建设包含各种不同用途的题目的题库。此外，</a:t>
            </a:r>
            <a:r>
              <a:rPr lang="zh-CN" altLang="en-US" sz="1800" dirty="0">
                <a:solidFill>
                  <a:schemeClr val="dk1"/>
                </a:solidFill>
                <a:latin typeface="微软雅黑" charset="0"/>
                <a:ea typeface="微软雅黑" charset="0"/>
                <a:cs typeface="微软雅黑" charset="0"/>
                <a:sym typeface="+mn-ea"/>
              </a:rPr>
              <a:t>—</a:t>
            </a:r>
            <a:r>
              <a:rPr lang="zh-CN" altLang="en-US" sz="1800" dirty="0">
                <a:solidFill>
                  <a:schemeClr val="dk1"/>
                </a:solidFill>
                <a:latin typeface="微软雅黑" charset="0"/>
                <a:ea typeface="微软雅黑" charset="0"/>
                <a:cs typeface="微软雅黑" charset="0"/>
                <a:sym typeface="+mn-ea"/>
              </a:rPr>
              <a:t>些辅助性文件在招聘中也是必不可少的，如求职申请表、应聘人员初试评价表、录用通知书、试用员工评核表等，企业要做好这些工具和文件的设计开发，提高其针对性、科学性、有效性。</a:t>
            </a:r>
            <a:endParaRPr lang="zh-CN" altLang="en-US"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微软雅黑" panose="020B0503020204020204" pitchFamily="34" charset="-122"/>
                <a:cs typeface="汉仪旗黑-85S" charset="0"/>
                <a:sym typeface="+mn-ea"/>
              </a:rPr>
              <a:t>第一节 人员招聘概述</a:t>
            </a:r>
            <a:endParaRPr lang="zh-CN" altLang="en-US" sz="2400" b="1" dirty="0">
              <a:solidFill>
                <a:schemeClr val="accent1">
                  <a:lumMod val="75000"/>
                </a:schemeClr>
              </a:solidFill>
              <a:latin typeface="汉仪旗黑-85S" charset="0"/>
              <a:ea typeface="微软雅黑" panose="020B0503020204020204" pitchFamily="34"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gn="l">
              <a:buClrTx/>
              <a:buSzTx/>
              <a:buFont typeface="+mj-lt"/>
              <a:buAutoNum type="arabicPeriod"/>
            </a:pPr>
            <a:r>
              <a:rPr lang="zh-CN" altLang="en-US" sz="2400" b="1" dirty="0">
                <a:solidFill>
                  <a:schemeClr val="dk1"/>
                </a:solidFill>
                <a:latin typeface="微软雅黑" charset="0"/>
                <a:ea typeface="微软雅黑" charset="0"/>
                <a:sym typeface="+mn-ea"/>
              </a:rPr>
              <a:t>员工招聘的概念与目标</a:t>
            </a:r>
            <a:endParaRPr lang="zh-CN" altLang="en-US" sz="2400" b="1" dirty="0">
              <a:solidFill>
                <a:schemeClr val="dk1"/>
              </a:solidFill>
              <a:latin typeface="微软雅黑" charset="0"/>
              <a:ea typeface="微软雅黑" charset="0"/>
              <a:sym typeface="+mn-ea"/>
            </a:endParaRPr>
          </a:p>
          <a:p>
            <a:pPr marL="342900" lvl="0" indent="-342900" algn="l">
              <a:buClrTx/>
              <a:buSzTx/>
              <a:buFont typeface="+mj-lt"/>
              <a:buAutoNum type="arabicPeriod"/>
            </a:pPr>
            <a:r>
              <a:rPr lang="zh-CN" altLang="en-US" sz="2400" b="1" dirty="0">
                <a:solidFill>
                  <a:schemeClr val="dk1"/>
                </a:solidFill>
                <a:latin typeface="微软雅黑" charset="0"/>
                <a:ea typeface="微软雅黑" charset="0"/>
                <a:sym typeface="+mn-ea"/>
              </a:rPr>
              <a:t>人员招聘的原则与作用</a:t>
            </a:r>
            <a:endParaRPr lang="zh-CN" altLang="en-US" sz="2400" b="1" dirty="0">
              <a:solidFill>
                <a:schemeClr val="dk1"/>
              </a:solidFill>
              <a:latin typeface="微软雅黑" charset="0"/>
              <a:ea typeface="微软雅黑" charset="0"/>
              <a:sym typeface="+mn-ea"/>
            </a:endParaRPr>
          </a:p>
          <a:p>
            <a:pPr marL="342900" lvl="0" indent="-342900" algn="l">
              <a:buClrTx/>
              <a:buSzTx/>
              <a:buFont typeface="+mj-lt"/>
              <a:buAutoNum type="arabicPeriod"/>
            </a:pPr>
            <a:r>
              <a:rPr lang="zh-CN" altLang="en-US" sz="2400" b="1" dirty="0">
                <a:solidFill>
                  <a:schemeClr val="dk1"/>
                </a:solidFill>
                <a:latin typeface="微软雅黑" charset="0"/>
                <a:ea typeface="微软雅黑" charset="0"/>
                <a:sym typeface="+mn-ea"/>
              </a:rPr>
              <a:t>人员招聘与录用的基础工作</a:t>
            </a:r>
            <a:endParaRPr lang="zh-CN" altLang="en-US" sz="2400" b="1" dirty="0">
              <a:solidFill>
                <a:schemeClr val="dk1"/>
              </a:solidFill>
              <a:latin typeface="微软雅黑" charset="0"/>
              <a:ea typeface="微软雅黑" charset="0"/>
              <a:sym typeface="+mn-ea"/>
            </a:endParaRPr>
          </a:p>
          <a:p>
            <a:pPr marL="342900" lvl="0" indent="-342900" algn="l">
              <a:buClrTx/>
              <a:buSzTx/>
              <a:buFont typeface="+mj-lt"/>
              <a:buAutoNum type="arabicPeriod"/>
            </a:pPr>
            <a:r>
              <a:rPr lang="zh-CN" altLang="en-US" sz="2400" b="1" dirty="0">
                <a:solidFill>
                  <a:schemeClr val="dk1"/>
                </a:solidFill>
                <a:latin typeface="微软雅黑" charset="0"/>
                <a:ea typeface="微软雅黑" charset="0"/>
                <a:sym typeface="+mn-ea"/>
              </a:rPr>
              <a:t>人员招聘与录用的影响因素</a:t>
            </a:r>
            <a:endParaRPr lang="zh-CN" altLang="en-US" sz="2400" b="1" dirty="0">
              <a:solidFill>
                <a:schemeClr val="dk1"/>
              </a:solidFill>
              <a:latin typeface="微软雅黑" charset="0"/>
              <a:ea typeface="微软雅黑" charset="0"/>
              <a:sym typeface="+mn-ea"/>
            </a:endParaRPr>
          </a:p>
          <a:p>
            <a:pPr marL="342900" lvl="0" indent="-342900" algn="l">
              <a:buClrTx/>
              <a:buSzTx/>
              <a:buFont typeface="+mj-lt"/>
              <a:buAutoNum type="arabicPeriod"/>
            </a:pPr>
            <a:r>
              <a:rPr lang="zh-CN" altLang="en-US" sz="2400" b="1" dirty="0">
                <a:solidFill>
                  <a:schemeClr val="dk1"/>
                </a:solidFill>
                <a:latin typeface="微软雅黑" charset="0"/>
                <a:ea typeface="微软雅黑" charset="0"/>
                <a:sym typeface="+mn-ea"/>
              </a:rPr>
              <a:t>人员招聘时应注意的问题</a:t>
            </a:r>
            <a:endParaRPr lang="zh-CN" altLang="en-US" sz="2400" b="1"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（四）加强对招募人员的培训</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不是任何人都可成为招募人员的。一方面，招聘是一种复杂的预测工作，要对应聘者做出准确的评价，要求招募人员能够熟练运用各种人员选拔和测评技术，尤其是面谈、倾听技巧和信息收集技术等。面试时，招募人员必须善于察言观色，善于提问和倾听，对企业招聘职位的责任和义务有充分的了解，准确把握评分标准。这些方面不经过必要的培训是很难做到的。另一方面，招募人员还是企业形象的宣传者，在招聘过程中，他们向应聘者提供企业的有关信息，他们良好的素质水平能为企业创造声誉，吸引更多的职位候选人。因此，企业应提前对人力资源部的工作人员、各部门管理人员进行招聘技术及提高素质方面的培训，以便在需要他们参加招聘工作时，能称职地完成任务。</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lumMod val="75000"/>
                  </a:schemeClr>
                </a:solidFill>
                <a:latin typeface="汉仪旗黑-85S" charset="0"/>
                <a:ea typeface="汉仪旗黑-85S" charset="0"/>
                <a:sym typeface="+mn-ea"/>
              </a:rPr>
              <a:t>（五）建立人才库</a:t>
            </a:r>
            <a:endParaRPr lang="zh-CN" altLang="en-US" sz="2400" b="1" dirty="0">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为了促进企业目标的实现，企业需储备一定数量的各类专门人才，如中高层管理人员、技术骨干、市场营销骨干等，他们都是市场上稀缺人才。企业固然可以委托猎头公司为自己招聘，但企业如果有自己的人才库，在招聘时就可更加主动。人才库中，既要包括企业内部人才，也要包括企业外部人才。人才库中人才的信息要尽量全面，要有姓名、地址、联系电话、技术专长等信息，还要包含其兴趣、爱好、家庭情况等，这样，当企业出现人才空缺时，能很快地得到补充。</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a:solidFill>
                  <a:schemeClr val="accent1">
                    <a:lumMod val="75000"/>
                  </a:schemeClr>
                </a:solidFill>
                <a:latin typeface="汉仪旗黑-85S" charset="0"/>
                <a:ea typeface="汉仪旗黑-85S" charset="0"/>
                <a:sym typeface="+mn-ea"/>
              </a:rPr>
              <a:t>本章小结</a:t>
            </a:r>
            <a:endParaRPr lang="zh-CN" altLang="en-US"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585840"/>
            <a:ext cx="11007436"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zh-CN" altLang="en-US" sz="1800" dirty="0">
                <a:solidFill>
                  <a:schemeClr val="dk1"/>
                </a:solidFill>
                <a:latin typeface="微软雅黑" charset="0"/>
                <a:ea typeface="微软雅黑" charset="0"/>
                <a:sym typeface="+mn-ea"/>
              </a:rPr>
              <a:t>企业人力资源的使用与配置是企业成功的关键，人员招聘与录用工作则是人力资源管理最基础的工作。人员招聘与录用有着非常重要的作用，它是企业获取人力资源的重要手段，是整个企业人力资源管理工作的基础，是企业人力资源投资的重要形式，能够提高企业的声誉，以及提高员工的士气。</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是指组织为了实现经营目标与业务要求，在人力资源规划的指导下，根据工作说明书的要求，按照一定的程序和方法，招募、甄选、录用合适的员工担任一定职位工作的一系列活动。员工招聘工作需要遵循公平公正、因事择人、人岗匹配、德才兼备、效率优先等原则。</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工作是企业从某些岗位空缺开始到岗位空缺被填补为止所制定的一系列决策和实行的一整套措施。人员招聘和录用工作建立在两项基础性工作的基础之上，即人力资源规划和工作分析。影响企业招聘与录用工作的外部因素有很多，概括起来可分两类：一类为经济因素；一类为法律和政策因素。</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人员招聘程序要素的选择主要指招聘时间、地点的选择及成本的核算，招聘人员来源的评价，劳动合同的签订等内容。人员招聘工作是一项系统工程，完善的招聘程序是人力资源管理的经验总结，主要包括招聘准备、招聘实施和招聘评估三个阶段。企业员工招聘需要重视招聘计划、招聘地点、招聘时间、组织宣传等方面的策略。</a:t>
            </a:r>
            <a:endParaRPr lang="zh-CN" altLang="en-US" sz="1800" dirty="0">
              <a:solidFill>
                <a:schemeClr val="dk1"/>
              </a:solidFill>
              <a:latin typeface="微软雅黑" charset="0"/>
              <a:ea typeface="微软雅黑" charset="0"/>
              <a:sym typeface="+mn-ea"/>
            </a:endParaRPr>
          </a:p>
          <a:p>
            <a:pPr marL="0" lvl="0" algn="l">
              <a:lnSpc>
                <a:spcPct val="150000"/>
              </a:lnSpc>
              <a:buClrTx/>
              <a:buSzTx/>
              <a:buNone/>
            </a:pPr>
            <a:r>
              <a:rPr lang="zh-CN" altLang="en-US" sz="1800" dirty="0">
                <a:solidFill>
                  <a:schemeClr val="dk1"/>
                </a:solidFill>
                <a:latin typeface="微软雅黑" charset="0"/>
                <a:ea typeface="微软雅黑" charset="0"/>
                <a:sym typeface="+mn-ea"/>
              </a:rPr>
              <a:t>招聘工作就是通过各种途径和方法获取候选人的过程，主要有内部招聘和外部招聘两种途径，且每一种招聘途径又有多种形式。其中，内部招聘的方法有推荐法、职位公告法、档案法等，外部招聘的方法则包括广告招聘、公共就业机构、猎头公司、校园招聘、电子招聘和熟人推荐法等，企业应该根据自身单位和岗位的特点来选择招聘渠道和方法。企业的具体招聘工作主要包括人员的招募、选拔、录用和评估这四个阶段，在每个阶段中组织都应考虑相应的招聘技术与方法。</a:t>
            </a:r>
            <a:endParaRPr lang="zh-CN" altLang="en-US" sz="1800"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a:solidFill>
                  <a:schemeClr val="accent1">
                    <a:lumMod val="75000"/>
                  </a:schemeClr>
                </a:solidFill>
                <a:latin typeface="汉仪旗黑-85S" charset="0"/>
                <a:ea typeface="汉仪旗黑-85S" charset="0"/>
                <a:sym typeface="+mn-ea"/>
              </a:rPr>
              <a:t>思考题</a:t>
            </a:r>
            <a:endParaRPr lang="zh-CN" altLang="en-US"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a:solidFill>
                  <a:schemeClr val="dk1"/>
                </a:solidFill>
                <a:latin typeface="微软雅黑" charset="0"/>
                <a:ea typeface="微软雅黑" charset="0"/>
                <a:cs typeface="微软雅黑" charset="0"/>
                <a:sym typeface="+mn-ea"/>
              </a:rPr>
              <a:t>1</a:t>
            </a:r>
            <a:r>
              <a:rPr lang="en-US" altLang="zh-CN">
                <a:solidFill>
                  <a:schemeClr val="dk1"/>
                </a:solidFill>
                <a:latin typeface="微软雅黑" charset="0"/>
                <a:ea typeface="微软雅黑" charset="0"/>
                <a:cs typeface="微软雅黑" charset="0"/>
                <a:sym typeface="+mn-ea"/>
              </a:rPr>
              <a:t>、请说明内部招聘和外部招聘所具有的相对优点。</a:t>
            </a:r>
            <a:endParaRPr lang="en-US" altLang="zh-CN">
              <a:solidFill>
                <a:schemeClr val="dk1"/>
              </a:solidFill>
              <a:latin typeface="微软雅黑" charset="0"/>
              <a:ea typeface="微软雅黑" charset="0"/>
              <a:cs typeface="微软雅黑" charset="0"/>
              <a:sym typeface="+mn-ea"/>
            </a:endParaRPr>
          </a:p>
          <a:p>
            <a:pPr lvl="0" algn="l">
              <a:buClrTx/>
              <a:buSzTx/>
            </a:pPr>
            <a:r>
              <a:rPr lang="en-US" altLang="zh-CN">
                <a:solidFill>
                  <a:schemeClr val="dk1"/>
                </a:solidFill>
                <a:latin typeface="微软雅黑" charset="0"/>
                <a:ea typeface="微软雅黑" charset="0"/>
                <a:cs typeface="微软雅黑" charset="0"/>
                <a:sym typeface="+mn-ea"/>
              </a:rPr>
              <a:t>2</a:t>
            </a:r>
            <a:r>
              <a:rPr lang="en-US" altLang="zh-CN">
                <a:solidFill>
                  <a:schemeClr val="dk1"/>
                </a:solidFill>
                <a:latin typeface="微软雅黑" charset="0"/>
                <a:ea typeface="微软雅黑" charset="0"/>
                <a:cs typeface="微软雅黑" charset="0"/>
                <a:sym typeface="+mn-ea"/>
              </a:rPr>
              <a:t>、员工招聘的来源有哪些</a:t>
            </a:r>
            <a:r>
              <a:rPr lang="en-US" altLang="zh-CN">
                <a:solidFill>
                  <a:schemeClr val="dk1"/>
                </a:solidFill>
                <a:latin typeface="微软雅黑" charset="0"/>
                <a:ea typeface="微软雅黑" charset="0"/>
                <a:cs typeface="微软雅黑" charset="0"/>
                <a:sym typeface="+mn-ea"/>
              </a:rPr>
              <a:t>?</a:t>
            </a:r>
            <a:r>
              <a:rPr lang="en-US" altLang="zh-CN">
                <a:solidFill>
                  <a:schemeClr val="dk1"/>
                </a:solidFill>
                <a:latin typeface="微软雅黑" charset="0"/>
                <a:ea typeface="微软雅黑" charset="0"/>
                <a:cs typeface="微软雅黑" charset="0"/>
                <a:sym typeface="+mn-ea"/>
              </a:rPr>
              <a:t>各自的特点是什么？</a:t>
            </a:r>
            <a:endParaRPr lang="en-US" altLang="zh-CN">
              <a:solidFill>
                <a:schemeClr val="dk1"/>
              </a:solidFill>
              <a:latin typeface="微软雅黑" charset="0"/>
              <a:ea typeface="微软雅黑" charset="0"/>
              <a:cs typeface="微软雅黑" charset="0"/>
              <a:sym typeface="+mn-ea"/>
            </a:endParaRPr>
          </a:p>
          <a:p>
            <a:pPr lvl="0" algn="l">
              <a:buClrTx/>
              <a:buSzTx/>
            </a:pPr>
            <a:r>
              <a:rPr lang="en-US" altLang="zh-CN">
                <a:solidFill>
                  <a:schemeClr val="dk1"/>
                </a:solidFill>
                <a:latin typeface="微软雅黑" charset="0"/>
                <a:ea typeface="微软雅黑" charset="0"/>
                <a:cs typeface="微软雅黑" charset="0"/>
                <a:sym typeface="+mn-ea"/>
              </a:rPr>
              <a:t>3</a:t>
            </a:r>
            <a:r>
              <a:rPr lang="en-US" altLang="zh-CN">
                <a:solidFill>
                  <a:schemeClr val="dk1"/>
                </a:solidFill>
                <a:latin typeface="微软雅黑" charset="0"/>
                <a:ea typeface="微软雅黑" charset="0"/>
                <a:cs typeface="微软雅黑" charset="0"/>
                <a:sym typeface="+mn-ea"/>
              </a:rPr>
              <a:t>、对于企业来说，如何提高人员招聘的面试效果？</a:t>
            </a:r>
            <a:endParaRPr lang="en-US" altLang="zh-CN">
              <a:solidFill>
                <a:schemeClr val="dk1"/>
              </a:solidFill>
              <a:latin typeface="微软雅黑" charset="0"/>
              <a:ea typeface="微软雅黑" charset="0"/>
              <a:cs typeface="微软雅黑" charset="0"/>
              <a:sym typeface="+mn-ea"/>
            </a:endParaRPr>
          </a:p>
          <a:p>
            <a:pPr lvl="0" algn="l">
              <a:buClrTx/>
              <a:buSzTx/>
            </a:pPr>
            <a:r>
              <a:rPr lang="en-US" altLang="zh-CN">
                <a:solidFill>
                  <a:schemeClr val="dk1"/>
                </a:solidFill>
                <a:latin typeface="微软雅黑" charset="0"/>
                <a:ea typeface="微软雅黑" charset="0"/>
                <a:cs typeface="微软雅黑" charset="0"/>
                <a:sym typeface="+mn-ea"/>
              </a:rPr>
              <a:t>4</a:t>
            </a:r>
            <a:r>
              <a:rPr lang="en-US" altLang="zh-CN">
                <a:solidFill>
                  <a:schemeClr val="dk1"/>
                </a:solidFill>
                <a:latin typeface="微软雅黑" charset="0"/>
                <a:ea typeface="微软雅黑" charset="0"/>
                <a:cs typeface="微软雅黑" charset="0"/>
                <a:sym typeface="+mn-ea"/>
              </a:rPr>
              <a:t>、在网络条件下，企业间是如何在市场上争夺人才的？</a:t>
            </a:r>
            <a:endParaRPr lang="en-US" altLang="zh-CN">
              <a:solidFill>
                <a:schemeClr val="dk1"/>
              </a:solidFill>
              <a:latin typeface="微软雅黑" charset="0"/>
              <a:ea typeface="微软雅黑" charset="0"/>
              <a:cs typeface="微软雅黑" charset="0"/>
              <a:sym typeface="+mn-ea"/>
            </a:endParaRPr>
          </a:p>
          <a:p>
            <a:pPr lvl="0" algn="l">
              <a:buClrTx/>
              <a:buSzTx/>
            </a:pPr>
            <a:r>
              <a:rPr lang="en-US" altLang="zh-CN">
                <a:solidFill>
                  <a:schemeClr val="dk1"/>
                </a:solidFill>
                <a:latin typeface="微软雅黑" charset="0"/>
                <a:ea typeface="微软雅黑" charset="0"/>
                <a:cs typeface="微软雅黑" charset="0"/>
                <a:sym typeface="+mn-ea"/>
              </a:rPr>
              <a:t>5</a:t>
            </a:r>
            <a:r>
              <a:rPr lang="en-US" altLang="zh-CN">
                <a:solidFill>
                  <a:schemeClr val="dk1"/>
                </a:solidFill>
                <a:latin typeface="微软雅黑" charset="0"/>
                <a:ea typeface="微软雅黑" charset="0"/>
                <a:cs typeface="微软雅黑" charset="0"/>
                <a:sym typeface="+mn-ea"/>
              </a:rPr>
              <a:t>、企业应该如何录用合适的应聘者？</a:t>
            </a:r>
            <a:endParaRPr lang="en-US" altLang="zh-CN">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b="1">
                <a:solidFill>
                  <a:schemeClr val="accent1">
                    <a:lumMod val="75000"/>
                  </a:schemeClr>
                </a:solidFill>
                <a:latin typeface="汉仪旗黑-85S" charset="0"/>
                <a:ea typeface="汉仪旗黑-85S" charset="0"/>
                <a:sym typeface="+mn-ea"/>
              </a:rPr>
              <a:t>实践应用</a:t>
            </a:r>
            <a:endParaRPr lang="zh-CN" altLang="en-US"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dirty="0">
                <a:solidFill>
                  <a:schemeClr val="dk1"/>
                </a:solidFill>
                <a:latin typeface="微软雅黑" charset="0"/>
                <a:ea typeface="微软雅黑" charset="0"/>
                <a:cs typeface="微软雅黑" charset="0"/>
                <a:sym typeface="+mn-ea"/>
              </a:rPr>
              <a:t>21</a:t>
            </a:r>
            <a:r>
              <a:rPr lang="en-US" altLang="zh-CN" dirty="0">
                <a:solidFill>
                  <a:schemeClr val="dk1"/>
                </a:solidFill>
                <a:latin typeface="微软雅黑" charset="0"/>
                <a:ea typeface="微软雅黑" charset="0"/>
                <a:cs typeface="微软雅黑" charset="0"/>
                <a:sym typeface="+mn-ea"/>
              </a:rPr>
              <a:t>世纪是创新的世纪，人才是创新的根本。面对企业发展遇到的瓶颈，引进高素质人才，是企业获得突破性发展的一个必要手段。然而很多企业面临人才短缺的情况，一方面求贤若渴而另一方面却又找不到合适的人才。这种</a:t>
            </a:r>
            <a:r>
              <a:rPr lang="en-US" altLang="zh-CN" dirty="0">
                <a:solidFill>
                  <a:schemeClr val="dk1"/>
                </a:solidFill>
                <a:latin typeface="微软雅黑" charset="0"/>
                <a:ea typeface="微软雅黑" charset="0"/>
                <a:cs typeface="微软雅黑" charset="0"/>
                <a:sym typeface="+mn-ea"/>
                <a:hlinkClick r:id="rId8"/>
              </a:rPr>
              <a:t>人力资源缺乏的现状是普遍的，直接的影响是企业无法高效运转，长远来看这种人才的缺位也必将导致企业发展后劲不足，无法维持长期平稳增长。</a:t>
            </a:r>
            <a:endParaRPr lang="en-US" altLang="zh-CN" dirty="0">
              <a:solidFill>
                <a:schemeClr val="dk1"/>
              </a:solidFill>
              <a:latin typeface="微软雅黑" charset="0"/>
              <a:ea typeface="微软雅黑" charset="0"/>
              <a:cs typeface="微软雅黑" charset="0"/>
              <a:sym typeface="+mn-ea"/>
            </a:endParaRPr>
          </a:p>
          <a:p>
            <a:pPr lvl="0" algn="l">
              <a:buClrTx/>
              <a:buSzTx/>
            </a:pPr>
            <a:r>
              <a:rPr lang="en-US" altLang="zh-CN" dirty="0">
                <a:solidFill>
                  <a:schemeClr val="dk1"/>
                </a:solidFill>
                <a:latin typeface="微软雅黑" charset="0"/>
                <a:ea typeface="微软雅黑" charset="0"/>
                <a:cs typeface="微软雅黑" charset="0"/>
                <a:sym typeface="+mn-ea"/>
              </a:rPr>
              <a:t>处于发展期中的企业对人才的需求度最高，这些企业正处于业务扩张、机构壮大的时期，需要大量的优秀员工来保证高速的增长，同时也需要引进高端人才来搭建和完善其组织架构。但是由于企业的经验和积累不足，在招聘工作方面往往有所欠缺，既不能有效地吸引人才也无法从众多的应聘者中挑选出合适的人员。结合多年的实践经验，总结了三方面原因：</a:t>
            </a:r>
            <a:endParaRPr lang="en-US" altLang="zh-CN" dirty="0">
              <a:solidFill>
                <a:schemeClr val="dk1"/>
              </a:solidFill>
              <a:latin typeface="微软雅黑" charset="0"/>
              <a:ea typeface="微软雅黑" charset="0"/>
              <a:cs typeface="微软雅黑" charset="0"/>
              <a:sym typeface="+mn-ea"/>
            </a:endParaRPr>
          </a:p>
        </p:txBody>
      </p:sp>
    </p:spTree>
    <p:custDataLst>
      <p:tags r:id="rId9"/>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3200" b="1">
                <a:solidFill>
                  <a:schemeClr val="accent1">
                    <a:lumMod val="75000"/>
                  </a:schemeClr>
                </a:solidFill>
                <a:latin typeface="汉仪旗黑-85S" charset="0"/>
                <a:ea typeface="汉仪旗黑-85S" charset="0"/>
                <a:sym typeface="+mn-ea"/>
              </a:rPr>
              <a:t>第一、招聘者本身素质能力不够</a:t>
            </a:r>
            <a:endParaRPr lang="zh-CN" altLang="en-US" sz="3200"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dirty="0">
                <a:solidFill>
                  <a:schemeClr val="dk1"/>
                </a:solidFill>
                <a:latin typeface="微软雅黑" charset="0"/>
                <a:ea typeface="微软雅黑" charset="0"/>
                <a:cs typeface="微软雅黑" charset="0"/>
                <a:sym typeface="+mn-ea"/>
              </a:rPr>
              <a:t>俗话说“千里马常有，而伯乐不常有”，用到招聘中可以理解为，招聘者自身能力不够从而错失了招聘到人才的机会。这要求招聘人员也应该具有更加专业化的素质。高素质的招聘人员能够有效地发掘、吸引、留住企业需要的人才，招聘人员对于企业的人员配置和整体规划有着深远的影响。优秀的招聘人员应该具有敏锐的洞察力，全局的概括力，果断的判断力，良好的沟通力，具有高尚的职业操守。企业要改善人力资源短缺现状，首先应提高招聘人员的素质，对招聘部门进行专业的培训，或者是求助于专业的人员招聘机构。</a:t>
            </a:r>
            <a:endParaRPr lang="zh-CN" altLang="en-US"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3200" b="1">
                <a:solidFill>
                  <a:schemeClr val="accent1">
                    <a:lumMod val="75000"/>
                  </a:schemeClr>
                </a:solidFill>
                <a:latin typeface="汉仪旗黑-85S" charset="0"/>
                <a:ea typeface="汉仪旗黑-85S" charset="0"/>
                <a:sym typeface="+mn-ea"/>
              </a:rPr>
              <a:t>第二、企业经理层对招聘重视不够、参与不高</a:t>
            </a:r>
            <a:endParaRPr lang="zh-CN" altLang="en-US" sz="3200"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dirty="0">
                <a:solidFill>
                  <a:schemeClr val="dk1"/>
                </a:solidFill>
                <a:latin typeface="微软雅黑" charset="0"/>
                <a:ea typeface="微软雅黑" charset="0"/>
                <a:sym typeface="+mn-ea"/>
              </a:rPr>
              <a:t>高层领导常为人才短缺而发愁，中层管理人员却很少重视这方面的工作。他们主要关心点在于提高工作业绩。事实上，中层骨干人员是对企业状况了解最直观最深刻的群体，他们在实际管理工作中能轻易发现企业所需的人才。因此强化中层人员对于招聘的重视程度是很有必要的，只有加强他们与招聘部门联系沟通才能把企业真正需求表现在对招聘选择上，为企业找到适合人才。</a:t>
            </a:r>
            <a:endParaRPr lang="zh-CN" altLang="en-US" dirty="0">
              <a:solidFill>
                <a:schemeClr val="dk1"/>
              </a:solidFill>
              <a:latin typeface="微软雅黑" charset="0"/>
              <a:ea typeface="微软雅黑" charset="0"/>
              <a:sym typeface="+mn-ea"/>
            </a:endParaRPr>
          </a:p>
        </p:txBody>
      </p:sp>
    </p:spTree>
    <p:custDataLst>
      <p:tags r:id="rId8"/>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3200" b="1">
                <a:solidFill>
                  <a:schemeClr val="accent1">
                    <a:lumMod val="75000"/>
                  </a:schemeClr>
                </a:solidFill>
                <a:latin typeface="汉仪旗黑-85S" charset="0"/>
                <a:ea typeface="汉仪旗黑-85S" charset="0"/>
                <a:sym typeface="+mn-ea"/>
              </a:rPr>
              <a:t>第三、面试过程中对人才识别欠缺应有的科学工具</a:t>
            </a:r>
            <a:endParaRPr lang="zh-CN" altLang="en-US" sz="3200"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en-US" dirty="0">
                <a:solidFill>
                  <a:schemeClr val="dk1"/>
                </a:solidFill>
                <a:latin typeface="微软雅黑" charset="0"/>
                <a:ea typeface="微软雅黑" charset="0"/>
                <a:cs typeface="微软雅黑" charset="0"/>
                <a:sym typeface="+mn-ea"/>
              </a:rPr>
              <a:t>曾有家企业在招聘过程主要关注员工的血型与星座，这样的招聘工具不具有科学性，对人才的评价缺乏合理的依据，人的能力本身就比较复杂，再加上使用错误的工具进行判断，错失合适人才的可能性就会增加。企业发展来源于人才水平与能力，因此企业招聘到合格的人才放到合适的岗位上就显得尤其重要。实践中很多企业招聘管理也仅有一套考试题，一个招聘流程最多增加一个礼貌待客而已，这样的招聘管理仅起到一个流程规范的目的，没有真正实现量化人才选拔，也因此人力资源部在招聘中的发言权越来越小，声音越来越弱。</a:t>
            </a:r>
            <a:endParaRPr lang="zh-CN" altLang="en-US" dirty="0">
              <a:solidFill>
                <a:schemeClr val="dk1"/>
              </a:solidFill>
              <a:latin typeface="微软雅黑" charset="0"/>
              <a:ea typeface="微软雅黑" charset="0"/>
              <a:cs typeface="微软雅黑" charset="0"/>
              <a:sym typeface="+mn-ea"/>
            </a:endParaRPr>
          </a:p>
          <a:p>
            <a:pPr lvl="0" algn="l">
              <a:buClrTx/>
              <a:buSzTx/>
            </a:pPr>
            <a:r>
              <a:rPr lang="zh-CN" altLang="en-US" dirty="0">
                <a:solidFill>
                  <a:schemeClr val="dk1"/>
                </a:solidFill>
                <a:latin typeface="微软雅黑" charset="0"/>
                <a:ea typeface="微软雅黑" charset="0"/>
                <a:cs typeface="微软雅黑" charset="0"/>
                <a:sym typeface="+mn-ea"/>
              </a:rPr>
              <a:t>资料来源：赵磊：企业人才短缺原因及解决方案</a:t>
            </a:r>
            <a:r>
              <a:rPr lang="zh-CN" altLang="en-US" dirty="0">
                <a:solidFill>
                  <a:schemeClr val="dk1"/>
                </a:solidFill>
                <a:latin typeface="微软雅黑" charset="0"/>
                <a:ea typeface="微软雅黑" charset="0"/>
                <a:cs typeface="微软雅黑" charset="0"/>
                <a:sym typeface="+mn-ea"/>
              </a:rPr>
              <a:t>.</a:t>
            </a:r>
            <a:r>
              <a:rPr lang="zh-CN" altLang="en-US" dirty="0">
                <a:solidFill>
                  <a:schemeClr val="dk1"/>
                </a:solidFill>
                <a:latin typeface="微软雅黑" charset="0"/>
                <a:ea typeface="微软雅黑" charset="0"/>
                <a:cs typeface="微软雅黑" charset="0"/>
                <a:sym typeface="+mn-ea"/>
              </a:rPr>
              <a:t>世界经理人网站</a:t>
            </a:r>
            <a:r>
              <a:rPr lang="zh-CN" altLang="en-US" dirty="0">
                <a:solidFill>
                  <a:schemeClr val="dk1"/>
                </a:solidFill>
                <a:latin typeface="微软雅黑" charset="0"/>
                <a:ea typeface="微软雅黑" charset="0"/>
                <a:cs typeface="微软雅黑" charset="0"/>
                <a:sym typeface="+mn-ea"/>
              </a:rPr>
              <a:t>.2021-08-23</a:t>
            </a:r>
            <a:endParaRPr lang="zh-CN" altLang="en-US"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365125"/>
            <a:ext cx="10515600" cy="1325563"/>
          </a:xfr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b="1">
                <a:solidFill>
                  <a:schemeClr val="accent1">
                    <a:lumMod val="75000"/>
                  </a:schemeClr>
                </a:solidFill>
                <a:latin typeface="汉仪旗黑-85S" charset="0"/>
                <a:ea typeface="汉仪旗黑-85S" charset="0"/>
                <a:sym typeface="+mn-ea"/>
              </a:rPr>
              <a:t>【</a:t>
            </a:r>
            <a:r>
              <a:rPr lang="en-US" altLang="zh-CN" b="1">
                <a:solidFill>
                  <a:schemeClr val="accent1">
                    <a:lumMod val="75000"/>
                  </a:schemeClr>
                </a:solidFill>
                <a:latin typeface="汉仪旗黑-85S" charset="0"/>
                <a:ea typeface="汉仪旗黑-85S" charset="0"/>
                <a:sym typeface="+mn-ea"/>
              </a:rPr>
              <a:t>思考题</a:t>
            </a:r>
            <a:r>
              <a:rPr lang="en-US" altLang="zh-CN" b="1">
                <a:solidFill>
                  <a:schemeClr val="accent1">
                    <a:lumMod val="75000"/>
                  </a:schemeClr>
                </a:solidFill>
                <a:latin typeface="汉仪旗黑-85S" charset="0"/>
                <a:ea typeface="汉仪旗黑-85S" charset="0"/>
                <a:sym typeface="+mn-ea"/>
              </a:rPr>
              <a:t>】</a:t>
            </a:r>
            <a:endParaRPr lang="en-US" altLang="zh-CN" b="1">
              <a:solidFill>
                <a:schemeClr val="accent1">
                  <a:lumMod val="75000"/>
                </a:schemeClr>
              </a:solidFill>
              <a:latin typeface="汉仪旗黑-85S" charset="0"/>
              <a:ea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a:solidFill>
                  <a:schemeClr val="dk1"/>
                </a:solidFill>
                <a:latin typeface="微软雅黑" charset="0"/>
                <a:ea typeface="微软雅黑" charset="0"/>
                <a:cs typeface="微软雅黑" charset="0"/>
                <a:sym typeface="+mn-ea"/>
              </a:rPr>
              <a:t>1</a:t>
            </a:r>
            <a:r>
              <a:rPr lang="en-US" altLang="zh-CN">
                <a:solidFill>
                  <a:schemeClr val="dk1"/>
                </a:solidFill>
                <a:latin typeface="微软雅黑" charset="0"/>
                <a:ea typeface="微软雅黑" charset="0"/>
                <a:cs typeface="微软雅黑" charset="0"/>
                <a:sym typeface="+mn-ea"/>
              </a:rPr>
              <a:t>、当前发展中企业的哪些人才短缺现象？请举例说明。</a:t>
            </a:r>
            <a:endParaRPr lang="en-US" altLang="zh-CN">
              <a:solidFill>
                <a:schemeClr val="dk1"/>
              </a:solidFill>
              <a:latin typeface="微软雅黑" charset="0"/>
              <a:ea typeface="微软雅黑" charset="0"/>
              <a:cs typeface="微软雅黑" charset="0"/>
              <a:sym typeface="+mn-ea"/>
            </a:endParaRPr>
          </a:p>
          <a:p>
            <a:pPr lvl="0" algn="l">
              <a:buClrTx/>
              <a:buSzTx/>
            </a:pPr>
            <a:r>
              <a:rPr lang="en-US" altLang="zh-CN">
                <a:solidFill>
                  <a:schemeClr val="dk1"/>
                </a:solidFill>
                <a:latin typeface="微软雅黑" charset="0"/>
                <a:ea typeface="微软雅黑" charset="0"/>
                <a:cs typeface="微软雅黑" charset="0"/>
                <a:sym typeface="+mn-ea"/>
              </a:rPr>
              <a:t>2</a:t>
            </a:r>
            <a:r>
              <a:rPr lang="en-US" altLang="zh-CN">
                <a:solidFill>
                  <a:schemeClr val="dk1"/>
                </a:solidFill>
                <a:latin typeface="微软雅黑" charset="0"/>
                <a:ea typeface="微软雅黑" charset="0"/>
                <a:cs typeface="微软雅黑" charset="0"/>
                <a:sym typeface="+mn-ea"/>
              </a:rPr>
              <a:t>、针对以上三点问题，可以提出哪些改进方案？</a:t>
            </a:r>
            <a:endParaRPr lang="en-US" altLang="zh-CN">
              <a:solidFill>
                <a:schemeClr val="dk1"/>
              </a:solidFill>
              <a:latin typeface="微软雅黑" charset="0"/>
              <a:ea typeface="微软雅黑" charset="0"/>
              <a:cs typeface="微软雅黑" charset="0"/>
              <a:sym typeface="+mn-ea"/>
            </a:endParaRPr>
          </a:p>
          <a:p>
            <a:pPr lvl="0" algn="l">
              <a:buClrTx/>
              <a:buSzTx/>
            </a:pPr>
            <a:endParaRPr lang="en-US" altLang="zh-CN">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3" name="Text Placeholder 2"/>
          <p:cNvSpPr>
            <a:spLocks noGrp="1"/>
          </p:cNvSpPr>
          <p:nvPr>
            <p:ph type="body" idx="4294967295"/>
            <p:custDataLst>
              <p:tags r:id="rId7"/>
            </p:custDataLst>
          </p:nvPr>
        </p:nvSpPr>
        <p:spPr>
          <a:xfrm>
            <a:off x="770823" y="1253331"/>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1800" dirty="0">
                <a:solidFill>
                  <a:schemeClr val="dk1"/>
                </a:solidFill>
                <a:latin typeface="微软雅黑" charset="0"/>
                <a:ea typeface="微软雅黑" charset="0"/>
                <a:cs typeface="微软雅黑" charset="0"/>
                <a:sym typeface="+mn-ea"/>
              </a:rPr>
              <a:t>人员招聘是指组织为了实现经营目标与业务要求，在人力资源规划的指导下，根据工作说明书的要求，按照一定的程序和方法，招募、甄选、录用合适的员工担任一定职位工作的一系列活动。</a:t>
            </a:r>
            <a:endParaRPr lang="zh-CN" altLang="en-US" sz="1800" dirty="0">
              <a:solidFill>
                <a:schemeClr val="dk1"/>
              </a:solidFill>
              <a:latin typeface="微软雅黑" charset="0"/>
              <a:ea typeface="微软雅黑" charset="0"/>
              <a:cs typeface="微软雅黑" charset="0"/>
              <a:sym typeface="+mn-ea"/>
            </a:endParaRPr>
          </a:p>
          <a:p>
            <a:pPr marL="0" lvl="0" algn="l">
              <a:buClrTx/>
              <a:buSzTx/>
              <a:buNone/>
            </a:pPr>
            <a:r>
              <a:rPr lang="zh-CN" altLang="en-US" sz="1800" dirty="0">
                <a:solidFill>
                  <a:schemeClr val="dk1"/>
                </a:solidFill>
                <a:latin typeface="微软雅黑" charset="0"/>
                <a:ea typeface="微软雅黑" charset="0"/>
                <a:cs typeface="微软雅黑" charset="0"/>
                <a:sym typeface="+mn-ea"/>
              </a:rPr>
              <a:t>准确理解人员招聘的定义，应当把握以下几个要点。</a:t>
            </a:r>
            <a:endParaRPr lang="zh-CN" altLang="en-US" sz="1800" dirty="0">
              <a:solidFill>
                <a:schemeClr val="dk1"/>
              </a:solidFill>
              <a:latin typeface="微软雅黑" charset="0"/>
              <a:ea typeface="微软雅黑" charset="0"/>
              <a:cs typeface="微软雅黑" charset="0"/>
              <a:sym typeface="+mn-ea"/>
            </a:endParaRPr>
          </a:p>
          <a:p>
            <a:pPr marL="0" lvl="0" algn="l">
              <a:buClrTx/>
              <a:buSzTx/>
              <a:buNone/>
            </a:pPr>
            <a:r>
              <a:rPr lang="zh-CN" altLang="en-US" sz="1800" dirty="0">
                <a:solidFill>
                  <a:schemeClr val="dk1"/>
                </a:solidFill>
                <a:latin typeface="微软雅黑" charset="0"/>
                <a:ea typeface="微软雅黑" charset="0"/>
                <a:cs typeface="微软雅黑" charset="0"/>
                <a:sym typeface="+mn-ea"/>
              </a:rPr>
              <a:t>1</a:t>
            </a:r>
            <a:r>
              <a:rPr lang="zh-CN" altLang="en-US" sz="1800" dirty="0">
                <a:solidFill>
                  <a:schemeClr val="dk1"/>
                </a:solidFill>
                <a:latin typeface="微软雅黑" charset="0"/>
                <a:ea typeface="微软雅黑" charset="0"/>
                <a:cs typeface="微软雅黑" charset="0"/>
                <a:sym typeface="+mn-ea"/>
              </a:rPr>
              <a:t>、人力资源规划和工作分析是确保招聘科学有效的两个前提</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buClrTx/>
              <a:buSzTx/>
              <a:buNone/>
            </a:pPr>
            <a:r>
              <a:rPr lang="zh-CN" altLang="en-US" sz="1800" dirty="0">
                <a:solidFill>
                  <a:schemeClr val="dk1"/>
                </a:solidFill>
                <a:latin typeface="微软雅黑" charset="0"/>
                <a:ea typeface="微软雅黑" charset="0"/>
                <a:cs typeface="微软雅黑" charset="0"/>
                <a:sym typeface="+mn-ea"/>
              </a:rPr>
              <a:t>2</a:t>
            </a:r>
            <a:r>
              <a:rPr lang="zh-CN" altLang="en-US" sz="1800" dirty="0">
                <a:solidFill>
                  <a:schemeClr val="dk1"/>
                </a:solidFill>
                <a:latin typeface="微软雅黑" charset="0"/>
                <a:ea typeface="微软雅黑" charset="0"/>
                <a:cs typeface="微软雅黑" charset="0"/>
                <a:sym typeface="+mn-ea"/>
              </a:rPr>
              <a:t>、人员招聘工作主要包括招募、甄选和录用</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buClrTx/>
              <a:buSzTx/>
              <a:buNone/>
            </a:pPr>
            <a:r>
              <a:rPr lang="zh-CN" altLang="en-US" sz="1800" dirty="0">
                <a:solidFill>
                  <a:schemeClr val="dk1"/>
                </a:solidFill>
                <a:latin typeface="微软雅黑" charset="0"/>
                <a:ea typeface="微软雅黑" charset="0"/>
                <a:cs typeface="微软雅黑" charset="0"/>
                <a:sym typeface="+mn-ea"/>
              </a:rPr>
              <a:t>3</a:t>
            </a:r>
            <a:r>
              <a:rPr lang="zh-CN" altLang="en-US" sz="1800" dirty="0">
                <a:solidFill>
                  <a:schemeClr val="dk1"/>
                </a:solidFill>
                <a:latin typeface="微软雅黑" charset="0"/>
                <a:ea typeface="微软雅黑" charset="0"/>
                <a:cs typeface="微软雅黑" charset="0"/>
                <a:sym typeface="+mn-ea"/>
              </a:rPr>
              <a:t>、人岗匹配是人员招聘的重要原则</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a:p>
            <a:pPr marL="0" lvl="0" algn="l">
              <a:buClrTx/>
              <a:buSzTx/>
              <a:buNone/>
            </a:pPr>
            <a:r>
              <a:rPr lang="zh-CN" altLang="en-US" sz="1800" dirty="0">
                <a:solidFill>
                  <a:schemeClr val="dk1"/>
                </a:solidFill>
                <a:latin typeface="微软雅黑" charset="0"/>
                <a:ea typeface="微软雅黑" charset="0"/>
                <a:cs typeface="微软雅黑" charset="0"/>
                <a:sym typeface="+mn-ea"/>
              </a:rPr>
              <a:t>4</a:t>
            </a:r>
            <a:r>
              <a:rPr lang="zh-CN" altLang="en-US" sz="1800" dirty="0">
                <a:solidFill>
                  <a:schemeClr val="dk1"/>
                </a:solidFill>
                <a:latin typeface="微软雅黑" charset="0"/>
                <a:ea typeface="微软雅黑" charset="0"/>
                <a:cs typeface="微软雅黑" charset="0"/>
                <a:sym typeface="+mn-ea"/>
              </a:rPr>
              <a:t>、招聘的最终目标是满足组织生存和发展的需要</a:t>
            </a:r>
            <a:r>
              <a:rPr lang="zh-CN" altLang="en-US" sz="1800" dirty="0">
                <a:solidFill>
                  <a:schemeClr val="dk1"/>
                </a:solidFill>
                <a:latin typeface="微软雅黑" charset="0"/>
                <a:ea typeface="微软雅黑" charset="0"/>
                <a:cs typeface="微软雅黑" charset="0"/>
                <a:sym typeface="+mn-ea"/>
              </a:rPr>
              <a:t>。</a:t>
            </a:r>
            <a:endParaRPr lang="zh-CN" altLang="en-US" sz="1800" dirty="0">
              <a:solidFill>
                <a:schemeClr val="dk1"/>
              </a:solidFill>
              <a:latin typeface="微软雅黑" charset="0"/>
              <a:ea typeface="微软雅黑" charset="0"/>
              <a:cs typeface="微软雅黑" charset="0"/>
              <a:sym typeface="+mn-ea"/>
            </a:endParaRPr>
          </a:p>
        </p:txBody>
      </p:sp>
      <p:sp>
        <p:nvSpPr>
          <p:cNvPr id="4" name="Title 1"/>
          <p:cNvSpPr txBox="1"/>
          <p:nvPr/>
        </p:nvSpPr>
        <p:spPr>
          <a:xfrm>
            <a:off x="838200" y="249623"/>
            <a:ext cx="7824537" cy="481898"/>
          </a:xfrm>
          <a:prstGeom prst="rect">
            <a:avLst/>
          </a:prstGeom>
        </p:spPr>
        <p:txBody>
          <a:bodyPr vert="horz" lIns="91440" tIns="45720" rIns="91440" bIns="45720" rtlCol="0" anchor="ctr">
            <a:normAutofit/>
          </a:bodyPr>
          <a:lstStyle>
            <a:lvl1pPr marL="342900" indent="-342900">
              <a:lnSpc>
                <a:spcPct val="90000"/>
              </a:lnSpc>
              <a:spcBef>
                <a:spcPct val="0"/>
              </a:spcBef>
              <a:buFont typeface="+mj-lt"/>
              <a:buAutoNum type="arabicPeriod"/>
              <a:defRPr sz="2400" b="1">
                <a:latin typeface="Times New Roman" panose="02020603050405020304" pitchFamily="18" charset="0"/>
                <a:ea typeface="+mj-ea"/>
                <a:cs typeface="Times New Roman" panose="02020603050405020304" pitchFamily="18" charset="0"/>
              </a:defRPr>
            </a:lvl1pPr>
          </a:lstStyle>
          <a:p>
            <a:pPr marL="0" indent="0">
              <a:buNone/>
            </a:pPr>
            <a:r>
              <a:rPr lang="zh-CN" altLang="en-US" dirty="0">
                <a:solidFill>
                  <a:schemeClr val="accent1">
                    <a:lumMod val="75000"/>
                  </a:schemeClr>
                </a:solidFill>
                <a:latin typeface="微软雅黑" charset="0"/>
                <a:ea typeface="微软雅黑" charset="0"/>
              </a:rPr>
              <a:t>一、员工招聘的概念与目标</a:t>
            </a:r>
            <a:endParaRPr lang="zh-CN" altLang="en-US" dirty="0">
              <a:solidFill>
                <a:schemeClr val="accent1">
                  <a:lumMod val="75000"/>
                </a:schemeClr>
              </a:solidFill>
              <a:latin typeface="微软雅黑" charset="0"/>
              <a:ea typeface="微软雅黑" charset="0"/>
            </a:endParaRPr>
          </a:p>
        </p:txBody>
      </p:sp>
    </p:spTree>
    <p:custDataLst>
      <p:tags r:id="rId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2" name="Title 1"/>
          <p:cNvSpPr>
            <a:spLocks noGrp="1"/>
          </p:cNvSpPr>
          <p:nvPr>
            <p:ph type="title" idx="4294967295"/>
          </p:nvPr>
        </p:nvSpPr>
        <p:spPr>
          <a:xfrm>
            <a:off x="838200" y="779011"/>
            <a:ext cx="10515600" cy="1325563"/>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spcBef>
                <a:spcPts val="1000"/>
              </a:spcBef>
              <a:buClrTx/>
              <a:buSzTx/>
              <a:buFont typeface="Arial" panose="020B0604020202020204" pitchFamily="34" charset="0"/>
            </a:pPr>
            <a:r>
              <a:rPr lang="zh-CN" altLang="en-US" sz="1800" b="1" dirty="0">
                <a:solidFill>
                  <a:schemeClr val="accent1">
                    <a:lumMod val="75000"/>
                  </a:schemeClr>
                </a:solidFill>
                <a:latin typeface="汉仪旗黑-85S" charset="0"/>
                <a:ea typeface="宋体" pitchFamily="2" charset="-122"/>
                <a:cs typeface="汉仪旗黑-85S" charset="0"/>
                <a:sym typeface="+mn-ea"/>
              </a:rPr>
              <a:t>人员招聘的目标</a:t>
            </a:r>
            <a:r>
              <a:rPr lang="zh-CN" altLang="en-US" sz="1800" b="1" dirty="0">
                <a:solidFill>
                  <a:schemeClr val="accent1">
                    <a:lumMod val="75000"/>
                  </a:schemeClr>
                </a:solidFill>
                <a:latin typeface="汉仪旗黑-85S" charset="0"/>
                <a:ea typeface="宋体" pitchFamily="2" charset="-122"/>
                <a:cs typeface="汉仪旗黑-85S" charset="0"/>
                <a:sym typeface="+mn-ea"/>
              </a:rPr>
              <a:t>:</a:t>
            </a:r>
            <a:endParaRPr lang="zh-CN" altLang="en-US" sz="1800" b="1" dirty="0">
              <a:solidFill>
                <a:schemeClr val="accent1">
                  <a:lumMod val="75000"/>
                </a:schemeClr>
              </a:solidFill>
              <a:latin typeface="汉仪旗黑-85S" charset="0"/>
              <a:ea typeface="宋体" pitchFamily="2" charset="-122"/>
              <a:cs typeface="汉仪旗黑-85S" charset="0"/>
              <a:sym typeface="+mn-ea"/>
            </a:endParaRPr>
          </a:p>
        </p:txBody>
      </p:sp>
      <p:sp>
        <p:nvSpPr>
          <p:cNvPr id="3" name="Text Placeholder 2"/>
          <p:cNvSpPr>
            <a:spLocks noGrp="1"/>
          </p:cNvSpPr>
          <p:nvPr>
            <p:ph type="body" idx="4294967295"/>
            <p:custDataLst>
              <p:tags r:id="rId7"/>
            </p:custDataLst>
          </p:nvPr>
        </p:nvSpPr>
        <p:spPr>
          <a:xfrm>
            <a:off x="838200" y="1825625"/>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50000"/>
              </a:lnSpc>
              <a:buClrTx/>
              <a:buSzTx/>
              <a:buNone/>
            </a:pPr>
            <a:r>
              <a:rPr lang="en-US" altLang="zh-CN" sz="1800" dirty="0">
                <a:solidFill>
                  <a:schemeClr val="dk1"/>
                </a:solidFill>
                <a:latin typeface="微软雅黑" charset="0"/>
                <a:ea typeface="微软雅黑" charset="0"/>
                <a:cs typeface="微软雅黑" charset="0"/>
                <a:sym typeface="+mn-ea"/>
              </a:rPr>
              <a:t>1</a:t>
            </a:r>
            <a:r>
              <a:rPr lang="en-US" altLang="zh-CN" sz="1800" dirty="0">
                <a:solidFill>
                  <a:schemeClr val="dk1"/>
                </a:solidFill>
                <a:latin typeface="微软雅黑" charset="0"/>
                <a:ea typeface="微软雅黑" charset="0"/>
                <a:cs typeface="微软雅黑" charset="0"/>
                <a:sym typeface="+mn-ea"/>
              </a:rPr>
              <a:t>、恰当的时间</a:t>
            </a:r>
            <a:r>
              <a:rPr lang="en-US" altLang="zh-CN" sz="1800" dirty="0">
                <a:solidFill>
                  <a:schemeClr val="dk1"/>
                </a:solidFill>
                <a:latin typeface="微软雅黑" charset="0"/>
                <a:ea typeface="微软雅黑" charset="0"/>
                <a:cs typeface="微软雅黑" charset="0"/>
                <a:sym typeface="+mn-ea"/>
              </a:rPr>
              <a:t>(right time)</a:t>
            </a:r>
            <a:r>
              <a:rPr lang="en-US" altLang="zh-CN" sz="1800" dirty="0">
                <a:solidFill>
                  <a:schemeClr val="dk1"/>
                </a:solidFill>
                <a:latin typeface="微软雅黑" charset="0"/>
                <a:ea typeface="微软雅黑" charset="0"/>
                <a:cs typeface="微软雅黑" charset="0"/>
                <a:sym typeface="+mn-ea"/>
              </a:rPr>
              <a:t> </a:t>
            </a: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en-US" altLang="zh-CN" sz="1800" dirty="0">
                <a:solidFill>
                  <a:schemeClr val="dk1"/>
                </a:solidFill>
                <a:latin typeface="微软雅黑" charset="0"/>
                <a:ea typeface="微软雅黑" charset="0"/>
                <a:cs typeface="微软雅黑" charset="0"/>
                <a:sym typeface="+mn-ea"/>
              </a:rPr>
              <a:t>2</a:t>
            </a:r>
            <a:r>
              <a:rPr lang="en-US" altLang="zh-CN" sz="1800" dirty="0">
                <a:solidFill>
                  <a:schemeClr val="dk1"/>
                </a:solidFill>
                <a:latin typeface="微软雅黑" charset="0"/>
                <a:ea typeface="微软雅黑" charset="0"/>
                <a:cs typeface="微软雅黑" charset="0"/>
                <a:sym typeface="+mn-ea"/>
              </a:rPr>
              <a:t>、恰当的范围</a:t>
            </a:r>
            <a:r>
              <a:rPr lang="en-US" altLang="zh-CN" sz="1800" dirty="0">
                <a:solidFill>
                  <a:schemeClr val="dk1"/>
                </a:solidFill>
                <a:latin typeface="微软雅黑" charset="0"/>
                <a:ea typeface="微软雅黑" charset="0"/>
                <a:cs typeface="微软雅黑" charset="0"/>
                <a:sym typeface="+mn-ea"/>
              </a:rPr>
              <a:t>(right area)</a:t>
            </a: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en-US" altLang="zh-CN" sz="1800" dirty="0">
                <a:solidFill>
                  <a:schemeClr val="dk1"/>
                </a:solidFill>
                <a:latin typeface="微软雅黑" charset="0"/>
                <a:ea typeface="微软雅黑" charset="0"/>
                <a:cs typeface="微软雅黑" charset="0"/>
                <a:sym typeface="+mn-ea"/>
              </a:rPr>
              <a:t>3</a:t>
            </a:r>
            <a:r>
              <a:rPr lang="en-US" altLang="zh-CN" sz="1800" dirty="0">
                <a:solidFill>
                  <a:schemeClr val="dk1"/>
                </a:solidFill>
                <a:latin typeface="微软雅黑" charset="0"/>
                <a:ea typeface="微软雅黑" charset="0"/>
                <a:cs typeface="微软雅黑" charset="0"/>
                <a:sym typeface="+mn-ea"/>
              </a:rPr>
              <a:t>、恰当的来源</a:t>
            </a:r>
            <a:r>
              <a:rPr lang="en-US" altLang="zh-CN" sz="1800" dirty="0">
                <a:solidFill>
                  <a:schemeClr val="dk1"/>
                </a:solidFill>
                <a:latin typeface="微软雅黑" charset="0"/>
                <a:ea typeface="微软雅黑" charset="0"/>
                <a:cs typeface="微软雅黑" charset="0"/>
                <a:sym typeface="+mn-ea"/>
              </a:rPr>
              <a:t>(right source)</a:t>
            </a: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en-US" altLang="zh-CN" sz="1800" dirty="0">
                <a:solidFill>
                  <a:schemeClr val="dk1"/>
                </a:solidFill>
                <a:latin typeface="微软雅黑" charset="0"/>
                <a:ea typeface="微软雅黑" charset="0"/>
                <a:cs typeface="微软雅黑" charset="0"/>
                <a:sym typeface="+mn-ea"/>
              </a:rPr>
              <a:t>4</a:t>
            </a:r>
            <a:r>
              <a:rPr lang="en-US" altLang="zh-CN" sz="1800" dirty="0">
                <a:solidFill>
                  <a:schemeClr val="dk1"/>
                </a:solidFill>
                <a:latin typeface="微软雅黑" charset="0"/>
                <a:ea typeface="微软雅黑" charset="0"/>
                <a:cs typeface="微软雅黑" charset="0"/>
                <a:sym typeface="+mn-ea"/>
              </a:rPr>
              <a:t>、恰当的信息</a:t>
            </a:r>
            <a:r>
              <a:rPr lang="en-US" altLang="zh-CN" sz="1800" dirty="0">
                <a:solidFill>
                  <a:schemeClr val="dk1"/>
                </a:solidFill>
                <a:latin typeface="微软雅黑" charset="0"/>
                <a:ea typeface="微软雅黑" charset="0"/>
                <a:cs typeface="微软雅黑" charset="0"/>
                <a:sym typeface="+mn-ea"/>
              </a:rPr>
              <a:t>(right information)</a:t>
            </a:r>
            <a:r>
              <a:rPr lang="en-US" altLang="zh-CN" sz="1800" dirty="0">
                <a:solidFill>
                  <a:schemeClr val="dk1"/>
                </a:solidFill>
                <a:latin typeface="微软雅黑" charset="0"/>
                <a:ea typeface="微软雅黑" charset="0"/>
                <a:cs typeface="微软雅黑" charset="0"/>
                <a:sym typeface="+mn-ea"/>
              </a:rPr>
              <a:t> </a:t>
            </a: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en-US" altLang="zh-CN" sz="1800" dirty="0">
                <a:solidFill>
                  <a:schemeClr val="dk1"/>
                </a:solidFill>
                <a:latin typeface="微软雅黑" charset="0"/>
                <a:ea typeface="微软雅黑" charset="0"/>
                <a:cs typeface="微软雅黑" charset="0"/>
                <a:sym typeface="+mn-ea"/>
              </a:rPr>
              <a:t>5</a:t>
            </a:r>
            <a:r>
              <a:rPr lang="en-US" altLang="zh-CN" sz="1800" dirty="0">
                <a:solidFill>
                  <a:schemeClr val="dk1"/>
                </a:solidFill>
                <a:latin typeface="微软雅黑" charset="0"/>
                <a:ea typeface="微软雅黑" charset="0"/>
                <a:cs typeface="微软雅黑" charset="0"/>
                <a:sym typeface="+mn-ea"/>
              </a:rPr>
              <a:t>、恰当的成本（</a:t>
            </a:r>
            <a:r>
              <a:rPr lang="en-US" altLang="zh-CN" sz="1800" dirty="0">
                <a:solidFill>
                  <a:schemeClr val="dk1"/>
                </a:solidFill>
                <a:latin typeface="微软雅黑" charset="0"/>
                <a:ea typeface="微软雅黑" charset="0"/>
                <a:cs typeface="微软雅黑" charset="0"/>
                <a:sym typeface="+mn-ea"/>
              </a:rPr>
              <a:t>right cost</a:t>
            </a:r>
            <a:r>
              <a:rPr lang="en-US" altLang="zh-CN" sz="1800" dirty="0">
                <a:solidFill>
                  <a:schemeClr val="dk1"/>
                </a:solidFill>
                <a:latin typeface="微软雅黑" charset="0"/>
                <a:ea typeface="微软雅黑" charset="0"/>
                <a:cs typeface="微软雅黑" charset="0"/>
                <a:sym typeface="+mn-ea"/>
              </a:rPr>
              <a:t>）</a:t>
            </a:r>
            <a:endParaRPr lang="en-US" altLang="zh-CN" sz="1800" dirty="0">
              <a:solidFill>
                <a:schemeClr val="dk1"/>
              </a:solidFill>
              <a:latin typeface="微软雅黑" charset="0"/>
              <a:ea typeface="微软雅黑" charset="0"/>
              <a:cs typeface="微软雅黑" charset="0"/>
              <a:sym typeface="+mn-ea"/>
            </a:endParaRPr>
          </a:p>
          <a:p>
            <a:pPr marL="0" lvl="0" algn="l">
              <a:lnSpc>
                <a:spcPct val="150000"/>
              </a:lnSpc>
              <a:buClrTx/>
              <a:buSzTx/>
              <a:buNone/>
            </a:pPr>
            <a:r>
              <a:rPr lang="en-US" altLang="zh-CN" sz="1800" dirty="0">
                <a:solidFill>
                  <a:schemeClr val="dk1"/>
                </a:solidFill>
                <a:latin typeface="微软雅黑" charset="0"/>
                <a:ea typeface="微软雅黑" charset="0"/>
                <a:cs typeface="微软雅黑" charset="0"/>
                <a:sym typeface="+mn-ea"/>
              </a:rPr>
              <a:t>6</a:t>
            </a:r>
            <a:r>
              <a:rPr lang="en-US" altLang="zh-CN" sz="1800" dirty="0">
                <a:solidFill>
                  <a:schemeClr val="dk1"/>
                </a:solidFill>
                <a:latin typeface="微软雅黑" charset="0"/>
                <a:ea typeface="微软雅黑" charset="0"/>
                <a:cs typeface="微软雅黑" charset="0"/>
                <a:sym typeface="+mn-ea"/>
              </a:rPr>
              <a:t>、恰当的人选（</a:t>
            </a:r>
            <a:r>
              <a:rPr lang="en-US" altLang="zh-CN" sz="1800" dirty="0">
                <a:solidFill>
                  <a:schemeClr val="dk1"/>
                </a:solidFill>
                <a:latin typeface="微软雅黑" charset="0"/>
                <a:ea typeface="微软雅黑" charset="0"/>
                <a:cs typeface="微软雅黑" charset="0"/>
                <a:sym typeface="+mn-ea"/>
              </a:rPr>
              <a:t>right people</a:t>
            </a:r>
            <a:r>
              <a:rPr lang="en-US" altLang="zh-CN" sz="1800" dirty="0">
                <a:solidFill>
                  <a:schemeClr val="dk1"/>
                </a:solidFill>
                <a:latin typeface="微软雅黑" charset="0"/>
                <a:ea typeface="微软雅黑" charset="0"/>
                <a:cs typeface="微软雅黑" charset="0"/>
                <a:sym typeface="+mn-ea"/>
              </a:rPr>
              <a:t>）</a:t>
            </a:r>
            <a:endParaRPr lang="en-US" altLang="zh-CN" sz="1800" dirty="0">
              <a:solidFill>
                <a:schemeClr val="dk1"/>
              </a:solidFill>
              <a:latin typeface="微软雅黑" charset="0"/>
              <a:ea typeface="微软雅黑" charset="0"/>
              <a:cs typeface="微软雅黑" charset="0"/>
              <a:sym typeface="+mn-ea"/>
            </a:endParaRPr>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1471910" y="0"/>
            <a:ext cx="720090" cy="716045"/>
          </a:xfrm>
          <a:prstGeom prst="rect">
            <a:avLst/>
          </a:prstGeom>
        </p:spPr>
      </p:pic>
      <p:sp>
        <p:nvSpPr>
          <p:cNvPr id="3" name="Text Placeholder 2"/>
          <p:cNvSpPr>
            <a:spLocks noGrp="1"/>
          </p:cNvSpPr>
          <p:nvPr>
            <p:ph type="body" idx="4294967295"/>
            <p:custDataLst>
              <p:tags r:id="rId7"/>
            </p:custDataLst>
          </p:nvPr>
        </p:nvSpPr>
        <p:spPr>
          <a:xfrm>
            <a:off x="838200" y="1367088"/>
            <a:ext cx="10515600" cy="4351338"/>
          </a:xfr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buClrTx/>
              <a:buSzTx/>
              <a:buNone/>
            </a:pPr>
            <a:r>
              <a:rPr lang="zh-CN" altLang="en-US" sz="1800" b="1" dirty="0">
                <a:solidFill>
                  <a:schemeClr val="dk1"/>
                </a:solidFill>
                <a:latin typeface="微软雅黑" charset="0"/>
                <a:ea typeface="微软雅黑" charset="0"/>
                <a:sym typeface="+mn-ea"/>
              </a:rPr>
              <a:t>主要原则——</a:t>
            </a:r>
            <a:endParaRPr lang="zh-CN" altLang="en-US" sz="1800" b="1" dirty="0">
              <a:solidFill>
                <a:schemeClr val="dk1"/>
              </a:solidFill>
              <a:latin typeface="微软雅黑" charset="0"/>
              <a:ea typeface="微软雅黑" charset="0"/>
              <a:sym typeface="+mn-ea"/>
            </a:endParaRPr>
          </a:p>
          <a:p>
            <a:pPr lvl="0" algn="l">
              <a:buClrTx/>
              <a:buSzTx/>
            </a:pPr>
            <a:r>
              <a:rPr lang="zh-CN" altLang="en-US" sz="1800" b="1" dirty="0">
                <a:solidFill>
                  <a:schemeClr val="dk1"/>
                </a:solidFill>
                <a:latin typeface="微软雅黑" charset="0"/>
                <a:ea typeface="微软雅黑" charset="0"/>
                <a:sym typeface="+mn-ea"/>
              </a:rPr>
              <a:t>公平</a:t>
            </a:r>
            <a:r>
              <a:rPr lang="zh-CN" altLang="en-US" sz="1800" b="1" dirty="0">
                <a:solidFill>
                  <a:schemeClr val="dk1"/>
                </a:solidFill>
                <a:latin typeface="微软雅黑" charset="0"/>
                <a:ea typeface="微软雅黑" charset="0"/>
                <a:sym typeface="+mn-ea"/>
              </a:rPr>
              <a:t>公正原则</a:t>
            </a:r>
            <a:endParaRPr lang="zh-CN" altLang="en-US" sz="1800" b="1" dirty="0">
              <a:solidFill>
                <a:schemeClr val="dk1"/>
              </a:solidFill>
              <a:latin typeface="微软雅黑" charset="0"/>
              <a:ea typeface="微软雅黑" charset="0"/>
              <a:sym typeface="+mn-ea"/>
            </a:endParaRPr>
          </a:p>
          <a:p>
            <a:pPr lvl="0" algn="l">
              <a:buClrTx/>
              <a:buSzTx/>
            </a:pPr>
            <a:r>
              <a:rPr lang="zh-CN" altLang="en-US" sz="1800" b="1" dirty="0">
                <a:solidFill>
                  <a:schemeClr val="dk1"/>
                </a:solidFill>
                <a:latin typeface="微软雅黑" charset="0"/>
                <a:ea typeface="微软雅黑" charset="0"/>
                <a:sym typeface="+mn-ea"/>
              </a:rPr>
              <a:t>因</a:t>
            </a:r>
            <a:r>
              <a:rPr lang="zh-CN" altLang="en-US" sz="1800" b="1" dirty="0">
                <a:solidFill>
                  <a:schemeClr val="dk1"/>
                </a:solidFill>
                <a:latin typeface="微软雅黑" charset="0"/>
                <a:ea typeface="微软雅黑" charset="0"/>
                <a:sym typeface="+mn-ea"/>
              </a:rPr>
              <a:t>事择人原则</a:t>
            </a:r>
            <a:endParaRPr lang="zh-CN" altLang="en-US" sz="1800" b="1" dirty="0">
              <a:solidFill>
                <a:schemeClr val="dk1"/>
              </a:solidFill>
              <a:latin typeface="微软雅黑" charset="0"/>
              <a:ea typeface="微软雅黑" charset="0"/>
              <a:sym typeface="+mn-ea"/>
            </a:endParaRPr>
          </a:p>
          <a:p>
            <a:pPr lvl="0" algn="l">
              <a:buClrTx/>
              <a:buSzTx/>
            </a:pPr>
            <a:r>
              <a:rPr lang="zh-CN" altLang="en-US" sz="1800" b="1" dirty="0">
                <a:solidFill>
                  <a:schemeClr val="dk1"/>
                </a:solidFill>
                <a:latin typeface="微软雅黑" charset="0"/>
                <a:ea typeface="微软雅黑" charset="0"/>
                <a:sym typeface="+mn-ea"/>
              </a:rPr>
              <a:t>人</a:t>
            </a:r>
            <a:r>
              <a:rPr lang="zh-CN" altLang="en-US" sz="1800" b="1" dirty="0">
                <a:solidFill>
                  <a:schemeClr val="dk1"/>
                </a:solidFill>
                <a:latin typeface="微软雅黑" charset="0"/>
                <a:ea typeface="微软雅黑" charset="0"/>
                <a:sym typeface="+mn-ea"/>
              </a:rPr>
              <a:t>岗匹配原则</a:t>
            </a:r>
            <a:endParaRPr lang="zh-CN" altLang="en-US" sz="1800" b="1" dirty="0">
              <a:solidFill>
                <a:schemeClr val="dk1"/>
              </a:solidFill>
              <a:latin typeface="微软雅黑" charset="0"/>
              <a:ea typeface="微软雅黑" charset="0"/>
              <a:sym typeface="+mn-ea"/>
            </a:endParaRPr>
          </a:p>
          <a:p>
            <a:pPr lvl="0" algn="l">
              <a:buClrTx/>
              <a:buSzTx/>
            </a:pPr>
            <a:r>
              <a:rPr lang="zh-CN" altLang="en-US" sz="1800" b="1" dirty="0">
                <a:solidFill>
                  <a:schemeClr val="dk1"/>
                </a:solidFill>
                <a:latin typeface="微软雅黑" charset="0"/>
                <a:ea typeface="微软雅黑" charset="0"/>
                <a:sym typeface="+mn-ea"/>
              </a:rPr>
              <a:t>德才兼备</a:t>
            </a:r>
            <a:r>
              <a:rPr lang="zh-CN" altLang="en-US" sz="1800" b="1" dirty="0">
                <a:solidFill>
                  <a:schemeClr val="dk1"/>
                </a:solidFill>
                <a:latin typeface="微软雅黑" charset="0"/>
                <a:ea typeface="微软雅黑" charset="0"/>
                <a:sym typeface="+mn-ea"/>
              </a:rPr>
              <a:t>原则</a:t>
            </a:r>
            <a:endParaRPr lang="zh-CN" altLang="en-US" sz="1800" b="1" dirty="0">
              <a:solidFill>
                <a:schemeClr val="dk1"/>
              </a:solidFill>
              <a:latin typeface="微软雅黑" charset="0"/>
              <a:ea typeface="微软雅黑" charset="0"/>
              <a:sym typeface="+mn-ea"/>
            </a:endParaRPr>
          </a:p>
          <a:p>
            <a:pPr lvl="0" algn="l">
              <a:buClrTx/>
              <a:buSzTx/>
            </a:pPr>
            <a:r>
              <a:rPr lang="zh-CN" altLang="en-US" sz="1800" b="1" dirty="0">
                <a:solidFill>
                  <a:schemeClr val="dk1"/>
                </a:solidFill>
                <a:latin typeface="微软雅黑" charset="0"/>
                <a:ea typeface="微软雅黑" charset="0"/>
                <a:sym typeface="+mn-ea"/>
              </a:rPr>
              <a:t>效率</a:t>
            </a:r>
            <a:r>
              <a:rPr lang="zh-CN" altLang="en-US" sz="1800" b="1" dirty="0">
                <a:solidFill>
                  <a:schemeClr val="dk1"/>
                </a:solidFill>
                <a:latin typeface="微软雅黑" charset="0"/>
                <a:ea typeface="微软雅黑" charset="0"/>
                <a:sym typeface="+mn-ea"/>
              </a:rPr>
              <a:t>优先</a:t>
            </a:r>
            <a:r>
              <a:rPr lang="zh-CN" altLang="en-US" sz="1800" b="1" dirty="0">
                <a:solidFill>
                  <a:schemeClr val="dk1"/>
                </a:solidFill>
                <a:latin typeface="微软雅黑" charset="0"/>
                <a:ea typeface="微软雅黑" charset="0"/>
                <a:sym typeface="+mn-ea"/>
              </a:rPr>
              <a:t>原则</a:t>
            </a:r>
            <a:endParaRPr lang="zh-CN" altLang="en-US" sz="1800" b="1" dirty="0">
              <a:solidFill>
                <a:schemeClr val="dk1"/>
              </a:solidFill>
              <a:latin typeface="微软雅黑" charset="0"/>
              <a:ea typeface="微软雅黑" charset="0"/>
              <a:sym typeface="+mn-ea"/>
            </a:endParaRPr>
          </a:p>
        </p:txBody>
      </p:sp>
      <p:sp>
        <p:nvSpPr>
          <p:cNvPr id="4" name="Title 1"/>
          <p:cNvSpPr txBox="1"/>
          <p:nvPr/>
        </p:nvSpPr>
        <p:spPr>
          <a:xfrm>
            <a:off x="838200" y="2254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dirty="0">
                <a:solidFill>
                  <a:schemeClr val="accent1">
                    <a:lumMod val="75000"/>
                  </a:schemeClr>
                </a:solidFill>
                <a:latin typeface="微软雅黑" charset="0"/>
                <a:ea typeface="微软雅黑" charset="0"/>
              </a:rPr>
              <a:t>二、人员招聘的原则与作用</a:t>
            </a:r>
            <a:endParaRPr lang="zh-CN" altLang="en-US" sz="2400" b="1" dirty="0">
              <a:solidFill>
                <a:schemeClr val="accent1">
                  <a:lumMod val="75000"/>
                </a:schemeClr>
              </a:solidFill>
              <a:latin typeface="微软雅黑" charset="0"/>
              <a:ea typeface="微软雅黑" charset="0"/>
            </a:endParaRPr>
          </a:p>
        </p:txBody>
      </p:sp>
    </p:spTree>
    <p:custDataLst>
      <p:tags r:id="rId8"/>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topBotto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bottomTop"/>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navigation"/>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belt"/>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77"/>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77"/>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xml><?xml version="1.0" encoding="utf-8"?>
<p:tagLst xmlns:p="http://schemas.openxmlformats.org/presentationml/2006/main">
  <p:tag name="KSO_WM_TAG_VERSION" val="1.0"/>
  <p:tag name="KSO_WM_BEAUTIFY_FLAG" val="#wm#"/>
  <p:tag name="KSO_WM_TEMPLATE_CATEGORY" val="custom"/>
  <p:tag name="KSO_WM_TEMPLATE_INDEX" val="20204177"/>
  <p:tag name="KSO_WM_TEMPLATE_SUBCATEGORY" val="0"/>
  <p:tag name="KSO_WM_TEMPLATE_MASTER_TYPE" val="1"/>
  <p:tag name="KSO_WM_TEMPLATE_COLOR_TYPE" val="1"/>
  <p:tag name="KSO_WM_TEMPLATE_MASTER_THUMB_INDEX" val="12"/>
  <p:tag name="KSO_WM_TEMPLATE_THUMBS_INDEX" val="1、4、7、8、9、10、17、20、24、27、31、34"/>
</p:tagLst>
</file>

<file path=ppt/tags/tag144.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b"/>
  <p:tag name="KSO_WM_UNIT_INDEX" val="1"/>
  <p:tag name="KSO_WM_UNIT_LAYERLEVEL" val="1"/>
  <p:tag name="KSO_WM_TAG_VERSION" val="1.0"/>
  <p:tag name="KSO_WM_BEAUTIFY_FLAG" val="#wm#"/>
  <p:tag name="KSO_WM_TEMPLATE_CATEGORY" val="custom"/>
  <p:tag name="KSO_WM_TEMPLATE_INDEX" val="20204177"/>
  <p:tag name="KSO_WM_UNIT_ID" val="custom20204177_1*b*1"/>
  <p:tag name="KSO_WM_UNIT_PRESET_TEXT" val="单击此处添加副标题内容"/>
  <p:tag name="KSO_WM_UNIT_ISNUMDGMTITLE" val="0"/>
  <p:tag name="KSO_WM_UNIT_TEXT_FILL_FORE_SCHEMECOLOR_INDEX_BRIGHTNESS" val="0.35"/>
  <p:tag name="KSO_WM_UNIT_TEXT_FILL_FORE_SCHEMECOLOR_INDEX" val="13"/>
  <p:tag name="KSO_WM_UNIT_TEXT_FILL_TYPE" val="1"/>
</p:tagLst>
</file>

<file path=ppt/tags/tag14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TEMPLATE_CATEGORY" val="custom"/>
  <p:tag name="KSO_WM_TEMPLATE_INDEX" val="20204177"/>
  <p:tag name="KSO_WM_UNIT_ID" val="custom20204177_1*a*1"/>
  <p:tag name="KSO_WM_UNIT_PRESET_TEXT" val="简约工作总结"/>
  <p:tag name="KSO_WM_UNIT_ISNUMDGMTITLE" val="0"/>
</p:tagLst>
</file>

<file path=ppt/tags/tag146.xml><?xml version="1.0" encoding="utf-8"?>
<p:tagLst xmlns:p="http://schemas.openxmlformats.org/presentationml/2006/main">
  <p:tag name="KSO_WM_BEAUTIFY_FLAG" val="#wm#"/>
  <p:tag name="KSO_WM_TEMPLATE_SUBCATEGORY" val="0"/>
  <p:tag name="KSO_WM_SLIDE_TYPE" val="title"/>
  <p:tag name="KSO_WM_SLIDE_SUBTYPE" val="pureTxt"/>
  <p:tag name="KSO_WM_SLIDE_ITEM_CNT" val="0"/>
  <p:tag name="KSO_WM_SLIDE_INDEX" val="1"/>
  <p:tag name="KSO_WM_TAG_VERSION" val="1.0"/>
  <p:tag name="KSO_WM_SLIDE_LAYOUT" val="a_b"/>
  <p:tag name="KSO_WM_SLIDE_LAYOUT_CNT" val="1_1"/>
  <p:tag name="KSO_WM_TEMPLATE_MASTER_TYPE" val="1"/>
  <p:tag name="KSO_WM_TEMPLATE_COLOR_TYPE" val="1"/>
  <p:tag name="KSO_WM_TEMPLATE_CATEGORY" val="custom"/>
  <p:tag name="KSO_WM_TEMPLATE_INDEX" val="20204177"/>
  <p:tag name="KSO_WM_SLIDE_ID" val="custom20204177_1"/>
  <p:tag name="KSO_WM_TEMPLATE_MASTER_THUMB_INDEX" val="12"/>
  <p:tag name="KSO_WM_TEMPLATE_THUMBS_INDEX" val="1、4、7、8、9、10、17、20、24、27、31、34"/>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K_DARK_LIGHT" val="2"/>
  <p:tag name="KSO_WM_SLIDE_BACKGROUND_TYPE" val="general"/>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SLIDE_BK_DARK_LIGHT" val="2"/>
  <p:tag name="KSO_WM_SLIDE_BACKGROUND_TYPE" val="general"/>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SLIDE_BK_DARK_LIGHT" val="2"/>
  <p:tag name="KSO_WM_SLIDE_BACKGROUND_TYPE" val="gener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SLIDE_BK_DARK_LIGHT" val="2"/>
  <p:tag name="KSO_WM_SLIDE_BACKGROUND_TYPE" val="general"/>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SLIDE_BK_DARK_LIGHT" val="2"/>
  <p:tag name="KSO_WM_SLIDE_BACKGROUND_TYPE" val="general"/>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SLIDE_BK_DARK_LIGHT" val="2"/>
  <p:tag name="KSO_WM_SLIDE_BACKGROUND_TYPE" val="general"/>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SLIDE_BK_DARK_LIGHT" val="2"/>
  <p:tag name="KSO_WM_SLIDE_BACKGROUND_TYPE" val="general"/>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SLIDE_BK_DARK_LIGHT" val="2"/>
  <p:tag name="KSO_WM_SLIDE_BACKGROUND_TYPE" val="gener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SLIDE_BK_DARK_LIGHT" val="2"/>
  <p:tag name="KSO_WM_SLIDE_BACKGROUND_TYPE" val="general"/>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SLIDE_BK_DARK_LIGHT" val="2"/>
  <p:tag name="KSO_WM_SLIDE_BACKGROUND_TYPE" val="general"/>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199.xml><?xml version="1.0" encoding="utf-8"?>
<p:tagLst xmlns:p="http://schemas.openxmlformats.org/presentationml/2006/main">
  <p:tag name="KSO_WM_SLIDE_BK_DARK_LIGHT" val="2"/>
  <p:tag name="KSO_WM_SLIDE_BACKGROUND_TYPE" val="gener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SLIDE_BK_DARK_LIGHT" val="2"/>
  <p:tag name="KSO_WM_SLIDE_BACKGROUND_TYPE" val="genera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SLIDE_BK_DARK_LIGHT" val="2"/>
  <p:tag name="KSO_WM_SLIDE_BACKGROUND_TYPE" val="genera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SLIDE_BK_DARK_LIGHT" val="2"/>
  <p:tag name="KSO_WM_SLIDE_BACKGROUND_TYPE" val="gener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SLIDE_BK_DARK_LIGHT" val="2"/>
  <p:tag name="KSO_WM_SLIDE_BACKGROUND_TYPE" val="general"/>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SLIDE_BK_DARK_LIGHT" val="2"/>
  <p:tag name="KSO_WM_SLIDE_BACKGROUND_TYPE" val="general"/>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SLIDE_BK_DARK_LIGHT" val="2"/>
  <p:tag name="KSO_WM_SLIDE_BACKGROUND_TYPE" val="general"/>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K_DARK_LIGHT" val="2"/>
  <p:tag name="KSO_WM_SLIDE_BACKGROUND_TYPE" val="general"/>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SLIDE_BK_DARK_LIGHT" val="2"/>
  <p:tag name="KSO_WM_SLIDE_BACKGROUND_TYPE" val="genera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43.xml><?xml version="1.0" encoding="utf-8"?>
<p:tagLst xmlns:p="http://schemas.openxmlformats.org/presentationml/2006/main">
  <p:tag name="KSO_WM_SLIDE_BK_DARK_LIGHT" val="2"/>
  <p:tag name="KSO_WM_SLIDE_BACKGROUND_TYPE" val="general"/>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K_DARK_LIGHT" val="2"/>
  <p:tag name="KSO_WM_SLIDE_BACKGROUND_TYPE" val="general"/>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SLIDE_BK_DARK_LIGHT" val="2"/>
  <p:tag name="KSO_WM_SLIDE_BACKGROUND_TYPE" val="general"/>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SLIDE_BK_DARK_LIGHT" val="2"/>
  <p:tag name="KSO_WM_SLIDE_BACKGROUND_TYPE" val="general"/>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58.xml><?xml version="1.0" encoding="utf-8"?>
<p:tagLst xmlns:p="http://schemas.openxmlformats.org/presentationml/2006/main">
  <p:tag name="KSO_WM_UNIT_TABLE_BEAUTIFY" val="smartTable{47a78d8e-85fc-4ae6-8bb4-ea658bb32e70}"/>
</p:tagLst>
</file>

<file path=ppt/tags/tag259.xml><?xml version="1.0" encoding="utf-8"?>
<p:tagLst xmlns:p="http://schemas.openxmlformats.org/presentationml/2006/main">
  <p:tag name="KSO_WM_SLIDE_BK_DARK_LIGHT" val="2"/>
  <p:tag name="KSO_WM_SLIDE_BACKGROUND_TYPE" val="gener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SLIDE_BK_DARK_LIGHT" val="2"/>
  <p:tag name="KSO_WM_SLIDE_BACKGROUND_TYPE" val="general"/>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6.xml><?xml version="1.0" encoding="utf-8"?>
<p:tagLst xmlns:p="http://schemas.openxmlformats.org/presentationml/2006/main">
  <p:tag name="KSO_WM_SLIDE_BK_DARK_LIGHT" val="2"/>
  <p:tag name="KSO_WM_SLIDE_BACKGROUND_TYPE" val="general"/>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89.xml><?xml version="1.0" encoding="utf-8"?>
<p:tagLst xmlns:p="http://schemas.openxmlformats.org/presentationml/2006/main">
  <p:tag name="KSO_WM_SLIDE_BK_DARK_LIGHT" val="2"/>
  <p:tag name="KSO_WM_SLIDE_BACKGROUND_TYPE" val="gener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SLIDE_BK_DARK_LIGHT" val="2"/>
  <p:tag name="KSO_WM_SLIDE_BACKGROUND_TYPE" val="general"/>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SLIDE_BK_DARK_LIGHT" val="2"/>
  <p:tag name="KSO_WM_SLIDE_BACKGROUND_TYPE" val="general"/>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SLIDE_BK_DARK_LIGHT" val="2"/>
  <p:tag name="KSO_WM_SLIDE_BACKGROUND_TYPE" val="general"/>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SLIDE_BK_DARK_LIGHT" val="2"/>
  <p:tag name="KSO_WM_SLIDE_BACKGROUND_TYPE" val="general"/>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09.xml><?xml version="1.0" encoding="utf-8"?>
<p:tagLst xmlns:p="http://schemas.openxmlformats.org/presentationml/2006/main">
  <p:tag name="KSO_WM_SLIDE_BK_DARK_LIGHT" val="2"/>
  <p:tag name="KSO_WM_SLIDE_BACKGROUND_TYPE" val="gener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SLIDE_BK_DARK_LIGHT" val="2"/>
  <p:tag name="KSO_WM_SLIDE_BACKGROUND_TYPE" val="general"/>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16.xml><?xml version="1.0" encoding="utf-8"?>
<p:tagLst xmlns:p="http://schemas.openxmlformats.org/presentationml/2006/main">
  <p:tag name="KSO_WM_SLIDE_BK_DARK_LIGHT" val="2"/>
  <p:tag name="KSO_WM_SLIDE_BACKGROUND_TYPE" val="general"/>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SLIDE_BK_DARK_LIGHT" val="2"/>
  <p:tag name="KSO_WM_SLIDE_BACKGROUND_TYPE" val="general"/>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SLIDE_BK_DARK_LIGHT" val="2"/>
  <p:tag name="KSO_WM_SLIDE_BACKGROUND_TYPE" val="general"/>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SLIDE_BK_DARK_LIGHT" val="2"/>
  <p:tag name="KSO_WM_SLIDE_BACKGROUND_TYPE" val="general"/>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p="http://schemas.openxmlformats.org/presentationml/2006/main">
  <p:tag name="KSO_WM_SLIDE_BK_DARK_LIGHT" val="2"/>
  <p:tag name="KSO_WM_SLIDE_BACKGROUND_TYPE" val="general"/>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9.xml><?xml version="1.0" encoding="utf-8"?>
<p:tagLst xmlns:p="http://schemas.openxmlformats.org/presentationml/2006/main">
  <p:tag name="KSO_WM_SLIDE_BK_DARK_LIGHT" val="2"/>
  <p:tag name="KSO_WM_SLIDE_BACKGROUND_TYPE" val="genera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3.xml><?xml version="1.0" encoding="utf-8"?>
<p:tagLst xmlns:p="http://schemas.openxmlformats.org/presentationml/2006/main">
  <p:tag name="KSO_WM_SLIDE_BK_DARK_LIGHT" val="2"/>
  <p:tag name="KSO_WM_SLIDE_BACKGROUND_TYPE" val="general"/>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7.xml><?xml version="1.0" encoding="utf-8"?>
<p:tagLst xmlns:p="http://schemas.openxmlformats.org/presentationml/2006/main">
  <p:tag name="KSO_WM_SLIDE_BK_DARK_LIGHT" val="2"/>
  <p:tag name="KSO_WM_SLIDE_BACKGROUND_TYPE" val="general"/>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SLIDE_BK_DARK_LIGHT" val="2"/>
  <p:tag name="KSO_WM_SLIDE_BACKGROUND_TYPE" val="general"/>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SLIDE_BK_DARK_LIGHT" val="2"/>
  <p:tag name="KSO_WM_SLIDE_BACKGROUND_TYPE" val="general"/>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SLIDE_BK_DARK_LIGHT" val="2"/>
  <p:tag name="KSO_WM_SLIDE_BACKGROUND_TYPE" val="gener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3.xml><?xml version="1.0" encoding="utf-8"?>
<p:tagLst xmlns:p="http://schemas.openxmlformats.org/presentationml/2006/main">
  <p:tag name="KSO_WM_SLIDE_BK_DARK_LIGHT" val="2"/>
  <p:tag name="KSO_WM_SLIDE_BACKGROUND_TYPE" val="general"/>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5.xml><?xml version="1.0" encoding="utf-8"?>
<p:tagLst xmlns:p="http://schemas.openxmlformats.org/presentationml/2006/main">
  <p:tag name="KSO_WM_SLIDE_BK_DARK_LIGHT" val="2"/>
  <p:tag name="KSO_WM_SLIDE_BACKGROUND_TYPE" val="general"/>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SLIDE_BK_DARK_LIGHT" val="2"/>
  <p:tag name="KSO_WM_SLIDE_BACKGROUND_TYPE" val="general"/>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SLIDE_BK_DARK_LIGHT" val="2"/>
  <p:tag name="KSO_WM_SLIDE_BACKGROUND_TYPE" val="general"/>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K_DARK_LIGHT" val="2"/>
  <p:tag name="KSO_WM_SLIDE_BACKGROUND_TYPE" val="general"/>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K_DARK_LIGHT" val="2"/>
  <p:tag name="KSO_WM_SLIDE_BACKGROUND_TYPE" val="general"/>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SLIDE_BK_DARK_LIGHT" val="2"/>
  <p:tag name="KSO_WM_SLIDE_BACKGROUND_TYPE" val="general"/>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SLIDE_BK_DARK_LIGHT" val="2"/>
  <p:tag name="KSO_WM_SLIDE_BACKGROUND_TYPE" val="general"/>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SLIDE_BK_DARK_LIGHT" val="2"/>
  <p:tag name="KSO_WM_SLIDE_BACKGROUND_TYPE" val="general"/>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SLIDE_BK_DARK_LIGHT" val="2"/>
  <p:tag name="KSO_WM_SLIDE_BACKGROUND_TYPE" val="general"/>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SLIDE_BK_DARK_LIGHT" val="2"/>
  <p:tag name="KSO_WM_SLIDE_BACKGROUND_TYPE" val="general"/>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K_DARK_LIGHT" val="2"/>
  <p:tag name="KSO_WM_SLIDE_BACKGROUND_TYPE" val="general"/>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SLIDE_BK_DARK_LIGHT" val="2"/>
  <p:tag name="KSO_WM_SLIDE_BACKGROUND_TYPE" val="general"/>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SLIDE_BK_DARK_LIGHT" val="2"/>
  <p:tag name="KSO_WM_SLIDE_BACKGROUND_TYPE" val="general"/>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SLIDE_BK_DARK_LIGHT" val="2"/>
  <p:tag name="KSO_WM_SLIDE_BACKGROUND_TYPE" val="general"/>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SLIDE_BK_DARK_LIGHT" val="2"/>
  <p:tag name="KSO_WM_SLIDE_BACKGROUND_TYPE" val="general"/>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6.xml><?xml version="1.0" encoding="utf-8"?>
<p:tagLst xmlns:p="http://schemas.openxmlformats.org/presentationml/2006/main">
  <p:tag name="KSO_WM_SLIDE_BK_DARK_LIGHT" val="2"/>
  <p:tag name="KSO_WM_SLIDE_BACKGROUND_TYPE" val="general"/>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0.xml><?xml version="1.0" encoding="utf-8"?>
<p:tagLst xmlns:p="http://schemas.openxmlformats.org/presentationml/2006/main">
  <p:tag name="KSO_WM_SLIDE_BK_DARK_LIGHT" val="2"/>
  <p:tag name="KSO_WM_SLIDE_BACKGROUND_TYPE" val="general"/>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SLIDE_BK_DARK_LIGHT" val="2"/>
  <p:tag name="KSO_WM_SLIDE_BACKGROUND_TYPE" val="general"/>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SLIDE_BK_DARK_LIGHT" val="2"/>
  <p:tag name="KSO_WM_SLIDE_BACKGROUND_TYPE" val="general"/>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SLIDE_BK_DARK_LIGHT" val="2"/>
  <p:tag name="KSO_WM_SLIDE_BACKGROUND_TYPE" val="general"/>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SLIDE_BK_DARK_LIGHT" val="2"/>
  <p:tag name="KSO_WM_SLIDE_BACKGROUND_TYPE" val="general"/>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 name="KSO_WM_UNIT_TYPE" val="i"/>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 name="KSO_WM_UNIT_TYPE" val="i"/>
</p:tagLst>
</file>

<file path=ppt/tags/tag4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0.xml><?xml version="1.0" encoding="utf-8"?>
<p:tagLst xmlns:p="http://schemas.openxmlformats.org/presentationml/2006/main">
  <p:tag name="KSO_WM_SLIDE_BK_DARK_LIGHT" val="2"/>
  <p:tag name="KSO_WM_SLIDE_BACKGROUND_TYPE" val="gener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INDEX" val="1"/>
  <p:tag name="KSO_WM_UNIT_TYPE" val="y"/>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50c79b39-3450-fd77-60cd-92634877443f}"/>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 name="WM_BEAUTIFY_SHAPE_IDENTITY" val="{0e85e4b6-6e57-8fef-60cd-92636d2b381d}"/>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frame"/>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leftRight"/>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8_Office 主题​​">
  <a:themeElements>
    <a:clrScheme name="自定义 41">
      <a:dk1>
        <a:srgbClr val="000000"/>
      </a:dk1>
      <a:lt1>
        <a:srgbClr val="FFFFFF"/>
      </a:lt1>
      <a:dk2>
        <a:srgbClr val="E9F1F6"/>
      </a:dk2>
      <a:lt2>
        <a:srgbClr val="FCFDFD"/>
      </a:lt2>
      <a:accent1>
        <a:srgbClr val="61BEEE"/>
      </a:accent1>
      <a:accent2>
        <a:srgbClr val="00CEC7"/>
      </a:accent2>
      <a:accent3>
        <a:srgbClr val="91CD65"/>
      </a:accent3>
      <a:accent4>
        <a:srgbClr val="E3AF40"/>
      </a:accent4>
      <a:accent5>
        <a:srgbClr val="F68E5F"/>
      </a:accent5>
      <a:accent6>
        <a:srgbClr val="EA7983"/>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14437</Words>
  <Application>WPS 文字</Application>
  <PresentationFormat>宽屏</PresentationFormat>
  <Paragraphs>902</Paragraphs>
  <Slides>68</Slides>
  <Notes>21</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68</vt:i4>
      </vt:variant>
    </vt:vector>
  </HeadingPairs>
  <TitlesOfParts>
    <vt:vector size="91" baseType="lpstr">
      <vt:lpstr>Arial</vt:lpstr>
      <vt:lpstr>宋体</vt:lpstr>
      <vt:lpstr>Wingdings</vt:lpstr>
      <vt:lpstr>Times New Roman</vt:lpstr>
      <vt:lpstr>微软雅黑</vt:lpstr>
      <vt:lpstr>汉仪旗黑</vt:lpstr>
      <vt:lpstr>黑体</vt:lpstr>
      <vt:lpstr>汉仪书宋二KW</vt:lpstr>
      <vt:lpstr>等线 Light</vt:lpstr>
      <vt:lpstr>等线</vt:lpstr>
      <vt:lpstr>汉仪中等线KW</vt:lpstr>
      <vt:lpstr>Calibri</vt:lpstr>
      <vt:lpstr>Helvetica Neue</vt:lpstr>
      <vt:lpstr>宋体</vt:lpstr>
      <vt:lpstr>Arial Unicode MS</vt:lpstr>
      <vt:lpstr>Calibri Light</vt:lpstr>
      <vt:lpstr>汉仪中黑KW</vt:lpstr>
      <vt:lpstr>等线 Light</vt:lpstr>
      <vt:lpstr>汉仪旗黑-85S</vt:lpstr>
      <vt:lpstr>汉仪旗黑-85S</vt:lpstr>
      <vt:lpstr>微软雅黑</vt:lpstr>
      <vt:lpstr>Office Theme</vt:lpstr>
      <vt:lpstr>48_Office 主题​​</vt:lpstr>
      <vt:lpstr>第六章  人员招聘管理</vt:lpstr>
      <vt:lpstr>学习目标</vt:lpstr>
      <vt:lpstr>PowerPoint 演示文稿</vt:lpstr>
      <vt:lpstr>引导案例</vt:lpstr>
      <vt:lpstr>引导案例</vt:lpstr>
      <vt:lpstr>第一节 人员招聘概述</vt:lpstr>
      <vt:lpstr>PowerPoint 演示文稿</vt:lpstr>
      <vt:lpstr>人员招聘的目标:</vt:lpstr>
      <vt:lpstr>PowerPoint 演示文稿</vt:lpstr>
      <vt:lpstr>PowerPoint 演示文稿</vt:lpstr>
      <vt:lpstr>人员招聘是人力资源管理工作基础</vt:lpstr>
      <vt:lpstr>三、人员招聘与录用的基础工作</vt:lpstr>
      <vt:lpstr>（一）人员招聘与录用工作基础之一：人力资源规划</vt:lpstr>
      <vt:lpstr>（二）人员招聘与录用工作基础之二：工作分析</vt:lpstr>
      <vt:lpstr>四、人员招聘与录用的影响因素</vt:lpstr>
      <vt:lpstr>（一）影响招聘工作的外部因素</vt:lpstr>
      <vt:lpstr>（二）企业和职位的要求</vt:lpstr>
      <vt:lpstr>（三）应聘者个人资格和偏好</vt:lpstr>
      <vt:lpstr>五、人员招聘时应注意的问题</vt:lpstr>
      <vt:lpstr>3.为企业找到合适的人</vt:lpstr>
      <vt:lpstr>4.公平原则</vt:lpstr>
      <vt:lpstr>	第二节 人员招聘程序与策略</vt:lpstr>
      <vt:lpstr>一、招聘程序要素的选择</vt:lpstr>
      <vt:lpstr>(一)招聘时间、地点的选择及成本的核算</vt:lpstr>
      <vt:lpstr>PowerPoint 演示文稿</vt:lpstr>
      <vt:lpstr>(二)招聘金字塔</vt:lpstr>
      <vt:lpstr>二、人员招聘的程序</vt:lpstr>
      <vt:lpstr>从广义上讲，人员招聘包括招聘准备、招聘实施和招聘评估三个阶段。狭义的招聘仅指招聘的实施阶段，其间主要包括招募、选择、录用三个步骤。本章重点关注广义的人员招聘程序，分析如下： （一）准备阶段</vt:lpstr>
      <vt:lpstr>（二）实施阶段</vt:lpstr>
      <vt:lpstr>（三）评估阶段</vt:lpstr>
      <vt:lpstr>三、人员招聘的策略</vt:lpstr>
      <vt:lpstr>2.招聘地点策略</vt:lpstr>
      <vt:lpstr>3.招聘时间策略</vt:lpstr>
      <vt:lpstr>4.招聘中的组织宣传策略</vt:lpstr>
      <vt:lpstr>第三节 人员招聘的渠道与技术</vt:lpstr>
      <vt:lpstr>（一）内部招聘的主要方法</vt:lpstr>
      <vt:lpstr>1、推荐法</vt:lpstr>
      <vt:lpstr>2、职位公告法</vt:lpstr>
      <vt:lpstr>3、档案法</vt:lpstr>
      <vt:lpstr>PowerPoint 演示文稿</vt:lpstr>
      <vt:lpstr>2、公共就业机构</vt:lpstr>
      <vt:lpstr>3、猎头公司</vt:lpstr>
      <vt:lpstr>4、校园招聘</vt:lpstr>
      <vt:lpstr>5、网络招聘</vt:lpstr>
      <vt:lpstr>6、熟人推荐法</vt:lpstr>
      <vt:lpstr>(三)招聘方式的选择</vt:lpstr>
      <vt:lpstr>二、人员招聘的技术</vt:lpstr>
      <vt:lpstr>1、明确招聘工作的职责</vt:lpstr>
      <vt:lpstr>2、展开招聘工作培训</vt:lpstr>
      <vt:lpstr>3、制订招聘工作计划</vt:lpstr>
      <vt:lpstr>4、信息发布</vt:lpstr>
      <vt:lpstr>（二）选拔阶段</vt:lpstr>
      <vt:lpstr>PowerPoint 演示文稿</vt:lpstr>
      <vt:lpstr>（三）录用阶段</vt:lpstr>
      <vt:lpstr>（四）评估阶段</vt:lpstr>
      <vt:lpstr>三、人员招聘管理工作</vt:lpstr>
      <vt:lpstr>（一）建立招聘制度</vt:lpstr>
      <vt:lpstr>（二）选择和维护招聘网络</vt:lpstr>
      <vt:lpstr>（三）开发和建设招聘工具和文件</vt:lpstr>
      <vt:lpstr>（四）加强对招募人员的培训</vt:lpstr>
      <vt:lpstr>（五）建立人才库</vt:lpstr>
      <vt:lpstr>本章小结</vt:lpstr>
      <vt:lpstr>思考题</vt:lpstr>
      <vt:lpstr>实践应用</vt:lpstr>
      <vt:lpstr>第一、招聘者本身素质能力不够</vt:lpstr>
      <vt:lpstr>第二、企业经理层对招聘重视不够、参与不高</vt:lpstr>
      <vt:lpstr>第三、面试过程中对人才识别欠缺应有的科学工具</vt:lpstr>
      <vt:lpstr>【思考题】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Meng</dc:creator>
  <cp:lastModifiedBy>洁</cp:lastModifiedBy>
  <cp:revision>5</cp:revision>
  <dcterms:created xsi:type="dcterms:W3CDTF">2022-12-09T06:04:54Z</dcterms:created>
  <dcterms:modified xsi:type="dcterms:W3CDTF">2022-12-09T06:04:54Z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BF355DABFB7B3358EFCE92632AD52956</vt:lpwstr>
  </property>
  <property fmtid="{D5CDD505-2E9C-101B-9397-08002B2CF9AE}" pid="3" name="KSOProductBuildVer">
    <vt:lpwstr>2052-5.1.0.7655</vt:lpwstr>
  </property>
</Properties>
</file>