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61"/>
  </p:handoutMasterIdLst>
  <p:sldIdLst>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8" r:id="rId25"/>
    <p:sldId id="279" r:id="rId26"/>
    <p:sldId id="280" r:id="rId27"/>
    <p:sldId id="281" r:id="rId28"/>
    <p:sldId id="282" r:id="rId29"/>
    <p:sldId id="284" r:id="rId30"/>
    <p:sldId id="285" r:id="rId31"/>
    <p:sldId id="287" r:id="rId32"/>
    <p:sldId id="288" r:id="rId33"/>
    <p:sldId id="289" r:id="rId34"/>
    <p:sldId id="291" r:id="rId35"/>
    <p:sldId id="294" r:id="rId36"/>
    <p:sldId id="295"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3" r:id="rId53"/>
    <p:sldId id="315" r:id="rId54"/>
    <p:sldId id="316" r:id="rId55"/>
    <p:sldId id="317" r:id="rId56"/>
    <p:sldId id="318" r:id="rId57"/>
    <p:sldId id="319" r:id="rId58"/>
    <p:sldId id="321" r:id="rId59"/>
    <p:sldId id="340" r:id="rId60"/>
  </p:sldIdLst>
  <p:sldSz cx="12192000" cy="6858000"/>
  <p:notesSz cx="7103745" cy="10234295"/>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3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6" Type="http://schemas.openxmlformats.org/officeDocument/2006/relationships/tags" Target="tags/tag607.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2.xml"/><Relationship Id="rId19" Type="http://schemas.openxmlformats.org/officeDocument/2006/relationships/tags" Target="../tags/tag15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1" Type="http://schemas.openxmlformats.org/officeDocument/2006/relationships/slideLayout" Target="../slideLayouts/slideLayout17.xml"/><Relationship Id="rId10" Type="http://schemas.openxmlformats.org/officeDocument/2006/relationships/tags" Target="../tags/tag235.xml"/><Relationship Id="rId1" Type="http://schemas.openxmlformats.org/officeDocument/2006/relationships/tags" Target="../tags/tag22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1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slideLayout" Target="../slideLayouts/slideLayout17.xml"/><Relationship Id="rId10" Type="http://schemas.openxmlformats.org/officeDocument/2006/relationships/tags" Target="../tags/tag253.xml"/><Relationship Id="rId1" Type="http://schemas.openxmlformats.org/officeDocument/2006/relationships/tags" Target="../tags/tag244.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14.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1" Type="http://schemas.openxmlformats.org/officeDocument/2006/relationships/slideLayout" Target="../slideLayouts/slideLayout17.xml"/><Relationship Id="rId10" Type="http://schemas.openxmlformats.org/officeDocument/2006/relationships/tags" Target="../tags/tag271.xml"/><Relationship Id="rId1" Type="http://schemas.openxmlformats.org/officeDocument/2006/relationships/tags" Target="../tags/tag26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2.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7" Type="http://schemas.openxmlformats.org/officeDocument/2006/relationships/notesSlide" Target="../notesSlides/notesSlide1.xml"/><Relationship Id="rId16" Type="http://schemas.openxmlformats.org/officeDocument/2006/relationships/slideLayout" Target="../slideLayouts/slideLayout17.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s>
</file>

<file path=ppt/slides/_rels/slide26.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1" Type="http://schemas.openxmlformats.org/officeDocument/2006/relationships/slideLayout" Target="../slideLayouts/slideLayout17.xml"/><Relationship Id="rId10" Type="http://schemas.openxmlformats.org/officeDocument/2006/relationships/tags" Target="../tags/tag363.xml"/><Relationship Id="rId1" Type="http://schemas.openxmlformats.org/officeDocument/2006/relationships/tags" Target="../tags/tag354.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tags" Target="../tags/tag440.xml"/><Relationship Id="rId5" Type="http://schemas.openxmlformats.org/officeDocument/2006/relationships/tags" Target="../tags/tag439.xml"/><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37.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1" Type="http://schemas.openxmlformats.org/officeDocument/2006/relationships/slideLayout" Target="../slideLayouts/slideLayout17.xml"/><Relationship Id="rId10" Type="http://schemas.openxmlformats.org/officeDocument/2006/relationships/tags" Target="../tags/tag452.xml"/><Relationship Id="rId1" Type="http://schemas.openxmlformats.org/officeDocument/2006/relationships/tags" Target="../tags/tag443.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40.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0" Type="http://schemas.openxmlformats.org/officeDocument/2006/relationships/slideLayout" Target="../slideLayouts/slideLayout17.xml"/><Relationship Id="rId1" Type="http://schemas.openxmlformats.org/officeDocument/2006/relationships/tags" Target="../tags/tag465.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s>
</file>

<file path=ppt/slides/_rels/slide44.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1" Type="http://schemas.openxmlformats.org/officeDocument/2006/relationships/slideLayout" Target="../slideLayouts/slideLayout17.xml"/><Relationship Id="rId10" Type="http://schemas.openxmlformats.org/officeDocument/2006/relationships/tags" Target="../tags/tag507.xml"/><Relationship Id="rId1" Type="http://schemas.openxmlformats.org/officeDocument/2006/relationships/tags" Target="../tags/tag498.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15.xml"/><Relationship Id="rId7" Type="http://schemas.openxmlformats.org/officeDocument/2006/relationships/tags" Target="../tags/tag514.xml"/><Relationship Id="rId6" Type="http://schemas.openxmlformats.org/officeDocument/2006/relationships/tags" Target="../tags/tag51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tags" Target="../tags/tag540.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50.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1" Type="http://schemas.openxmlformats.org/officeDocument/2006/relationships/slideLayout" Target="../slideLayouts/slideLayout17.xml"/><Relationship Id="rId10" Type="http://schemas.openxmlformats.org/officeDocument/2006/relationships/tags" Target="../tags/tag557.xml"/><Relationship Id="rId1" Type="http://schemas.openxmlformats.org/officeDocument/2006/relationships/tags" Target="../tags/tag548.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73.xml"/><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 Type="http://schemas.openxmlformats.org/officeDocument/2006/relationships/tags" Target="../tags/tag574.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589.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55.xml.rels><?xml version="1.0" encoding="UTF-8" standalone="yes"?>
<Relationships xmlns="http://schemas.openxmlformats.org/package/2006/relationships"><Relationship Id="rId9" Type="http://schemas.openxmlformats.org/officeDocument/2006/relationships/tags" Target="../tags/tag598.xml"/><Relationship Id="rId8" Type="http://schemas.openxmlformats.org/officeDocument/2006/relationships/tags" Target="../tags/tag597.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6" Type="http://schemas.openxmlformats.org/officeDocument/2006/relationships/slideLayout" Target="../slideLayouts/slideLayout17.xml"/><Relationship Id="rId15" Type="http://schemas.openxmlformats.org/officeDocument/2006/relationships/tags" Target="../tags/tag604.xml"/><Relationship Id="rId14" Type="http://schemas.openxmlformats.org/officeDocument/2006/relationships/tags" Target="../tags/tag603.xml"/><Relationship Id="rId13" Type="http://schemas.openxmlformats.org/officeDocument/2006/relationships/tags" Target="../tags/tag602.xml"/><Relationship Id="rId12" Type="http://schemas.openxmlformats.org/officeDocument/2006/relationships/tags" Target="../tags/tag601.xml"/><Relationship Id="rId11" Type="http://schemas.openxmlformats.org/officeDocument/2006/relationships/tags" Target="../tags/tag600.xml"/><Relationship Id="rId10" Type="http://schemas.openxmlformats.org/officeDocument/2006/relationships/tags" Target="../tags/tag599.xml"/><Relationship Id="rId1" Type="http://schemas.openxmlformats.org/officeDocument/2006/relationships/tags" Target="../tags/tag590.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606.xml"/><Relationship Id="rId1" Type="http://schemas.openxmlformats.org/officeDocument/2006/relationships/tags" Target="../tags/tag60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072640" y="2971165"/>
            <a:ext cx="8916670" cy="1118235"/>
          </a:xfrm>
        </p:spPr>
        <p:txBody>
          <a:bodyPr>
            <a:normAutofit/>
          </a:bodyPr>
          <a:lstStyle/>
          <a:p>
            <a:r>
              <a:rPr lang="zh-CN" altLang="en-US" sz="6570" dirty="0">
                <a:solidFill>
                  <a:schemeClr val="dk1">
                    <a:lumMod val="85000"/>
                    <a:lumOff val="15000"/>
                  </a:schemeClr>
                </a:solidFill>
                <a:sym typeface="+mn-lt"/>
              </a:rPr>
              <a:t>第八章 绩效管理体系</a:t>
            </a:r>
            <a:endParaRPr lang="zh-CN" altLang="en-US" sz="6570" dirty="0">
              <a:solidFill>
                <a:schemeClr val="dk1">
                  <a:lumMod val="85000"/>
                  <a:lumOff val="15000"/>
                </a:schemeClr>
              </a:solidFill>
              <a:sym typeface="+mn-lt"/>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绩效的特点</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多因性</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环境(environment)是员工不能控制的因素，但它在客观上会影响员工的绩效。影响绩效的环境因素分为组织内部的环境因素和组织外部的环境因素。
机会(occasion）指可能性或机遇。它主要因环境变化而提供，是影响员工绩效的偶然性因素，但这种偶然性是相对的。管理者应该努力为员工创造各种发展机会，帮助员工开发潜力以提高绩效水平。</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绩效的特点</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多维性</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绩效的多维性指的是评价主体需要多维度、多角度地去分析和评价绩效。对于组织绩效，布雷德拉普(Bredrup)认为组织绩效应当包括三个方面，即有效性、效率和变革性。</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绩效的特点</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动态性</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员工的绩效会随着时间的推移发生变化，原来较差的绩效有可能好转，而原来较好的绩效也可能变差。因此，在确定绩效评价和绩效管理的周期时，应充分考虑到绩效的动态性特征，具体情况具体分析，确定恰当的绩效周期，保证组织能够根据评价的目的及时、充分地掌握组织不同层面的绩效情况，减少不必要的管理成本。</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绩效评价与绩效管理</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绩效评价与绩效管理内涵</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绩效评价（performance appraisal)也叫绩效考核、绩效考评或绩效评估，是指衡量和评价员工的工作绩效的过程。通俗地讲，就是要了解和判断员工的工作做得怎么样。绩效评价是绩效管理过程中的一个重要环节。</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绩效管理(Performance management）是指管理者确保员工的工作活动和结果与组织目标保持一致的过程。绩效管理是企业获取竞争优势的关键。绩效管理不是简单的一次性活动，它的目的是要改进员工的工作绩效并进而提升组织绩效，而不是评价本身。绩效管理具有战略意义，不是简单的仟务管理；也就是说，绩效管理并不只是围绕实现当期的某个任务目标来进行，而是根据组织的战略目标来管理员工的绩效。绩效管理不仅重视结果，而且重视获得结果(达成目标)的过程，管理者通过持续的沟通、督促、辅导来确保员工绩效目标的实现，同时也能促进员工能力的提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绩效评价与绩效管理</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绩效管理与绩效评价的区别</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者要想通过有效的绩效管理来改进员工绩效，首先就必须认识清楚绩效管理与传统的绩效评价是不同的。绩效管理是经理和员工的对话过程，目的是帮助员工提高绩效能力，使员工的努力与公司的远景规划和目标任务相一致，使员工和企业实现同步发展。绩效考评是对员工一段时间的工作、绩效目标等进行考核，是前段时间的工作总结。同时，考核结果也为相关人事决策(如晋升、解雇、加薪和奖金)等提供依据。许多人把绩效评价等同于绩效管理．而忽视了绩效管理是一个过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绩效评价与绩效管理</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绩效管理与绩效评价的区别</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1、绩效管理是一个完整的系统，而绩效考评只是这个系统中的一部分。
2、绩效管理是一个过程，注重过程管理，而绩效考评是一个阶段性总结。
3、绩效管理具有前瞻性，帮助企业和经理前瞻性地看待问题，有效规划企业和员工的未来发展，绩效考评则是回顾过去阶段的成果，不具备前瞻性。
4、绩效管理有完善计划、监督控制手段和方法，绩效考评只是考核手段。
5、绩效管理注重能力的培养，而绩效考评则只注重成绩的大小。
6、绩效管理注重事先信息沟通和绩效提高，而绩效考评则偏重事后评价。
总之，绩效管理是一个完整的系统，仅抓住系统的一个部分，是不能很好地发挥作用的。绩效管理不是一个什么特别的事物，更不是人力资源部的专利，它首先就是管理，涵盖管理的所有职能：计划、组织、领导、协调和控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绩效评价与绩效管理</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绩效管理与绩效评价的区别</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因此，绩效管理本身就是管理者日常管理的一部分。而且，绩效管理是一个持续不断的交流过程，该过程是由员工和他的直接主管之间达成的协议来保证完成。绩效管理也是一个循环过程，它不仅强调达成绩效结果，更重视通过计划、实施、考核、反馈来达成结果的过程。
综上所述，绩效评价只是绩效管理的一个环节，在绩效管理中投入的精力最少的。不能简单地将绩效管理理解为绩效考评，更不能将绩效管理看做一件孤立的工作，认为它只是反映过去绩效，而非未来绩效。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绩效管理的目的</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2101826" y="2265033"/>
            <a:ext cx="798834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人们对绩效管理目的的理解有一个动态的变化过程，而且不同的企业在进行绩效管理时侧重点也可能不同。归纳起来，绩效管理主要有以下三种目的。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绩效管理的目的</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战略目的</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系统必须将员工的行动与组织的战略目标联系在一起。组织实施战略时，绩效管理系统首先界定实现战略目标所必须的行为、结果乃至员工的特质，然后设计相应的绩效评价和反馈系统，以确保员工能够最大程度地展示出那些特质、表现出那些行为以及创造出那些结果。为了达到这个战略目的，绩效管理系统必须具有灵活性。因为当目标和战略发生变化时，组织所期望的结果、行为和员工特质都常常需要随之相应变化。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绩效管理的目的</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管理目的</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2548231" y="2189379"/>
            <a:ext cx="7095537" cy="385084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很多时候，组织在进行管理决策时都需要使用绩效管理的信息，特别是绩效评价的信息。绩效评价的结果是组织做出薪资调整、职务晋升、留用或解雇等人事决策时的重要依据。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sp>
        <p:nvSpPr>
          <p:cNvPr id="2" name="矩形 1"/>
          <p:cNvSpPr/>
          <p:nvPr>
            <p:custDataLst>
              <p:tags r:id="rId4"/>
            </p:custDataLst>
          </p:nvPr>
        </p:nvSpPr>
        <p:spPr>
          <a:xfrm>
            <a:off x="0" y="0"/>
            <a:ext cx="12192635" cy="11087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highlight>
                <a:srgbClr val="1171F1"/>
              </a:highligh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5" name="文本框 224"/>
          <p:cNvSpPr txBox="1"/>
          <p:nvPr>
            <p:custDataLst>
              <p:tags r:id="rId5"/>
            </p:custDataLst>
          </p:nvPr>
        </p:nvSpPr>
        <p:spPr>
          <a:xfrm>
            <a:off x="341058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rPr>
              <a:t>绩效管理概述</a:t>
            </a:r>
            <a:endPar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222" name="文本框 221"/>
          <p:cNvSpPr txBox="1"/>
          <p:nvPr>
            <p:custDataLst>
              <p:tags r:id="rId6"/>
            </p:custDataLst>
          </p:nvPr>
        </p:nvSpPr>
        <p:spPr>
          <a:xfrm>
            <a:off x="3414085" y="1952083"/>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01</a:t>
            </a:r>
            <a:endParaRPr lang="en-US" altLang="zh-CN" sz="44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8" name="直接连接符 17"/>
          <p:cNvCxnSpPr/>
          <p:nvPr>
            <p:custDataLst>
              <p:tags r:id="rId7"/>
            </p:custDataLst>
          </p:nvPr>
        </p:nvCxnSpPr>
        <p:spPr>
          <a:xfrm rot="10800000">
            <a:off x="353791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custDataLst>
              <p:tags r:id="rId8"/>
            </p:custDataLst>
          </p:nvPr>
        </p:nvSpPr>
        <p:spPr>
          <a:xfrm>
            <a:off x="3411854" y="4948555"/>
            <a:ext cx="3240000" cy="996950"/>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rPr>
              <a:t>绩效管理流程与技术</a:t>
            </a:r>
            <a:endPar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9"/>
            </p:custDataLst>
          </p:nvPr>
        </p:nvSpPr>
        <p:spPr>
          <a:xfrm>
            <a:off x="3421705" y="4040971"/>
            <a:ext cx="815340" cy="768350"/>
          </a:xfrm>
          <a:prstGeom prst="rect">
            <a:avLst/>
          </a:prstGeom>
          <a:noFill/>
        </p:spPr>
        <p:txBody>
          <a:bodyPr wrap="square" rtlCol="0">
            <a:normAutofit fontScale="80000"/>
          </a:bodyPr>
          <a:lstStyle/>
          <a:p>
            <a:r>
              <a:rPr lang="en-US" altLang="zh-CN" sz="4400" b="1">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02</a:t>
            </a:r>
            <a:endParaRPr lang="en-US" altLang="zh-CN" sz="4400" b="1">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19" name="直接连接符 118"/>
          <p:cNvCxnSpPr/>
          <p:nvPr>
            <p:custDataLst>
              <p:tags r:id="rId10"/>
            </p:custDataLst>
          </p:nvPr>
        </p:nvCxnSpPr>
        <p:spPr>
          <a:xfrm rot="10800000">
            <a:off x="3545530" y="4784556"/>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custDataLst>
              <p:tags r:id="rId11"/>
            </p:custDataLst>
          </p:nvPr>
        </p:nvSpPr>
        <p:spPr>
          <a:xfrm>
            <a:off x="7539354" y="2869565"/>
            <a:ext cx="3240000" cy="963295"/>
          </a:xfrm>
          <a:prstGeom prst="rect">
            <a:avLst/>
          </a:prstGeom>
          <a:noFill/>
        </p:spPr>
        <p:txBody>
          <a:bodyPr wrap="square" rtlCol="0">
            <a:normAutofit/>
          </a:bodyPr>
          <a:lstStyle/>
          <a:p>
            <a:pPr algn="just">
              <a:lnSpc>
                <a:spcPct val="150000"/>
              </a:lnSpc>
              <a:spcAft>
                <a:spcPts val="2000"/>
              </a:spcAft>
            </a:pPr>
            <a:r>
              <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rPr>
              <a:t>绩效考评的方法运用</a:t>
            </a:r>
            <a:endParaRPr lang="zh-CN" altLang="en-US" dirty="0">
              <a:solidFill>
                <a:schemeClr val="dk1">
                  <a:lumMod val="75000"/>
                  <a:lumOff val="2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126" name="文本框 125"/>
          <p:cNvSpPr txBox="1"/>
          <p:nvPr>
            <p:custDataLst>
              <p:tags r:id="rId12"/>
            </p:custDataLst>
          </p:nvPr>
        </p:nvSpPr>
        <p:spPr>
          <a:xfrm>
            <a:off x="7542855" y="1961608"/>
            <a:ext cx="815340" cy="768350"/>
          </a:xfrm>
          <a:prstGeom prst="rect">
            <a:avLst/>
          </a:prstGeom>
          <a:noFill/>
        </p:spPr>
        <p:txBody>
          <a:bodyPr wrap="square" rtlCol="0">
            <a:normAutofit fontScale="80000"/>
          </a:bodyPr>
          <a:lstStyle/>
          <a:p>
            <a:r>
              <a:rPr lang="en-US" altLang="zh-CN" sz="44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03</a:t>
            </a:r>
            <a:endParaRPr lang="en-US" altLang="zh-CN" sz="4400" b="1" dirty="0">
              <a:solidFill>
                <a:schemeClr val="accent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27" name="直接连接符 126"/>
          <p:cNvCxnSpPr/>
          <p:nvPr>
            <p:custDataLst>
              <p:tags r:id="rId13"/>
            </p:custDataLst>
          </p:nvPr>
        </p:nvCxnSpPr>
        <p:spPr>
          <a:xfrm rot="10800000">
            <a:off x="7666680" y="2702653"/>
            <a:ext cx="1080135" cy="635"/>
          </a:xfrm>
          <a:prstGeom prst="line">
            <a:avLst/>
          </a:prstGeom>
          <a:ln>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4"/>
            </p:custDataLst>
          </p:nvPr>
        </p:nvSpPr>
        <p:spPr>
          <a:xfrm>
            <a:off x="755650" y="696595"/>
            <a:ext cx="188023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lt1"/>
                </a:solidFill>
                <a:uFillTx/>
                <a:latin typeface="微软雅黑" panose="020B0503020204020204" charset="-122"/>
                <a:ea typeface="微软雅黑" panose="020B0503020204020204" charset="-122"/>
                <a:cs typeface="+mj-lt"/>
                <a:sym typeface="Arial" panose="020B0604020202020204" pitchFamily="34" charset="0"/>
              </a:rPr>
              <a:t>目录</a:t>
            </a:r>
            <a:endParaRPr lang="zh-CN" altLang="en-US" sz="3200" b="1" spc="800" dirty="0">
              <a:ln>
                <a:noFill/>
              </a:ln>
              <a:solidFill>
                <a:schemeClr val="lt1"/>
              </a:solidFill>
              <a:uFillTx/>
              <a:latin typeface="微软雅黑" panose="020B0503020204020204" charset="-122"/>
              <a:ea typeface="微软雅黑" panose="020B0503020204020204" charset="-122"/>
              <a:cs typeface="+mj-lt"/>
              <a:sym typeface="Arial" panose="020B0604020202020204" pitchFamily="34" charset="0"/>
            </a:endParaRPr>
          </a:p>
        </p:txBody>
      </p:sp>
    </p:spTree>
    <p:custDataLst>
      <p:tags r:id="rId1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绩效管理的目的</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开发目的</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还有开发和培养能有效胜任工作的员工的目的。当员工的绩效没有达到应有的水平时，绩效管理就应该促使他们去改进绩效。绩效评价过程中给出的反馈一般都明确指出了员工的缺点和不足。不过，从理想的角度来讲，绩效管理系统不仅要识别出员工绩效的不足之处，还要确定导致其绩效不佳的原因——如技能欠缺、积极性不高或存在某些障碍因素。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fontScale="50000"/>
          </a:bodyPr>
          <a:lstStyle/>
          <a:p>
            <a:r>
              <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rPr>
              <a:t>02</a:t>
            </a:r>
            <a:endPar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p:txBody>
          <a:bodyPr>
            <a:normAutofit fontScale="90000"/>
          </a:bodyPr>
          <a:lstStyle/>
          <a:p>
            <a:r>
              <a:rPr lang="zh-CN" altLang="en-US" dirty="0">
                <a:solidFill>
                  <a:schemeClr val="dk1">
                    <a:lumMod val="85000"/>
                    <a:lumOff val="15000"/>
                  </a:schemeClr>
                </a:solidFill>
                <a:sym typeface="+mn-lt"/>
              </a:rPr>
              <a:t>绩效管理流程与技术</a:t>
            </a:r>
            <a:endParaRPr lang="zh-CN" altLang="en-US" dirty="0">
              <a:solidFill>
                <a:schemeClr val="dk1">
                  <a:lumMod val="85000"/>
                  <a:lumOff val="15000"/>
                </a:schemeClr>
              </a:solidFill>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2659832" y="2112909"/>
            <a:ext cx="6872335" cy="3546581"/>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是一个系统性的工作，它有自己的工作流程和管理过程，是一个持续、不间断的过程，主要包括：绩效计划、绩效实施、绩效评价、绩效反馈以及绩效改进(包括绩效改进与导入以及绩效结果在其他人力资源管理环节的应用)，这五个环节构成一个封闭的绩效管理循环，上下承接、紧密联系，只有各环节的有效整合才能保证绩效管理最终目的的实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绩效计划</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2436630" y="2493633"/>
            <a:ext cx="731874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的第一个环节是绩效计划，它是绩效管理过程的起点。绩效计划就是在绩效计划阶段，管理者和员工要对员工在绩效期内的工作目标和标准达成共识，在共识的基础上，员工对工作目标做出承诺，明确在绩效考评阶段应该做什么事情，及应该将事情做到什么程度。</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绩效计划的制定者</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482815" y="2144610"/>
            <a:ext cx="720479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计划需要人力资源管理专业人员、员工直接上级及员工本人三方共同承担。由于绩效计划是通过实现个人的绩效期望来促进组织目标的实现，因此绩效计划必须在组织目标的大框架下进行。组织中必须有一个相关的团队(如有高层领导参加的专设的委员会，通常由人力管理部门的相关人员组成)对这项工作进行统筹安排。另外，由于绩效计划涉及如何控制实现预期绩效整个过程方面的问题，员工的直接上级和员工本人都必须参与到绩效计划的制订过程中。</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绩效目标的制定</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目标的设立是公司目标、期望和要求的传递过程，同时也是引导员工工作前进的关键。在制定绩效目标的过程中，能量化的尽量量化，不能量化的要细化，不能细化的要流程化。绩效目标的来源主要有以下3个：①部门绩效目标，即公司战略目标的落实，往往是按照组织结构自上而下层层分解，而员工对于落实下来的目标又是自下而上的层层承诺；②岗位职责，即岗位职责描述的是一个岗位在整个组织中所扮演的角色，即这个岗位会为组织做出什么样的贡献；③内外客户需求。设定绩效目标时，要兼顾内外部的客户需求。
在制定绩效目标时应遵循以下原则，通常简称为“SMART”原则：
明确具体(Specific，S)</a:t>
            </a:r>
            <a:r>
              <a:rPr lang="zh-CN" altLang="en-US" sz="180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、可衡量(Measurable，M)、行为导向(Action-oriented，A)、切实可行(Realistic，R）、受时间和资源限制的(Time-bounded，T)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绩效实施</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制订计划后，员工按照计划开始工作。工作过程中，管理者要对员工的工作进行指导和监督，发现问题及时解决，并随时根据实际情况对绩效计划进行调整。绩效实施是指管理者与员工相互支持，执行绩效计划，完成绩效目标的过程。在此阶段，管理者与员工相互沟通，传递组织战略，改善绩效，共同规避潜在的目标障碍，解决遇到的突发问题，调整绩效计划。绩效实施是连接绩效计划和考评的中间环节，且贯穿于绩效管理循环的整个过程。
绩效实施阶段，管理者需要掌握工作状况，适时给予激励和指导；诊断员工行为，肯定优点，纠正偏差；协调团队工作，使团队行为与组织目标一致；收集考评反馈信息，指导员工进步。其中绩效信息收集尤为重要，由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绩效实施</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1、绩效信息提供事实依据。通过收集和记录的绩效数据，就可以作为对员工绩效诊断和绩效考核的重要依据，也可作为晋升、加薪等人事决策的依据。
2、绩效信息提供改进绩效的事实依据。绩效管理的目的是改进和提高员工的绩效和能力，当我们对员工说“你在这些方面做得不够好”时，需要结合具体的事实向员工说明目前的差距及需要如何改进和提高。
3、从绩效信息中可以发现绩效问题和优秀绩效原因。绩效信息记录和收集可以积累突出绩效表现的关键事件，利用这些信息帮助其他员工提高绩效。
4、绩效信息有利于争议的利益保护。详实员工绩效表现记录在争议时有事实依据，既可以保护公司利益，也可以保护当事员工的利益。
5、根据绩效信息可以尽早发现工作中潜在的问题，及时与员工进行沟通，帮助员工改进工</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作，提升绩效。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绩效考评</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考评是绩效管理系统的主体部分，表现为在定义绩效的基础上制定出一个健全合理的考评方案并实施绩效考评。绩效考评旨在通过科学的方法、原理来考核和评价员工在岗位(职务)上的工作行为和工作结果，即在绩效期结束时，依据预先制定好的计划，主管人员对下属的绩效目标完成情况进行考评。绩效考评可以根据具体情况和实际需要进行月度、季度、半年度和年度考核评价。考核期开始时签订的绩效合同或协议一般都规定了绩效目标和绩效衡量标准。绩效合同是进行评价的依据，一般包括：工作目的的描述、员工认可的工作目标及其衡量标准等。在绩效实施过程中收集到的能够说明员工绩效表现的数据和事实，可以作为判断员工是否达到绩效指标要求的证据。
绩效考评方案主要包括考评的内容、考评的方法、考评的程序、考评的组织者、考评人与被考评人以及考评结果的统计处理等。其中，选择合适的考评方法、设计出可行的考评表格是最关键也是最困难的工作。</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绩效反馈</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的过程不是为员工打出一个绩效考核分数就结束了，管理人员还需要与员工进行一次甚至多次面对面的交谈，以达到反馈与沟通的目的。绩效反馈是指通过考评人与被考评人之间的有效沟通，帮助被考评人了解自身绩效水平。作为绩效管理的手段，反馈的最终目的是提升被考评人的绩效水平。通过反馈，员工可以了解管理者对自己的评价和期望，从而能够根据要求不断提高自己；同时管理者可以随时了解员工的表现和需求，进行激励和辅导。绩效反馈主要有以下四个目的：对绩效考评的结果达成共识；促使员工改善绩效；制定绩效改进方案；确定下一绩效周期的绩效计划。</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fontScale="50000"/>
          </a:bodyPr>
          <a:lstStyle/>
          <a:p>
            <a:r>
              <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rPr>
              <a:t>01</a:t>
            </a:r>
            <a:endPar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p:txBody>
          <a:bodyPr>
            <a:normAutofit fontScale="90000"/>
          </a:bodyPr>
          <a:lstStyle/>
          <a:p>
            <a:r>
              <a:rPr lang="zh-CN" altLang="en-US" dirty="0">
                <a:solidFill>
                  <a:schemeClr val="dk1">
                    <a:lumMod val="85000"/>
                    <a:lumOff val="15000"/>
                  </a:schemeClr>
                </a:solidFill>
                <a:sym typeface="+mn-lt"/>
              </a:rPr>
              <a:t>绩效管理概述</a:t>
            </a:r>
            <a:endParaRPr lang="zh-CN" altLang="en-US" dirty="0">
              <a:solidFill>
                <a:schemeClr val="dk1">
                  <a:lumMod val="85000"/>
                  <a:lumOff val="15000"/>
                </a:schemeClr>
              </a:solidFill>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绩效改进</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当绩效考核完成后，评估结果并不应该束之高阁，而是要与相应的其他人力资源管理环节相衔接。其结果主要可以用于以下方面：
1、招聘和甄选。
2、薪酬及奖金的分配。
3、职务调整。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4、培训与开发。</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绩效管理流程</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绩效管理流程的整合</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绩效管理是一个循环的动态系统，各个环节紧密联系、环环相扣，任何一环的脱节都将导致绩效管理的失败。所以在绩效管理过程中应重视每个环节的工作，并将各个环节有效地整合在一起。
绩效计划是管理人员与员工合作，对员工下一绩效周期应该履行的工作职责、各项任务的重要性等级和授权水平、绩效衡量、可获得的帮助、可能遇到的障碍及解决办法等一系列问题进行探讨并达成共识的过程。因此绩效计划在帮助员工找准路线、认清目标方面具有前瞻性，是整个绩效管理流程中最基本也是首要的环节步骤。
绩效实施过程的核心就是持续的绩效沟通，也就是管理者与员工共同工作以分享信息的过程。这些信息包括工作进展情况、问题和困难、可能的解决措施以及管理者对员工的指导和帮助等。这种双向的交互式沟通必须贯穿于整个绩效管理过程，通过沟通让员工清楚考核制度的内容、目标的制定、工作中的问题、绩效与奖酬的关系等重要问题，同时聆听员工对绩效管理的期望和建议，从而确保绩效管理最终目的的实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2101826" y="2265033"/>
            <a:ext cx="7988347"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前企业绩效管理中，胜任力建模、KPI关键绩效指标、平衡积分卡，360度绩效管理四种技术较为大家熟悉，并广为运用。这四种技术如其说是管理技术，其实更多的是作为一种管理思想和理念给管理实践者产生影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胜任力建模</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胜任力模型是企业建设内部人才标准的常用工具。胜任力概念最早由哈佛大学的著名心理学家麦克利兰（McClelland）于1973年正式提出；是指能够将某一岗位上表现优异者与表现平平者区分开来的潜在的、深层次的个人特征。
胜任力可以是动机、特质、自我形象、态度或价值观、某领域的知识、认识或行为技能中任何可以被可靠测量或计数的，并且能显著区分工作中优秀绩效和一般的个性特征；是帮助组织和个人取得成功的“语言”。
胜任力有三种类型，包括领导胜任力、通用胜任力、专业胜任力。不同的岗位，所需要的胜任力也相应不同。企业在不同场景中，需要选择合适的胜任力模型进行运用。领导胜任力表现为各级领导者的领导力和管理胜任力及行为要素，通用胜任力通常指所有组织成员都应当具备的基本胜任力和行为要素，也包含了企业文化、核心价值观等相匹配的胜任力。专业胜任力指员工为完成某一类专业业务活动所必须具备的能力与行为要素。</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cs typeface="微软雅黑" panose="020B0503020204020204" charset="-122"/>
                <a:sym typeface="微软雅黑" panose="020B0503020204020204" charset="-122"/>
              </a:rPr>
              <a:t>KPI关键绩效指标</a:t>
            </a:r>
            <a:endParaRPr dirty="0" err="1">
              <a:solidFill>
                <a:schemeClr val="dk1"/>
              </a:solidFill>
              <a:latin typeface="微软雅黑" panose="020B0503020204020204" charset="-122"/>
              <a:cs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关键绩效指标(Key Performance Index，KPI)指运用关键绩效指标进行绩效考评的方法，其关键是确定合理的KPI指标。通常通过研究组织内部各种工作流程的情况，找出其中的关键参数，通过对这些参数的衡量，制定评价绩效最重要的若干项绩效指标，就形成了KPI。KPI指标实施包括如下步骤：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cs typeface="微软雅黑" panose="020B0503020204020204" charset="-122"/>
                <a:sym typeface="微软雅黑" panose="020B0503020204020204" charset="-122"/>
              </a:rPr>
              <a:t>KPI关键绩效指标</a:t>
            </a:r>
            <a:endParaRPr dirty="0" err="1">
              <a:solidFill>
                <a:schemeClr val="dk1"/>
              </a:solidFill>
              <a:latin typeface="微软雅黑" panose="020B0503020204020204" charset="-122"/>
              <a:cs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1、绩效管理部门将组织整体目标及各个部门的二级目标传达给相关员工。
2、各部门将自己的工作目标分解为更详细的子目标。进行分解时，尽可能地将每一个目标的内容都指标化、具体化。确立关键业绩指标时，应把握以下三点：一是指标应当简洁明了，容易被执行者理解和接受；二是指标应当可以控制，可以达到；三是指标一般应当比较稳定。
3、对关键绩效指标进行规范定义。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4、根据考核制度规定。由各相应的部门得出考核评价结果，对考核评价结果，要应用于工作的有关方面，从而达到改进管理、体改效益的目的。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平衡记分卡法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平衡记分卡(Balanced Scorecard)也叫综合计分卡，是1992年以后产生的一种新的战略性绩效管理系统和方法。平衡记分卡包括财务和非财务的指标两大类。非财务类指标包括客户满意、内部营运、学习发展指标。
财务收益指标指从财务的角度分析公众或上级部门对我们要求如何，我们如何达成公众的意愿，目标在于从股东利益出发达到投资者设定的财务要求。
客户满意指标是衡量客户对产品和服务满意程度的评价体系，客户类指标和财务类指标同样具有缺憾，反映的是组织过去的绩效，同属滞后类指标。
内部营运指标指对组织在高层次实现其业务流程(如主体需求、研发产品、完成需求、支持营运等)的能力考评，如产量、质量、服务速度或精确性等方面。设定内部营运类指标即从内部营运角度思考我们必须从哪些方面进行控制和提高，我们必须从哪些方面领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平衡记分卡法</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369659"/>
            <a:ext cx="7664123" cy="348981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学习发展指标是指对满足组织学习、变革和发展需求的能力的考评。设定学习与发展类指标即从组织的学习和发展角度思考我们能否持续提升并创造价值。通常从员工、信息系统和组织三个角度来考察组织的学习和发展能力。</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绩效管理的技术</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cs typeface="微软雅黑" panose="020B0503020204020204" charset="-122"/>
                <a:sym typeface="微软雅黑" panose="020B0503020204020204" charset="-122"/>
              </a:rPr>
              <a:t>360度绩效评价法</a:t>
            </a:r>
            <a:endParaRPr dirty="0" err="1">
              <a:solidFill>
                <a:schemeClr val="dk1"/>
              </a:solidFill>
              <a:latin typeface="微软雅黑" panose="020B0503020204020204" charset="-122"/>
              <a:cs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360度绩效评价法是一种集主管评价、同级评价、自我评价、下级评价(如果有下级的话)、客户评价，有时甚至还包括专家评价等多方评价于一体的绩效考评方法，也是目前最流行的绩效考评方法之一。
360度绩效评价法步骤：首先，事先设计好与被考评对象所从事工作有关的调查问卷或工作调查表；其次，分发给与被考评者有关的考评主体，由他们结合被考评者过去一段时期内的工作表现和工作业绩来实事求是地填写调查问卷或调查表；再次，通过调查资料的汇总、分析来评价被考评者的工作绩效。
这种方法集多方评价于一体，能比较客观地反映被考评者的工作绩效。当然，360度绩效评价法也有其自身的局限性，比如，工作量大、成本高，如果对组织的每位员工都使用360度绩效评价法来考评其工作绩效，目前在我国公共组织中还有很大难度。另外，360度绩效评价法也有其漏洞，比如，在同事考评时，被考评者之间可能会合谋，互相给予对方好的评价，结果是你好我好大家好，或者出现群体合谋打击另一些人的问题等。</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fontScale="50000"/>
          </a:bodyPr>
          <a:lstStyle/>
          <a:p>
            <a:r>
              <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rPr>
              <a:t>03</a:t>
            </a:r>
            <a:endParaRPr lang="en-US" altLang="zh-CN" sz="6600" dirty="0">
              <a:solidFill>
                <a:schemeClr val="dk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p:txBody>
          <a:bodyPr>
            <a:normAutofit fontScale="90000"/>
          </a:bodyPr>
          <a:lstStyle/>
          <a:p>
            <a:r>
              <a:rPr lang="zh-CN" altLang="en-US" dirty="0">
                <a:solidFill>
                  <a:schemeClr val="dk1">
                    <a:lumMod val="85000"/>
                    <a:lumOff val="15000"/>
                  </a:schemeClr>
                </a:solidFill>
                <a:sym typeface="+mn-lt"/>
              </a:rPr>
              <a:t>绩效考评的方法运用</a:t>
            </a:r>
            <a:endParaRPr lang="zh-CN" altLang="en-US" dirty="0">
              <a:solidFill>
                <a:schemeClr val="dk1">
                  <a:lumMod val="85000"/>
                  <a:lumOff val="15000"/>
                </a:schemeClr>
              </a:solidFill>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dk1"/>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绩效管理概述</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2436630" y="2265033"/>
            <a:ext cx="731874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企业要想获得长期竞争优势，很大程度上依赖如何有效地调动员工的积极性，激励他们为实现组织的目标努力，持续地提高绩效水平。</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4"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绩效考评的方法运用</a:t>
            </a:r>
            <a:endParaRPr lang="zh-CN" sz="3555"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6"/>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8"/>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考评的方法多种多样，且各种方法都有优点和局限性，有其特定的范围。考评方法的选择一定要与组织的类型、工作的性质、考评对象的特点等方面相匹配。如果考评方法不当的话，再好的考评量表也起不到作用，且有的时候，不但达不到考评的目的，甚至会产生副作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书面评估报告</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2883035" y="2493633"/>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是最古老的、也是被最广泛应用的绩效评估方法。评估者简要地做出对员工的有关叙述性的评论。由于这些评述是有关个性特征或者绩效的，因此这种评估方法适用于以员工或绩效为导向的系统。书面报告无需多少训练就可以做。但此法考验写作能力。绩效评估好坏往往取决于评估者的写作技巧。</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比较法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990225" y="2493633"/>
            <a:ext cx="821155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比较法是考评者通过将一个人的工作绩效与其他人的工作绩效进行比较来确定员工绩效水平的方法。它具有设计简易、使用容易的优点。其缺点是员工对由这种方法得出的绩效结果的接受度较低，而且比较法的信度也相对较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排序法</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排序法是将员工绩效依据某一标准按从高到低的顺序进行排列的方法。
（1）直接排序法：直接排序法是通盘考虑基础上，根据一定评价标准，将被考评者按先后顺序排列起来。按评价标准划分的等级通常有最好、较好、一般、较差、最差，或优、良、一般、合格、不合格等。
（2）交替排序法：是一种比直接排序法运用得广泛得多的方法，其具体操作步骤是：①列出所有被考评者的名单，然后将因不熟悉而无法对其考评的人的名字划去。②选出最好的和最差的分列于表8-3的第1位和倒数第1位，而后再在剩下的员工中挑出次最好的和次最差的分列在第2位和倒数第2位。以此类推，将所有被考评者按优劣顺序排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配对比较法</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配对比较法(Paired Comparison Method)，又称成对比较法或一一比较法，它是将一定范围内的每一位员工按照所有的评价要素(如工作数量、工作质量等)与所有其他员工进行比较，如果某位员工与另一位员工比较中被认为工作绩效更优秀。那么，该员工可得一个“+”号：如果该员工的工作绩效不如另一个员工，则得一个“—”号。在全部的配对比较完成后，考评者通过统计每位员工获得较好评价的次数(即将所得分数加总)，即可得到每位员工的绩效评价分数，进而区分出员工工作绩效的优和劣，如表8-4所示。配对比较法是一项耗时比较多的考评方法，但随着计算机技术的发展，将配对比较原理程序化和系统化已逐渐成为现实，从而为这种方法在一些大中型组织的推广提供了便利。</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强制分布法</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304573" y="2248178"/>
            <a:ext cx="7561277" cy="37327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强制分布法(Forced Distribution Method)是将被考评对象分类，每一类强制规定一个百分比，然后按员工绩效情况将其归入某一适当的类别中。强制分布法按类别而非按个人绩效排序：理论依据是正态分布理论，该理论认为员工的绩效分布应该遵从正态分布．讲而将员工分成最高、较高、一般、较低、最低或杰出、高于一般、一般、低于一般和不合格五个等级，如表8-5所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主观考评法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人物比较法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人物比较法就是在考核前，先选出一位员工，以他的各方面表现为标准，对其他员工进行考核，如表8-6所示。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行为法</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为法是一种用来对员工为有效完成工作所必须表现出来的行为进行界定的方法。具体做法是：首先，用各种技术对这些行为加以界定；其次，管理者对员工在多大程度上表现出了这些行为根据事先的界定进行评价。行为法的优点是：第一，将组织战略与执行这种战略所需要的某些特定行为类型联系起来；第二，能向员工提供组织对他们绩效期望的特定指导和信息反馈；第三，以工作分析为基础有较高的有效性；第四，可接受性较高。行为法包括：行为锚定等级评价法、行为观察法、组织行为修正法和评价中心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行为锚定等级评价法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为锚定等级评价法BARS)是史密斯(Smith)和肯德尔(Kendall)1963年提出的建立在关键事件法基础上的方法，通过一张标示出某一职位各个考评维度评分等级的评价表，并附以描述关键事件的说明词与量表上的一定评分等级相对应，供考评者对被考评者的实际表现进行评价。
实施操作步骤：（1）获取大量能代表某项工作绩效优或劣的关键事件，并进行描述。（2）建立绩效评价等级，并对绩效要素内容加以界定，那些被专家认为能够清楚代表某一特定绩效水平的关键事件将会被作为指导考评者的行为事例。（3）以行为锚定为指导来确定每一绩效评价等级中的哪些关键事例与员工的实际工作表现或行为最为符合，以确定员工的绩效得分。如图8-3所示。
图8-3行为锚定等级评价法举例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行为观察法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1585071" y="2066036"/>
            <a:ext cx="902185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行为观察法（Behavioral Observation Scales）是行为锚定等级评价法的变异形式，但其标准比行为锚定等级评价法更明确。实施这种方法时，首先，需要确定衡量绩效水平的角度，如工作质量、人际沟通能力、工作可靠性等，每个角度均应细分为若干具体标准，并设计一个评价表。然后，评价者将员工行为与评价标准相比较，得出某一衡量角度所有具体科目的得分和总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绩效的概念</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绩效（Performance)是管理活动中常用概念之一。根据词典解释，绩效指的是“执行、履行、表现、成绩”。不同学科领域对绩效的认识也有所不同。
从管理学角度看，绩效是组织期望的结果，是组织为实现其目标而展现在不同层面上的有效输出，包括个人绩效和组织绩效两个方面。组织绩效建立在个人绩效实现的基础上，但个人绩效实现并不意味着组织是有绩效的。
从经济学角度看，绩效与薪酬是组织和员工之间的对等承诺关系，绩效是员工对组织的承诺，而薪酬是组织对员工所做出的承诺。一个人进入组织，必须对组织所要求的绩效做出承诺，这是进入组织的前提条件。当员工完成了对组织的承诺时，组织就以相应的薪酬实现其对员工的承诺。这种对等承诺关系的本质体现了等价交换的原则，而这一原则正是市场经济运行的基本规则。</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组织行为修正法</a:t>
            </a:r>
            <a:endParaRPr dirty="0" err="1">
              <a:solidFill>
                <a:schemeClr val="dk1"/>
              </a:solidFill>
              <a:latin typeface="微软雅黑" panose="020B0503020204020204" charset="-122"/>
              <a:sym typeface="微软雅黑" panose="020B0503020204020204" charset="-122"/>
            </a:endParaRPr>
          </a:p>
        </p:txBody>
      </p:sp>
      <p:cxnSp>
        <p:nvCxnSpPr>
          <p:cNvPr id="12" name="直接连接符 11"/>
          <p:cNvCxnSpPr/>
          <p:nvPr>
            <p:custDataLst>
              <p:tags r:id="rId7"/>
            </p:custDataLst>
          </p:nvPr>
        </p:nvCxnSpPr>
        <p:spPr>
          <a:xfrm>
            <a:off x="9817306" y="6125284"/>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9683771" y="6188180"/>
            <a:ext cx="364740" cy="36474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Title 6"/>
          <p:cNvSpPr txBox="1"/>
          <p:nvPr>
            <p:custDataLst>
              <p:tags r:id="rId9"/>
            </p:custDataLst>
          </p:nvPr>
        </p:nvSpPr>
        <p:spPr>
          <a:xfrm>
            <a:off x="2253150" y="2248178"/>
            <a:ext cx="7664123" cy="37327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组织行为修正法是通过一套正式的行为反馈与强化系统来管理员工的行为的方法。该方法建立的基本思路是：员工的未来行为是由其过去得到过的正强化行为决定的。组织行为修正法大多有四个部分组成：(1)要界定一套对工作绩效来讲非常必要的关键行为；(2)用一套衡量系统来检验和评价这些行为被表现的可能性；(3)管理者或考评者将这些关键行为告知员工或被考评者，并要求员工以怎样的频率来表现这些行为；(4)向员工提供反馈与强化。</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评价中心法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2994636" y="2189379"/>
            <a:ext cx="6202727" cy="385084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评价中心法不仅在员工甄选和晋升中得到了广泛应用，而且近年来在绩效考评中也开始使用。在评价中心法中，考评者通过观察员工完成大量已事先布置好的模拟任务，如文件筐技术、无领导小组讨论、角色扮演、个人演说等任务时所表现出来的行为，来评价员工作为一名管理人员所应具备的能力、技能或潜力。评价中心法的优点是：它能对一个人在从事管理任务方面的绩效做出比较客观的衡量，具有较好的反馈功能，有利于员工个人发展规划的制定。</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特性法</a:t>
            </a:r>
            <a:endParaRPr dirty="0" err="1">
              <a:solidFill>
                <a:schemeClr val="dk1"/>
              </a:solidFill>
              <a:latin typeface="微软雅黑" panose="020B0503020204020204" charset="-122"/>
              <a:sym typeface="微软雅黑" panose="020B0503020204020204" charset="-122"/>
            </a:endParaRPr>
          </a:p>
        </p:txBody>
      </p:sp>
      <p:sp>
        <p:nvSpPr>
          <p:cNvPr id="5" name="Title 6"/>
          <p:cNvSpPr txBox="1"/>
          <p:nvPr>
            <p:custDataLst>
              <p:tags r:id="rId7"/>
            </p:custDataLst>
          </p:nvPr>
        </p:nvSpPr>
        <p:spPr>
          <a:xfrm>
            <a:off x="2253150" y="2144610"/>
            <a:ext cx="7664123" cy="393991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特性法是用来衡量员工所具备的对组织发展来讲非常有利的特征或特点的方法。该方法通过对一系列特征或特点，如主动性、领导能力、竞争力等的界定，来评价员工的绩效水平。该类方法的优点是：它不仅容易开发，而且对不同工作、不同战略和不同组织均具有普遍适用性。其缺点是：该类方法与组织战略间的一致性往往较差，信度和效度均较低；而且，这类方法的绩效标准一般比较模糊，不同考评者对同一绩效标准可能会做出不同解释。这类方法常见的具体形式有图评价尺度法和混合标准尺度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图评价尺度法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图评价尺度法(Graphic Rating Scales，简称GRS)，也称图表等级评价法，是根据事先列出的每一绩效维度(如工作量、可信赖程度、工作知识、出勤率、工作准确性和合作性等)的评价尺度(可以是5分制的，也可以是其他分制的)来评定被考评者绩效等级的方法。这种方法包括数字排列和文字描述两种方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图评价尺度法</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评价过程中，考评者每次只需考虑一位员工，并从中圈出一个与被考评者在某一特征程度上最为符合的分数即可。图评价尺度法有两大缺陷：一是因背景、经历和个性等的差异，考评者很难以同一方式对文字所描述的内容做出相同解释；二是考评者有可能选择与员工工作绩效无关的绩效维度，或者遗漏掉对工作绩效有重大影响的绩效维度。
2、混合标准尺度法。
混合标准尺度法(Mixed Standard Scales，简称MSS)是为解决图评价尺度法所遇到的问题而提出来的。这种方法要求在量表设计时，首先要对相关的绩效维度进行界定，并为每一维度所代表的好、中、差的绩效等级加以文字标注，然后将这些标注性语句打乱次序，使之随机排列，并且不指出每一评价特征。考评者只需要根据被考评者的实际工作表现，与这些标注性描述语句进行逐条对照评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组合 7"/>
          <p:cNvGrpSpPr/>
          <p:nvPr userDrawn="1">
            <p:custDataLst>
              <p:tags r:id="rId1"/>
            </p:custDataLst>
          </p:nvPr>
        </p:nvGrpSpPr>
        <p:grpSpPr>
          <a:xfrm>
            <a:off x="4001597" y="6045200"/>
            <a:ext cx="8190403" cy="812800"/>
            <a:chOff x="4001597" y="5613400"/>
            <a:chExt cx="8190403" cy="1244600"/>
          </a:xfrm>
        </p:grpSpPr>
        <p:sp>
          <p:nvSpPr>
            <p:cNvPr id="1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5"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客观考评法</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结果法</a:t>
            </a:r>
            <a:endParaRPr dirty="0" err="1">
              <a:solidFill>
                <a:schemeClr val="dk1"/>
              </a:solidFill>
              <a:latin typeface="微软雅黑" panose="020B0503020204020204" charset="-122"/>
              <a:sym typeface="微软雅黑" panose="020B0503020204020204" charset="-122"/>
            </a:endParaRPr>
          </a:p>
        </p:txBody>
      </p:sp>
      <p:sp>
        <p:nvSpPr>
          <p:cNvPr id="4" name="文本框 1"/>
          <p:cNvSpPr txBox="1"/>
          <p:nvPr>
            <p:custDataLst>
              <p:tags r:id="rId7"/>
            </p:custDataLst>
          </p:nvPr>
        </p:nvSpPr>
        <p:spPr>
          <a:xfrm>
            <a:off x="456830" y="2199585"/>
            <a:ext cx="3427630" cy="3019219"/>
          </a:xfrm>
          <a:prstGeom prst="rect">
            <a:avLst/>
          </a:prstGeom>
          <a:noFill/>
        </p:spPr>
        <p:txBody>
          <a:bodyPr wrap="square" rtlCol="0" anchor="b" anchorCtr="0">
            <a:normAutofit/>
          </a:bodyPr>
          <a:p>
            <a:pPr algn="l">
              <a:lnSpc>
                <a:spcPct val="130000"/>
              </a:lnSpc>
            </a:pPr>
            <a:r>
              <a:rPr lang="zh-CN" altLang="en-US" sz="1600" spc="150">
                <a:solidFill>
                  <a:schemeClr val="dk1">
                    <a:lumMod val="85000"/>
                    <a:lumOff val="15000"/>
                  </a:schemeClr>
                </a:solidFill>
                <a:uFillTx/>
                <a:latin typeface="微软雅黑" panose="020B0503020204020204" charset="-122"/>
                <a:ea typeface="微软雅黑" panose="020B0503020204020204" charset="-122"/>
                <a:sym typeface="+mn-ea"/>
              </a:rPr>
              <a:t>结果法是根据员工的工作结果或工作行为表现来评价员工绩效的方法。这种方法有利于促使员工对其工作行为和结果负责，从而使员工慎重地选择工作方法。这类方法中最具代表性的方法就是目标管理法。</a:t>
            </a:r>
            <a:endParaRPr lang="zh-CN" altLang="en-US" sz="1600" spc="150">
              <a:solidFill>
                <a:schemeClr val="dk1">
                  <a:lumMod val="85000"/>
                  <a:lumOff val="15000"/>
                </a:schemeClr>
              </a:solidFill>
              <a:uFillTx/>
              <a:latin typeface="微软雅黑" panose="020B0503020204020204" charset="-122"/>
              <a:ea typeface="微软雅黑" panose="020B0503020204020204" charset="-122"/>
              <a:sym typeface="+mn-ea"/>
            </a:endParaRPr>
          </a:p>
        </p:txBody>
      </p:sp>
      <p:sp>
        <p:nvSpPr>
          <p:cNvPr id="5" name="文本框 3"/>
          <p:cNvSpPr txBox="1"/>
          <p:nvPr>
            <p:custDataLst>
              <p:tags r:id="rId8"/>
            </p:custDataLst>
          </p:nvPr>
        </p:nvSpPr>
        <p:spPr>
          <a:xfrm>
            <a:off x="4382213" y="2199585"/>
            <a:ext cx="3427630" cy="3019219"/>
          </a:xfrm>
          <a:prstGeom prst="rect">
            <a:avLst/>
          </a:prstGeom>
          <a:noFill/>
        </p:spPr>
        <p:txBody>
          <a:bodyPr wrap="square" rtlCol="0" anchor="b" anchorCtr="0">
            <a:normAutofit/>
          </a:bodyPr>
          <a:p>
            <a:pPr algn="l">
              <a:lnSpc>
                <a:spcPct val="130000"/>
              </a:lnSpc>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目标管理法(MBO)，它是由管理者或考评者与员工或被考评者共同讨论和制定员工或被考评者一定考评周期内所需达到的绩效目标，经贯彻执行后，到规定的考评周期末由双方共同对照原定目标来测评实际绩效，找出成绩和不足，而后再制定下一周期的绩效目标，如此循环下去的方法。</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custDataLst>
              <p:tags r:id="rId9"/>
            </p:custDataLst>
          </p:nvPr>
        </p:nvSpPr>
        <p:spPr>
          <a:xfrm>
            <a:off x="8307598" y="2199585"/>
            <a:ext cx="3427630" cy="3019219"/>
          </a:xfrm>
          <a:prstGeom prst="rect">
            <a:avLst/>
          </a:prstGeom>
          <a:noFill/>
        </p:spPr>
        <p:txBody>
          <a:bodyPr wrap="square" rtlCol="0" anchor="b" anchorCtr="0">
            <a:normAutofit lnSpcReduction="20000"/>
          </a:bodyPr>
          <a:p>
            <a:pPr algn="l">
              <a:lnSpc>
                <a:spcPct val="130000"/>
              </a:lnSpc>
            </a:pPr>
            <a:r>
              <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rPr>
              <a:t>目标管理概念源于布兹(Booz)、艾伦(Allen)与汉密尔顿(Hamilton)合伙的会计师事务所，这种方法当时被称作“管理者通信”。20世纪50年代，哈罗德 史密迪(Harold Smiddy)将这种思想移植到电气公司(GE)并进一步扩展。</a:t>
            </a:r>
            <a:endParaRPr lang="zh-CN" altLang="en-US" sz="1600" spc="150">
              <a:solidFill>
                <a:schemeClr val="dk1">
                  <a:lumMod val="85000"/>
                  <a:lumOff val="1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燕尾形 22"/>
          <p:cNvSpPr/>
          <p:nvPr>
            <p:custDataLst>
              <p:tags r:id="rId10"/>
            </p:custDataLst>
          </p:nvPr>
        </p:nvSpPr>
        <p:spPr>
          <a:xfrm>
            <a:off x="1128079" y="5525114"/>
            <a:ext cx="2085135" cy="50493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dirty="0">
                <a:solidFill>
                  <a:schemeClr val="lt1">
                    <a:lumMod val="50000"/>
                  </a:schemeClr>
                </a:solidFill>
                <a:latin typeface="微软雅黑" panose="020B0503020204020204" charset="-122"/>
                <a:ea typeface="微软雅黑" panose="020B0503020204020204" charset="-122"/>
                <a:cs typeface="微软雅黑" panose="020B0503020204020204" charset="-122"/>
              </a:rPr>
              <a:t>1</a:t>
            </a:r>
            <a:endParaRPr lang="en-US" altLang="zh-CN" sz="2000" b="1" dirty="0">
              <a:solidFill>
                <a:schemeClr val="lt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4" name="燕尾形 23"/>
          <p:cNvSpPr/>
          <p:nvPr>
            <p:custDataLst>
              <p:tags r:id="rId11"/>
            </p:custDataLst>
          </p:nvPr>
        </p:nvSpPr>
        <p:spPr>
          <a:xfrm>
            <a:off x="5054260" y="5524316"/>
            <a:ext cx="2085135" cy="5049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a:solidFill>
                  <a:schemeClr val="lt1">
                    <a:lumMod val="50000"/>
                  </a:schemeClr>
                </a:solidFill>
                <a:latin typeface="微软雅黑" panose="020B0503020204020204" charset="-122"/>
                <a:ea typeface="微软雅黑" panose="020B0503020204020204" charset="-122"/>
                <a:cs typeface="微软雅黑" panose="020B0503020204020204" charset="-122"/>
              </a:rPr>
              <a:t>2</a:t>
            </a:r>
            <a:endParaRPr lang="en-US" altLang="zh-CN" sz="2000" b="1">
              <a:solidFill>
                <a:schemeClr val="lt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6" name="燕尾形 10"/>
          <p:cNvSpPr/>
          <p:nvPr>
            <p:custDataLst>
              <p:tags r:id="rId12"/>
            </p:custDataLst>
          </p:nvPr>
        </p:nvSpPr>
        <p:spPr>
          <a:xfrm>
            <a:off x="8978047" y="5524316"/>
            <a:ext cx="2085135" cy="504932"/>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sz="2000" b="1">
                <a:solidFill>
                  <a:schemeClr val="lt1">
                    <a:lumMod val="50000"/>
                  </a:schemeClr>
                </a:solidFill>
                <a:latin typeface="微软雅黑" panose="020B0503020204020204" charset="-122"/>
                <a:ea typeface="微软雅黑" panose="020B0503020204020204" charset="-122"/>
                <a:cs typeface="微软雅黑" panose="020B0503020204020204" charset="-122"/>
              </a:rPr>
              <a:t>3</a:t>
            </a:r>
            <a:endParaRPr lang="en-US" altLang="zh-CN" sz="2000" b="1">
              <a:solidFill>
                <a:schemeClr val="lt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2" name="燕尾形 11"/>
          <p:cNvSpPr/>
          <p:nvPr>
            <p:custDataLst>
              <p:tags r:id="rId13"/>
            </p:custDataLst>
          </p:nvPr>
        </p:nvSpPr>
        <p:spPr>
          <a:xfrm>
            <a:off x="3091170" y="5524316"/>
            <a:ext cx="2085135" cy="504932"/>
          </a:xfrm>
          <a:prstGeom prst="chevron">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000" b="1">
              <a:solidFill>
                <a:schemeClr val="lt1"/>
              </a:solidFill>
              <a:latin typeface="微软雅黑" panose="020B0503020204020204" charset="-122"/>
              <a:cs typeface="微软雅黑" panose="020B0503020204020204" charset="-122"/>
            </a:endParaRPr>
          </a:p>
        </p:txBody>
      </p:sp>
      <p:sp>
        <p:nvSpPr>
          <p:cNvPr id="13" name="燕尾形 12"/>
          <p:cNvSpPr/>
          <p:nvPr>
            <p:custDataLst>
              <p:tags r:id="rId14"/>
            </p:custDataLst>
          </p:nvPr>
        </p:nvSpPr>
        <p:spPr>
          <a:xfrm>
            <a:off x="7017351" y="5524316"/>
            <a:ext cx="2085135" cy="504932"/>
          </a:xfrm>
          <a:prstGeom prst="chevron">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2000" b="1">
              <a:solidFill>
                <a:schemeClr val="lt1"/>
              </a:solidFill>
              <a:latin typeface="微软雅黑" panose="020B0503020204020204" charset="-122"/>
              <a:cs typeface="微软雅黑" panose="020B0503020204020204" charset="-122"/>
            </a:endParaRPr>
          </a:p>
        </p:txBody>
      </p:sp>
    </p:spTree>
    <p:custDataLst>
      <p:tags r:id="rId15"/>
    </p:custData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en-US" altLang="zh-CN" noProof="0" dirty="0">
                <a:solidFill>
                  <a:schemeClr val="dk1">
                    <a:lumMod val="85000"/>
                    <a:lumOff val="15000"/>
                  </a:schemeClr>
                </a:solidFill>
                <a:sym typeface="+mn-lt"/>
              </a:rPr>
              <a:t>谢谢</a:t>
            </a:r>
            <a:endParaRPr lang="en-US" altLang="zh-CN" noProof="0" dirty="0">
              <a:solidFill>
                <a:schemeClr val="dk1">
                  <a:lumMod val="85000"/>
                  <a:lumOff val="15000"/>
                </a:schemeClr>
              </a:solidFill>
              <a:sym typeface="+mn-lt"/>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61926"/>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绩效的概念</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457155" y="17716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从社会学角度看，绩效意味着每一个社会成员应按照社会分工所确定的角色承担他的那一份职责。人们之间的相互协作构成整个社会，而完成个人绩效则是个人作为社会一员的义务。
绩效定义主要有三种观点：一是认为绩效是结果，与组织战略、顾客满意及投资关系密切；二是认为绩效是行为，与组织目标有关；三是强调员工与绩效关系，关注员工素质和未来发展。实际应用绩效概念可分五种：
1、绩效就是完成工作任务。
2、绩效就是工作结果。
3、绩效就是行为。
4、绩效就是结果与过程(行为)的统一体。</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绩效的概念</a:t>
            </a:r>
            <a:endParaRPr lang="zh-CN" sz="3555" dirty="0" err="1">
              <a:solidFill>
                <a:schemeClr val="dk1"/>
              </a:solidFill>
              <a:latin typeface="微软雅黑" panose="020B0503020204020204" charset="-122"/>
              <a:sym typeface="微软雅黑" panose="020B0503020204020204" charset="-122"/>
            </a:endParaRPr>
          </a:p>
        </p:txBody>
      </p:sp>
      <p:sp>
        <p:nvSpPr>
          <p:cNvPr id="11" name="Title 6"/>
          <p:cNvSpPr txBox="1"/>
          <p:nvPr>
            <p:custDataLst>
              <p:tags r:id="rId6"/>
            </p:custDataLst>
          </p:nvPr>
        </p:nvSpPr>
        <p:spPr>
          <a:xfrm>
            <a:off x="2883035" y="2265033"/>
            <a:ext cx="6425930" cy="324233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5、绩效=做了什么(实际收益)+能做什么(预期收益)。
综合考虑，绩效可以定义为：人们在工作过程中所表现出来的与组织相关的并且可以被评价的工作业绩、工作能力和工作态度。其中，工作业绩是指工作的结果，工作能力和工作态度则是指工作的行为，这些行为对个人或组织效率具有积极或消极的作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绩效的特点</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多层次性</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2548231" y="2066036"/>
            <a:ext cx="7095537"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绩效是分层次的。按照被衡量行为主体的多样性，绩效可以从组织架构层次角度划分为组织绩效、群体绩效和个人绩效，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grpSp>
      <p:cxnSp>
        <p:nvCxnSpPr>
          <p:cNvPr id="11" name="直接连接符 10"/>
          <p:cNvCxnSpPr/>
          <p:nvPr>
            <p:custDataLst>
              <p:tags r:id="rId4"/>
            </p:custDataLst>
          </p:nvPr>
        </p:nvCxnSpPr>
        <p:spPr>
          <a:xfrm>
            <a:off x="457204" y="1371611"/>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2"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b" anchorCtr="0">
            <a:normAutofit lnSpcReduction="2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555" dirty="0" err="1">
                <a:solidFill>
                  <a:schemeClr val="dk1"/>
                </a:solidFill>
                <a:latin typeface="微软雅黑" panose="020B0503020204020204" charset="-122"/>
                <a:sym typeface="微软雅黑" panose="020B0503020204020204" charset="-122"/>
              </a:rPr>
              <a:t>绩效的特点</a:t>
            </a:r>
            <a:endParaRPr lang="zh-CN" sz="3555" dirty="0" err="1">
              <a:solidFill>
                <a:schemeClr val="dk1"/>
              </a:solidFill>
              <a:latin typeface="微软雅黑" panose="020B0503020204020204" charset="-122"/>
              <a:sym typeface="微软雅黑" panose="020B0503020204020204" charset="-122"/>
            </a:endParaRPr>
          </a:p>
        </p:txBody>
      </p:sp>
      <p:sp>
        <p:nvSpPr>
          <p:cNvPr id="3" name="副标题"/>
          <p:cNvSpPr txBox="1"/>
          <p:nvPr>
            <p:custDataLst>
              <p:tags r:id="rId6"/>
            </p:custDataLst>
          </p:nvPr>
        </p:nvSpPr>
        <p:spPr>
          <a:xfrm>
            <a:off x="457204" y="762007"/>
            <a:ext cx="11277690" cy="457204"/>
          </a:xfrm>
          <a:prstGeom prst="rect">
            <a:avLst/>
          </a:prstGeom>
          <a:noFill/>
          <a:ln w="12700">
            <a:miter lim="400000"/>
          </a:ln>
          <a:extLst>
            <a:ext uri="{909E8E84-426E-40DD-AFC4-6F175D3DCCD1}">
              <a14:hiddenFill xmlns:a14="http://schemas.microsoft.com/office/drawing/2010/main">
                <a:solidFill>
                  <a:schemeClr val="accent3"/>
                </a:solidFill>
              </a14:hiddenFill>
            </a:ext>
          </a:extLst>
        </p:spPr>
        <p:txBody>
          <a:bodyPr lIns="0" tIns="0" rIns="0" bIns="0">
            <a:normAutofit/>
          </a:bodyPr>
          <a:lstStyle>
            <a:defPPr>
              <a:defRPr lang="zh-CN"/>
            </a:defPPr>
            <a:lvl1pPr fontAlgn="auto">
              <a:lnSpc>
                <a:spcPct val="120000"/>
              </a:lnSpc>
              <a:defRPr sz="2000">
                <a:solidFill>
                  <a:srgbClr val="FFFFFF"/>
                </a:solidFill>
                <a:latin typeface="微软雅黑" panose="020B0503020204020204" charset="-122"/>
                <a:ea typeface="微软雅黑" panose="020B0503020204020204" charset="-122"/>
                <a:cs typeface="微软雅黑" panose="020B0503020204020204" charset="-122"/>
              </a:defRPr>
            </a:lvl1pPr>
          </a:lstStyle>
          <a:p>
            <a:r>
              <a:rPr dirty="0" err="1">
                <a:solidFill>
                  <a:schemeClr val="dk1"/>
                </a:solidFill>
                <a:latin typeface="微软雅黑" panose="020B0503020204020204" charset="-122"/>
                <a:sym typeface="微软雅黑" panose="020B0503020204020204" charset="-122"/>
              </a:rPr>
              <a:t>多因性</a:t>
            </a:r>
            <a:endParaRPr dirty="0" err="1">
              <a:solidFill>
                <a:schemeClr val="dk1"/>
              </a:solidFill>
              <a:latin typeface="微软雅黑" panose="020B0503020204020204" charset="-122"/>
              <a:sym typeface="微软雅黑" panose="020B0503020204020204" charset="-122"/>
            </a:endParaRPr>
          </a:p>
        </p:txBody>
      </p:sp>
      <p:sp>
        <p:nvSpPr>
          <p:cNvPr id="4" name="Title 6"/>
          <p:cNvSpPr txBox="1"/>
          <p:nvPr>
            <p:custDataLst>
              <p:tags r:id="rId7"/>
            </p:custDataLst>
          </p:nvPr>
        </p:nvSpPr>
        <p:spPr>
          <a:xfrm>
            <a:off x="457155" y="20002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员工的工作绩效不是取决于单方面的因素，而是多种因素共同作用的结果。也就是说，员工绩效受到多方面因素的影响，主要包括员工的技能、激励、环境和机会这四类因素。其中，技能和激励属于主观性影响因素，而环境和机会属于客观性影响因素。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 name="KSO_WM_SPECIAL_SOURCE" val="bdnull"/>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5_3*i*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5_3*l_h_f*1_1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6915_3*l_h_i*1_1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6915_3*l_h_i*1_1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6915_3*l_h_f*1_2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6915_3*l_h_i*1_2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6915_3*l_h_i*1_2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6915_3*l_h_f*1_3_1"/>
  <p:tag name="KSO_WM_TEMPLATE_CATEGORY" val="custom"/>
  <p:tag name="KSO_WM_TEMPLATE_INDEX" val="20206915"/>
  <p:tag name="KSO_WM_UNIT_LAYERLEVEL" val="1_1_1"/>
  <p:tag name="KSO_WM_TAG_VERSION" val="1.0"/>
  <p:tag name="KSO_WM_BEAUTIFY_FLAG" val="#wm#"/>
  <p:tag name="KSO_WM_UNIT_PRESET_TEXT" val="请言简意赅的阐述您的观点。"/>
  <p:tag name="KSO_WM_UNIT_TEXT_FILL_FORE_SCHEMECOLOR_INDEX_BRIGHTNESS" val="0.25"/>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6915_3*l_h_i*1_3_1"/>
  <p:tag name="KSO_WM_TEMPLATE_CATEGORY" val="custom"/>
  <p:tag name="KSO_WM_TEMPLATE_INDEX" val="20206915"/>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6915_3*l_h_i*1_3_2"/>
  <p:tag name="KSO_WM_TEMPLATE_CATEGORY" val="custom"/>
  <p:tag name="KSO_WM_TEMPLATE_INDEX" val="20206915"/>
  <p:tag name="KSO_WM_UNIT_LAYERLEVEL" val="1_1_1"/>
  <p:tag name="KSO_WM_TAG_VERSION" val="1.0"/>
  <p:tag name="KSO_WM_BEAUTIFY_FLAG" val="#wm#"/>
  <p:tag name="KSO_WM_UNIT_LINE_FORE_SCHEMECOLOR_INDEX_BRIGHTNESS" val="-0.15"/>
  <p:tag name="KSO_WM_UNIT_LINE_FORE_SCHEMECOLOR_INDEX" val="14"/>
  <p:tag name="KSO_WM_UNIT_LINE_FILL_TYPE" val="2"/>
</p:tagLst>
</file>

<file path=ppt/tags/tag176.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5_3*a*1"/>
  <p:tag name="KSO_WM_TEMPLATE_CATEGORY" val="custom"/>
  <p:tag name="KSO_WM_TEMPLATE_INDEX" val="2020691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77.xml><?xml version="1.0" encoding="utf-8"?>
<p:tagLst xmlns:p="http://schemas.openxmlformats.org/presentationml/2006/main">
  <p:tag name="KSO_WM_BEAUTIFY_FLAG" val="#wm#"/>
  <p:tag name="KSO_WM_TEMPLATE_CATEGORY" val="custom"/>
  <p:tag name="KSO_WM_TEMPLATE_INDEX" val="20206915"/>
  <p:tag name="KSO_WM_SLIDE_ID" val="custom20206915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 name="KSO_WM_SPECIAL_SOURCE" val="bdnull"/>
</p:tagLst>
</file>

<file path=ppt/tags/tag178.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7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81.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1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20},&quot;minSize&quot;:{&quot;size1&quot;:11.2},&quot;normalSize&quot;:{&quot;size1&quot;:11.2},&quot;subLayout&quot;:[{&quot;id&quot;:&quot;2022-11-01T15:51:22&quot;,&quot;margin&quot;:{&quot;bottom&quot;:0.025999998673796654,&quot;left&quot;:1.2699999809265137,&quot;right&quot;:1.2699999809265137,&quot;top&quot;:0.4230000376701355},&quot;type&quot;:0},{&quot;id&quot;:&quot;2022-11-01T15:51: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1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20},&quot;minSize&quot;:{&quot;size1&quot;:11.2},&quot;normalSize&quot;:{&quot;size1&quot;:11.2},&quot;subLayout&quot;:[{&quot;id&quot;:&quot;2022-11-01T15:51:22&quot;,&quot;margin&quot;:{&quot;bottom&quot;:0.025999998673796654,&quot;left&quot;:1.2699999809265137,&quot;right&quot;:1.2699999809265137,&quot;top&quot;:0.4230000376701355},&quot;type&quot;:0},{&quot;id&quot;:&quot;2022-11-01T15:51: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20},&quot;minSize&quot;:{&quot;size1&quot;:11.2},&quot;normalSize&quot;:{&quot;size1&quot;:11.2},&quot;subLayout&quot;:[{&quot;id&quot;:&quot;2022-11-01T15:51:22&quot;,&quot;margin&quot;:{&quot;bottom&quot;:0.025999998673796654,&quot;left&quot;:1.2699999809265137,&quot;right&quot;:1.2699999809265137,&quot;top&quot;:0.4230000376701355},&quot;type&quot;:0},{&quot;id&quot;:&quot;2022-11-01T15:51: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0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20},&quot;minSize&quot;:{&quot;size1&quot;:11.2},&quot;normalSize&quot;:{&quot;size1&quot;:11.2},&quot;subLayout&quot;:[{&quot;id&quot;:&quot;2022-11-01T15:51:22&quot;,&quot;margin&quot;:{&quot;bottom&quot;:0.025999998673796654,&quot;left&quot;:1.2699999809265137,&quot;right&quot;:1.2699999809265137,&quot;top&quot;:0.4230000376701355},&quot;type&quot;:0},{&quot;id&quot;:&quot;2022-11-01T15:51:2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1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22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3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3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2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23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24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5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2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25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6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2&quot;,&quot;maxSize&quot;:{&quot;size1&quot;:31.1},&quot;minSize&quot;:{&quot;size1&quot;:17.8},&quot;normalSize&quot;:{&quot;size1&quot;:17.8},&quot;subLayout&quot;:[{&quot;id&quot;:&quot;2022-11-01T15:51:22&quot;,&quot;maxSize&quot;:{&quot;size1&quot;:100},&quot;minSize&quot;:{&quot;size1&quot;:61.7},&quot;normalSize&quot;:{&quot;size1&quot;:61.7},&quot;subLayout&quot;:[{&quot;id&quot;:&quot;2022-11-01T15:51:22&quot;,&quot;margin&quot;:{&quot;bottom&quot;:0,&quot;left&quot;:1.2699999809265137,&quot;right&quot;:1.2699999809265137,&quot;top&quot;:0.4230000376701355},&quot;type&quot;:0},{&quot;id&quot;:&quot;2022-11-01T15:51:22&quot;,&quot;margin&quot;:{&quot;bottom&quot;:0.025999998673796654,&quot;left&quot;:1.2699999809265137,&quot;right&quot;:1.2699999809265137,&quot;top&quot;:0.025999998673796654},&quot;type&quot;:0}],&quot;type&quot;:0},{&quot;id&quot;:&quot;2022-11-01T15:51:22&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6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6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27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7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2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28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9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20},&quot;minSize&quot;:{&quot;size1&quot;:11.2},&quot;normalSize&quot;:{&quot;size1&quot;:11.2},&quot;subLayout&quot;:[{&quot;id&quot;:&quot;2022-11-01T15:51:23&quot;,&quot;margin&quot;:{&quot;bottom&quot;:0.025999998673796654,&quot;left&quot;:1.2699999809265137,&quot;right&quot;:1.2699999809265137,&quot;top&quot;:0.4230000376701355},&quot;type&quot;:0},{&quot;id&quot;:&quot;2022-11-01T15:51: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2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0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31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19.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22.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3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2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20},&quot;minSize&quot;:{&quot;size1&quot;:11.2},&quot;normalSize&quot;:{&quot;size1&quot;:11.2},&quot;subLayout&quot;:[{&quot;id&quot;:&quot;2022-11-01T15:51:23&quot;,&quot;margin&quot;:{&quot;bottom&quot;:0.025999998673796654,&quot;left&quot;:1.2699999809265137,&quot;right&quot;:1.2699999809265137,&quot;top&quot;:0.4230000376701355},&quot;type&quot;:0},{&quot;id&quot;:&quot;2022-11-01T15:51: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3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4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35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3&quot;,&quot;maxSize&quot;:{&quot;size1&quot;:31.1},&quot;minSize&quot;:{&quot;size1&quot;:17.8},&quot;normalSize&quot;:{&quot;size1&quot;:17.8},&quot;subLayout&quot;:[{&quot;id&quot;:&quot;2022-11-01T15:51:23&quot;,&quot;maxSize&quot;:{&quot;size1&quot;:100},&quot;minSize&quot;:{&quot;size1&quot;:61.7},&quot;normalSize&quot;:{&quot;size1&quot;:61.7},&quot;subLayout&quot;:[{&quot;id&quot;:&quot;2022-11-01T15:51:23&quot;,&quot;margin&quot;:{&quot;bottom&quot;:0,&quot;left&quot;:1.2699999809265137,&quot;right&quot;:1.2699999809265137,&quot;top&quot;:0.4230000376701355},&quot;type&quot;:0},{&quot;id&quot;:&quot;2022-11-01T15:51:23&quot;,&quot;margin&quot;:{&quot;bottom&quot;:0.025999998673796654,&quot;left&quot;:1.2699999809265137,&quot;right&quot;:1.2699999809265137,&quot;top&quot;:0.025999998673796654},&quot;type&quot;:0}],&quot;type&quot;:0},{&quot;id&quot;:&quot;2022-11-01T15:51:23&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6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3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6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37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37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38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3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39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40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20},&quot;minSize&quot;:{&quot;size1&quot;:11.2},&quot;normalSize&quot;:{&quot;size1&quot;:11.2},&quot;subLayout&quot;:[{&quot;id&quot;:&quot;2022-11-01T15:51:24&quot;,&quot;margin&quot;:{&quot;bottom&quot;:0.025999998673796654,&quot;left&quot;:1.2699999809265137,&quot;right&quot;:1.2699999809265137,&quot;top&quot;:0.4230000376701355},&quot;type&quot;:0},{&quot;id&quot;:&quot;2022-11-01T15:51:24&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418.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26.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43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4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49.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4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452.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4&quot;,&quot;maxSize&quot;:{&quot;size1&quot;:31.1},&quot;minSize&quot;:{&quot;size1&quot;:17.8},&quot;normalSize&quot;:{&quot;size1&quot;:17.8},&quot;subLayout&quot;:[{&quot;id&quot;:&quot;2022-11-01T15:51:24&quot;,&quot;maxSize&quot;:{&quot;size1&quot;:100},&quot;minSize&quot;:{&quot;size1&quot;:61.7},&quot;normalSize&quot;:{&quot;size1&quot;:61.7},&quot;subLayout&quot;:[{&quot;id&quot;:&quot;2022-11-01T15:51:24&quot;,&quot;margin&quot;:{&quot;bottom&quot;:0,&quot;left&quot;:1.2699999809265137,&quot;right&quot;:1.2699999809265137,&quot;top&quot;:0.4230000376701355},&quot;type&quot;:0},{&quot;id&quot;:&quot;2022-11-01T15:51:24&quot;,&quot;margin&quot;:{&quot;bottom&quot;:0.025999998673796654,&quot;left&quot;:1.2699999809265137,&quot;right&quot;:1.2699999809265137,&quot;top&quot;:0.025999998673796654},&quot;type&quot;:0}],&quot;type&quot;:0},{&quot;id&quot;:&quot;2022-11-01T15:51:24&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61.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6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64.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4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70.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471.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7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20},&quot;minSize&quot;:{&quot;size1&quot;:11.2},&quot;normalSize&quot;:{&quot;size1&quot;:11.2},&quot;subLayout&quot;:[{&quot;id&quot;:&quot;2022-11-01T15:51:25&quot;,&quot;margin&quot;:{&quot;bottom&quot;:0.025999998673796654,&quot;left&quot;:1.2699999809265137,&quot;right&quot;:1.2699999809265137,&quot;top&quot;:0.4230000376701355},&quot;type&quot;:0},{&quot;id&quot;:&quot;2022-11-01T15:51:2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 name="KSO_WM_SPECIAL_SOURCE" val="bdnull"/>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8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48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4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4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49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4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0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0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5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0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1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52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3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3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4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5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55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8"/>
</p:tagLst>
</file>

<file path=ppt/tags/tag5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57.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5"/>
</p:tagLst>
</file>

<file path=ppt/tags/tag565.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9"/>
</p:tagLst>
</file>

<file path=ppt/tags/tag573.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5&quot;,&quot;maxSize&quot;:{&quot;size1&quot;:31.1},&quot;minSize&quot;:{&quot;size1&quot;:17.8},&quot;normalSize&quot;:{&quot;size1&quot;:17.8},&quot;subLayout&quot;:[{&quot;id&quot;:&quot;2022-11-01T15:51:25&quot;,&quot;maxSize&quot;:{&quot;size1&quot;:100},&quot;minSize&quot;:{&quot;size1&quot;:61.7},&quot;normalSize&quot;:{&quot;size1&quot;:61.7},&quot;subLayout&quot;:[{&quot;id&quot;:&quot;2022-11-01T15:51:25&quot;,&quot;margin&quot;:{&quot;bottom&quot;:0,&quot;left&quot;:1.2699999809265137,&quot;right&quot;:1.2699999809265137,&quot;top&quot;:0.4230000376701355},&quot;type&quot;:0},{&quot;id&quot;:&quot;2022-11-01T15:51:25&quot;,&quot;margin&quot;:{&quot;bottom&quot;:0.025999998673796654,&quot;left&quot;:1.2699999809265137,&quot;right&quot;:1.2699999809265137,&quot;top&quot;:0.025999998673796654},&quot;type&quot;:0}],&quot;type&quot;:0},{&quot;id&quot;:&quot;2022-11-01T15:51:25&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581.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6&quot;,&quot;maxSize&quot;:{&quot;size1&quot;:31.1},&quot;minSize&quot;:{&quot;size1&quot;:17.8},&quot;normalSize&quot;:{&quot;size1&quot;:17.8},&quot;subLayout&quot;:[{&quot;id&quot;:&quot;2022-11-01T15:51:26&quot;,&quot;maxSize&quot;:{&quot;size1&quot;:100},&quot;minSize&quot;:{&quot;size1&quot;:61.7},&quot;normalSize&quot;:{&quot;size1&quot;:61.7},&quot;subLayout&quot;:[{&quot;id&quot;:&quot;2022-11-01T15:51:26&quot;,&quot;margin&quot;:{&quot;bottom&quot;:0,&quot;left&quot;:1.2699999809265137,&quot;right&quot;:1.2699999809265137,&quot;top&quot;:0.4230000376701355},&quot;type&quot;:0},{&quot;id&quot;:&quot;2022-11-01T15:51:26&quot;,&quot;margin&quot;:{&quot;bottom&quot;:0.025999998673796654,&quot;left&quot;:1.2699999809265137,&quot;right&quot;:1.2699999809265137,&quot;top&quot;:0.025999998673796654},&quot;type&quot;:0}],&quot;type&quot;:0},{&quot;id&quot;:&quot;2022-11-01T15:51:26&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8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4"/>
</p:tagLst>
</file>

<file path=ppt/tags/tag589.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6&quot;,&quot;maxSize&quot;:{&quot;size1&quot;:31.1},&quot;minSize&quot;:{&quot;size1&quot;:17.8},&quot;normalSize&quot;:{&quot;size1&quot;:17.8},&quot;subLayout&quot;:[{&quot;id&quot;:&quot;2022-11-01T15:51:26&quot;,&quot;maxSize&quot;:{&quot;size1&quot;:100},&quot;minSize&quot;:{&quot;size1&quot;:61.7},&quot;normalSize&quot;:{&quot;size1&quot;:61.7},&quot;subLayout&quot;:[{&quot;id&quot;:&quot;2022-11-01T15:51:26&quot;,&quot;margin&quot;:{&quot;bottom&quot;:0,&quot;left&quot;:1.2699999809265137,&quot;right&quot;:1.2699999809265137,&quot;top&quot;:0.4230000376701355},&quot;type&quot;:0},{&quot;id&quot;:&quot;2022-11-01T15:51:26&quot;,&quot;margin&quot;:{&quot;bottom&quot;:0.025999998673796654,&quot;left&quot;:1.2699999809265137,&quot;right&quot;:1.2699999809265137,&quot;top&quot;:0.025999998673796654},&quot;type&quot;:0}],&quot;type&quot;:0},{&quot;id&quot;:&quot;2022-11-01T15:51:26&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i*1"/>
  <p:tag name="KSO_WM_TEMPLATE_CATEGORY" val="diagram"/>
  <p:tag name="KSO_WM_TEMPLATE_INDEX" val="20220058"/>
  <p:tag name="KSO_WM_UNIT_LAYERLEVEL" val="1"/>
  <p:tag name="KSO_WM_TAG_VERSION" val="1.0"/>
  <p:tag name="KSO_WM_BEAUTIFY_FLAG" val="#wm#"/>
  <p:tag name="KSO_WM_UNIT_TYPE" val="i"/>
  <p:tag name="KSO_WM_UNIT_INDEX" val="1"/>
  <p:tag name="KSO_WM_UNIT_BLOCK" val="0"/>
  <p:tag name="KSO_WM_UNIT_SM_LIMIT_TYPE" val="0"/>
  <p:tag name="KSO_WM_UNIT_DEC_AREA_ID" val="d9af724aacd940ba88587c69c6737586"/>
  <p:tag name="KSO_WM_UNIT_DECORATE_INFO" val="{&quot;ReferentInfo&quot;:{&quot;Id&quot;:&quot;22f7d0e2fc6540148a36099908562f0b;590ceab586f14f20999948c865f9646b&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a*1"/>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PRESET_TEXT" val="线型上下导航版"/>
  <p:tag name="KSO_WM_UNIT_NOCLEAR" val="0"/>
  <p:tag name="KSO_WM_UNIT_VALUE" val="27"/>
  <p:tag name="KSO_WM_UNIT_TYPE" val="a"/>
  <p:tag name="KSO_WM_UNIT_INDEX" val="1"/>
  <p:tag name="KSO_WM_UNIT_BLOCK" val="0"/>
  <p:tag name="KSO_WM_UNIT_SM_LIMIT_TYPE" val="2"/>
  <p:tag name="KSO_WM_UNIT_DEC_AREA_ID" val="22f7d0e2fc6540148a36099908562f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0058_2*b*2"/>
  <p:tag name="KSO_WM_TEMPLATE_CATEGORY" val="diagram"/>
  <p:tag name="KSO_WM_TEMPLATE_INDEX" val="20220058"/>
  <p:tag name="KSO_WM_UNIT_LAYERLEVEL" val="1"/>
  <p:tag name="KSO_WM_TAG_VERSION" val="1.0"/>
  <p:tag name="KSO_WM_BEAUTIFY_FLAG" val="#wm#"/>
  <p:tag name="KSO_WM_UNIT_ISCONTENTSTITLE" val="0"/>
  <p:tag name="KSO_WM_UNIT_ISNUMDGMTITLE" val="0"/>
  <p:tag name="KSO_WM_UNIT_NOCLEAR" val="0"/>
  <p:tag name="KSO_WM_UNIT_TYPE" val="b"/>
  <p:tag name="KSO_WM_UNIT_INDEX" val="2"/>
  <p:tag name="KSO_WM_UNIT_BLOCK" val="0"/>
  <p:tag name="KSO_WM_UNIT_SM_LIMIT_TYPE" val="2"/>
  <p:tag name="KSO_WM_UNIT_DEC_AREA_ID" val="590ceab586f14f20999948c865f964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PRESET_TEXT_INDEX" val="5"/>
  <p:tag name="KSO_WM_UNIT_PRESET_TEXT_LEN" val="25"/>
  <p:tag name="KSO_WM_UNIT_VALUE" val="49"/>
  <p:tag name="KSO_WM_UNIT_TEXT_FILL_FORE_SCHEMECOLOR_INDEX_BRIGHTNESS" val="0"/>
  <p:tag name="KSO_WM_UNIT_TEXT_FILL_FORE_SCHEMECOLOR_INDEX" val="13"/>
  <p:tag name="KSO_WM_UNIT_TEXT_FILL_TYPE" val="1"/>
  <p:tag name="WM_BEAUTIFY_ZORDER_FLAG_TAG" val="3"/>
</p:tagLst>
</file>

<file path=ppt/tags/tag596.xml><?xml version="1.0" encoding="utf-8"?>
<p:tagLst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8889_2*m_h_f*1_1_1"/>
  <p:tag name="KSO_WM_TEMPLATE_CATEGORY" val="diagram"/>
  <p:tag name="KSO_WM_TEMPLATE_INDEX" val="20208889"/>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15"/>
  <p:tag name="KSO_WM_UNIT_TEXT_FILL_FORE_SCHEMECOLOR_INDEX" val="13"/>
  <p:tag name="KSO_WM_UNIT_TEXT_FILL_TYPE" val="1"/>
  <p:tag name="WM_BEAUTIFY_ZORDER_FLAG_TAG" val="4"/>
</p:tagLst>
</file>

<file path=ppt/tags/tag597.xml><?xml version="1.0" encoding="utf-8"?>
<p:tagLst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8889_2*m_h_f*1_2_1"/>
  <p:tag name="KSO_WM_TEMPLATE_CATEGORY" val="diagram"/>
  <p:tag name="KSO_WM_TEMPLATE_INDEX" val="20208889"/>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15"/>
  <p:tag name="KSO_WM_UNIT_TEXT_FILL_FORE_SCHEMECOLOR_INDEX" val="13"/>
  <p:tag name="KSO_WM_UNIT_TEXT_FILL_TYPE" val="1"/>
  <p:tag name="WM_BEAUTIFY_ZORDER_FLAG_TAG" val="5"/>
</p:tagLst>
</file>

<file path=ppt/tags/tag598.xml><?xml version="1.0" encoding="utf-8"?>
<p:tagLst xmlns:p="http://schemas.openxmlformats.org/presentationml/2006/main">
  <p:tag name="KSO_WM_UNIT_SUBTYPE" val="a"/>
  <p:tag name="KSO_WM_UNIT_NOCLEAR" val="0"/>
  <p:tag name="KSO_WM_UNIT_VALUE" val="11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8889_2*m_h_f*1_3_1"/>
  <p:tag name="KSO_WM_TEMPLATE_CATEGORY" val="diagram"/>
  <p:tag name="KSO_WM_TEMPLATE_INDEX" val="20208889"/>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_BRIGHTNESS" val="0.15"/>
  <p:tag name="KSO_WM_UNIT_TEXT_FILL_FORE_SCHEMECOLOR_INDEX" val="13"/>
  <p:tag name="KSO_WM_UNIT_TEXT_FILL_TYPE" val="1"/>
  <p:tag name="WM_BEAUTIFY_ZORDER_FLAG_TAG" val="6"/>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8889_2*m_h_i*1_1_1"/>
  <p:tag name="KSO_WM_TEMPLATE_CATEGORY" val="diagram"/>
  <p:tag name="KSO_WM_TEMPLATE_INDEX" val="20208889"/>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WM_BEAUTIFY_ZORDER_FLAG_TAG" val="7"/>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8889_2*m_h_i*1_2_1"/>
  <p:tag name="KSO_WM_TEMPLATE_CATEGORY" val="diagram"/>
  <p:tag name="KSO_WM_TEMPLATE_INDEX" val="20208889"/>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WM_BEAUTIFY_ZORDER_FLAG_TAG" val="8"/>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8889_2*m_h_i*1_3_1"/>
  <p:tag name="KSO_WM_TEMPLATE_CATEGORY" val="diagram"/>
  <p:tag name="KSO_WM_TEMPLATE_INDEX" val="20208889"/>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WM_BEAUTIFY_ZORDER_FLAG_TAG" val="9"/>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8889_2*m_i*1_2"/>
  <p:tag name="KSO_WM_TEMPLATE_CATEGORY" val="diagram"/>
  <p:tag name="KSO_WM_TEMPLATE_INDEX" val="20208889"/>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WM_BEAUTIFY_ZORDER_FLAG_TAG" val="10"/>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8889_2*m_i*1_1"/>
  <p:tag name="KSO_WM_TEMPLATE_CATEGORY" val="diagram"/>
  <p:tag name="KSO_WM_TEMPLATE_INDEX" val="20208889"/>
  <p:tag name="KSO_WM_UNIT_LAYERLEVEL" val="1_1"/>
  <p:tag name="KSO_WM_TAG_VERSION" val="1.0"/>
  <p:tag name="KSO_WM_BEAUTIFY_FLAG" val="#wm#"/>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WM_BEAUTIFY_ZORDER_FLAG_TAG" val="11"/>
</p:tagLst>
</file>

<file path=ppt/tags/tag604.xml><?xml version="1.0" encoding="utf-8"?>
<p:tagLst xmlns:p="http://schemas.openxmlformats.org/presentationml/2006/main">
  <p:tag name="KSO_WM_SLIDE_ID" val="diagram20220058_2"/>
  <p:tag name="KSO_WM_TEMPLATE_SUBCATEGORY" val="25"/>
  <p:tag name="KSO_WM_TEMPLATE_MASTER_TYPE" val="0"/>
  <p:tag name="KSO_WM_TEMPLATE_COLOR_TYPE" val="0"/>
  <p:tag name="KSO_WM_SLIDE_ITEM_CNT" val="0"/>
  <p:tag name="KSO_WM_SLIDE_INDEX" val="2"/>
  <p:tag name="KSO_WM_TAG_VERSION" val="1.0"/>
  <p:tag name="KSO_WM_BEAUTIFY_FLAG" val="#wm#"/>
  <p:tag name="KSO_WM_TEMPLATE_CATEGORY" val="diagram"/>
  <p:tag name="KSO_WM_TEMPLATE_INDEX" val="20220058"/>
  <p:tag name="KSO_WM_SLIDE_LAYOUT" val="a_b_d"/>
  <p:tag name="KSO_WM_SLIDE_LAYOUT_CNT" val="1_1_1"/>
  <p:tag name="KSO_WM_SLIDE_TYPE" val="text"/>
  <p:tag name="KSO_WM_SLIDE_SUBTYPE" val="picTxt"/>
  <p:tag name="KSO_WM_SLIDE_LAYOUTTYPE" val="topbottom"/>
  <p:tag name="KSO_WM_SLIDE_SIZE" val="888*504"/>
  <p:tag name="KSO_WM_SLIDE_POSITION" val="36*12"/>
  <p:tag name="KSO_WM_SLIDE_RATIO" val="1.777778"/>
  <p:tag name="KSO_WM_SLIDE_BACKGROUND" val="[&quot;general&quot;]"/>
  <p:tag name="KSO_WM_SLIDE_LAYOUT_INFO" val="{&quot;backgroundInfo&quot;:[{&quot;bottom&quot;:0,&quot;bottomAbs&quot;:false,&quot;left&quot;:0,&quot;leftAbs&quot;:false,&quot;right&quot;:0,&quot;rightAbs&quot;:false,&quot;top&quot;:0,&quot;topAbs&quot;:false,&quot;type&quot;:&quot;general&quot;}],&quot;id&quot;:&quot;2022-11-01T15:51:26&quot;,&quot;maxSize&quot;:{&quot;size1&quot;:31.1},&quot;minSize&quot;:{&quot;size1&quot;:17.8},&quot;normalSize&quot;:{&quot;size1&quot;:17.8},&quot;subLayout&quot;:[{&quot;id&quot;:&quot;2022-11-01T15:51:26&quot;,&quot;maxSize&quot;:{&quot;size1&quot;:100},&quot;minSize&quot;:{&quot;size1&quot;:61.7},&quot;normalSize&quot;:{&quot;size1&quot;:61.7},&quot;subLayout&quot;:[{&quot;id&quot;:&quot;2022-11-01T15:51:26&quot;,&quot;margin&quot;:{&quot;bottom&quot;:0,&quot;left&quot;:1.2699999809265137,&quot;right&quot;:1.2699999809265137,&quot;top&quot;:0.4230000376701355},&quot;type&quot;:0},{&quot;id&quot;:&quot;2022-11-01T15:51:26&quot;,&quot;margin&quot;:{&quot;bottom&quot;:0.025999998673796654,&quot;left&quot;:1.2699999809265137,&quot;right&quot;:1.2699999809265137,&quot;top&quot;:0.025999998673796654},&quot;type&quot;:0}],&quot;type&quot;:0},{&quot;id&quot;:&quot;2022-11-01T15:51:26&quot;,&quot;margin&quot;:{&quot;bottom&quot;:0.847000002861023,&quot;left&quot;:1.2699999809265137,&quot;right&quot;:1.2699999809265137,&quot;top&quot;:1.2699999809265137},&quot;type&quot;:0}],&quot;type&quot;:0}"/>
  <p:tag name="KSO_WM_SLIDE_BACKGROUND_TYPE" val="general"/>
  <p:tag name="KSO_WM_SLIDE_BK_DARK_LIGHT" val="2"/>
  <p:tag name="KSO_WM_SPECIAL_SOURCE" val="bdnull"/>
</p:tagLst>
</file>

<file path=ppt/tags/tag605.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545_15*a*1"/>
  <p:tag name="KSO_WM_TEMPLATE_CATEGORY" val="custom"/>
  <p:tag name="KSO_WM_TEMPLATE_INDEX" val="20202545"/>
  <p:tag name="KSO_WM_UNIT_LAYERLEVEL" val="1"/>
  <p:tag name="KSO_WM_TAG_VERSION" val="1.0"/>
  <p:tag name="KSO_WM_BEAUTIFY_FLAG" val="#wm#"/>
  <p:tag name="KSO_WM_UNIT_PRESET_TEXT" val="THANKS"/>
  <p:tag name="KSO_WM_UNIT_TEXT_FILL_FORE_SCHEMECOLOR_INDEX_BRIGHTNESS" val="0.15"/>
  <p:tag name="KSO_WM_UNIT_TEXT_FILL_FORE_SCHEMECOLOR_INDEX" val="13"/>
  <p:tag name="KSO_WM_UNIT_TEXT_FILL_TYPE" val="1"/>
</p:tagLst>
</file>

<file path=ppt/tags/tag606.xml><?xml version="1.0" encoding="utf-8"?>
<p:tagLst xmlns:p="http://schemas.openxmlformats.org/presentationml/2006/main">
  <p:tag name="KSO_WM_SLIDE_ID" val="custom20202545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545"/>
  <p:tag name="KSO_WM_SLIDE_LAYOUT" val="a"/>
  <p:tag name="KSO_WM_SLIDE_LAYOUT_CNT" val="1"/>
  <p:tag name="KSO_WM_SPECIAL_SOURCE" val="bdnull"/>
</p:tagLst>
</file>

<file path=ppt/tags/tag607.xml><?xml version="1.0" encoding="utf-8"?>
<p:tagLst xmlns:p="http://schemas.openxmlformats.org/presentationml/2006/main">
  <p:tag name="KSO_WPP_MARK_KEY" val="b194c7b7-b093-43e9-92d4-0638798f8721"/>
  <p:tag name="COMMONDATA" val="eyJoZGlkIjoiMDliZWU2OGQyNjVhYjNmNGRkZDlhOTE1ZmRkMDU3MTYifQ=="/>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4">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11369</Words>
  <Application>WPS 文字</Application>
  <PresentationFormat>宽屏</PresentationFormat>
  <Paragraphs>333</Paragraphs>
  <Slides>56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56</vt:i4>
      </vt:variant>
    </vt:vector>
  </HeadingPairs>
  <TitlesOfParts>
    <vt:vector size="74" baseType="lpstr">
      <vt:lpstr>Arial</vt:lpstr>
      <vt:lpstr>宋体</vt:lpstr>
      <vt:lpstr>Wingdings</vt:lpstr>
      <vt:lpstr>微软雅黑</vt:lpstr>
      <vt:lpstr>汉仪旗黑</vt:lpstr>
      <vt:lpstr>汉仪旗黑-85S</vt:lpstr>
      <vt:lpstr>汉仪中黑KW</vt:lpstr>
      <vt:lpstr>Viner Hand ITC</vt:lpstr>
      <vt:lpstr>Segoe UI</vt:lpstr>
      <vt:lpstr>宋体</vt:lpstr>
      <vt:lpstr>Arial Unicode MS</vt:lpstr>
      <vt:lpstr>汉仪书宋二KW</vt:lpstr>
      <vt:lpstr>苹方-简</vt:lpstr>
      <vt:lpstr>Arial Black</vt:lpstr>
      <vt:lpstr>Calibri</vt:lpstr>
      <vt:lpstr>Helvetica Neue</vt:lpstr>
      <vt:lpstr>Office 主题​​</vt:lpstr>
      <vt:lpstr>1_Office 主题​​</vt:lpstr>
      <vt:lpstr>第一节 绩效管理概述</vt:lpstr>
      <vt:lpstr>PowerPoint 演示文稿</vt:lpstr>
      <vt:lpstr>绩效管理概述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绩效管理流程与技术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绩效考评的方法运用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root</dc:creator>
  <cp:lastModifiedBy>洁</cp:lastModifiedBy>
  <cp:revision>10</cp:revision>
  <dcterms:created xsi:type="dcterms:W3CDTF">2022-12-09T05:51:06Z</dcterms:created>
  <dcterms:modified xsi:type="dcterms:W3CDTF">2022-12-09T05:51:06Z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2052-5.1.0.7655</vt:lpwstr>
  </property>
  <property fmtid="{D5CDD505-2E9C-101B-9397-08002B2CF9AE}" pid="3" name="ICV">
    <vt:lpwstr/>
  </property>
</Properties>
</file>